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70" r:id="rId12"/>
    <p:sldId id="265" r:id="rId13"/>
    <p:sldId id="266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1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639CF7-FFEB-453D-BAAE-3D1CB82C49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9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2F4FE-985A-453E-B081-490FE192A1D7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DDDC-82E2-40B7-8131-A83B156C05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Matlab</a:t>
            </a:r>
            <a:r>
              <a:rPr lang="nl-NL" dirty="0"/>
              <a:t> tutorial</a:t>
            </a:r>
            <a:br>
              <a:rPr lang="nl-NL" dirty="0"/>
            </a:br>
            <a:r>
              <a:rPr lang="nl-NL" dirty="0"/>
              <a:t>Profile model </a:t>
            </a:r>
            <a:r>
              <a:rPr lang="nl-NL" dirty="0" err="1"/>
              <a:t>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Dano Roelvink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8720" y="0"/>
            <a:ext cx="8229600" cy="1143000"/>
          </a:xfrm>
        </p:spPr>
        <p:txBody>
          <a:bodyPr/>
          <a:lstStyle/>
          <a:p>
            <a:r>
              <a:rPr lang="en-GB" dirty="0"/>
              <a:t>Plotting result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139952" y="692696"/>
            <a:ext cx="47880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now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plot the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result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figure(1)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(4,1,1)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plot(xp,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'o'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x,zb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'.'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legend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'input points'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grid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zb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 (m)'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'Profile'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(4,1,2)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plot(x,h,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'r'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'h (m)'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'Water 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depth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(4,1,3)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plot(x,k,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'r'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'k (m^-^1)'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title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Wave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number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subplot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(4,1,4)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plot(x,C,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'b'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,x,Cg,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'r'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'linewidth'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,2)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legend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'C'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'Cg'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ylabel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</a:t>
            </a:r>
            <a:r>
              <a:rPr lang="fr-FR" sz="1600" dirty="0" err="1">
                <a:solidFill>
                  <a:srgbClr val="A020F0"/>
                </a:solidFill>
                <a:latin typeface="Courier New" panose="02070309020205020404" pitchFamily="49" charset="0"/>
              </a:rPr>
              <a:t>C,Cg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 (m/s)'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xlabel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'X (m)'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title(</a:t>
            </a:r>
            <a:r>
              <a:rPr lang="en-US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'Celerity and group velocity'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9226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Refraction using </a:t>
            </a:r>
            <a:r>
              <a:rPr lang="en-GB" dirty="0" err="1"/>
              <a:t>Snel’s</a:t>
            </a:r>
            <a:r>
              <a:rPr lang="en-GB" dirty="0"/>
              <a:t> Law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dirty="0"/>
              <a:t>Formula: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Matlab</a:t>
            </a:r>
            <a:r>
              <a:rPr lang="en-GB" dirty="0"/>
              <a:t> code:</a:t>
            </a:r>
            <a:endParaRPr lang="fr-F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242"/>
              </p:ext>
            </p:extLst>
          </p:nvPr>
        </p:nvGraphicFramePr>
        <p:xfrm>
          <a:off x="1619672" y="2276872"/>
          <a:ext cx="450808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323800" imgH="482400" progId="Equation.DSMT4">
                  <p:embed/>
                </p:oleObj>
              </mc:Choice>
              <mc:Fallback>
                <p:oleObj name="Equation" r:id="rId3" imgW="2323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276872"/>
                        <a:ext cx="4508080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03648" y="4221088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theta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asind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sind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(theta0)*C/C(1));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491880" y="4682753"/>
            <a:ext cx="216024" cy="474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851920" y="4581129"/>
            <a:ext cx="432048" cy="5760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5856" y="530120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Angles in degrees, otherwise use sin and </a:t>
            </a:r>
            <a:r>
              <a:rPr lang="en-GB" dirty="0" err="1"/>
              <a:t>asin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51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1D wave energy balance</a:t>
            </a:r>
            <a:endParaRPr lang="en-GB" sz="40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r>
              <a:rPr lang="en-US" sz="2800"/>
              <a:t>Inside surf zone:</a:t>
            </a:r>
          </a:p>
          <a:p>
            <a:pPr lvl="1"/>
            <a:r>
              <a:rPr lang="en-US" sz="2400"/>
              <a:t>Group velocity follows from dispersion relation</a:t>
            </a:r>
          </a:p>
          <a:p>
            <a:pPr lvl="1"/>
            <a:r>
              <a:rPr lang="en-US" sz="2400"/>
              <a:t>Wave angle follows from Snel’s Law</a:t>
            </a:r>
          </a:p>
          <a:p>
            <a:pPr lvl="1"/>
            <a:r>
              <a:rPr lang="en-US" sz="2400"/>
              <a:t>Dissipation follows from e.g. Baldock, relating wave dissipation to wave energy and water depth</a:t>
            </a:r>
          </a:p>
          <a:p>
            <a:pPr lvl="1"/>
            <a:r>
              <a:rPr lang="en-US" sz="2400"/>
              <a:t>Solve </a:t>
            </a:r>
            <a:r>
              <a:rPr lang="en-US" sz="2400" i="1"/>
              <a:t>E</a:t>
            </a:r>
            <a:r>
              <a:rPr lang="en-US" sz="2400"/>
              <a:t> numerically, starting from known value outside breaker zone</a:t>
            </a:r>
            <a:endParaRPr lang="en-GB" sz="2400"/>
          </a:p>
        </p:txBody>
      </p:sp>
      <p:graphicFrame>
        <p:nvGraphicFramePr>
          <p:cNvPr id="1177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350" y="4868863"/>
          <a:ext cx="56896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854000" imgH="393480" progId="Equation.DSMT4">
                  <p:embed/>
                </p:oleObj>
              </mc:Choice>
              <mc:Fallback>
                <p:oleObj name="Equation" r:id="rId3" imgW="1854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868863"/>
                        <a:ext cx="5689600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91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149080"/>
            <a:ext cx="5688632" cy="151216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1D wave energy balance</a:t>
            </a:r>
            <a:endParaRPr lang="en-GB" sz="400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r>
              <a:rPr lang="en-US" sz="2800"/>
              <a:t>Very simple numerical scheme:</a:t>
            </a:r>
          </a:p>
        </p:txBody>
      </p:sp>
      <p:graphicFrame>
        <p:nvGraphicFramePr>
          <p:cNvPr id="11981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8941141"/>
              </p:ext>
            </p:extLst>
          </p:nvPr>
        </p:nvGraphicFramePr>
        <p:xfrm>
          <a:off x="684213" y="2495550"/>
          <a:ext cx="8135937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3149280" imgH="1143000" progId="Equation.DSMT4">
                  <p:embed/>
                </p:oleObj>
              </mc:Choice>
              <mc:Fallback>
                <p:oleObj name="Equation" r:id="rId3" imgW="31492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95550"/>
                        <a:ext cx="8135937" cy="29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7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discrete formula to code</a:t>
            </a:r>
            <a:endParaRPr lang="fr-FR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Formula: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Snippet of code:</a:t>
            </a:r>
            <a:endParaRPr lang="fr-FR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70296"/>
              </p:ext>
            </p:extLst>
          </p:nvPr>
        </p:nvGraphicFramePr>
        <p:xfrm>
          <a:off x="1331640" y="1957506"/>
          <a:ext cx="5643562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184120" imgH="482400" progId="Equation.DSMT4">
                  <p:embed/>
                </p:oleObj>
              </mc:Choice>
              <mc:Fallback>
                <p:oleObj name="Equation" r:id="rId3" imgW="2184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957506"/>
                        <a:ext cx="5643562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4277400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E(1)=1/8*rho*g*H0;</a:t>
            </a:r>
          </a:p>
          <a:p>
            <a:r>
              <a:rPr lang="en-GB" dirty="0"/>
              <a:t>for </a:t>
            </a:r>
            <a:r>
              <a:rPr lang="en-GB" dirty="0" err="1"/>
              <a:t>i</a:t>
            </a:r>
            <a:r>
              <a:rPr lang="en-GB" dirty="0"/>
              <a:t>=1:length(x)-1</a:t>
            </a:r>
          </a:p>
          <a:p>
            <a:r>
              <a:rPr lang="en-GB" dirty="0"/>
              <a:t>   H(</a:t>
            </a:r>
            <a:r>
              <a:rPr lang="en-GB" dirty="0" err="1"/>
              <a:t>i</a:t>
            </a:r>
            <a:r>
              <a:rPr lang="en-GB" dirty="0"/>
              <a:t>)=</a:t>
            </a:r>
            <a:r>
              <a:rPr lang="en-GB" dirty="0" err="1"/>
              <a:t>sqrt</a:t>
            </a:r>
            <a:r>
              <a:rPr lang="en-GB" dirty="0"/>
              <a:t>(8*E(</a:t>
            </a:r>
            <a:r>
              <a:rPr lang="en-GB" dirty="0" err="1"/>
              <a:t>i</a:t>
            </a:r>
            <a:r>
              <a:rPr lang="en-GB" dirty="0"/>
              <a:t>)/rho/g);</a:t>
            </a:r>
          </a:p>
          <a:p>
            <a:r>
              <a:rPr lang="en-GB" dirty="0"/>
              <a:t>   </a:t>
            </a:r>
            <a:r>
              <a:rPr lang="en-GB" dirty="0" err="1"/>
              <a:t>Dw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)=</a:t>
            </a:r>
            <a:r>
              <a:rPr lang="en-GB" dirty="0" err="1"/>
              <a:t>Baldock</a:t>
            </a:r>
            <a:r>
              <a:rPr lang="en-GB" dirty="0"/>
              <a:t>(</a:t>
            </a:r>
            <a:r>
              <a:rPr lang="fr-FR" dirty="0" err="1"/>
              <a:t>gamma,k</a:t>
            </a:r>
            <a:r>
              <a:rPr lang="fr-FR" dirty="0"/>
              <a:t>(i),h(i),H(i),</a:t>
            </a:r>
            <a:r>
              <a:rPr lang="fr-FR" dirty="0" err="1"/>
              <a:t>T,opt</a:t>
            </a:r>
            <a:r>
              <a:rPr lang="fr-FR" dirty="0"/>
              <a:t>);</a:t>
            </a:r>
            <a:endParaRPr lang="en-GB" dirty="0"/>
          </a:p>
          <a:p>
            <a:r>
              <a:rPr lang="en-GB" dirty="0"/>
              <a:t>   E(i+1)=(E(</a:t>
            </a:r>
            <a:r>
              <a:rPr lang="en-GB" dirty="0" err="1"/>
              <a:t>i</a:t>
            </a:r>
            <a:r>
              <a:rPr lang="en-GB" dirty="0"/>
              <a:t>)*Cg(</a:t>
            </a:r>
            <a:r>
              <a:rPr lang="en-GB" dirty="0" err="1"/>
              <a:t>i</a:t>
            </a:r>
            <a:r>
              <a:rPr lang="en-GB" dirty="0"/>
              <a:t>)*</a:t>
            </a:r>
            <a:r>
              <a:rPr lang="en-GB" dirty="0" err="1"/>
              <a:t>cosd</a:t>
            </a:r>
            <a:r>
              <a:rPr lang="en-GB" dirty="0"/>
              <a:t>(theta(</a:t>
            </a:r>
            <a:r>
              <a:rPr lang="en-GB" dirty="0" err="1"/>
              <a:t>i</a:t>
            </a:r>
            <a:r>
              <a:rPr lang="en-GB" dirty="0"/>
              <a:t>))-</a:t>
            </a:r>
            <a:r>
              <a:rPr lang="en-GB" dirty="0" err="1"/>
              <a:t>Dw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)*dx)/(Cg(i+1)*</a:t>
            </a:r>
            <a:r>
              <a:rPr lang="en-GB" dirty="0" err="1"/>
              <a:t>cosd</a:t>
            </a:r>
            <a:r>
              <a:rPr lang="en-GB" dirty="0"/>
              <a:t>(theta(i+1)));</a:t>
            </a:r>
          </a:p>
          <a:p>
            <a:r>
              <a:rPr lang="en-GB" dirty="0"/>
              <a:t>end</a:t>
            </a:r>
          </a:p>
          <a:p>
            <a:r>
              <a:rPr lang="en-GB" dirty="0"/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758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2022 Assignment 1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Read x, </a:t>
            </a:r>
            <a:r>
              <a:rPr lang="en-GB" dirty="0" err="1"/>
              <a:t>zb</a:t>
            </a:r>
            <a:r>
              <a:rPr lang="en-GB" dirty="0"/>
              <a:t> profile from </a:t>
            </a:r>
            <a:r>
              <a:rPr lang="en-GB" dirty="0" err="1"/>
              <a:t>depth.tek</a:t>
            </a:r>
            <a:r>
              <a:rPr lang="en-GB" dirty="0"/>
              <a:t> (Boers 1996 experiment)</a:t>
            </a:r>
          </a:p>
          <a:p>
            <a:r>
              <a:rPr lang="en-GB" dirty="0"/>
              <a:t>Water level is 0.75 m.</a:t>
            </a:r>
          </a:p>
          <a:p>
            <a:r>
              <a:rPr lang="en-GB" dirty="0" err="1"/>
              <a:t>Tp</a:t>
            </a:r>
            <a:r>
              <a:rPr lang="en-GB" dirty="0"/>
              <a:t>=2.03 s</a:t>
            </a:r>
          </a:p>
          <a:p>
            <a:r>
              <a:rPr lang="en-GB" dirty="0"/>
              <a:t>Read observed wave data from hrms.txt</a:t>
            </a:r>
          </a:p>
          <a:p>
            <a:r>
              <a:rPr lang="en-GB" dirty="0"/>
              <a:t>Compute </a:t>
            </a:r>
            <a:r>
              <a:rPr lang="en-GB" dirty="0" err="1"/>
              <a:t>Hrms</a:t>
            </a:r>
            <a:r>
              <a:rPr lang="en-GB" dirty="0"/>
              <a:t> throughout the flume</a:t>
            </a:r>
          </a:p>
          <a:p>
            <a:r>
              <a:rPr lang="en-GB" dirty="0"/>
              <a:t>Compare with observations in plot, with computed </a:t>
            </a:r>
            <a:r>
              <a:rPr lang="en-GB" dirty="0" err="1"/>
              <a:t>Hrms</a:t>
            </a:r>
            <a:r>
              <a:rPr lang="en-GB" dirty="0"/>
              <a:t> as drawn line and observations as dots</a:t>
            </a:r>
          </a:p>
          <a:p>
            <a:r>
              <a:rPr lang="en-GB" dirty="0"/>
              <a:t>Find optimal value of gamma.</a:t>
            </a:r>
          </a:p>
          <a:p>
            <a:r>
              <a:rPr lang="en-GB" dirty="0"/>
              <a:t>Bonus: compare </a:t>
            </a:r>
            <a:r>
              <a:rPr lang="en-GB" dirty="0" err="1"/>
              <a:t>Qb</a:t>
            </a:r>
            <a:r>
              <a:rPr lang="en-GB" dirty="0"/>
              <a:t> and C with values found in </a:t>
            </a:r>
            <a:r>
              <a:rPr lang="en-GB" dirty="0" err="1"/>
              <a:t>q.tek</a:t>
            </a:r>
            <a:r>
              <a:rPr lang="en-GB" dirty="0"/>
              <a:t> and </a:t>
            </a:r>
            <a:r>
              <a:rPr lang="en-GB" dirty="0" err="1"/>
              <a:t>c.tek</a:t>
            </a:r>
            <a:endParaRPr lang="en-GB" dirty="0"/>
          </a:p>
          <a:p>
            <a:r>
              <a:rPr lang="en-GB" dirty="0"/>
              <a:t>Write a brief report in groups of 2 students.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78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Command</a:t>
            </a:r>
            <a:r>
              <a:rPr lang="nl-NL" dirty="0"/>
              <a:t> </a:t>
            </a:r>
            <a:r>
              <a:rPr lang="nl-NL" dirty="0" err="1"/>
              <a:t>line</a:t>
            </a:r>
            <a:r>
              <a:rPr lang="nl-NL" dirty="0"/>
              <a:t> </a:t>
            </a:r>
            <a:r>
              <a:rPr lang="nl-NL" dirty="0" err="1"/>
              <a:t>vs</a:t>
            </a:r>
            <a:r>
              <a:rPr lang="nl-NL" dirty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enter a </a:t>
            </a:r>
            <a:r>
              <a:rPr lang="nl-NL" sz="2400" dirty="0" err="1"/>
              <a:t>command</a:t>
            </a:r>
            <a:r>
              <a:rPr lang="nl-NL" sz="2400" dirty="0"/>
              <a:t> </a:t>
            </a:r>
            <a:r>
              <a:rPr lang="nl-NL" sz="2400" dirty="0" err="1"/>
              <a:t>or</a:t>
            </a:r>
            <a:r>
              <a:rPr lang="nl-NL" sz="2400" dirty="0"/>
              <a:t> </a:t>
            </a:r>
            <a:r>
              <a:rPr lang="nl-NL" sz="2400" dirty="0" err="1"/>
              <a:t>expression</a:t>
            </a:r>
            <a:r>
              <a:rPr lang="nl-NL" sz="2400" dirty="0"/>
              <a:t> </a:t>
            </a:r>
            <a:r>
              <a:rPr lang="nl-NL" sz="2400" dirty="0" err="1"/>
              <a:t>on</a:t>
            </a:r>
            <a:r>
              <a:rPr lang="nl-NL" sz="2400" dirty="0"/>
              <a:t> the </a:t>
            </a:r>
            <a:r>
              <a:rPr lang="nl-NL" sz="2400" dirty="0" err="1"/>
              <a:t>command</a:t>
            </a:r>
            <a:r>
              <a:rPr lang="nl-NL" sz="2400" dirty="0"/>
              <a:t> </a:t>
            </a:r>
            <a:r>
              <a:rPr lang="nl-NL" sz="2400" dirty="0" err="1"/>
              <a:t>line</a:t>
            </a:r>
            <a:r>
              <a:rPr lang="nl-NL" sz="2400" dirty="0"/>
              <a:t>, e.g.</a:t>
            </a:r>
          </a:p>
          <a:p>
            <a:pPr lvl="1"/>
            <a:r>
              <a:rPr lang="nl-NL" sz="2000" dirty="0"/>
              <a:t>a=3</a:t>
            </a:r>
          </a:p>
          <a:p>
            <a:pPr lvl="1"/>
            <a:r>
              <a:rPr lang="nl-NL" sz="2000" dirty="0"/>
              <a:t>b=4</a:t>
            </a:r>
          </a:p>
          <a:p>
            <a:pPr lvl="1"/>
            <a:r>
              <a:rPr lang="nl-NL" sz="2000" dirty="0"/>
              <a:t>c=</a:t>
            </a:r>
            <a:r>
              <a:rPr lang="nl-NL" sz="2000" dirty="0" err="1"/>
              <a:t>sqrt</a:t>
            </a:r>
            <a:r>
              <a:rPr lang="nl-NL" sz="2000" dirty="0"/>
              <a:t>(a^2+b^2)</a:t>
            </a:r>
          </a:p>
          <a:p>
            <a:r>
              <a:rPr lang="nl-NL" sz="2400" dirty="0" err="1"/>
              <a:t>or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put these </a:t>
            </a:r>
            <a:r>
              <a:rPr lang="nl-NL" sz="2400" dirty="0" err="1"/>
              <a:t>commands</a:t>
            </a:r>
            <a:r>
              <a:rPr lang="nl-NL" sz="2400" dirty="0"/>
              <a:t> in a script, save the script (*.m file) and </a:t>
            </a:r>
            <a:r>
              <a:rPr lang="nl-NL" sz="2400" dirty="0" err="1"/>
              <a:t>execute</a:t>
            </a:r>
            <a:r>
              <a:rPr lang="nl-NL" sz="2400" dirty="0"/>
              <a:t> the script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command</a:t>
            </a:r>
            <a:r>
              <a:rPr lang="nl-NL" sz="2400" dirty="0"/>
              <a:t> </a:t>
            </a:r>
            <a:r>
              <a:rPr lang="nl-NL" sz="2400" dirty="0" err="1"/>
              <a:t>line</a:t>
            </a:r>
            <a:r>
              <a:rPr lang="nl-NL" sz="2400" dirty="0"/>
              <a:t>.</a:t>
            </a:r>
          </a:p>
          <a:p>
            <a:r>
              <a:rPr lang="nl-NL" sz="2400" dirty="0" err="1"/>
              <a:t>Try</a:t>
            </a:r>
            <a:r>
              <a:rPr lang="nl-NL" sz="2400" dirty="0"/>
              <a:t> </a:t>
            </a:r>
            <a:r>
              <a:rPr lang="nl-NL" sz="2400" dirty="0" err="1"/>
              <a:t>both</a:t>
            </a:r>
            <a:r>
              <a:rPr lang="nl-NL" sz="2400" dirty="0"/>
              <a:t> </a:t>
            </a:r>
            <a:r>
              <a:rPr lang="nl-NL" sz="2400" dirty="0" err="1"/>
              <a:t>options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simple</a:t>
            </a:r>
            <a:r>
              <a:rPr lang="nl-NL" sz="2400" dirty="0"/>
              <a:t> </a:t>
            </a:r>
            <a:r>
              <a:rPr lang="nl-NL" sz="2400" dirty="0" err="1"/>
              <a:t>example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56792"/>
            <a:ext cx="6840760" cy="4968552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US" sz="4200" dirty="0"/>
              <a:t>Arrays are 1-dimensional matrices </a:t>
            </a:r>
          </a:p>
          <a:p>
            <a:pPr marL="514350" indent="-514350">
              <a:buNone/>
            </a:pPr>
            <a:r>
              <a:rPr lang="en-US" sz="4200" dirty="0"/>
              <a:t>x=[0:0.1:10]</a:t>
            </a:r>
          </a:p>
          <a:p>
            <a:pPr marL="514350" indent="-514350">
              <a:buNone/>
            </a:pPr>
            <a:r>
              <a:rPr lang="en-US" sz="4200" dirty="0"/>
              <a:t>This creates an array ‘x’ with values 0,0.1,0.2,…9.9,10.</a:t>
            </a:r>
          </a:p>
          <a:p>
            <a:pPr marL="514350" indent="-514350">
              <a:buNone/>
            </a:pPr>
            <a:r>
              <a:rPr lang="en-US" sz="4200" dirty="0"/>
              <a:t> </a:t>
            </a:r>
          </a:p>
          <a:p>
            <a:pPr marL="514350" indent="-514350">
              <a:buNone/>
            </a:pPr>
            <a:r>
              <a:rPr lang="en-US" sz="4200" dirty="0"/>
              <a:t>y=x.^2</a:t>
            </a:r>
          </a:p>
          <a:p>
            <a:pPr marL="514350" indent="-514350">
              <a:buNone/>
            </a:pPr>
            <a:r>
              <a:rPr lang="en-US" sz="4200" dirty="0"/>
              <a:t>This computes the square of each element of x. The dot is needed so the squaring is done for each element separately. </a:t>
            </a:r>
          </a:p>
          <a:p>
            <a:pPr marL="514350" indent="-514350">
              <a:buNone/>
            </a:pPr>
            <a:r>
              <a:rPr lang="en-US" sz="4200" dirty="0"/>
              <a:t> </a:t>
            </a:r>
          </a:p>
          <a:p>
            <a:pPr marL="514350" indent="-514350">
              <a:buNone/>
            </a:pPr>
            <a:r>
              <a:rPr lang="en-US" sz="4200" dirty="0"/>
              <a:t>Another way of doing this is by a for-loop:</a:t>
            </a:r>
          </a:p>
          <a:p>
            <a:pPr marL="514350" indent="-514350">
              <a:buNone/>
            </a:pPr>
            <a:r>
              <a:rPr lang="en-US" sz="4200" dirty="0"/>
              <a:t> </a:t>
            </a:r>
          </a:p>
          <a:p>
            <a:pPr marL="514350" indent="-514350">
              <a:buNone/>
            </a:pPr>
            <a:r>
              <a:rPr lang="en-US" sz="4200" dirty="0"/>
              <a:t>for </a:t>
            </a:r>
            <a:r>
              <a:rPr lang="en-US" sz="4200" dirty="0" err="1"/>
              <a:t>i</a:t>
            </a:r>
            <a:r>
              <a:rPr lang="en-US" sz="4200" dirty="0"/>
              <a:t>=1:length(x)</a:t>
            </a:r>
          </a:p>
          <a:p>
            <a:pPr marL="514350" indent="-514350">
              <a:buNone/>
            </a:pPr>
            <a:r>
              <a:rPr lang="en-US" sz="4200" dirty="0"/>
              <a:t>    y(</a:t>
            </a:r>
            <a:r>
              <a:rPr lang="en-US" sz="4200" dirty="0" err="1"/>
              <a:t>i</a:t>
            </a:r>
            <a:r>
              <a:rPr lang="en-US" sz="4200" dirty="0"/>
              <a:t>)=x(</a:t>
            </a:r>
            <a:r>
              <a:rPr lang="en-US" sz="4200" dirty="0" err="1"/>
              <a:t>i</a:t>
            </a:r>
            <a:r>
              <a:rPr lang="en-US" sz="4200" dirty="0"/>
              <a:t>)^2</a:t>
            </a:r>
          </a:p>
          <a:p>
            <a:pPr marL="514350" indent="-514350">
              <a:buNone/>
            </a:pPr>
            <a:r>
              <a:rPr lang="en-US" sz="4200" dirty="0"/>
              <a:t>end</a:t>
            </a:r>
          </a:p>
          <a:p>
            <a:pPr marL="514350" indent="-514350">
              <a:buNone/>
            </a:pPr>
            <a:endParaRPr lang="en-US" sz="4200" dirty="0"/>
          </a:p>
          <a:p>
            <a:r>
              <a:rPr lang="en-US" sz="4200" dirty="0"/>
              <a:t>Notice that now no dot is required .</a:t>
            </a:r>
          </a:p>
          <a:p>
            <a:r>
              <a:rPr lang="en-US" sz="4200" dirty="0"/>
              <a:t>The function </a:t>
            </a:r>
            <a:r>
              <a:rPr lang="en-US" sz="4200" i="1" dirty="0"/>
              <a:t>length</a:t>
            </a:r>
            <a:r>
              <a:rPr lang="en-US" sz="4200" dirty="0"/>
              <a:t> returns the length of the array x.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Plotting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7624" y="1340768"/>
            <a:ext cx="55801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r>
              <a:rPr lang="en-US" sz="2000" dirty="0"/>
              <a:t>You can plot the result by typing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figure(1)</a:t>
            </a:r>
          </a:p>
          <a:p>
            <a:r>
              <a:rPr lang="en-US" sz="2000" dirty="0"/>
              <a:t>An empty figure is opened or figure 1 is reopened.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plot(</a:t>
            </a:r>
            <a:r>
              <a:rPr lang="en-US" sz="2000" dirty="0" err="1"/>
              <a:t>x,y</a:t>
            </a:r>
            <a:r>
              <a:rPr lang="en-US" sz="2000" dirty="0"/>
              <a:t>) </a:t>
            </a:r>
          </a:p>
          <a:p>
            <a:endParaRPr lang="en-US" sz="2000" dirty="0"/>
          </a:p>
          <a:p>
            <a:r>
              <a:rPr lang="en-US" sz="2000" dirty="0"/>
              <a:t>Now you see a nice plot. You can add </a:t>
            </a:r>
            <a:r>
              <a:rPr lang="en-US" sz="2000" dirty="0" err="1"/>
              <a:t>xlabel</a:t>
            </a:r>
            <a:r>
              <a:rPr lang="en-US" sz="2000" dirty="0"/>
              <a:t>, </a:t>
            </a:r>
            <a:r>
              <a:rPr lang="en-US" sz="2000" dirty="0" err="1"/>
              <a:t>ylabel</a:t>
            </a:r>
            <a:r>
              <a:rPr lang="en-US" sz="2000" dirty="0"/>
              <a:t>, title and modify the line width;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plot(x,y,’linewidth’,2)</a:t>
            </a:r>
          </a:p>
          <a:p>
            <a:r>
              <a:rPr lang="en-US" sz="2000" dirty="0" err="1"/>
              <a:t>xlabel</a:t>
            </a:r>
            <a:r>
              <a:rPr lang="en-US" sz="2000" dirty="0"/>
              <a:t>(‘x’)</a:t>
            </a:r>
          </a:p>
          <a:p>
            <a:r>
              <a:rPr lang="en-US" sz="2000" dirty="0" err="1"/>
              <a:t>ylabel</a:t>
            </a:r>
            <a:r>
              <a:rPr lang="en-US" sz="2000" dirty="0"/>
              <a:t>(‘y’)</a:t>
            </a:r>
          </a:p>
          <a:p>
            <a:r>
              <a:rPr lang="en-US" sz="2000" dirty="0"/>
              <a:t>title(‘x^2’)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196752"/>
            <a:ext cx="6408712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Now add a second variable:</a:t>
            </a:r>
          </a:p>
          <a:p>
            <a:pPr>
              <a:buNone/>
            </a:pPr>
            <a:r>
              <a:rPr lang="en-US" dirty="0"/>
              <a:t>z=2*x.^2;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You can plot both lines as follows: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plot(x,y,x,z,’linewidth’,2)</a:t>
            </a:r>
          </a:p>
          <a:p>
            <a:pPr>
              <a:buNone/>
            </a:pPr>
            <a:r>
              <a:rPr lang="en-US" dirty="0" err="1"/>
              <a:t>xlabel</a:t>
            </a:r>
            <a:r>
              <a:rPr lang="en-US" dirty="0"/>
              <a:t>(‘x’)</a:t>
            </a:r>
          </a:p>
          <a:p>
            <a:pPr>
              <a:buNone/>
            </a:pPr>
            <a:r>
              <a:rPr lang="en-US" dirty="0" err="1"/>
              <a:t>ylabel</a:t>
            </a:r>
            <a:r>
              <a:rPr lang="en-US" dirty="0"/>
              <a:t>(‘</a:t>
            </a:r>
            <a:r>
              <a:rPr lang="en-US" dirty="0" err="1"/>
              <a:t>y,z</a:t>
            </a:r>
            <a:r>
              <a:rPr lang="en-US" dirty="0"/>
              <a:t>’)</a:t>
            </a:r>
          </a:p>
          <a:p>
            <a:pPr>
              <a:buNone/>
            </a:pPr>
            <a:r>
              <a:rPr lang="en-US" dirty="0"/>
              <a:t>title(‘x^2,2x^2’)</a:t>
            </a:r>
          </a:p>
          <a:p>
            <a:pPr>
              <a:buNone/>
            </a:pPr>
            <a:r>
              <a:rPr lang="nl-NL" dirty="0"/>
              <a:t>legend(‘x^2’,’2x^2’)</a:t>
            </a:r>
            <a:endParaRPr lang="en-US" dirty="0"/>
          </a:p>
          <a:p>
            <a:pPr>
              <a:buNone/>
            </a:pPr>
            <a:r>
              <a:rPr lang="nl-NL" dirty="0"/>
              <a:t> </a:t>
            </a:r>
            <a:endParaRPr lang="en-US" dirty="0"/>
          </a:p>
          <a:p>
            <a:pPr>
              <a:buNone/>
            </a:pP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store all relevant </a:t>
            </a:r>
            <a:r>
              <a:rPr lang="nl-NL" dirty="0" err="1"/>
              <a:t>commands</a:t>
            </a:r>
            <a:r>
              <a:rPr lang="nl-NL" dirty="0"/>
              <a:t> in a script </a:t>
            </a:r>
            <a:r>
              <a:rPr lang="nl-NL" dirty="0" err="1"/>
              <a:t>named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x2.m, and </a:t>
            </a:r>
            <a:r>
              <a:rPr lang="nl-NL" dirty="0" err="1"/>
              <a:t>execute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simply</a:t>
            </a:r>
            <a:r>
              <a:rPr lang="nl-NL" dirty="0"/>
              <a:t> </a:t>
            </a:r>
            <a:r>
              <a:rPr lang="nl-NL" dirty="0" err="1"/>
              <a:t>typing</a:t>
            </a:r>
            <a:r>
              <a:rPr lang="nl-NL" dirty="0"/>
              <a:t> ‘x2’.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/>
              <a:t>%% Script to plot </a:t>
            </a:r>
            <a:r>
              <a:rPr lang="nl-NL" dirty="0" err="1"/>
              <a:t>parabolic</a:t>
            </a:r>
            <a:r>
              <a:rPr lang="nl-NL" dirty="0"/>
              <a:t> </a:t>
            </a:r>
            <a:r>
              <a:rPr lang="nl-NL" dirty="0" err="1"/>
              <a:t>function</a:t>
            </a:r>
            <a:endParaRPr lang="en-US" dirty="0"/>
          </a:p>
          <a:p>
            <a:pPr>
              <a:buNone/>
            </a:pPr>
            <a:r>
              <a:rPr lang="en-US" dirty="0"/>
              <a:t>x=[-10:0.1:10]</a:t>
            </a:r>
          </a:p>
          <a:p>
            <a:pPr>
              <a:buNone/>
            </a:pPr>
            <a:r>
              <a:rPr lang="nl-NL" dirty="0" err="1"/>
              <a:t>for</a:t>
            </a:r>
            <a:r>
              <a:rPr lang="nl-NL" dirty="0"/>
              <a:t> i=1:</a:t>
            </a:r>
            <a:r>
              <a:rPr lang="nl-NL" dirty="0" err="1"/>
              <a:t>length</a:t>
            </a:r>
            <a:r>
              <a:rPr lang="nl-NL" dirty="0"/>
              <a:t>(x)</a:t>
            </a:r>
          </a:p>
          <a:p>
            <a:pPr>
              <a:buNone/>
            </a:pPr>
            <a:r>
              <a:rPr lang="nl-NL" dirty="0"/>
              <a:t>   y(i)=x(i)^2</a:t>
            </a:r>
          </a:p>
          <a:p>
            <a:pPr>
              <a:buNone/>
            </a:pPr>
            <a:r>
              <a:rPr lang="nl-NL" dirty="0"/>
              <a:t>   z(i)=2*x(i)^2</a:t>
            </a:r>
          </a:p>
          <a:p>
            <a:pPr>
              <a:buNone/>
            </a:pPr>
            <a:r>
              <a:rPr lang="nl-NL" dirty="0"/>
              <a:t>end</a:t>
            </a:r>
          </a:p>
          <a:p>
            <a:pPr>
              <a:buNone/>
            </a:pPr>
            <a:r>
              <a:rPr lang="nl-NL" dirty="0" err="1"/>
              <a:t>figure</a:t>
            </a:r>
            <a:r>
              <a:rPr lang="nl-NL" dirty="0"/>
              <a:t>(1)</a:t>
            </a:r>
          </a:p>
          <a:p>
            <a:pPr>
              <a:buNone/>
            </a:pPr>
            <a:r>
              <a:rPr lang="en-US" dirty="0"/>
              <a:t>plot(x,y,x,z,’linewidth’,2)</a:t>
            </a:r>
          </a:p>
          <a:p>
            <a:pPr>
              <a:buNone/>
            </a:pPr>
            <a:r>
              <a:rPr lang="en-US" dirty="0" err="1"/>
              <a:t>xlabel</a:t>
            </a:r>
            <a:r>
              <a:rPr lang="en-US" dirty="0"/>
              <a:t>(‘x’)</a:t>
            </a:r>
          </a:p>
          <a:p>
            <a:pPr>
              <a:buNone/>
            </a:pPr>
            <a:r>
              <a:rPr lang="en-US" dirty="0" err="1"/>
              <a:t>ylabel</a:t>
            </a:r>
            <a:r>
              <a:rPr lang="en-US" dirty="0"/>
              <a:t>(‘</a:t>
            </a:r>
            <a:r>
              <a:rPr lang="en-US" dirty="0" err="1"/>
              <a:t>y,z</a:t>
            </a:r>
            <a:r>
              <a:rPr lang="en-US" dirty="0"/>
              <a:t>’)</a:t>
            </a:r>
          </a:p>
          <a:p>
            <a:pPr>
              <a:buNone/>
            </a:pPr>
            <a:r>
              <a:rPr lang="en-US" dirty="0"/>
              <a:t>title(‘x^2,2x^2’)</a:t>
            </a:r>
          </a:p>
          <a:p>
            <a:pPr>
              <a:buNone/>
            </a:pPr>
            <a:r>
              <a:rPr lang="nl-NL" dirty="0"/>
              <a:t>legend(‘x^2’,’2x^2’)</a:t>
            </a:r>
            <a:endParaRPr lang="en-US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76872"/>
            <a:ext cx="51212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Creating</a:t>
            </a:r>
            <a:r>
              <a:rPr lang="es-ES" dirty="0"/>
              <a:t> a </a:t>
            </a:r>
            <a:r>
              <a:rPr lang="es-ES" dirty="0" err="1"/>
              <a:t>depth</a:t>
            </a:r>
            <a:r>
              <a:rPr lang="es-ES" dirty="0"/>
              <a:t> </a:t>
            </a:r>
            <a:r>
              <a:rPr lang="es-ES" dirty="0" err="1"/>
              <a:t>profile</a:t>
            </a:r>
            <a:r>
              <a:rPr lang="es-ES" dirty="0"/>
              <a:t> and </a:t>
            </a:r>
            <a:r>
              <a:rPr lang="es-ES" dirty="0" err="1"/>
              <a:t>grid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clear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  <a:endParaRPr lang="es-ES" dirty="0">
              <a:solidFill>
                <a:srgbClr val="A020F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dx=1;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228B22"/>
                </a:solidFill>
                <a:latin typeface="Courier New" panose="02070309020205020404" pitchFamily="49" charset="0"/>
              </a:rPr>
              <a:t>% load the bottom profile points</a:t>
            </a:r>
            <a:endParaRPr lang="en-GB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=load(</a:t>
            </a:r>
            <a:r>
              <a:rPr lang="es-ES" b="1" dirty="0">
                <a:solidFill>
                  <a:srgbClr val="A020F0"/>
                </a:solidFill>
                <a:latin typeface="Courier New" panose="02070309020205020404" pitchFamily="49" charset="0"/>
              </a:rPr>
              <a:t>'bottom.txt'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(:,1);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zp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(:,2);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228B22"/>
                </a:solidFill>
                <a:latin typeface="Courier New" panose="02070309020205020404" pitchFamily="49" charset="0"/>
              </a:rPr>
              <a:t>% create a grid with 1m resolution</a:t>
            </a:r>
            <a:endParaRPr lang="en-GB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x=[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(1):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dx:xp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)];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interpolate</a:t>
            </a: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zp</a:t>
            </a: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 to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grid</a:t>
            </a:r>
            <a:endParaRPr lang="es-ES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zb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=interp1(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xp,zp,x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now</a:t>
            </a: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plot</a:t>
            </a: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the</a:t>
            </a:r>
            <a:r>
              <a:rPr lang="es-ES" b="1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228B22"/>
                </a:solidFill>
                <a:latin typeface="Courier New" panose="02070309020205020404" pitchFamily="49" charset="0"/>
              </a:rPr>
              <a:t>result</a:t>
            </a:r>
            <a:endParaRPr lang="es-ES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figure;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(xp,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zp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ES" b="1" dirty="0">
                <a:solidFill>
                  <a:srgbClr val="A020F0"/>
                </a:solidFill>
                <a:latin typeface="Courier New" panose="02070309020205020404" pitchFamily="49" charset="0"/>
              </a:rPr>
              <a:t>'o'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ES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x,zb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s-ES" b="1" dirty="0">
                <a:solidFill>
                  <a:srgbClr val="A020F0"/>
                </a:solidFill>
                <a:latin typeface="Courier New" panose="02070309020205020404" pitchFamily="49" charset="0"/>
              </a:rPr>
              <a:t>'.'</a:t>
            </a:r>
            <a:r>
              <a:rPr lang="es-ES" b="1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s-E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2492896"/>
            <a:ext cx="1255344" cy="175432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dirty="0"/>
              <a:t>Bottom.txt:</a:t>
            </a:r>
          </a:p>
          <a:p>
            <a:r>
              <a:rPr lang="es-ES" dirty="0"/>
              <a:t>File </a:t>
            </a:r>
            <a:r>
              <a:rPr lang="es-ES" dirty="0" err="1"/>
              <a:t>with</a:t>
            </a:r>
            <a:endParaRPr lang="es-ES" dirty="0"/>
          </a:p>
          <a:p>
            <a:endParaRPr lang="es-ES" dirty="0"/>
          </a:p>
          <a:p>
            <a:r>
              <a:rPr lang="es-ES" dirty="0"/>
              <a:t>0 -0.5</a:t>
            </a:r>
          </a:p>
          <a:p>
            <a:r>
              <a:rPr lang="es-ES" dirty="0"/>
              <a:t>10 -0.5</a:t>
            </a:r>
          </a:p>
          <a:p>
            <a:r>
              <a:rPr lang="es-ES" dirty="0"/>
              <a:t>50 0.1</a:t>
            </a:r>
          </a:p>
        </p:txBody>
      </p:sp>
    </p:spTree>
    <p:extLst>
      <p:ext uri="{BB962C8B-B14F-4D97-AF65-F5344CB8AC3E}">
        <p14:creationId xmlns:p14="http://schemas.microsoft.com/office/powerpoint/2010/main" val="422822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Use </a:t>
            </a:r>
            <a:r>
              <a:rPr lang="es-ES" dirty="0" err="1"/>
              <a:t>functions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clarity</a:t>
            </a:r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611560" y="1268760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clear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all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dx=.5;                 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grid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size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zs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=.1;                 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water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level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hmin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=0.1               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minimum water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depth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T = 2;                 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wave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period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load the bottom profile points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load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>
                <a:solidFill>
                  <a:srgbClr val="A020F0"/>
                </a:solidFill>
                <a:latin typeface="Courier New" panose="02070309020205020404" pitchFamily="49" charset="0"/>
              </a:rPr>
              <a:t>'bottom.txt'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(:,1);</a:t>
            </a: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xz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(:,2);</a:t>
            </a:r>
          </a:p>
          <a:p>
            <a:r>
              <a:rPr lang="en-US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create a grid with resolution dx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x=[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(1):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dx:xp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(end)];</a:t>
            </a:r>
          </a:p>
          <a:p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interpolate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zp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to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grid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zb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=interp1(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xp,zp,x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compute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water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depth</a:t>
            </a:r>
            <a:endParaRPr lang="fr-FR" sz="16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h=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zs-zb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h=max(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h,hmin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fr-FR" sz="16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compute</a:t>
            </a:r>
            <a:r>
              <a:rPr lang="fr-FR" sz="1600" dirty="0">
                <a:solidFill>
                  <a:srgbClr val="228B22"/>
                </a:solidFill>
                <a:latin typeface="Courier New" panose="02070309020205020404" pitchFamily="49" charset="0"/>
              </a:rPr>
              <a:t> k, C, Cg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k,C,Cg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]=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disper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h,T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6165304"/>
            <a:ext cx="309634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3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function </a:t>
            </a:r>
            <a:r>
              <a:rPr lang="en-GB" dirty="0" err="1"/>
              <a:t>disper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36055" y="155679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[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</a:rPr>
              <a:t>k,C,Cg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]=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</a:rPr>
              <a:t>disper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</a:rPr>
              <a:t>h,T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   g=9.81;</a:t>
            </a:r>
          </a:p>
          <a:p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   sigma=2*pi./T;</a:t>
            </a:r>
          </a:p>
          <a:p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   k = sigma.^2/g*(1-exp(-(sigma.*</a:t>
            </a:r>
            <a:r>
              <a:rPr lang="fr-FR" dirty="0" err="1">
                <a:solidFill>
                  <a:srgbClr val="000000"/>
                </a:solidFill>
                <a:latin typeface="Courier New" panose="02070309020205020404" pitchFamily="49" charset="0"/>
              </a:rPr>
              <a:t>sqrt</a:t>
            </a:r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(h/g)).^2.5)).^(-0.4);</a:t>
            </a:r>
          </a:p>
          <a:p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   C= sigma./k;</a:t>
            </a:r>
          </a:p>
          <a:p>
            <a:r>
              <a:rPr lang="pt-BR" dirty="0">
                <a:solidFill>
                  <a:srgbClr val="000000"/>
                </a:solidFill>
                <a:latin typeface="Courier New" panose="02070309020205020404" pitchFamily="49" charset="0"/>
              </a:rPr>
              <a:t>    n = 0.5+k.*h./sinh(2.*k.*h);</a:t>
            </a:r>
          </a:p>
          <a:p>
            <a:r>
              <a:rPr lang="fr-FR" dirty="0">
                <a:solidFill>
                  <a:srgbClr val="000000"/>
                </a:solidFill>
                <a:latin typeface="Courier New" panose="02070309020205020404" pitchFamily="49" charset="0"/>
              </a:rPr>
              <a:t>    Cg=n.*C;</a:t>
            </a:r>
          </a:p>
          <a:p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50" y="3899354"/>
            <a:ext cx="3975276" cy="2531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926" y="4223226"/>
            <a:ext cx="4282951" cy="9419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7464" y="533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Guo</a:t>
            </a:r>
            <a:r>
              <a:rPr lang="en-GB" dirty="0"/>
              <a:t> (2002), see Fenton (2006)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156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5769</TotalTime>
  <Words>1223</Words>
  <Application>Microsoft Office PowerPoint</Application>
  <PresentationFormat>On-screen Show (4:3)</PresentationFormat>
  <Paragraphs>176</Paragraphs>
  <Slides>15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Equation</vt:lpstr>
      <vt:lpstr>Matlab tutorial Profile model exercise</vt:lpstr>
      <vt:lpstr>Command line vs script</vt:lpstr>
      <vt:lpstr>Arrays</vt:lpstr>
      <vt:lpstr>Plotting</vt:lpstr>
      <vt:lpstr>PowerPoint Presentation</vt:lpstr>
      <vt:lpstr>PowerPoint Presentation</vt:lpstr>
      <vt:lpstr>Creating a depth profile and grid</vt:lpstr>
      <vt:lpstr>Use functions for clarity</vt:lpstr>
      <vt:lpstr>Example function disper</vt:lpstr>
      <vt:lpstr>Plotting result</vt:lpstr>
      <vt:lpstr>Refraction using Snel’s Law</vt:lpstr>
      <vt:lpstr>Solving 1D wave energy balance</vt:lpstr>
      <vt:lpstr>Solving 1D wave energy balance</vt:lpstr>
      <vt:lpstr>From discrete formula to code</vt:lpstr>
      <vt:lpstr>2022 Assignment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</dc:title>
  <dc:creator>dro</dc:creator>
  <cp:lastModifiedBy>Dano Roelvink</cp:lastModifiedBy>
  <cp:revision>18</cp:revision>
  <dcterms:created xsi:type="dcterms:W3CDTF">2015-01-19T13:09:37Z</dcterms:created>
  <dcterms:modified xsi:type="dcterms:W3CDTF">2022-02-21T13:54:42Z</dcterms:modified>
</cp:coreProperties>
</file>