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7" r:id="rId10"/>
    <p:sldId id="268" r:id="rId11"/>
    <p:sldId id="270" r:id="rId12"/>
    <p:sldId id="265" r:id="rId13"/>
    <p:sldId id="266" r:id="rId14"/>
    <p:sldId id="269" r:id="rId15"/>
    <p:sldId id="27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112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2F4FE-985A-453E-B081-490FE192A1D7}" type="datetimeFigureOut">
              <a:rPr lang="en-US" smtClean="0"/>
              <a:t>2/18/2022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ADDDC-82E2-40B7-8131-A83B156C05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2F4FE-985A-453E-B081-490FE192A1D7}" type="datetimeFigureOut">
              <a:rPr lang="en-US" smtClean="0"/>
              <a:t>2/18/2022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ADDDC-82E2-40B7-8131-A83B156C05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2F4FE-985A-453E-B081-490FE192A1D7}" type="datetimeFigureOut">
              <a:rPr lang="en-US" smtClean="0"/>
              <a:t>2/18/2022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ADDDC-82E2-40B7-8131-A83B156C05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97639CF7-FFEB-453D-BAAE-3D1CB82C495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5794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2F4FE-985A-453E-B081-490FE192A1D7}" type="datetimeFigureOut">
              <a:rPr lang="en-US" smtClean="0"/>
              <a:t>2/18/2022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ADDDC-82E2-40B7-8131-A83B156C05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2F4FE-985A-453E-B081-490FE192A1D7}" type="datetimeFigureOut">
              <a:rPr lang="en-US" smtClean="0"/>
              <a:t>2/18/2022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ADDDC-82E2-40B7-8131-A83B156C05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2F4FE-985A-453E-B081-490FE192A1D7}" type="datetimeFigureOut">
              <a:rPr lang="en-US" smtClean="0"/>
              <a:t>2/18/2022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ADDDC-82E2-40B7-8131-A83B156C05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2F4FE-985A-453E-B081-490FE192A1D7}" type="datetimeFigureOut">
              <a:rPr lang="en-US" smtClean="0"/>
              <a:t>2/18/2022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ADDDC-82E2-40B7-8131-A83B156C05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2F4FE-985A-453E-B081-490FE192A1D7}" type="datetimeFigureOut">
              <a:rPr lang="en-US" smtClean="0"/>
              <a:t>2/18/2022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ADDDC-82E2-40B7-8131-A83B156C05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2F4FE-985A-453E-B081-490FE192A1D7}" type="datetimeFigureOut">
              <a:rPr lang="en-US" smtClean="0"/>
              <a:t>2/18/2022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ADDDC-82E2-40B7-8131-A83B156C05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2F4FE-985A-453E-B081-490FE192A1D7}" type="datetimeFigureOut">
              <a:rPr lang="en-US" smtClean="0"/>
              <a:t>2/18/2022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ADDDC-82E2-40B7-8131-A83B156C05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2F4FE-985A-453E-B081-490FE192A1D7}" type="datetimeFigureOut">
              <a:rPr lang="en-US" smtClean="0"/>
              <a:t>2/18/2022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ADDDC-82E2-40B7-8131-A83B156C05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D2F4FE-985A-453E-B081-490FE192A1D7}" type="datetimeFigureOut">
              <a:rPr lang="en-US" smtClean="0"/>
              <a:t>2/18/2022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8ADDDC-82E2-40B7-8131-A83B156C053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6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7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err="1"/>
              <a:t>Matlab</a:t>
            </a:r>
            <a:r>
              <a:rPr lang="nl-NL" dirty="0"/>
              <a:t> tutorial</a:t>
            </a:r>
            <a:br>
              <a:rPr lang="nl-NL" dirty="0"/>
            </a:br>
            <a:r>
              <a:rPr lang="nl-NL" dirty="0"/>
              <a:t>Profile model </a:t>
            </a:r>
            <a:r>
              <a:rPr lang="nl-NL" dirty="0" err="1"/>
              <a:t>exercise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Dano Roelvink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908720" y="0"/>
            <a:ext cx="8229600" cy="1143000"/>
          </a:xfrm>
        </p:spPr>
        <p:txBody>
          <a:bodyPr/>
          <a:lstStyle/>
          <a:p>
            <a:r>
              <a:rPr lang="en-GB" dirty="0"/>
              <a:t>Plotting result</a:t>
            </a:r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4139952" y="692696"/>
            <a:ext cx="4788024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600" dirty="0">
                <a:solidFill>
                  <a:srgbClr val="228B22"/>
                </a:solidFill>
                <a:latin typeface="Courier New" panose="02070309020205020404" pitchFamily="49" charset="0"/>
              </a:rPr>
              <a:t>% </a:t>
            </a:r>
            <a:r>
              <a:rPr lang="fr-FR" sz="1600" dirty="0" err="1">
                <a:solidFill>
                  <a:srgbClr val="228B22"/>
                </a:solidFill>
                <a:latin typeface="Courier New" panose="02070309020205020404" pitchFamily="49" charset="0"/>
              </a:rPr>
              <a:t>now</a:t>
            </a:r>
            <a:r>
              <a:rPr lang="fr-FR" sz="1600" dirty="0">
                <a:solidFill>
                  <a:srgbClr val="228B22"/>
                </a:solidFill>
                <a:latin typeface="Courier New" panose="02070309020205020404" pitchFamily="49" charset="0"/>
              </a:rPr>
              <a:t> plot the </a:t>
            </a:r>
            <a:r>
              <a:rPr lang="fr-FR" sz="1600" dirty="0" err="1">
                <a:solidFill>
                  <a:srgbClr val="228B22"/>
                </a:solidFill>
                <a:latin typeface="Courier New" panose="02070309020205020404" pitchFamily="49" charset="0"/>
              </a:rPr>
              <a:t>result</a:t>
            </a:r>
            <a:endParaRPr lang="fr-FR" sz="1600" dirty="0">
              <a:solidFill>
                <a:srgbClr val="228B22"/>
              </a:solidFill>
              <a:latin typeface="Courier New" panose="02070309020205020404" pitchFamily="49" charset="0"/>
            </a:endParaRPr>
          </a:p>
          <a:p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</a:rPr>
              <a:t>figure(1)</a:t>
            </a:r>
          </a:p>
          <a:p>
            <a:r>
              <a:rPr lang="fr-FR" sz="1600" dirty="0" err="1">
                <a:solidFill>
                  <a:srgbClr val="000000"/>
                </a:solidFill>
                <a:latin typeface="Courier New" panose="02070309020205020404" pitchFamily="49" charset="0"/>
              </a:rPr>
              <a:t>subplot</a:t>
            </a:r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</a:rPr>
              <a:t>(4,1,1)</a:t>
            </a:r>
          </a:p>
          <a:p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</a:rPr>
              <a:t>plot(xp,</a:t>
            </a:r>
            <a:r>
              <a:rPr lang="fr-FR" sz="1600" dirty="0" err="1">
                <a:solidFill>
                  <a:srgbClr val="000000"/>
                </a:solidFill>
                <a:latin typeface="Courier New" panose="02070309020205020404" pitchFamily="49" charset="0"/>
              </a:rPr>
              <a:t>zp</a:t>
            </a:r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</a:rPr>
              <a:t>,</a:t>
            </a:r>
            <a:r>
              <a:rPr lang="fr-FR" sz="1600" dirty="0">
                <a:solidFill>
                  <a:srgbClr val="A020F0"/>
                </a:solidFill>
                <a:latin typeface="Courier New" panose="02070309020205020404" pitchFamily="49" charset="0"/>
              </a:rPr>
              <a:t>'o'</a:t>
            </a:r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</a:rPr>
              <a:t>,</a:t>
            </a:r>
            <a:r>
              <a:rPr lang="fr-FR" sz="1600" dirty="0" err="1">
                <a:solidFill>
                  <a:srgbClr val="000000"/>
                </a:solidFill>
                <a:latin typeface="Courier New" panose="02070309020205020404" pitchFamily="49" charset="0"/>
              </a:rPr>
              <a:t>x,zb</a:t>
            </a:r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</a:rPr>
              <a:t>,</a:t>
            </a:r>
            <a:r>
              <a:rPr lang="fr-FR" sz="1600" dirty="0">
                <a:solidFill>
                  <a:srgbClr val="A020F0"/>
                </a:solidFill>
                <a:latin typeface="Courier New" panose="02070309020205020404" pitchFamily="49" charset="0"/>
              </a:rPr>
              <a:t>'.'</a:t>
            </a:r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</a:rPr>
              <a:t>)</a:t>
            </a:r>
          </a:p>
          <a:p>
            <a:r>
              <a:rPr lang="fr-FR" sz="1600" dirty="0" err="1">
                <a:solidFill>
                  <a:srgbClr val="000000"/>
                </a:solidFill>
                <a:latin typeface="Courier New" panose="02070309020205020404" pitchFamily="49" charset="0"/>
              </a:rPr>
              <a:t>legend</a:t>
            </a:r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fr-FR" sz="1600" dirty="0">
                <a:solidFill>
                  <a:srgbClr val="A020F0"/>
                </a:solidFill>
                <a:latin typeface="Courier New" panose="02070309020205020404" pitchFamily="49" charset="0"/>
              </a:rPr>
              <a:t>'input points'</a:t>
            </a:r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</a:rPr>
              <a:t>,</a:t>
            </a:r>
            <a:r>
              <a:rPr lang="fr-FR" sz="1600" dirty="0">
                <a:solidFill>
                  <a:srgbClr val="A020F0"/>
                </a:solidFill>
                <a:latin typeface="Courier New" panose="02070309020205020404" pitchFamily="49" charset="0"/>
              </a:rPr>
              <a:t>'</a:t>
            </a:r>
            <a:r>
              <a:rPr lang="fr-FR" sz="1600" dirty="0" err="1">
                <a:solidFill>
                  <a:srgbClr val="A020F0"/>
                </a:solidFill>
                <a:latin typeface="Courier New" panose="02070309020205020404" pitchFamily="49" charset="0"/>
              </a:rPr>
              <a:t>grid</a:t>
            </a:r>
            <a:r>
              <a:rPr lang="fr-FR" sz="1600" dirty="0">
                <a:solidFill>
                  <a:srgbClr val="A020F0"/>
                </a:solidFill>
                <a:latin typeface="Courier New" panose="02070309020205020404" pitchFamily="49" charset="0"/>
              </a:rPr>
              <a:t>'</a:t>
            </a:r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</a:rPr>
              <a:t>)</a:t>
            </a:r>
          </a:p>
          <a:p>
            <a:r>
              <a:rPr lang="fr-FR" sz="1600" dirty="0" err="1">
                <a:solidFill>
                  <a:srgbClr val="000000"/>
                </a:solidFill>
                <a:latin typeface="Courier New" panose="02070309020205020404" pitchFamily="49" charset="0"/>
              </a:rPr>
              <a:t>ylabel</a:t>
            </a:r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fr-FR" sz="1600" dirty="0">
                <a:solidFill>
                  <a:srgbClr val="A020F0"/>
                </a:solidFill>
                <a:latin typeface="Courier New" panose="02070309020205020404" pitchFamily="49" charset="0"/>
              </a:rPr>
              <a:t>'</a:t>
            </a:r>
            <a:r>
              <a:rPr lang="fr-FR" sz="1600" dirty="0" err="1">
                <a:solidFill>
                  <a:srgbClr val="A020F0"/>
                </a:solidFill>
                <a:latin typeface="Courier New" panose="02070309020205020404" pitchFamily="49" charset="0"/>
              </a:rPr>
              <a:t>zb</a:t>
            </a:r>
            <a:r>
              <a:rPr lang="fr-FR" sz="1600" dirty="0">
                <a:solidFill>
                  <a:srgbClr val="A020F0"/>
                </a:solidFill>
                <a:latin typeface="Courier New" panose="02070309020205020404" pitchFamily="49" charset="0"/>
              </a:rPr>
              <a:t> (m)'</a:t>
            </a:r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</a:rPr>
              <a:t>)</a:t>
            </a:r>
          </a:p>
          <a:p>
            <a:r>
              <a:rPr lang="fr-FR" sz="1600" dirty="0" err="1">
                <a:solidFill>
                  <a:srgbClr val="000000"/>
                </a:solidFill>
                <a:latin typeface="Courier New" panose="02070309020205020404" pitchFamily="49" charset="0"/>
              </a:rPr>
              <a:t>title</a:t>
            </a:r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fr-FR" sz="1600" dirty="0">
                <a:solidFill>
                  <a:srgbClr val="A020F0"/>
                </a:solidFill>
                <a:latin typeface="Courier New" panose="02070309020205020404" pitchFamily="49" charset="0"/>
              </a:rPr>
              <a:t>'Profile'</a:t>
            </a:r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</a:rPr>
              <a:t>)</a:t>
            </a:r>
          </a:p>
          <a:p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fr-FR" sz="1600" dirty="0" err="1">
                <a:solidFill>
                  <a:srgbClr val="000000"/>
                </a:solidFill>
                <a:latin typeface="Courier New" panose="02070309020205020404" pitchFamily="49" charset="0"/>
              </a:rPr>
              <a:t>subplot</a:t>
            </a:r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</a:rPr>
              <a:t>(4,1,2)</a:t>
            </a:r>
          </a:p>
          <a:p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</a:rPr>
              <a:t>plot(x,h,</a:t>
            </a:r>
            <a:r>
              <a:rPr lang="fr-FR" sz="1600" dirty="0">
                <a:solidFill>
                  <a:srgbClr val="A020F0"/>
                </a:solidFill>
                <a:latin typeface="Courier New" panose="02070309020205020404" pitchFamily="49" charset="0"/>
              </a:rPr>
              <a:t>'r'</a:t>
            </a:r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</a:rPr>
              <a:t>,</a:t>
            </a:r>
            <a:r>
              <a:rPr lang="fr-FR" sz="1600" dirty="0">
                <a:solidFill>
                  <a:srgbClr val="A020F0"/>
                </a:solidFill>
                <a:latin typeface="Courier New" panose="02070309020205020404" pitchFamily="49" charset="0"/>
              </a:rPr>
              <a:t>'linewidth'</a:t>
            </a:r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</a:rPr>
              <a:t>,2)</a:t>
            </a:r>
          </a:p>
          <a:p>
            <a:r>
              <a:rPr lang="fr-FR" sz="1600" dirty="0" err="1">
                <a:solidFill>
                  <a:srgbClr val="000000"/>
                </a:solidFill>
                <a:latin typeface="Courier New" panose="02070309020205020404" pitchFamily="49" charset="0"/>
              </a:rPr>
              <a:t>ylabel</a:t>
            </a:r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fr-FR" sz="1600" dirty="0">
                <a:solidFill>
                  <a:srgbClr val="A020F0"/>
                </a:solidFill>
                <a:latin typeface="Courier New" panose="02070309020205020404" pitchFamily="49" charset="0"/>
              </a:rPr>
              <a:t>'h (m)'</a:t>
            </a:r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</a:rPr>
              <a:t>)</a:t>
            </a:r>
          </a:p>
          <a:p>
            <a:r>
              <a:rPr lang="fr-FR" sz="1600" dirty="0" err="1">
                <a:solidFill>
                  <a:srgbClr val="000000"/>
                </a:solidFill>
                <a:latin typeface="Courier New" panose="02070309020205020404" pitchFamily="49" charset="0"/>
              </a:rPr>
              <a:t>title</a:t>
            </a:r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fr-FR" sz="1600" dirty="0">
                <a:solidFill>
                  <a:srgbClr val="A020F0"/>
                </a:solidFill>
                <a:latin typeface="Courier New" panose="02070309020205020404" pitchFamily="49" charset="0"/>
              </a:rPr>
              <a:t>'Water </a:t>
            </a:r>
            <a:r>
              <a:rPr lang="fr-FR" sz="1600" dirty="0" err="1">
                <a:solidFill>
                  <a:srgbClr val="A020F0"/>
                </a:solidFill>
                <a:latin typeface="Courier New" panose="02070309020205020404" pitchFamily="49" charset="0"/>
              </a:rPr>
              <a:t>depth</a:t>
            </a:r>
            <a:r>
              <a:rPr lang="fr-FR" sz="1600" dirty="0">
                <a:solidFill>
                  <a:srgbClr val="A020F0"/>
                </a:solidFill>
                <a:latin typeface="Courier New" panose="02070309020205020404" pitchFamily="49" charset="0"/>
              </a:rPr>
              <a:t>'</a:t>
            </a:r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</a:rPr>
              <a:t>)</a:t>
            </a:r>
          </a:p>
          <a:p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fr-FR" sz="1600" dirty="0" err="1">
                <a:solidFill>
                  <a:srgbClr val="000000"/>
                </a:solidFill>
                <a:latin typeface="Courier New" panose="02070309020205020404" pitchFamily="49" charset="0"/>
              </a:rPr>
              <a:t>subplot</a:t>
            </a:r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</a:rPr>
              <a:t>(4,1,3)</a:t>
            </a:r>
          </a:p>
          <a:p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</a:rPr>
              <a:t>plot(x,k,</a:t>
            </a:r>
            <a:r>
              <a:rPr lang="fr-FR" sz="1600" dirty="0">
                <a:solidFill>
                  <a:srgbClr val="A020F0"/>
                </a:solidFill>
                <a:latin typeface="Courier New" panose="02070309020205020404" pitchFamily="49" charset="0"/>
              </a:rPr>
              <a:t>'r'</a:t>
            </a:r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</a:rPr>
              <a:t>,</a:t>
            </a:r>
            <a:r>
              <a:rPr lang="fr-FR" sz="1600" dirty="0">
                <a:solidFill>
                  <a:srgbClr val="A020F0"/>
                </a:solidFill>
                <a:latin typeface="Courier New" panose="02070309020205020404" pitchFamily="49" charset="0"/>
              </a:rPr>
              <a:t>'linewidth'</a:t>
            </a:r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</a:rPr>
              <a:t>,2)</a:t>
            </a:r>
          </a:p>
          <a:p>
            <a:r>
              <a:rPr lang="fr-FR" sz="1600" dirty="0" err="1">
                <a:solidFill>
                  <a:srgbClr val="000000"/>
                </a:solidFill>
                <a:latin typeface="Courier New" panose="02070309020205020404" pitchFamily="49" charset="0"/>
              </a:rPr>
              <a:t>ylabel</a:t>
            </a:r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fr-FR" sz="1600" dirty="0">
                <a:solidFill>
                  <a:srgbClr val="A020F0"/>
                </a:solidFill>
                <a:latin typeface="Courier New" panose="02070309020205020404" pitchFamily="49" charset="0"/>
              </a:rPr>
              <a:t>'k (m^-^1)'</a:t>
            </a:r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</a:rPr>
              <a:t>)</a:t>
            </a:r>
          </a:p>
          <a:p>
            <a:r>
              <a:rPr lang="fr-FR" sz="1600" dirty="0" err="1">
                <a:solidFill>
                  <a:srgbClr val="000000"/>
                </a:solidFill>
                <a:latin typeface="Courier New" panose="02070309020205020404" pitchFamily="49" charset="0"/>
              </a:rPr>
              <a:t>title</a:t>
            </a:r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fr-FR" sz="1600" dirty="0">
                <a:solidFill>
                  <a:srgbClr val="A020F0"/>
                </a:solidFill>
                <a:latin typeface="Courier New" panose="02070309020205020404" pitchFamily="49" charset="0"/>
              </a:rPr>
              <a:t>'</a:t>
            </a:r>
            <a:r>
              <a:rPr lang="fr-FR" sz="1600" dirty="0" err="1">
                <a:solidFill>
                  <a:srgbClr val="A020F0"/>
                </a:solidFill>
                <a:latin typeface="Courier New" panose="02070309020205020404" pitchFamily="49" charset="0"/>
              </a:rPr>
              <a:t>Wave</a:t>
            </a:r>
            <a:r>
              <a:rPr lang="fr-FR" sz="1600" dirty="0">
                <a:solidFill>
                  <a:srgbClr val="A020F0"/>
                </a:solidFill>
                <a:latin typeface="Courier New" panose="02070309020205020404" pitchFamily="49" charset="0"/>
              </a:rPr>
              <a:t> </a:t>
            </a:r>
            <a:r>
              <a:rPr lang="fr-FR" sz="1600" dirty="0" err="1">
                <a:solidFill>
                  <a:srgbClr val="A020F0"/>
                </a:solidFill>
                <a:latin typeface="Courier New" panose="02070309020205020404" pitchFamily="49" charset="0"/>
              </a:rPr>
              <a:t>number</a:t>
            </a:r>
            <a:r>
              <a:rPr lang="fr-FR" sz="1600" dirty="0">
                <a:solidFill>
                  <a:srgbClr val="A020F0"/>
                </a:solidFill>
                <a:latin typeface="Courier New" panose="02070309020205020404" pitchFamily="49" charset="0"/>
              </a:rPr>
              <a:t>'</a:t>
            </a:r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</a:rPr>
              <a:t>)</a:t>
            </a:r>
          </a:p>
          <a:p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fr-FR" sz="1600" dirty="0" err="1">
                <a:solidFill>
                  <a:srgbClr val="000000"/>
                </a:solidFill>
                <a:latin typeface="Courier New" panose="02070309020205020404" pitchFamily="49" charset="0"/>
              </a:rPr>
              <a:t>subplot</a:t>
            </a:r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</a:rPr>
              <a:t>(4,1,4)</a:t>
            </a:r>
          </a:p>
          <a:p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</a:rPr>
              <a:t>plot(x,C,</a:t>
            </a:r>
            <a:r>
              <a:rPr lang="fr-FR" sz="1600" dirty="0">
                <a:solidFill>
                  <a:srgbClr val="A020F0"/>
                </a:solidFill>
                <a:latin typeface="Courier New" panose="02070309020205020404" pitchFamily="49" charset="0"/>
              </a:rPr>
              <a:t>'b'</a:t>
            </a:r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</a:rPr>
              <a:t>,x,Cg,</a:t>
            </a:r>
            <a:r>
              <a:rPr lang="fr-FR" sz="1600" dirty="0">
                <a:solidFill>
                  <a:srgbClr val="A020F0"/>
                </a:solidFill>
                <a:latin typeface="Courier New" panose="02070309020205020404" pitchFamily="49" charset="0"/>
              </a:rPr>
              <a:t>'r'</a:t>
            </a:r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</a:rPr>
              <a:t>,</a:t>
            </a:r>
            <a:r>
              <a:rPr lang="fr-FR" sz="1600" dirty="0">
                <a:solidFill>
                  <a:srgbClr val="A020F0"/>
                </a:solidFill>
                <a:latin typeface="Courier New" panose="02070309020205020404" pitchFamily="49" charset="0"/>
              </a:rPr>
              <a:t>'linewidth'</a:t>
            </a:r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</a:rPr>
              <a:t>,2)</a:t>
            </a:r>
          </a:p>
          <a:p>
            <a:r>
              <a:rPr lang="fr-FR" sz="1600" dirty="0" err="1">
                <a:solidFill>
                  <a:srgbClr val="000000"/>
                </a:solidFill>
                <a:latin typeface="Courier New" panose="02070309020205020404" pitchFamily="49" charset="0"/>
              </a:rPr>
              <a:t>legend</a:t>
            </a:r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fr-FR" sz="1600" dirty="0">
                <a:solidFill>
                  <a:srgbClr val="A020F0"/>
                </a:solidFill>
                <a:latin typeface="Courier New" panose="02070309020205020404" pitchFamily="49" charset="0"/>
              </a:rPr>
              <a:t>'C'</a:t>
            </a:r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</a:rPr>
              <a:t>,</a:t>
            </a:r>
            <a:r>
              <a:rPr lang="fr-FR" sz="1600" dirty="0">
                <a:solidFill>
                  <a:srgbClr val="A020F0"/>
                </a:solidFill>
                <a:latin typeface="Courier New" panose="02070309020205020404" pitchFamily="49" charset="0"/>
              </a:rPr>
              <a:t>'Cg'</a:t>
            </a:r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</a:rPr>
              <a:t>)</a:t>
            </a:r>
          </a:p>
          <a:p>
            <a:r>
              <a:rPr lang="fr-FR" sz="1600" dirty="0" err="1">
                <a:solidFill>
                  <a:srgbClr val="000000"/>
                </a:solidFill>
                <a:latin typeface="Courier New" panose="02070309020205020404" pitchFamily="49" charset="0"/>
              </a:rPr>
              <a:t>ylabel</a:t>
            </a:r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fr-FR" sz="1600" dirty="0">
                <a:solidFill>
                  <a:srgbClr val="A020F0"/>
                </a:solidFill>
                <a:latin typeface="Courier New" panose="02070309020205020404" pitchFamily="49" charset="0"/>
              </a:rPr>
              <a:t>'</a:t>
            </a:r>
            <a:r>
              <a:rPr lang="fr-FR" sz="1600" dirty="0" err="1">
                <a:solidFill>
                  <a:srgbClr val="A020F0"/>
                </a:solidFill>
                <a:latin typeface="Courier New" panose="02070309020205020404" pitchFamily="49" charset="0"/>
              </a:rPr>
              <a:t>C,Cg</a:t>
            </a:r>
            <a:r>
              <a:rPr lang="fr-FR" sz="1600" dirty="0">
                <a:solidFill>
                  <a:srgbClr val="A020F0"/>
                </a:solidFill>
                <a:latin typeface="Courier New" panose="02070309020205020404" pitchFamily="49" charset="0"/>
              </a:rPr>
              <a:t> (m/s)'</a:t>
            </a:r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</a:rPr>
              <a:t>)</a:t>
            </a:r>
          </a:p>
          <a:p>
            <a:r>
              <a:rPr lang="fr-FR" sz="1600" dirty="0" err="1">
                <a:solidFill>
                  <a:srgbClr val="000000"/>
                </a:solidFill>
                <a:latin typeface="Courier New" panose="02070309020205020404" pitchFamily="49" charset="0"/>
              </a:rPr>
              <a:t>xlabel</a:t>
            </a:r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fr-FR" sz="1600" dirty="0">
                <a:solidFill>
                  <a:srgbClr val="A020F0"/>
                </a:solidFill>
                <a:latin typeface="Courier New" panose="02070309020205020404" pitchFamily="49" charset="0"/>
              </a:rPr>
              <a:t>'X (m)'</a:t>
            </a:r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</a:rPr>
              <a:t>title(</a:t>
            </a:r>
            <a:r>
              <a:rPr lang="en-US" sz="1600" dirty="0">
                <a:solidFill>
                  <a:srgbClr val="A020F0"/>
                </a:solidFill>
                <a:latin typeface="Courier New" panose="02070309020205020404" pitchFamily="49" charset="0"/>
              </a:rPr>
              <a:t>'Celerity and group velocity'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</a:rPr>
              <a:t>)</a:t>
            </a:r>
          </a:p>
          <a:p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18922653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Refraction using </a:t>
            </a:r>
            <a:r>
              <a:rPr lang="en-GB" dirty="0" err="1"/>
              <a:t>Snel’s</a:t>
            </a:r>
            <a:r>
              <a:rPr lang="en-GB" dirty="0"/>
              <a:t> Law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25963"/>
          </a:xfrm>
        </p:spPr>
        <p:txBody>
          <a:bodyPr/>
          <a:lstStyle/>
          <a:p>
            <a:r>
              <a:rPr lang="en-GB" dirty="0"/>
              <a:t>Formula:</a:t>
            </a:r>
          </a:p>
          <a:p>
            <a:endParaRPr lang="en-GB" dirty="0"/>
          </a:p>
          <a:p>
            <a:endParaRPr lang="en-GB" dirty="0"/>
          </a:p>
          <a:p>
            <a:r>
              <a:rPr lang="en-GB" dirty="0" err="1"/>
              <a:t>Matlab</a:t>
            </a:r>
            <a:r>
              <a:rPr lang="en-GB" dirty="0"/>
              <a:t> code:</a:t>
            </a:r>
            <a:endParaRPr lang="fr-FR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68242"/>
              </p:ext>
            </p:extLst>
          </p:nvPr>
        </p:nvGraphicFramePr>
        <p:xfrm>
          <a:off x="1619672" y="2276872"/>
          <a:ext cx="4508080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Equation" r:id="rId3" imgW="2323800" imgH="482400" progId="Equation.DSMT4">
                  <p:embed/>
                </p:oleObj>
              </mc:Choice>
              <mc:Fallback>
                <p:oleObj name="Equation" r:id="rId3" imgW="2323800" imgH="482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619672" y="2276872"/>
                        <a:ext cx="4508080" cy="93610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1403648" y="4221088"/>
            <a:ext cx="68407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 err="1">
                <a:solidFill>
                  <a:srgbClr val="000000"/>
                </a:solidFill>
                <a:latin typeface="Courier New" panose="02070309020205020404" pitchFamily="49" charset="0"/>
              </a:rPr>
              <a:t>theta</a:t>
            </a:r>
            <a:r>
              <a:rPr lang="fr-FR" sz="2400" dirty="0">
                <a:solidFill>
                  <a:srgbClr val="000000"/>
                </a:solidFill>
                <a:latin typeface="Courier New" panose="02070309020205020404" pitchFamily="49" charset="0"/>
              </a:rPr>
              <a:t>=</a:t>
            </a:r>
            <a:r>
              <a:rPr lang="fr-FR" sz="24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asind</a:t>
            </a:r>
            <a:r>
              <a:rPr lang="fr-FR" sz="2400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fr-FR" sz="2400" dirty="0" err="1">
                <a:solidFill>
                  <a:srgbClr val="000000"/>
                </a:solidFill>
                <a:latin typeface="Courier New" panose="02070309020205020404" pitchFamily="49" charset="0"/>
              </a:rPr>
              <a:t>sind</a:t>
            </a:r>
            <a:r>
              <a:rPr lang="fr-FR" sz="2400" dirty="0">
                <a:solidFill>
                  <a:srgbClr val="000000"/>
                </a:solidFill>
                <a:latin typeface="Courier New" panose="02070309020205020404" pitchFamily="49" charset="0"/>
              </a:rPr>
              <a:t>(theta0)*C/C(1)); 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flipH="1" flipV="1">
            <a:off x="3491880" y="4682753"/>
            <a:ext cx="216024" cy="474439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V="1">
            <a:off x="3851920" y="4581129"/>
            <a:ext cx="432048" cy="57606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275856" y="5301208"/>
            <a:ext cx="20162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Angles in degrees, otherwise use sin and </a:t>
            </a:r>
            <a:r>
              <a:rPr lang="en-GB" dirty="0" err="1"/>
              <a:t>asin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83513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Solving 1D wave energy balance</a:t>
            </a:r>
            <a:endParaRPr lang="en-GB" sz="4000"/>
          </a:p>
        </p:txBody>
      </p:sp>
      <p:sp>
        <p:nvSpPr>
          <p:cNvPr id="1177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075613" cy="4525963"/>
          </a:xfrm>
        </p:spPr>
        <p:txBody>
          <a:bodyPr/>
          <a:lstStyle/>
          <a:p>
            <a:r>
              <a:rPr lang="en-US" sz="2800"/>
              <a:t>Inside surf zone:</a:t>
            </a:r>
          </a:p>
          <a:p>
            <a:pPr lvl="1"/>
            <a:r>
              <a:rPr lang="en-US" sz="2400"/>
              <a:t>Group velocity follows from dispersion relation</a:t>
            </a:r>
          </a:p>
          <a:p>
            <a:pPr lvl="1"/>
            <a:r>
              <a:rPr lang="en-US" sz="2400"/>
              <a:t>Wave angle follows from Snel’s Law</a:t>
            </a:r>
          </a:p>
          <a:p>
            <a:pPr lvl="1"/>
            <a:r>
              <a:rPr lang="en-US" sz="2400"/>
              <a:t>Dissipation follows from e.g. Baldock, relating wave dissipation to wave energy and water depth</a:t>
            </a:r>
          </a:p>
          <a:p>
            <a:pPr lvl="1"/>
            <a:r>
              <a:rPr lang="en-US" sz="2400"/>
              <a:t>Solve </a:t>
            </a:r>
            <a:r>
              <a:rPr lang="en-US" sz="2400" i="1"/>
              <a:t>E</a:t>
            </a:r>
            <a:r>
              <a:rPr lang="en-US" sz="2400"/>
              <a:t> numerically, starting from known value outside breaker zone</a:t>
            </a:r>
            <a:endParaRPr lang="en-GB" sz="2400"/>
          </a:p>
        </p:txBody>
      </p:sp>
      <p:graphicFrame>
        <p:nvGraphicFramePr>
          <p:cNvPr id="117764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1403350" y="4868863"/>
          <a:ext cx="5689600" cy="1208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3" imgW="1854000" imgH="393480" progId="Equation.DSMT4">
                  <p:embed/>
                </p:oleObj>
              </mc:Choice>
              <mc:Fallback>
                <p:oleObj name="Equation" r:id="rId3" imgW="18540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350" y="4868863"/>
                        <a:ext cx="5689600" cy="1208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019154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87624" y="4149080"/>
            <a:ext cx="5688632" cy="1512168"/>
          </a:xfrm>
          <a:prstGeom prst="rect">
            <a:avLst/>
          </a:prstGeom>
          <a:noFill/>
          <a:ln w="38100"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Solving 1D wave energy balance</a:t>
            </a:r>
            <a:endParaRPr lang="en-GB" sz="4000"/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075613" cy="4525963"/>
          </a:xfrm>
        </p:spPr>
        <p:txBody>
          <a:bodyPr/>
          <a:lstStyle/>
          <a:p>
            <a:r>
              <a:rPr lang="en-US" sz="2800"/>
              <a:t>Very simple numerical scheme:</a:t>
            </a:r>
          </a:p>
        </p:txBody>
      </p:sp>
      <p:graphicFrame>
        <p:nvGraphicFramePr>
          <p:cNvPr id="119812" name="Object 4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448941141"/>
              </p:ext>
            </p:extLst>
          </p:nvPr>
        </p:nvGraphicFramePr>
        <p:xfrm>
          <a:off x="684213" y="2495550"/>
          <a:ext cx="8135937" cy="295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3" imgW="3149280" imgH="1143000" progId="Equation.DSMT4">
                  <p:embed/>
                </p:oleObj>
              </mc:Choice>
              <mc:Fallback>
                <p:oleObj name="Equation" r:id="rId3" imgW="3149280" imgH="1143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2495550"/>
                        <a:ext cx="8135937" cy="2952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22782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From discrete formula to code</a:t>
            </a:r>
            <a:endParaRPr lang="fr-FR" dirty="0"/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Formula:</a:t>
            </a:r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Snippet of code:</a:t>
            </a:r>
            <a:endParaRPr lang="fr-FR" dirty="0"/>
          </a:p>
        </p:txBody>
      </p:sp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3370296"/>
              </p:ext>
            </p:extLst>
          </p:nvPr>
        </p:nvGraphicFramePr>
        <p:xfrm>
          <a:off x="1331640" y="1957506"/>
          <a:ext cx="5643562" cy="1246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3" imgW="2184120" imgH="482400" progId="Equation.DSMT4">
                  <p:embed/>
                </p:oleObj>
              </mc:Choice>
              <mc:Fallback>
                <p:oleObj name="Equation" r:id="rId3" imgW="2184120" imgH="482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1957506"/>
                        <a:ext cx="5643562" cy="1246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115616" y="4277400"/>
            <a:ext cx="691276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E(1)=1/8*rho*g*H0;</a:t>
            </a:r>
          </a:p>
          <a:p>
            <a:r>
              <a:rPr lang="en-GB" dirty="0"/>
              <a:t>for </a:t>
            </a:r>
            <a:r>
              <a:rPr lang="en-GB" dirty="0" err="1"/>
              <a:t>i</a:t>
            </a:r>
            <a:r>
              <a:rPr lang="en-GB" dirty="0"/>
              <a:t>=1:length(x)-1</a:t>
            </a:r>
          </a:p>
          <a:p>
            <a:r>
              <a:rPr lang="en-GB" dirty="0"/>
              <a:t>   H(</a:t>
            </a:r>
            <a:r>
              <a:rPr lang="en-GB" dirty="0" err="1"/>
              <a:t>i</a:t>
            </a:r>
            <a:r>
              <a:rPr lang="en-GB" dirty="0"/>
              <a:t>)=</a:t>
            </a:r>
            <a:r>
              <a:rPr lang="en-GB" dirty="0" err="1"/>
              <a:t>sqrt</a:t>
            </a:r>
            <a:r>
              <a:rPr lang="en-GB" dirty="0"/>
              <a:t>(8*E(</a:t>
            </a:r>
            <a:r>
              <a:rPr lang="en-GB" dirty="0" err="1"/>
              <a:t>i</a:t>
            </a:r>
            <a:r>
              <a:rPr lang="en-GB" dirty="0"/>
              <a:t>)/rho/g);</a:t>
            </a:r>
          </a:p>
          <a:p>
            <a:r>
              <a:rPr lang="en-GB" dirty="0"/>
              <a:t>   </a:t>
            </a:r>
            <a:r>
              <a:rPr lang="en-GB" dirty="0" err="1"/>
              <a:t>Dw</a:t>
            </a:r>
            <a:r>
              <a:rPr lang="en-GB" dirty="0"/>
              <a:t>(</a:t>
            </a:r>
            <a:r>
              <a:rPr lang="en-GB" dirty="0" err="1"/>
              <a:t>i</a:t>
            </a:r>
            <a:r>
              <a:rPr lang="en-GB" dirty="0"/>
              <a:t>)=</a:t>
            </a:r>
            <a:r>
              <a:rPr lang="en-GB" dirty="0" err="1"/>
              <a:t>Baldock</a:t>
            </a:r>
            <a:r>
              <a:rPr lang="en-GB" dirty="0"/>
              <a:t>(</a:t>
            </a:r>
            <a:r>
              <a:rPr lang="fr-FR" dirty="0" err="1"/>
              <a:t>gamma,k</a:t>
            </a:r>
            <a:r>
              <a:rPr lang="fr-FR" dirty="0"/>
              <a:t>(i),h(i),H(i),</a:t>
            </a:r>
            <a:r>
              <a:rPr lang="fr-FR" dirty="0" err="1"/>
              <a:t>T,opt</a:t>
            </a:r>
            <a:r>
              <a:rPr lang="fr-FR" dirty="0"/>
              <a:t>);</a:t>
            </a:r>
            <a:endParaRPr lang="en-GB" dirty="0"/>
          </a:p>
          <a:p>
            <a:r>
              <a:rPr lang="en-GB" dirty="0"/>
              <a:t>   E(i+1)=(E(</a:t>
            </a:r>
            <a:r>
              <a:rPr lang="en-GB" dirty="0" err="1"/>
              <a:t>i</a:t>
            </a:r>
            <a:r>
              <a:rPr lang="en-GB" dirty="0"/>
              <a:t>)*Cg(</a:t>
            </a:r>
            <a:r>
              <a:rPr lang="en-GB" dirty="0" err="1"/>
              <a:t>i</a:t>
            </a:r>
            <a:r>
              <a:rPr lang="en-GB" dirty="0"/>
              <a:t>)*</a:t>
            </a:r>
            <a:r>
              <a:rPr lang="en-GB" dirty="0" err="1"/>
              <a:t>cosd</a:t>
            </a:r>
            <a:r>
              <a:rPr lang="en-GB" dirty="0"/>
              <a:t>(theta(</a:t>
            </a:r>
            <a:r>
              <a:rPr lang="en-GB" dirty="0" err="1"/>
              <a:t>i</a:t>
            </a:r>
            <a:r>
              <a:rPr lang="en-GB" dirty="0"/>
              <a:t>))-</a:t>
            </a:r>
            <a:r>
              <a:rPr lang="en-GB" dirty="0" err="1"/>
              <a:t>Dw</a:t>
            </a:r>
            <a:r>
              <a:rPr lang="en-GB" dirty="0"/>
              <a:t>(</a:t>
            </a:r>
            <a:r>
              <a:rPr lang="en-GB" dirty="0" err="1"/>
              <a:t>i</a:t>
            </a:r>
            <a:r>
              <a:rPr lang="en-GB" dirty="0"/>
              <a:t>)*dx)/(Cg(i+1)*</a:t>
            </a:r>
            <a:r>
              <a:rPr lang="en-GB" dirty="0" err="1"/>
              <a:t>cosd</a:t>
            </a:r>
            <a:r>
              <a:rPr lang="en-GB" dirty="0"/>
              <a:t>(theta(i+1)));</a:t>
            </a:r>
          </a:p>
          <a:p>
            <a:r>
              <a:rPr lang="en-GB" dirty="0"/>
              <a:t>end</a:t>
            </a:r>
          </a:p>
          <a:p>
            <a:r>
              <a:rPr lang="en-GB" dirty="0"/>
              <a:t>  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875817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2022 Assignment 1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/>
              <a:t>Read x, </a:t>
            </a:r>
            <a:r>
              <a:rPr lang="en-GB" dirty="0" err="1"/>
              <a:t>zb</a:t>
            </a:r>
            <a:r>
              <a:rPr lang="en-GB" dirty="0"/>
              <a:t> profile from </a:t>
            </a:r>
            <a:r>
              <a:rPr lang="en-GB" dirty="0" err="1"/>
              <a:t>depth.tek</a:t>
            </a:r>
            <a:r>
              <a:rPr lang="en-GB" dirty="0"/>
              <a:t> (Boers 1996 experiment)</a:t>
            </a:r>
          </a:p>
          <a:p>
            <a:r>
              <a:rPr lang="en-GB" dirty="0"/>
              <a:t>Water level is 0.75 m.</a:t>
            </a:r>
          </a:p>
          <a:p>
            <a:r>
              <a:rPr lang="en-GB" dirty="0" err="1"/>
              <a:t>Tp</a:t>
            </a:r>
            <a:r>
              <a:rPr lang="en-GB" dirty="0"/>
              <a:t>=2.03 s</a:t>
            </a:r>
          </a:p>
          <a:p>
            <a:r>
              <a:rPr lang="en-GB" dirty="0"/>
              <a:t>Read observed wave data from hrms.txt</a:t>
            </a:r>
          </a:p>
          <a:p>
            <a:r>
              <a:rPr lang="en-GB" dirty="0"/>
              <a:t>Compute </a:t>
            </a:r>
            <a:r>
              <a:rPr lang="en-GB" dirty="0" err="1"/>
              <a:t>Hrms</a:t>
            </a:r>
            <a:r>
              <a:rPr lang="en-GB" dirty="0"/>
              <a:t> throughout the flume</a:t>
            </a:r>
          </a:p>
          <a:p>
            <a:r>
              <a:rPr lang="en-GB" dirty="0"/>
              <a:t>Compare with observations in plot, with computed </a:t>
            </a:r>
            <a:r>
              <a:rPr lang="en-GB" dirty="0" err="1"/>
              <a:t>Hrms</a:t>
            </a:r>
            <a:r>
              <a:rPr lang="en-GB" dirty="0"/>
              <a:t> as drawn line and observations as dots</a:t>
            </a:r>
          </a:p>
          <a:p>
            <a:r>
              <a:rPr lang="en-GB" dirty="0"/>
              <a:t>Find optimal value of gamma.</a:t>
            </a:r>
          </a:p>
          <a:p>
            <a:r>
              <a:rPr lang="en-GB" dirty="0"/>
              <a:t>Bonus: compare </a:t>
            </a:r>
            <a:r>
              <a:rPr lang="en-GB" dirty="0" err="1"/>
              <a:t>Qb</a:t>
            </a:r>
            <a:r>
              <a:rPr lang="en-GB" dirty="0"/>
              <a:t> and C with values found in </a:t>
            </a:r>
            <a:r>
              <a:rPr lang="en-GB" dirty="0" err="1"/>
              <a:t>q.tek</a:t>
            </a:r>
            <a:r>
              <a:rPr lang="en-GB" dirty="0"/>
              <a:t> and </a:t>
            </a:r>
            <a:r>
              <a:rPr lang="en-GB" dirty="0" err="1"/>
              <a:t>c.tek</a:t>
            </a:r>
            <a:endParaRPr lang="en-GB" dirty="0"/>
          </a:p>
          <a:p>
            <a:r>
              <a:rPr lang="en-GB" dirty="0"/>
              <a:t>Write a brief report in groups of 2 students.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257883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Command</a:t>
            </a:r>
            <a:r>
              <a:rPr lang="nl-NL" dirty="0"/>
              <a:t> </a:t>
            </a:r>
            <a:r>
              <a:rPr lang="nl-NL" dirty="0" err="1"/>
              <a:t>line</a:t>
            </a:r>
            <a:r>
              <a:rPr lang="nl-NL" dirty="0"/>
              <a:t> </a:t>
            </a:r>
            <a:r>
              <a:rPr lang="nl-NL" dirty="0" err="1"/>
              <a:t>vs</a:t>
            </a:r>
            <a:r>
              <a:rPr lang="nl-NL" dirty="0"/>
              <a:t> script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400" dirty="0" err="1"/>
              <a:t>You</a:t>
            </a:r>
            <a:r>
              <a:rPr lang="nl-NL" sz="2400" dirty="0"/>
              <a:t> </a:t>
            </a:r>
            <a:r>
              <a:rPr lang="nl-NL" sz="2400" dirty="0" err="1"/>
              <a:t>can</a:t>
            </a:r>
            <a:r>
              <a:rPr lang="nl-NL" sz="2400" dirty="0"/>
              <a:t> enter a </a:t>
            </a:r>
            <a:r>
              <a:rPr lang="nl-NL" sz="2400" dirty="0" err="1"/>
              <a:t>command</a:t>
            </a:r>
            <a:r>
              <a:rPr lang="nl-NL" sz="2400" dirty="0"/>
              <a:t> </a:t>
            </a:r>
            <a:r>
              <a:rPr lang="nl-NL" sz="2400" dirty="0" err="1"/>
              <a:t>or</a:t>
            </a:r>
            <a:r>
              <a:rPr lang="nl-NL" sz="2400" dirty="0"/>
              <a:t> </a:t>
            </a:r>
            <a:r>
              <a:rPr lang="nl-NL" sz="2400" dirty="0" err="1"/>
              <a:t>expression</a:t>
            </a:r>
            <a:r>
              <a:rPr lang="nl-NL" sz="2400" dirty="0"/>
              <a:t> </a:t>
            </a:r>
            <a:r>
              <a:rPr lang="nl-NL" sz="2400" dirty="0" err="1"/>
              <a:t>on</a:t>
            </a:r>
            <a:r>
              <a:rPr lang="nl-NL" sz="2400" dirty="0"/>
              <a:t> the </a:t>
            </a:r>
            <a:r>
              <a:rPr lang="nl-NL" sz="2400" dirty="0" err="1"/>
              <a:t>command</a:t>
            </a:r>
            <a:r>
              <a:rPr lang="nl-NL" sz="2400" dirty="0"/>
              <a:t> </a:t>
            </a:r>
            <a:r>
              <a:rPr lang="nl-NL" sz="2400" dirty="0" err="1"/>
              <a:t>line</a:t>
            </a:r>
            <a:r>
              <a:rPr lang="nl-NL" sz="2400" dirty="0"/>
              <a:t>, e.g.</a:t>
            </a:r>
          </a:p>
          <a:p>
            <a:pPr lvl="1"/>
            <a:r>
              <a:rPr lang="nl-NL" sz="2000" dirty="0"/>
              <a:t>a=3</a:t>
            </a:r>
          </a:p>
          <a:p>
            <a:pPr lvl="1"/>
            <a:r>
              <a:rPr lang="nl-NL" sz="2000" dirty="0"/>
              <a:t>b=4</a:t>
            </a:r>
          </a:p>
          <a:p>
            <a:pPr lvl="1"/>
            <a:r>
              <a:rPr lang="nl-NL" sz="2000" dirty="0"/>
              <a:t>c=</a:t>
            </a:r>
            <a:r>
              <a:rPr lang="nl-NL" sz="2000" dirty="0" err="1"/>
              <a:t>sqrt</a:t>
            </a:r>
            <a:r>
              <a:rPr lang="nl-NL" sz="2000" dirty="0"/>
              <a:t>(a^2+b^2)</a:t>
            </a:r>
          </a:p>
          <a:p>
            <a:r>
              <a:rPr lang="nl-NL" sz="2400" dirty="0" err="1"/>
              <a:t>or</a:t>
            </a:r>
            <a:r>
              <a:rPr lang="nl-NL" sz="2400" dirty="0"/>
              <a:t> </a:t>
            </a:r>
            <a:r>
              <a:rPr lang="nl-NL" sz="2400" dirty="0" err="1"/>
              <a:t>you</a:t>
            </a:r>
            <a:r>
              <a:rPr lang="nl-NL" sz="2400" dirty="0"/>
              <a:t> </a:t>
            </a:r>
            <a:r>
              <a:rPr lang="nl-NL" sz="2400" dirty="0" err="1"/>
              <a:t>can</a:t>
            </a:r>
            <a:r>
              <a:rPr lang="nl-NL" sz="2400" dirty="0"/>
              <a:t> put these </a:t>
            </a:r>
            <a:r>
              <a:rPr lang="nl-NL" sz="2400" dirty="0" err="1"/>
              <a:t>commands</a:t>
            </a:r>
            <a:r>
              <a:rPr lang="nl-NL" sz="2400" dirty="0"/>
              <a:t> in a script, save the script (*.m file) and </a:t>
            </a:r>
            <a:r>
              <a:rPr lang="nl-NL" sz="2400" dirty="0" err="1"/>
              <a:t>execute</a:t>
            </a:r>
            <a:r>
              <a:rPr lang="nl-NL" sz="2400" dirty="0"/>
              <a:t> the script </a:t>
            </a:r>
            <a:r>
              <a:rPr lang="nl-NL" sz="2400" dirty="0" err="1"/>
              <a:t>from</a:t>
            </a:r>
            <a:r>
              <a:rPr lang="nl-NL" sz="2400" dirty="0"/>
              <a:t> </a:t>
            </a:r>
            <a:r>
              <a:rPr lang="nl-NL" sz="2400" dirty="0" err="1"/>
              <a:t>command</a:t>
            </a:r>
            <a:r>
              <a:rPr lang="nl-NL" sz="2400" dirty="0"/>
              <a:t> </a:t>
            </a:r>
            <a:r>
              <a:rPr lang="nl-NL" sz="2400" dirty="0" err="1"/>
              <a:t>line</a:t>
            </a:r>
            <a:r>
              <a:rPr lang="nl-NL" sz="2400" dirty="0"/>
              <a:t>.</a:t>
            </a:r>
          </a:p>
          <a:p>
            <a:r>
              <a:rPr lang="nl-NL" sz="2400" dirty="0" err="1"/>
              <a:t>Try</a:t>
            </a:r>
            <a:r>
              <a:rPr lang="nl-NL" sz="2400" dirty="0"/>
              <a:t> </a:t>
            </a:r>
            <a:r>
              <a:rPr lang="nl-NL" sz="2400" dirty="0" err="1"/>
              <a:t>both</a:t>
            </a:r>
            <a:r>
              <a:rPr lang="nl-NL" sz="2400" dirty="0"/>
              <a:t> </a:t>
            </a:r>
            <a:r>
              <a:rPr lang="nl-NL" sz="2400" dirty="0" err="1"/>
              <a:t>options</a:t>
            </a:r>
            <a:r>
              <a:rPr lang="nl-NL" sz="2400" dirty="0"/>
              <a:t> </a:t>
            </a:r>
            <a:r>
              <a:rPr lang="nl-NL" sz="2400" dirty="0" err="1"/>
              <a:t>for</a:t>
            </a:r>
            <a:r>
              <a:rPr lang="nl-NL" sz="2400" dirty="0"/>
              <a:t> </a:t>
            </a:r>
            <a:r>
              <a:rPr lang="nl-NL" sz="2400" dirty="0" err="1"/>
              <a:t>this</a:t>
            </a:r>
            <a:r>
              <a:rPr lang="nl-NL" sz="2400" dirty="0"/>
              <a:t> </a:t>
            </a:r>
            <a:r>
              <a:rPr lang="nl-NL" sz="2400" dirty="0" err="1"/>
              <a:t>simple</a:t>
            </a:r>
            <a:r>
              <a:rPr lang="nl-NL" sz="2400" dirty="0"/>
              <a:t> </a:t>
            </a:r>
            <a:r>
              <a:rPr lang="nl-NL" sz="2400" dirty="0" err="1"/>
              <a:t>example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Arrays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31640" y="1556792"/>
            <a:ext cx="6840760" cy="4968552"/>
          </a:xfrm>
        </p:spPr>
        <p:txBody>
          <a:bodyPr>
            <a:normAutofit fontScale="40000" lnSpcReduction="20000"/>
          </a:bodyPr>
          <a:lstStyle/>
          <a:p>
            <a:pPr marL="514350" indent="-514350">
              <a:buNone/>
            </a:pPr>
            <a:r>
              <a:rPr lang="en-US" sz="4200" dirty="0"/>
              <a:t>Arrays are 1-dimensional matrices </a:t>
            </a:r>
          </a:p>
          <a:p>
            <a:pPr marL="514350" indent="-514350">
              <a:buNone/>
            </a:pPr>
            <a:r>
              <a:rPr lang="en-US" sz="4200" dirty="0"/>
              <a:t>x=[0:0.1:10]</a:t>
            </a:r>
          </a:p>
          <a:p>
            <a:pPr marL="514350" indent="-514350">
              <a:buNone/>
            </a:pPr>
            <a:r>
              <a:rPr lang="en-US" sz="4200" dirty="0"/>
              <a:t>This creates an array ‘x’ with values 0,0.1,0.2,…9.9,10.</a:t>
            </a:r>
          </a:p>
          <a:p>
            <a:pPr marL="514350" indent="-514350">
              <a:buNone/>
            </a:pPr>
            <a:r>
              <a:rPr lang="en-US" sz="4200" dirty="0"/>
              <a:t> </a:t>
            </a:r>
          </a:p>
          <a:p>
            <a:pPr marL="514350" indent="-514350">
              <a:buNone/>
            </a:pPr>
            <a:r>
              <a:rPr lang="en-US" sz="4200" dirty="0"/>
              <a:t>y=x.^2</a:t>
            </a:r>
          </a:p>
          <a:p>
            <a:pPr marL="514350" indent="-514350">
              <a:buNone/>
            </a:pPr>
            <a:r>
              <a:rPr lang="en-US" sz="4200" dirty="0"/>
              <a:t>This computes the square of each element of x. The dot is needed so the squaring is done for each element separately. </a:t>
            </a:r>
          </a:p>
          <a:p>
            <a:pPr marL="514350" indent="-514350">
              <a:buNone/>
            </a:pPr>
            <a:r>
              <a:rPr lang="en-US" sz="4200" dirty="0"/>
              <a:t> </a:t>
            </a:r>
          </a:p>
          <a:p>
            <a:pPr marL="514350" indent="-514350">
              <a:buNone/>
            </a:pPr>
            <a:r>
              <a:rPr lang="en-US" sz="4200" dirty="0"/>
              <a:t>Another way of doing this is by a for-loop:</a:t>
            </a:r>
          </a:p>
          <a:p>
            <a:pPr marL="514350" indent="-514350">
              <a:buNone/>
            </a:pPr>
            <a:r>
              <a:rPr lang="en-US" sz="4200" dirty="0"/>
              <a:t> </a:t>
            </a:r>
          </a:p>
          <a:p>
            <a:pPr marL="514350" indent="-514350">
              <a:buNone/>
            </a:pPr>
            <a:r>
              <a:rPr lang="en-US" sz="4200" dirty="0"/>
              <a:t>for </a:t>
            </a:r>
            <a:r>
              <a:rPr lang="en-US" sz="4200" dirty="0" err="1"/>
              <a:t>i</a:t>
            </a:r>
            <a:r>
              <a:rPr lang="en-US" sz="4200" dirty="0"/>
              <a:t>=1:length(x)</a:t>
            </a:r>
          </a:p>
          <a:p>
            <a:pPr marL="514350" indent="-514350">
              <a:buNone/>
            </a:pPr>
            <a:r>
              <a:rPr lang="en-US" sz="4200" dirty="0"/>
              <a:t>    y(</a:t>
            </a:r>
            <a:r>
              <a:rPr lang="en-US" sz="4200" dirty="0" err="1"/>
              <a:t>i</a:t>
            </a:r>
            <a:r>
              <a:rPr lang="en-US" sz="4200" dirty="0"/>
              <a:t>)=x(</a:t>
            </a:r>
            <a:r>
              <a:rPr lang="en-US" sz="4200" dirty="0" err="1"/>
              <a:t>i</a:t>
            </a:r>
            <a:r>
              <a:rPr lang="en-US" sz="4200" dirty="0"/>
              <a:t>)^2</a:t>
            </a:r>
          </a:p>
          <a:p>
            <a:pPr marL="514350" indent="-514350">
              <a:buNone/>
            </a:pPr>
            <a:r>
              <a:rPr lang="en-US" sz="4200" dirty="0"/>
              <a:t>end</a:t>
            </a:r>
          </a:p>
          <a:p>
            <a:pPr marL="514350" indent="-514350">
              <a:buNone/>
            </a:pPr>
            <a:endParaRPr lang="en-US" sz="4200" dirty="0"/>
          </a:p>
          <a:p>
            <a:r>
              <a:rPr lang="en-US" sz="4200" dirty="0"/>
              <a:t>Notice that now no dot is required .</a:t>
            </a:r>
          </a:p>
          <a:p>
            <a:r>
              <a:rPr lang="en-US" sz="4200" dirty="0"/>
              <a:t>The function </a:t>
            </a:r>
            <a:r>
              <a:rPr lang="en-US" sz="4200" i="1" dirty="0"/>
              <a:t>length</a:t>
            </a:r>
            <a:r>
              <a:rPr lang="en-US" sz="4200" dirty="0"/>
              <a:t> returns the length of the array x.</a:t>
            </a:r>
          </a:p>
          <a:p>
            <a:pPr marL="514350" indent="-514350">
              <a:buNone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Plotting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187624" y="1340768"/>
            <a:ext cx="5580112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 </a:t>
            </a:r>
          </a:p>
          <a:p>
            <a:r>
              <a:rPr lang="en-US" sz="2000" dirty="0"/>
              <a:t>You can plot the result by typing</a:t>
            </a:r>
          </a:p>
          <a:p>
            <a:r>
              <a:rPr lang="en-US" sz="2000" dirty="0"/>
              <a:t> </a:t>
            </a:r>
          </a:p>
          <a:p>
            <a:r>
              <a:rPr lang="en-US" sz="2000" dirty="0"/>
              <a:t>figure(1)</a:t>
            </a:r>
          </a:p>
          <a:p>
            <a:r>
              <a:rPr lang="en-US" sz="2000" dirty="0"/>
              <a:t>An empty figure is opened or figure 1 is reopened.</a:t>
            </a:r>
          </a:p>
          <a:p>
            <a:r>
              <a:rPr lang="en-US" sz="2000" dirty="0"/>
              <a:t> </a:t>
            </a:r>
          </a:p>
          <a:p>
            <a:r>
              <a:rPr lang="en-US" sz="2000" dirty="0"/>
              <a:t>plot(</a:t>
            </a:r>
            <a:r>
              <a:rPr lang="en-US" sz="2000" dirty="0" err="1"/>
              <a:t>x,y</a:t>
            </a:r>
            <a:r>
              <a:rPr lang="en-US" sz="2000" dirty="0"/>
              <a:t>) </a:t>
            </a:r>
          </a:p>
          <a:p>
            <a:endParaRPr lang="en-US" sz="2000" dirty="0"/>
          </a:p>
          <a:p>
            <a:r>
              <a:rPr lang="en-US" sz="2000" dirty="0"/>
              <a:t>Now you see a nice plot. You can add </a:t>
            </a:r>
            <a:r>
              <a:rPr lang="en-US" sz="2000" dirty="0" err="1"/>
              <a:t>xlabel</a:t>
            </a:r>
            <a:r>
              <a:rPr lang="en-US" sz="2000" dirty="0"/>
              <a:t>, </a:t>
            </a:r>
            <a:r>
              <a:rPr lang="en-US" sz="2000" dirty="0" err="1"/>
              <a:t>ylabel</a:t>
            </a:r>
            <a:r>
              <a:rPr lang="en-US" sz="2000" dirty="0"/>
              <a:t>, title and modify the line width;</a:t>
            </a:r>
          </a:p>
          <a:p>
            <a:r>
              <a:rPr lang="en-US" sz="2000" dirty="0"/>
              <a:t> </a:t>
            </a:r>
          </a:p>
          <a:p>
            <a:r>
              <a:rPr lang="en-US" sz="2000" dirty="0"/>
              <a:t>plot(x,y,’linewidth’,2)</a:t>
            </a:r>
          </a:p>
          <a:p>
            <a:r>
              <a:rPr lang="en-US" sz="2000" dirty="0" err="1"/>
              <a:t>xlabel</a:t>
            </a:r>
            <a:r>
              <a:rPr lang="en-US" sz="2000" dirty="0"/>
              <a:t>(‘x’)</a:t>
            </a:r>
          </a:p>
          <a:p>
            <a:r>
              <a:rPr lang="en-US" sz="2000" dirty="0" err="1"/>
              <a:t>ylabel</a:t>
            </a:r>
            <a:r>
              <a:rPr lang="en-US" sz="2000" dirty="0"/>
              <a:t>(‘y’)</a:t>
            </a:r>
          </a:p>
          <a:p>
            <a:r>
              <a:rPr lang="en-US" sz="2000" dirty="0"/>
              <a:t>title(‘x^2’)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3648" y="1196752"/>
            <a:ext cx="6408712" cy="4525963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dirty="0"/>
              <a:t> </a:t>
            </a:r>
          </a:p>
          <a:p>
            <a:pPr>
              <a:buNone/>
            </a:pPr>
            <a:r>
              <a:rPr lang="en-US" dirty="0"/>
              <a:t>Now add a second variable:</a:t>
            </a:r>
          </a:p>
          <a:p>
            <a:pPr>
              <a:buNone/>
            </a:pPr>
            <a:r>
              <a:rPr lang="en-US" dirty="0"/>
              <a:t>z=2*x.^2;</a:t>
            </a:r>
          </a:p>
          <a:p>
            <a:pPr>
              <a:buNone/>
            </a:pPr>
            <a:r>
              <a:rPr lang="en-US" dirty="0"/>
              <a:t> </a:t>
            </a:r>
          </a:p>
          <a:p>
            <a:pPr>
              <a:buNone/>
            </a:pPr>
            <a:r>
              <a:rPr lang="en-US" dirty="0"/>
              <a:t>You can plot both lines as follows:</a:t>
            </a:r>
          </a:p>
          <a:p>
            <a:pPr>
              <a:buNone/>
            </a:pPr>
            <a:r>
              <a:rPr lang="en-US" dirty="0"/>
              <a:t> </a:t>
            </a:r>
          </a:p>
          <a:p>
            <a:pPr>
              <a:buNone/>
            </a:pPr>
            <a:r>
              <a:rPr lang="en-US" dirty="0"/>
              <a:t>plot(x,y,x,z,’linewidth’,2)</a:t>
            </a:r>
          </a:p>
          <a:p>
            <a:pPr>
              <a:buNone/>
            </a:pPr>
            <a:r>
              <a:rPr lang="en-US" dirty="0" err="1"/>
              <a:t>xlabel</a:t>
            </a:r>
            <a:r>
              <a:rPr lang="en-US" dirty="0"/>
              <a:t>(‘x’)</a:t>
            </a:r>
          </a:p>
          <a:p>
            <a:pPr>
              <a:buNone/>
            </a:pPr>
            <a:r>
              <a:rPr lang="en-US" dirty="0" err="1"/>
              <a:t>ylabel</a:t>
            </a:r>
            <a:r>
              <a:rPr lang="en-US" dirty="0"/>
              <a:t>(‘</a:t>
            </a:r>
            <a:r>
              <a:rPr lang="en-US" dirty="0" err="1"/>
              <a:t>y,z</a:t>
            </a:r>
            <a:r>
              <a:rPr lang="en-US" dirty="0"/>
              <a:t>’)</a:t>
            </a:r>
          </a:p>
          <a:p>
            <a:pPr>
              <a:buNone/>
            </a:pPr>
            <a:r>
              <a:rPr lang="en-US" dirty="0"/>
              <a:t>title(‘x^2,2x^2’)</a:t>
            </a:r>
          </a:p>
          <a:p>
            <a:pPr>
              <a:buNone/>
            </a:pPr>
            <a:r>
              <a:rPr lang="nl-NL" dirty="0"/>
              <a:t>legend(‘x^2’,’2x^2’)</a:t>
            </a:r>
            <a:endParaRPr lang="en-US" dirty="0"/>
          </a:p>
          <a:p>
            <a:pPr>
              <a:buNone/>
            </a:pPr>
            <a:r>
              <a:rPr lang="nl-NL" dirty="0"/>
              <a:t> </a:t>
            </a:r>
            <a:endParaRPr lang="en-US" dirty="0"/>
          </a:p>
          <a:p>
            <a:pPr>
              <a:buNone/>
            </a:pPr>
            <a:r>
              <a:rPr lang="nl-NL" dirty="0" err="1"/>
              <a:t>You</a:t>
            </a:r>
            <a:r>
              <a:rPr lang="nl-NL" dirty="0"/>
              <a:t> </a:t>
            </a:r>
            <a:r>
              <a:rPr lang="nl-NL" dirty="0" err="1"/>
              <a:t>can</a:t>
            </a:r>
            <a:r>
              <a:rPr lang="nl-NL" dirty="0"/>
              <a:t> store all relevant </a:t>
            </a:r>
            <a:r>
              <a:rPr lang="nl-NL" dirty="0" err="1"/>
              <a:t>commands</a:t>
            </a:r>
            <a:r>
              <a:rPr lang="nl-NL" dirty="0"/>
              <a:t> in a script </a:t>
            </a:r>
            <a:r>
              <a:rPr lang="nl-NL" dirty="0" err="1"/>
              <a:t>named</a:t>
            </a:r>
            <a:r>
              <a:rPr lang="nl-NL" dirty="0"/>
              <a:t> </a:t>
            </a:r>
            <a:r>
              <a:rPr lang="nl-NL" dirty="0" err="1"/>
              <a:t>for</a:t>
            </a:r>
            <a:r>
              <a:rPr lang="nl-NL" dirty="0"/>
              <a:t> </a:t>
            </a:r>
            <a:r>
              <a:rPr lang="nl-NL" dirty="0" err="1"/>
              <a:t>example</a:t>
            </a:r>
            <a:r>
              <a:rPr lang="nl-NL" dirty="0"/>
              <a:t> x2.m, and </a:t>
            </a:r>
            <a:r>
              <a:rPr lang="nl-NL" dirty="0" err="1"/>
              <a:t>execute</a:t>
            </a:r>
            <a:r>
              <a:rPr lang="nl-NL" dirty="0"/>
              <a:t> </a:t>
            </a:r>
            <a:r>
              <a:rPr lang="nl-NL" dirty="0" err="1"/>
              <a:t>it</a:t>
            </a:r>
            <a:r>
              <a:rPr lang="nl-NL" dirty="0"/>
              <a:t> </a:t>
            </a:r>
            <a:r>
              <a:rPr lang="nl-NL" dirty="0" err="1"/>
              <a:t>by</a:t>
            </a:r>
            <a:r>
              <a:rPr lang="nl-NL" dirty="0"/>
              <a:t> </a:t>
            </a:r>
            <a:r>
              <a:rPr lang="nl-NL" dirty="0" err="1"/>
              <a:t>simply</a:t>
            </a:r>
            <a:r>
              <a:rPr lang="nl-NL" dirty="0"/>
              <a:t> </a:t>
            </a:r>
            <a:r>
              <a:rPr lang="nl-NL" dirty="0" err="1"/>
              <a:t>typing</a:t>
            </a:r>
            <a:r>
              <a:rPr lang="nl-NL" dirty="0"/>
              <a:t> ‘x2’.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nl-NL" dirty="0"/>
              <a:t>%% Script to plot </a:t>
            </a:r>
            <a:r>
              <a:rPr lang="nl-NL" dirty="0" err="1"/>
              <a:t>parabolic</a:t>
            </a:r>
            <a:r>
              <a:rPr lang="nl-NL" dirty="0"/>
              <a:t> </a:t>
            </a:r>
            <a:r>
              <a:rPr lang="nl-NL" dirty="0" err="1"/>
              <a:t>function</a:t>
            </a:r>
            <a:endParaRPr lang="en-US" dirty="0"/>
          </a:p>
          <a:p>
            <a:pPr>
              <a:buNone/>
            </a:pPr>
            <a:r>
              <a:rPr lang="en-US" dirty="0"/>
              <a:t>x=[-10:0.1:10]</a:t>
            </a:r>
          </a:p>
          <a:p>
            <a:pPr>
              <a:buNone/>
            </a:pPr>
            <a:r>
              <a:rPr lang="nl-NL" dirty="0" err="1"/>
              <a:t>for</a:t>
            </a:r>
            <a:r>
              <a:rPr lang="nl-NL" dirty="0"/>
              <a:t> i=1:</a:t>
            </a:r>
            <a:r>
              <a:rPr lang="nl-NL" dirty="0" err="1"/>
              <a:t>length</a:t>
            </a:r>
            <a:r>
              <a:rPr lang="nl-NL" dirty="0"/>
              <a:t>(x)</a:t>
            </a:r>
          </a:p>
          <a:p>
            <a:pPr>
              <a:buNone/>
            </a:pPr>
            <a:r>
              <a:rPr lang="nl-NL" dirty="0"/>
              <a:t>   y(i)=x(i)^2</a:t>
            </a:r>
          </a:p>
          <a:p>
            <a:pPr>
              <a:buNone/>
            </a:pPr>
            <a:r>
              <a:rPr lang="nl-NL" dirty="0"/>
              <a:t>   z(i)=2*x(i)^2</a:t>
            </a:r>
          </a:p>
          <a:p>
            <a:pPr>
              <a:buNone/>
            </a:pPr>
            <a:r>
              <a:rPr lang="nl-NL" dirty="0"/>
              <a:t>end</a:t>
            </a:r>
          </a:p>
          <a:p>
            <a:pPr>
              <a:buNone/>
            </a:pPr>
            <a:r>
              <a:rPr lang="nl-NL" dirty="0" err="1"/>
              <a:t>figure</a:t>
            </a:r>
            <a:r>
              <a:rPr lang="nl-NL" dirty="0"/>
              <a:t>(1)</a:t>
            </a:r>
          </a:p>
          <a:p>
            <a:pPr>
              <a:buNone/>
            </a:pPr>
            <a:r>
              <a:rPr lang="en-US" dirty="0"/>
              <a:t>plot(x,y,x,z,’linewidth’,2)</a:t>
            </a:r>
          </a:p>
          <a:p>
            <a:pPr>
              <a:buNone/>
            </a:pPr>
            <a:r>
              <a:rPr lang="en-US" dirty="0" err="1"/>
              <a:t>xlabel</a:t>
            </a:r>
            <a:r>
              <a:rPr lang="en-US" dirty="0"/>
              <a:t>(‘x’)</a:t>
            </a:r>
          </a:p>
          <a:p>
            <a:pPr>
              <a:buNone/>
            </a:pPr>
            <a:r>
              <a:rPr lang="en-US" dirty="0" err="1"/>
              <a:t>ylabel</a:t>
            </a:r>
            <a:r>
              <a:rPr lang="en-US" dirty="0"/>
              <a:t>(‘</a:t>
            </a:r>
            <a:r>
              <a:rPr lang="en-US" dirty="0" err="1"/>
              <a:t>y,z</a:t>
            </a:r>
            <a:r>
              <a:rPr lang="en-US" dirty="0"/>
              <a:t>’)</a:t>
            </a:r>
          </a:p>
          <a:p>
            <a:pPr>
              <a:buNone/>
            </a:pPr>
            <a:r>
              <a:rPr lang="en-US" dirty="0"/>
              <a:t>title(‘x^2,2x^2’)</a:t>
            </a:r>
          </a:p>
          <a:p>
            <a:pPr>
              <a:buNone/>
            </a:pPr>
            <a:r>
              <a:rPr lang="nl-NL" dirty="0"/>
              <a:t>legend(‘x^2’,’2x^2’)</a:t>
            </a:r>
            <a:endParaRPr lang="en-US" dirty="0"/>
          </a:p>
          <a:p>
            <a:pPr>
              <a:buNone/>
            </a:pPr>
            <a:endParaRPr lang="nl-NL" dirty="0"/>
          </a:p>
          <a:p>
            <a:pPr>
              <a:buNone/>
            </a:pP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39952" y="2276872"/>
            <a:ext cx="5121275" cy="3840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/>
              <a:t>Creating</a:t>
            </a:r>
            <a:r>
              <a:rPr lang="es-ES" dirty="0"/>
              <a:t> a </a:t>
            </a:r>
            <a:r>
              <a:rPr lang="es-ES" dirty="0" err="1"/>
              <a:t>depth</a:t>
            </a:r>
            <a:r>
              <a:rPr lang="es-ES" dirty="0"/>
              <a:t> </a:t>
            </a:r>
            <a:r>
              <a:rPr lang="es-ES" dirty="0" err="1"/>
              <a:t>profile</a:t>
            </a:r>
            <a:r>
              <a:rPr lang="es-ES" dirty="0"/>
              <a:t> and </a:t>
            </a:r>
            <a:r>
              <a:rPr lang="es-ES" dirty="0" err="1"/>
              <a:t>grid</a:t>
            </a:r>
            <a:endParaRPr lang="es-E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s-ES" b="1" dirty="0" err="1">
                <a:solidFill>
                  <a:srgbClr val="000000"/>
                </a:solidFill>
                <a:latin typeface="Courier New" panose="02070309020205020404" pitchFamily="49" charset="0"/>
              </a:rPr>
              <a:t>clear</a:t>
            </a:r>
            <a:r>
              <a:rPr lang="es-ES" b="1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s-ES" b="1" dirty="0" err="1">
                <a:solidFill>
                  <a:srgbClr val="A020F0"/>
                </a:solidFill>
                <a:latin typeface="Courier New" panose="02070309020205020404" pitchFamily="49" charset="0"/>
              </a:rPr>
              <a:t>all</a:t>
            </a:r>
            <a:endParaRPr lang="es-ES" dirty="0">
              <a:solidFill>
                <a:srgbClr val="A020F0"/>
              </a:solidFill>
              <a:latin typeface="Courier New" panose="02070309020205020404" pitchFamily="49" charset="0"/>
            </a:endParaRPr>
          </a:p>
          <a:p>
            <a:pPr marL="0" indent="0">
              <a:buNone/>
            </a:pPr>
            <a:r>
              <a:rPr lang="es-ES" b="1" dirty="0">
                <a:solidFill>
                  <a:srgbClr val="000000"/>
                </a:solidFill>
                <a:latin typeface="Courier New" panose="02070309020205020404" pitchFamily="49" charset="0"/>
              </a:rPr>
              <a:t>dx=1;</a:t>
            </a:r>
            <a:endParaRPr lang="es-ES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GB" b="1" dirty="0">
                <a:solidFill>
                  <a:srgbClr val="228B22"/>
                </a:solidFill>
                <a:latin typeface="Courier New" panose="02070309020205020404" pitchFamily="49" charset="0"/>
              </a:rPr>
              <a:t>% load the bottom profile points</a:t>
            </a:r>
            <a:endParaRPr lang="en-GB" dirty="0">
              <a:solidFill>
                <a:srgbClr val="228B22"/>
              </a:solidFill>
              <a:latin typeface="Courier New" panose="02070309020205020404" pitchFamily="49" charset="0"/>
            </a:endParaRPr>
          </a:p>
          <a:p>
            <a:pPr marL="0" indent="0">
              <a:buNone/>
            </a:pPr>
            <a:r>
              <a:rPr lang="es-ES" b="1" dirty="0" err="1">
                <a:solidFill>
                  <a:srgbClr val="000000"/>
                </a:solidFill>
                <a:latin typeface="Courier New" panose="02070309020205020404" pitchFamily="49" charset="0"/>
              </a:rPr>
              <a:t>xz</a:t>
            </a:r>
            <a:r>
              <a:rPr lang="es-ES" b="1" dirty="0">
                <a:solidFill>
                  <a:srgbClr val="000000"/>
                </a:solidFill>
                <a:latin typeface="Courier New" panose="02070309020205020404" pitchFamily="49" charset="0"/>
              </a:rPr>
              <a:t>=load(</a:t>
            </a:r>
            <a:r>
              <a:rPr lang="es-ES" b="1" dirty="0">
                <a:solidFill>
                  <a:srgbClr val="A020F0"/>
                </a:solidFill>
                <a:latin typeface="Courier New" panose="02070309020205020404" pitchFamily="49" charset="0"/>
              </a:rPr>
              <a:t>'bottom.txt'</a:t>
            </a:r>
            <a:r>
              <a:rPr lang="es-ES" b="1" dirty="0">
                <a:solidFill>
                  <a:srgbClr val="000000"/>
                </a:solidFill>
                <a:latin typeface="Courier New" panose="02070309020205020404" pitchFamily="49" charset="0"/>
              </a:rPr>
              <a:t>)</a:t>
            </a:r>
            <a:endParaRPr lang="es-ES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marL="0" indent="0">
              <a:buNone/>
            </a:pPr>
            <a:r>
              <a:rPr lang="es-ES" b="1" dirty="0" err="1">
                <a:solidFill>
                  <a:srgbClr val="000000"/>
                </a:solidFill>
                <a:latin typeface="Courier New" panose="02070309020205020404" pitchFamily="49" charset="0"/>
              </a:rPr>
              <a:t>xp</a:t>
            </a:r>
            <a:r>
              <a:rPr lang="es-ES" b="1" dirty="0">
                <a:solidFill>
                  <a:srgbClr val="000000"/>
                </a:solidFill>
                <a:latin typeface="Courier New" panose="02070309020205020404" pitchFamily="49" charset="0"/>
              </a:rPr>
              <a:t>=</a:t>
            </a:r>
            <a:r>
              <a:rPr lang="es-ES" b="1" dirty="0" err="1">
                <a:solidFill>
                  <a:srgbClr val="000000"/>
                </a:solidFill>
                <a:latin typeface="Courier New" panose="02070309020205020404" pitchFamily="49" charset="0"/>
              </a:rPr>
              <a:t>xz</a:t>
            </a:r>
            <a:r>
              <a:rPr lang="es-ES" b="1" dirty="0">
                <a:solidFill>
                  <a:srgbClr val="000000"/>
                </a:solidFill>
                <a:latin typeface="Courier New" panose="02070309020205020404" pitchFamily="49" charset="0"/>
              </a:rPr>
              <a:t>(:,1);</a:t>
            </a:r>
            <a:endParaRPr lang="es-ES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marL="0" indent="0">
              <a:buNone/>
            </a:pPr>
            <a:r>
              <a:rPr lang="es-ES" b="1" dirty="0" err="1">
                <a:solidFill>
                  <a:srgbClr val="000000"/>
                </a:solidFill>
                <a:latin typeface="Courier New" panose="02070309020205020404" pitchFamily="49" charset="0"/>
              </a:rPr>
              <a:t>zp</a:t>
            </a:r>
            <a:r>
              <a:rPr lang="es-ES" b="1" dirty="0">
                <a:solidFill>
                  <a:srgbClr val="000000"/>
                </a:solidFill>
                <a:latin typeface="Courier New" panose="02070309020205020404" pitchFamily="49" charset="0"/>
              </a:rPr>
              <a:t>=</a:t>
            </a:r>
            <a:r>
              <a:rPr lang="es-ES" b="1" dirty="0" err="1">
                <a:solidFill>
                  <a:srgbClr val="000000"/>
                </a:solidFill>
                <a:latin typeface="Courier New" panose="02070309020205020404" pitchFamily="49" charset="0"/>
              </a:rPr>
              <a:t>xz</a:t>
            </a:r>
            <a:r>
              <a:rPr lang="es-ES" b="1" dirty="0">
                <a:solidFill>
                  <a:srgbClr val="000000"/>
                </a:solidFill>
                <a:latin typeface="Courier New" panose="02070309020205020404" pitchFamily="49" charset="0"/>
              </a:rPr>
              <a:t>(:,2);</a:t>
            </a:r>
            <a:endParaRPr lang="es-ES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GB" b="1" dirty="0">
                <a:solidFill>
                  <a:srgbClr val="228B22"/>
                </a:solidFill>
                <a:latin typeface="Courier New" panose="02070309020205020404" pitchFamily="49" charset="0"/>
              </a:rPr>
              <a:t>% create a grid with 1m resolution</a:t>
            </a:r>
            <a:endParaRPr lang="en-GB" dirty="0">
              <a:solidFill>
                <a:srgbClr val="228B22"/>
              </a:solidFill>
              <a:latin typeface="Courier New" panose="02070309020205020404" pitchFamily="49" charset="0"/>
            </a:endParaRPr>
          </a:p>
          <a:p>
            <a:pPr marL="0" indent="0">
              <a:buNone/>
            </a:pPr>
            <a:r>
              <a:rPr lang="es-ES" b="1" dirty="0">
                <a:solidFill>
                  <a:srgbClr val="000000"/>
                </a:solidFill>
                <a:latin typeface="Courier New" panose="02070309020205020404" pitchFamily="49" charset="0"/>
              </a:rPr>
              <a:t>x=[</a:t>
            </a:r>
            <a:r>
              <a:rPr lang="es-ES" b="1" dirty="0" err="1">
                <a:solidFill>
                  <a:srgbClr val="000000"/>
                </a:solidFill>
                <a:latin typeface="Courier New" panose="02070309020205020404" pitchFamily="49" charset="0"/>
              </a:rPr>
              <a:t>xp</a:t>
            </a:r>
            <a:r>
              <a:rPr lang="es-ES" b="1" dirty="0">
                <a:solidFill>
                  <a:srgbClr val="000000"/>
                </a:solidFill>
                <a:latin typeface="Courier New" panose="02070309020205020404" pitchFamily="49" charset="0"/>
              </a:rPr>
              <a:t>(1):</a:t>
            </a:r>
            <a:r>
              <a:rPr lang="es-ES" b="1" dirty="0" err="1">
                <a:solidFill>
                  <a:srgbClr val="000000"/>
                </a:solidFill>
                <a:latin typeface="Courier New" panose="02070309020205020404" pitchFamily="49" charset="0"/>
              </a:rPr>
              <a:t>dx:xp</a:t>
            </a:r>
            <a:r>
              <a:rPr lang="es-ES" b="1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s-ES" b="1" dirty="0" err="1">
                <a:solidFill>
                  <a:srgbClr val="000000"/>
                </a:solidFill>
                <a:latin typeface="Courier New" panose="02070309020205020404" pitchFamily="49" charset="0"/>
              </a:rPr>
              <a:t>end</a:t>
            </a:r>
            <a:r>
              <a:rPr lang="es-ES" b="1" dirty="0">
                <a:solidFill>
                  <a:srgbClr val="000000"/>
                </a:solidFill>
                <a:latin typeface="Courier New" panose="02070309020205020404" pitchFamily="49" charset="0"/>
              </a:rPr>
              <a:t>)];</a:t>
            </a:r>
            <a:endParaRPr lang="es-ES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marL="0" indent="0">
              <a:buNone/>
            </a:pPr>
            <a:r>
              <a:rPr lang="es-ES" b="1" dirty="0">
                <a:solidFill>
                  <a:srgbClr val="228B22"/>
                </a:solidFill>
                <a:latin typeface="Courier New" panose="02070309020205020404" pitchFamily="49" charset="0"/>
              </a:rPr>
              <a:t>% </a:t>
            </a:r>
            <a:r>
              <a:rPr lang="es-ES" b="1" dirty="0" err="1">
                <a:solidFill>
                  <a:srgbClr val="228B22"/>
                </a:solidFill>
                <a:latin typeface="Courier New" panose="02070309020205020404" pitchFamily="49" charset="0"/>
              </a:rPr>
              <a:t>interpolate</a:t>
            </a:r>
            <a:r>
              <a:rPr lang="es-ES" b="1" dirty="0">
                <a:solidFill>
                  <a:srgbClr val="228B22"/>
                </a:solidFill>
                <a:latin typeface="Courier New" panose="02070309020205020404" pitchFamily="49" charset="0"/>
              </a:rPr>
              <a:t> </a:t>
            </a:r>
            <a:r>
              <a:rPr lang="es-ES" b="1" dirty="0" err="1">
                <a:solidFill>
                  <a:srgbClr val="228B22"/>
                </a:solidFill>
                <a:latin typeface="Courier New" panose="02070309020205020404" pitchFamily="49" charset="0"/>
              </a:rPr>
              <a:t>zp</a:t>
            </a:r>
            <a:r>
              <a:rPr lang="es-ES" b="1" dirty="0">
                <a:solidFill>
                  <a:srgbClr val="228B22"/>
                </a:solidFill>
                <a:latin typeface="Courier New" panose="02070309020205020404" pitchFamily="49" charset="0"/>
              </a:rPr>
              <a:t> to </a:t>
            </a:r>
            <a:r>
              <a:rPr lang="es-ES" b="1" dirty="0" err="1">
                <a:solidFill>
                  <a:srgbClr val="228B22"/>
                </a:solidFill>
                <a:latin typeface="Courier New" panose="02070309020205020404" pitchFamily="49" charset="0"/>
              </a:rPr>
              <a:t>grid</a:t>
            </a:r>
            <a:endParaRPr lang="es-ES" dirty="0">
              <a:solidFill>
                <a:srgbClr val="228B22"/>
              </a:solidFill>
              <a:latin typeface="Courier New" panose="02070309020205020404" pitchFamily="49" charset="0"/>
            </a:endParaRPr>
          </a:p>
          <a:p>
            <a:pPr marL="0" indent="0">
              <a:buNone/>
            </a:pPr>
            <a:r>
              <a:rPr lang="es-ES" b="1" dirty="0" err="1">
                <a:solidFill>
                  <a:srgbClr val="000000"/>
                </a:solidFill>
                <a:latin typeface="Courier New" panose="02070309020205020404" pitchFamily="49" charset="0"/>
              </a:rPr>
              <a:t>zb</a:t>
            </a:r>
            <a:r>
              <a:rPr lang="es-ES" b="1" dirty="0">
                <a:solidFill>
                  <a:srgbClr val="000000"/>
                </a:solidFill>
                <a:latin typeface="Courier New" panose="02070309020205020404" pitchFamily="49" charset="0"/>
              </a:rPr>
              <a:t>=interp1(</a:t>
            </a:r>
            <a:r>
              <a:rPr lang="es-ES" b="1" dirty="0" err="1">
                <a:solidFill>
                  <a:srgbClr val="000000"/>
                </a:solidFill>
                <a:latin typeface="Courier New" panose="02070309020205020404" pitchFamily="49" charset="0"/>
              </a:rPr>
              <a:t>xp,zp,x</a:t>
            </a:r>
            <a:r>
              <a:rPr lang="es-ES" b="1" dirty="0">
                <a:solidFill>
                  <a:srgbClr val="000000"/>
                </a:solidFill>
                <a:latin typeface="Courier New" panose="02070309020205020404" pitchFamily="49" charset="0"/>
              </a:rPr>
              <a:t>);</a:t>
            </a:r>
            <a:endParaRPr lang="es-ES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marL="0" indent="0">
              <a:buNone/>
            </a:pPr>
            <a:r>
              <a:rPr lang="es-ES" b="1" dirty="0">
                <a:solidFill>
                  <a:srgbClr val="228B22"/>
                </a:solidFill>
                <a:latin typeface="Courier New" panose="02070309020205020404" pitchFamily="49" charset="0"/>
              </a:rPr>
              <a:t>% </a:t>
            </a:r>
            <a:r>
              <a:rPr lang="es-ES" b="1" dirty="0" err="1">
                <a:solidFill>
                  <a:srgbClr val="228B22"/>
                </a:solidFill>
                <a:latin typeface="Courier New" panose="02070309020205020404" pitchFamily="49" charset="0"/>
              </a:rPr>
              <a:t>now</a:t>
            </a:r>
            <a:r>
              <a:rPr lang="es-ES" b="1" dirty="0">
                <a:solidFill>
                  <a:srgbClr val="228B22"/>
                </a:solidFill>
                <a:latin typeface="Courier New" panose="02070309020205020404" pitchFamily="49" charset="0"/>
              </a:rPr>
              <a:t> </a:t>
            </a:r>
            <a:r>
              <a:rPr lang="es-ES" b="1" dirty="0" err="1">
                <a:solidFill>
                  <a:srgbClr val="228B22"/>
                </a:solidFill>
                <a:latin typeface="Courier New" panose="02070309020205020404" pitchFamily="49" charset="0"/>
              </a:rPr>
              <a:t>plot</a:t>
            </a:r>
            <a:r>
              <a:rPr lang="es-ES" b="1" dirty="0">
                <a:solidFill>
                  <a:srgbClr val="228B22"/>
                </a:solidFill>
                <a:latin typeface="Courier New" panose="02070309020205020404" pitchFamily="49" charset="0"/>
              </a:rPr>
              <a:t> </a:t>
            </a:r>
            <a:r>
              <a:rPr lang="es-ES" b="1" dirty="0" err="1">
                <a:solidFill>
                  <a:srgbClr val="228B22"/>
                </a:solidFill>
                <a:latin typeface="Courier New" panose="02070309020205020404" pitchFamily="49" charset="0"/>
              </a:rPr>
              <a:t>the</a:t>
            </a:r>
            <a:r>
              <a:rPr lang="es-ES" b="1" dirty="0">
                <a:solidFill>
                  <a:srgbClr val="228B22"/>
                </a:solidFill>
                <a:latin typeface="Courier New" panose="02070309020205020404" pitchFamily="49" charset="0"/>
              </a:rPr>
              <a:t> </a:t>
            </a:r>
            <a:r>
              <a:rPr lang="es-ES" b="1" dirty="0" err="1">
                <a:solidFill>
                  <a:srgbClr val="228B22"/>
                </a:solidFill>
                <a:latin typeface="Courier New" panose="02070309020205020404" pitchFamily="49" charset="0"/>
              </a:rPr>
              <a:t>result</a:t>
            </a:r>
            <a:endParaRPr lang="es-ES" dirty="0">
              <a:solidFill>
                <a:srgbClr val="228B22"/>
              </a:solidFill>
              <a:latin typeface="Courier New" panose="02070309020205020404" pitchFamily="49" charset="0"/>
            </a:endParaRPr>
          </a:p>
          <a:p>
            <a:pPr marL="0" indent="0">
              <a:buNone/>
            </a:pPr>
            <a:r>
              <a:rPr lang="es-ES" b="1" dirty="0">
                <a:solidFill>
                  <a:srgbClr val="000000"/>
                </a:solidFill>
                <a:latin typeface="Courier New" panose="02070309020205020404" pitchFamily="49" charset="0"/>
              </a:rPr>
              <a:t>figure;</a:t>
            </a:r>
            <a:endParaRPr lang="es-ES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marL="0" indent="0">
              <a:buNone/>
            </a:pPr>
            <a:r>
              <a:rPr lang="es-ES" b="1" dirty="0" err="1">
                <a:solidFill>
                  <a:srgbClr val="000000"/>
                </a:solidFill>
                <a:latin typeface="Courier New" panose="02070309020205020404" pitchFamily="49" charset="0"/>
              </a:rPr>
              <a:t>plot</a:t>
            </a:r>
            <a:r>
              <a:rPr lang="es-ES" b="1" dirty="0">
                <a:solidFill>
                  <a:srgbClr val="000000"/>
                </a:solidFill>
                <a:latin typeface="Courier New" panose="02070309020205020404" pitchFamily="49" charset="0"/>
              </a:rPr>
              <a:t>(xp,</a:t>
            </a:r>
            <a:r>
              <a:rPr lang="es-ES" b="1" dirty="0" err="1">
                <a:solidFill>
                  <a:srgbClr val="000000"/>
                </a:solidFill>
                <a:latin typeface="Courier New" panose="02070309020205020404" pitchFamily="49" charset="0"/>
              </a:rPr>
              <a:t>zp</a:t>
            </a:r>
            <a:r>
              <a:rPr lang="es-ES" b="1" dirty="0">
                <a:solidFill>
                  <a:srgbClr val="000000"/>
                </a:solidFill>
                <a:latin typeface="Courier New" panose="02070309020205020404" pitchFamily="49" charset="0"/>
              </a:rPr>
              <a:t>,</a:t>
            </a:r>
            <a:r>
              <a:rPr lang="es-ES" b="1" dirty="0">
                <a:solidFill>
                  <a:srgbClr val="A020F0"/>
                </a:solidFill>
                <a:latin typeface="Courier New" panose="02070309020205020404" pitchFamily="49" charset="0"/>
              </a:rPr>
              <a:t>'o'</a:t>
            </a:r>
            <a:r>
              <a:rPr lang="es-ES" b="1" dirty="0">
                <a:solidFill>
                  <a:srgbClr val="000000"/>
                </a:solidFill>
                <a:latin typeface="Courier New" panose="02070309020205020404" pitchFamily="49" charset="0"/>
              </a:rPr>
              <a:t>,</a:t>
            </a:r>
            <a:r>
              <a:rPr lang="es-ES" b="1" dirty="0" err="1">
                <a:solidFill>
                  <a:srgbClr val="000000"/>
                </a:solidFill>
                <a:latin typeface="Courier New" panose="02070309020205020404" pitchFamily="49" charset="0"/>
              </a:rPr>
              <a:t>x,zb</a:t>
            </a:r>
            <a:r>
              <a:rPr lang="es-ES" b="1" dirty="0">
                <a:solidFill>
                  <a:srgbClr val="000000"/>
                </a:solidFill>
                <a:latin typeface="Courier New" panose="02070309020205020404" pitchFamily="49" charset="0"/>
              </a:rPr>
              <a:t>,</a:t>
            </a:r>
            <a:r>
              <a:rPr lang="es-ES" b="1" dirty="0">
                <a:solidFill>
                  <a:srgbClr val="A020F0"/>
                </a:solidFill>
                <a:latin typeface="Courier New" panose="02070309020205020404" pitchFamily="49" charset="0"/>
              </a:rPr>
              <a:t>'.'</a:t>
            </a:r>
            <a:r>
              <a:rPr lang="es-ES" b="1" dirty="0">
                <a:solidFill>
                  <a:srgbClr val="000000"/>
                </a:solidFill>
                <a:latin typeface="Courier New" panose="02070309020205020404" pitchFamily="49" charset="0"/>
              </a:rPr>
              <a:t>)</a:t>
            </a:r>
            <a:endParaRPr lang="es-ES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marL="0" indent="0">
              <a:buNone/>
            </a:pPr>
            <a:endParaRPr lang="es-ES" dirty="0"/>
          </a:p>
        </p:txBody>
      </p:sp>
      <p:sp>
        <p:nvSpPr>
          <p:cNvPr id="5" name="TextBox 4"/>
          <p:cNvSpPr txBox="1"/>
          <p:nvPr/>
        </p:nvSpPr>
        <p:spPr>
          <a:xfrm>
            <a:off x="6876256" y="2492896"/>
            <a:ext cx="1255344" cy="1754326"/>
          </a:xfrm>
          <a:prstGeom prst="rect">
            <a:avLst/>
          </a:prstGeom>
          <a:noFill/>
          <a:ln w="25400"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s-ES" dirty="0"/>
              <a:t>Bottom.txt:</a:t>
            </a:r>
          </a:p>
          <a:p>
            <a:r>
              <a:rPr lang="es-ES" dirty="0"/>
              <a:t>File </a:t>
            </a:r>
            <a:r>
              <a:rPr lang="es-ES" dirty="0" err="1"/>
              <a:t>with</a:t>
            </a:r>
            <a:endParaRPr lang="es-ES" dirty="0"/>
          </a:p>
          <a:p>
            <a:endParaRPr lang="es-ES" dirty="0"/>
          </a:p>
          <a:p>
            <a:r>
              <a:rPr lang="es-ES" dirty="0"/>
              <a:t>0 -0.5</a:t>
            </a:r>
          </a:p>
          <a:p>
            <a:r>
              <a:rPr lang="es-ES" dirty="0"/>
              <a:t>10 -0.5</a:t>
            </a:r>
          </a:p>
          <a:p>
            <a:r>
              <a:rPr lang="es-ES" dirty="0"/>
              <a:t>50 0.1</a:t>
            </a:r>
          </a:p>
        </p:txBody>
      </p:sp>
    </p:spTree>
    <p:extLst>
      <p:ext uri="{BB962C8B-B14F-4D97-AF65-F5344CB8AC3E}">
        <p14:creationId xmlns:p14="http://schemas.microsoft.com/office/powerpoint/2010/main" val="42282207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Use </a:t>
            </a:r>
            <a:r>
              <a:rPr lang="es-ES" dirty="0" err="1"/>
              <a:t>functions</a:t>
            </a:r>
            <a:r>
              <a:rPr lang="es-ES" dirty="0"/>
              <a:t> </a:t>
            </a:r>
            <a:r>
              <a:rPr lang="es-ES" dirty="0" err="1"/>
              <a:t>for</a:t>
            </a:r>
            <a:r>
              <a:rPr lang="es-ES" dirty="0"/>
              <a:t> </a:t>
            </a:r>
            <a:r>
              <a:rPr lang="es-ES" dirty="0" err="1"/>
              <a:t>clarity</a:t>
            </a:r>
            <a:endParaRPr lang="es-ES" dirty="0"/>
          </a:p>
        </p:txBody>
      </p:sp>
      <p:sp>
        <p:nvSpPr>
          <p:cNvPr id="5" name="Rectangle 4"/>
          <p:cNvSpPr/>
          <p:nvPr/>
        </p:nvSpPr>
        <p:spPr>
          <a:xfrm>
            <a:off x="611560" y="1268760"/>
            <a:ext cx="4572000" cy="529375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sz="1600" dirty="0" err="1">
                <a:solidFill>
                  <a:srgbClr val="000000"/>
                </a:solidFill>
                <a:latin typeface="Courier New" panose="02070309020205020404" pitchFamily="49" charset="0"/>
              </a:rPr>
              <a:t>clear</a:t>
            </a:r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fr-FR" sz="1600" dirty="0">
                <a:solidFill>
                  <a:srgbClr val="A020F0"/>
                </a:solidFill>
                <a:latin typeface="Courier New" panose="02070309020205020404" pitchFamily="49" charset="0"/>
              </a:rPr>
              <a:t>all</a:t>
            </a:r>
          </a:p>
          <a:p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</a:rPr>
              <a:t>dx=.5;                 </a:t>
            </a:r>
            <a:r>
              <a:rPr lang="fr-FR" sz="1600" dirty="0">
                <a:solidFill>
                  <a:srgbClr val="228B22"/>
                </a:solidFill>
                <a:latin typeface="Courier New" panose="02070309020205020404" pitchFamily="49" charset="0"/>
              </a:rPr>
              <a:t>% </a:t>
            </a:r>
            <a:r>
              <a:rPr lang="fr-FR" sz="1600" dirty="0" err="1">
                <a:solidFill>
                  <a:srgbClr val="228B22"/>
                </a:solidFill>
                <a:latin typeface="Courier New" panose="02070309020205020404" pitchFamily="49" charset="0"/>
              </a:rPr>
              <a:t>grid</a:t>
            </a:r>
            <a:r>
              <a:rPr lang="fr-FR" sz="1600" dirty="0">
                <a:solidFill>
                  <a:srgbClr val="228B22"/>
                </a:solidFill>
                <a:latin typeface="Courier New" panose="02070309020205020404" pitchFamily="49" charset="0"/>
              </a:rPr>
              <a:t> size</a:t>
            </a:r>
          </a:p>
          <a:p>
            <a:r>
              <a:rPr lang="fr-FR" sz="1600" dirty="0" err="1">
                <a:solidFill>
                  <a:srgbClr val="000000"/>
                </a:solidFill>
                <a:latin typeface="Courier New" panose="02070309020205020404" pitchFamily="49" charset="0"/>
              </a:rPr>
              <a:t>zs</a:t>
            </a:r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</a:rPr>
              <a:t>=.1;                 </a:t>
            </a:r>
            <a:r>
              <a:rPr lang="fr-FR" sz="1600" dirty="0">
                <a:solidFill>
                  <a:srgbClr val="228B22"/>
                </a:solidFill>
                <a:latin typeface="Courier New" panose="02070309020205020404" pitchFamily="49" charset="0"/>
              </a:rPr>
              <a:t>% water </a:t>
            </a:r>
            <a:r>
              <a:rPr lang="fr-FR" sz="1600" dirty="0" err="1">
                <a:solidFill>
                  <a:srgbClr val="228B22"/>
                </a:solidFill>
                <a:latin typeface="Courier New" panose="02070309020205020404" pitchFamily="49" charset="0"/>
              </a:rPr>
              <a:t>level</a:t>
            </a:r>
            <a:endParaRPr lang="fr-FR" sz="1600" dirty="0">
              <a:solidFill>
                <a:srgbClr val="228B22"/>
              </a:solidFill>
              <a:latin typeface="Courier New" panose="02070309020205020404" pitchFamily="49" charset="0"/>
            </a:endParaRPr>
          </a:p>
          <a:p>
            <a:r>
              <a:rPr lang="fr-FR" sz="1600" dirty="0" err="1">
                <a:solidFill>
                  <a:srgbClr val="000000"/>
                </a:solidFill>
                <a:latin typeface="Courier New" panose="02070309020205020404" pitchFamily="49" charset="0"/>
              </a:rPr>
              <a:t>hmin</a:t>
            </a:r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</a:rPr>
              <a:t>=0.1               </a:t>
            </a:r>
            <a:r>
              <a:rPr lang="fr-FR" sz="1600" dirty="0">
                <a:solidFill>
                  <a:srgbClr val="228B22"/>
                </a:solidFill>
                <a:latin typeface="Courier New" panose="02070309020205020404" pitchFamily="49" charset="0"/>
              </a:rPr>
              <a:t>% minimum water </a:t>
            </a:r>
            <a:r>
              <a:rPr lang="fr-FR" sz="1600" dirty="0" err="1">
                <a:solidFill>
                  <a:srgbClr val="228B22"/>
                </a:solidFill>
                <a:latin typeface="Courier New" panose="02070309020205020404" pitchFamily="49" charset="0"/>
              </a:rPr>
              <a:t>depth</a:t>
            </a:r>
            <a:endParaRPr lang="fr-FR" sz="1600" dirty="0">
              <a:solidFill>
                <a:srgbClr val="228B22"/>
              </a:solidFill>
              <a:latin typeface="Courier New" panose="02070309020205020404" pitchFamily="49" charset="0"/>
            </a:endParaRPr>
          </a:p>
          <a:p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</a:rPr>
              <a:t>T = 2;                 </a:t>
            </a:r>
            <a:r>
              <a:rPr lang="fr-FR" sz="1600" dirty="0">
                <a:solidFill>
                  <a:srgbClr val="228B22"/>
                </a:solidFill>
                <a:latin typeface="Courier New" panose="02070309020205020404" pitchFamily="49" charset="0"/>
              </a:rPr>
              <a:t>% </a:t>
            </a:r>
            <a:r>
              <a:rPr lang="fr-FR" sz="1600" dirty="0" err="1">
                <a:solidFill>
                  <a:srgbClr val="228B22"/>
                </a:solidFill>
                <a:latin typeface="Courier New" panose="02070309020205020404" pitchFamily="49" charset="0"/>
              </a:rPr>
              <a:t>wave</a:t>
            </a:r>
            <a:r>
              <a:rPr lang="fr-FR" sz="1600" dirty="0">
                <a:solidFill>
                  <a:srgbClr val="228B22"/>
                </a:solidFill>
                <a:latin typeface="Courier New" panose="02070309020205020404" pitchFamily="49" charset="0"/>
              </a:rPr>
              <a:t> </a:t>
            </a:r>
            <a:r>
              <a:rPr lang="fr-FR" sz="1600" dirty="0" err="1">
                <a:solidFill>
                  <a:srgbClr val="228B22"/>
                </a:solidFill>
                <a:latin typeface="Courier New" panose="02070309020205020404" pitchFamily="49" charset="0"/>
              </a:rPr>
              <a:t>period</a:t>
            </a:r>
            <a:endParaRPr lang="fr-FR" sz="1600" dirty="0">
              <a:solidFill>
                <a:srgbClr val="228B22"/>
              </a:solidFill>
              <a:latin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228B22"/>
                </a:solidFill>
                <a:latin typeface="Courier New" panose="02070309020205020404" pitchFamily="49" charset="0"/>
              </a:rPr>
              <a:t>% load the bottom profile points</a:t>
            </a:r>
          </a:p>
          <a:p>
            <a:r>
              <a:rPr lang="fr-FR" sz="1600" dirty="0" err="1">
                <a:solidFill>
                  <a:srgbClr val="000000"/>
                </a:solidFill>
                <a:latin typeface="Courier New" panose="02070309020205020404" pitchFamily="49" charset="0"/>
              </a:rPr>
              <a:t>xz</a:t>
            </a:r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</a:rPr>
              <a:t>=</a:t>
            </a:r>
            <a:r>
              <a:rPr lang="fr-FR" sz="1600" dirty="0" err="1">
                <a:solidFill>
                  <a:srgbClr val="000000"/>
                </a:solidFill>
                <a:latin typeface="Courier New" panose="02070309020205020404" pitchFamily="49" charset="0"/>
              </a:rPr>
              <a:t>load</a:t>
            </a:r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fr-FR" sz="1600" dirty="0">
                <a:solidFill>
                  <a:srgbClr val="A020F0"/>
                </a:solidFill>
                <a:latin typeface="Courier New" panose="02070309020205020404" pitchFamily="49" charset="0"/>
              </a:rPr>
              <a:t>'bottom.txt'</a:t>
            </a:r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</a:rPr>
              <a:t>)</a:t>
            </a:r>
          </a:p>
          <a:p>
            <a:r>
              <a:rPr lang="fr-FR" sz="1600" dirty="0" err="1">
                <a:solidFill>
                  <a:srgbClr val="000000"/>
                </a:solidFill>
                <a:latin typeface="Courier New" panose="02070309020205020404" pitchFamily="49" charset="0"/>
              </a:rPr>
              <a:t>xp</a:t>
            </a:r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</a:rPr>
              <a:t>=</a:t>
            </a:r>
            <a:r>
              <a:rPr lang="fr-FR" sz="1600" dirty="0" err="1">
                <a:solidFill>
                  <a:srgbClr val="000000"/>
                </a:solidFill>
                <a:latin typeface="Courier New" panose="02070309020205020404" pitchFamily="49" charset="0"/>
              </a:rPr>
              <a:t>xz</a:t>
            </a:r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</a:rPr>
              <a:t>(:,1);</a:t>
            </a:r>
          </a:p>
          <a:p>
            <a:r>
              <a:rPr lang="fr-FR" sz="1600" dirty="0" err="1">
                <a:solidFill>
                  <a:srgbClr val="000000"/>
                </a:solidFill>
                <a:latin typeface="Courier New" panose="02070309020205020404" pitchFamily="49" charset="0"/>
              </a:rPr>
              <a:t>zp</a:t>
            </a:r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</a:rPr>
              <a:t>=</a:t>
            </a:r>
            <a:r>
              <a:rPr lang="fr-FR" sz="1600" dirty="0" err="1">
                <a:solidFill>
                  <a:srgbClr val="000000"/>
                </a:solidFill>
                <a:latin typeface="Courier New" panose="02070309020205020404" pitchFamily="49" charset="0"/>
              </a:rPr>
              <a:t>xz</a:t>
            </a:r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</a:rPr>
              <a:t>(:,2);</a:t>
            </a:r>
          </a:p>
          <a:p>
            <a:r>
              <a:rPr lang="en-US" sz="1600" dirty="0">
                <a:solidFill>
                  <a:srgbClr val="228B22"/>
                </a:solidFill>
                <a:latin typeface="Courier New" panose="02070309020205020404" pitchFamily="49" charset="0"/>
              </a:rPr>
              <a:t>% create a grid with resolution dx</a:t>
            </a:r>
          </a:p>
          <a:p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</a:rPr>
              <a:t>x=[</a:t>
            </a:r>
            <a:r>
              <a:rPr lang="fr-FR" sz="1600" dirty="0" err="1">
                <a:solidFill>
                  <a:srgbClr val="000000"/>
                </a:solidFill>
                <a:latin typeface="Courier New" panose="02070309020205020404" pitchFamily="49" charset="0"/>
              </a:rPr>
              <a:t>xp</a:t>
            </a:r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</a:rPr>
              <a:t>(1):</a:t>
            </a:r>
            <a:r>
              <a:rPr lang="fr-FR" sz="1600" dirty="0" err="1">
                <a:solidFill>
                  <a:srgbClr val="000000"/>
                </a:solidFill>
                <a:latin typeface="Courier New" panose="02070309020205020404" pitchFamily="49" charset="0"/>
              </a:rPr>
              <a:t>dx:xp</a:t>
            </a:r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</a:rPr>
              <a:t>(end)];</a:t>
            </a:r>
          </a:p>
          <a:p>
            <a:r>
              <a:rPr lang="fr-FR" sz="1600" dirty="0">
                <a:solidFill>
                  <a:srgbClr val="228B22"/>
                </a:solidFill>
                <a:latin typeface="Courier New" panose="02070309020205020404" pitchFamily="49" charset="0"/>
              </a:rPr>
              <a:t>% </a:t>
            </a:r>
            <a:r>
              <a:rPr lang="fr-FR" sz="1600" dirty="0" err="1">
                <a:solidFill>
                  <a:srgbClr val="228B22"/>
                </a:solidFill>
                <a:latin typeface="Courier New" panose="02070309020205020404" pitchFamily="49" charset="0"/>
              </a:rPr>
              <a:t>interpolate</a:t>
            </a:r>
            <a:r>
              <a:rPr lang="fr-FR" sz="1600" dirty="0">
                <a:solidFill>
                  <a:srgbClr val="228B22"/>
                </a:solidFill>
                <a:latin typeface="Courier New" panose="02070309020205020404" pitchFamily="49" charset="0"/>
              </a:rPr>
              <a:t> </a:t>
            </a:r>
            <a:r>
              <a:rPr lang="fr-FR" sz="1600" dirty="0" err="1">
                <a:solidFill>
                  <a:srgbClr val="228B22"/>
                </a:solidFill>
                <a:latin typeface="Courier New" panose="02070309020205020404" pitchFamily="49" charset="0"/>
              </a:rPr>
              <a:t>zp</a:t>
            </a:r>
            <a:r>
              <a:rPr lang="fr-FR" sz="1600" dirty="0">
                <a:solidFill>
                  <a:srgbClr val="228B22"/>
                </a:solidFill>
                <a:latin typeface="Courier New" panose="02070309020205020404" pitchFamily="49" charset="0"/>
              </a:rPr>
              <a:t> to </a:t>
            </a:r>
            <a:r>
              <a:rPr lang="fr-FR" sz="1600" dirty="0" err="1">
                <a:solidFill>
                  <a:srgbClr val="228B22"/>
                </a:solidFill>
                <a:latin typeface="Courier New" panose="02070309020205020404" pitchFamily="49" charset="0"/>
              </a:rPr>
              <a:t>grid</a:t>
            </a:r>
            <a:endParaRPr lang="fr-FR" sz="1600" dirty="0">
              <a:solidFill>
                <a:srgbClr val="228B22"/>
              </a:solidFill>
              <a:latin typeface="Courier New" panose="02070309020205020404" pitchFamily="49" charset="0"/>
            </a:endParaRPr>
          </a:p>
          <a:p>
            <a:r>
              <a:rPr lang="fr-FR" sz="1600" dirty="0" err="1">
                <a:solidFill>
                  <a:srgbClr val="000000"/>
                </a:solidFill>
                <a:latin typeface="Courier New" panose="02070309020205020404" pitchFamily="49" charset="0"/>
              </a:rPr>
              <a:t>zb</a:t>
            </a:r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</a:rPr>
              <a:t>=interp1(</a:t>
            </a:r>
            <a:r>
              <a:rPr lang="fr-FR" sz="1600" dirty="0" err="1">
                <a:solidFill>
                  <a:srgbClr val="000000"/>
                </a:solidFill>
                <a:latin typeface="Courier New" panose="02070309020205020404" pitchFamily="49" charset="0"/>
              </a:rPr>
              <a:t>xp,zp,x</a:t>
            </a:r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</a:rPr>
              <a:t>);</a:t>
            </a:r>
          </a:p>
          <a:p>
            <a:r>
              <a:rPr lang="fr-FR" sz="1600" dirty="0">
                <a:solidFill>
                  <a:srgbClr val="228B22"/>
                </a:solidFill>
                <a:latin typeface="Courier New" panose="02070309020205020404" pitchFamily="49" charset="0"/>
              </a:rPr>
              <a:t>% </a:t>
            </a:r>
            <a:r>
              <a:rPr lang="fr-FR" sz="1600" dirty="0" err="1">
                <a:solidFill>
                  <a:srgbClr val="228B22"/>
                </a:solidFill>
                <a:latin typeface="Courier New" panose="02070309020205020404" pitchFamily="49" charset="0"/>
              </a:rPr>
              <a:t>compute</a:t>
            </a:r>
            <a:r>
              <a:rPr lang="fr-FR" sz="1600" dirty="0">
                <a:solidFill>
                  <a:srgbClr val="228B22"/>
                </a:solidFill>
                <a:latin typeface="Courier New" panose="02070309020205020404" pitchFamily="49" charset="0"/>
              </a:rPr>
              <a:t> water </a:t>
            </a:r>
            <a:r>
              <a:rPr lang="fr-FR" sz="1600" dirty="0" err="1">
                <a:solidFill>
                  <a:srgbClr val="228B22"/>
                </a:solidFill>
                <a:latin typeface="Courier New" panose="02070309020205020404" pitchFamily="49" charset="0"/>
              </a:rPr>
              <a:t>depth</a:t>
            </a:r>
            <a:endParaRPr lang="fr-FR" sz="1600" dirty="0">
              <a:solidFill>
                <a:srgbClr val="228B22"/>
              </a:solidFill>
              <a:latin typeface="Courier New" panose="02070309020205020404" pitchFamily="49" charset="0"/>
            </a:endParaRPr>
          </a:p>
          <a:p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</a:rPr>
              <a:t>h=</a:t>
            </a:r>
            <a:r>
              <a:rPr lang="fr-FR" sz="1600" dirty="0" err="1">
                <a:solidFill>
                  <a:srgbClr val="000000"/>
                </a:solidFill>
                <a:latin typeface="Courier New" panose="02070309020205020404" pitchFamily="49" charset="0"/>
              </a:rPr>
              <a:t>zs-zb</a:t>
            </a:r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</a:rPr>
              <a:t>;</a:t>
            </a:r>
          </a:p>
          <a:p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</a:rPr>
              <a:t>h=max(</a:t>
            </a:r>
            <a:r>
              <a:rPr lang="fr-FR" sz="1600" dirty="0" err="1">
                <a:solidFill>
                  <a:srgbClr val="000000"/>
                </a:solidFill>
                <a:latin typeface="Courier New" panose="02070309020205020404" pitchFamily="49" charset="0"/>
              </a:rPr>
              <a:t>h,hmin</a:t>
            </a:r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</a:rPr>
              <a:t>);</a:t>
            </a:r>
          </a:p>
          <a:p>
            <a:r>
              <a:rPr lang="fr-FR" sz="1600" dirty="0">
                <a:solidFill>
                  <a:srgbClr val="228B22"/>
                </a:solidFill>
                <a:latin typeface="Courier New" panose="02070309020205020404" pitchFamily="49" charset="0"/>
              </a:rPr>
              <a:t>% </a:t>
            </a:r>
            <a:r>
              <a:rPr lang="fr-FR" sz="1600" dirty="0" err="1">
                <a:solidFill>
                  <a:srgbClr val="228B22"/>
                </a:solidFill>
                <a:latin typeface="Courier New" panose="02070309020205020404" pitchFamily="49" charset="0"/>
              </a:rPr>
              <a:t>compute</a:t>
            </a:r>
            <a:r>
              <a:rPr lang="fr-FR" sz="1600" dirty="0">
                <a:solidFill>
                  <a:srgbClr val="228B22"/>
                </a:solidFill>
                <a:latin typeface="Courier New" panose="02070309020205020404" pitchFamily="49" charset="0"/>
              </a:rPr>
              <a:t> k, C, Cg</a:t>
            </a:r>
          </a:p>
          <a:p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</a:rPr>
              <a:t>[</a:t>
            </a:r>
            <a:r>
              <a:rPr lang="fr-FR" sz="1600" dirty="0" err="1">
                <a:solidFill>
                  <a:srgbClr val="000000"/>
                </a:solidFill>
                <a:latin typeface="Courier New" panose="02070309020205020404" pitchFamily="49" charset="0"/>
              </a:rPr>
              <a:t>k,C,Cg</a:t>
            </a:r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</a:rPr>
              <a:t>]=</a:t>
            </a:r>
            <a:r>
              <a:rPr lang="fr-FR" sz="1600" dirty="0" err="1">
                <a:solidFill>
                  <a:srgbClr val="000000"/>
                </a:solidFill>
                <a:latin typeface="Courier New" panose="02070309020205020404" pitchFamily="49" charset="0"/>
              </a:rPr>
              <a:t>disper</a:t>
            </a:r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fr-FR" sz="1600" dirty="0" err="1">
                <a:solidFill>
                  <a:srgbClr val="000000"/>
                </a:solidFill>
                <a:latin typeface="Courier New" panose="02070309020205020404" pitchFamily="49" charset="0"/>
              </a:rPr>
              <a:t>h,T</a:t>
            </a:r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</a:rPr>
              <a:t>);</a:t>
            </a:r>
          </a:p>
        </p:txBody>
      </p:sp>
      <p:sp>
        <p:nvSpPr>
          <p:cNvPr id="6" name="Rectangle 5"/>
          <p:cNvSpPr/>
          <p:nvPr/>
        </p:nvSpPr>
        <p:spPr>
          <a:xfrm>
            <a:off x="539552" y="6165304"/>
            <a:ext cx="3096344" cy="3600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5368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Example function </a:t>
            </a:r>
            <a:r>
              <a:rPr lang="en-GB" dirty="0" err="1"/>
              <a:t>disper</a:t>
            </a:r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336055" y="1556792"/>
            <a:ext cx="878497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err="1">
                <a:solidFill>
                  <a:srgbClr val="0000FF"/>
                </a:solidFill>
                <a:latin typeface="Courier New" panose="02070309020205020404" pitchFamily="49" charset="0"/>
              </a:rPr>
              <a:t>function</a:t>
            </a:r>
            <a:r>
              <a:rPr lang="fr-FR" dirty="0">
                <a:solidFill>
                  <a:srgbClr val="000000"/>
                </a:solidFill>
                <a:latin typeface="Courier New" panose="02070309020205020404" pitchFamily="49" charset="0"/>
              </a:rPr>
              <a:t> [</a:t>
            </a:r>
            <a:r>
              <a:rPr lang="fr-FR" dirty="0" err="1">
                <a:solidFill>
                  <a:srgbClr val="000000"/>
                </a:solidFill>
                <a:latin typeface="Courier New" panose="02070309020205020404" pitchFamily="49" charset="0"/>
              </a:rPr>
              <a:t>k,C,Cg</a:t>
            </a:r>
            <a:r>
              <a:rPr lang="fr-FR" dirty="0">
                <a:solidFill>
                  <a:srgbClr val="000000"/>
                </a:solidFill>
                <a:latin typeface="Courier New" panose="02070309020205020404" pitchFamily="49" charset="0"/>
              </a:rPr>
              <a:t>]=</a:t>
            </a:r>
            <a:r>
              <a:rPr lang="fr-FR" dirty="0" err="1">
                <a:solidFill>
                  <a:srgbClr val="000000"/>
                </a:solidFill>
                <a:latin typeface="Courier New" panose="02070309020205020404" pitchFamily="49" charset="0"/>
              </a:rPr>
              <a:t>disper</a:t>
            </a:r>
            <a:r>
              <a:rPr lang="fr-FR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fr-FR" dirty="0" err="1">
                <a:solidFill>
                  <a:srgbClr val="000000"/>
                </a:solidFill>
                <a:latin typeface="Courier New" panose="02070309020205020404" pitchFamily="49" charset="0"/>
              </a:rPr>
              <a:t>h,T</a:t>
            </a:r>
            <a:r>
              <a:rPr lang="fr-FR" dirty="0">
                <a:solidFill>
                  <a:srgbClr val="000000"/>
                </a:solidFill>
                <a:latin typeface="Courier New" panose="02070309020205020404" pitchFamily="49" charset="0"/>
              </a:rPr>
              <a:t>)</a:t>
            </a:r>
          </a:p>
          <a:p>
            <a:r>
              <a:rPr lang="fr-FR" dirty="0">
                <a:solidFill>
                  <a:srgbClr val="000000"/>
                </a:solidFill>
                <a:latin typeface="Courier New" panose="02070309020205020404" pitchFamily="49" charset="0"/>
              </a:rPr>
              <a:t>    g=9.81;</a:t>
            </a:r>
          </a:p>
          <a:p>
            <a:r>
              <a:rPr lang="fr-FR" dirty="0">
                <a:solidFill>
                  <a:srgbClr val="000000"/>
                </a:solidFill>
                <a:latin typeface="Courier New" panose="02070309020205020404" pitchFamily="49" charset="0"/>
              </a:rPr>
              <a:t>    sigma=2*pi./T;</a:t>
            </a:r>
          </a:p>
          <a:p>
            <a:r>
              <a:rPr lang="fr-FR" dirty="0">
                <a:solidFill>
                  <a:srgbClr val="000000"/>
                </a:solidFill>
                <a:latin typeface="Courier New" panose="02070309020205020404" pitchFamily="49" charset="0"/>
              </a:rPr>
              <a:t>    k = sigma.^2/g*(1-exp(-(sigma.*</a:t>
            </a:r>
            <a:r>
              <a:rPr lang="fr-FR" dirty="0" err="1">
                <a:solidFill>
                  <a:srgbClr val="000000"/>
                </a:solidFill>
                <a:latin typeface="Courier New" panose="02070309020205020404" pitchFamily="49" charset="0"/>
              </a:rPr>
              <a:t>sqrt</a:t>
            </a:r>
            <a:r>
              <a:rPr lang="fr-FR" dirty="0">
                <a:solidFill>
                  <a:srgbClr val="000000"/>
                </a:solidFill>
                <a:latin typeface="Courier New" panose="02070309020205020404" pitchFamily="49" charset="0"/>
              </a:rPr>
              <a:t>(h/g)).^2.5)).^(-0.4);</a:t>
            </a:r>
          </a:p>
          <a:p>
            <a:r>
              <a:rPr lang="fr-FR" dirty="0">
                <a:solidFill>
                  <a:srgbClr val="000000"/>
                </a:solidFill>
                <a:latin typeface="Courier New" panose="02070309020205020404" pitchFamily="49" charset="0"/>
              </a:rPr>
              <a:t>    C= sigma./k;</a:t>
            </a:r>
          </a:p>
          <a:p>
            <a:r>
              <a:rPr lang="pt-BR" dirty="0">
                <a:solidFill>
                  <a:srgbClr val="000000"/>
                </a:solidFill>
                <a:latin typeface="Courier New" panose="02070309020205020404" pitchFamily="49" charset="0"/>
              </a:rPr>
              <a:t>    n = 0.5+k.*h./sinh(2.*k.*h);</a:t>
            </a:r>
          </a:p>
          <a:p>
            <a:r>
              <a:rPr lang="fr-FR" dirty="0">
                <a:solidFill>
                  <a:srgbClr val="000000"/>
                </a:solidFill>
                <a:latin typeface="Courier New" panose="02070309020205020404" pitchFamily="49" charset="0"/>
              </a:rPr>
              <a:t>    Cg=n.*C;</a:t>
            </a:r>
          </a:p>
          <a:p>
            <a:endParaRPr lang="fr-FR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650" y="3899354"/>
            <a:ext cx="3975276" cy="253174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63926" y="4223226"/>
            <a:ext cx="4282951" cy="94199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577464" y="5338668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Guo</a:t>
            </a:r>
            <a:r>
              <a:rPr lang="en-GB" dirty="0"/>
              <a:t> (2002), see Fenton (2006)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015629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5769</TotalTime>
  <Words>1223</Words>
  <Application>Microsoft Office PowerPoint</Application>
  <PresentationFormat>On-screen Show (4:3)</PresentationFormat>
  <Paragraphs>176</Paragraphs>
  <Slides>15</Slides>
  <Notes>0</Notes>
  <HiddenSlides>1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Courier New</vt:lpstr>
      <vt:lpstr>Office Theme</vt:lpstr>
      <vt:lpstr>Equation</vt:lpstr>
      <vt:lpstr>Matlab tutorial Profile model exercise</vt:lpstr>
      <vt:lpstr>Command line vs script</vt:lpstr>
      <vt:lpstr>Arrays</vt:lpstr>
      <vt:lpstr>Plotting</vt:lpstr>
      <vt:lpstr>PowerPoint Presentation</vt:lpstr>
      <vt:lpstr>PowerPoint Presentation</vt:lpstr>
      <vt:lpstr>Creating a depth profile and grid</vt:lpstr>
      <vt:lpstr>Use functions for clarity</vt:lpstr>
      <vt:lpstr>Example function disper</vt:lpstr>
      <vt:lpstr>Plotting result</vt:lpstr>
      <vt:lpstr>Refraction using Snel’s Law</vt:lpstr>
      <vt:lpstr>Solving 1D wave energy balance</vt:lpstr>
      <vt:lpstr>Solving 1D wave energy balance</vt:lpstr>
      <vt:lpstr>From discrete formula to code</vt:lpstr>
      <vt:lpstr>2022 Assignment 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Matlab tutorial</dc:title>
  <dc:creator>dro</dc:creator>
  <cp:lastModifiedBy>Dano Roelvink</cp:lastModifiedBy>
  <cp:revision>18</cp:revision>
  <dcterms:created xsi:type="dcterms:W3CDTF">2015-01-19T13:09:37Z</dcterms:created>
  <dcterms:modified xsi:type="dcterms:W3CDTF">2022-02-21T13:54:42Z</dcterms:modified>
</cp:coreProperties>
</file>