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5" r:id="rId3"/>
    <p:sldId id="257" r:id="rId4"/>
    <p:sldId id="258" r:id="rId5"/>
    <p:sldId id="262" r:id="rId6"/>
    <p:sldId id="266" r:id="rId7"/>
    <p:sldId id="263" r:id="rId8"/>
    <p:sldId id="271" r:id="rId9"/>
    <p:sldId id="264" r:id="rId10"/>
    <p:sldId id="272" r:id="rId11"/>
    <p:sldId id="275" r:id="rId12"/>
    <p:sldId id="268" r:id="rId13"/>
    <p:sldId id="269" r:id="rId14"/>
    <p:sldId id="270" r:id="rId15"/>
    <p:sldId id="273" r:id="rId16"/>
    <p:sldId id="274" r:id="rId17"/>
    <p:sldId id="267" r:id="rId18"/>
    <p:sldId id="276" r:id="rId19"/>
    <p:sldId id="283" r:id="rId20"/>
    <p:sldId id="277" r:id="rId21"/>
    <p:sldId id="260" r:id="rId22"/>
    <p:sldId id="259" r:id="rId23"/>
    <p:sldId id="261" r:id="rId24"/>
    <p:sldId id="278" r:id="rId25"/>
    <p:sldId id="279" r:id="rId26"/>
    <p:sldId id="280" r:id="rId27"/>
    <p:sldId id="281" r:id="rId28"/>
    <p:sldId id="282" r:id="rId29"/>
  </p:sldIdLst>
  <p:sldSz cx="9144000" cy="5715000" type="screen16x1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ry van den Pol" initials="BvdP" lastIdx="3" clrIdx="0">
    <p:extLst>
      <p:ext uri="{19B8F6BF-5375-455C-9EA6-DF929625EA0E}">
        <p15:presenceInfo xmlns:p15="http://schemas.microsoft.com/office/powerpoint/2012/main" userId="ead4908d5dcd3a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1" autoAdjust="0"/>
    <p:restoredTop sz="89118"/>
  </p:normalViewPr>
  <p:slideViewPr>
    <p:cSldViewPr snapToGrid="0" snapToObjects="1">
      <p:cViewPr varScale="1">
        <p:scale>
          <a:sx n="73" d="100"/>
          <a:sy n="73" d="100"/>
        </p:scale>
        <p:origin x="10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33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597424-40E4-D347-8CDA-3B68F7A7FA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178D6D-72E7-2941-A35E-5E7838119B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62DB47-BB84-734C-AC23-F254161FBB3D}" type="datetimeFigureOut">
              <a:rPr lang="fr-FR"/>
              <a:pPr>
                <a:defRPr/>
              </a:pPr>
              <a:t>10/12/2021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404B91-4629-2145-B0B3-C854CE3B50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27AD2F-BDED-5849-80EF-1DE516A1A9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E652E8-761A-3F41-9AD8-F3F4C55DB1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8EB559E-7D47-F946-AF1B-681BA1A93A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B156B1-6DB9-A449-B387-21170D06A3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390CAA-6D58-D848-B06E-1EA35E7E7D36}" type="datetimeFigureOut">
              <a:rPr lang="fr-FR"/>
              <a:pPr>
                <a:defRPr/>
              </a:pPr>
              <a:t>10/12/2021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D8F401CC-BE63-C942-9BF4-A395C49F4F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FF80F46A-9B7C-104C-95CF-FFC6B80BA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A46431-D915-5E41-8CFA-11C431D865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5B285-75EE-734F-B8FD-8DE07C574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55EAA4-8511-6E42-8447-135FAD9582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This type of pump works by lowering the pressure in the suction hose/pipe by creating a vacuum. The pressure differential causes t</a:t>
            </a:r>
            <a:r>
              <a:rPr lang="en-GB" dirty="0"/>
              <a:t>h</a:t>
            </a:r>
            <a:r>
              <a:rPr lang="en-NL" dirty="0"/>
              <a:t>e water to move from the water source into the pipe and it initiates the water movement.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5EAA4-8511-6E42-8447-135FAD95825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29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5EAA4-8511-6E42-8447-135FAD95825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9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5EAA4-8511-6E42-8447-135FAD958253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8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Required pump yield: the water that your pump should be able to provide at the head of your system.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5EAA4-8511-6E42-8447-135FAD95825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95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=&gt; How to know if a pump is suitable for a specific situation? =&gt; One essential element is by knowing the head of the system and reading the pump curve to know how much water the pump can provide at this head.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5EAA4-8511-6E42-8447-135FAD958253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38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0FFB31-5B52-0348-9B94-D3CA85E3FAB9}"/>
              </a:ext>
            </a:extLst>
          </p:cNvPr>
          <p:cNvSpPr/>
          <p:nvPr/>
        </p:nvSpPr>
        <p:spPr>
          <a:xfrm>
            <a:off x="0" y="0"/>
            <a:ext cx="9144000" cy="381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1A388C33-B073-8944-8099-434EAB5B49E2}"/>
              </a:ext>
            </a:extLst>
          </p:cNvPr>
          <p:cNvCxnSpPr/>
          <p:nvPr/>
        </p:nvCxnSpPr>
        <p:spPr>
          <a:xfrm flipV="1">
            <a:off x="6289675" y="4386263"/>
            <a:ext cx="0" cy="762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10">
            <a:extLst>
              <a:ext uri="{FF2B5EF4-FFF2-40B4-BE49-F238E27FC236}">
                <a16:creationId xmlns:a16="http://schemas.microsoft.com/office/drawing/2014/main" id="{C4A73D56-87BC-A148-8692-4CA8DB8FDF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6075" y="2974975"/>
            <a:ext cx="2817813" cy="941388"/>
            <a:chOff x="346177" y="2974708"/>
            <a:chExt cx="2817422" cy="9416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A602BF-00FA-174F-B28C-9E9B57FF2142}"/>
                </a:ext>
              </a:extLst>
            </p:cNvPr>
            <p:cNvSpPr/>
            <p:nvPr userDrawn="1"/>
          </p:nvSpPr>
          <p:spPr>
            <a:xfrm>
              <a:off x="346177" y="2974708"/>
              <a:ext cx="2817422" cy="941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8" name="Image 12">
              <a:extLst>
                <a:ext uri="{FF2B5EF4-FFF2-40B4-BE49-F238E27FC236}">
                  <a16:creationId xmlns:a16="http://schemas.microsoft.com/office/drawing/2014/main" id="{680A4C50-6E73-084C-AE66-74C4A27E66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18" y="3127396"/>
              <a:ext cx="2527140" cy="73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4133448"/>
            <a:ext cx="5886450" cy="1219200"/>
          </a:xfrm>
        </p:spPr>
        <p:txBody>
          <a:bodyPr/>
          <a:lstStyle>
            <a:lvl1pPr algn="r">
              <a:defRPr sz="28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7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B7B28-5D4D-4240-85EB-F3856BE9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396D06-0E3A-4943-8CF4-9B7FF0699EB3}" type="datetime1">
              <a:rPr lang="fr-FR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F56B6-65BF-A34B-9845-E8B1E735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6C41D-5F85-3744-8DD3-5F2AD149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018FA8-8151-014C-95DF-7A51CCBCD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7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61BF6AEB-650F-F343-A608-0C988AEAE370}"/>
              </a:ext>
            </a:extLst>
          </p:cNvPr>
          <p:cNvCxnSpPr/>
          <p:nvPr/>
        </p:nvCxnSpPr>
        <p:spPr>
          <a:xfrm rot="5400000" flipV="1">
            <a:off x="7543800" y="8731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35000"/>
            <a:ext cx="1971675" cy="45085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35000"/>
            <a:ext cx="5686425" cy="4508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CC5D17-6D0D-9F4F-9B55-FB27E9704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688D-231B-1D42-811E-815427933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6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3B7933-22FF-504A-81CE-5BF17D9D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1BC3CF-A6E4-DB41-AE96-D63475A295A0}" type="datetime1">
              <a:rPr lang="fr-FR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FBD85B-8FB6-C049-90E7-DA23C3E9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12E3A1-D822-5740-A5BD-23B65DF2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6FEC0F-2D03-C54B-B2A3-FA7CC66F0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8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2C616-58D1-6B45-A65A-13504408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94FF90-EE11-5B40-9196-C9D88CB3EC6E}" type="datetime1">
              <a:rPr lang="fr-FR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3E59C-E640-1142-BDEA-8C1C2BF3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F5BDF-988F-8F45-A7B4-4D60F580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F131DB-6445-6A45-87FE-46A9CF7A5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5263F8-CE2B-304E-9B44-A49DDF94638A}"/>
              </a:ext>
            </a:extLst>
          </p:cNvPr>
          <p:cNvSpPr/>
          <p:nvPr/>
        </p:nvSpPr>
        <p:spPr>
          <a:xfrm>
            <a:off x="0" y="0"/>
            <a:ext cx="9144000" cy="381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F0E5FEF7-60BB-9047-8ED3-3A507DFB8FB8}"/>
              </a:ext>
            </a:extLst>
          </p:cNvPr>
          <p:cNvCxnSpPr/>
          <p:nvPr/>
        </p:nvCxnSpPr>
        <p:spPr>
          <a:xfrm flipV="1">
            <a:off x="6289675" y="4386263"/>
            <a:ext cx="0" cy="762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10">
            <a:extLst>
              <a:ext uri="{FF2B5EF4-FFF2-40B4-BE49-F238E27FC236}">
                <a16:creationId xmlns:a16="http://schemas.microsoft.com/office/drawing/2014/main" id="{77CD7DC5-6C9C-9949-8873-D166317EA44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6075" y="2974975"/>
            <a:ext cx="2817813" cy="941388"/>
            <a:chOff x="346177" y="2974708"/>
            <a:chExt cx="2817422" cy="9416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89CBC8-E116-7B40-8C76-64754A461DC9}"/>
                </a:ext>
              </a:extLst>
            </p:cNvPr>
            <p:cNvSpPr/>
            <p:nvPr userDrawn="1"/>
          </p:nvSpPr>
          <p:spPr>
            <a:xfrm>
              <a:off x="346177" y="2974708"/>
              <a:ext cx="2817422" cy="941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8" name="Image 12">
              <a:extLst>
                <a:ext uri="{FF2B5EF4-FFF2-40B4-BE49-F238E27FC236}">
                  <a16:creationId xmlns:a16="http://schemas.microsoft.com/office/drawing/2014/main" id="{29CDD4C7-F870-004B-9294-E04D2A2BF7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18" y="3127396"/>
              <a:ext cx="2527140" cy="73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33448"/>
            <a:ext cx="5829300" cy="1219200"/>
          </a:xfrm>
        </p:spPr>
        <p:txBody>
          <a:bodyPr/>
          <a:lstStyle>
            <a:lvl1pPr algn="r">
              <a:defRPr sz="280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9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87680"/>
            <a:ext cx="7290054" cy="124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905000"/>
            <a:ext cx="3566160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905000"/>
            <a:ext cx="3566160" cy="335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C2D50-D71B-4948-A099-CB2016F0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5D7D98-4F5E-D84A-B3C5-D6CF2EDF0A21}" type="datetime1">
              <a:rPr lang="fr-FR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9464D-1AD7-2047-BBF6-4555DAB0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FEC94-76F6-894C-8846-E38D89BE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9F5E46F-DA86-5B46-AA7A-45AF301CF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6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87680"/>
            <a:ext cx="7290054" cy="124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16363"/>
            <a:ext cx="3566160" cy="685800"/>
          </a:xfrm>
        </p:spPr>
        <p:txBody>
          <a:bodyPr lIns="137160" rIns="13716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473157"/>
            <a:ext cx="3566160" cy="27846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816363"/>
            <a:ext cx="3566160" cy="685800"/>
          </a:xfrm>
        </p:spPr>
        <p:txBody>
          <a:bodyPr lIns="137160" rIns="13716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473157"/>
            <a:ext cx="3566160" cy="27846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D8CF76-0105-D549-A91D-3A1178D4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E7DE-D0ED-274A-8EDA-9EC597D4A91A}" type="datetime1">
              <a:rPr lang="fr-FR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7BD79B-6590-C945-9874-D3DFB3FF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4A2D35-EDF6-EF41-9814-47256564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A863-E496-6E4C-9159-41ADAB649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7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66E8F-53E5-6444-98C3-F032FDE5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752CD8-35A2-F14E-9D15-4DD1036A9D92}" type="datetime1">
              <a:rPr lang="fr-FR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F7D90-48C1-EC46-9F7F-1E521A5A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A38B2-420E-6043-92EF-CBB822EF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A7EA0B-2D9E-EE44-A496-47A53100F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59AB78F-AB22-0F49-9351-E698831B0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2202-1F6F-D842-BA8D-0C8C5F84D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7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92924"/>
            <a:ext cx="3291840" cy="14478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85800"/>
            <a:ext cx="4258818" cy="43205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881255"/>
            <a:ext cx="3291840" cy="3135245"/>
          </a:xfrm>
        </p:spPr>
        <p:txBody>
          <a:bodyPr lIns="91440" rIns="91440"/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5B20E-B152-E548-9083-893AE0A3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35B095-AE30-564F-9AEC-958C38460AD7}" type="datetime1">
              <a:rPr lang="fr-FR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88456-833C-274C-AE2D-13D149AB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808A8-4E43-A240-A973-5CCE5356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245665-8905-A142-9393-A8DC50EBC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9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9DB4C8D4-D2EA-1A4B-A0AC-A990B5F52AE6}"/>
              </a:ext>
            </a:extLst>
          </p:cNvPr>
          <p:cNvCxnSpPr/>
          <p:nvPr/>
        </p:nvCxnSpPr>
        <p:spPr>
          <a:xfrm flipV="1">
            <a:off x="6289675" y="4386263"/>
            <a:ext cx="0" cy="762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9">
            <a:extLst>
              <a:ext uri="{FF2B5EF4-FFF2-40B4-BE49-F238E27FC236}">
                <a16:creationId xmlns:a16="http://schemas.microsoft.com/office/drawing/2014/main" id="{055725A2-193E-2443-AA77-9E4162BE4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6075" y="2974975"/>
            <a:ext cx="2817813" cy="941388"/>
            <a:chOff x="346177" y="2974708"/>
            <a:chExt cx="2817422" cy="9416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43AD5F-2F16-4540-B436-13441C087CA9}"/>
                </a:ext>
              </a:extLst>
            </p:cNvPr>
            <p:cNvSpPr/>
            <p:nvPr userDrawn="1"/>
          </p:nvSpPr>
          <p:spPr>
            <a:xfrm>
              <a:off x="346177" y="2974708"/>
              <a:ext cx="2817422" cy="941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8" name="Image 11">
              <a:extLst>
                <a:ext uri="{FF2B5EF4-FFF2-40B4-BE49-F238E27FC236}">
                  <a16:creationId xmlns:a16="http://schemas.microsoft.com/office/drawing/2014/main" id="{3CE3B53D-939F-CD45-B12A-67956FD5417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18" y="3127396"/>
              <a:ext cx="2527140" cy="73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33448"/>
            <a:ext cx="5829300" cy="1219200"/>
          </a:xfrm>
        </p:spPr>
        <p:txBody>
          <a:bodyPr/>
          <a:lstStyle>
            <a:lvl1pPr algn="r">
              <a:defRPr sz="28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810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02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4D67C-08DA-B446-9BBA-C5D4EB60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487363"/>
            <a:ext cx="72898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04400F-B551-C940-829D-D62CB6173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905000"/>
            <a:ext cx="7289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NL"/>
              <a:t>Cliquez pour modifier les styles du texte du masque</a:t>
            </a:r>
          </a:p>
          <a:p>
            <a:pPr lvl="1"/>
            <a:r>
              <a:rPr lang="fr-FR" altLang="fr-NL"/>
              <a:t>Deuxième niveau</a:t>
            </a:r>
          </a:p>
          <a:p>
            <a:pPr lvl="2"/>
            <a:r>
              <a:rPr lang="fr-FR" altLang="fr-NL"/>
              <a:t>Troisième niveau</a:t>
            </a:r>
          </a:p>
          <a:p>
            <a:pPr lvl="3"/>
            <a:r>
              <a:rPr lang="fr-FR" altLang="fr-NL"/>
              <a:t>Quatrième niveau</a:t>
            </a:r>
          </a:p>
          <a:p>
            <a:pPr lvl="4"/>
            <a:r>
              <a:rPr lang="fr-FR" altLang="fr-NL"/>
              <a:t>Cinquième niveau</a:t>
            </a:r>
            <a:endParaRPr lang="en-US" altLang="fr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B7D4C-B3CB-4246-B229-752B2324A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350" y="5392738"/>
            <a:ext cx="16160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ADC4E68-889B-8F4B-9E8D-03246319B596}" type="datetime1">
              <a:rPr lang="fr-FR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2ACFE-0B2F-BA49-BE8D-A0A4CEEFE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2200" y="5392738"/>
            <a:ext cx="44259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E4042-CB7C-E94C-81B3-2DB39815C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8000" y="5392738"/>
            <a:ext cx="7302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F400D56-5B1C-A148-9189-A0CBF15B9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160F13-1804-6B4E-A5B2-08D8BF498284}"/>
              </a:ext>
            </a:extLst>
          </p:cNvPr>
          <p:cNvCxnSpPr/>
          <p:nvPr/>
        </p:nvCxnSpPr>
        <p:spPr>
          <a:xfrm flipV="1">
            <a:off x="571500" y="688975"/>
            <a:ext cx="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3A883F-8384-7F4B-9924-EA15160F1DBD}"/>
              </a:ext>
            </a:extLst>
          </p:cNvPr>
          <p:cNvSpPr/>
          <p:nvPr userDrawn="1"/>
        </p:nvSpPr>
        <p:spPr>
          <a:xfrm>
            <a:off x="0" y="5326063"/>
            <a:ext cx="9144000" cy="388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57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/>
  <p:txStyles>
    <p:titleStyle>
      <a:lvl1pPr algn="l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kern="1200" cap="all" spc="75">
          <a:solidFill>
            <a:srgbClr val="191919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191919"/>
          </a:solidFill>
          <a:latin typeface="Trebuchet MS" panose="020B0703020202090204" pitchFamily="34" charset="0"/>
        </a:defRPr>
      </a:lvl2pPr>
      <a:lvl3pPr algn="l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191919"/>
          </a:solidFill>
          <a:latin typeface="Trebuchet MS" panose="020B0703020202090204" pitchFamily="34" charset="0"/>
        </a:defRPr>
      </a:lvl3pPr>
      <a:lvl4pPr algn="l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191919"/>
          </a:solidFill>
          <a:latin typeface="Trebuchet MS" panose="020B0703020202090204" pitchFamily="34" charset="0"/>
        </a:defRPr>
      </a:lvl4pPr>
      <a:lvl5pPr algn="l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191919"/>
          </a:solidFill>
          <a:latin typeface="Trebuchet MS" panose="020B0703020202090204" pitchFamily="34" charset="0"/>
        </a:defRPr>
      </a:lvl5pPr>
      <a:lvl6pPr marL="457200" algn="l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191919"/>
          </a:solidFill>
          <a:latin typeface="Trebuchet MS" panose="020B0703020202090204" pitchFamily="34" charset="0"/>
        </a:defRPr>
      </a:lvl6pPr>
      <a:lvl7pPr marL="914400" algn="l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191919"/>
          </a:solidFill>
          <a:latin typeface="Trebuchet MS" panose="020B0703020202090204" pitchFamily="34" charset="0"/>
        </a:defRPr>
      </a:lvl7pPr>
      <a:lvl8pPr marL="1371600" algn="l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191919"/>
          </a:solidFill>
          <a:latin typeface="Trebuchet MS" panose="020B0703020202090204" pitchFamily="34" charset="0"/>
        </a:defRPr>
      </a:lvl8pPr>
      <a:lvl9pPr marL="1828800" algn="l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191919"/>
          </a:solidFill>
          <a:latin typeface="Trebuchet MS" panose="020B0703020202090204" pitchFamily="34" charset="0"/>
        </a:defRPr>
      </a:lvl9pPr>
    </p:titleStyle>
    <p:bodyStyle>
      <a:lvl1pPr marL="68263" indent="-68263" algn="l" defTabSz="685800" rtl="0" eaLnBrk="1" fontAlgn="base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77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8438" indent="-101600" algn="l" defTabSz="685800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2" charset="2"/>
        <a:buChar char="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34963" indent="-101600" algn="l" defTabSz="685800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2" charset="2"/>
        <a:buChar char="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444500" indent="-101600" algn="l" defTabSz="685800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2" charset="2"/>
        <a:buChar char="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582613" indent="-101600" algn="l" defTabSz="685800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2" charset="2"/>
        <a:buChar char="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quastat.fao.org/climate-information-too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o.org/3/bc824f/bc824f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ationalpump.com.au/calculators/friction-loss-calculato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supply from NBS for irrigation &amp; cropping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Pumping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2F3F-2F4A-DF4D-AA01-189410E9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Lifting pumps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7F304-30C8-A94B-805F-6EDB014B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1E40A-3C0E-3448-A4D2-7BC76D01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02058-4D46-8449-8264-F805E577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Afbeelding 10">
            <a:extLst>
              <a:ext uri="{FF2B5EF4-FFF2-40B4-BE49-F238E27FC236}">
                <a16:creationId xmlns:a16="http://schemas.microsoft.com/office/drawing/2014/main" id="{CCEDF66A-96D8-734D-8D6C-159C2084E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40"/>
          <a:stretch/>
        </p:blipFill>
        <p:spPr>
          <a:xfrm>
            <a:off x="6950827" y="223284"/>
            <a:ext cx="838932" cy="4778862"/>
          </a:xfrm>
          <a:prstGeom prst="rect">
            <a:avLst/>
          </a:prstGeom>
        </p:spPr>
      </p:pic>
      <p:pic>
        <p:nvPicPr>
          <p:cNvPr id="8" name="Afbeelding 13">
            <a:extLst>
              <a:ext uri="{FF2B5EF4-FFF2-40B4-BE49-F238E27FC236}">
                <a16:creationId xmlns:a16="http://schemas.microsoft.com/office/drawing/2014/main" id="{9ABD7E4E-1343-484F-95CB-9D298BF1E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516" y="1426958"/>
            <a:ext cx="3177004" cy="35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6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3146-7EB1-E142-BCF1-8E3850DA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Pumping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11FDD-E32D-964D-91AD-94768C14A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NL" dirty="0"/>
              <a:t> Most of the pumps for small-scale irrigation are </a:t>
            </a:r>
            <a:r>
              <a:rPr lang="en-NL" b="1" dirty="0" smtClean="0"/>
              <a:t>centri</a:t>
            </a:r>
            <a:r>
              <a:rPr lang="en-GB" b="1" dirty="0" smtClean="0"/>
              <a:t>f</a:t>
            </a:r>
            <a:r>
              <a:rPr lang="en-NL" b="1" dirty="0" smtClean="0"/>
              <a:t>u</a:t>
            </a:r>
            <a:r>
              <a:rPr lang="en-GB" b="1" dirty="0" smtClean="0"/>
              <a:t>g</a:t>
            </a:r>
            <a:r>
              <a:rPr lang="en-NL" b="1" dirty="0" smtClean="0"/>
              <a:t>al </a:t>
            </a:r>
            <a:r>
              <a:rPr lang="en-NL" b="1" dirty="0"/>
              <a:t>pumps </a:t>
            </a:r>
            <a:r>
              <a:rPr lang="en-NL" dirty="0"/>
              <a:t>(suction &amp; submersible pumps)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E</a:t>
            </a:r>
            <a:r>
              <a:rPr lang="en-NL" dirty="0"/>
              <a:t>.g. Petrol pumps are all centrifugal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Some submersible pumps are </a:t>
            </a:r>
            <a:r>
              <a:rPr lang="en-NL" b="1" dirty="0"/>
              <a:t>helicoïdal </a:t>
            </a:r>
          </a:p>
          <a:p>
            <a:pPr lvl="2">
              <a:buFont typeface="Wingdings" pitchFamily="2" charset="2"/>
              <a:buChar char="§"/>
            </a:pPr>
            <a:r>
              <a:rPr lang="en-NL" dirty="0"/>
              <a:t>E.g. Some submersible pumps are helicoïdal</a:t>
            </a:r>
          </a:p>
          <a:p>
            <a:pPr>
              <a:buFont typeface="Wingdings" pitchFamily="2" charset="2"/>
              <a:buChar char="§"/>
            </a:pPr>
            <a:r>
              <a:rPr lang="en-NL" b="1" dirty="0"/>
              <a:t> Piston</a:t>
            </a:r>
            <a:r>
              <a:rPr lang="en-NL" dirty="0"/>
              <a:t> or </a:t>
            </a:r>
            <a:r>
              <a:rPr lang="en-NL" b="1" dirty="0"/>
              <a:t>diagraphragm</a:t>
            </a:r>
            <a:r>
              <a:rPr lang="en-NL" dirty="0"/>
              <a:t> pumps </a:t>
            </a:r>
            <a:r>
              <a:rPr lang="en-NL" dirty="0">
                <a:sym typeface="Wingdings" pitchFamily="2" charset="2"/>
              </a:rPr>
              <a:t></a:t>
            </a:r>
            <a:r>
              <a:rPr lang="en-NL" dirty="0"/>
              <a:t> much less common for agricultural purposes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C66E1-3AB5-3345-AE74-F26C359E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5E79-8F81-3E4D-9074-6D4FB0AA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3423-69D1-944E-880D-D42A4501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9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A36F-153D-E941-B63C-AAEC51A4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380497"/>
            <a:ext cx="7289800" cy="124936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P</a:t>
            </a:r>
            <a:r>
              <a:rPr lang="en-NL" sz="4000" dirty="0">
                <a:solidFill>
                  <a:schemeClr val="bg1"/>
                </a:solidFill>
              </a:rPr>
              <a:t>ower generator</a:t>
            </a:r>
          </a:p>
        </p:txBody>
      </p:sp>
    </p:spTree>
    <p:extLst>
      <p:ext uri="{BB962C8B-B14F-4D97-AF65-F5344CB8AC3E}">
        <p14:creationId xmlns:p14="http://schemas.microsoft.com/office/powerpoint/2010/main" val="238864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FEB7-71C1-CC4A-AB83-DBB0F696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Types of energy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01C53-5A9C-4548-AEF1-057E7B4E9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For irrigation purposes, in sub-saharan Africa, pumps are powered mostly by: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</a:t>
            </a:r>
            <a:r>
              <a:rPr lang="en-NL" b="1" dirty="0" smtClean="0"/>
              <a:t>Petrol</a:t>
            </a:r>
            <a:r>
              <a:rPr lang="en-GB" b="1" dirty="0" smtClean="0"/>
              <a:t>/Diesel</a:t>
            </a:r>
            <a:r>
              <a:rPr lang="en-NL" b="1" dirty="0" smtClean="0"/>
              <a:t> </a:t>
            </a:r>
            <a:r>
              <a:rPr lang="en-NL" b="1" dirty="0"/>
              <a:t>pumps </a:t>
            </a:r>
            <a:r>
              <a:rPr lang="en-NL" dirty="0"/>
              <a:t>= Petrol </a:t>
            </a:r>
            <a:r>
              <a:rPr lang="en-NL" dirty="0" smtClean="0"/>
              <a:t>engines</a:t>
            </a:r>
            <a:r>
              <a:rPr lang="en-GB" dirty="0" smtClean="0"/>
              <a:t> + diesel engines</a:t>
            </a:r>
            <a:endParaRPr lang="en-NL" dirty="0"/>
          </a:p>
          <a:p>
            <a:pPr>
              <a:buFont typeface="Wingdings" pitchFamily="2" charset="2"/>
              <a:buChar char="§"/>
            </a:pPr>
            <a:r>
              <a:rPr lang="en-NL" dirty="0"/>
              <a:t> </a:t>
            </a:r>
            <a:r>
              <a:rPr lang="en-NL" b="1" dirty="0"/>
              <a:t>Solar pumps </a:t>
            </a:r>
            <a:r>
              <a:rPr lang="en-NL" dirty="0"/>
              <a:t>= Electric </a:t>
            </a:r>
            <a:r>
              <a:rPr lang="en-GB" dirty="0" smtClean="0"/>
              <a:t>motors</a:t>
            </a:r>
            <a:r>
              <a:rPr lang="en-NL" dirty="0" smtClean="0"/>
              <a:t> </a:t>
            </a:r>
            <a:r>
              <a:rPr lang="en-NL" dirty="0"/>
              <a:t>powered by solar panels 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</a:t>
            </a:r>
            <a:r>
              <a:rPr lang="en-NL" b="1" dirty="0"/>
              <a:t>Electric pumps </a:t>
            </a:r>
            <a:r>
              <a:rPr lang="en-NL" dirty="0"/>
              <a:t>= Electric </a:t>
            </a:r>
            <a:r>
              <a:rPr lang="en-GB" dirty="0" smtClean="0"/>
              <a:t>motors</a:t>
            </a:r>
            <a:r>
              <a:rPr lang="en-NL" dirty="0" smtClean="0"/>
              <a:t> </a:t>
            </a:r>
            <a:r>
              <a:rPr lang="en-NL" dirty="0"/>
              <a:t>powered by </a:t>
            </a:r>
            <a:r>
              <a:rPr lang="en-NL" dirty="0" smtClean="0"/>
              <a:t>petrol</a:t>
            </a:r>
            <a:r>
              <a:rPr lang="en-GB" dirty="0" smtClean="0"/>
              <a:t>/diesel</a:t>
            </a:r>
            <a:r>
              <a:rPr lang="en-NL" dirty="0" smtClean="0"/>
              <a:t> generators</a:t>
            </a:r>
            <a:r>
              <a:rPr lang="en-GB" dirty="0" smtClean="0"/>
              <a:t> or connected to the grid</a:t>
            </a:r>
            <a:r>
              <a:rPr lang="en-NL" dirty="0" smtClean="0"/>
              <a:t> </a:t>
            </a:r>
            <a:endParaRPr lang="en-NL" dirty="0"/>
          </a:p>
          <a:p>
            <a:pPr>
              <a:buFont typeface="Wingdings" pitchFamily="2" charset="2"/>
              <a:buChar char="§"/>
            </a:pPr>
            <a:r>
              <a:rPr lang="en-NL" dirty="0"/>
              <a:t> </a:t>
            </a:r>
            <a:r>
              <a:rPr lang="en-NL" b="1" dirty="0"/>
              <a:t>Hand pumps </a:t>
            </a:r>
            <a:r>
              <a:rPr lang="en-NL" dirty="0"/>
              <a:t>= Human powered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D0540-B655-8748-9848-14A96573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65D5D-BCBA-9F4D-BE40-4BBD1F71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6C711-00B8-1043-BD6C-8B08C990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54D4-7650-4E4B-9E4A-6ECD2D57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Petrol pumps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53EA-3520-5D4C-9E05-1F556FA39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3423684"/>
            <a:ext cx="7289800" cy="18341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NL" dirty="0"/>
              <a:t> Very frequent / most common =&gt; cheap &amp; widely available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100% suction pumps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Powerful (in comparison to other types of pumps of similar prices) =&gt; high flow, high lift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CA3FF-587D-2048-A83C-A1C3C0D9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A532A-F12B-1B40-94BF-0453E6EF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B98F4-83DC-B147-9ACD-D8B227DA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Afbeelding 11">
            <a:extLst>
              <a:ext uri="{FF2B5EF4-FFF2-40B4-BE49-F238E27FC236}">
                <a16:creationId xmlns:a16="http://schemas.microsoft.com/office/drawing/2014/main" id="{5B442013-59C5-3844-82D1-CB95323F8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/>
          <a:stretch/>
        </p:blipFill>
        <p:spPr>
          <a:xfrm>
            <a:off x="4311873" y="258448"/>
            <a:ext cx="4697892" cy="28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1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574A-7DD9-5A45-A881-9852C109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Solar pumps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DEE32-F040-6A4E-9ED2-893887DF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569833"/>
            <a:ext cx="4865633" cy="3352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NL" dirty="0"/>
              <a:t> More expensive than petrol pumps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Both suction &amp; submersible types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Smaller pumps provide a low yield… but they can provide water throughout the day for free!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Emerging markets in sub-saharan Africa and Mozambique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CDE90-C53B-D04D-8E39-DEC47201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9DBFC-C5C2-9B4F-9200-4DDA966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73006-BDEE-C24B-A5B1-0F6DB5D8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Afbeelding 13">
            <a:extLst>
              <a:ext uri="{FF2B5EF4-FFF2-40B4-BE49-F238E27FC236}">
                <a16:creationId xmlns:a16="http://schemas.microsoft.com/office/drawing/2014/main" id="{1885CBEF-80F8-E647-A3E3-437B68D53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47"/>
          <a:stretch/>
        </p:blipFill>
        <p:spPr>
          <a:xfrm>
            <a:off x="6374673" y="505097"/>
            <a:ext cx="2569301" cy="2603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3" y="3441272"/>
            <a:ext cx="2825447" cy="1589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633" y="3353526"/>
            <a:ext cx="1447619" cy="1719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3" y="3311169"/>
            <a:ext cx="2553867" cy="16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D184-95A9-7F40-9A09-ECA48BB4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Electric pumps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C8ACC-6A5B-A540-A4A9-2D91E6654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NL" dirty="0"/>
              <a:t> Both suction &amp; submersible types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9CD69-5D80-084C-AE18-E960E9CD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0508-CC73-8E41-9F34-E4290380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CD940-6561-B04C-BD6B-7E9868E3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A36F-153D-E941-B63C-AAEC51A4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380497"/>
            <a:ext cx="7289800" cy="1249362"/>
          </a:xfrm>
        </p:spPr>
        <p:txBody>
          <a:bodyPr>
            <a:normAutofit/>
          </a:bodyPr>
          <a:lstStyle/>
          <a:p>
            <a:r>
              <a:rPr lang="en-NL" sz="4000" dirty="0">
                <a:solidFill>
                  <a:schemeClr val="bg1"/>
                </a:solidFill>
              </a:rPr>
              <a:t>How to (technically) choose a pump?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DD777-7945-EB40-8632-1BFF459AFCC2}"/>
              </a:ext>
            </a:extLst>
          </p:cNvPr>
          <p:cNvSpPr txBox="1"/>
          <p:nvPr/>
        </p:nvSpPr>
        <p:spPr>
          <a:xfrm>
            <a:off x="876300" y="2857500"/>
            <a:ext cx="727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NL" dirty="0">
                <a:solidFill>
                  <a:schemeClr val="bg1"/>
                </a:solidFill>
              </a:rPr>
              <a:t>echnical feasibility of the pump is not the only criteria to take into account. Commercial services associated with the pump and financial aspects should, of course, not be negleted. </a:t>
            </a:r>
          </a:p>
        </p:txBody>
      </p:sp>
    </p:spTree>
    <p:extLst>
      <p:ext uri="{BB962C8B-B14F-4D97-AF65-F5344CB8AC3E}">
        <p14:creationId xmlns:p14="http://schemas.microsoft.com/office/powerpoint/2010/main" val="2251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9920-474C-A947-949D-1685E964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Water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2040C-0A1B-0E41-A295-28116614C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473678"/>
            <a:ext cx="7289800" cy="3352800"/>
          </a:xfrm>
        </p:spPr>
        <p:txBody>
          <a:bodyPr/>
          <a:lstStyle/>
          <a:p>
            <a:pPr marL="0" indent="0">
              <a:buNone/>
            </a:pPr>
            <a:r>
              <a:rPr lang="en-NL" dirty="0"/>
              <a:t> </a:t>
            </a:r>
            <a:r>
              <a:rPr lang="en-NL" u="sng" dirty="0"/>
              <a:t>Shalow VS deep water</a:t>
            </a:r>
            <a:r>
              <a:rPr lang="en-NL" dirty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</a:t>
            </a:r>
            <a:r>
              <a:rPr lang="en-NL" dirty="0">
                <a:solidFill>
                  <a:schemeClr val="accent1"/>
                </a:solidFill>
              </a:rPr>
              <a:t>Shalow water </a:t>
            </a:r>
            <a:r>
              <a:rPr lang="en-NL" dirty="0">
                <a:sym typeface="Wingdings" pitchFamily="2" charset="2"/>
              </a:rPr>
              <a:t> suction OR submersible pumps are possible</a:t>
            </a:r>
          </a:p>
          <a:p>
            <a:pPr>
              <a:buFont typeface="Wingdings" pitchFamily="2" charset="2"/>
              <a:buChar char="§"/>
            </a:pPr>
            <a:r>
              <a:rPr lang="en-NL" dirty="0">
                <a:sym typeface="Wingdings" pitchFamily="2" charset="2"/>
              </a:rPr>
              <a:t> </a:t>
            </a:r>
            <a:r>
              <a:rPr lang="en-NL" dirty="0">
                <a:solidFill>
                  <a:schemeClr val="accent1"/>
                </a:solidFill>
                <a:sym typeface="Wingdings" pitchFamily="2" charset="2"/>
              </a:rPr>
              <a:t>Deep groundwater (&gt; 6 m) </a:t>
            </a:r>
            <a:r>
              <a:rPr lang="en-NL" dirty="0">
                <a:sym typeface="Wingdings" pitchFamily="2" charset="2"/>
              </a:rPr>
              <a:t> submersible pumps only</a:t>
            </a:r>
          </a:p>
          <a:p>
            <a:pPr>
              <a:buFont typeface="Wingdings" pitchFamily="2" charset="2"/>
              <a:buChar char="§"/>
            </a:pPr>
            <a:endParaRPr lang="en-NL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NL" u="sng" dirty="0">
                <a:sym typeface="Wingdings" pitchFamily="2" charset="2"/>
              </a:rPr>
              <a:t>Yield of the water source</a:t>
            </a:r>
            <a:r>
              <a:rPr lang="en-NL" dirty="0">
                <a:sym typeface="Wingdings" pitchFamily="2" charset="2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NL" dirty="0">
                <a:uFill>
                  <a:solidFill>
                    <a:schemeClr val="accent2"/>
                  </a:solidFill>
                </a:uFill>
                <a:sym typeface="Wingdings" pitchFamily="2" charset="2"/>
              </a:rPr>
              <a:t> Measure the </a:t>
            </a:r>
            <a:r>
              <a:rPr lang="en-NL" b="1" dirty="0">
                <a:uFill>
                  <a:solidFill>
                    <a:schemeClr val="accent2"/>
                  </a:solidFill>
                </a:uFill>
                <a:sym typeface="Wingdings" pitchFamily="2" charset="2"/>
              </a:rPr>
              <a:t>yield of the water source</a:t>
            </a:r>
            <a:r>
              <a:rPr lang="en-NL" dirty="0">
                <a:uFill>
                  <a:solidFill>
                    <a:schemeClr val="accent2"/>
                  </a:solidFill>
                </a:uFill>
                <a:sym typeface="Wingdings" pitchFamily="2" charset="2"/>
              </a:rPr>
              <a:t>  from this you know the volume that your water source is able to provide. </a:t>
            </a:r>
          </a:p>
          <a:p>
            <a:pPr>
              <a:buFont typeface="Wingdings" pitchFamily="2" charset="2"/>
              <a:buChar char="§"/>
            </a:pPr>
            <a:endParaRPr lang="en-NL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NL" u="sng" dirty="0">
                <a:sym typeface="Wingdings" pitchFamily="2" charset="2"/>
              </a:rPr>
              <a:t>Water quality</a:t>
            </a:r>
            <a:r>
              <a:rPr lang="en-NL" dirty="0">
                <a:sym typeface="Wingdings" pitchFamily="2" charset="2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NL" dirty="0">
                <a:sym typeface="Wingdings" pitchFamily="2" charset="2"/>
              </a:rPr>
              <a:t> Determine the quality of your water source. Some pumps are more sensible to silk and sand than others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441DD-97E6-EB4E-A27B-859CA56C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1306-61D1-7C40-987F-2A78A990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BB0D3-FFC8-3644-BC37-B9D5861E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984D0-57D6-7E4A-81FB-2F3EADE4A323}"/>
              </a:ext>
            </a:extLst>
          </p:cNvPr>
          <p:cNvSpPr/>
          <p:nvPr/>
        </p:nvSpPr>
        <p:spPr>
          <a:xfrm>
            <a:off x="576197" y="2807396"/>
            <a:ext cx="7481953" cy="112077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74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757F-BC2D-7646-9495-887F0AEB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Water need &amp; required pump yield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BA750-9F52-B24A-A386-3B3A162C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A77CF-0EEB-9D4E-A42F-3D40BE9A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1E50-81BB-4C45-9942-E6757500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D8774-E3F8-7C44-87D0-2A517CB3C3A1}"/>
              </a:ext>
            </a:extLst>
          </p:cNvPr>
          <p:cNvSpPr txBox="1"/>
          <p:nvPr/>
        </p:nvSpPr>
        <p:spPr>
          <a:xfrm>
            <a:off x="523875" y="4685990"/>
            <a:ext cx="73596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 </a:t>
            </a:r>
            <a:r>
              <a:rPr lang="en-GB" sz="1050" dirty="0">
                <a:hlinkClick r:id="rId3"/>
              </a:rPr>
              <a:t>https://aquastat.fao.org/climate-information-tool/</a:t>
            </a:r>
            <a:r>
              <a:rPr lang="en-GB" sz="1050" dirty="0"/>
              <a:t> </a:t>
            </a:r>
          </a:p>
          <a:p>
            <a:r>
              <a:rPr lang="en-GB" sz="1050" dirty="0"/>
              <a:t>** </a:t>
            </a:r>
            <a:r>
              <a:rPr lang="en-GB" sz="1050" dirty="0">
                <a:hlinkClick r:id="rId4"/>
              </a:rPr>
              <a:t>https://www.fao.org/3/bc824f/bc824f.pdf</a:t>
            </a:r>
            <a:endParaRPr lang="en-GB" sz="1050" dirty="0"/>
          </a:p>
          <a:p>
            <a:r>
              <a:rPr lang="en-GB" sz="1050" dirty="0"/>
              <a:t>*** Part 2 of this course</a:t>
            </a:r>
            <a:endParaRPr lang="en-NL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E0406-D385-C64A-8733-723403A98E6C}"/>
              </a:ext>
            </a:extLst>
          </p:cNvPr>
          <p:cNvSpPr txBox="1"/>
          <p:nvPr/>
        </p:nvSpPr>
        <p:spPr>
          <a:xfrm>
            <a:off x="523875" y="2038350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200" dirty="0"/>
              <a:t>Reference evapo-transpiration in the area (E</a:t>
            </a:r>
            <a:r>
              <a:rPr lang="en-GB" sz="1200" dirty="0"/>
              <a:t>t</a:t>
            </a:r>
            <a:r>
              <a:rPr lang="en-NL" sz="1200" dirty="0"/>
              <a:t>o)*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2D73F-909E-374E-92A4-6EC5A2241544}"/>
              </a:ext>
            </a:extLst>
          </p:cNvPr>
          <p:cNvSpPr txBox="1"/>
          <p:nvPr/>
        </p:nvSpPr>
        <p:spPr>
          <a:xfrm>
            <a:off x="3632200" y="2130682"/>
            <a:ext cx="173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200" dirty="0"/>
              <a:t>Crop </a:t>
            </a:r>
            <a:r>
              <a:rPr lang="en-NL" sz="1200" dirty="0" smtClean="0"/>
              <a:t>coefficient</a:t>
            </a:r>
            <a:r>
              <a:rPr lang="en-GB" sz="1200" dirty="0" smtClean="0"/>
              <a:t> (Kc)</a:t>
            </a:r>
            <a:r>
              <a:rPr lang="en-NL" sz="1200" dirty="0" smtClean="0"/>
              <a:t>**</a:t>
            </a:r>
            <a:endParaRPr lang="en-NL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E41EBA-FBCD-8E4D-A8D0-B208608E2ED6}"/>
              </a:ext>
            </a:extLst>
          </p:cNvPr>
          <p:cNvSpPr txBox="1"/>
          <p:nvPr/>
        </p:nvSpPr>
        <p:spPr>
          <a:xfrm>
            <a:off x="3046413" y="2130682"/>
            <a:ext cx="29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2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26DE8F-55FD-AA4C-AAA5-5EC36DEE0151}"/>
              </a:ext>
            </a:extLst>
          </p:cNvPr>
          <p:cNvSpPr txBox="1"/>
          <p:nvPr/>
        </p:nvSpPr>
        <p:spPr>
          <a:xfrm>
            <a:off x="2627313" y="2745299"/>
            <a:ext cx="1136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200" dirty="0"/>
              <a:t>Crop need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3D335-281F-F247-9913-EDA6DA0F9A1C}"/>
              </a:ext>
            </a:extLst>
          </p:cNvPr>
          <p:cNvSpPr txBox="1"/>
          <p:nvPr/>
        </p:nvSpPr>
        <p:spPr>
          <a:xfrm>
            <a:off x="4715672" y="2745298"/>
            <a:ext cx="129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200" dirty="0"/>
              <a:t>Area to irrigate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B3397C-01D3-514D-9729-8EB1178375C1}"/>
              </a:ext>
            </a:extLst>
          </p:cNvPr>
          <p:cNvSpPr txBox="1"/>
          <p:nvPr/>
        </p:nvSpPr>
        <p:spPr>
          <a:xfrm>
            <a:off x="3593094" y="3310324"/>
            <a:ext cx="12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200" dirty="0"/>
              <a:t>Water need of the farm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55B5F-99F6-8749-B9EC-892FE9A74AEF}"/>
              </a:ext>
            </a:extLst>
          </p:cNvPr>
          <p:cNvSpPr txBox="1"/>
          <p:nvPr/>
        </p:nvSpPr>
        <p:spPr>
          <a:xfrm>
            <a:off x="4092973" y="2745298"/>
            <a:ext cx="29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200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98563-1D7F-1840-B923-5D38D7A1D0F2}"/>
              </a:ext>
            </a:extLst>
          </p:cNvPr>
          <p:cNvSpPr txBox="1"/>
          <p:nvPr/>
        </p:nvSpPr>
        <p:spPr>
          <a:xfrm>
            <a:off x="5838247" y="3315637"/>
            <a:ext cx="170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200" dirty="0"/>
              <a:t>Efficiency of the application system***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F32952-0AE6-9345-968D-634EBAFC76BD}"/>
              </a:ext>
            </a:extLst>
          </p:cNvPr>
          <p:cNvSpPr txBox="1"/>
          <p:nvPr/>
        </p:nvSpPr>
        <p:spPr>
          <a:xfrm>
            <a:off x="4403727" y="4101215"/>
            <a:ext cx="192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600" b="1" dirty="0"/>
              <a:t>Required pump yield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8CF386-C4FA-EC49-9FF7-AF4D42317DA8}"/>
              </a:ext>
            </a:extLst>
          </p:cNvPr>
          <p:cNvSpPr txBox="1"/>
          <p:nvPr/>
        </p:nvSpPr>
        <p:spPr>
          <a:xfrm>
            <a:off x="6875462" y="3978104"/>
            <a:ext cx="117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600" dirty="0">
                <a:solidFill>
                  <a:schemeClr val="accent2"/>
                </a:solidFill>
              </a:rPr>
              <a:t>Yield of the water source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0DD72A-DB20-3B45-BE8C-EF0599B61816}"/>
              </a:ext>
            </a:extLst>
          </p:cNvPr>
          <p:cNvSpPr txBox="1"/>
          <p:nvPr/>
        </p:nvSpPr>
        <p:spPr>
          <a:xfrm>
            <a:off x="5218115" y="3402656"/>
            <a:ext cx="29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200" dirty="0">
                <a:solidFill>
                  <a:schemeClr val="accent2"/>
                </a:solidFill>
              </a:rPr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20478F-5987-3146-A7C4-FEEB43A81183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3193257" y="2407681"/>
            <a:ext cx="2381" cy="337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55A976-CA05-8845-A2B1-C231D5CB33EA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>
            <a:off x="4239817" y="3022297"/>
            <a:ext cx="2565" cy="28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7E9B88-D826-9D4B-9647-7151726F54F4}"/>
              </a:ext>
            </a:extLst>
          </p:cNvPr>
          <p:cNvCxnSpPr>
            <a:cxnSpLocks/>
            <a:stCxn id="10" idx="1"/>
            <a:endCxn id="8" idx="3"/>
          </p:cNvCxnSpPr>
          <p:nvPr/>
        </p:nvCxnSpPr>
        <p:spPr>
          <a:xfrm flipH="1">
            <a:off x="2790825" y="2269182"/>
            <a:ext cx="2555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4CBD64-A562-9B40-A121-CEB2418E9716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3340100" y="2269182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F1893E-F6E3-4C4C-BB5B-1D2554C47748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3763962" y="2883798"/>
            <a:ext cx="3290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6CE9F3-D9BE-8B4B-AE2E-36861D296969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>
            <a:off x="4386660" y="2883798"/>
            <a:ext cx="329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F7CB96-77B9-5045-AAB6-4F865E53D40D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 flipV="1">
            <a:off x="4891669" y="3541156"/>
            <a:ext cx="3264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A902365-EEC8-1C48-AE4B-F45C127349E4}"/>
              </a:ext>
            </a:extLst>
          </p:cNvPr>
          <p:cNvCxnSpPr>
            <a:cxnSpLocks/>
            <a:stCxn id="19" idx="3"/>
            <a:endCxn id="16" idx="1"/>
          </p:cNvCxnSpPr>
          <p:nvPr/>
        </p:nvCxnSpPr>
        <p:spPr>
          <a:xfrm>
            <a:off x="5511802" y="3541156"/>
            <a:ext cx="326445" cy="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1FAEF00-E6AB-724B-8207-0E332A758C44}"/>
              </a:ext>
            </a:extLst>
          </p:cNvPr>
          <p:cNvCxnSpPr>
            <a:cxnSpLocks/>
            <a:stCxn id="19" idx="2"/>
            <a:endCxn id="17" idx="0"/>
          </p:cNvCxnSpPr>
          <p:nvPr/>
        </p:nvCxnSpPr>
        <p:spPr>
          <a:xfrm flipH="1">
            <a:off x="5364958" y="3679655"/>
            <a:ext cx="1" cy="421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1B6293-3737-2147-A191-160676C90D9A}"/>
              </a:ext>
            </a:extLst>
          </p:cNvPr>
          <p:cNvSpPr txBox="1"/>
          <p:nvPr/>
        </p:nvSpPr>
        <p:spPr>
          <a:xfrm>
            <a:off x="6659563" y="4131990"/>
            <a:ext cx="29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chemeClr val="accent2"/>
                </a:solidFill>
              </a:rPr>
              <a:t>&lt;</a:t>
            </a:r>
            <a:endParaRPr lang="en-NL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9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A36F-153D-E941-B63C-AAEC51A4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380497"/>
            <a:ext cx="7289800" cy="1249362"/>
          </a:xfrm>
        </p:spPr>
        <p:txBody>
          <a:bodyPr>
            <a:normAutofit/>
          </a:bodyPr>
          <a:lstStyle/>
          <a:p>
            <a:r>
              <a:rPr lang="en-NL" sz="4000" dirty="0">
                <a:solidFill>
                  <a:schemeClr val="bg1"/>
                </a:solidFill>
              </a:rPr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705520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2B37-975E-3F41-8CC6-B9ED080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Yield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48FB7-5D06-C44C-9FBB-6E87B4454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781175"/>
            <a:ext cx="7289800" cy="3352800"/>
          </a:xfrm>
        </p:spPr>
        <p:txBody>
          <a:bodyPr/>
          <a:lstStyle/>
          <a:p>
            <a:r>
              <a:rPr lang="en-NL" b="1" dirty="0"/>
              <a:t>How to make sure that the pump you have selected will provide enough water (= the required pump yield) when placed in your system ?</a:t>
            </a:r>
          </a:p>
          <a:p>
            <a:r>
              <a:rPr lang="en-NL" dirty="0">
                <a:sym typeface="Wingdings" pitchFamily="2" charset="2"/>
              </a:rPr>
              <a:t> Read the </a:t>
            </a:r>
            <a:r>
              <a:rPr lang="en-NL" b="1" dirty="0">
                <a:solidFill>
                  <a:schemeClr val="accent1"/>
                </a:solidFill>
                <a:sym typeface="Wingdings" pitchFamily="2" charset="2"/>
              </a:rPr>
              <a:t>pump curve</a:t>
            </a:r>
            <a:r>
              <a:rPr lang="en-NL" dirty="0">
                <a:sym typeface="Wingdings" pitchFamily="2" charset="2"/>
              </a:rPr>
              <a:t>.</a:t>
            </a:r>
          </a:p>
          <a:p>
            <a:pPr lvl="1"/>
            <a:r>
              <a:rPr lang="en-NL" dirty="0">
                <a:sym typeface="Wingdings" pitchFamily="2" charset="2"/>
              </a:rPr>
              <a:t>Make sure that at the head of your system, the yield of the pump is superior than your required pump yield.</a:t>
            </a:r>
            <a:endParaRPr lang="en-NL" dirty="0"/>
          </a:p>
          <a:p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5274-0CF1-6847-B11C-30C9CC66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27AD-8051-C64E-A108-1227D408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82F82-3658-8E41-9AB4-7728595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44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0011-E40D-9B40-B6D6-0695FAF3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Pump</a:t>
            </a:r>
            <a:r>
              <a:rPr lang="fr-FR" dirty="0"/>
              <a:t> </a:t>
            </a:r>
            <a:r>
              <a:rPr lang="fr-FR" dirty="0" err="1"/>
              <a:t>curve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1528D-6B8D-BF48-9A6E-7DD522DF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843910"/>
            <a:ext cx="7289800" cy="3237614"/>
          </a:xfrm>
        </p:spPr>
        <p:txBody>
          <a:bodyPr/>
          <a:lstStyle/>
          <a:p>
            <a:r>
              <a:rPr lang="en-NL" dirty="0"/>
              <a:t>The pump curve below is a way to present the characteristics of a pump and determining if it can be used in a specific situation. Each pump has its own curve.</a:t>
            </a:r>
          </a:p>
          <a:p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06AD4-15C1-DD42-A7EE-E99579A5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612CB-6C3B-5746-8D22-DDF67DBB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BB788-6135-944D-9C91-166C1A0B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4C3D63-7443-EB44-8315-13D1766552C2}"/>
              </a:ext>
            </a:extLst>
          </p:cNvPr>
          <p:cNvGrpSpPr/>
          <p:nvPr/>
        </p:nvGrpSpPr>
        <p:grpSpPr>
          <a:xfrm>
            <a:off x="854306" y="2801679"/>
            <a:ext cx="3834130" cy="2163945"/>
            <a:chOff x="590386" y="3063692"/>
            <a:chExt cx="3834130" cy="216394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4A2379A-0400-DA45-A62F-D3901125D591}"/>
                </a:ext>
              </a:extLst>
            </p:cNvPr>
            <p:cNvCxnSpPr/>
            <p:nvPr/>
          </p:nvCxnSpPr>
          <p:spPr>
            <a:xfrm flipV="1">
              <a:off x="1052052" y="3431458"/>
              <a:ext cx="0" cy="152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6E09187-8165-D14F-AE25-D0F5D846E0C0}"/>
                </a:ext>
              </a:extLst>
            </p:cNvPr>
            <p:cNvCxnSpPr/>
            <p:nvPr/>
          </p:nvCxnSpPr>
          <p:spPr>
            <a:xfrm>
              <a:off x="1052052" y="4955458"/>
              <a:ext cx="3372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5C00D7-7A61-ED4D-B332-109E0B9BA340}"/>
                </a:ext>
              </a:extLst>
            </p:cNvPr>
            <p:cNvSpPr txBox="1"/>
            <p:nvPr/>
          </p:nvSpPr>
          <p:spPr>
            <a:xfrm rot="16200000">
              <a:off x="-260754" y="3914832"/>
              <a:ext cx="21639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P</a:t>
              </a:r>
              <a:r>
                <a:rPr lang="en-NL" sz="1200" dirty="0">
                  <a:solidFill>
                    <a:schemeClr val="accent1"/>
                  </a:solidFill>
                </a:rPr>
                <a:t>ump yield </a:t>
              </a:r>
              <a:br>
                <a:rPr lang="en-NL" sz="1200" dirty="0">
                  <a:solidFill>
                    <a:schemeClr val="accent1"/>
                  </a:solidFill>
                </a:rPr>
              </a:br>
              <a:r>
                <a:rPr lang="en-NL" sz="1200" dirty="0">
                  <a:solidFill>
                    <a:schemeClr val="accent1"/>
                  </a:solidFill>
                </a:rPr>
                <a:t>(L/s or m3/h)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38E5CB-7F9C-1946-9D46-2C2D8E091D01}"/>
                </a:ext>
              </a:extLst>
            </p:cNvPr>
            <p:cNvSpPr txBox="1"/>
            <p:nvPr/>
          </p:nvSpPr>
          <p:spPr>
            <a:xfrm>
              <a:off x="1468255" y="4950638"/>
              <a:ext cx="21639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accent1"/>
                  </a:solidFill>
                </a:rPr>
                <a:t>Total </a:t>
              </a:r>
              <a:r>
                <a:rPr lang="fr-FR" sz="1200" dirty="0" err="1">
                  <a:solidFill>
                    <a:schemeClr val="accent1"/>
                  </a:solidFill>
                </a:rPr>
                <a:t>head</a:t>
              </a:r>
              <a:r>
                <a:rPr lang="fr-FR" sz="1200" dirty="0">
                  <a:solidFill>
                    <a:schemeClr val="accent1"/>
                  </a:solidFill>
                </a:rPr>
                <a:t> (m)</a:t>
              </a:r>
              <a:endParaRPr lang="en-NL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B081F97-333D-874B-AFBD-CCD6EBFE7660}"/>
                </a:ext>
              </a:extLst>
            </p:cNvPr>
            <p:cNvSpPr/>
            <p:nvPr/>
          </p:nvSpPr>
          <p:spPr>
            <a:xfrm>
              <a:off x="1386347" y="4001729"/>
              <a:ext cx="2418725" cy="914400"/>
            </a:xfrm>
            <a:custGeom>
              <a:avLst/>
              <a:gdLst>
                <a:gd name="connsiteX0" fmla="*/ 0 w 2133600"/>
                <a:gd name="connsiteY0" fmla="*/ 0 h 914400"/>
                <a:gd name="connsiteX1" fmla="*/ 668594 w 2133600"/>
                <a:gd name="connsiteY1" fmla="*/ 717755 h 914400"/>
                <a:gd name="connsiteX2" fmla="*/ 2133600 w 21336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600" h="914400">
                  <a:moveTo>
                    <a:pt x="0" y="0"/>
                  </a:moveTo>
                  <a:cubicBezTo>
                    <a:pt x="156497" y="282677"/>
                    <a:pt x="312994" y="565355"/>
                    <a:pt x="668594" y="717755"/>
                  </a:cubicBezTo>
                  <a:cubicBezTo>
                    <a:pt x="1024194" y="870155"/>
                    <a:pt x="1578897" y="892277"/>
                    <a:pt x="2133600" y="914400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838879B-947C-674A-A90E-46281C5F31CF}"/>
                </a:ext>
              </a:extLst>
            </p:cNvPr>
            <p:cNvSpPr/>
            <p:nvPr/>
          </p:nvSpPr>
          <p:spPr>
            <a:xfrm>
              <a:off x="1445342" y="3608439"/>
              <a:ext cx="2340077" cy="1251423"/>
            </a:xfrm>
            <a:custGeom>
              <a:avLst/>
              <a:gdLst>
                <a:gd name="connsiteX0" fmla="*/ 0 w 2340077"/>
                <a:gd name="connsiteY0" fmla="*/ 0 h 1251423"/>
                <a:gd name="connsiteX1" fmla="*/ 639097 w 2340077"/>
                <a:gd name="connsiteY1" fmla="*/ 894735 h 1251423"/>
                <a:gd name="connsiteX2" fmla="*/ 1799303 w 2340077"/>
                <a:gd name="connsiteY2" fmla="*/ 1199535 h 1251423"/>
                <a:gd name="connsiteX3" fmla="*/ 2340077 w 2340077"/>
                <a:gd name="connsiteY3" fmla="*/ 1248696 h 125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077" h="1251423">
                  <a:moveTo>
                    <a:pt x="0" y="0"/>
                  </a:moveTo>
                  <a:cubicBezTo>
                    <a:pt x="169606" y="347406"/>
                    <a:pt x="339213" y="694813"/>
                    <a:pt x="639097" y="894735"/>
                  </a:cubicBezTo>
                  <a:cubicBezTo>
                    <a:pt x="938981" y="1094658"/>
                    <a:pt x="1515806" y="1140541"/>
                    <a:pt x="1799303" y="1199535"/>
                  </a:cubicBezTo>
                  <a:cubicBezTo>
                    <a:pt x="2082800" y="1258529"/>
                    <a:pt x="2211438" y="1253612"/>
                    <a:pt x="2340077" y="1248696"/>
                  </a:cubicBezTo>
                </a:path>
              </a:pathLst>
            </a:cu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5D647A2-E0F8-AB4D-9614-AC62238891A3}"/>
                </a:ext>
              </a:extLst>
            </p:cNvPr>
            <p:cNvCxnSpPr>
              <a:cxnSpLocks/>
            </p:cNvCxnSpPr>
            <p:nvPr/>
          </p:nvCxnSpPr>
          <p:spPr>
            <a:xfrm>
              <a:off x="2949678" y="3864077"/>
              <a:ext cx="285135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AB8E09-F114-C546-863E-589DC00F6E4A}"/>
                </a:ext>
              </a:extLst>
            </p:cNvPr>
            <p:cNvCxnSpPr>
              <a:cxnSpLocks/>
            </p:cNvCxnSpPr>
            <p:nvPr/>
          </p:nvCxnSpPr>
          <p:spPr>
            <a:xfrm>
              <a:off x="2959510" y="4095135"/>
              <a:ext cx="285135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CFC089-987E-1E4F-9D46-56152CE5B915}"/>
                </a:ext>
              </a:extLst>
            </p:cNvPr>
            <p:cNvSpPr txBox="1"/>
            <p:nvPr/>
          </p:nvSpPr>
          <p:spPr>
            <a:xfrm>
              <a:off x="3234813" y="3724730"/>
              <a:ext cx="6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1200" dirty="0">
                  <a:solidFill>
                    <a:schemeClr val="accent4"/>
                  </a:solidFill>
                </a:rPr>
                <a:t>720Wp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353007-1198-6443-9C5F-8122F1F9B0BD}"/>
                </a:ext>
              </a:extLst>
            </p:cNvPr>
            <p:cNvSpPr txBox="1"/>
            <p:nvPr/>
          </p:nvSpPr>
          <p:spPr>
            <a:xfrm>
              <a:off x="3244645" y="3956635"/>
              <a:ext cx="6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1200" dirty="0">
                  <a:solidFill>
                    <a:schemeClr val="accent2"/>
                  </a:solidFill>
                </a:rPr>
                <a:t>360Wp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FB36134-6304-BF46-BEC2-9E03581F8D76}"/>
              </a:ext>
            </a:extLst>
          </p:cNvPr>
          <p:cNvSpPr txBox="1"/>
          <p:nvPr/>
        </p:nvSpPr>
        <p:spPr>
          <a:xfrm>
            <a:off x="4354127" y="2654837"/>
            <a:ext cx="4063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NL" sz="1600" dirty="0"/>
              <a:t>The yield of the pump is correlated to the head of the system. </a:t>
            </a:r>
          </a:p>
          <a:p>
            <a:pPr marL="285750" indent="-285750">
              <a:buFont typeface="Symbol" pitchFamily="2" charset="2"/>
              <a:buChar char="Þ"/>
            </a:pPr>
            <a:endParaRPr lang="en-NL" sz="1600" dirty="0"/>
          </a:p>
          <a:p>
            <a:pPr marL="285750" indent="-285750">
              <a:buFont typeface="Symbol" pitchFamily="2" charset="2"/>
              <a:buChar char="Þ"/>
            </a:pPr>
            <a:r>
              <a:rPr lang="en-NL" sz="1600" dirty="0"/>
              <a:t>The higher the head, the more power is required to move the water, so the lower the yield is.</a:t>
            </a:r>
          </a:p>
        </p:txBody>
      </p:sp>
    </p:spTree>
    <p:extLst>
      <p:ext uri="{BB962C8B-B14F-4D97-AF65-F5344CB8AC3E}">
        <p14:creationId xmlns:p14="http://schemas.microsoft.com/office/powerpoint/2010/main" val="90750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9FC68C-6797-DF42-86E1-2CB25F935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t="8344" r="260"/>
          <a:stretch/>
        </p:blipFill>
        <p:spPr>
          <a:xfrm>
            <a:off x="2730500" y="1237769"/>
            <a:ext cx="6413500" cy="4089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0ECA9F-ED9B-614F-9A8C-41FEE133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What is the head?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86499-954B-664E-81B5-C8C9D5674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990" y="889694"/>
            <a:ext cx="2443010" cy="912099"/>
          </a:xfrm>
        </p:spPr>
        <p:txBody>
          <a:bodyPr/>
          <a:lstStyle/>
          <a:p>
            <a:r>
              <a:rPr lang="fr-FR" sz="1200" b="1" dirty="0"/>
              <a:t>The application pressure</a:t>
            </a:r>
            <a:r>
              <a:rPr lang="fr-FR" sz="1200" dirty="0"/>
              <a:t>: the force </a:t>
            </a:r>
            <a:r>
              <a:rPr lang="fr-FR" sz="1200" dirty="0" err="1"/>
              <a:t>required</a:t>
            </a:r>
            <a:r>
              <a:rPr lang="fr-FR" sz="1200" dirty="0"/>
              <a:t> to </a:t>
            </a:r>
            <a:r>
              <a:rPr lang="fr-FR" sz="1200" dirty="0" err="1"/>
              <a:t>optimaly</a:t>
            </a:r>
            <a:r>
              <a:rPr lang="fr-FR" sz="1200" dirty="0"/>
              <a:t> use the application system</a:t>
            </a:r>
            <a:endParaRPr lang="en-NL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7F3FD-3FF7-8C47-95DD-341005BE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4C28-95EA-3144-8E99-EDD78501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CF613-5A0D-4048-8DAC-8882D6C3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0C03A-B76E-884C-B61A-0741CDC9EDE5}"/>
              </a:ext>
            </a:extLst>
          </p:cNvPr>
          <p:cNvSpPr txBox="1"/>
          <p:nvPr/>
        </p:nvSpPr>
        <p:spPr>
          <a:xfrm>
            <a:off x="223772" y="1645608"/>
            <a:ext cx="23225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To move the water in the system, the pump is confronted to different types of pressure that it needs to overcome: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NL" dirty="0"/>
              <a:t>The elevation (dynamic water depth + height)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NL" dirty="0"/>
              <a:t>The pipe friction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NL" dirty="0"/>
              <a:t>The application pressure</a:t>
            </a:r>
          </a:p>
          <a:p>
            <a:endParaRPr lang="en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11B903-2A0A-954E-B40A-5971C9F77EE6}"/>
              </a:ext>
            </a:extLst>
          </p:cNvPr>
          <p:cNvSpPr txBox="1"/>
          <p:nvPr/>
        </p:nvSpPr>
        <p:spPr>
          <a:xfrm>
            <a:off x="3632200" y="1796856"/>
            <a:ext cx="2045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The </a:t>
            </a:r>
            <a:r>
              <a:rPr lang="fr-FR" sz="1200" b="1" dirty="0" err="1"/>
              <a:t>elevation</a:t>
            </a:r>
            <a:r>
              <a:rPr lang="fr-FR" sz="1200" dirty="0"/>
              <a:t>: (Water </a:t>
            </a:r>
            <a:r>
              <a:rPr lang="fr-FR" sz="1200" dirty="0" err="1"/>
              <a:t>depth</a:t>
            </a:r>
            <a:r>
              <a:rPr lang="fr-FR" sz="1200" dirty="0"/>
              <a:t> + </a:t>
            </a:r>
            <a:r>
              <a:rPr lang="fr-FR" sz="1200" dirty="0" err="1"/>
              <a:t>height</a:t>
            </a:r>
            <a:r>
              <a:rPr lang="fr-FR" sz="1200" dirty="0"/>
              <a:t>) the </a:t>
            </a:r>
            <a:r>
              <a:rPr lang="fr-FR" sz="1200" dirty="0" err="1"/>
              <a:t>gravitational</a:t>
            </a:r>
            <a:r>
              <a:rPr lang="fr-FR" sz="1200" dirty="0"/>
              <a:t> forces on the </a:t>
            </a:r>
            <a:r>
              <a:rPr lang="fr-FR" sz="1200" dirty="0" err="1"/>
              <a:t>column</a:t>
            </a:r>
            <a:r>
              <a:rPr lang="fr-FR" sz="1200" dirty="0"/>
              <a:t> of water </a:t>
            </a:r>
            <a:r>
              <a:rPr lang="fr-FR" sz="1200" dirty="0" err="1"/>
              <a:t>between</a:t>
            </a:r>
            <a:r>
              <a:rPr lang="fr-FR" sz="1200" dirty="0"/>
              <a:t> the </a:t>
            </a:r>
            <a:r>
              <a:rPr lang="fr-FR" sz="1200" dirty="0" err="1"/>
              <a:t>lowest</a:t>
            </a:r>
            <a:r>
              <a:rPr lang="fr-FR" sz="1200" dirty="0"/>
              <a:t> and the </a:t>
            </a:r>
            <a:r>
              <a:rPr lang="fr-FR" sz="1200" dirty="0" err="1"/>
              <a:t>highest</a:t>
            </a:r>
            <a:r>
              <a:rPr lang="fr-FR" sz="1200" dirty="0"/>
              <a:t> point in the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AFFCA-137B-4D4B-96EF-3DA17FD6E8FF}"/>
              </a:ext>
            </a:extLst>
          </p:cNvPr>
          <p:cNvSpPr txBox="1"/>
          <p:nvPr/>
        </p:nvSpPr>
        <p:spPr>
          <a:xfrm>
            <a:off x="4660551" y="3676933"/>
            <a:ext cx="268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The pipe friction</a:t>
            </a:r>
            <a:r>
              <a:rPr lang="fr-FR" sz="1200" dirty="0"/>
              <a:t>: the </a:t>
            </a:r>
            <a:r>
              <a:rPr lang="fr-FR" sz="1200" dirty="0" err="1"/>
              <a:t>frictional</a:t>
            </a:r>
            <a:r>
              <a:rPr lang="fr-FR" sz="1200" dirty="0"/>
              <a:t> forces acting </a:t>
            </a:r>
            <a:r>
              <a:rPr lang="fr-FR" sz="1200" dirty="0" err="1"/>
              <a:t>against</a:t>
            </a:r>
            <a:r>
              <a:rPr lang="fr-FR" sz="1200" dirty="0"/>
              <a:t> the </a:t>
            </a:r>
            <a:r>
              <a:rPr lang="fr-FR" sz="1200" dirty="0" err="1"/>
              <a:t>water’s</a:t>
            </a:r>
            <a:r>
              <a:rPr lang="fr-FR" sz="1200" dirty="0"/>
              <a:t> </a:t>
            </a:r>
            <a:r>
              <a:rPr lang="fr-FR" sz="1200" dirty="0" err="1"/>
              <a:t>movement</a:t>
            </a:r>
            <a:r>
              <a:rPr lang="fr-FR" sz="1200" dirty="0"/>
              <a:t> in a container (</a:t>
            </a:r>
            <a:r>
              <a:rPr lang="fr-FR" sz="1200" dirty="0" err="1"/>
              <a:t>e.g</a:t>
            </a:r>
            <a:r>
              <a:rPr lang="fr-FR" sz="1200" dirty="0"/>
              <a:t>. pipes)</a:t>
            </a:r>
          </a:p>
        </p:txBody>
      </p:sp>
    </p:spTree>
    <p:extLst>
      <p:ext uri="{BB962C8B-B14F-4D97-AF65-F5344CB8AC3E}">
        <p14:creationId xmlns:p14="http://schemas.microsoft.com/office/powerpoint/2010/main" val="130009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307D-5C99-3747-BE44-E26E0EA1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How do I know the head?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3BAF1-6F2A-5148-ACCD-EE3FC00ED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905000"/>
            <a:ext cx="4993353" cy="3352800"/>
          </a:xfrm>
        </p:spPr>
        <p:txBody>
          <a:bodyPr/>
          <a:lstStyle/>
          <a:p>
            <a:r>
              <a:rPr lang="en-NL" dirty="0"/>
              <a:t>The head is expressed in meters. 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The elevation: </a:t>
            </a:r>
            <a:br>
              <a:rPr lang="en-NL" dirty="0"/>
            </a:br>
            <a:r>
              <a:rPr lang="en-NL" dirty="0"/>
              <a:t>10 meter water column = 1 bar = 10 meter head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Pipe friction depends on the pipe diameter, you can use this:</a:t>
            </a:r>
            <a:br>
              <a:rPr lang="en-NL" dirty="0"/>
            </a:br>
            <a:r>
              <a:rPr lang="en-GB" dirty="0">
                <a:hlinkClick r:id="rId2"/>
              </a:rPr>
              <a:t>https://www.nationalpump.com.au/calculators/friction-loss-calculator/</a:t>
            </a:r>
            <a:endParaRPr lang="en-GB" dirty="0"/>
          </a:p>
          <a:p>
            <a:pPr>
              <a:buFont typeface="Wingdings" pitchFamily="2" charset="2"/>
              <a:buChar char="§"/>
            </a:pPr>
            <a:r>
              <a:rPr lang="en-GB" dirty="0"/>
              <a:t> Each application system works with a specific water pressure which also varies depending on the number of units and their size.</a:t>
            </a:r>
            <a:endParaRPr lang="en-NL" dirty="0"/>
          </a:p>
          <a:p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0FA91-5CA6-744B-9E5F-86FAE725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C5076-B623-C54B-B53B-F6DE32DB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853A5-37D5-5A48-A5B0-55EB2239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11B3E-6C2B-1345-A72E-707BC0BF08B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6736" y="2023655"/>
            <a:ext cx="3942735" cy="255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22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D6E3-8D78-B540-AA93-EC9A597F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Practicing with the S</a:t>
            </a:r>
            <a:r>
              <a:rPr lang="en-GB" dirty="0" err="1"/>
              <a:t>i</a:t>
            </a:r>
            <a:r>
              <a:rPr lang="en-NL" dirty="0"/>
              <a:t>ps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CDD0-2098-374C-B2AA-BA93280C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540329"/>
            <a:ext cx="6067879" cy="3352800"/>
          </a:xfrm>
        </p:spPr>
        <p:txBody>
          <a:bodyPr/>
          <a:lstStyle/>
          <a:p>
            <a:r>
              <a:rPr lang="en-NL" dirty="0"/>
              <a:t>Download the SIPS (Solar Irrigation Pump Selector) on your android phone, from the Google Store.</a:t>
            </a:r>
          </a:p>
          <a:p>
            <a:r>
              <a:rPr lang="en-NL" dirty="0"/>
              <a:t>1. Enter the characteristics of your system</a:t>
            </a:r>
          </a:p>
          <a:p>
            <a:r>
              <a:rPr lang="en-NL" dirty="0"/>
              <a:t>2. Choose amongst the pumps that are proposed to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0EDB2-051C-C642-889F-E490B3FA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08A4-35A0-114D-BEB6-93C054A8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254F1-4BC1-1546-ABC1-11B30423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5875F-5AF7-6D4E-ADFB-F585DEF7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46" y="1328058"/>
            <a:ext cx="1699804" cy="37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86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F6819-9170-CF49-BDB0-EE934D39B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C2202-1F6F-D842-BA8D-0C8C5F84D46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696D9-6291-7C4A-A762-C8ED2D992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7175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FCD33-6121-B54D-B4FB-571AE089F0E6}"/>
              </a:ext>
            </a:extLst>
          </p:cNvPr>
          <p:cNvSpPr txBox="1"/>
          <p:nvPr/>
        </p:nvSpPr>
        <p:spPr>
          <a:xfrm>
            <a:off x="106363" y="3771900"/>
            <a:ext cx="24003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2"/>
                </a:solidFill>
              </a:rPr>
              <a:t>Why? </a:t>
            </a:r>
            <a:r>
              <a:rPr lang="en-NL" sz="1200" dirty="0"/>
              <a:t>To estimate whether a surface or a submersible pump can be used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FDCE92-3FE3-0B4E-B441-4664B958D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19050"/>
            <a:ext cx="2571750" cy="571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C898F5-F38A-AF4C-9F70-8F7DD3A26F81}"/>
              </a:ext>
            </a:extLst>
          </p:cNvPr>
          <p:cNvSpPr txBox="1"/>
          <p:nvPr/>
        </p:nvSpPr>
        <p:spPr>
          <a:xfrm>
            <a:off x="3371850" y="3790950"/>
            <a:ext cx="24003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2"/>
                </a:solidFill>
              </a:rPr>
              <a:t>Why? </a:t>
            </a:r>
            <a:r>
              <a:rPr lang="en-NL" sz="1200" dirty="0">
                <a:solidFill>
                  <a:schemeClr val="tx1"/>
                </a:solidFill>
              </a:rPr>
              <a:t>1) </a:t>
            </a:r>
            <a:r>
              <a:rPr lang="en-NL" sz="1200" dirty="0"/>
              <a:t>To know whether the pump is connected to an application system and estimate the efficiency. </a:t>
            </a:r>
            <a:br>
              <a:rPr lang="en-NL" sz="1200" dirty="0"/>
            </a:br>
            <a:r>
              <a:rPr lang="en-NL" sz="1200" dirty="0"/>
              <a:t>2) To estimate the height of the system.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94FDD0-656E-324B-9335-4836CC672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0" y="0"/>
            <a:ext cx="2571750" cy="571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B91E19-24A0-244E-A4A7-E1AD671A7391}"/>
              </a:ext>
            </a:extLst>
          </p:cNvPr>
          <p:cNvSpPr txBox="1"/>
          <p:nvPr/>
        </p:nvSpPr>
        <p:spPr>
          <a:xfrm>
            <a:off x="6657975" y="3771900"/>
            <a:ext cx="24003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2"/>
                </a:solidFill>
              </a:rPr>
              <a:t>Why?</a:t>
            </a:r>
            <a:r>
              <a:rPr lang="en-NL" sz="1200" dirty="0">
                <a:solidFill>
                  <a:schemeClr val="tx1"/>
                </a:solidFill>
              </a:rPr>
              <a:t> 1) </a:t>
            </a:r>
            <a:r>
              <a:rPr lang="en-NL" sz="1200" dirty="0"/>
              <a:t>To estimate the efficiency and caluate the required pump yield.</a:t>
            </a:r>
            <a:br>
              <a:rPr lang="en-NL" sz="1200" dirty="0"/>
            </a:br>
            <a:r>
              <a:rPr lang="en-NL" sz="1200" dirty="0"/>
              <a:t>2) To estimate the application pressure for head calculation. </a:t>
            </a:r>
          </a:p>
        </p:txBody>
      </p:sp>
    </p:spTree>
    <p:extLst>
      <p:ext uri="{BB962C8B-B14F-4D97-AF65-F5344CB8AC3E}">
        <p14:creationId xmlns:p14="http://schemas.microsoft.com/office/powerpoint/2010/main" val="264064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A9FB88-4EB0-194C-99A2-D6B03E8CF8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C2202-1F6F-D842-BA8D-0C8C5F84D46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BEFAC-DEFD-7646-B614-2F805F6E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57175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8886B-D024-2A41-A176-9269486C7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0"/>
            <a:ext cx="2571750" cy="571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FF3AB-5833-6246-9A87-62F01CAB5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0" y="0"/>
            <a:ext cx="257175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568719-66BB-8E43-9B68-1D2B489FEA8D}"/>
              </a:ext>
            </a:extLst>
          </p:cNvPr>
          <p:cNvSpPr txBox="1"/>
          <p:nvPr/>
        </p:nvSpPr>
        <p:spPr>
          <a:xfrm>
            <a:off x="85726" y="4000500"/>
            <a:ext cx="24003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2"/>
                </a:solidFill>
              </a:rPr>
              <a:t>Why? </a:t>
            </a:r>
            <a:r>
              <a:rPr lang="en-NL" sz="1200" dirty="0"/>
              <a:t>To estimate the required pump yield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3E8CB-4F87-6543-8C37-4CBBF7A48F3C}"/>
              </a:ext>
            </a:extLst>
          </p:cNvPr>
          <p:cNvSpPr txBox="1"/>
          <p:nvPr/>
        </p:nvSpPr>
        <p:spPr>
          <a:xfrm>
            <a:off x="3371850" y="4000500"/>
            <a:ext cx="24003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2"/>
                </a:solidFill>
              </a:rPr>
              <a:t>Why? </a:t>
            </a:r>
            <a:r>
              <a:rPr lang="en-NL" sz="1200" dirty="0"/>
              <a:t>To estimate the required pump yield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5D7FB-4D62-5041-8034-EDED1270EBB1}"/>
              </a:ext>
            </a:extLst>
          </p:cNvPr>
          <p:cNvSpPr txBox="1"/>
          <p:nvPr/>
        </p:nvSpPr>
        <p:spPr>
          <a:xfrm>
            <a:off x="6657974" y="4000499"/>
            <a:ext cx="24003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2"/>
                </a:solidFill>
              </a:rPr>
              <a:t>Why? </a:t>
            </a:r>
            <a:r>
              <a:rPr lang="en-NL" sz="1200" dirty="0"/>
              <a:t>To estimate the head of the system</a:t>
            </a:r>
          </a:p>
        </p:txBody>
      </p:sp>
    </p:spTree>
    <p:extLst>
      <p:ext uri="{BB962C8B-B14F-4D97-AF65-F5344CB8AC3E}">
        <p14:creationId xmlns:p14="http://schemas.microsoft.com/office/powerpoint/2010/main" val="858551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B864A-3043-F94D-9697-53402C3A0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C2202-1F6F-D842-BA8D-0C8C5F84D46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3D1E8-9268-8646-9564-149EDFBFE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7175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9040F-0821-7849-A126-2E3C567F3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0"/>
            <a:ext cx="2571750" cy="571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6EF46-A0BF-BA40-9EEB-D4CEEC81D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0" y="0"/>
            <a:ext cx="2571750" cy="571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75A838-8CBE-6B4F-8137-3F983C5B35AF}"/>
              </a:ext>
            </a:extLst>
          </p:cNvPr>
          <p:cNvSpPr txBox="1"/>
          <p:nvPr/>
        </p:nvSpPr>
        <p:spPr>
          <a:xfrm>
            <a:off x="85725" y="4057649"/>
            <a:ext cx="24003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2"/>
                </a:solidFill>
              </a:rPr>
              <a:t>Why? </a:t>
            </a:r>
            <a:r>
              <a:rPr lang="en-NL" sz="1200" dirty="0"/>
              <a:t>To estimate the head of the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859B-AE1E-764C-8DB8-38B6BAA25CDA}"/>
              </a:ext>
            </a:extLst>
          </p:cNvPr>
          <p:cNvSpPr txBox="1"/>
          <p:nvPr/>
        </p:nvSpPr>
        <p:spPr>
          <a:xfrm>
            <a:off x="3371850" y="4057648"/>
            <a:ext cx="24003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2"/>
                </a:solidFill>
              </a:rPr>
              <a:t>Why? </a:t>
            </a:r>
            <a:r>
              <a:rPr lang="en-NL" sz="1200" dirty="0"/>
              <a:t>To estimate the head of the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A4B946-757E-DD43-A463-C40E5B000AB9}"/>
              </a:ext>
            </a:extLst>
          </p:cNvPr>
          <p:cNvSpPr txBox="1"/>
          <p:nvPr/>
        </p:nvSpPr>
        <p:spPr>
          <a:xfrm>
            <a:off x="6657975" y="4347860"/>
            <a:ext cx="24003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2"/>
                </a:solidFill>
              </a:rPr>
              <a:t>Why? </a:t>
            </a:r>
            <a:r>
              <a:rPr lang="en-NL" sz="1200" dirty="0"/>
              <a:t>To inform on the calculated head and the steps taken to reach the result.</a:t>
            </a:r>
          </a:p>
        </p:txBody>
      </p:sp>
    </p:spTree>
    <p:extLst>
      <p:ext uri="{BB962C8B-B14F-4D97-AF65-F5344CB8AC3E}">
        <p14:creationId xmlns:p14="http://schemas.microsoft.com/office/powerpoint/2010/main" val="2181938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563ED6-4B5A-2E4E-B0B1-DDD9898971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C2202-1F6F-D842-BA8D-0C8C5F84D46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677FB-9DFE-2B47-A0B2-83087EF7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8" y="0"/>
            <a:ext cx="257175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45875F-5AF7-6D4E-ADFB-F585DEF7E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0"/>
            <a:ext cx="257175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142924-101C-F640-A498-A7660EA4CF69}"/>
              </a:ext>
            </a:extLst>
          </p:cNvPr>
          <p:cNvSpPr txBox="1"/>
          <p:nvPr/>
        </p:nvSpPr>
        <p:spPr>
          <a:xfrm>
            <a:off x="1433513" y="4120633"/>
            <a:ext cx="24003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2"/>
                </a:solidFill>
              </a:rPr>
              <a:t>Why? </a:t>
            </a:r>
            <a:r>
              <a:rPr lang="en-NL" sz="1200" dirty="0"/>
              <a:t>To inform on the characteristics of the system that the pump needs to fit with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0D0B2-75BC-504F-A814-423E2D60438C}"/>
              </a:ext>
            </a:extLst>
          </p:cNvPr>
          <p:cNvSpPr txBox="1"/>
          <p:nvPr/>
        </p:nvSpPr>
        <p:spPr>
          <a:xfrm>
            <a:off x="5248275" y="4305299"/>
            <a:ext cx="24003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2"/>
                </a:solidFill>
              </a:rPr>
              <a:t>Why? </a:t>
            </a:r>
            <a:r>
              <a:rPr lang="en-NL" sz="1200" dirty="0"/>
              <a:t>To inform on the pumps that work for the system</a:t>
            </a:r>
          </a:p>
        </p:txBody>
      </p:sp>
    </p:spTree>
    <p:extLst>
      <p:ext uri="{BB962C8B-B14F-4D97-AF65-F5344CB8AC3E}">
        <p14:creationId xmlns:p14="http://schemas.microsoft.com/office/powerpoint/2010/main" val="225917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F014-70E0-C844-B23D-667B4FA5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Water pumping: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5648-E612-6548-9899-F0384FE41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905000"/>
            <a:ext cx="7289800" cy="2809613"/>
          </a:xfrm>
        </p:spPr>
        <p:txBody>
          <a:bodyPr/>
          <a:lstStyle/>
          <a:p>
            <a:r>
              <a:rPr lang="en-NL" u="sng" dirty="0"/>
              <a:t>Definion</a:t>
            </a:r>
            <a:r>
              <a:rPr lang="en-NL" dirty="0"/>
              <a:t>: The action of pumping or circulating water in a system.</a:t>
            </a:r>
            <a:r>
              <a:rPr lang="en-NL" baseline="30000" dirty="0"/>
              <a:t>1</a:t>
            </a:r>
            <a:r>
              <a:rPr lang="en-NL" dirty="0"/>
              <a:t> </a:t>
            </a:r>
          </a:p>
          <a:p>
            <a:r>
              <a:rPr lang="en-NL" u="sng" dirty="0"/>
              <a:t>In practice</a:t>
            </a:r>
            <a:r>
              <a:rPr lang="en-NL" dirty="0"/>
              <a:t>: For irrigation it is used to bring water from a source (a well, a river, a pond, etc.) to the plants. Usually the water is both pumped:</a:t>
            </a:r>
          </a:p>
          <a:p>
            <a:pPr marL="96838" lvl="1" indent="0">
              <a:buNone/>
            </a:pPr>
            <a:r>
              <a:rPr lang="en-NL" dirty="0"/>
              <a:t>	</a:t>
            </a:r>
          </a:p>
          <a:p>
            <a:pPr marL="96838" lvl="1" indent="0">
              <a:buNone/>
            </a:pPr>
            <a:r>
              <a:rPr lang="en-NL" dirty="0"/>
              <a:t>	</a:t>
            </a:r>
            <a:r>
              <a:rPr lang="en-NL" b="1" dirty="0">
                <a:solidFill>
                  <a:schemeClr val="accent2"/>
                </a:solidFill>
              </a:rPr>
              <a:t>Up</a:t>
            </a:r>
            <a:r>
              <a:rPr lang="en-NL" dirty="0"/>
              <a:t> (in elevation) because the water source is located lower than the plants.</a:t>
            </a:r>
          </a:p>
          <a:p>
            <a:pPr marL="96838" lvl="1" indent="0">
              <a:buNone/>
            </a:pPr>
            <a:r>
              <a:rPr lang="en-NL" dirty="0"/>
              <a:t>	</a:t>
            </a:r>
          </a:p>
          <a:p>
            <a:pPr marL="96838" lvl="1" indent="0">
              <a:buNone/>
            </a:pPr>
            <a:r>
              <a:rPr lang="en-NL" dirty="0"/>
              <a:t>	</a:t>
            </a:r>
            <a:r>
              <a:rPr lang="en-NL" b="1" dirty="0">
                <a:solidFill>
                  <a:schemeClr val="accent1"/>
                </a:solidFill>
              </a:rPr>
              <a:t>Horizontally</a:t>
            </a:r>
            <a:r>
              <a:rPr lang="en-NL" dirty="0"/>
              <a:t> though the system to get from point A (the source), to point B (the plant).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43098-94B4-5E43-9C31-D73CE847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0BF8A-7D10-194B-9207-E43A938D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DCCF5-6480-1B4A-ADA2-F977946A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752EC-681A-B747-8C88-C1EFCDE665B5}"/>
              </a:ext>
            </a:extLst>
          </p:cNvPr>
          <p:cNvSpPr txBox="1"/>
          <p:nvPr/>
        </p:nvSpPr>
        <p:spPr>
          <a:xfrm>
            <a:off x="768350" y="4949505"/>
            <a:ext cx="728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000" dirty="0"/>
              <a:t>1. Source: Merriam-Webster dictionnary, 2021.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90D975C-656A-7048-8636-5D7200564560}"/>
              </a:ext>
            </a:extLst>
          </p:cNvPr>
          <p:cNvSpPr/>
          <p:nvPr/>
        </p:nvSpPr>
        <p:spPr>
          <a:xfrm>
            <a:off x="967563" y="3508744"/>
            <a:ext cx="404037" cy="191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F3B726C-B62B-5545-AC28-B7DD44F78876}"/>
              </a:ext>
            </a:extLst>
          </p:cNvPr>
          <p:cNvSpPr/>
          <p:nvPr/>
        </p:nvSpPr>
        <p:spPr>
          <a:xfrm rot="16200000">
            <a:off x="967563" y="3022725"/>
            <a:ext cx="404037" cy="19138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3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78243A-AC77-424B-A78B-6EA2A894C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/>
          <a:stretch/>
        </p:blipFill>
        <p:spPr>
          <a:xfrm>
            <a:off x="3333135" y="1160205"/>
            <a:ext cx="5810864" cy="4172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37F867-5933-CB43-A9F4-54426B7A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Irrigation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C7F5-ECCC-3645-9210-C84CC0ACC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115" y="670865"/>
            <a:ext cx="1922070" cy="882358"/>
          </a:xfrm>
        </p:spPr>
        <p:txBody>
          <a:bodyPr/>
          <a:lstStyle/>
          <a:p>
            <a:r>
              <a:rPr lang="en-NL" sz="1100" dirty="0"/>
              <a:t>An </a:t>
            </a:r>
            <a:r>
              <a:rPr lang="en-NL" sz="1100" b="1" dirty="0"/>
              <a:t>application system</a:t>
            </a:r>
            <a:r>
              <a:rPr lang="en-NL" sz="1100" dirty="0"/>
              <a:t>: it applies the water to the plant and distributes it amongst the plants in the plot. </a:t>
            </a:r>
            <a:r>
              <a:rPr lang="en-GB" sz="1100" dirty="0">
                <a:solidFill>
                  <a:schemeClr val="accent1"/>
                </a:solidFill>
              </a:rPr>
              <a:t>H</a:t>
            </a:r>
            <a:r>
              <a:rPr lang="en-NL" sz="1100" dirty="0">
                <a:solidFill>
                  <a:schemeClr val="accent1"/>
                </a:solidFill>
              </a:rPr>
              <a:t>ere a drip system.</a:t>
            </a:r>
          </a:p>
          <a:p>
            <a:endParaRPr lang="en-NL" sz="1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141A0-7C45-ED4C-8AEB-4859EB84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F7A47-B49E-AA47-B58C-D152F426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F51F-E65C-7440-A17B-B5BDFBB1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0FBD1-9BF6-104C-A5CF-4283C9CC8D6C}"/>
              </a:ext>
            </a:extLst>
          </p:cNvPr>
          <p:cNvSpPr txBox="1"/>
          <p:nvPr/>
        </p:nvSpPr>
        <p:spPr>
          <a:xfrm>
            <a:off x="216412" y="1702871"/>
            <a:ext cx="2329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The irrigation system is the whole system that will allow to transport the water from the source, to the plant. It is composed of:</a:t>
            </a:r>
          </a:p>
          <a:p>
            <a:endParaRPr lang="en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86644-8783-AC4C-BD06-6CE46E93256B}"/>
              </a:ext>
            </a:extLst>
          </p:cNvPr>
          <p:cNvSpPr txBox="1"/>
          <p:nvPr/>
        </p:nvSpPr>
        <p:spPr>
          <a:xfrm>
            <a:off x="146562" y="4372758"/>
            <a:ext cx="3186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200" dirty="0"/>
              <a:t>A </a:t>
            </a:r>
            <a:r>
              <a:rPr lang="en-NL" sz="1200" b="1" dirty="0"/>
              <a:t>water source</a:t>
            </a:r>
            <a:r>
              <a:rPr lang="en-NL" sz="1200" dirty="0"/>
              <a:t>: a well, a borehole, a river, a pond, etc. =&gt; A place where the water is available in a sufficient quantity to irrigate all the plants. </a:t>
            </a:r>
            <a:r>
              <a:rPr lang="en-NL" sz="1200" dirty="0">
                <a:solidFill>
                  <a:schemeClr val="accent1"/>
                </a:solidFill>
              </a:rPr>
              <a:t>Here a borehole.</a:t>
            </a:r>
          </a:p>
          <a:p>
            <a:pPr algn="r"/>
            <a:endParaRPr lang="en-NL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BA1DE-9E1F-D944-96A7-0238D8D5101B}"/>
              </a:ext>
            </a:extLst>
          </p:cNvPr>
          <p:cNvSpPr txBox="1"/>
          <p:nvPr/>
        </p:nvSpPr>
        <p:spPr>
          <a:xfrm>
            <a:off x="4443707" y="3804741"/>
            <a:ext cx="280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/>
              <a:t>A </a:t>
            </a:r>
            <a:r>
              <a:rPr lang="en-NL" sz="1200" b="1" dirty="0"/>
              <a:t>pump</a:t>
            </a:r>
            <a:r>
              <a:rPr lang="en-NL" sz="1200" dirty="0"/>
              <a:t>: its purpose is to move the water through the system =&gt; It transforms energy into a movement. </a:t>
            </a:r>
            <a:r>
              <a:rPr lang="en-NL" sz="1200" dirty="0">
                <a:solidFill>
                  <a:schemeClr val="accent1"/>
                </a:solidFill>
              </a:rPr>
              <a:t>Here a submersible pump.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059E86-612B-5746-A1E2-E9ECF034349C}"/>
              </a:ext>
            </a:extLst>
          </p:cNvPr>
          <p:cNvSpPr txBox="1"/>
          <p:nvPr/>
        </p:nvSpPr>
        <p:spPr>
          <a:xfrm>
            <a:off x="4183882" y="2017717"/>
            <a:ext cx="280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/>
              <a:t>A </a:t>
            </a:r>
            <a:r>
              <a:rPr lang="en-NL" sz="1200" b="1" dirty="0"/>
              <a:t>conveyance system</a:t>
            </a:r>
            <a:r>
              <a:rPr lang="en-NL" sz="1200" dirty="0"/>
              <a:t>: its goal is to guide the water between the different components of the system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A0EC5-8667-784A-9C04-7940FE960FD9}"/>
              </a:ext>
            </a:extLst>
          </p:cNvPr>
          <p:cNvCxnSpPr>
            <a:cxnSpLocks/>
          </p:cNvCxnSpPr>
          <p:nvPr/>
        </p:nvCxnSpPr>
        <p:spPr>
          <a:xfrm flipV="1">
            <a:off x="3244645" y="4768645"/>
            <a:ext cx="629265" cy="27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639BC8-9A69-3A4E-8303-E6EB84165CE6}"/>
              </a:ext>
            </a:extLst>
          </p:cNvPr>
          <p:cNvCxnSpPr>
            <a:cxnSpLocks/>
          </p:cNvCxnSpPr>
          <p:nvPr/>
        </p:nvCxnSpPr>
        <p:spPr>
          <a:xfrm flipH="1" flipV="1">
            <a:off x="3873911" y="4237703"/>
            <a:ext cx="619942" cy="262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DA6AB1-2E95-9E43-9324-79E87F422FA6}"/>
              </a:ext>
            </a:extLst>
          </p:cNvPr>
          <p:cNvCxnSpPr>
            <a:cxnSpLocks/>
          </p:cNvCxnSpPr>
          <p:nvPr/>
        </p:nvCxnSpPr>
        <p:spPr>
          <a:xfrm>
            <a:off x="5845175" y="2664048"/>
            <a:ext cx="156298" cy="530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90509C8-58E9-2D47-AA1E-5746BB6CA2AE}"/>
              </a:ext>
            </a:extLst>
          </p:cNvPr>
          <p:cNvSpPr txBox="1"/>
          <p:nvPr/>
        </p:nvSpPr>
        <p:spPr>
          <a:xfrm>
            <a:off x="7040690" y="3804741"/>
            <a:ext cx="194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Solar panels are the generators which provide energy to the pump.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E2873CD-DFB4-5B4C-93CC-0A943EE027D9}"/>
              </a:ext>
            </a:extLst>
          </p:cNvPr>
          <p:cNvCxnSpPr>
            <a:cxnSpLocks/>
          </p:cNvCxnSpPr>
          <p:nvPr/>
        </p:nvCxnSpPr>
        <p:spPr>
          <a:xfrm flipH="1" flipV="1">
            <a:off x="5358990" y="3246300"/>
            <a:ext cx="1715742" cy="62115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4658E51-B83E-254D-AF1C-7D7AFB38A1AA}"/>
              </a:ext>
            </a:extLst>
          </p:cNvPr>
          <p:cNvCxnSpPr>
            <a:stCxn id="3" idx="2"/>
          </p:cNvCxnSpPr>
          <p:nvPr/>
        </p:nvCxnSpPr>
        <p:spPr>
          <a:xfrm>
            <a:off x="8058150" y="1553223"/>
            <a:ext cx="69850" cy="464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8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7668-7D54-3D48-B7A6-2E9DBA1E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The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76468-030F-B244-9E54-0C1C0328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905000"/>
            <a:ext cx="7289800" cy="2696497"/>
          </a:xfrm>
        </p:spPr>
        <p:txBody>
          <a:bodyPr/>
          <a:lstStyle/>
          <a:p>
            <a:r>
              <a:rPr lang="en-NL" u="sng" dirty="0"/>
              <a:t>Definition</a:t>
            </a:r>
            <a:r>
              <a:rPr lang="en-NL" dirty="0"/>
              <a:t>: </a:t>
            </a:r>
            <a:r>
              <a:rPr lang="en-GB" dirty="0"/>
              <a:t>a mechanical device using suction or pressure to raise or move liquids […].</a:t>
            </a:r>
            <a:r>
              <a:rPr lang="en-GB" baseline="30000" dirty="0"/>
              <a:t>2</a:t>
            </a:r>
          </a:p>
          <a:p>
            <a:r>
              <a:rPr lang="en-GB" dirty="0"/>
              <a:t>There are two types of pump: 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 Suction pumps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 Lifting pumps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608AA-5767-D847-88DE-2581327E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77E47-71DB-B645-9501-AA1D7CF9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25F71-BDBF-AB4A-BE08-C621A439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A230D-71BF-7E46-8B0F-6654499F0EE1}"/>
              </a:ext>
            </a:extLst>
          </p:cNvPr>
          <p:cNvSpPr txBox="1"/>
          <p:nvPr/>
        </p:nvSpPr>
        <p:spPr>
          <a:xfrm>
            <a:off x="768350" y="4981416"/>
            <a:ext cx="6774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000" dirty="0"/>
              <a:t>2. Source: Oxford language, 2021</a:t>
            </a:r>
          </a:p>
        </p:txBody>
      </p:sp>
      <p:pic>
        <p:nvPicPr>
          <p:cNvPr id="8" name="Afbeelding 10">
            <a:extLst>
              <a:ext uri="{FF2B5EF4-FFF2-40B4-BE49-F238E27FC236}">
                <a16:creationId xmlns:a16="http://schemas.microsoft.com/office/drawing/2014/main" id="{5FA73E33-F9C8-EB49-A163-125FB6079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40"/>
          <a:stretch/>
        </p:blipFill>
        <p:spPr>
          <a:xfrm rot="3766224">
            <a:off x="5639620" y="1371923"/>
            <a:ext cx="838932" cy="47788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A1F8D-576D-8641-BDE4-E58FE45D1E75}"/>
              </a:ext>
            </a:extLst>
          </p:cNvPr>
          <p:cNvSpPr txBox="1"/>
          <p:nvPr/>
        </p:nvSpPr>
        <p:spPr>
          <a:xfrm>
            <a:off x="4888168" y="4647881"/>
            <a:ext cx="2198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050" dirty="0"/>
              <a:t>A submersible pump</a:t>
            </a:r>
          </a:p>
        </p:txBody>
      </p:sp>
    </p:spTree>
    <p:extLst>
      <p:ext uri="{BB962C8B-B14F-4D97-AF65-F5344CB8AC3E}">
        <p14:creationId xmlns:p14="http://schemas.microsoft.com/office/powerpoint/2010/main" val="298536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A36F-153D-E941-B63C-AAEC51A4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380497"/>
            <a:ext cx="7289800" cy="1249362"/>
          </a:xfrm>
        </p:spPr>
        <p:txBody>
          <a:bodyPr>
            <a:normAutofit/>
          </a:bodyPr>
          <a:lstStyle/>
          <a:p>
            <a:r>
              <a:rPr lang="en-NL" sz="4000" dirty="0">
                <a:solidFill>
                  <a:schemeClr val="bg1"/>
                </a:solidFill>
              </a:rPr>
              <a:t>Suction / Lifting</a:t>
            </a:r>
          </a:p>
        </p:txBody>
      </p:sp>
    </p:spTree>
    <p:extLst>
      <p:ext uri="{BB962C8B-B14F-4D97-AF65-F5344CB8AC3E}">
        <p14:creationId xmlns:p14="http://schemas.microsoft.com/office/powerpoint/2010/main" val="390099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65FE-129F-0E44-8D65-3A30F202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Suction pumps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FDC2-A6B2-5943-ACDD-1731D0AA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360" y="487363"/>
            <a:ext cx="4743449" cy="156757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NL" dirty="0"/>
              <a:t> They “suck” the water up. 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The pumping mechanism is located outside of the water source. 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The maximum pumping depth is generally around 7m (varies according to the atmospheric pressure)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9B74-0DB4-1F4E-8BF3-C75E2F03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3ABA6-9DA3-0B40-B18F-7FAA251D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6997C-1722-0445-AB44-B2AC4D9A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EFB52005-E81F-C046-A454-DA7977A87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1" y="2348990"/>
            <a:ext cx="6457745" cy="2908810"/>
          </a:xfrm>
          <a:prstGeom prst="rect">
            <a:avLst/>
          </a:prstGeom>
        </p:spPr>
      </p:pic>
      <p:sp>
        <p:nvSpPr>
          <p:cNvPr id="167" name="Oval 166">
            <a:extLst>
              <a:ext uri="{FF2B5EF4-FFF2-40B4-BE49-F238E27FC236}">
                <a16:creationId xmlns:a16="http://schemas.microsoft.com/office/drawing/2014/main" id="{505CA0AE-5798-2B49-ACE0-156ABA1BFA31}"/>
              </a:ext>
            </a:extLst>
          </p:cNvPr>
          <p:cNvSpPr/>
          <p:nvPr/>
        </p:nvSpPr>
        <p:spPr>
          <a:xfrm>
            <a:off x="226142" y="4008438"/>
            <a:ext cx="265471" cy="2784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05FEB87-845A-524C-8C21-018A3A8CE85F}"/>
              </a:ext>
            </a:extLst>
          </p:cNvPr>
          <p:cNvSpPr/>
          <p:nvPr/>
        </p:nvSpPr>
        <p:spPr>
          <a:xfrm>
            <a:off x="1443651" y="4008437"/>
            <a:ext cx="265471" cy="2784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D7B057E2-C4D6-2F46-A766-C4FB1E85BE87}"/>
              </a:ext>
            </a:extLst>
          </p:cNvPr>
          <p:cNvSpPr/>
          <p:nvPr/>
        </p:nvSpPr>
        <p:spPr>
          <a:xfrm>
            <a:off x="2659548" y="4008437"/>
            <a:ext cx="265471" cy="2784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F4F91003-B677-4E42-9FDA-2DDE3291D0DC}"/>
              </a:ext>
            </a:extLst>
          </p:cNvPr>
          <p:cNvSpPr/>
          <p:nvPr/>
        </p:nvSpPr>
        <p:spPr>
          <a:xfrm>
            <a:off x="3875445" y="4008437"/>
            <a:ext cx="265471" cy="2784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FF6D37BD-EB6B-254D-B870-D312F8D9A8D2}"/>
              </a:ext>
            </a:extLst>
          </p:cNvPr>
          <p:cNvSpPr/>
          <p:nvPr/>
        </p:nvSpPr>
        <p:spPr>
          <a:xfrm>
            <a:off x="5091342" y="4008437"/>
            <a:ext cx="265471" cy="2784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F1E223E-60F3-AD46-8CCD-0F4A5D8161A3}"/>
              </a:ext>
            </a:extLst>
          </p:cNvPr>
          <p:cNvCxnSpPr/>
          <p:nvPr/>
        </p:nvCxnSpPr>
        <p:spPr>
          <a:xfrm>
            <a:off x="1307690" y="3588774"/>
            <a:ext cx="0" cy="55887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AA130E7A-DDA9-DB42-89A7-13EE83A55538}"/>
              </a:ext>
            </a:extLst>
          </p:cNvPr>
          <p:cNvCxnSpPr>
            <a:cxnSpLocks/>
          </p:cNvCxnSpPr>
          <p:nvPr/>
        </p:nvCxnSpPr>
        <p:spPr>
          <a:xfrm flipV="1">
            <a:off x="2512245" y="3577254"/>
            <a:ext cx="0" cy="5703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E3C1FFB1-5A51-1A4F-9F07-25B7877BCC54}"/>
              </a:ext>
            </a:extLst>
          </p:cNvPr>
          <p:cNvCxnSpPr>
            <a:cxnSpLocks/>
          </p:cNvCxnSpPr>
          <p:nvPr/>
        </p:nvCxnSpPr>
        <p:spPr>
          <a:xfrm flipV="1">
            <a:off x="4965394" y="3588774"/>
            <a:ext cx="0" cy="5703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7E0C810-9EAD-964D-898F-C94CB76B00D8}"/>
              </a:ext>
            </a:extLst>
          </p:cNvPr>
          <p:cNvCxnSpPr/>
          <p:nvPr/>
        </p:nvCxnSpPr>
        <p:spPr>
          <a:xfrm>
            <a:off x="3711677" y="3621499"/>
            <a:ext cx="0" cy="55887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CEF84A5F-66ED-5B49-8E1C-9F4F6BAD196C}"/>
              </a:ext>
            </a:extLst>
          </p:cNvPr>
          <p:cNvSpPr txBox="1"/>
          <p:nvPr/>
        </p:nvSpPr>
        <p:spPr>
          <a:xfrm>
            <a:off x="6040693" y="4591747"/>
            <a:ext cx="219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/>
              <a:t>Example with a piston pump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A058C4A-6231-D04F-90DB-54925CA1E569}"/>
              </a:ext>
            </a:extLst>
          </p:cNvPr>
          <p:cNvSpPr txBox="1"/>
          <p:nvPr/>
        </p:nvSpPr>
        <p:spPr>
          <a:xfrm>
            <a:off x="6464595" y="2054942"/>
            <a:ext cx="2561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1"/>
                </a:solidFill>
              </a:rPr>
              <a:t>/!\ With the drawdown depth, it generally means that it is only possible to use this type of pump when the static water level is 6m or less </a:t>
            </a:r>
          </a:p>
        </p:txBody>
      </p:sp>
    </p:spTree>
    <p:extLst>
      <p:ext uri="{BB962C8B-B14F-4D97-AF65-F5344CB8AC3E}">
        <p14:creationId xmlns:p14="http://schemas.microsoft.com/office/powerpoint/2010/main" val="421348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CF32-BD97-7A4C-A653-DCF2D712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Suction pumps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B0D66-C389-5E40-B901-C037545A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8A174-C547-B34E-AF15-D9AF9F64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D627B-5238-F545-8908-09A88911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8" name="Picture 4" descr="Future Pump - The Index Project">
            <a:extLst>
              <a:ext uri="{FF2B5EF4-FFF2-40B4-BE49-F238E27FC236}">
                <a16:creationId xmlns:a16="http://schemas.microsoft.com/office/drawing/2014/main" id="{4B9E9236-2EE3-C545-8D0F-3D2F5CAE2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r="9364"/>
          <a:stretch/>
        </p:blipFill>
        <p:spPr bwMode="auto">
          <a:xfrm>
            <a:off x="3001908" y="3038175"/>
            <a:ext cx="3494906" cy="215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11">
            <a:extLst>
              <a:ext uri="{FF2B5EF4-FFF2-40B4-BE49-F238E27FC236}">
                <a16:creationId xmlns:a16="http://schemas.microsoft.com/office/drawing/2014/main" id="{79A2F18B-758E-A545-A1E4-C752095F1A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/>
          <a:stretch/>
        </p:blipFill>
        <p:spPr>
          <a:xfrm>
            <a:off x="4113447" y="240466"/>
            <a:ext cx="4322159" cy="2599053"/>
          </a:xfrm>
          <a:prstGeom prst="rect">
            <a:avLst/>
          </a:prstGeom>
        </p:spPr>
      </p:pic>
      <p:pic>
        <p:nvPicPr>
          <p:cNvPr id="11" name="Afbeelding 3">
            <a:extLst>
              <a:ext uri="{FF2B5EF4-FFF2-40B4-BE49-F238E27FC236}">
                <a16:creationId xmlns:a16="http://schemas.microsoft.com/office/drawing/2014/main" id="{B2F326AF-E0A3-B341-831B-867F5EEF9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94" y="1607671"/>
            <a:ext cx="2373571" cy="3495957"/>
          </a:xfrm>
          <a:prstGeom prst="rect">
            <a:avLst/>
          </a:prstGeom>
        </p:spPr>
      </p:pic>
      <p:pic>
        <p:nvPicPr>
          <p:cNvPr id="12" name="Afbeelding 4">
            <a:extLst>
              <a:ext uri="{FF2B5EF4-FFF2-40B4-BE49-F238E27FC236}">
                <a16:creationId xmlns:a16="http://schemas.microsoft.com/office/drawing/2014/main" id="{AFA69B95-379A-2C44-9DB7-47DE9FE39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258" y="2479933"/>
            <a:ext cx="2278050" cy="278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7087-3900-6444-846C-1920EF15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Lifting pump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E15A90-8630-4244-AA72-8DB2C42DC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25" y="2089150"/>
            <a:ext cx="1537541" cy="313848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E94D1-3B30-4F49-AEA5-C3255EA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FF90-EE11-5B40-9196-C9D88CB3EC6E}" type="datetime1">
              <a:rPr lang="fr-FR" smtClean="0"/>
              <a:pPr>
                <a:defRPr/>
              </a:pPr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4BCD-59ED-F740-A1A5-1D363EE2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436E-2F6C-894F-8F94-01776E23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31DB-6445-6A45-87FE-46A9CF7A593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8AEC3D-42A3-3B4A-8A75-8593A605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2043728"/>
            <a:ext cx="1616075" cy="3183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48A98-1515-D040-9224-505D12AF7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46" y="2043727"/>
            <a:ext cx="1583874" cy="318390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C8A626E-9DEE-5241-8CFD-27957B37E6D6}"/>
              </a:ext>
            </a:extLst>
          </p:cNvPr>
          <p:cNvSpPr/>
          <p:nvPr/>
        </p:nvSpPr>
        <p:spPr>
          <a:xfrm>
            <a:off x="422701" y="2661136"/>
            <a:ext cx="265471" cy="2784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20B643-AAC1-CD48-9C4E-EB62FDE191C1}"/>
              </a:ext>
            </a:extLst>
          </p:cNvPr>
          <p:cNvSpPr/>
          <p:nvPr/>
        </p:nvSpPr>
        <p:spPr>
          <a:xfrm>
            <a:off x="1933660" y="2659010"/>
            <a:ext cx="265471" cy="2784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5B3ABC-DC24-094F-9BA4-7AF81CECF275}"/>
              </a:ext>
            </a:extLst>
          </p:cNvPr>
          <p:cNvSpPr/>
          <p:nvPr/>
        </p:nvSpPr>
        <p:spPr>
          <a:xfrm>
            <a:off x="3371098" y="2659009"/>
            <a:ext cx="265471" cy="2784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FC881C-2B49-DD4C-93BF-0ED1D08E94E0}"/>
              </a:ext>
            </a:extLst>
          </p:cNvPr>
          <p:cNvCxnSpPr>
            <a:cxnSpLocks/>
          </p:cNvCxnSpPr>
          <p:nvPr/>
        </p:nvCxnSpPr>
        <p:spPr>
          <a:xfrm flipV="1">
            <a:off x="1689361" y="4263054"/>
            <a:ext cx="0" cy="5703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EAFCAB-56F3-5747-B746-1C4CF750AD45}"/>
              </a:ext>
            </a:extLst>
          </p:cNvPr>
          <p:cNvCxnSpPr>
            <a:cxnSpLocks/>
          </p:cNvCxnSpPr>
          <p:nvPr/>
        </p:nvCxnSpPr>
        <p:spPr>
          <a:xfrm>
            <a:off x="3143250" y="4318000"/>
            <a:ext cx="0" cy="51545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7A8FAB-7D5E-924E-9758-5FBD4BC53114}"/>
              </a:ext>
            </a:extLst>
          </p:cNvPr>
          <p:cNvSpPr txBox="1">
            <a:spLocks/>
          </p:cNvSpPr>
          <p:nvPr/>
        </p:nvSpPr>
        <p:spPr bwMode="auto">
          <a:xfrm>
            <a:off x="4282360" y="487363"/>
            <a:ext cx="4743449" cy="156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68263" indent="-68263" algn="l" defTabSz="685800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77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438" indent="-101600" algn="l" defTabSz="685800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2" charset="2"/>
              <a:buChar char="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4963" indent="-101600" algn="l" defTabSz="685800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2" charset="2"/>
              <a:buChar char="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4500" indent="-101600" algn="l" defTabSz="685800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2" charset="2"/>
              <a:buChar char="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613" indent="-101600" algn="l" defTabSz="685800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2" charset="2"/>
              <a:buChar char="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NL" dirty="0"/>
              <a:t> They “push” the water up. </a:t>
            </a:r>
          </a:p>
          <a:p>
            <a:pPr>
              <a:buFont typeface="Wingdings" pitchFamily="2" charset="2"/>
              <a:buChar char="§"/>
            </a:pPr>
            <a:r>
              <a:rPr lang="en-NL" dirty="0"/>
              <a:t> The pumping mechanism is located inside of the water source.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1AF729-654A-1944-A7E4-895C54E2B394}"/>
              </a:ext>
            </a:extLst>
          </p:cNvPr>
          <p:cNvSpPr txBox="1"/>
          <p:nvPr/>
        </p:nvSpPr>
        <p:spPr>
          <a:xfrm>
            <a:off x="4572000" y="4694950"/>
            <a:ext cx="219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/>
              <a:t>Example with a piston pump</a:t>
            </a:r>
          </a:p>
        </p:txBody>
      </p:sp>
    </p:spTree>
    <p:extLst>
      <p:ext uri="{BB962C8B-B14F-4D97-AF65-F5344CB8AC3E}">
        <p14:creationId xmlns:p14="http://schemas.microsoft.com/office/powerpoint/2010/main" val="2914428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Personnalisé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B867D"/>
      </a:accent1>
      <a:accent2>
        <a:srgbClr val="F3932B"/>
      </a:accent2>
      <a:accent3>
        <a:srgbClr val="4B867D"/>
      </a:accent3>
      <a:accent4>
        <a:srgbClr val="3E92C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[Compatibility Mode]" id="{E0F4F609-D55D-B348-81BE-5E4451625719}" vid="{C100A0CE-DB1B-9545-9D02-72D46E4D614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</Template>
  <TotalTime>291</TotalTime>
  <Words>1378</Words>
  <Application>Microsoft Office PowerPoint</Application>
  <PresentationFormat>On-screen Show (16:10)</PresentationFormat>
  <Paragraphs>189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Symbol</vt:lpstr>
      <vt:lpstr>Trebuchet MS</vt:lpstr>
      <vt:lpstr>Tw Cen MT</vt:lpstr>
      <vt:lpstr>Verdana</vt:lpstr>
      <vt:lpstr>Wingdings</vt:lpstr>
      <vt:lpstr>Wingdings 3</vt:lpstr>
      <vt:lpstr>Intégral</vt:lpstr>
      <vt:lpstr>Water supply from NBS for irrigation &amp; cropping</vt:lpstr>
      <vt:lpstr>Definitions</vt:lpstr>
      <vt:lpstr>Water pumping: what is it?</vt:lpstr>
      <vt:lpstr>Irrigation system</vt:lpstr>
      <vt:lpstr>The pump</vt:lpstr>
      <vt:lpstr>Suction / Lifting</vt:lpstr>
      <vt:lpstr>Suction pumps</vt:lpstr>
      <vt:lpstr>Suction pumps</vt:lpstr>
      <vt:lpstr>Lifting pump</vt:lpstr>
      <vt:lpstr>Lifting pumps</vt:lpstr>
      <vt:lpstr>Pumping mechanisms</vt:lpstr>
      <vt:lpstr>Power generator</vt:lpstr>
      <vt:lpstr>Types of energy source</vt:lpstr>
      <vt:lpstr>Petrol pumps</vt:lpstr>
      <vt:lpstr>Solar pumps</vt:lpstr>
      <vt:lpstr>Electric pumps</vt:lpstr>
      <vt:lpstr>How to (technically) choose a pump?</vt:lpstr>
      <vt:lpstr>Water source</vt:lpstr>
      <vt:lpstr>Water need &amp; required pump yield</vt:lpstr>
      <vt:lpstr>Yield</vt:lpstr>
      <vt:lpstr>Pump curve</vt:lpstr>
      <vt:lpstr>What is the head?</vt:lpstr>
      <vt:lpstr>How do I know the head?</vt:lpstr>
      <vt:lpstr>Practicing with the Sips app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Berry van den Pol</dc:creator>
  <cp:lastModifiedBy>Robert Vuik</cp:lastModifiedBy>
  <cp:revision>11</cp:revision>
  <dcterms:created xsi:type="dcterms:W3CDTF">2020-08-18T08:28:05Z</dcterms:created>
  <dcterms:modified xsi:type="dcterms:W3CDTF">2021-12-10T10:19:39Z</dcterms:modified>
</cp:coreProperties>
</file>