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5" r:id="rId3"/>
    <p:sldId id="257" r:id="rId4"/>
    <p:sldId id="266" r:id="rId5"/>
    <p:sldId id="268" r:id="rId6"/>
    <p:sldId id="267" r:id="rId7"/>
    <p:sldId id="269" r:id="rId8"/>
    <p:sldId id="270" r:id="rId9"/>
    <p:sldId id="271" r:id="rId10"/>
    <p:sldId id="273" r:id="rId11"/>
    <p:sldId id="274" r:id="rId12"/>
    <p:sldId id="275" r:id="rId13"/>
    <p:sldId id="276" r:id="rId14"/>
    <p:sldId id="277" r:id="rId15"/>
    <p:sldId id="278" r:id="rId16"/>
  </p:sldIdLst>
  <p:sldSz cx="9144000" cy="5715000" type="screen16x1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ry van den Pol" initials="BvdP" lastIdx="3" clrIdx="0">
    <p:extLst>
      <p:ext uri="{19B8F6BF-5375-455C-9EA6-DF929625EA0E}">
        <p15:presenceInfo xmlns:p15="http://schemas.microsoft.com/office/powerpoint/2012/main" userId="ead4908d5dcd3a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2" autoAdjust="0"/>
    <p:restoredTop sz="89118"/>
  </p:normalViewPr>
  <p:slideViewPr>
    <p:cSldViewPr snapToGrid="0" snapToObjects="1">
      <p:cViewPr varScale="1">
        <p:scale>
          <a:sx n="73" d="100"/>
          <a:sy n="73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233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4597424-40E4-D347-8CDA-3B68F7A7FA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178D6D-72E7-2941-A35E-5E7838119B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62DB47-BB84-734C-AC23-F254161FBB3D}" type="datetimeFigureOut">
              <a:rPr lang="fr-FR"/>
              <a:pPr>
                <a:defRPr/>
              </a:pPr>
              <a:t>10/12/2021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404B91-4629-2145-B0B3-C854CE3B50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27AD2F-BDED-5849-80EF-1DE516A1A9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E652E8-761A-3F41-9AD8-F3F4C55DB11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8EB559E-7D47-F946-AF1B-681BA1A93A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B156B1-6DB9-A449-B387-21170D06A3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390CAA-6D58-D848-B06E-1EA35E7E7D36}" type="datetimeFigureOut">
              <a:rPr lang="fr-FR"/>
              <a:pPr>
                <a:defRPr/>
              </a:pPr>
              <a:t>10/12/2021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D8F401CC-BE63-C942-9BF4-A395C49F4F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FF80F46A-9B7C-104C-95CF-FFC6B80BA5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A46431-D915-5E41-8CFA-11C431D865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E5B285-75EE-734F-B8FD-8DE07C574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55EAA4-8511-6E42-8447-135FAD9582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355600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2pPr>
    <a:lvl3pPr marL="7127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3pPr>
    <a:lvl4pPr marL="10683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4pPr>
    <a:lvl5pPr marL="1425575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5EAA4-8511-6E42-8447-135FAD958253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07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5EAA4-8511-6E42-8447-135FAD958253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24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5EAA4-8511-6E42-8447-135FAD958253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461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5EAA4-8511-6E42-8447-135FAD958253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567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5EAA4-8511-6E42-8447-135FAD958253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79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0FFB31-5B52-0348-9B94-D3CA85E3FAB9}"/>
              </a:ext>
            </a:extLst>
          </p:cNvPr>
          <p:cNvSpPr/>
          <p:nvPr/>
        </p:nvSpPr>
        <p:spPr>
          <a:xfrm>
            <a:off x="0" y="0"/>
            <a:ext cx="9144000" cy="381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1A388C33-B073-8944-8099-434EAB5B49E2}"/>
              </a:ext>
            </a:extLst>
          </p:cNvPr>
          <p:cNvCxnSpPr/>
          <p:nvPr/>
        </p:nvCxnSpPr>
        <p:spPr>
          <a:xfrm flipV="1">
            <a:off x="6289675" y="4386263"/>
            <a:ext cx="0" cy="762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10">
            <a:extLst>
              <a:ext uri="{FF2B5EF4-FFF2-40B4-BE49-F238E27FC236}">
                <a16:creationId xmlns:a16="http://schemas.microsoft.com/office/drawing/2014/main" id="{C4A73D56-87BC-A148-8692-4CA8DB8FDF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6075" y="2974975"/>
            <a:ext cx="2817813" cy="941388"/>
            <a:chOff x="346177" y="2974708"/>
            <a:chExt cx="2817422" cy="9416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A602BF-00FA-174F-B28C-9E9B57FF2142}"/>
                </a:ext>
              </a:extLst>
            </p:cNvPr>
            <p:cNvSpPr/>
            <p:nvPr userDrawn="1"/>
          </p:nvSpPr>
          <p:spPr>
            <a:xfrm>
              <a:off x="346177" y="2974708"/>
              <a:ext cx="2817422" cy="941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12">
              <a:extLst>
                <a:ext uri="{FF2B5EF4-FFF2-40B4-BE49-F238E27FC236}">
                  <a16:creationId xmlns:a16="http://schemas.microsoft.com/office/drawing/2014/main" id="{680A4C50-6E73-084C-AE66-74C4A27E665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18" y="3127396"/>
              <a:ext cx="2527140" cy="735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133448"/>
            <a:ext cx="5886450" cy="1219200"/>
          </a:xfrm>
        </p:spPr>
        <p:txBody>
          <a:bodyPr/>
          <a:lstStyle>
            <a:lvl1pPr algn="r">
              <a:defRPr sz="28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133448"/>
            <a:ext cx="2400300" cy="1219200"/>
          </a:xfrm>
        </p:spPr>
        <p:txBody>
          <a:bodyPr lIns="91440" rIns="9144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78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B7B28-5D4D-4240-85EB-F3856BE9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396D06-0E3A-4943-8CF4-9B7FF0699EB3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F56B6-65BF-A34B-9845-E8B1E735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6C41D-5F85-3744-8DD3-5F2AD149D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018FA8-8151-014C-95DF-7A51CCBCD9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7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61BF6AEB-650F-F343-A608-0C988AEAE370}"/>
              </a:ext>
            </a:extLst>
          </p:cNvPr>
          <p:cNvCxnSpPr/>
          <p:nvPr/>
        </p:nvCxnSpPr>
        <p:spPr>
          <a:xfrm rot="5400000" flipV="1">
            <a:off x="7543800" y="8731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35000"/>
            <a:ext cx="1971675" cy="45085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35000"/>
            <a:ext cx="5686425" cy="4508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C5D17-6D0D-9F4F-9B55-FB27E9704A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688D-231B-1D42-811E-8154279334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61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B7933-22FF-504A-81CE-5BF17D9DC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51BC3CF-A6E4-DB41-AE96-D63475A295A0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FBD85B-8FB6-C049-90E7-DA23C3E9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12E3A1-D822-5740-A5BD-23B65DF2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6FEC0F-2D03-C54B-B2A3-FA7CC66F0F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18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2C616-58D1-6B45-A65A-13504408B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94FF90-EE11-5B40-9196-C9D88CB3EC6E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3E59C-E640-1142-BDEA-8C1C2BF36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F5BDF-988F-8F45-A7B4-4D60F580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F131DB-6445-6A45-87FE-46A9CF7A5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5263F8-CE2B-304E-9B44-A49DDF94638A}"/>
              </a:ext>
            </a:extLst>
          </p:cNvPr>
          <p:cNvSpPr/>
          <p:nvPr/>
        </p:nvSpPr>
        <p:spPr>
          <a:xfrm>
            <a:off x="0" y="0"/>
            <a:ext cx="9144000" cy="38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0E5FEF7-60BB-9047-8ED3-3A507DFB8FB8}"/>
              </a:ext>
            </a:extLst>
          </p:cNvPr>
          <p:cNvCxnSpPr/>
          <p:nvPr/>
        </p:nvCxnSpPr>
        <p:spPr>
          <a:xfrm flipV="1">
            <a:off x="6289675" y="4386263"/>
            <a:ext cx="0" cy="762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10">
            <a:extLst>
              <a:ext uri="{FF2B5EF4-FFF2-40B4-BE49-F238E27FC236}">
                <a16:creationId xmlns:a16="http://schemas.microsoft.com/office/drawing/2014/main" id="{77CD7DC5-6C9C-9949-8873-D166317EA4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6075" y="2974975"/>
            <a:ext cx="2817813" cy="941388"/>
            <a:chOff x="346177" y="2974708"/>
            <a:chExt cx="2817422" cy="9416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89CBC8-E116-7B40-8C76-64754A461DC9}"/>
                </a:ext>
              </a:extLst>
            </p:cNvPr>
            <p:cNvSpPr/>
            <p:nvPr userDrawn="1"/>
          </p:nvSpPr>
          <p:spPr>
            <a:xfrm>
              <a:off x="346177" y="2974708"/>
              <a:ext cx="2817422" cy="941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12">
              <a:extLst>
                <a:ext uri="{FF2B5EF4-FFF2-40B4-BE49-F238E27FC236}">
                  <a16:creationId xmlns:a16="http://schemas.microsoft.com/office/drawing/2014/main" id="{29CDD4C7-F870-004B-9294-E04D2A2BF76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18" y="3127396"/>
              <a:ext cx="2527140" cy="735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133448"/>
            <a:ext cx="5829300" cy="1219200"/>
          </a:xfrm>
        </p:spPr>
        <p:txBody>
          <a:bodyPr/>
          <a:lstStyle>
            <a:lvl1pPr algn="r">
              <a:defRPr sz="280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133448"/>
            <a:ext cx="2400300" cy="1219200"/>
          </a:xfrm>
        </p:spPr>
        <p:txBody>
          <a:bodyPr lIns="91440" r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91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87680"/>
            <a:ext cx="7290054" cy="1249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1905000"/>
            <a:ext cx="3566160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905000"/>
            <a:ext cx="3566160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C2D50-D71B-4948-A099-CB2016F0A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D5D7D98-4F5E-D84A-B3C5-D6CF2EDF0A21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9464D-1AD7-2047-BBF6-4555DAB0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FEC94-76F6-894C-8846-E38D89BE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9F5E46F-DA86-5B46-AA7A-45AF301CF9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6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87680"/>
            <a:ext cx="7290054" cy="1249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816363"/>
            <a:ext cx="3566160" cy="685800"/>
          </a:xfrm>
        </p:spPr>
        <p:txBody>
          <a:bodyPr lIns="137160" rIns="137160"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473157"/>
            <a:ext cx="3566160" cy="27846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816363"/>
            <a:ext cx="3566160" cy="685800"/>
          </a:xfrm>
        </p:spPr>
        <p:txBody>
          <a:bodyPr lIns="137160" rIns="137160"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473157"/>
            <a:ext cx="3566160" cy="27846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D8CF76-0105-D549-A91D-3A1178D4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E7DE-D0ED-274A-8EDA-9EC597D4A91A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7BD79B-6590-C945-9874-D3DFB3FF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4A2D35-EDF6-EF41-9814-47256564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BA863-E496-6E4C-9159-41ADAB6499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7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C66E8F-53E5-6444-98C3-F032FDE5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752CD8-35A2-F14E-9D15-4DD1036A9D92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F7D90-48C1-EC46-9F7F-1E521A5A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A38B2-420E-6043-92EF-CBB822EF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A7EA0B-2D9E-EE44-A496-47A53100F6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59AB78F-AB22-0F49-9351-E698831B0A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C2202-1F6F-D842-BA8D-0C8C5F84D4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7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92924"/>
            <a:ext cx="3291840" cy="14478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85800"/>
            <a:ext cx="4258818" cy="43205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881255"/>
            <a:ext cx="3291840" cy="3135245"/>
          </a:xfrm>
        </p:spPr>
        <p:txBody>
          <a:bodyPr lIns="91440" rIns="91440"/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5B20E-B152-E548-9083-893AE0A3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35B095-AE30-564F-9AEC-958C38460AD7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88456-833C-274C-AE2D-13D149AB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808A8-4E43-A240-A973-5CCE5356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F245665-8905-A142-9393-A8DC50EBC5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9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9DB4C8D4-D2EA-1A4B-A0AC-A990B5F52AE6}"/>
              </a:ext>
            </a:extLst>
          </p:cNvPr>
          <p:cNvCxnSpPr/>
          <p:nvPr/>
        </p:nvCxnSpPr>
        <p:spPr>
          <a:xfrm flipV="1">
            <a:off x="6289675" y="4386263"/>
            <a:ext cx="0" cy="762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9">
            <a:extLst>
              <a:ext uri="{FF2B5EF4-FFF2-40B4-BE49-F238E27FC236}">
                <a16:creationId xmlns:a16="http://schemas.microsoft.com/office/drawing/2014/main" id="{055725A2-193E-2443-AA77-9E4162BE44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6075" y="2974975"/>
            <a:ext cx="2817813" cy="941388"/>
            <a:chOff x="346177" y="2974708"/>
            <a:chExt cx="2817422" cy="9416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43AD5F-2F16-4540-B436-13441C087CA9}"/>
                </a:ext>
              </a:extLst>
            </p:cNvPr>
            <p:cNvSpPr/>
            <p:nvPr userDrawn="1"/>
          </p:nvSpPr>
          <p:spPr>
            <a:xfrm>
              <a:off x="346177" y="2974708"/>
              <a:ext cx="2817422" cy="941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3CE3B53D-939F-CD45-B12A-67956FD5417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18" y="3127396"/>
              <a:ext cx="2527140" cy="735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133448"/>
            <a:ext cx="5829300" cy="1219200"/>
          </a:xfrm>
        </p:spPr>
        <p:txBody>
          <a:bodyPr/>
          <a:lstStyle>
            <a:lvl1pPr algn="r">
              <a:defRPr sz="28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810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133448"/>
            <a:ext cx="2400300" cy="1219200"/>
          </a:xfrm>
        </p:spPr>
        <p:txBody>
          <a:bodyPr lIns="91440" rIns="9144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02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04D67C-08DA-B446-9BBA-C5D4EB60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487363"/>
            <a:ext cx="7289800" cy="1249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C04400F-B551-C940-829D-D62CB6173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8350" y="1905000"/>
            <a:ext cx="728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NL"/>
              <a:t>Cliquez pour modifier les styles du texte du masque</a:t>
            </a:r>
          </a:p>
          <a:p>
            <a:pPr lvl="1"/>
            <a:r>
              <a:rPr lang="fr-FR" altLang="fr-NL"/>
              <a:t>Deuxième niveau</a:t>
            </a:r>
          </a:p>
          <a:p>
            <a:pPr lvl="2"/>
            <a:r>
              <a:rPr lang="fr-FR" altLang="fr-NL"/>
              <a:t>Troisième niveau</a:t>
            </a:r>
          </a:p>
          <a:p>
            <a:pPr lvl="3"/>
            <a:r>
              <a:rPr lang="fr-FR" altLang="fr-NL"/>
              <a:t>Quatrième niveau</a:t>
            </a:r>
          </a:p>
          <a:p>
            <a:pPr lvl="4"/>
            <a:r>
              <a:rPr lang="fr-FR" altLang="fr-NL"/>
              <a:t>Cinquième niveau</a:t>
            </a:r>
            <a:endParaRPr lang="en-US" altLang="fr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B7D4C-B3CB-4246-B229-752B2324A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350" y="5392738"/>
            <a:ext cx="16160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EADC4E68-889B-8F4B-9E8D-03246319B596}" type="datetime1">
              <a:rPr lang="fr-FR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2ACFE-0B2F-BA49-BE8D-A0A4CEEFE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2200" y="5392738"/>
            <a:ext cx="44259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E4042-CB7C-E94C-81B3-2DB39815C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0" y="5392738"/>
            <a:ext cx="7302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9F400D56-5B1C-A148-9189-A0CBF15B9D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160F13-1804-6B4E-A5B2-08D8BF498284}"/>
              </a:ext>
            </a:extLst>
          </p:cNvPr>
          <p:cNvCxnSpPr/>
          <p:nvPr/>
        </p:nvCxnSpPr>
        <p:spPr>
          <a:xfrm flipV="1">
            <a:off x="571500" y="688975"/>
            <a:ext cx="0" cy="76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3A883F-8384-7F4B-9924-EA15160F1DBD}"/>
              </a:ext>
            </a:extLst>
          </p:cNvPr>
          <p:cNvSpPr/>
          <p:nvPr userDrawn="1"/>
        </p:nvSpPr>
        <p:spPr>
          <a:xfrm>
            <a:off x="0" y="5326063"/>
            <a:ext cx="9144000" cy="388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53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57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hdr="0"/>
  <p:txStyles>
    <p:titleStyle>
      <a:lvl1pPr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kern="1200" cap="all" spc="75">
          <a:solidFill>
            <a:srgbClr val="191919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2pPr>
      <a:lvl3pPr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3pPr>
      <a:lvl4pPr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4pPr>
      <a:lvl5pPr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5pPr>
      <a:lvl6pPr marL="457200"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6pPr>
      <a:lvl7pPr marL="914400"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7pPr>
      <a:lvl8pPr marL="1371600"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8pPr>
      <a:lvl9pPr marL="1828800" algn="l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Trebuchet MS" panose="020B0703020202090204" pitchFamily="34" charset="0"/>
        </a:defRPr>
      </a:lvl9pPr>
    </p:titleStyle>
    <p:bodyStyle>
      <a:lvl1pPr marL="68263" indent="-68263" algn="l" defTabSz="685800" rtl="0" eaLnBrk="1" fontAlgn="base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2"/>
        </a:buClr>
        <a:buSzPct val="100000"/>
        <a:buFont typeface="Tw Cen MT" panose="020B0602020104020603" pitchFamily="34" charset="77"/>
        <a:buChar char=" 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438" indent="-101600" algn="l" defTabSz="685800" rtl="0" eaLnBrk="1" fontAlgn="base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2" charset="2"/>
        <a:buChar char="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334963" indent="-101600" algn="l" defTabSz="685800" rtl="0" eaLnBrk="1" fontAlgn="base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2" charset="2"/>
        <a:buChar char="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444500" indent="-101600" algn="l" defTabSz="685800" rtl="0" eaLnBrk="1" fontAlgn="base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2" charset="2"/>
        <a:buChar char="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582613" indent="-101600" algn="l" defTabSz="685800" rtl="0" eaLnBrk="1" fontAlgn="base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2" charset="2"/>
        <a:buChar char="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 supply from NBS for irrigation &amp; cropping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Application systems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7B98-1F90-7D4C-B97E-87859DA6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Watering 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2C5C-01F5-8241-8BE5-EE44D715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06826"/>
            <a:ext cx="5397319" cy="3352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NL" dirty="0"/>
              <a:t> Water efficiency: Around 90%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 Efficient</a:t>
            </a:r>
            <a:endParaRPr lang="en-NL" dirty="0"/>
          </a:p>
          <a:p>
            <a:pPr>
              <a:buFont typeface="Wingdings" pitchFamily="2" charset="2"/>
              <a:buChar char="§"/>
            </a:pPr>
            <a:r>
              <a:rPr lang="en-NL" dirty="0"/>
              <a:t> Application pressure: ~1 m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 Works with low pressure 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Design &amp; installation: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easy </a:t>
            </a:r>
            <a:r>
              <a:rPr lang="en-NL" dirty="0">
                <a:sym typeface="Wingdings" pitchFamily="2" charset="2"/>
              </a:rPr>
              <a:t> </a:t>
            </a:r>
            <a:r>
              <a:rPr lang="en-GB" dirty="0"/>
              <a:t>W</a:t>
            </a:r>
            <a:r>
              <a:rPr lang="en-NL" dirty="0"/>
              <a:t>atering cans can be filled from a basin fed by the pump.</a:t>
            </a:r>
            <a:endParaRPr lang="en-NL" dirty="0"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Price: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cheap (labour costs)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Labour: </a:t>
            </a:r>
            <a:r>
              <a:rPr lang="en-NL" dirty="0">
                <a:solidFill>
                  <a:srgbClr val="FF0000"/>
                </a:solidFill>
                <a:sym typeface="Wingdings" pitchFamily="2" charset="2"/>
              </a:rPr>
              <a:t>intensive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13AA0-1836-384F-983D-EC9E05B0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29C8-7D89-434F-A33B-49DAACE8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6A6-F602-C04F-B6FC-914537DC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3DD9D-5323-FC44-B008-5BA611318E9D}"/>
              </a:ext>
            </a:extLst>
          </p:cNvPr>
          <p:cNvSpPr txBox="1"/>
          <p:nvPr/>
        </p:nvSpPr>
        <p:spPr>
          <a:xfrm>
            <a:off x="768350" y="3639722"/>
            <a:ext cx="7840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Irrigation with watering cans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very</a:t>
            </a:r>
            <a:r>
              <a:rPr lang="fr-FR" sz="1600" dirty="0"/>
              <a:t> time </a:t>
            </a:r>
            <a:r>
              <a:rPr lang="fr-FR" sz="1600" dirty="0" err="1"/>
              <a:t>consuming</a:t>
            </a:r>
            <a:r>
              <a:rPr lang="fr-FR" sz="1600" dirty="0"/>
              <a:t>.</a:t>
            </a:r>
            <a:endParaRPr lang="en-NL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783" y="291983"/>
            <a:ext cx="2354467" cy="2889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83" y="3321256"/>
            <a:ext cx="2354467" cy="17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7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648E-E460-DC4E-8A38-FD4326DC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Sprinklers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D01AF-C1BF-6348-946D-0EEA3A43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09406-F43B-A34F-8EB0-9AF4CD53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04AA7-7111-DF49-AD3D-FD876BC8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44E92E-E9AB-9D49-91C5-EBFB33D60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06826"/>
            <a:ext cx="7289800" cy="3352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NL" dirty="0"/>
              <a:t> Efficiency: Around 60% </a:t>
            </a:r>
            <a:r>
              <a:rPr lang="en-NL" dirty="0">
                <a:solidFill>
                  <a:schemeClr val="accent2"/>
                </a:solidFill>
                <a:sym typeface="Wingdings" pitchFamily="2" charset="2"/>
              </a:rPr>
              <a:t> Low efficiency</a:t>
            </a:r>
            <a:endParaRPr lang="en-NL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NL" dirty="0"/>
              <a:t> Application pressure: 15 m </a:t>
            </a:r>
            <a:r>
              <a:rPr lang="en-NL" dirty="0">
                <a:solidFill>
                  <a:srgbClr val="FF0000"/>
                </a:solidFill>
                <a:sym typeface="Wingdings" pitchFamily="2" charset="2"/>
              </a:rPr>
              <a:t> Works with very high pressure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Design &amp; installation: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easy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Price: </a:t>
            </a:r>
            <a:r>
              <a:rPr lang="en-NL" dirty="0">
                <a:solidFill>
                  <a:schemeClr val="accent2"/>
                </a:solidFill>
                <a:sym typeface="Wingdings" pitchFamily="2" charset="2"/>
              </a:rPr>
              <a:t>moderated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ym typeface="Wingdings" pitchFamily="2" charset="2"/>
              </a:rPr>
              <a:t> Labour: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low</a:t>
            </a:r>
          </a:p>
          <a:p>
            <a:pPr marL="0" indent="0">
              <a:buNone/>
            </a:pPr>
            <a:endParaRPr lang="en-N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2451077"/>
            <a:ext cx="3521585" cy="26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2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7B98-1F90-7D4C-B97E-87859DA6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Spray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2C5C-01F5-8241-8BE5-EE44D715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06826"/>
            <a:ext cx="7289800" cy="3352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NL" dirty="0"/>
              <a:t> Efficiency: Around 80%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 Efficient</a:t>
            </a:r>
            <a:endParaRPr lang="en-NL" dirty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NL" dirty="0"/>
              <a:t> Application pressure: 5 to 10 m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 Works with relatively low pressure 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Design &amp; installation: </a:t>
            </a:r>
            <a:r>
              <a:rPr lang="en-NL" dirty="0">
                <a:solidFill>
                  <a:schemeClr val="accent2"/>
                </a:solidFill>
                <a:sym typeface="Wingdings" pitchFamily="2" charset="2"/>
              </a:rPr>
              <a:t>moderated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Price: </a:t>
            </a:r>
            <a:r>
              <a:rPr lang="en-NL" dirty="0">
                <a:solidFill>
                  <a:schemeClr val="accent2"/>
                </a:solidFill>
                <a:sym typeface="Wingdings" pitchFamily="2" charset="2"/>
              </a:rPr>
              <a:t>Moderated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ym typeface="Wingdings" pitchFamily="2" charset="2"/>
              </a:rPr>
              <a:t> Labour: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low</a:t>
            </a:r>
          </a:p>
          <a:p>
            <a:pPr marL="0" indent="0">
              <a:buNone/>
            </a:pPr>
            <a:endParaRPr lang="en-NL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13AA0-1836-384F-983D-EC9E05B0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29C8-7D89-434F-A33B-49DAACE8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6A6-F602-C04F-B6FC-914537DC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97F35B-11C4-CF4F-98B1-B184CDB6D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2" b="48937"/>
          <a:stretch/>
        </p:blipFill>
        <p:spPr>
          <a:xfrm>
            <a:off x="3632200" y="2755712"/>
            <a:ext cx="5511800" cy="24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2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9E8CBB-AE42-B848-A21E-7E77BFD6D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17" y="1357707"/>
            <a:ext cx="6962783" cy="4087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C8C000-CB5B-E641-8841-144A0516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Spray tube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9394A-ECC0-2A47-A2B0-F72B3829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A4E87-EAEE-1746-81C1-617D463C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D07B-D1CB-EB4F-B6DC-A4875CCE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CD915-C797-FA47-B7BB-7BB3111E50A3}"/>
              </a:ext>
            </a:extLst>
          </p:cNvPr>
          <p:cNvSpPr/>
          <p:nvPr/>
        </p:nvSpPr>
        <p:spPr>
          <a:xfrm>
            <a:off x="4309672" y="1624789"/>
            <a:ext cx="2870617" cy="129079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BD9A4-087B-E548-826A-1A133BDA3FD0}"/>
              </a:ext>
            </a:extLst>
          </p:cNvPr>
          <p:cNvSpPr txBox="1"/>
          <p:nvPr/>
        </p:nvSpPr>
        <p:spPr>
          <a:xfrm>
            <a:off x="5621988" y="1224678"/>
            <a:ext cx="212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000" dirty="0">
                <a:solidFill>
                  <a:schemeClr val="accent2"/>
                </a:solidFill>
              </a:rPr>
              <a:t>Sector (can be irrigated independently from the others)</a:t>
            </a:r>
          </a:p>
        </p:txBody>
      </p:sp>
    </p:spTree>
    <p:extLst>
      <p:ext uri="{BB962C8B-B14F-4D97-AF65-F5344CB8AC3E}">
        <p14:creationId xmlns:p14="http://schemas.microsoft.com/office/powerpoint/2010/main" val="12380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FFDAD-94B6-D34C-BED5-672923B55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4C2202-1F6F-D842-BA8D-0C8C5F84D46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D2B6E-51DE-B943-9616-16D87FBE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633677" y="148682"/>
            <a:ext cx="2556550" cy="1917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864A8-5005-C748-BB6F-9D35417D3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5" y="2276427"/>
            <a:ext cx="4386520" cy="3289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288180-62AE-2D44-8AA7-72BE95BE2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33"/>
          <a:stretch/>
        </p:blipFill>
        <p:spPr>
          <a:xfrm rot="5400000">
            <a:off x="4371788" y="949370"/>
            <a:ext cx="5532228" cy="381170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A2D202-0C8D-1F40-9032-855915746CF7}"/>
              </a:ext>
            </a:extLst>
          </p:cNvPr>
          <p:cNvCxnSpPr>
            <a:cxnSpLocks/>
          </p:cNvCxnSpPr>
          <p:nvPr/>
        </p:nvCxnSpPr>
        <p:spPr>
          <a:xfrm flipV="1">
            <a:off x="5190227" y="5392738"/>
            <a:ext cx="2022103" cy="82232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59E768-22F7-4A46-B34C-A577C90145C9}"/>
              </a:ext>
            </a:extLst>
          </p:cNvPr>
          <p:cNvCxnSpPr/>
          <p:nvPr/>
        </p:nvCxnSpPr>
        <p:spPr>
          <a:xfrm flipH="1" flipV="1">
            <a:off x="6938010" y="1520190"/>
            <a:ext cx="274320" cy="387254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7F653-F4D8-524A-8E37-8214498AD6AE}"/>
              </a:ext>
            </a:extLst>
          </p:cNvPr>
          <p:cNvCxnSpPr/>
          <p:nvPr/>
        </p:nvCxnSpPr>
        <p:spPr>
          <a:xfrm flipH="1">
            <a:off x="5232049" y="1508760"/>
            <a:ext cx="170596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081B3C-5C37-D542-84E2-7FD27C9F545D}"/>
              </a:ext>
            </a:extLst>
          </p:cNvPr>
          <p:cNvSpPr txBox="1"/>
          <p:nvPr/>
        </p:nvSpPr>
        <p:spPr>
          <a:xfrm>
            <a:off x="5772653" y="1107388"/>
            <a:ext cx="857250" cy="369332"/>
          </a:xfrm>
          <a:prstGeom prst="rect">
            <a:avLst/>
          </a:prstGeom>
          <a:solidFill>
            <a:schemeClr val="lt1">
              <a:alpha val="753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2"/>
                </a:solidFill>
              </a:rPr>
              <a:t>Sector</a:t>
            </a:r>
          </a:p>
        </p:txBody>
      </p:sp>
      <p:pic>
        <p:nvPicPr>
          <p:cNvPr id="12" name="Picture 11" descr="IMG_1057 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b="18679"/>
          <a:stretch/>
        </p:blipFill>
        <p:spPr bwMode="auto">
          <a:xfrm>
            <a:off x="100245" y="148681"/>
            <a:ext cx="2427035" cy="1917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169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648E-E460-DC4E-8A38-FD4326DCA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-77198"/>
            <a:ext cx="7289800" cy="1249362"/>
          </a:xfrm>
        </p:spPr>
        <p:txBody>
          <a:bodyPr/>
          <a:lstStyle/>
          <a:p>
            <a:r>
              <a:rPr lang="en-GB" dirty="0" smtClean="0"/>
              <a:t>Others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D01AF-C1BF-6348-946D-0EEA3A43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09406-F43B-A34F-8EB0-9AF4CD53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04AA7-7111-DF49-AD3D-FD876BC8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8" r="1"/>
          <a:stretch/>
        </p:blipFill>
        <p:spPr>
          <a:xfrm>
            <a:off x="732416" y="866570"/>
            <a:ext cx="3159135" cy="204004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r="40343"/>
          <a:stretch/>
        </p:blipFill>
        <p:spPr bwMode="auto">
          <a:xfrm>
            <a:off x="4054159" y="866570"/>
            <a:ext cx="2625318" cy="204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2" y="3112942"/>
            <a:ext cx="3049089" cy="2103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83"/>
          <a:stretch/>
        </p:blipFill>
        <p:spPr>
          <a:xfrm>
            <a:off x="4054159" y="3112941"/>
            <a:ext cx="2625315" cy="2103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081B3C-5C37-D542-84E2-7FD27C9F545D}"/>
              </a:ext>
            </a:extLst>
          </p:cNvPr>
          <p:cNvSpPr txBox="1"/>
          <p:nvPr/>
        </p:nvSpPr>
        <p:spPr>
          <a:xfrm>
            <a:off x="842462" y="2469007"/>
            <a:ext cx="1620925" cy="369332"/>
          </a:xfrm>
          <a:prstGeom prst="rect">
            <a:avLst/>
          </a:prstGeom>
          <a:solidFill>
            <a:schemeClr val="lt1">
              <a:alpha val="753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Spray hose</a:t>
            </a:r>
            <a:endParaRPr lang="en-NL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81B3C-5C37-D542-84E2-7FD27C9F545D}"/>
              </a:ext>
            </a:extLst>
          </p:cNvPr>
          <p:cNvSpPr txBox="1"/>
          <p:nvPr/>
        </p:nvSpPr>
        <p:spPr>
          <a:xfrm>
            <a:off x="4121239" y="4814457"/>
            <a:ext cx="1974761" cy="369332"/>
          </a:xfrm>
          <a:prstGeom prst="rect">
            <a:avLst/>
          </a:prstGeom>
          <a:solidFill>
            <a:schemeClr val="lt1">
              <a:alpha val="753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Low cost basins</a:t>
            </a:r>
            <a:endParaRPr lang="en-NL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81B3C-5C37-D542-84E2-7FD27C9F545D}"/>
              </a:ext>
            </a:extLst>
          </p:cNvPr>
          <p:cNvSpPr txBox="1"/>
          <p:nvPr/>
        </p:nvSpPr>
        <p:spPr>
          <a:xfrm>
            <a:off x="860332" y="4810755"/>
            <a:ext cx="2353131" cy="369332"/>
          </a:xfrm>
          <a:prstGeom prst="rect">
            <a:avLst/>
          </a:prstGeom>
          <a:solidFill>
            <a:schemeClr val="lt1">
              <a:alpha val="753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Californian System</a:t>
            </a:r>
            <a:endParaRPr lang="en-NL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81B3C-5C37-D542-84E2-7FD27C9F545D}"/>
              </a:ext>
            </a:extLst>
          </p:cNvPr>
          <p:cNvSpPr txBox="1"/>
          <p:nvPr/>
        </p:nvSpPr>
        <p:spPr>
          <a:xfrm>
            <a:off x="4051007" y="2488066"/>
            <a:ext cx="1620925" cy="369332"/>
          </a:xfrm>
          <a:prstGeom prst="rect">
            <a:avLst/>
          </a:prstGeom>
          <a:solidFill>
            <a:schemeClr val="lt1">
              <a:alpha val="753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Mini Pivot</a:t>
            </a:r>
            <a:endParaRPr lang="en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8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A36F-153D-E941-B63C-AAEC51A4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1380497"/>
            <a:ext cx="7289800" cy="1249362"/>
          </a:xfrm>
        </p:spPr>
        <p:txBody>
          <a:bodyPr>
            <a:normAutofit/>
          </a:bodyPr>
          <a:lstStyle/>
          <a:p>
            <a:r>
              <a:rPr lang="en-NL" sz="4000" dirty="0">
                <a:solidFill>
                  <a:schemeClr val="bg1"/>
                </a:solidFill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70552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F014-70E0-C844-B23D-667B4FA5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system: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15648-E612-6548-9899-F0384FE41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905000"/>
            <a:ext cx="7289800" cy="2809613"/>
          </a:xfrm>
        </p:spPr>
        <p:txBody>
          <a:bodyPr/>
          <a:lstStyle/>
          <a:p>
            <a:r>
              <a:rPr lang="en-NL" u="sng" dirty="0"/>
              <a:t>Definion</a:t>
            </a:r>
            <a:r>
              <a:rPr lang="en-NL" dirty="0"/>
              <a:t>: The system (technology, practice or construction) that distribute the water coming from the system, to the plant.</a:t>
            </a:r>
            <a:r>
              <a:rPr lang="en-NL" baseline="30000" dirty="0"/>
              <a:t>1</a:t>
            </a:r>
            <a:r>
              <a:rPr lang="en-NL" dirty="0"/>
              <a:t> </a:t>
            </a:r>
          </a:p>
          <a:p>
            <a:r>
              <a:rPr lang="en-NL" u="sng" dirty="0"/>
              <a:t>In practice</a:t>
            </a:r>
            <a:r>
              <a:rPr lang="en-NL" dirty="0"/>
              <a:t>: Examples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</a:t>
            </a:r>
            <a:r>
              <a:rPr lang="en-GB" dirty="0"/>
              <a:t>D</a:t>
            </a:r>
            <a:r>
              <a:rPr lang="en-NL" dirty="0" smtClean="0"/>
              <a:t>rip </a:t>
            </a:r>
            <a:r>
              <a:rPr lang="en-NL" dirty="0"/>
              <a:t>irrigation, sprinklers, spray tubes, etc.</a:t>
            </a:r>
          </a:p>
          <a:p>
            <a:pPr>
              <a:buFont typeface="Wingdings" pitchFamily="2" charset="2"/>
              <a:buChar char="§"/>
            </a:pPr>
            <a:r>
              <a:rPr lang="en-NL" dirty="0"/>
              <a:t> </a:t>
            </a:r>
            <a:r>
              <a:rPr lang="en-NL" dirty="0" smtClean="0"/>
              <a:t>Manual </a:t>
            </a:r>
            <a:r>
              <a:rPr lang="en-NL" dirty="0"/>
              <a:t>application with a hose or a watering can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F</a:t>
            </a:r>
            <a:r>
              <a:rPr lang="en-NL" dirty="0" smtClean="0"/>
              <a:t>urrows </a:t>
            </a:r>
            <a:r>
              <a:rPr lang="en-NL" dirty="0"/>
              <a:t>digged in the field</a:t>
            </a:r>
          </a:p>
          <a:p>
            <a:pPr>
              <a:buFont typeface="Wingdings" pitchFamily="2" charset="2"/>
              <a:buChar char="§"/>
            </a:pPr>
            <a:endParaRPr lang="en-NL" dirty="0"/>
          </a:p>
          <a:p>
            <a:pPr marL="0" indent="0">
              <a:buNone/>
            </a:pPr>
            <a:r>
              <a:rPr lang="en-NL" dirty="0"/>
              <a:t>Each type of system has a specific efficiency.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43098-94B4-5E43-9C31-D73CE847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0BF8A-7D10-194B-9207-E43A938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DCCF5-6480-1B4A-ADA2-F977946A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752EC-681A-B747-8C88-C1EFCDE665B5}"/>
              </a:ext>
            </a:extLst>
          </p:cNvPr>
          <p:cNvSpPr txBox="1"/>
          <p:nvPr/>
        </p:nvSpPr>
        <p:spPr>
          <a:xfrm>
            <a:off x="768350" y="4949505"/>
            <a:ext cx="728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000" dirty="0"/>
              <a:t>1. Source: Merriam-Webster dictionnary, 2021.</a:t>
            </a:r>
          </a:p>
        </p:txBody>
      </p:sp>
    </p:spTree>
    <p:extLst>
      <p:ext uri="{BB962C8B-B14F-4D97-AF65-F5344CB8AC3E}">
        <p14:creationId xmlns:p14="http://schemas.microsoft.com/office/powerpoint/2010/main" val="1123033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9565-0823-A244-A707-0C3DE20E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Efficiency: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C144D-AC8B-6F46-920A-1B5B6B4B3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52452"/>
            <a:ext cx="7289800" cy="3352800"/>
          </a:xfrm>
        </p:spPr>
        <p:txBody>
          <a:bodyPr/>
          <a:lstStyle/>
          <a:p>
            <a:r>
              <a:rPr lang="en-NL" u="sng" dirty="0"/>
              <a:t>Definition</a:t>
            </a:r>
            <a:r>
              <a:rPr lang="en-NL" dirty="0"/>
              <a:t>: it is the percentage of water that enters the application system and will actually reach the plant. </a:t>
            </a:r>
          </a:p>
          <a:p>
            <a:r>
              <a:rPr lang="en-NL" dirty="0"/>
              <a:t>Even in a perfect condition, an application system is never 100% efficient, there are losses:</a:t>
            </a:r>
          </a:p>
          <a:p>
            <a:pPr>
              <a:buFont typeface="Wingdings" pitchFamily="2" charset="2"/>
              <a:buChar char="§"/>
            </a:pPr>
            <a:r>
              <a:rPr lang="en-NL" dirty="0"/>
              <a:t> Losses in the air: by evaporation or splashing away from the plant</a:t>
            </a:r>
          </a:p>
          <a:p>
            <a:pPr>
              <a:buFont typeface="Wingdings" pitchFamily="2" charset="2"/>
              <a:buChar char="§"/>
            </a:pPr>
            <a:r>
              <a:rPr lang="en-NL" dirty="0"/>
              <a:t> Losses in the soil: water infiltrates the deeper layers of the </a:t>
            </a:r>
            <a:r>
              <a:rPr lang="en-NL" dirty="0" smtClean="0"/>
              <a:t>soil</a:t>
            </a:r>
            <a:endParaRPr lang="en-GB" dirty="0" smtClean="0"/>
          </a:p>
          <a:p>
            <a:pPr>
              <a:buFont typeface="Wingdings" pitchFamily="2" charset="2"/>
              <a:buChar char="§"/>
            </a:pPr>
            <a:r>
              <a:rPr lang="en-GB" dirty="0"/>
              <a:t> </a:t>
            </a:r>
            <a:r>
              <a:rPr lang="en-GB" dirty="0" smtClean="0"/>
              <a:t>Water distribution methods</a:t>
            </a:r>
            <a:endParaRPr lang="en-NL" dirty="0"/>
          </a:p>
          <a:p>
            <a:pPr>
              <a:buFont typeface="Wingdings" pitchFamily="2" charset="2"/>
              <a:buChar char="§"/>
            </a:pPr>
            <a:r>
              <a:rPr lang="en-NL" dirty="0"/>
              <a:t> [Leakage if the system is damaged]</a:t>
            </a:r>
          </a:p>
          <a:p>
            <a:pPr>
              <a:buFont typeface="Wingdings" pitchFamily="2" charset="2"/>
              <a:buChar char="§"/>
            </a:pPr>
            <a:endParaRPr lang="en-NL" dirty="0"/>
          </a:p>
          <a:p>
            <a:pPr marL="0" indent="0">
              <a:buNone/>
            </a:pPr>
            <a:r>
              <a:rPr lang="en-NL" dirty="0"/>
              <a:t>=&gt; </a:t>
            </a:r>
            <a:r>
              <a:rPr lang="en-NL" u="sng" dirty="0">
                <a:uFill>
                  <a:solidFill>
                    <a:schemeClr val="accent2"/>
                  </a:solidFill>
                </a:uFill>
              </a:rPr>
              <a:t>Losses in the application need to be accounted for when calculating the required pump yield otherwise less water than expected will reach the plant.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18ED-9D7B-FB48-9E9B-FBDD4558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3FF29-80A7-7844-A9F1-F277FA5B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AC233-B503-8B45-AFFE-8A4329CD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5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A36F-153D-E941-B63C-AAEC51A4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1380497"/>
            <a:ext cx="7289800" cy="1249362"/>
          </a:xfrm>
        </p:spPr>
        <p:txBody>
          <a:bodyPr>
            <a:normAutofit/>
          </a:bodyPr>
          <a:lstStyle/>
          <a:p>
            <a:r>
              <a:rPr lang="en-NL" sz="4000" dirty="0">
                <a:solidFill>
                  <a:schemeClr val="bg1"/>
                </a:solidFill>
              </a:rPr>
              <a:t>Common types of application systems</a:t>
            </a:r>
          </a:p>
        </p:txBody>
      </p:sp>
    </p:spTree>
    <p:extLst>
      <p:ext uri="{BB962C8B-B14F-4D97-AF65-F5344CB8AC3E}">
        <p14:creationId xmlns:p14="http://schemas.microsoft.com/office/powerpoint/2010/main" val="378060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7B98-1F90-7D4C-B97E-87859DA6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Drip irrigation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2C5C-01F5-8241-8BE5-EE44D715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06826"/>
            <a:ext cx="7289800" cy="3352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NL" dirty="0"/>
              <a:t> Efficiency: Around 90%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 Very efficient</a:t>
            </a:r>
            <a:endParaRPr lang="en-NL" dirty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NL" dirty="0"/>
              <a:t> Application pressure: 1 to 5 m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 Works with very low </a:t>
            </a:r>
            <a:r>
              <a:rPr lang="en-NL" dirty="0" smtClean="0">
                <a:solidFill>
                  <a:srgbClr val="00B050"/>
                </a:solidFill>
                <a:sym typeface="Wingdings" pitchFamily="2" charset="2"/>
              </a:rPr>
              <a:t>pressure</a:t>
            </a:r>
            <a:r>
              <a:rPr lang="en-GB" dirty="0" smtClean="0">
                <a:solidFill>
                  <a:srgbClr val="00B050"/>
                </a:solidFill>
                <a:sym typeface="Wingdings" pitchFamily="2" charset="2"/>
              </a:rPr>
              <a:t>, but often requires a tank</a:t>
            </a:r>
            <a:r>
              <a:rPr lang="en-NL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en-NL" dirty="0">
              <a:solidFill>
                <a:srgbClr val="00B05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Design &amp; installation: </a:t>
            </a:r>
            <a:r>
              <a:rPr lang="en-NL" dirty="0">
                <a:solidFill>
                  <a:srgbClr val="FF0000"/>
                </a:solidFill>
                <a:sym typeface="Wingdings" pitchFamily="2" charset="2"/>
              </a:rPr>
              <a:t>difficult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Price: </a:t>
            </a:r>
            <a:r>
              <a:rPr lang="en-NL" dirty="0" smtClean="0">
                <a:solidFill>
                  <a:srgbClr val="FF0000"/>
                </a:solidFill>
                <a:sym typeface="Wingdings" pitchFamily="2" charset="2"/>
              </a:rPr>
              <a:t>expensive</a:t>
            </a:r>
            <a:endParaRPr lang="en-GB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dirty="0" smtClean="0">
                <a:sym typeface="Wingdings" pitchFamily="2" charset="2"/>
              </a:rPr>
              <a:t>Lifespan: depends on quality/type </a:t>
            </a:r>
          </a:p>
          <a:p>
            <a:pPr marL="0" indent="0">
              <a:buNone/>
            </a:pPr>
            <a:r>
              <a:rPr lang="en-GB" dirty="0" smtClean="0">
                <a:sym typeface="Wingdings" pitchFamily="2" charset="2"/>
              </a:rPr>
              <a:t>of materials. </a:t>
            </a:r>
            <a:endParaRPr lang="en-NL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NL" dirty="0" smtClean="0">
                <a:sym typeface="Wingdings" pitchFamily="2" charset="2"/>
              </a:rPr>
              <a:t> Labour: </a:t>
            </a:r>
            <a:r>
              <a:rPr lang="en-NL" dirty="0" smtClean="0">
                <a:solidFill>
                  <a:srgbClr val="00B050"/>
                </a:solidFill>
                <a:sym typeface="Wingdings" pitchFamily="2" charset="2"/>
              </a:rPr>
              <a:t>very low</a:t>
            </a:r>
          </a:p>
          <a:p>
            <a:pPr marL="0" indent="0">
              <a:buNone/>
            </a:pPr>
            <a:endParaRPr lang="en-NL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13AA0-1836-384F-983D-EC9E05B0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29C8-7D89-434F-A33B-49DAACE8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6A6-F602-C04F-B6FC-914537DC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4D8DB5-3FA0-B349-A78C-57FFA6BF2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74" r="10000" b="36769"/>
          <a:stretch/>
        </p:blipFill>
        <p:spPr>
          <a:xfrm>
            <a:off x="4103370" y="2444994"/>
            <a:ext cx="4949190" cy="27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FDB6B5-0B7A-4F4E-A1C2-CD1BE59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1261957"/>
            <a:ext cx="9144000" cy="4319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C8C000-CB5B-E641-8841-144A0516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Drip irrigation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9394A-ECC0-2A47-A2B0-F72B3829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A4E87-EAEE-1746-81C1-617D463C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D07B-D1CB-EB4F-B6DC-A4875CCE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CD915-C797-FA47-B7BB-7BB3111E50A3}"/>
              </a:ext>
            </a:extLst>
          </p:cNvPr>
          <p:cNvSpPr/>
          <p:nvPr/>
        </p:nvSpPr>
        <p:spPr>
          <a:xfrm>
            <a:off x="4501515" y="1878330"/>
            <a:ext cx="3564344" cy="170497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BD9A4-087B-E548-826A-1A133BDA3FD0}"/>
              </a:ext>
            </a:extLst>
          </p:cNvPr>
          <p:cNvSpPr txBox="1"/>
          <p:nvPr/>
        </p:nvSpPr>
        <p:spPr>
          <a:xfrm>
            <a:off x="5983649" y="1478220"/>
            <a:ext cx="212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000" dirty="0">
                <a:solidFill>
                  <a:schemeClr val="accent2"/>
                </a:solidFill>
              </a:rPr>
              <a:t>Sector (can be irrigated independently from the others)</a:t>
            </a:r>
          </a:p>
        </p:txBody>
      </p:sp>
    </p:spTree>
    <p:extLst>
      <p:ext uri="{BB962C8B-B14F-4D97-AF65-F5344CB8AC3E}">
        <p14:creationId xmlns:p14="http://schemas.microsoft.com/office/powerpoint/2010/main" val="124890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5EDA0-D026-E44A-8E11-A471736A1E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7EA0B-2D9E-EE44-A496-47A53100F6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62347-983A-3847-A567-BF77B9AE001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392738"/>
            <a:ext cx="1616075" cy="228600"/>
          </a:xfrm>
        </p:spPr>
        <p:txBody>
          <a:bodyPr/>
          <a:lstStyle/>
          <a:p>
            <a:pPr>
              <a:defRPr/>
            </a:pPr>
            <a:fld id="{BE752CD8-35A2-F14E-9D15-4DD1036A9D92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E97E9-B943-3C49-AD69-FA631567F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0330"/>
            <a:ext cx="3480122" cy="2610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2D320-97F0-6544-A457-2D2A6EAEE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26580" y="692516"/>
            <a:ext cx="5267076" cy="3950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1D98A3-ADDF-9042-A314-927A5F8BF5F8}"/>
              </a:ext>
            </a:extLst>
          </p:cNvPr>
          <p:cNvSpPr txBox="1"/>
          <p:nvPr/>
        </p:nvSpPr>
        <p:spPr>
          <a:xfrm>
            <a:off x="304800" y="4983862"/>
            <a:ext cx="201399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L" sz="1400" dirty="0"/>
              <a:t>System being installed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83BE3-43F0-DD47-A30C-A5A61A27B042}"/>
              </a:ext>
            </a:extLst>
          </p:cNvPr>
          <p:cNvSpPr txBox="1"/>
          <p:nvPr/>
        </p:nvSpPr>
        <p:spPr>
          <a:xfrm>
            <a:off x="5198319" y="4966333"/>
            <a:ext cx="201399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L" sz="1400" dirty="0"/>
              <a:t>Drip irrigation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00D6-562E-034A-A3E9-43A9D74FBB15}"/>
              </a:ext>
            </a:extLst>
          </p:cNvPr>
          <p:cNvSpPr txBox="1"/>
          <p:nvPr/>
        </p:nvSpPr>
        <p:spPr>
          <a:xfrm>
            <a:off x="1427875" y="2373771"/>
            <a:ext cx="291263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L" sz="1400" dirty="0"/>
              <a:t>Connections between the sectors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E2DCBA-805C-584C-9741-6611D374DD0B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2567940" y="143302"/>
            <a:ext cx="1498246" cy="3250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1DDC17-C085-9346-8F5E-7BA84758EEF1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230350" y="892916"/>
            <a:ext cx="835836" cy="6387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9A63AB-D72D-F640-A269-11BF744E309A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2998856" y="478909"/>
            <a:ext cx="1067330" cy="404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975050D-EC0B-424C-B44A-C75182E1BCB4}"/>
              </a:ext>
            </a:extLst>
          </p:cNvPr>
          <p:cNvSpPr txBox="1"/>
          <p:nvPr/>
        </p:nvSpPr>
        <p:spPr>
          <a:xfrm>
            <a:off x="4066186" y="4802"/>
            <a:ext cx="1183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O</a:t>
            </a:r>
            <a:r>
              <a:rPr lang="en-NL" sz="1200" dirty="0">
                <a:solidFill>
                  <a:schemeClr val="accent2"/>
                </a:solidFill>
              </a:rPr>
              <a:t>pen valve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AA5EFD-382F-6149-9B17-C6F3FEC171AC}"/>
              </a:ext>
            </a:extLst>
          </p:cNvPr>
          <p:cNvSpPr txBox="1"/>
          <p:nvPr/>
        </p:nvSpPr>
        <p:spPr>
          <a:xfrm>
            <a:off x="4066186" y="340409"/>
            <a:ext cx="1722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Main </a:t>
            </a:r>
            <a:r>
              <a:rPr lang="fr-FR" sz="1200" dirty="0" err="1">
                <a:solidFill>
                  <a:schemeClr val="accent2"/>
                </a:solidFill>
              </a:rPr>
              <a:t>conveyance</a:t>
            </a:r>
            <a:r>
              <a:rPr lang="fr-FR" sz="1200" dirty="0">
                <a:solidFill>
                  <a:schemeClr val="accent2"/>
                </a:solidFill>
              </a:rPr>
              <a:t> pipe</a:t>
            </a:r>
            <a:endParaRPr lang="en-NL" sz="1200" dirty="0">
              <a:solidFill>
                <a:schemeClr val="accent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8F6404-F820-604A-BB59-9AECD6DA9DF7}"/>
              </a:ext>
            </a:extLst>
          </p:cNvPr>
          <p:cNvSpPr txBox="1"/>
          <p:nvPr/>
        </p:nvSpPr>
        <p:spPr>
          <a:xfrm>
            <a:off x="4066186" y="754416"/>
            <a:ext cx="1722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2"/>
                </a:solidFill>
              </a:rPr>
              <a:t>Closed</a:t>
            </a:r>
            <a:r>
              <a:rPr lang="fr-FR" sz="1200" dirty="0">
                <a:solidFill>
                  <a:schemeClr val="accent2"/>
                </a:solidFill>
              </a:rPr>
              <a:t> valve</a:t>
            </a:r>
            <a:endParaRPr lang="en-NL" sz="1200" dirty="0">
              <a:solidFill>
                <a:schemeClr val="accent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/>
          <a:stretch/>
        </p:blipFill>
        <p:spPr>
          <a:xfrm>
            <a:off x="304800" y="2862801"/>
            <a:ext cx="3480122" cy="20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5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7B98-1F90-7D4C-B97E-87859DA6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Furrows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2C5C-01F5-8241-8BE5-EE44D715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40" y="1622817"/>
            <a:ext cx="7359650" cy="3352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NL" dirty="0"/>
              <a:t> Efficiency: Around </a:t>
            </a:r>
            <a:r>
              <a:rPr lang="en-GB" dirty="0" smtClean="0"/>
              <a:t>30-40</a:t>
            </a:r>
            <a:r>
              <a:rPr lang="en-NL" dirty="0" smtClean="0"/>
              <a:t>% </a:t>
            </a:r>
            <a:r>
              <a:rPr lang="en-NL" dirty="0">
                <a:solidFill>
                  <a:srgbClr val="FF0000"/>
                </a:solidFill>
                <a:sym typeface="Wingdings" pitchFamily="2" charset="2"/>
              </a:rPr>
              <a:t> Not efficient </a:t>
            </a:r>
            <a:r>
              <a:rPr lang="en-NL" dirty="0">
                <a:sym typeface="Wingdings" pitchFamily="2" charset="2"/>
              </a:rPr>
              <a:t>(water losses in the soil)</a:t>
            </a:r>
            <a:endParaRPr lang="en-NL" dirty="0"/>
          </a:p>
          <a:p>
            <a:pPr>
              <a:buFont typeface="Wingdings" pitchFamily="2" charset="2"/>
              <a:buChar char="§"/>
            </a:pPr>
            <a:r>
              <a:rPr lang="en-NL" dirty="0"/>
              <a:t> Application pressure: 1 m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 Works with low pressure 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Design &amp; installation: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easy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Price: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cheap</a:t>
            </a:r>
          </a:p>
          <a:p>
            <a:pPr>
              <a:buFont typeface="Wingdings" pitchFamily="2" charset="2"/>
              <a:buChar char="§"/>
            </a:pP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NL" dirty="0">
                <a:sym typeface="Wingdings" pitchFamily="2" charset="2"/>
              </a:rPr>
              <a:t>Labour: </a:t>
            </a:r>
            <a:r>
              <a:rPr lang="en-NL" dirty="0">
                <a:solidFill>
                  <a:schemeClr val="accent2"/>
                </a:solidFill>
                <a:sym typeface="Wingdings" pitchFamily="2" charset="2"/>
              </a:rPr>
              <a:t>moderated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13AA0-1836-384F-983D-EC9E05B0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FF90-EE11-5B40-9196-C9D88CB3EC6E}" type="datetime1">
              <a:rPr lang="fr-FR" smtClean="0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29C8-7D89-434F-A33B-49DAACE8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6A6-F602-C04F-B6FC-914537DC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131DB-6445-6A45-87FE-46A9CF7A593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A57E6-3D9A-8D44-80A1-2BCBABC2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23" y="2409568"/>
            <a:ext cx="5586637" cy="2766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D3DD9D-5323-FC44-B008-5BA611318E9D}"/>
              </a:ext>
            </a:extLst>
          </p:cNvPr>
          <p:cNvSpPr txBox="1"/>
          <p:nvPr/>
        </p:nvSpPr>
        <p:spPr>
          <a:xfrm>
            <a:off x="107540" y="3411755"/>
            <a:ext cx="32164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Because of the very high water losses, furrows are </a:t>
            </a:r>
            <a:r>
              <a:rPr lang="en-NL" sz="1600" dirty="0">
                <a:solidFill>
                  <a:srgbClr val="FF0000"/>
                </a:solidFill>
              </a:rPr>
              <a:t>NOT recommended </a:t>
            </a:r>
            <a:r>
              <a:rPr lang="en-NL" sz="1600" dirty="0"/>
              <a:t>with: </a:t>
            </a:r>
          </a:p>
          <a:p>
            <a:pPr lvl="1">
              <a:buFont typeface="Wingdings" pitchFamily="2" charset="2"/>
              <a:buChar char="§"/>
            </a:pPr>
            <a:r>
              <a:rPr lang="en-NL" sz="1600" dirty="0"/>
              <a:t>Solar pumps</a:t>
            </a:r>
          </a:p>
          <a:p>
            <a:pPr lvl="1">
              <a:buFont typeface="Wingdings" pitchFamily="2" charset="2"/>
              <a:buChar char="§"/>
            </a:pPr>
            <a:r>
              <a:rPr lang="en-NL" sz="1600" dirty="0"/>
              <a:t>Pumps of a low capacity</a:t>
            </a:r>
          </a:p>
          <a:p>
            <a:pPr lvl="1">
              <a:buFont typeface="Wingdings" pitchFamily="2" charset="2"/>
              <a:buChar char="§"/>
            </a:pPr>
            <a:r>
              <a:rPr lang="en-NL" sz="1600" dirty="0"/>
              <a:t>When water availability at the water source is limited</a:t>
            </a: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"/>
          <a:stretch/>
        </p:blipFill>
        <p:spPr>
          <a:xfrm>
            <a:off x="6557554" y="329699"/>
            <a:ext cx="2386150" cy="162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148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Personnalisé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B867D"/>
      </a:accent1>
      <a:accent2>
        <a:srgbClr val="F3932B"/>
      </a:accent2>
      <a:accent3>
        <a:srgbClr val="4B867D"/>
      </a:accent3>
      <a:accent4>
        <a:srgbClr val="3E92C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[Compatibility Mode]" id="{E0F4F609-D55D-B348-81BE-5E4451625719}" vid="{C100A0CE-DB1B-9545-9D02-72D46E4D614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ppt</Template>
  <TotalTime>439</TotalTime>
  <Words>558</Words>
  <Application>Microsoft Office PowerPoint</Application>
  <PresentationFormat>On-screen Show (16:10)</PresentationFormat>
  <Paragraphs>103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Trebuchet MS</vt:lpstr>
      <vt:lpstr>Tw Cen MT</vt:lpstr>
      <vt:lpstr>Verdana</vt:lpstr>
      <vt:lpstr>Wingdings</vt:lpstr>
      <vt:lpstr>Wingdings 3</vt:lpstr>
      <vt:lpstr>Intégral</vt:lpstr>
      <vt:lpstr>Water supply from NBS for irrigation &amp; cropping</vt:lpstr>
      <vt:lpstr>Definitions</vt:lpstr>
      <vt:lpstr>Application system: what is it?</vt:lpstr>
      <vt:lpstr>Efficiency: what is it?</vt:lpstr>
      <vt:lpstr>Common types of application systems</vt:lpstr>
      <vt:lpstr>Drip irrigation</vt:lpstr>
      <vt:lpstr>Drip irrigation layout</vt:lpstr>
      <vt:lpstr>PowerPoint Presentation</vt:lpstr>
      <vt:lpstr>Furrows</vt:lpstr>
      <vt:lpstr>Watering can</vt:lpstr>
      <vt:lpstr>Sprinklers</vt:lpstr>
      <vt:lpstr>Spray tubes</vt:lpstr>
      <vt:lpstr>Spray tube layout</vt:lpstr>
      <vt:lpstr>PowerPoint Presentation</vt:lpstr>
      <vt:lpstr>Others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Berry van den Pol</dc:creator>
  <cp:lastModifiedBy>Robert Vuik</cp:lastModifiedBy>
  <cp:revision>15</cp:revision>
  <dcterms:created xsi:type="dcterms:W3CDTF">2020-08-18T08:28:05Z</dcterms:created>
  <dcterms:modified xsi:type="dcterms:W3CDTF">2021-12-10T10:14:45Z</dcterms:modified>
</cp:coreProperties>
</file>