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1"/>
  </p:notesMasterIdLst>
  <p:sldIdLst>
    <p:sldId id="951" r:id="rId2"/>
    <p:sldId id="1025" r:id="rId3"/>
    <p:sldId id="470" r:id="rId4"/>
    <p:sldId id="342" r:id="rId5"/>
    <p:sldId id="685" r:id="rId6"/>
    <p:sldId id="921" r:id="rId7"/>
    <p:sldId id="922" r:id="rId8"/>
    <p:sldId id="942" r:id="rId9"/>
    <p:sldId id="923" r:id="rId10"/>
    <p:sldId id="945" r:id="rId11"/>
    <p:sldId id="946" r:id="rId12"/>
    <p:sldId id="944" r:id="rId13"/>
    <p:sldId id="947" r:id="rId14"/>
    <p:sldId id="948" r:id="rId15"/>
    <p:sldId id="949" r:id="rId16"/>
    <p:sldId id="929" r:id="rId17"/>
    <p:sldId id="930" r:id="rId18"/>
    <p:sldId id="950" r:id="rId19"/>
    <p:sldId id="1024" r:id="rId20"/>
    <p:sldId id="346" r:id="rId21"/>
    <p:sldId id="1026" r:id="rId22"/>
    <p:sldId id="455" r:id="rId23"/>
    <p:sldId id="421" r:id="rId24"/>
    <p:sldId id="425" r:id="rId25"/>
    <p:sldId id="426" r:id="rId26"/>
    <p:sldId id="427" r:id="rId27"/>
    <p:sldId id="429" r:id="rId28"/>
    <p:sldId id="428" r:id="rId29"/>
    <p:sldId id="430" r:id="rId30"/>
    <p:sldId id="431" r:id="rId31"/>
    <p:sldId id="432" r:id="rId32"/>
    <p:sldId id="434" r:id="rId33"/>
    <p:sldId id="695" r:id="rId34"/>
    <p:sldId id="696" r:id="rId35"/>
    <p:sldId id="697" r:id="rId36"/>
    <p:sldId id="435" r:id="rId37"/>
    <p:sldId id="700" r:id="rId38"/>
    <p:sldId id="687" r:id="rId39"/>
    <p:sldId id="688" r:id="rId40"/>
    <p:sldId id="689" r:id="rId41"/>
    <p:sldId id="690" r:id="rId42"/>
    <p:sldId id="698" r:id="rId43"/>
    <p:sldId id="699" r:id="rId44"/>
    <p:sldId id="701" r:id="rId45"/>
    <p:sldId id="643" r:id="rId46"/>
    <p:sldId id="683" r:id="rId47"/>
    <p:sldId id="1022" r:id="rId48"/>
    <p:sldId id="1023" r:id="rId49"/>
    <p:sldId id="629" r:id="rId50"/>
    <p:sldId id="632" r:id="rId51"/>
    <p:sldId id="633" r:id="rId52"/>
    <p:sldId id="634" r:id="rId53"/>
    <p:sldId id="635" r:id="rId54"/>
    <p:sldId id="636" r:id="rId55"/>
    <p:sldId id="712" r:id="rId56"/>
    <p:sldId id="637" r:id="rId57"/>
    <p:sldId id="638" r:id="rId58"/>
    <p:sldId id="639" r:id="rId59"/>
    <p:sldId id="640" r:id="rId60"/>
    <p:sldId id="702" r:id="rId61"/>
    <p:sldId id="703" r:id="rId62"/>
    <p:sldId id="705" r:id="rId63"/>
    <p:sldId id="706" r:id="rId64"/>
    <p:sldId id="707" r:id="rId65"/>
    <p:sldId id="709" r:id="rId66"/>
    <p:sldId id="710" r:id="rId67"/>
    <p:sldId id="711" r:id="rId68"/>
    <p:sldId id="899" r:id="rId69"/>
    <p:sldId id="822" r:id="rId70"/>
    <p:sldId id="824" r:id="rId71"/>
    <p:sldId id="876" r:id="rId72"/>
    <p:sldId id="877" r:id="rId73"/>
    <p:sldId id="878" r:id="rId74"/>
    <p:sldId id="879" r:id="rId75"/>
    <p:sldId id="880" r:id="rId76"/>
    <p:sldId id="881" r:id="rId77"/>
    <p:sldId id="882" r:id="rId78"/>
    <p:sldId id="883" r:id="rId79"/>
    <p:sldId id="884" r:id="rId80"/>
    <p:sldId id="885" r:id="rId81"/>
    <p:sldId id="886" r:id="rId82"/>
    <p:sldId id="887" r:id="rId83"/>
    <p:sldId id="888" r:id="rId84"/>
    <p:sldId id="889" r:id="rId85"/>
    <p:sldId id="890" r:id="rId86"/>
    <p:sldId id="891" r:id="rId87"/>
    <p:sldId id="892" r:id="rId88"/>
    <p:sldId id="893" r:id="rId89"/>
    <p:sldId id="894" r:id="rId90"/>
    <p:sldId id="895" r:id="rId91"/>
    <p:sldId id="1002" r:id="rId92"/>
    <p:sldId id="896" r:id="rId93"/>
    <p:sldId id="897" r:id="rId94"/>
    <p:sldId id="903" r:id="rId95"/>
    <p:sldId id="904" r:id="rId96"/>
    <p:sldId id="905" r:id="rId97"/>
    <p:sldId id="906" r:id="rId98"/>
    <p:sldId id="907" r:id="rId99"/>
    <p:sldId id="908" r:id="rId100"/>
    <p:sldId id="909" r:id="rId101"/>
    <p:sldId id="910" r:id="rId102"/>
    <p:sldId id="1017" r:id="rId103"/>
    <p:sldId id="875" r:id="rId104"/>
    <p:sldId id="1003" r:id="rId105"/>
    <p:sldId id="1004" r:id="rId106"/>
    <p:sldId id="1005" r:id="rId107"/>
    <p:sldId id="1018" r:id="rId108"/>
    <p:sldId id="1006" r:id="rId109"/>
    <p:sldId id="1007" r:id="rId110"/>
    <p:sldId id="1008" r:id="rId111"/>
    <p:sldId id="1021" r:id="rId112"/>
    <p:sldId id="1009" r:id="rId113"/>
    <p:sldId id="1010" r:id="rId114"/>
    <p:sldId id="952" r:id="rId115"/>
    <p:sldId id="1027" r:id="rId116"/>
    <p:sldId id="954" r:id="rId117"/>
    <p:sldId id="955" r:id="rId118"/>
    <p:sldId id="956" r:id="rId119"/>
    <p:sldId id="957" r:id="rId120"/>
    <p:sldId id="958" r:id="rId121"/>
    <p:sldId id="959" r:id="rId122"/>
    <p:sldId id="960" r:id="rId123"/>
    <p:sldId id="961" r:id="rId124"/>
    <p:sldId id="962" r:id="rId125"/>
    <p:sldId id="963" r:id="rId126"/>
    <p:sldId id="964" r:id="rId127"/>
    <p:sldId id="965" r:id="rId128"/>
    <p:sldId id="967" r:id="rId129"/>
    <p:sldId id="992" r:id="rId130"/>
    <p:sldId id="968" r:id="rId131"/>
    <p:sldId id="969" r:id="rId132"/>
    <p:sldId id="970" r:id="rId133"/>
    <p:sldId id="971" r:id="rId134"/>
    <p:sldId id="972" r:id="rId135"/>
    <p:sldId id="973" r:id="rId136"/>
    <p:sldId id="974" r:id="rId137"/>
    <p:sldId id="975" r:id="rId138"/>
    <p:sldId id="976" r:id="rId139"/>
    <p:sldId id="990" r:id="rId140"/>
    <p:sldId id="977" r:id="rId141"/>
    <p:sldId id="978" r:id="rId142"/>
    <p:sldId id="979" r:id="rId143"/>
    <p:sldId id="980" r:id="rId144"/>
    <p:sldId id="991" r:id="rId145"/>
    <p:sldId id="993" r:id="rId146"/>
    <p:sldId id="999" r:id="rId147"/>
    <p:sldId id="998" r:id="rId148"/>
    <p:sldId id="1000" r:id="rId149"/>
    <p:sldId id="1028" r:id="rId150"/>
    <p:sldId id="799" r:id="rId151"/>
    <p:sldId id="1029" r:id="rId152"/>
    <p:sldId id="801" r:id="rId153"/>
    <p:sldId id="802" r:id="rId154"/>
    <p:sldId id="803" r:id="rId155"/>
    <p:sldId id="804" r:id="rId156"/>
    <p:sldId id="805" r:id="rId157"/>
    <p:sldId id="806" r:id="rId158"/>
    <p:sldId id="807" r:id="rId159"/>
    <p:sldId id="819" r:id="rId160"/>
    <p:sldId id="808" r:id="rId161"/>
    <p:sldId id="809" r:id="rId162"/>
    <p:sldId id="810" r:id="rId163"/>
    <p:sldId id="811" r:id="rId164"/>
    <p:sldId id="812" r:id="rId165"/>
    <p:sldId id="813" r:id="rId166"/>
    <p:sldId id="814" r:id="rId167"/>
    <p:sldId id="815" r:id="rId168"/>
    <p:sldId id="816" r:id="rId169"/>
    <p:sldId id="817" r:id="rId170"/>
    <p:sldId id="818" r:id="rId171"/>
    <p:sldId id="820" r:id="rId172"/>
    <p:sldId id="1030" r:id="rId173"/>
    <p:sldId id="1031" r:id="rId174"/>
    <p:sldId id="1033" r:id="rId175"/>
    <p:sldId id="1034" r:id="rId176"/>
    <p:sldId id="1036" r:id="rId177"/>
    <p:sldId id="1037" r:id="rId178"/>
    <p:sldId id="1039" r:id="rId179"/>
    <p:sldId id="1040" r:id="rId180"/>
    <p:sldId id="1041" r:id="rId181"/>
    <p:sldId id="1042" r:id="rId182"/>
    <p:sldId id="1043" r:id="rId183"/>
    <p:sldId id="1044" r:id="rId184"/>
    <p:sldId id="1046" r:id="rId185"/>
    <p:sldId id="1045" r:id="rId186"/>
    <p:sldId id="742" r:id="rId187"/>
    <p:sldId id="743" r:id="rId188"/>
    <p:sldId id="744" r:id="rId189"/>
    <p:sldId id="745" r:id="rId190"/>
    <p:sldId id="746" r:id="rId191"/>
    <p:sldId id="747" r:id="rId192"/>
    <p:sldId id="748" r:id="rId193"/>
    <p:sldId id="749" r:id="rId194"/>
    <p:sldId id="750" r:id="rId195"/>
    <p:sldId id="751" r:id="rId196"/>
    <p:sldId id="752" r:id="rId197"/>
    <p:sldId id="753" r:id="rId198"/>
    <p:sldId id="754" r:id="rId199"/>
    <p:sldId id="755" r:id="rId200"/>
    <p:sldId id="756" r:id="rId201"/>
    <p:sldId id="757" r:id="rId202"/>
    <p:sldId id="758" r:id="rId203"/>
    <p:sldId id="759" r:id="rId204"/>
    <p:sldId id="760" r:id="rId205"/>
    <p:sldId id="761" r:id="rId206"/>
    <p:sldId id="762" r:id="rId207"/>
    <p:sldId id="763" r:id="rId208"/>
    <p:sldId id="764" r:id="rId209"/>
    <p:sldId id="765" r:id="rId210"/>
    <p:sldId id="766" r:id="rId211"/>
    <p:sldId id="982" r:id="rId212"/>
    <p:sldId id="983" r:id="rId213"/>
    <p:sldId id="984" r:id="rId214"/>
    <p:sldId id="985" r:id="rId215"/>
    <p:sldId id="986" r:id="rId216"/>
    <p:sldId id="987" r:id="rId217"/>
    <p:sldId id="1048" r:id="rId218"/>
    <p:sldId id="1047" r:id="rId219"/>
    <p:sldId id="767" r:id="rId220"/>
    <p:sldId id="768" r:id="rId221"/>
    <p:sldId id="769" r:id="rId222"/>
    <p:sldId id="770" r:id="rId223"/>
    <p:sldId id="771" r:id="rId224"/>
    <p:sldId id="772" r:id="rId225"/>
    <p:sldId id="773" r:id="rId226"/>
    <p:sldId id="774" r:id="rId227"/>
    <p:sldId id="988" r:id="rId228"/>
    <p:sldId id="775" r:id="rId229"/>
    <p:sldId id="920" r:id="rId230"/>
    <p:sldId id="914" r:id="rId231"/>
    <p:sldId id="915" r:id="rId232"/>
    <p:sldId id="916" r:id="rId233"/>
    <p:sldId id="917" r:id="rId234"/>
    <p:sldId id="918" r:id="rId235"/>
    <p:sldId id="797" r:id="rId236"/>
    <p:sldId id="796" r:id="rId237"/>
    <p:sldId id="557" r:id="rId238"/>
    <p:sldId id="558" r:id="rId239"/>
    <p:sldId id="559" r:id="rId240"/>
    <p:sldId id="560" r:id="rId241"/>
    <p:sldId id="561" r:id="rId242"/>
    <p:sldId id="566" r:id="rId243"/>
    <p:sldId id="528" r:id="rId244"/>
    <p:sldId id="529" r:id="rId245"/>
    <p:sldId id="616" r:id="rId246"/>
    <p:sldId id="597" r:id="rId247"/>
    <p:sldId id="602" r:id="rId248"/>
    <p:sldId id="598" r:id="rId249"/>
    <p:sldId id="530" r:id="rId250"/>
    <p:sldId id="531" r:id="rId251"/>
    <p:sldId id="356" r:id="rId252"/>
    <p:sldId id="474" r:id="rId253"/>
    <p:sldId id="475" r:id="rId254"/>
    <p:sldId id="469" r:id="rId255"/>
    <p:sldId id="581" r:id="rId256"/>
    <p:sldId id="582" r:id="rId257"/>
    <p:sldId id="583" r:id="rId258"/>
    <p:sldId id="584" r:id="rId259"/>
    <p:sldId id="585" r:id="rId2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  <a:srgbClr val="CC9900"/>
    <a:srgbClr val="99FF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presProps" Target="presProps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tableStyles" Target="tableStyle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5" Type="http://schemas.openxmlformats.org/officeDocument/2006/relationships/image" Target="../media/image90.wmf"/><Relationship Id="rId4" Type="http://schemas.openxmlformats.org/officeDocument/2006/relationships/image" Target="../media/image8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83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83.wmf"/><Relationship Id="rId4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7A83A6-39C3-4219-AACA-714FB85322DA}" type="datetimeFigureOut">
              <a:rPr lang="en-US"/>
              <a:pPr>
                <a:defRPr/>
              </a:pPr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EB488A-8FC2-4975-A425-DD28E2BFE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58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4752F1-90F5-4D09-BBE7-2D492A4D6A5A}" type="slidenum">
              <a:rPr lang="en-US" smtClean="0"/>
              <a:pPr/>
              <a:t>134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4AFCB-26F2-4D75-B0A3-CA3AE2C5F6BD}" type="slidenum">
              <a:rPr lang="en-US"/>
              <a:pPr/>
              <a:t>192</a:t>
            </a:fld>
            <a:endParaRPr lang="en-US"/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Old data is good, craftsmen</a:t>
            </a:r>
          </a:p>
        </p:txBody>
      </p:sp>
    </p:spTree>
    <p:extLst>
      <p:ext uri="{BB962C8B-B14F-4D97-AF65-F5344CB8AC3E}">
        <p14:creationId xmlns:p14="http://schemas.microsoft.com/office/powerpoint/2010/main" val="175770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C3B02-4129-4EAC-B10B-2615A864254B}" type="slidenum">
              <a:rPr lang="en-US" smtClean="0"/>
              <a:pPr/>
              <a:t>194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3645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58A60-1964-40A5-96B1-5E2C55DCF956}" type="slidenum">
              <a:rPr lang="en-US" smtClean="0"/>
              <a:pPr/>
              <a:t>195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47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CE7BD7-E668-4363-BCBD-0CD0A9A4169E}" type="slidenum">
              <a:rPr lang="en-US" smtClean="0"/>
              <a:pPr/>
              <a:t>198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01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5FA73-484F-4A84-B3A9-0C4A33D55E67}" type="slidenum">
              <a:rPr lang="en-US" smtClean="0"/>
              <a:pPr/>
              <a:t>199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414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33523-E31E-408A-B235-122D2DA8ED9C}" type="slidenum">
              <a:rPr lang="en-US" smtClean="0"/>
              <a:pPr/>
              <a:t>202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159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2564F-E583-4340-98D4-AF4DFA3E843F}" type="slidenum">
              <a:rPr lang="en-US" smtClean="0"/>
              <a:pPr/>
              <a:t>203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770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D5863-5C46-4CCA-99B7-C72AA077415C}" type="slidenum">
              <a:rPr lang="en-US"/>
              <a:pPr/>
              <a:t>237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z="2400"/>
              <a:t>Summary of behavior of bays.</a:t>
            </a:r>
          </a:p>
        </p:txBody>
      </p:sp>
    </p:spTree>
    <p:extLst>
      <p:ext uri="{BB962C8B-B14F-4D97-AF65-F5344CB8AC3E}">
        <p14:creationId xmlns:p14="http://schemas.microsoft.com/office/powerpoint/2010/main" val="3297984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2B46A-15DF-4801-83B9-F48175365E8F}" type="slidenum">
              <a:rPr lang="en-US"/>
              <a:pPr/>
              <a:t>238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Example of an application of this approach to learn morphodynamic behavior.</a:t>
            </a:r>
          </a:p>
        </p:txBody>
      </p:sp>
    </p:spTree>
    <p:extLst>
      <p:ext uri="{BB962C8B-B14F-4D97-AF65-F5344CB8AC3E}">
        <p14:creationId xmlns:p14="http://schemas.microsoft.com/office/powerpoint/2010/main" val="2127021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D6826-B917-43FF-9205-2C3766B42FE6}" type="slidenum">
              <a:rPr lang="en-US"/>
              <a:pPr/>
              <a:t>239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z="2400"/>
              <a:t>Trends in net sedimentation reflected the decrease in sediment supply. The system became erosional when sediment supply decreased below about 4 or 5 Mcm/yr. </a:t>
            </a:r>
          </a:p>
        </p:txBody>
      </p:sp>
    </p:spTree>
    <p:extLst>
      <p:ext uri="{BB962C8B-B14F-4D97-AF65-F5344CB8AC3E}">
        <p14:creationId xmlns:p14="http://schemas.microsoft.com/office/powerpoint/2010/main" val="201091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66D9B7-AED2-45D2-A8C1-ED84DB789719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77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2EE58D-0EB3-4DBF-B300-77A9A9A58323}" type="slidenum">
              <a:rPr lang="en-US"/>
              <a:pPr/>
              <a:t>240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light brown are the tidal flats.</a:t>
            </a:r>
          </a:p>
          <a:p>
            <a:r>
              <a:rPr lang="en-US"/>
              <a:t>Tidal flat extent and width changed over time. </a:t>
            </a:r>
          </a:p>
        </p:txBody>
      </p:sp>
    </p:spTree>
    <p:extLst>
      <p:ext uri="{BB962C8B-B14F-4D97-AF65-F5344CB8AC3E}">
        <p14:creationId xmlns:p14="http://schemas.microsoft.com/office/powerpoint/2010/main" val="222067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0DD52-A6C6-45DD-9C10-62CE3D9748D3}" type="slidenum">
              <a:rPr lang="en-US"/>
              <a:pPr/>
              <a:t>241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Tidal flat area varied over time and by bay.</a:t>
            </a:r>
          </a:p>
        </p:txBody>
      </p:sp>
    </p:spTree>
    <p:extLst>
      <p:ext uri="{BB962C8B-B14F-4D97-AF65-F5344CB8AC3E}">
        <p14:creationId xmlns:p14="http://schemas.microsoft.com/office/powerpoint/2010/main" val="4244088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EF5A6-6C6B-43C8-8426-5C930A8F201D}" type="slidenum">
              <a:rPr lang="en-US"/>
              <a:pPr/>
              <a:t>242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developed a box model to explore the importance of the terms in the sediment budget.</a:t>
            </a:r>
          </a:p>
          <a:p>
            <a:r>
              <a:rPr lang="en-US"/>
              <a:t>This is a busy slide. Details are presented in a 2007 publication.</a:t>
            </a:r>
          </a:p>
          <a:p>
            <a:r>
              <a:rPr lang="en-US"/>
              <a:t>The next slide looks at how major terms in the sediment budget changed over time.</a:t>
            </a:r>
          </a:p>
        </p:txBody>
      </p:sp>
    </p:spTree>
    <p:extLst>
      <p:ext uri="{BB962C8B-B14F-4D97-AF65-F5344CB8AC3E}">
        <p14:creationId xmlns:p14="http://schemas.microsoft.com/office/powerpoint/2010/main" val="3362748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569D0-457E-437A-BE46-88723C95B33C}" type="slidenum">
              <a:rPr lang="en-US" smtClean="0"/>
              <a:pPr/>
              <a:t>249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300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D9C92-E05A-4326-A8FB-0B07504A2EB6}" type="slidenum">
              <a:rPr lang="en-US" smtClean="0"/>
              <a:pPr/>
              <a:t>250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407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86D9A-448D-44E0-80F2-ED97DD7CD45F}" type="slidenum">
              <a:rPr lang="en-US"/>
              <a:pPr/>
              <a:t>255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River supply estimates from studies, simplified from an earlier slide.</a:t>
            </a:r>
          </a:p>
        </p:txBody>
      </p:sp>
    </p:spTree>
    <p:extLst>
      <p:ext uri="{BB962C8B-B14F-4D97-AF65-F5344CB8AC3E}">
        <p14:creationId xmlns:p14="http://schemas.microsoft.com/office/powerpoint/2010/main" val="4086674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2906F-589E-4BF4-9C98-6DBE27A1A573}" type="slidenum">
              <a:rPr lang="en-US"/>
              <a:pPr/>
              <a:t>256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Deposiiton and upstream storage, two terms we have a fairly good handle on, do not equal the river sediment supply. </a:t>
            </a:r>
          </a:p>
        </p:txBody>
      </p:sp>
    </p:spTree>
    <p:extLst>
      <p:ext uri="{BB962C8B-B14F-4D97-AF65-F5344CB8AC3E}">
        <p14:creationId xmlns:p14="http://schemas.microsoft.com/office/powerpoint/2010/main" val="3624775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342527-18A5-4FE0-B38D-5EA82B17E269}" type="slidenum">
              <a:rPr lang="en-US"/>
              <a:pPr/>
              <a:t>257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scale of 10 km</a:t>
            </a:r>
          </a:p>
          <a:p>
            <a:r>
              <a:rPr lang="en-US"/>
              <a:t>Big changes (10+ m of change at channel margins)</a:t>
            </a:r>
          </a:p>
          <a:p>
            <a:r>
              <a:rPr lang="en-US"/>
              <a:t>Patterns of channel migration (Suisun Bay) and channel narrowing (San Pablo Bay)</a:t>
            </a:r>
          </a:p>
          <a:p>
            <a:r>
              <a:rPr lang="en-US"/>
              <a:t>Changes mainly not anthropogenic</a:t>
            </a:r>
          </a:p>
          <a:p>
            <a:r>
              <a:rPr lang="en-US"/>
              <a:t>Each bay behaves somewhat differently</a:t>
            </a:r>
          </a:p>
        </p:txBody>
      </p:sp>
    </p:spTree>
    <p:extLst>
      <p:ext uri="{BB962C8B-B14F-4D97-AF65-F5344CB8AC3E}">
        <p14:creationId xmlns:p14="http://schemas.microsoft.com/office/powerpoint/2010/main" val="268188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079E7F-736F-4BC4-B10E-70DDACCE8255}" type="slidenum">
              <a:rPr lang="en-US"/>
              <a:pPr/>
              <a:t>258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The relation erosion or deposition of the shallows and narrowing or growth of the tidals is brought out by analyzing  sub-regions of the Bay.</a:t>
            </a:r>
          </a:p>
        </p:txBody>
      </p:sp>
    </p:spTree>
    <p:extLst>
      <p:ext uri="{BB962C8B-B14F-4D97-AF65-F5344CB8AC3E}">
        <p14:creationId xmlns:p14="http://schemas.microsoft.com/office/powerpoint/2010/main" val="3941853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9D80D-D67E-4AC6-93FA-EB522F2FB4A1}" type="slidenum">
              <a:rPr lang="en-US"/>
              <a:pPr/>
              <a:t>259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sz="2400"/>
              <a:t>Tidal flat area increased when there was a large supply of sediment and decreased when sediment supply was less than about 5 Mcm/yr.</a:t>
            </a:r>
          </a:p>
        </p:txBody>
      </p:sp>
    </p:spTree>
    <p:extLst>
      <p:ext uri="{BB962C8B-B14F-4D97-AF65-F5344CB8AC3E}">
        <p14:creationId xmlns:p14="http://schemas.microsoft.com/office/powerpoint/2010/main" val="280625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466E8B-F8F3-49EC-A84A-B700E94CBD07}" type="slidenum">
              <a:rPr lang="en-US" smtClean="0"/>
              <a:pPr/>
              <a:t>136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589A7F-D4A9-40BE-B8A8-82626B928E49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6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4752F1-90F5-4D09-BBE7-2D492A4D6A5A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F9AAB6-3937-459A-A120-B1FD56D5BD00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2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080BD9-8343-4357-AB88-2556FF610129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25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D77284-1717-4B0B-92E8-03B42818197E}" type="slidenum">
              <a:rPr lang="en-US" smtClean="0"/>
              <a:pPr/>
              <a:t>188</a:t>
            </a:fld>
            <a:endParaRPr lang="en-US"/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3588" cy="3430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8587" tIns="44294" rIns="88587" bIns="44294" anchor="ctr"/>
          <a:lstStyle/>
          <a:p>
            <a:endParaRPr lang="en-US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4988"/>
            <a:ext cx="5483225" cy="42052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2BFFF-D61A-4224-AE94-FB5010CB407A}" type="slidenum">
              <a:rPr lang="en-US"/>
              <a:pPr/>
              <a:t>190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Point out color scheme</a:t>
            </a:r>
          </a:p>
          <a:p>
            <a:r>
              <a:rPr lang="en-US"/>
              <a:t>Point out 10 km scale bar</a:t>
            </a:r>
          </a:p>
          <a:p>
            <a:r>
              <a:rPr lang="en-US"/>
              <a:t>Point out sub-embayment names</a:t>
            </a:r>
          </a:p>
          <a:p>
            <a:r>
              <a:rPr lang="en-US"/>
              <a:t>1980s is the most recent complete bay bathymetry data set</a:t>
            </a:r>
          </a:p>
          <a:p>
            <a:r>
              <a:rPr lang="en-US"/>
              <a:t>Average depth increased by deep Central Bay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4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C88F3-D984-4101-8D73-84FCD8CA8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13901-9E32-414A-AF1A-AF8E9A810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22D1C-EE7A-44FF-8D5C-314AF7182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22EF4-841B-465C-BE7C-AD685456A833}" type="slidenum">
              <a:rPr lang="en-US"/>
              <a:pPr>
                <a:defRPr/>
              </a:pPr>
              <a:t>‹#›</a:t>
            </a:fld>
            <a:r>
              <a:rPr lang="en-US"/>
              <a:t>/20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USGS logo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6FBF24-C9CB-41C7-B8BF-AD61D09904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8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F80997-AC37-4E86-8B36-A02475C8C3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287E1-7CCD-45D4-8572-38D1883DB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CA20D-1214-401F-BF8E-7B6A5AC50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973F-AFAE-4991-9AE7-B05464949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DD1B2-9A8C-4875-AFA1-879C416F9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FFE07-F166-411D-BE6D-F7FE42601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54D8-1378-4B7C-BEB8-A6D52AF3E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A15F9-FA43-4040-BA4C-C3417C63F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6A1DC-EC1E-43B6-947D-1664B9B57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>
                <a:gamma/>
                <a:shade val="46275"/>
                <a:invGamma/>
              </a:srgbClr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76200" y="6248400"/>
            <a:ext cx="9372600" cy="477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54F287-512E-4B6B-95E1-4E0038F4E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07618" name="Picture 2" descr="https://www.un-ihe.org/sites/default/files/ihe-delft_logo_block_rgb_234x60pixels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03" y="6254800"/>
            <a:ext cx="1816194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beeldbank.rws.nl/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fb3200.AVI" TargetMode="External"/><Relationship Id="rId1" Type="http://schemas.microsoft.com/office/2007/relationships/media" Target="file:///\\vp-fileserver-1\MickVanWegen\lectures\coastmorf\fb3200.AVI" TargetMode="External"/><Relationship Id="rId4" Type="http://schemas.openxmlformats.org/officeDocument/2006/relationships/image" Target="../media/image21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view.wmv" TargetMode="External"/><Relationship Id="rId1" Type="http://schemas.microsoft.com/office/2007/relationships/media" Target="file:///\\vp-fileserver-1\MickVanWegen\lectures\coastmorf\view.wmv" TargetMode="External"/><Relationship Id="rId4" Type="http://schemas.openxmlformats.org/officeDocument/2006/relationships/image" Target="../media/image47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0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2.wm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4.w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85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32.bin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37.bin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95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41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94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46.bin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fb3200.AVI" TargetMode="External"/><Relationship Id="rId1" Type="http://schemas.microsoft.com/office/2007/relationships/media" Target="file:///\\vp-fileserver-1\MickVanWegen\lectures\coastmorf\fb3200.AVI" TargetMode="External"/><Relationship Id="rId4" Type="http://schemas.openxmlformats.org/officeDocument/2006/relationships/image" Target="../media/image21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14.wmf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beeldbank.rws.nl/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fb3200.AVI" TargetMode="External"/><Relationship Id="rId1" Type="http://schemas.microsoft.com/office/2007/relationships/media" Target="file:///\\vp-fileserver-1\MickVanWegen\lectures\coastmorf\fb3200.AVI" TargetMode="External"/><Relationship Id="rId4" Type="http://schemas.openxmlformats.org/officeDocument/2006/relationships/image" Target="../media/image21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37.wmf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7" Type="http://schemas.openxmlformats.org/officeDocument/2006/relationships/image" Target="../media/image145.tiff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f"/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tiff"/><Relationship Id="rId4" Type="http://schemas.openxmlformats.org/officeDocument/2006/relationships/image" Target="../media/image148.tiff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tif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tiff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54.wmf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tiff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tiff"/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tiff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7" Type="http://schemas.openxmlformats.org/officeDocument/2006/relationships/image" Target="../media/image145.tiff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f"/><Relationship Id="rId2" Type="http://schemas.openxmlformats.org/officeDocument/2006/relationships/image" Target="../media/image161.tiff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fb3200.AVI" TargetMode="External"/><Relationship Id="rId1" Type="http://schemas.microsoft.com/office/2007/relationships/media" Target="file:///\\vp-fileserver-1\MickVanWegen\lectures\coastmorf\fb3200.AVI" TargetMode="External"/><Relationship Id="rId4" Type="http://schemas.openxmlformats.org/officeDocument/2006/relationships/image" Target="../media/image2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1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l%20wet%201mnth.avi" TargetMode="External"/><Relationship Id="rId4" Type="http://schemas.openxmlformats.org/officeDocument/2006/relationships/image" Target="../media/image1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wm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77.wm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78.wmf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eg"/><Relationship Id="rId4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eb5600ylong.AVI" TargetMode="External"/><Relationship Id="rId1" Type="http://schemas.microsoft.com/office/2007/relationships/media" Target="file:///\\vp-fileserver-1\MickVanWegen\lectures\coastmorf\eb5600ylong.AVI" TargetMode="Externa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8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t01.wmv" TargetMode="External"/><Relationship Id="rId1" Type="http://schemas.microsoft.com/office/2007/relationships/media" Target="file:///\\vp-fileserver-1\MickVanWegen\lectures\coastmorf\t01.wmv" TargetMode="Externa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flyover.wmv" TargetMode="External"/><Relationship Id="rId1" Type="http://schemas.microsoft.com/office/2007/relationships/media" Target="file:///\\vp-fileserver-1\MickVanWegen\lectures\coastmorf\flyover.wmv" TargetMode="Externa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view.wmv" TargetMode="External"/><Relationship Id="rId1" Type="http://schemas.microsoft.com/office/2007/relationships/media" Target="file:///\\vp-fileserver-1\MickVanWegen\lectures\coastmorf\view.wmv" TargetMode="Externa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2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4.png"/><Relationship Id="rId4" Type="http://schemas.openxmlformats.org/officeDocument/2006/relationships/image" Target="../media/image52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5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el2d.com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7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vp-fileserver-1\MickVanWegen\lectures\coastmorf\view.wmv" TargetMode="External"/><Relationship Id="rId1" Type="http://schemas.microsoft.com/office/2007/relationships/media" Target="file:///\\vp-fileserver-1\MickVanWegen\lectures\coastmorf\view.wmv" TargetMode="External"/><Relationship Id="rId4" Type="http://schemas.openxmlformats.org/officeDocument/2006/relationships/image" Target="../media/image4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3725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93288" cy="679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3682" y="6286499"/>
            <a:ext cx="336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Source: Rijkswaterstaat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1685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3" y="0"/>
            <a:ext cx="9146793" cy="58159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6087" y="4596714"/>
            <a:ext cx="285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Loire </a:t>
            </a:r>
            <a:r>
              <a:rPr lang="nl-NL" dirty="0" err="1">
                <a:solidFill>
                  <a:schemeClr val="bg1"/>
                </a:solidFill>
              </a:rPr>
              <a:t>estuary</a:t>
            </a:r>
            <a:r>
              <a:rPr lang="nl-NL" dirty="0">
                <a:solidFill>
                  <a:schemeClr val="bg1"/>
                </a:solidFill>
              </a:rPr>
              <a:t>, France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789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Hindcast 1860-1970: zand versus zand + slib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7561263" y="1760538"/>
            <a:ext cx="1582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Zand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7561263" y="4367213"/>
            <a:ext cx="15827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Zand + slib</a:t>
            </a:r>
          </a:p>
        </p:txBody>
      </p:sp>
      <p:pic>
        <p:nvPicPr>
          <p:cNvPr id="21509" name="Picture 7" descr="AnimationSANDvdSANDMUD1860_197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6213" y="720725"/>
            <a:ext cx="11599863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Future research: Meer fysica: SLIB!!!!!!!!</a:t>
            </a:r>
          </a:p>
        </p:txBody>
      </p:sp>
      <p:pic>
        <p:nvPicPr>
          <p:cNvPr id="22531" name="Picture 4" descr="erosiesedimentatie1970nosilt.png"/>
          <p:cNvPicPr>
            <a:picLocks noChangeAspect="1"/>
          </p:cNvPicPr>
          <p:nvPr/>
        </p:nvPicPr>
        <p:blipFill>
          <a:blip r:embed="rId2" cstate="print"/>
          <a:srcRect l="9081" t="4990" r="12306" b="56007"/>
          <a:stretch>
            <a:fillRect/>
          </a:stretch>
        </p:blipFill>
        <p:spPr bwMode="auto">
          <a:xfrm>
            <a:off x="0" y="0"/>
            <a:ext cx="73152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erosiesedimentatie1970inclsilt.png"/>
          <p:cNvPicPr>
            <a:picLocks noChangeAspect="1"/>
          </p:cNvPicPr>
          <p:nvPr/>
        </p:nvPicPr>
        <p:blipFill>
          <a:blip r:embed="rId3" cstate="print"/>
          <a:srcRect l="9048" t="8754" r="12314" b="56952"/>
          <a:stretch>
            <a:fillRect/>
          </a:stretch>
        </p:blipFill>
        <p:spPr bwMode="auto">
          <a:xfrm>
            <a:off x="0" y="2538413"/>
            <a:ext cx="73152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erosiesedimentatie1970nosilt.png"/>
          <p:cNvPicPr>
            <a:picLocks noChangeAspect="1"/>
          </p:cNvPicPr>
          <p:nvPr/>
        </p:nvPicPr>
        <p:blipFill>
          <a:blip r:embed="rId2" cstate="print"/>
          <a:srcRect l="9081" t="53804" r="12306" b="12587"/>
          <a:stretch>
            <a:fillRect/>
          </a:stretch>
        </p:blipFill>
        <p:spPr bwMode="auto">
          <a:xfrm>
            <a:off x="0" y="4646613"/>
            <a:ext cx="73152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7437438" y="941388"/>
            <a:ext cx="17065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MODEL: Sand</a:t>
            </a: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7246938" y="3059113"/>
            <a:ext cx="1897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MODEL: Sand + mud</a:t>
            </a:r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7300913" y="5081588"/>
            <a:ext cx="1843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Observation</a:t>
            </a:r>
          </a:p>
        </p:txBody>
      </p:sp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1214438" y="0"/>
            <a:ext cx="6578600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solidFill>
                  <a:srgbClr val="0A0A0A"/>
                </a:solidFill>
              </a:rPr>
              <a:t>Erosion/sedimentation 1860-1970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3217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368300" y="1065213"/>
            <a:ext cx="6864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nl-NL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804863" y="6550025"/>
            <a:ext cx="7056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>
                <a:solidFill>
                  <a:srgbClr val="FFFFFF"/>
                </a:solidFill>
                <a:hlinkClick r:id="rId2" tooltip="Deze externe link gaat naar URL https://beeldbank.rws.nl (opent in nieuw scherm)"/>
              </a:rPr>
              <a:t>https://beeldbank.rws.nl</a:t>
            </a:r>
            <a:r>
              <a:rPr lang="nl-NL" sz="1400">
                <a:solidFill>
                  <a:srgbClr val="FFFFFF"/>
                </a:solidFill>
              </a:rPr>
              <a:t>, Rijkswaterstaat</a:t>
            </a:r>
          </a:p>
        </p:txBody>
      </p:sp>
      <p:pic>
        <p:nvPicPr>
          <p:cNvPr id="59396" name="Picture 4" descr="3725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33645" cy="608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6500" name="Picture 4" descr="deltaluf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873836" cy="685756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428983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" y="0"/>
            <a:ext cx="9128559" cy="5804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5773" y="4596714"/>
            <a:ext cx="196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Benin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250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fb320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151137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4"/>
          <p:cNvSpPr>
            <a:spLocks noChangeArrowheads="1"/>
          </p:cNvSpPr>
          <p:nvPr/>
        </p:nvSpPr>
        <p:spPr bwMode="auto">
          <a:xfrm>
            <a:off x="0" y="312738"/>
            <a:ext cx="84693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3200"/>
              <a:t>Energy dissipation (Ediss/m^2/s) for fixed banks</a:t>
            </a:r>
          </a:p>
        </p:txBody>
      </p:sp>
      <p:pic>
        <p:nvPicPr>
          <p:cNvPr id="51203" name="Picture 18" descr="ebasin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284" y="1027269"/>
            <a:ext cx="67214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84528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ew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EroSedRun2_yr197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0"/>
            <a:ext cx="887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Erosion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sedimentation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1860-1970 (110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31229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748" cy="5824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8032" y="4687330"/>
            <a:ext cx="417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Mersey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Dee </a:t>
            </a:r>
            <a:r>
              <a:rPr lang="nl-NL" dirty="0" err="1">
                <a:solidFill>
                  <a:schemeClr val="bg1"/>
                </a:solidFill>
              </a:rPr>
              <a:t>estuary</a:t>
            </a:r>
            <a:r>
              <a:rPr lang="nl-NL" dirty="0">
                <a:solidFill>
                  <a:schemeClr val="bg1"/>
                </a:solidFill>
              </a:rPr>
              <a:t>, UK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397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65113"/>
            <a:ext cx="8037513" cy="542925"/>
          </a:xfrm>
        </p:spPr>
        <p:txBody>
          <a:bodyPr/>
          <a:lstStyle/>
          <a:p>
            <a:r>
              <a:rPr lang="nl-NL" sz="3600" dirty="0">
                <a:solidFill>
                  <a:srgbClr val="99CCFF"/>
                </a:solidFill>
              </a:rPr>
              <a:t>BSS 1860 – 1970; </a:t>
            </a:r>
            <a:br>
              <a:rPr lang="nl-NL" sz="3600" dirty="0">
                <a:solidFill>
                  <a:srgbClr val="99CCFF"/>
                </a:solidFill>
              </a:rPr>
            </a:br>
            <a:r>
              <a:rPr lang="nl-NL" sz="3600" dirty="0" err="1">
                <a:solidFill>
                  <a:srgbClr val="99CCFF"/>
                </a:solidFill>
              </a:rPr>
              <a:t>entire</a:t>
            </a:r>
            <a:r>
              <a:rPr lang="nl-NL" sz="3600" dirty="0">
                <a:solidFill>
                  <a:srgbClr val="99CCFF"/>
                </a:solidFill>
              </a:rPr>
              <a:t> Western Scheldt</a:t>
            </a:r>
          </a:p>
        </p:txBody>
      </p:sp>
      <p:pic>
        <p:nvPicPr>
          <p:cNvPr id="41987" name="Picture 3" descr="BSSandErrorSignal_eng.png"/>
          <p:cNvPicPr>
            <a:picLocks noChangeAspect="1"/>
          </p:cNvPicPr>
          <p:nvPr/>
        </p:nvPicPr>
        <p:blipFill>
          <a:blip r:embed="rId2" cstate="print"/>
          <a:srcRect b="52637"/>
          <a:stretch>
            <a:fillRect/>
          </a:stretch>
        </p:blipFill>
        <p:spPr bwMode="auto">
          <a:xfrm>
            <a:off x="527050" y="1281113"/>
            <a:ext cx="8040688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711140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-390525" y="331788"/>
            <a:ext cx="5000625" cy="542925"/>
          </a:xfrm>
        </p:spPr>
        <p:txBody>
          <a:bodyPr/>
          <a:lstStyle/>
          <a:p>
            <a:r>
              <a:rPr lang="nl-NL" sz="3600" dirty="0" err="1">
                <a:solidFill>
                  <a:srgbClr val="99CCFF"/>
                </a:solidFill>
              </a:rPr>
              <a:t>Error</a:t>
            </a:r>
            <a:r>
              <a:rPr lang="nl-NL" sz="3600" dirty="0">
                <a:solidFill>
                  <a:srgbClr val="99CCFF"/>
                </a:solidFill>
              </a:rPr>
              <a:t> and </a:t>
            </a:r>
            <a:r>
              <a:rPr lang="nl-NL" sz="3600" dirty="0" err="1">
                <a:solidFill>
                  <a:srgbClr val="99CCFF"/>
                </a:solidFill>
              </a:rPr>
              <a:t>signal</a:t>
            </a:r>
            <a:r>
              <a:rPr lang="nl-NL" sz="3600" dirty="0">
                <a:solidFill>
                  <a:srgbClr val="99CCFF"/>
                </a:solidFill>
              </a:rPr>
              <a:t> </a:t>
            </a:r>
            <a:br>
              <a:rPr lang="nl-NL" sz="3600" dirty="0">
                <a:solidFill>
                  <a:srgbClr val="99CCFF"/>
                </a:solidFill>
              </a:rPr>
            </a:br>
            <a:r>
              <a:rPr lang="nl-NL" sz="3600" dirty="0">
                <a:solidFill>
                  <a:srgbClr val="99CCFF"/>
                </a:solidFill>
              </a:rPr>
              <a:t>1860 – 1970</a:t>
            </a:r>
          </a:p>
        </p:txBody>
      </p:sp>
      <p:pic>
        <p:nvPicPr>
          <p:cNvPr id="3076" name="Picture 3" descr="BSSandErrorSignal_eng.png"/>
          <p:cNvPicPr>
            <a:picLocks noChangeAspect="1"/>
          </p:cNvPicPr>
          <p:nvPr/>
        </p:nvPicPr>
        <p:blipFill>
          <a:blip r:embed="rId3" cstate="print"/>
          <a:srcRect t="50365" b="5959"/>
          <a:stretch>
            <a:fillRect/>
          </a:stretch>
        </p:blipFill>
        <p:spPr bwMode="auto">
          <a:xfrm>
            <a:off x="328613" y="1400175"/>
            <a:ext cx="847407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106863" y="161925"/>
          <a:ext cx="480853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611" name="Equation" r:id="rId4" imgW="2234880" imgH="583920" progId="Equation.DSMT4">
                  <p:embed/>
                </p:oleObj>
              </mc:Choice>
              <mc:Fallback>
                <p:oleObj name="Equation" r:id="rId4" imgW="22348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161925"/>
                        <a:ext cx="4808537" cy="963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0063735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077" y="-43072"/>
            <a:ext cx="3388051" cy="195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nergydissipationNCK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72817"/>
            <a:ext cx="6777454" cy="5084844"/>
          </a:xfrm>
          <a:prstGeom prst="rect">
            <a:avLst/>
          </a:prstGeom>
        </p:spPr>
      </p:pic>
      <p:pic>
        <p:nvPicPr>
          <p:cNvPr id="5" name="Picture 18" descr="ebasin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-27384"/>
            <a:ext cx="5076056" cy="380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4307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2" y="2874529"/>
            <a:ext cx="7772400" cy="1929245"/>
          </a:xfrm>
        </p:spPr>
        <p:txBody>
          <a:bodyPr/>
          <a:lstStyle/>
          <a:p>
            <a:pPr marL="0" indent="0">
              <a:buNone/>
            </a:pPr>
            <a:r>
              <a:rPr lang="nl-NL" sz="1200" dirty="0"/>
              <a:t>Source: </a:t>
            </a:r>
            <a:r>
              <a:rPr lang="nl-NL" sz="1200" dirty="0" err="1"/>
              <a:t>Beachapedia</a:t>
            </a:r>
            <a:endParaRPr lang="en-GB" sz="1200" dirty="0"/>
          </a:p>
        </p:txBody>
      </p:sp>
      <p:pic>
        <p:nvPicPr>
          <p:cNvPr id="1005570" name="Picture 2" descr="http://www.beachapedia.org/images/thumb/7/7f/USACE_Coos_Bay_Inlet.jpg/300px-USACE_Coos_Bay_In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6773" cy="278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572" name="Picture 4" descr="Oblique aerial image of a barrier island with labeled components, described in cap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72" y="1118985"/>
            <a:ext cx="4917227" cy="32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598" y="4402959"/>
            <a:ext cx="751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Source: www.e-education.psu.edu, D. Fitzgerald </a:t>
            </a:r>
            <a:endParaRPr lang="en-GB" sz="1200" dirty="0"/>
          </a:p>
        </p:txBody>
      </p:sp>
      <p:pic>
        <p:nvPicPr>
          <p:cNvPr id="1005574" name="Picture 6" descr="https://www.researchgate.net/profile/Pushpa_Dissanayake2/publication/279768507/figure/fig1/AS:284508264910864@1444843464941/Location-of-Dutch-Wadden-Sea-tidal-inlets-the-Ameland-inlet-and-basin-source-Googl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8864"/>
            <a:ext cx="4241874" cy="31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41875" y="5950512"/>
            <a:ext cx="751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Source: Dissanayake,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021696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in an inlet?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inlets stable?</a:t>
            </a:r>
          </a:p>
          <a:p>
            <a:r>
              <a:rPr lang="en-US" dirty="0"/>
              <a:t>What causes equilibrium?</a:t>
            </a:r>
          </a:p>
          <a:p>
            <a:r>
              <a:rPr lang="en-US" dirty="0"/>
              <a:t>What are important processes?</a:t>
            </a:r>
          </a:p>
        </p:txBody>
      </p:sp>
    </p:spTree>
    <p:extLst>
      <p:ext uri="{BB962C8B-B14F-4D97-AF65-F5344CB8AC3E}">
        <p14:creationId xmlns:p14="http://schemas.microsoft.com/office/powerpoint/2010/main" val="36069698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08644" name="Picture 4" descr="https://beeldbank.rws.nl/Photos/3011/451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60" y="-16961893"/>
            <a:ext cx="13453117" cy="89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6" name="Picture 6" descr="https://beeldbank.rws.nl/Photos/3011/451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79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442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-200025" y="2405974"/>
            <a:ext cx="9620250" cy="484786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Left-Right Arrow 29"/>
          <p:cNvSpPr/>
          <p:nvPr/>
        </p:nvSpPr>
        <p:spPr>
          <a:xfrm rot="16200000">
            <a:off x="3895726" y="2905125"/>
            <a:ext cx="2552700" cy="42862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2" name="Rectangle 32"/>
          <p:cNvSpPr>
            <a:spLocks noChangeArrowheads="1"/>
          </p:cNvSpPr>
          <p:nvPr/>
        </p:nvSpPr>
        <p:spPr bwMode="auto">
          <a:xfrm>
            <a:off x="4178300" y="128111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 err="1"/>
              <a:t>Tidal</a:t>
            </a:r>
            <a:r>
              <a:rPr lang="nl-NL" dirty="0"/>
              <a:t> </a:t>
            </a:r>
            <a:r>
              <a:rPr lang="nl-NL" dirty="0" err="1"/>
              <a:t>movement</a:t>
            </a:r>
            <a:endParaRPr lang="en-US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3349625" y="4833938"/>
            <a:ext cx="1577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/>
              <a:t>Short </a:t>
            </a:r>
            <a:r>
              <a:rPr lang="nl-NL" dirty="0" err="1"/>
              <a:t>basin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342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924175"/>
            <a:ext cx="9286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3350" y="2981325"/>
            <a:ext cx="400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9075" y="3057525"/>
            <a:ext cx="2476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275" y="3133725"/>
            <a:ext cx="1047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685800" y="2552700"/>
            <a:ext cx="762000" cy="723900"/>
          </a:xfrm>
          <a:custGeom>
            <a:avLst/>
            <a:gdLst>
              <a:gd name="connsiteX0" fmla="*/ 0 w 762000"/>
              <a:gd name="connsiteY0" fmla="*/ 361950 h 676275"/>
              <a:gd name="connsiteX1" fmla="*/ 209550 w 762000"/>
              <a:gd name="connsiteY1" fmla="*/ 0 h 676275"/>
              <a:gd name="connsiteX2" fmla="*/ 409575 w 762000"/>
              <a:gd name="connsiteY2" fmla="*/ 361950 h 676275"/>
              <a:gd name="connsiteX3" fmla="*/ 581025 w 762000"/>
              <a:gd name="connsiteY3" fmla="*/ 676275 h 676275"/>
              <a:gd name="connsiteX4" fmla="*/ 762000 w 762000"/>
              <a:gd name="connsiteY4" fmla="*/ 36195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676275">
                <a:moveTo>
                  <a:pt x="0" y="361950"/>
                </a:moveTo>
                <a:cubicBezTo>
                  <a:pt x="70644" y="180975"/>
                  <a:pt x="141288" y="0"/>
                  <a:pt x="209550" y="0"/>
                </a:cubicBezTo>
                <a:cubicBezTo>
                  <a:pt x="277812" y="0"/>
                  <a:pt x="347663" y="249238"/>
                  <a:pt x="409575" y="361950"/>
                </a:cubicBezTo>
                <a:cubicBezTo>
                  <a:pt x="471488" y="474663"/>
                  <a:pt x="522288" y="676275"/>
                  <a:pt x="581025" y="676275"/>
                </a:cubicBezTo>
                <a:cubicBezTo>
                  <a:pt x="639762" y="676275"/>
                  <a:pt x="700881" y="519112"/>
                  <a:pt x="762000" y="361950"/>
                </a:cubicBezTo>
              </a:path>
            </a:pathLst>
          </a:cu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Right Arrow 24"/>
          <p:cNvSpPr/>
          <p:nvPr/>
        </p:nvSpPr>
        <p:spPr>
          <a:xfrm rot="10800000">
            <a:off x="3445671" y="3086099"/>
            <a:ext cx="1497804" cy="18335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3140075" y="225266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 err="1"/>
              <a:t>Tidal</a:t>
            </a:r>
            <a:r>
              <a:rPr lang="nl-NL" dirty="0"/>
              <a:t> </a:t>
            </a:r>
            <a:r>
              <a:rPr lang="nl-NL" dirty="0" err="1"/>
              <a:t>movement</a:t>
            </a:r>
            <a:endParaRPr lang="en-US" dirty="0"/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5568950" y="3328988"/>
            <a:ext cx="1577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/>
              <a:t>Short </a:t>
            </a:r>
            <a:r>
              <a:rPr lang="nl-NL" dirty="0" err="1"/>
              <a:t>basin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-247650" y="2676524"/>
            <a:ext cx="10172700" cy="4848225"/>
          </a:xfrm>
          <a:custGeom>
            <a:avLst/>
            <a:gdLst>
              <a:gd name="connsiteX0" fmla="*/ 161925 w 9610725"/>
              <a:gd name="connsiteY0" fmla="*/ 2981325 h 4533900"/>
              <a:gd name="connsiteX1" fmla="*/ 190500 w 9610725"/>
              <a:gd name="connsiteY1" fmla="*/ 3000375 h 4533900"/>
              <a:gd name="connsiteX2" fmla="*/ 333375 w 9610725"/>
              <a:gd name="connsiteY2" fmla="*/ 3057525 h 4533900"/>
              <a:gd name="connsiteX3" fmla="*/ 361950 w 9610725"/>
              <a:gd name="connsiteY3" fmla="*/ 3067050 h 4533900"/>
              <a:gd name="connsiteX4" fmla="*/ 419100 w 9610725"/>
              <a:gd name="connsiteY4" fmla="*/ 3076575 h 4533900"/>
              <a:gd name="connsiteX5" fmla="*/ 485775 w 9610725"/>
              <a:gd name="connsiteY5" fmla="*/ 3095625 h 4533900"/>
              <a:gd name="connsiteX6" fmla="*/ 628650 w 9610725"/>
              <a:gd name="connsiteY6" fmla="*/ 3105150 h 4533900"/>
              <a:gd name="connsiteX7" fmla="*/ 657225 w 9610725"/>
              <a:gd name="connsiteY7" fmla="*/ 3114675 h 4533900"/>
              <a:gd name="connsiteX8" fmla="*/ 1343025 w 9610725"/>
              <a:gd name="connsiteY8" fmla="*/ 3114675 h 4533900"/>
              <a:gd name="connsiteX9" fmla="*/ 1400175 w 9610725"/>
              <a:gd name="connsiteY9" fmla="*/ 3095625 h 4533900"/>
              <a:gd name="connsiteX10" fmla="*/ 1504950 w 9610725"/>
              <a:gd name="connsiteY10" fmla="*/ 3076575 h 4533900"/>
              <a:gd name="connsiteX11" fmla="*/ 1543050 w 9610725"/>
              <a:gd name="connsiteY11" fmla="*/ 3067050 h 4533900"/>
              <a:gd name="connsiteX12" fmla="*/ 1628775 w 9610725"/>
              <a:gd name="connsiteY12" fmla="*/ 3028950 h 4533900"/>
              <a:gd name="connsiteX13" fmla="*/ 1724025 w 9610725"/>
              <a:gd name="connsiteY13" fmla="*/ 2990850 h 4533900"/>
              <a:gd name="connsiteX14" fmla="*/ 1752600 w 9610725"/>
              <a:gd name="connsiteY14" fmla="*/ 2971800 h 4533900"/>
              <a:gd name="connsiteX15" fmla="*/ 1790700 w 9610725"/>
              <a:gd name="connsiteY15" fmla="*/ 2943225 h 4533900"/>
              <a:gd name="connsiteX16" fmla="*/ 1838325 w 9610725"/>
              <a:gd name="connsiteY16" fmla="*/ 2933700 h 4533900"/>
              <a:gd name="connsiteX17" fmla="*/ 1885950 w 9610725"/>
              <a:gd name="connsiteY17" fmla="*/ 2905125 h 4533900"/>
              <a:gd name="connsiteX18" fmla="*/ 1933575 w 9610725"/>
              <a:gd name="connsiteY18" fmla="*/ 2886075 h 4533900"/>
              <a:gd name="connsiteX19" fmla="*/ 1962150 w 9610725"/>
              <a:gd name="connsiteY19" fmla="*/ 2857500 h 4533900"/>
              <a:gd name="connsiteX20" fmla="*/ 2019300 w 9610725"/>
              <a:gd name="connsiteY20" fmla="*/ 2819400 h 4533900"/>
              <a:gd name="connsiteX21" fmla="*/ 2076450 w 9610725"/>
              <a:gd name="connsiteY21" fmla="*/ 2762250 h 4533900"/>
              <a:gd name="connsiteX22" fmla="*/ 2124075 w 9610725"/>
              <a:gd name="connsiteY22" fmla="*/ 2743200 h 4533900"/>
              <a:gd name="connsiteX23" fmla="*/ 2162175 w 9610725"/>
              <a:gd name="connsiteY23" fmla="*/ 2733675 h 4533900"/>
              <a:gd name="connsiteX24" fmla="*/ 2238375 w 9610725"/>
              <a:gd name="connsiteY24" fmla="*/ 2695575 h 4533900"/>
              <a:gd name="connsiteX25" fmla="*/ 2276475 w 9610725"/>
              <a:gd name="connsiteY25" fmla="*/ 2686050 h 4533900"/>
              <a:gd name="connsiteX26" fmla="*/ 2305050 w 9610725"/>
              <a:gd name="connsiteY26" fmla="*/ 2676525 h 4533900"/>
              <a:gd name="connsiteX27" fmla="*/ 2362200 w 9610725"/>
              <a:gd name="connsiteY27" fmla="*/ 2667000 h 4533900"/>
              <a:gd name="connsiteX28" fmla="*/ 2428875 w 9610725"/>
              <a:gd name="connsiteY28" fmla="*/ 2647950 h 4533900"/>
              <a:gd name="connsiteX29" fmla="*/ 2495550 w 9610725"/>
              <a:gd name="connsiteY29" fmla="*/ 2628900 h 4533900"/>
              <a:gd name="connsiteX30" fmla="*/ 2552700 w 9610725"/>
              <a:gd name="connsiteY30" fmla="*/ 2590800 h 4533900"/>
              <a:gd name="connsiteX31" fmla="*/ 2609850 w 9610725"/>
              <a:gd name="connsiteY31" fmla="*/ 2562225 h 4533900"/>
              <a:gd name="connsiteX32" fmla="*/ 2647950 w 9610725"/>
              <a:gd name="connsiteY32" fmla="*/ 2543175 h 4533900"/>
              <a:gd name="connsiteX33" fmla="*/ 2705100 w 9610725"/>
              <a:gd name="connsiteY33" fmla="*/ 2505075 h 4533900"/>
              <a:gd name="connsiteX34" fmla="*/ 2733675 w 9610725"/>
              <a:gd name="connsiteY34" fmla="*/ 2466975 h 4533900"/>
              <a:gd name="connsiteX35" fmla="*/ 2771775 w 9610725"/>
              <a:gd name="connsiteY35" fmla="*/ 2409825 h 4533900"/>
              <a:gd name="connsiteX36" fmla="*/ 2847975 w 9610725"/>
              <a:gd name="connsiteY36" fmla="*/ 2352675 h 4533900"/>
              <a:gd name="connsiteX37" fmla="*/ 2876550 w 9610725"/>
              <a:gd name="connsiteY37" fmla="*/ 2333625 h 4533900"/>
              <a:gd name="connsiteX38" fmla="*/ 2905125 w 9610725"/>
              <a:gd name="connsiteY38" fmla="*/ 2305050 h 4533900"/>
              <a:gd name="connsiteX39" fmla="*/ 2962275 w 9610725"/>
              <a:gd name="connsiteY39" fmla="*/ 2266950 h 4533900"/>
              <a:gd name="connsiteX40" fmla="*/ 3000375 w 9610725"/>
              <a:gd name="connsiteY40" fmla="*/ 2238375 h 4533900"/>
              <a:gd name="connsiteX41" fmla="*/ 3076575 w 9610725"/>
              <a:gd name="connsiteY41" fmla="*/ 2209800 h 4533900"/>
              <a:gd name="connsiteX42" fmla="*/ 3114675 w 9610725"/>
              <a:gd name="connsiteY42" fmla="*/ 2190750 h 4533900"/>
              <a:gd name="connsiteX43" fmla="*/ 3171825 w 9610725"/>
              <a:gd name="connsiteY43" fmla="*/ 2133600 h 4533900"/>
              <a:gd name="connsiteX44" fmla="*/ 3257550 w 9610725"/>
              <a:gd name="connsiteY44" fmla="*/ 2066925 h 4533900"/>
              <a:gd name="connsiteX45" fmla="*/ 3295650 w 9610725"/>
              <a:gd name="connsiteY45" fmla="*/ 2009775 h 4533900"/>
              <a:gd name="connsiteX46" fmla="*/ 3362325 w 9610725"/>
              <a:gd name="connsiteY46" fmla="*/ 1924050 h 4533900"/>
              <a:gd name="connsiteX47" fmla="*/ 3381375 w 9610725"/>
              <a:gd name="connsiteY47" fmla="*/ 1866900 h 4533900"/>
              <a:gd name="connsiteX48" fmla="*/ 3390900 w 9610725"/>
              <a:gd name="connsiteY48" fmla="*/ 1828800 h 4533900"/>
              <a:gd name="connsiteX49" fmla="*/ 3409950 w 9610725"/>
              <a:gd name="connsiteY49" fmla="*/ 1771650 h 4533900"/>
              <a:gd name="connsiteX50" fmla="*/ 3438525 w 9610725"/>
              <a:gd name="connsiteY50" fmla="*/ 1762125 h 4533900"/>
              <a:gd name="connsiteX51" fmla="*/ 3457575 w 9610725"/>
              <a:gd name="connsiteY51" fmla="*/ 1733550 h 4533900"/>
              <a:gd name="connsiteX52" fmla="*/ 3514725 w 9610725"/>
              <a:gd name="connsiteY52" fmla="*/ 1695450 h 4533900"/>
              <a:gd name="connsiteX53" fmla="*/ 3590925 w 9610725"/>
              <a:gd name="connsiteY53" fmla="*/ 1609725 h 4533900"/>
              <a:gd name="connsiteX54" fmla="*/ 3648075 w 9610725"/>
              <a:gd name="connsiteY54" fmla="*/ 1571625 h 4533900"/>
              <a:gd name="connsiteX55" fmla="*/ 3676650 w 9610725"/>
              <a:gd name="connsiteY55" fmla="*/ 1552575 h 4533900"/>
              <a:gd name="connsiteX56" fmla="*/ 3733800 w 9610725"/>
              <a:gd name="connsiteY56" fmla="*/ 1495425 h 4533900"/>
              <a:gd name="connsiteX57" fmla="*/ 3790950 w 9610725"/>
              <a:gd name="connsiteY57" fmla="*/ 1457325 h 4533900"/>
              <a:gd name="connsiteX58" fmla="*/ 3819525 w 9610725"/>
              <a:gd name="connsiteY58" fmla="*/ 1438275 h 4533900"/>
              <a:gd name="connsiteX59" fmla="*/ 3876675 w 9610725"/>
              <a:gd name="connsiteY59" fmla="*/ 1419225 h 4533900"/>
              <a:gd name="connsiteX60" fmla="*/ 4486275 w 9610725"/>
              <a:gd name="connsiteY60" fmla="*/ 1438275 h 4533900"/>
              <a:gd name="connsiteX61" fmla="*/ 4562475 w 9610725"/>
              <a:gd name="connsiteY61" fmla="*/ 1457325 h 4533900"/>
              <a:gd name="connsiteX62" fmla="*/ 4695825 w 9610725"/>
              <a:gd name="connsiteY62" fmla="*/ 1466850 h 4533900"/>
              <a:gd name="connsiteX63" fmla="*/ 4733925 w 9610725"/>
              <a:gd name="connsiteY63" fmla="*/ 1476375 h 4533900"/>
              <a:gd name="connsiteX64" fmla="*/ 4791075 w 9610725"/>
              <a:gd name="connsiteY64" fmla="*/ 1495425 h 4533900"/>
              <a:gd name="connsiteX65" fmla="*/ 4819650 w 9610725"/>
              <a:gd name="connsiteY65" fmla="*/ 1524000 h 4533900"/>
              <a:gd name="connsiteX66" fmla="*/ 4848225 w 9610725"/>
              <a:gd name="connsiteY66" fmla="*/ 1533525 h 4533900"/>
              <a:gd name="connsiteX67" fmla="*/ 4933950 w 9610725"/>
              <a:gd name="connsiteY67" fmla="*/ 1552575 h 4533900"/>
              <a:gd name="connsiteX68" fmla="*/ 5219700 w 9610725"/>
              <a:gd name="connsiteY68" fmla="*/ 1543050 h 4533900"/>
              <a:gd name="connsiteX69" fmla="*/ 5248275 w 9610725"/>
              <a:gd name="connsiteY69" fmla="*/ 1533525 h 4533900"/>
              <a:gd name="connsiteX70" fmla="*/ 5286375 w 9610725"/>
              <a:gd name="connsiteY70" fmla="*/ 1524000 h 4533900"/>
              <a:gd name="connsiteX71" fmla="*/ 5343525 w 9610725"/>
              <a:gd name="connsiteY71" fmla="*/ 1485900 h 4533900"/>
              <a:gd name="connsiteX72" fmla="*/ 5400675 w 9610725"/>
              <a:gd name="connsiteY72" fmla="*/ 1447800 h 4533900"/>
              <a:gd name="connsiteX73" fmla="*/ 5438775 w 9610725"/>
              <a:gd name="connsiteY73" fmla="*/ 1428750 h 4533900"/>
              <a:gd name="connsiteX74" fmla="*/ 5495925 w 9610725"/>
              <a:gd name="connsiteY74" fmla="*/ 1390650 h 4533900"/>
              <a:gd name="connsiteX75" fmla="*/ 5524500 w 9610725"/>
              <a:gd name="connsiteY75" fmla="*/ 1371600 h 4533900"/>
              <a:gd name="connsiteX76" fmla="*/ 5591175 w 9610725"/>
              <a:gd name="connsiteY76" fmla="*/ 1352550 h 4533900"/>
              <a:gd name="connsiteX77" fmla="*/ 5629275 w 9610725"/>
              <a:gd name="connsiteY77" fmla="*/ 1333500 h 4533900"/>
              <a:gd name="connsiteX78" fmla="*/ 5676900 w 9610725"/>
              <a:gd name="connsiteY78" fmla="*/ 1323975 h 4533900"/>
              <a:gd name="connsiteX79" fmla="*/ 5734050 w 9610725"/>
              <a:gd name="connsiteY79" fmla="*/ 1304925 h 4533900"/>
              <a:gd name="connsiteX80" fmla="*/ 5915025 w 9610725"/>
              <a:gd name="connsiteY80" fmla="*/ 1295400 h 4533900"/>
              <a:gd name="connsiteX81" fmla="*/ 5991225 w 9610725"/>
              <a:gd name="connsiteY81" fmla="*/ 1276350 h 4533900"/>
              <a:gd name="connsiteX82" fmla="*/ 6029325 w 9610725"/>
              <a:gd name="connsiteY82" fmla="*/ 1266825 h 4533900"/>
              <a:gd name="connsiteX83" fmla="*/ 6210300 w 9610725"/>
              <a:gd name="connsiteY83" fmla="*/ 1276350 h 4533900"/>
              <a:gd name="connsiteX84" fmla="*/ 6238875 w 9610725"/>
              <a:gd name="connsiteY84" fmla="*/ 1285875 h 4533900"/>
              <a:gd name="connsiteX85" fmla="*/ 6686550 w 9610725"/>
              <a:gd name="connsiteY85" fmla="*/ 1295400 h 4533900"/>
              <a:gd name="connsiteX86" fmla="*/ 6867525 w 9610725"/>
              <a:gd name="connsiteY86" fmla="*/ 1276350 h 4533900"/>
              <a:gd name="connsiteX87" fmla="*/ 6943725 w 9610725"/>
              <a:gd name="connsiteY87" fmla="*/ 1266825 h 4533900"/>
              <a:gd name="connsiteX88" fmla="*/ 6972300 w 9610725"/>
              <a:gd name="connsiteY88" fmla="*/ 1257300 h 4533900"/>
              <a:gd name="connsiteX89" fmla="*/ 7058025 w 9610725"/>
              <a:gd name="connsiteY89" fmla="*/ 1238250 h 4533900"/>
              <a:gd name="connsiteX90" fmla="*/ 7334250 w 9610725"/>
              <a:gd name="connsiteY90" fmla="*/ 1209675 h 4533900"/>
              <a:gd name="connsiteX91" fmla="*/ 7391400 w 9610725"/>
              <a:gd name="connsiteY91" fmla="*/ 1181100 h 4533900"/>
              <a:gd name="connsiteX92" fmla="*/ 7448550 w 9610725"/>
              <a:gd name="connsiteY92" fmla="*/ 1162050 h 4533900"/>
              <a:gd name="connsiteX93" fmla="*/ 7543800 w 9610725"/>
              <a:gd name="connsiteY93" fmla="*/ 1123950 h 4533900"/>
              <a:gd name="connsiteX94" fmla="*/ 7600950 w 9610725"/>
              <a:gd name="connsiteY94" fmla="*/ 1114425 h 4533900"/>
              <a:gd name="connsiteX95" fmla="*/ 7629525 w 9610725"/>
              <a:gd name="connsiteY95" fmla="*/ 1104900 h 4533900"/>
              <a:gd name="connsiteX96" fmla="*/ 7886700 w 9610725"/>
              <a:gd name="connsiteY96" fmla="*/ 1095375 h 4533900"/>
              <a:gd name="connsiteX97" fmla="*/ 7915275 w 9610725"/>
              <a:gd name="connsiteY97" fmla="*/ 1085850 h 4533900"/>
              <a:gd name="connsiteX98" fmla="*/ 7981950 w 9610725"/>
              <a:gd name="connsiteY98" fmla="*/ 1066800 h 4533900"/>
              <a:gd name="connsiteX99" fmla="*/ 8048625 w 9610725"/>
              <a:gd name="connsiteY99" fmla="*/ 1028700 h 4533900"/>
              <a:gd name="connsiteX100" fmla="*/ 8191500 w 9610725"/>
              <a:gd name="connsiteY100" fmla="*/ 952500 h 4533900"/>
              <a:gd name="connsiteX101" fmla="*/ 8277225 w 9610725"/>
              <a:gd name="connsiteY101" fmla="*/ 885825 h 4533900"/>
              <a:gd name="connsiteX102" fmla="*/ 8315325 w 9610725"/>
              <a:gd name="connsiteY102" fmla="*/ 857250 h 4533900"/>
              <a:gd name="connsiteX103" fmla="*/ 8343900 w 9610725"/>
              <a:gd name="connsiteY103" fmla="*/ 838200 h 4533900"/>
              <a:gd name="connsiteX104" fmla="*/ 8429625 w 9610725"/>
              <a:gd name="connsiteY104" fmla="*/ 762000 h 4533900"/>
              <a:gd name="connsiteX105" fmla="*/ 8458200 w 9610725"/>
              <a:gd name="connsiteY105" fmla="*/ 742950 h 4533900"/>
              <a:gd name="connsiteX106" fmla="*/ 8496300 w 9610725"/>
              <a:gd name="connsiteY106" fmla="*/ 666750 h 4533900"/>
              <a:gd name="connsiteX107" fmla="*/ 8505825 w 9610725"/>
              <a:gd name="connsiteY107" fmla="*/ 628650 h 4533900"/>
              <a:gd name="connsiteX108" fmla="*/ 8524875 w 9610725"/>
              <a:gd name="connsiteY108" fmla="*/ 571500 h 4533900"/>
              <a:gd name="connsiteX109" fmla="*/ 8534400 w 9610725"/>
              <a:gd name="connsiteY109" fmla="*/ 542925 h 4533900"/>
              <a:gd name="connsiteX110" fmla="*/ 8562975 w 9610725"/>
              <a:gd name="connsiteY110" fmla="*/ 428625 h 4533900"/>
              <a:gd name="connsiteX111" fmla="*/ 8591550 w 9610725"/>
              <a:gd name="connsiteY111" fmla="*/ 352425 h 4533900"/>
              <a:gd name="connsiteX112" fmla="*/ 8620125 w 9610725"/>
              <a:gd name="connsiteY112" fmla="*/ 295275 h 4533900"/>
              <a:gd name="connsiteX113" fmla="*/ 8658225 w 9610725"/>
              <a:gd name="connsiteY113" fmla="*/ 200025 h 4533900"/>
              <a:gd name="connsiteX114" fmla="*/ 8715375 w 9610725"/>
              <a:gd name="connsiteY114" fmla="*/ 114300 h 4533900"/>
              <a:gd name="connsiteX115" fmla="*/ 8734425 w 9610725"/>
              <a:gd name="connsiteY115" fmla="*/ 85725 h 4533900"/>
              <a:gd name="connsiteX116" fmla="*/ 8753475 w 9610725"/>
              <a:gd name="connsiteY116" fmla="*/ 57150 h 4533900"/>
              <a:gd name="connsiteX117" fmla="*/ 8782050 w 9610725"/>
              <a:gd name="connsiteY117" fmla="*/ 47625 h 4533900"/>
              <a:gd name="connsiteX118" fmla="*/ 8839200 w 9610725"/>
              <a:gd name="connsiteY118" fmla="*/ 9525 h 4533900"/>
              <a:gd name="connsiteX119" fmla="*/ 8877300 w 9610725"/>
              <a:gd name="connsiteY119" fmla="*/ 0 h 4533900"/>
              <a:gd name="connsiteX120" fmla="*/ 9124950 w 9610725"/>
              <a:gd name="connsiteY120" fmla="*/ 9525 h 4533900"/>
              <a:gd name="connsiteX121" fmla="*/ 9153525 w 9610725"/>
              <a:gd name="connsiteY121" fmla="*/ 28575 h 4533900"/>
              <a:gd name="connsiteX122" fmla="*/ 9210675 w 9610725"/>
              <a:gd name="connsiteY122" fmla="*/ 38100 h 4533900"/>
              <a:gd name="connsiteX123" fmla="*/ 9429750 w 9610725"/>
              <a:gd name="connsiteY123" fmla="*/ 57150 h 4533900"/>
              <a:gd name="connsiteX124" fmla="*/ 9610725 w 9610725"/>
              <a:gd name="connsiteY124" fmla="*/ 76200 h 4533900"/>
              <a:gd name="connsiteX125" fmla="*/ 9601200 w 9610725"/>
              <a:gd name="connsiteY125" fmla="*/ 590550 h 4533900"/>
              <a:gd name="connsiteX126" fmla="*/ 9591675 w 9610725"/>
              <a:gd name="connsiteY126" fmla="*/ 657225 h 4533900"/>
              <a:gd name="connsiteX127" fmla="*/ 9582150 w 9610725"/>
              <a:gd name="connsiteY127" fmla="*/ 704850 h 4533900"/>
              <a:gd name="connsiteX128" fmla="*/ 9572625 w 9610725"/>
              <a:gd name="connsiteY128" fmla="*/ 762000 h 4533900"/>
              <a:gd name="connsiteX129" fmla="*/ 9563100 w 9610725"/>
              <a:gd name="connsiteY129" fmla="*/ 1285875 h 4533900"/>
              <a:gd name="connsiteX130" fmla="*/ 9534525 w 9610725"/>
              <a:gd name="connsiteY130" fmla="*/ 1524000 h 4533900"/>
              <a:gd name="connsiteX131" fmla="*/ 9515475 w 9610725"/>
              <a:gd name="connsiteY131" fmla="*/ 1657350 h 4533900"/>
              <a:gd name="connsiteX132" fmla="*/ 9505950 w 9610725"/>
              <a:gd name="connsiteY132" fmla="*/ 1781175 h 4533900"/>
              <a:gd name="connsiteX133" fmla="*/ 9496425 w 9610725"/>
              <a:gd name="connsiteY133" fmla="*/ 1809750 h 4533900"/>
              <a:gd name="connsiteX134" fmla="*/ 9477375 w 9610725"/>
              <a:gd name="connsiteY134" fmla="*/ 1885950 h 4533900"/>
              <a:gd name="connsiteX135" fmla="*/ 9439275 w 9610725"/>
              <a:gd name="connsiteY135" fmla="*/ 2000250 h 4533900"/>
              <a:gd name="connsiteX136" fmla="*/ 9420225 w 9610725"/>
              <a:gd name="connsiteY136" fmla="*/ 2133600 h 4533900"/>
              <a:gd name="connsiteX137" fmla="*/ 9410700 w 9610725"/>
              <a:gd name="connsiteY137" fmla="*/ 2209800 h 4533900"/>
              <a:gd name="connsiteX138" fmla="*/ 9401175 w 9610725"/>
              <a:gd name="connsiteY138" fmla="*/ 2257425 h 4533900"/>
              <a:gd name="connsiteX139" fmla="*/ 9391650 w 9610725"/>
              <a:gd name="connsiteY139" fmla="*/ 2324100 h 4533900"/>
              <a:gd name="connsiteX140" fmla="*/ 9382125 w 9610725"/>
              <a:gd name="connsiteY140" fmla="*/ 2600325 h 4533900"/>
              <a:gd name="connsiteX141" fmla="*/ 9363075 w 9610725"/>
              <a:gd name="connsiteY141" fmla="*/ 2695575 h 4533900"/>
              <a:gd name="connsiteX142" fmla="*/ 9334500 w 9610725"/>
              <a:gd name="connsiteY142" fmla="*/ 2905125 h 4533900"/>
              <a:gd name="connsiteX143" fmla="*/ 9324975 w 9610725"/>
              <a:gd name="connsiteY143" fmla="*/ 3895725 h 4533900"/>
              <a:gd name="connsiteX144" fmla="*/ 9296400 w 9610725"/>
              <a:gd name="connsiteY144" fmla="*/ 3914775 h 4533900"/>
              <a:gd name="connsiteX145" fmla="*/ 9258300 w 9610725"/>
              <a:gd name="connsiteY145" fmla="*/ 3886200 h 4533900"/>
              <a:gd name="connsiteX146" fmla="*/ 9229725 w 9610725"/>
              <a:gd name="connsiteY146" fmla="*/ 3876675 h 4533900"/>
              <a:gd name="connsiteX147" fmla="*/ 9124950 w 9610725"/>
              <a:gd name="connsiteY147" fmla="*/ 3829050 h 4533900"/>
              <a:gd name="connsiteX148" fmla="*/ 9105900 w 9610725"/>
              <a:gd name="connsiteY148" fmla="*/ 3743325 h 4533900"/>
              <a:gd name="connsiteX149" fmla="*/ 9239250 w 9610725"/>
              <a:gd name="connsiteY149" fmla="*/ 3790950 h 4533900"/>
              <a:gd name="connsiteX150" fmla="*/ 9305925 w 9610725"/>
              <a:gd name="connsiteY150" fmla="*/ 3810000 h 4533900"/>
              <a:gd name="connsiteX151" fmla="*/ 9344025 w 9610725"/>
              <a:gd name="connsiteY151" fmla="*/ 3829050 h 4533900"/>
              <a:gd name="connsiteX152" fmla="*/ 9391650 w 9610725"/>
              <a:gd name="connsiteY152" fmla="*/ 3848100 h 4533900"/>
              <a:gd name="connsiteX153" fmla="*/ 9467850 w 9610725"/>
              <a:gd name="connsiteY153" fmla="*/ 3886200 h 4533900"/>
              <a:gd name="connsiteX154" fmla="*/ 9496425 w 9610725"/>
              <a:gd name="connsiteY154" fmla="*/ 3943350 h 4533900"/>
              <a:gd name="connsiteX155" fmla="*/ 9505950 w 9610725"/>
              <a:gd name="connsiteY155" fmla="*/ 4038600 h 4533900"/>
              <a:gd name="connsiteX156" fmla="*/ 9544050 w 9610725"/>
              <a:gd name="connsiteY156" fmla="*/ 4095750 h 4533900"/>
              <a:gd name="connsiteX157" fmla="*/ 9582150 w 9610725"/>
              <a:gd name="connsiteY157" fmla="*/ 4162425 h 4533900"/>
              <a:gd name="connsiteX158" fmla="*/ 9572625 w 9610725"/>
              <a:gd name="connsiteY158" fmla="*/ 4333875 h 4533900"/>
              <a:gd name="connsiteX159" fmla="*/ 9563100 w 9610725"/>
              <a:gd name="connsiteY159" fmla="*/ 4362450 h 4533900"/>
              <a:gd name="connsiteX160" fmla="*/ 9525000 w 9610725"/>
              <a:gd name="connsiteY160" fmla="*/ 4371975 h 4533900"/>
              <a:gd name="connsiteX161" fmla="*/ 9496425 w 9610725"/>
              <a:gd name="connsiteY161" fmla="*/ 4381500 h 4533900"/>
              <a:gd name="connsiteX162" fmla="*/ 9458325 w 9610725"/>
              <a:gd name="connsiteY162" fmla="*/ 4391025 h 4533900"/>
              <a:gd name="connsiteX163" fmla="*/ 9401175 w 9610725"/>
              <a:gd name="connsiteY163" fmla="*/ 4410075 h 4533900"/>
              <a:gd name="connsiteX164" fmla="*/ 9363075 w 9610725"/>
              <a:gd name="connsiteY164" fmla="*/ 4419600 h 4533900"/>
              <a:gd name="connsiteX165" fmla="*/ 9267825 w 9610725"/>
              <a:gd name="connsiteY165" fmla="*/ 4467225 h 4533900"/>
              <a:gd name="connsiteX166" fmla="*/ 9239250 w 9610725"/>
              <a:gd name="connsiteY166" fmla="*/ 4476750 h 4533900"/>
              <a:gd name="connsiteX167" fmla="*/ 9163050 w 9610725"/>
              <a:gd name="connsiteY167" fmla="*/ 4495800 h 4533900"/>
              <a:gd name="connsiteX168" fmla="*/ 9134475 w 9610725"/>
              <a:gd name="connsiteY168" fmla="*/ 4505325 h 4533900"/>
              <a:gd name="connsiteX169" fmla="*/ 8943975 w 9610725"/>
              <a:gd name="connsiteY169" fmla="*/ 4514850 h 4533900"/>
              <a:gd name="connsiteX170" fmla="*/ 8810625 w 9610725"/>
              <a:gd name="connsiteY170" fmla="*/ 4524375 h 4533900"/>
              <a:gd name="connsiteX171" fmla="*/ 8591550 w 9610725"/>
              <a:gd name="connsiteY171" fmla="*/ 4505325 h 4533900"/>
              <a:gd name="connsiteX172" fmla="*/ 8543925 w 9610725"/>
              <a:gd name="connsiteY172" fmla="*/ 4486275 h 4533900"/>
              <a:gd name="connsiteX173" fmla="*/ 8477250 w 9610725"/>
              <a:gd name="connsiteY173" fmla="*/ 4467225 h 4533900"/>
              <a:gd name="connsiteX174" fmla="*/ 8439150 w 9610725"/>
              <a:gd name="connsiteY174" fmla="*/ 4438650 h 4533900"/>
              <a:gd name="connsiteX175" fmla="*/ 8372475 w 9610725"/>
              <a:gd name="connsiteY175" fmla="*/ 4419600 h 4533900"/>
              <a:gd name="connsiteX176" fmla="*/ 8334375 w 9610725"/>
              <a:gd name="connsiteY176" fmla="*/ 4400550 h 4533900"/>
              <a:gd name="connsiteX177" fmla="*/ 8296275 w 9610725"/>
              <a:gd name="connsiteY177" fmla="*/ 4391025 h 4533900"/>
              <a:gd name="connsiteX178" fmla="*/ 8067675 w 9610725"/>
              <a:gd name="connsiteY178" fmla="*/ 4305300 h 4533900"/>
              <a:gd name="connsiteX179" fmla="*/ 8001000 w 9610725"/>
              <a:gd name="connsiteY179" fmla="*/ 4295775 h 4533900"/>
              <a:gd name="connsiteX180" fmla="*/ 7924800 w 9610725"/>
              <a:gd name="connsiteY180" fmla="*/ 4267200 h 4533900"/>
              <a:gd name="connsiteX181" fmla="*/ 7858125 w 9610725"/>
              <a:gd name="connsiteY181" fmla="*/ 4238625 h 4533900"/>
              <a:gd name="connsiteX182" fmla="*/ 7658100 w 9610725"/>
              <a:gd name="connsiteY182" fmla="*/ 4200525 h 4533900"/>
              <a:gd name="connsiteX183" fmla="*/ 7600950 w 9610725"/>
              <a:gd name="connsiteY183" fmla="*/ 4191000 h 4533900"/>
              <a:gd name="connsiteX184" fmla="*/ 7324725 w 9610725"/>
              <a:gd name="connsiteY184" fmla="*/ 4181475 h 4533900"/>
              <a:gd name="connsiteX185" fmla="*/ 6496050 w 9610725"/>
              <a:gd name="connsiteY185" fmla="*/ 4210050 h 4533900"/>
              <a:gd name="connsiteX186" fmla="*/ 5829300 w 9610725"/>
              <a:gd name="connsiteY186" fmla="*/ 4200525 h 4533900"/>
              <a:gd name="connsiteX187" fmla="*/ 5819775 w 9610725"/>
              <a:gd name="connsiteY187" fmla="*/ 4152900 h 4533900"/>
              <a:gd name="connsiteX188" fmla="*/ 5810250 w 9610725"/>
              <a:gd name="connsiteY188" fmla="*/ 4114800 h 4533900"/>
              <a:gd name="connsiteX189" fmla="*/ 5648325 w 9610725"/>
              <a:gd name="connsiteY189" fmla="*/ 4038600 h 4533900"/>
              <a:gd name="connsiteX190" fmla="*/ 5429250 w 9610725"/>
              <a:gd name="connsiteY190" fmla="*/ 4010025 h 4533900"/>
              <a:gd name="connsiteX191" fmla="*/ 5200650 w 9610725"/>
              <a:gd name="connsiteY191" fmla="*/ 3990975 h 4533900"/>
              <a:gd name="connsiteX192" fmla="*/ 4933950 w 9610725"/>
              <a:gd name="connsiteY192" fmla="*/ 4019550 h 4533900"/>
              <a:gd name="connsiteX193" fmla="*/ 4819650 w 9610725"/>
              <a:gd name="connsiteY193" fmla="*/ 4038600 h 4533900"/>
              <a:gd name="connsiteX194" fmla="*/ 4752975 w 9610725"/>
              <a:gd name="connsiteY194" fmla="*/ 4048125 h 4533900"/>
              <a:gd name="connsiteX195" fmla="*/ 4657725 w 9610725"/>
              <a:gd name="connsiteY195" fmla="*/ 4067175 h 4533900"/>
              <a:gd name="connsiteX196" fmla="*/ 4514850 w 9610725"/>
              <a:gd name="connsiteY196" fmla="*/ 4086225 h 4533900"/>
              <a:gd name="connsiteX197" fmla="*/ 4362450 w 9610725"/>
              <a:gd name="connsiteY197" fmla="*/ 4124325 h 4533900"/>
              <a:gd name="connsiteX198" fmla="*/ 4276725 w 9610725"/>
              <a:gd name="connsiteY198" fmla="*/ 4133850 h 4533900"/>
              <a:gd name="connsiteX199" fmla="*/ 4095750 w 9610725"/>
              <a:gd name="connsiteY199" fmla="*/ 4162425 h 4533900"/>
              <a:gd name="connsiteX200" fmla="*/ 3895725 w 9610725"/>
              <a:gd name="connsiteY200" fmla="*/ 4210050 h 4533900"/>
              <a:gd name="connsiteX201" fmla="*/ 3800475 w 9610725"/>
              <a:gd name="connsiteY201" fmla="*/ 4219575 h 4533900"/>
              <a:gd name="connsiteX202" fmla="*/ 3638550 w 9610725"/>
              <a:gd name="connsiteY202" fmla="*/ 4248150 h 4533900"/>
              <a:gd name="connsiteX203" fmla="*/ 3543300 w 9610725"/>
              <a:gd name="connsiteY203" fmla="*/ 4257675 h 4533900"/>
              <a:gd name="connsiteX204" fmla="*/ 3400425 w 9610725"/>
              <a:gd name="connsiteY204" fmla="*/ 4286250 h 4533900"/>
              <a:gd name="connsiteX205" fmla="*/ 3267075 w 9610725"/>
              <a:gd name="connsiteY205" fmla="*/ 4305300 h 4533900"/>
              <a:gd name="connsiteX206" fmla="*/ 3228975 w 9610725"/>
              <a:gd name="connsiteY206" fmla="*/ 4314825 h 4533900"/>
              <a:gd name="connsiteX207" fmla="*/ 3162300 w 9610725"/>
              <a:gd name="connsiteY207" fmla="*/ 4324350 h 4533900"/>
              <a:gd name="connsiteX208" fmla="*/ 3105150 w 9610725"/>
              <a:gd name="connsiteY208" fmla="*/ 4333875 h 4533900"/>
              <a:gd name="connsiteX209" fmla="*/ 2962275 w 9610725"/>
              <a:gd name="connsiteY209" fmla="*/ 4352925 h 4533900"/>
              <a:gd name="connsiteX210" fmla="*/ 2895600 w 9610725"/>
              <a:gd name="connsiteY210" fmla="*/ 4371975 h 4533900"/>
              <a:gd name="connsiteX211" fmla="*/ 2762250 w 9610725"/>
              <a:gd name="connsiteY211" fmla="*/ 4400550 h 4533900"/>
              <a:gd name="connsiteX212" fmla="*/ 2638425 w 9610725"/>
              <a:gd name="connsiteY212" fmla="*/ 4438650 h 4533900"/>
              <a:gd name="connsiteX213" fmla="*/ 2495550 w 9610725"/>
              <a:gd name="connsiteY213" fmla="*/ 4457700 h 4533900"/>
              <a:gd name="connsiteX214" fmla="*/ 2438400 w 9610725"/>
              <a:gd name="connsiteY214" fmla="*/ 4467225 h 4533900"/>
              <a:gd name="connsiteX215" fmla="*/ 2371725 w 9610725"/>
              <a:gd name="connsiteY215" fmla="*/ 4476750 h 4533900"/>
              <a:gd name="connsiteX216" fmla="*/ 2333625 w 9610725"/>
              <a:gd name="connsiteY216" fmla="*/ 4486275 h 4533900"/>
              <a:gd name="connsiteX217" fmla="*/ 2266950 w 9610725"/>
              <a:gd name="connsiteY217" fmla="*/ 4495800 h 4533900"/>
              <a:gd name="connsiteX218" fmla="*/ 2152650 w 9610725"/>
              <a:gd name="connsiteY218" fmla="*/ 4524375 h 4533900"/>
              <a:gd name="connsiteX219" fmla="*/ 1962150 w 9610725"/>
              <a:gd name="connsiteY219" fmla="*/ 4533900 h 4533900"/>
              <a:gd name="connsiteX220" fmla="*/ 1238250 w 9610725"/>
              <a:gd name="connsiteY220" fmla="*/ 4524375 h 4533900"/>
              <a:gd name="connsiteX221" fmla="*/ 1152525 w 9610725"/>
              <a:gd name="connsiteY221" fmla="*/ 4495800 h 4533900"/>
              <a:gd name="connsiteX222" fmla="*/ 1000125 w 9610725"/>
              <a:gd name="connsiteY222" fmla="*/ 4476750 h 4533900"/>
              <a:gd name="connsiteX223" fmla="*/ 866775 w 9610725"/>
              <a:gd name="connsiteY223" fmla="*/ 4448175 h 4533900"/>
              <a:gd name="connsiteX224" fmla="*/ 714375 w 9610725"/>
              <a:gd name="connsiteY224" fmla="*/ 4429125 h 4533900"/>
              <a:gd name="connsiteX225" fmla="*/ 647700 w 9610725"/>
              <a:gd name="connsiteY225" fmla="*/ 4410075 h 4533900"/>
              <a:gd name="connsiteX226" fmla="*/ 590550 w 9610725"/>
              <a:gd name="connsiteY226" fmla="*/ 4400550 h 4533900"/>
              <a:gd name="connsiteX227" fmla="*/ 409575 w 9610725"/>
              <a:gd name="connsiteY227" fmla="*/ 4381500 h 4533900"/>
              <a:gd name="connsiteX228" fmla="*/ 295275 w 9610725"/>
              <a:gd name="connsiteY228" fmla="*/ 4352925 h 4533900"/>
              <a:gd name="connsiteX229" fmla="*/ 257175 w 9610725"/>
              <a:gd name="connsiteY229" fmla="*/ 4343400 h 4533900"/>
              <a:gd name="connsiteX230" fmla="*/ 200025 w 9610725"/>
              <a:gd name="connsiteY230" fmla="*/ 4333875 h 4533900"/>
              <a:gd name="connsiteX231" fmla="*/ 114300 w 9610725"/>
              <a:gd name="connsiteY231" fmla="*/ 4286250 h 4533900"/>
              <a:gd name="connsiteX232" fmla="*/ 57150 w 9610725"/>
              <a:gd name="connsiteY232" fmla="*/ 4248150 h 4533900"/>
              <a:gd name="connsiteX233" fmla="*/ 19050 w 9610725"/>
              <a:gd name="connsiteY233" fmla="*/ 4191000 h 4533900"/>
              <a:gd name="connsiteX234" fmla="*/ 0 w 9610725"/>
              <a:gd name="connsiteY234" fmla="*/ 4162425 h 4533900"/>
              <a:gd name="connsiteX235" fmla="*/ 9525 w 9610725"/>
              <a:gd name="connsiteY235" fmla="*/ 4029075 h 4533900"/>
              <a:gd name="connsiteX236" fmla="*/ 19050 w 9610725"/>
              <a:gd name="connsiteY236" fmla="*/ 4000500 h 4533900"/>
              <a:gd name="connsiteX237" fmla="*/ 38100 w 9610725"/>
              <a:gd name="connsiteY237" fmla="*/ 3609975 h 4533900"/>
              <a:gd name="connsiteX238" fmla="*/ 47625 w 9610725"/>
              <a:gd name="connsiteY238" fmla="*/ 3581400 h 4533900"/>
              <a:gd name="connsiteX239" fmla="*/ 57150 w 9610725"/>
              <a:gd name="connsiteY239" fmla="*/ 3514725 h 4533900"/>
              <a:gd name="connsiteX240" fmla="*/ 85725 w 9610725"/>
              <a:gd name="connsiteY240" fmla="*/ 3448050 h 4533900"/>
              <a:gd name="connsiteX241" fmla="*/ 104775 w 9610725"/>
              <a:gd name="connsiteY241" fmla="*/ 3381375 h 4533900"/>
              <a:gd name="connsiteX242" fmla="*/ 114300 w 9610725"/>
              <a:gd name="connsiteY242" fmla="*/ 3352800 h 4533900"/>
              <a:gd name="connsiteX243" fmla="*/ 104775 w 9610725"/>
              <a:gd name="connsiteY243" fmla="*/ 3038475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9610725" h="4533900">
                <a:moveTo>
                  <a:pt x="161925" y="2981325"/>
                </a:moveTo>
                <a:cubicBezTo>
                  <a:pt x="171450" y="2987675"/>
                  <a:pt x="180261" y="2995255"/>
                  <a:pt x="190500" y="3000375"/>
                </a:cubicBezTo>
                <a:cubicBezTo>
                  <a:pt x="259883" y="3035067"/>
                  <a:pt x="268837" y="3036012"/>
                  <a:pt x="333375" y="3057525"/>
                </a:cubicBezTo>
                <a:cubicBezTo>
                  <a:pt x="342900" y="3060700"/>
                  <a:pt x="352046" y="3065399"/>
                  <a:pt x="361950" y="3067050"/>
                </a:cubicBezTo>
                <a:cubicBezTo>
                  <a:pt x="381000" y="3070225"/>
                  <a:pt x="400247" y="3072385"/>
                  <a:pt x="419100" y="3076575"/>
                </a:cubicBezTo>
                <a:cubicBezTo>
                  <a:pt x="453632" y="3084249"/>
                  <a:pt x="446360" y="3091476"/>
                  <a:pt x="485775" y="3095625"/>
                </a:cubicBezTo>
                <a:cubicBezTo>
                  <a:pt x="533243" y="3100622"/>
                  <a:pt x="581025" y="3101975"/>
                  <a:pt x="628650" y="3105150"/>
                </a:cubicBezTo>
                <a:cubicBezTo>
                  <a:pt x="638175" y="3108325"/>
                  <a:pt x="647347" y="3112879"/>
                  <a:pt x="657225" y="3114675"/>
                </a:cubicBezTo>
                <a:cubicBezTo>
                  <a:pt x="855122" y="3150656"/>
                  <a:pt x="1342636" y="3114681"/>
                  <a:pt x="1343025" y="3114675"/>
                </a:cubicBezTo>
                <a:cubicBezTo>
                  <a:pt x="1362075" y="3108325"/>
                  <a:pt x="1380368" y="3098926"/>
                  <a:pt x="1400175" y="3095625"/>
                </a:cubicBezTo>
                <a:cubicBezTo>
                  <a:pt x="1441532" y="3088732"/>
                  <a:pt x="1465012" y="3085450"/>
                  <a:pt x="1504950" y="3076575"/>
                </a:cubicBezTo>
                <a:cubicBezTo>
                  <a:pt x="1517729" y="3073735"/>
                  <a:pt x="1530350" y="3070225"/>
                  <a:pt x="1543050" y="3067050"/>
                </a:cubicBezTo>
                <a:cubicBezTo>
                  <a:pt x="1701002" y="2972279"/>
                  <a:pt x="1502639" y="3085011"/>
                  <a:pt x="1628775" y="3028950"/>
                </a:cubicBezTo>
                <a:cubicBezTo>
                  <a:pt x="1729423" y="2984217"/>
                  <a:pt x="1624018" y="3010851"/>
                  <a:pt x="1724025" y="2990850"/>
                </a:cubicBezTo>
                <a:cubicBezTo>
                  <a:pt x="1733550" y="2984500"/>
                  <a:pt x="1743285" y="2978454"/>
                  <a:pt x="1752600" y="2971800"/>
                </a:cubicBezTo>
                <a:cubicBezTo>
                  <a:pt x="1765518" y="2962573"/>
                  <a:pt x="1776193" y="2949672"/>
                  <a:pt x="1790700" y="2943225"/>
                </a:cubicBezTo>
                <a:cubicBezTo>
                  <a:pt x="1805494" y="2936650"/>
                  <a:pt x="1822450" y="2936875"/>
                  <a:pt x="1838325" y="2933700"/>
                </a:cubicBezTo>
                <a:cubicBezTo>
                  <a:pt x="1854200" y="2924175"/>
                  <a:pt x="1869391" y="2913404"/>
                  <a:pt x="1885950" y="2905125"/>
                </a:cubicBezTo>
                <a:cubicBezTo>
                  <a:pt x="1901243" y="2897479"/>
                  <a:pt x="1919076" y="2895137"/>
                  <a:pt x="1933575" y="2886075"/>
                </a:cubicBezTo>
                <a:cubicBezTo>
                  <a:pt x="1944998" y="2878936"/>
                  <a:pt x="1951517" y="2865770"/>
                  <a:pt x="1962150" y="2857500"/>
                </a:cubicBezTo>
                <a:cubicBezTo>
                  <a:pt x="1980222" y="2843444"/>
                  <a:pt x="2003111" y="2835589"/>
                  <a:pt x="2019300" y="2819400"/>
                </a:cubicBezTo>
                <a:cubicBezTo>
                  <a:pt x="2038350" y="2800350"/>
                  <a:pt x="2051436" y="2772256"/>
                  <a:pt x="2076450" y="2762250"/>
                </a:cubicBezTo>
                <a:cubicBezTo>
                  <a:pt x="2092325" y="2755900"/>
                  <a:pt x="2107855" y="2748607"/>
                  <a:pt x="2124075" y="2743200"/>
                </a:cubicBezTo>
                <a:cubicBezTo>
                  <a:pt x="2136494" y="2739060"/>
                  <a:pt x="2150091" y="2738710"/>
                  <a:pt x="2162175" y="2733675"/>
                </a:cubicBezTo>
                <a:cubicBezTo>
                  <a:pt x="2188389" y="2722753"/>
                  <a:pt x="2210825" y="2702463"/>
                  <a:pt x="2238375" y="2695575"/>
                </a:cubicBezTo>
                <a:cubicBezTo>
                  <a:pt x="2251075" y="2692400"/>
                  <a:pt x="2263888" y="2689646"/>
                  <a:pt x="2276475" y="2686050"/>
                </a:cubicBezTo>
                <a:cubicBezTo>
                  <a:pt x="2286129" y="2683292"/>
                  <a:pt x="2295249" y="2678703"/>
                  <a:pt x="2305050" y="2676525"/>
                </a:cubicBezTo>
                <a:cubicBezTo>
                  <a:pt x="2323903" y="2672335"/>
                  <a:pt x="2343262" y="2670788"/>
                  <a:pt x="2362200" y="2667000"/>
                </a:cubicBezTo>
                <a:cubicBezTo>
                  <a:pt x="2411828" y="2657074"/>
                  <a:pt x="2386510" y="2660054"/>
                  <a:pt x="2428875" y="2647950"/>
                </a:cubicBezTo>
                <a:cubicBezTo>
                  <a:pt x="2439030" y="2645049"/>
                  <a:pt x="2483459" y="2635617"/>
                  <a:pt x="2495550" y="2628900"/>
                </a:cubicBezTo>
                <a:cubicBezTo>
                  <a:pt x="2515564" y="2617781"/>
                  <a:pt x="2530980" y="2598040"/>
                  <a:pt x="2552700" y="2590800"/>
                </a:cubicBezTo>
                <a:cubicBezTo>
                  <a:pt x="2605091" y="2573336"/>
                  <a:pt x="2558149" y="2591768"/>
                  <a:pt x="2609850" y="2562225"/>
                </a:cubicBezTo>
                <a:cubicBezTo>
                  <a:pt x="2622178" y="2555180"/>
                  <a:pt x="2635774" y="2550480"/>
                  <a:pt x="2647950" y="2543175"/>
                </a:cubicBezTo>
                <a:cubicBezTo>
                  <a:pt x="2667583" y="2531395"/>
                  <a:pt x="2691363" y="2523391"/>
                  <a:pt x="2705100" y="2505075"/>
                </a:cubicBezTo>
                <a:cubicBezTo>
                  <a:pt x="2714625" y="2492375"/>
                  <a:pt x="2724571" y="2479980"/>
                  <a:pt x="2733675" y="2466975"/>
                </a:cubicBezTo>
                <a:cubicBezTo>
                  <a:pt x="2746805" y="2448218"/>
                  <a:pt x="2753459" y="2423562"/>
                  <a:pt x="2771775" y="2409825"/>
                </a:cubicBezTo>
                <a:cubicBezTo>
                  <a:pt x="2797175" y="2390775"/>
                  <a:pt x="2821557" y="2370287"/>
                  <a:pt x="2847975" y="2352675"/>
                </a:cubicBezTo>
                <a:cubicBezTo>
                  <a:pt x="2857500" y="2346325"/>
                  <a:pt x="2867756" y="2340954"/>
                  <a:pt x="2876550" y="2333625"/>
                </a:cubicBezTo>
                <a:cubicBezTo>
                  <a:pt x="2886898" y="2325001"/>
                  <a:pt x="2894492" y="2313320"/>
                  <a:pt x="2905125" y="2305050"/>
                </a:cubicBezTo>
                <a:cubicBezTo>
                  <a:pt x="2923197" y="2290994"/>
                  <a:pt x="2943959" y="2280687"/>
                  <a:pt x="2962275" y="2266950"/>
                </a:cubicBezTo>
                <a:cubicBezTo>
                  <a:pt x="2974975" y="2257425"/>
                  <a:pt x="2986498" y="2246085"/>
                  <a:pt x="3000375" y="2238375"/>
                </a:cubicBezTo>
                <a:cubicBezTo>
                  <a:pt x="3044775" y="2213708"/>
                  <a:pt x="3039148" y="2225840"/>
                  <a:pt x="3076575" y="2209800"/>
                </a:cubicBezTo>
                <a:cubicBezTo>
                  <a:pt x="3089626" y="2204207"/>
                  <a:pt x="3103587" y="2199620"/>
                  <a:pt x="3114675" y="2190750"/>
                </a:cubicBezTo>
                <a:cubicBezTo>
                  <a:pt x="3135712" y="2173920"/>
                  <a:pt x="3149409" y="2148544"/>
                  <a:pt x="3171825" y="2133600"/>
                </a:cubicBezTo>
                <a:cubicBezTo>
                  <a:pt x="3205067" y="2111439"/>
                  <a:pt x="3233446" y="2097916"/>
                  <a:pt x="3257550" y="2066925"/>
                </a:cubicBezTo>
                <a:cubicBezTo>
                  <a:pt x="3271606" y="2048853"/>
                  <a:pt x="3279461" y="2025964"/>
                  <a:pt x="3295650" y="2009775"/>
                </a:cubicBezTo>
                <a:cubicBezTo>
                  <a:pt x="3320305" y="1985120"/>
                  <a:pt x="3350932" y="1958229"/>
                  <a:pt x="3362325" y="1924050"/>
                </a:cubicBezTo>
                <a:cubicBezTo>
                  <a:pt x="3368675" y="1905000"/>
                  <a:pt x="3376505" y="1886381"/>
                  <a:pt x="3381375" y="1866900"/>
                </a:cubicBezTo>
                <a:cubicBezTo>
                  <a:pt x="3384550" y="1854200"/>
                  <a:pt x="3387138" y="1841339"/>
                  <a:pt x="3390900" y="1828800"/>
                </a:cubicBezTo>
                <a:cubicBezTo>
                  <a:pt x="3396670" y="1809566"/>
                  <a:pt x="3390900" y="1778000"/>
                  <a:pt x="3409950" y="1771650"/>
                </a:cubicBezTo>
                <a:lnTo>
                  <a:pt x="3438525" y="1762125"/>
                </a:lnTo>
                <a:cubicBezTo>
                  <a:pt x="3444875" y="1752600"/>
                  <a:pt x="3448960" y="1741088"/>
                  <a:pt x="3457575" y="1733550"/>
                </a:cubicBezTo>
                <a:cubicBezTo>
                  <a:pt x="3474805" y="1718473"/>
                  <a:pt x="3514725" y="1695450"/>
                  <a:pt x="3514725" y="1695450"/>
                </a:cubicBezTo>
                <a:cubicBezTo>
                  <a:pt x="3537630" y="1661093"/>
                  <a:pt x="3551778" y="1635823"/>
                  <a:pt x="3590925" y="1609725"/>
                </a:cubicBezTo>
                <a:lnTo>
                  <a:pt x="3648075" y="1571625"/>
                </a:lnTo>
                <a:cubicBezTo>
                  <a:pt x="3657600" y="1565275"/>
                  <a:pt x="3668555" y="1560670"/>
                  <a:pt x="3676650" y="1552575"/>
                </a:cubicBezTo>
                <a:cubicBezTo>
                  <a:pt x="3695700" y="1533525"/>
                  <a:pt x="3711384" y="1510369"/>
                  <a:pt x="3733800" y="1495425"/>
                </a:cubicBezTo>
                <a:lnTo>
                  <a:pt x="3790950" y="1457325"/>
                </a:lnTo>
                <a:cubicBezTo>
                  <a:pt x="3800475" y="1450975"/>
                  <a:pt x="3808665" y="1441895"/>
                  <a:pt x="3819525" y="1438275"/>
                </a:cubicBezTo>
                <a:lnTo>
                  <a:pt x="3876675" y="1419225"/>
                </a:lnTo>
                <a:lnTo>
                  <a:pt x="4486275" y="1438275"/>
                </a:lnTo>
                <a:cubicBezTo>
                  <a:pt x="4512355" y="1440576"/>
                  <a:pt x="4536360" y="1455460"/>
                  <a:pt x="4562475" y="1457325"/>
                </a:cubicBezTo>
                <a:lnTo>
                  <a:pt x="4695825" y="1466850"/>
                </a:lnTo>
                <a:cubicBezTo>
                  <a:pt x="4708525" y="1470025"/>
                  <a:pt x="4721386" y="1472613"/>
                  <a:pt x="4733925" y="1476375"/>
                </a:cubicBezTo>
                <a:cubicBezTo>
                  <a:pt x="4753159" y="1482145"/>
                  <a:pt x="4791075" y="1495425"/>
                  <a:pt x="4791075" y="1495425"/>
                </a:cubicBezTo>
                <a:cubicBezTo>
                  <a:pt x="4800600" y="1504950"/>
                  <a:pt x="4808442" y="1516528"/>
                  <a:pt x="4819650" y="1524000"/>
                </a:cubicBezTo>
                <a:cubicBezTo>
                  <a:pt x="4828004" y="1529569"/>
                  <a:pt x="4838571" y="1530767"/>
                  <a:pt x="4848225" y="1533525"/>
                </a:cubicBezTo>
                <a:cubicBezTo>
                  <a:pt x="4879612" y="1542493"/>
                  <a:pt x="4901214" y="1546028"/>
                  <a:pt x="4933950" y="1552575"/>
                </a:cubicBezTo>
                <a:cubicBezTo>
                  <a:pt x="5029200" y="1549400"/>
                  <a:pt x="5124572" y="1548815"/>
                  <a:pt x="5219700" y="1543050"/>
                </a:cubicBezTo>
                <a:cubicBezTo>
                  <a:pt x="5229722" y="1542443"/>
                  <a:pt x="5238621" y="1536283"/>
                  <a:pt x="5248275" y="1533525"/>
                </a:cubicBezTo>
                <a:cubicBezTo>
                  <a:pt x="5260862" y="1529929"/>
                  <a:pt x="5273675" y="1527175"/>
                  <a:pt x="5286375" y="1524000"/>
                </a:cubicBezTo>
                <a:cubicBezTo>
                  <a:pt x="5349791" y="1460584"/>
                  <a:pt x="5281494" y="1520362"/>
                  <a:pt x="5343525" y="1485900"/>
                </a:cubicBezTo>
                <a:cubicBezTo>
                  <a:pt x="5363539" y="1474781"/>
                  <a:pt x="5380197" y="1458039"/>
                  <a:pt x="5400675" y="1447800"/>
                </a:cubicBezTo>
                <a:cubicBezTo>
                  <a:pt x="5413375" y="1441450"/>
                  <a:pt x="5426599" y="1436055"/>
                  <a:pt x="5438775" y="1428750"/>
                </a:cubicBezTo>
                <a:cubicBezTo>
                  <a:pt x="5458408" y="1416970"/>
                  <a:pt x="5476875" y="1403350"/>
                  <a:pt x="5495925" y="1390650"/>
                </a:cubicBezTo>
                <a:cubicBezTo>
                  <a:pt x="5505450" y="1384300"/>
                  <a:pt x="5513394" y="1374376"/>
                  <a:pt x="5524500" y="1371600"/>
                </a:cubicBezTo>
                <a:cubicBezTo>
                  <a:pt x="5543834" y="1366767"/>
                  <a:pt x="5572044" y="1360749"/>
                  <a:pt x="5591175" y="1352550"/>
                </a:cubicBezTo>
                <a:cubicBezTo>
                  <a:pt x="5604226" y="1346957"/>
                  <a:pt x="5615805" y="1337990"/>
                  <a:pt x="5629275" y="1333500"/>
                </a:cubicBezTo>
                <a:cubicBezTo>
                  <a:pt x="5644634" y="1328380"/>
                  <a:pt x="5661281" y="1328235"/>
                  <a:pt x="5676900" y="1323975"/>
                </a:cubicBezTo>
                <a:cubicBezTo>
                  <a:pt x="5696273" y="1318691"/>
                  <a:pt x="5713997" y="1305980"/>
                  <a:pt x="5734050" y="1304925"/>
                </a:cubicBezTo>
                <a:lnTo>
                  <a:pt x="5915025" y="1295400"/>
                </a:lnTo>
                <a:lnTo>
                  <a:pt x="5991225" y="1276350"/>
                </a:lnTo>
                <a:lnTo>
                  <a:pt x="6029325" y="1266825"/>
                </a:lnTo>
                <a:cubicBezTo>
                  <a:pt x="6089650" y="1270000"/>
                  <a:pt x="6150140" y="1270881"/>
                  <a:pt x="6210300" y="1276350"/>
                </a:cubicBezTo>
                <a:cubicBezTo>
                  <a:pt x="6220299" y="1277259"/>
                  <a:pt x="6228843" y="1285474"/>
                  <a:pt x="6238875" y="1285875"/>
                </a:cubicBezTo>
                <a:cubicBezTo>
                  <a:pt x="6388015" y="1291841"/>
                  <a:pt x="6537325" y="1292225"/>
                  <a:pt x="6686550" y="1295400"/>
                </a:cubicBezTo>
                <a:lnTo>
                  <a:pt x="6867525" y="1276350"/>
                </a:lnTo>
                <a:cubicBezTo>
                  <a:pt x="6892966" y="1273523"/>
                  <a:pt x="6918540" y="1271404"/>
                  <a:pt x="6943725" y="1266825"/>
                </a:cubicBezTo>
                <a:cubicBezTo>
                  <a:pt x="6953603" y="1265029"/>
                  <a:pt x="6962646" y="1260058"/>
                  <a:pt x="6972300" y="1257300"/>
                </a:cubicBezTo>
                <a:cubicBezTo>
                  <a:pt x="7003687" y="1248332"/>
                  <a:pt x="7025289" y="1244797"/>
                  <a:pt x="7058025" y="1238250"/>
                </a:cubicBezTo>
                <a:cubicBezTo>
                  <a:pt x="7170484" y="1182020"/>
                  <a:pt x="7063434" y="1229019"/>
                  <a:pt x="7334250" y="1209675"/>
                </a:cubicBezTo>
                <a:cubicBezTo>
                  <a:pt x="7365292" y="1207458"/>
                  <a:pt x="7364041" y="1193260"/>
                  <a:pt x="7391400" y="1181100"/>
                </a:cubicBezTo>
                <a:cubicBezTo>
                  <a:pt x="7409750" y="1172945"/>
                  <a:pt x="7430589" y="1171030"/>
                  <a:pt x="7448550" y="1162050"/>
                </a:cubicBezTo>
                <a:cubicBezTo>
                  <a:pt x="7479642" y="1146504"/>
                  <a:pt x="7508490" y="1129835"/>
                  <a:pt x="7543800" y="1123950"/>
                </a:cubicBezTo>
                <a:cubicBezTo>
                  <a:pt x="7562850" y="1120775"/>
                  <a:pt x="7582097" y="1118615"/>
                  <a:pt x="7600950" y="1114425"/>
                </a:cubicBezTo>
                <a:cubicBezTo>
                  <a:pt x="7610751" y="1112247"/>
                  <a:pt x="7619507" y="1105568"/>
                  <a:pt x="7629525" y="1104900"/>
                </a:cubicBezTo>
                <a:cubicBezTo>
                  <a:pt x="7715119" y="1099194"/>
                  <a:pt x="7800975" y="1098550"/>
                  <a:pt x="7886700" y="1095375"/>
                </a:cubicBezTo>
                <a:cubicBezTo>
                  <a:pt x="7896225" y="1092200"/>
                  <a:pt x="7905621" y="1088608"/>
                  <a:pt x="7915275" y="1085850"/>
                </a:cubicBezTo>
                <a:cubicBezTo>
                  <a:pt x="7929517" y="1081781"/>
                  <a:pt x="7966725" y="1074413"/>
                  <a:pt x="7981950" y="1066800"/>
                </a:cubicBezTo>
                <a:cubicBezTo>
                  <a:pt x="8104535" y="1005507"/>
                  <a:pt x="7898335" y="1095496"/>
                  <a:pt x="8048625" y="1028700"/>
                </a:cubicBezTo>
                <a:cubicBezTo>
                  <a:pt x="8114493" y="999425"/>
                  <a:pt x="8116530" y="1010810"/>
                  <a:pt x="8191500" y="952500"/>
                </a:cubicBezTo>
                <a:lnTo>
                  <a:pt x="8277225" y="885825"/>
                </a:lnTo>
                <a:cubicBezTo>
                  <a:pt x="8289808" y="876146"/>
                  <a:pt x="8302116" y="866056"/>
                  <a:pt x="8315325" y="857250"/>
                </a:cubicBezTo>
                <a:cubicBezTo>
                  <a:pt x="8324850" y="850900"/>
                  <a:pt x="8334742" y="845069"/>
                  <a:pt x="8343900" y="838200"/>
                </a:cubicBezTo>
                <a:cubicBezTo>
                  <a:pt x="8455977" y="754142"/>
                  <a:pt x="8332599" y="845165"/>
                  <a:pt x="8429625" y="762000"/>
                </a:cubicBezTo>
                <a:cubicBezTo>
                  <a:pt x="8438317" y="754550"/>
                  <a:pt x="8448675" y="749300"/>
                  <a:pt x="8458200" y="742950"/>
                </a:cubicBezTo>
                <a:cubicBezTo>
                  <a:pt x="8470900" y="717550"/>
                  <a:pt x="8489412" y="694300"/>
                  <a:pt x="8496300" y="666750"/>
                </a:cubicBezTo>
                <a:cubicBezTo>
                  <a:pt x="8499475" y="654050"/>
                  <a:pt x="8502063" y="641189"/>
                  <a:pt x="8505825" y="628650"/>
                </a:cubicBezTo>
                <a:cubicBezTo>
                  <a:pt x="8511595" y="609416"/>
                  <a:pt x="8518525" y="590550"/>
                  <a:pt x="8524875" y="571500"/>
                </a:cubicBezTo>
                <a:cubicBezTo>
                  <a:pt x="8528050" y="561975"/>
                  <a:pt x="8531965" y="552665"/>
                  <a:pt x="8534400" y="542925"/>
                </a:cubicBezTo>
                <a:cubicBezTo>
                  <a:pt x="8543925" y="504825"/>
                  <a:pt x="8550556" y="465882"/>
                  <a:pt x="8562975" y="428625"/>
                </a:cubicBezTo>
                <a:cubicBezTo>
                  <a:pt x="8571219" y="403894"/>
                  <a:pt x="8580161" y="375204"/>
                  <a:pt x="8591550" y="352425"/>
                </a:cubicBezTo>
                <a:cubicBezTo>
                  <a:pt x="8646677" y="242171"/>
                  <a:pt x="8580223" y="399021"/>
                  <a:pt x="8620125" y="295275"/>
                </a:cubicBezTo>
                <a:cubicBezTo>
                  <a:pt x="8632401" y="263359"/>
                  <a:pt x="8639257" y="228478"/>
                  <a:pt x="8658225" y="200025"/>
                </a:cubicBezTo>
                <a:lnTo>
                  <a:pt x="8715375" y="114300"/>
                </a:lnTo>
                <a:lnTo>
                  <a:pt x="8734425" y="85725"/>
                </a:lnTo>
                <a:cubicBezTo>
                  <a:pt x="8740775" y="76200"/>
                  <a:pt x="8742615" y="60770"/>
                  <a:pt x="8753475" y="57150"/>
                </a:cubicBezTo>
                <a:cubicBezTo>
                  <a:pt x="8763000" y="53975"/>
                  <a:pt x="8773273" y="52501"/>
                  <a:pt x="8782050" y="47625"/>
                </a:cubicBezTo>
                <a:cubicBezTo>
                  <a:pt x="8802064" y="36506"/>
                  <a:pt x="8816988" y="15078"/>
                  <a:pt x="8839200" y="9525"/>
                </a:cubicBezTo>
                <a:lnTo>
                  <a:pt x="8877300" y="0"/>
                </a:lnTo>
                <a:cubicBezTo>
                  <a:pt x="8959850" y="3175"/>
                  <a:pt x="9042777" y="1024"/>
                  <a:pt x="9124950" y="9525"/>
                </a:cubicBezTo>
                <a:cubicBezTo>
                  <a:pt x="9136337" y="10703"/>
                  <a:pt x="9142665" y="24955"/>
                  <a:pt x="9153525" y="28575"/>
                </a:cubicBezTo>
                <a:cubicBezTo>
                  <a:pt x="9171847" y="34682"/>
                  <a:pt x="9191532" y="35548"/>
                  <a:pt x="9210675" y="38100"/>
                </a:cubicBezTo>
                <a:cubicBezTo>
                  <a:pt x="9303318" y="50452"/>
                  <a:pt x="9325649" y="48822"/>
                  <a:pt x="9429750" y="57150"/>
                </a:cubicBezTo>
                <a:cubicBezTo>
                  <a:pt x="9528438" y="65045"/>
                  <a:pt x="9522778" y="65207"/>
                  <a:pt x="9610725" y="76200"/>
                </a:cubicBezTo>
                <a:cubicBezTo>
                  <a:pt x="9607550" y="247650"/>
                  <a:pt x="9606819" y="419163"/>
                  <a:pt x="9601200" y="590550"/>
                </a:cubicBezTo>
                <a:cubicBezTo>
                  <a:pt x="9600464" y="612989"/>
                  <a:pt x="9595366" y="635080"/>
                  <a:pt x="9591675" y="657225"/>
                </a:cubicBezTo>
                <a:cubicBezTo>
                  <a:pt x="9589013" y="673194"/>
                  <a:pt x="9585046" y="688922"/>
                  <a:pt x="9582150" y="704850"/>
                </a:cubicBezTo>
                <a:cubicBezTo>
                  <a:pt x="9578695" y="723851"/>
                  <a:pt x="9575800" y="742950"/>
                  <a:pt x="9572625" y="762000"/>
                </a:cubicBezTo>
                <a:cubicBezTo>
                  <a:pt x="9569450" y="936625"/>
                  <a:pt x="9571822" y="1111439"/>
                  <a:pt x="9563100" y="1285875"/>
                </a:cubicBezTo>
                <a:cubicBezTo>
                  <a:pt x="9559108" y="1365720"/>
                  <a:pt x="9544756" y="1444713"/>
                  <a:pt x="9534525" y="1524000"/>
                </a:cubicBezTo>
                <a:cubicBezTo>
                  <a:pt x="9520229" y="1634798"/>
                  <a:pt x="9528142" y="1524346"/>
                  <a:pt x="9515475" y="1657350"/>
                </a:cubicBezTo>
                <a:cubicBezTo>
                  <a:pt x="9511550" y="1698560"/>
                  <a:pt x="9511085" y="1740098"/>
                  <a:pt x="9505950" y="1781175"/>
                </a:cubicBezTo>
                <a:cubicBezTo>
                  <a:pt x="9504705" y="1791138"/>
                  <a:pt x="9499067" y="1800064"/>
                  <a:pt x="9496425" y="1809750"/>
                </a:cubicBezTo>
                <a:cubicBezTo>
                  <a:pt x="9489536" y="1835009"/>
                  <a:pt x="9483055" y="1860392"/>
                  <a:pt x="9477375" y="1885950"/>
                </a:cubicBezTo>
                <a:cubicBezTo>
                  <a:pt x="9455842" y="1982850"/>
                  <a:pt x="9474562" y="1947319"/>
                  <a:pt x="9439275" y="2000250"/>
                </a:cubicBezTo>
                <a:cubicBezTo>
                  <a:pt x="9409152" y="2241233"/>
                  <a:pt x="9447691" y="1941335"/>
                  <a:pt x="9420225" y="2133600"/>
                </a:cubicBezTo>
                <a:cubicBezTo>
                  <a:pt x="9416605" y="2158940"/>
                  <a:pt x="9414592" y="2184500"/>
                  <a:pt x="9410700" y="2209800"/>
                </a:cubicBezTo>
                <a:cubicBezTo>
                  <a:pt x="9408238" y="2225801"/>
                  <a:pt x="9403837" y="2241456"/>
                  <a:pt x="9401175" y="2257425"/>
                </a:cubicBezTo>
                <a:cubicBezTo>
                  <a:pt x="9397484" y="2279570"/>
                  <a:pt x="9394825" y="2301875"/>
                  <a:pt x="9391650" y="2324100"/>
                </a:cubicBezTo>
                <a:cubicBezTo>
                  <a:pt x="9388475" y="2416175"/>
                  <a:pt x="9389191" y="2508467"/>
                  <a:pt x="9382125" y="2600325"/>
                </a:cubicBezTo>
                <a:cubicBezTo>
                  <a:pt x="9379642" y="2632608"/>
                  <a:pt x="9368398" y="2663637"/>
                  <a:pt x="9363075" y="2695575"/>
                </a:cubicBezTo>
                <a:cubicBezTo>
                  <a:pt x="9338779" y="2841349"/>
                  <a:pt x="9347868" y="2771441"/>
                  <a:pt x="9334500" y="2905125"/>
                </a:cubicBezTo>
                <a:cubicBezTo>
                  <a:pt x="9331325" y="3235325"/>
                  <a:pt x="9337427" y="3565745"/>
                  <a:pt x="9324975" y="3895725"/>
                </a:cubicBezTo>
                <a:cubicBezTo>
                  <a:pt x="9324543" y="3907164"/>
                  <a:pt x="9307733" y="3916394"/>
                  <a:pt x="9296400" y="3914775"/>
                </a:cubicBezTo>
                <a:cubicBezTo>
                  <a:pt x="9280685" y="3912530"/>
                  <a:pt x="9272083" y="3894076"/>
                  <a:pt x="9258300" y="3886200"/>
                </a:cubicBezTo>
                <a:cubicBezTo>
                  <a:pt x="9249583" y="3881219"/>
                  <a:pt x="9238502" y="3881551"/>
                  <a:pt x="9229725" y="3876675"/>
                </a:cubicBezTo>
                <a:cubicBezTo>
                  <a:pt x="9137036" y="3825181"/>
                  <a:pt x="9210631" y="3846186"/>
                  <a:pt x="9124950" y="3829050"/>
                </a:cubicBezTo>
                <a:cubicBezTo>
                  <a:pt x="9108613" y="3815047"/>
                  <a:pt x="8992448" y="3752052"/>
                  <a:pt x="9105900" y="3743325"/>
                </a:cubicBezTo>
                <a:cubicBezTo>
                  <a:pt x="9152578" y="3739734"/>
                  <a:pt x="9199507" y="3773286"/>
                  <a:pt x="9239250" y="3790950"/>
                </a:cubicBezTo>
                <a:cubicBezTo>
                  <a:pt x="9280699" y="3809372"/>
                  <a:pt x="9257491" y="3791837"/>
                  <a:pt x="9305925" y="3810000"/>
                </a:cubicBezTo>
                <a:cubicBezTo>
                  <a:pt x="9319220" y="3814986"/>
                  <a:pt x="9331050" y="3823283"/>
                  <a:pt x="9344025" y="3829050"/>
                </a:cubicBezTo>
                <a:cubicBezTo>
                  <a:pt x="9359649" y="3835994"/>
                  <a:pt x="9376126" y="3840935"/>
                  <a:pt x="9391650" y="3848100"/>
                </a:cubicBezTo>
                <a:cubicBezTo>
                  <a:pt x="9417434" y="3860000"/>
                  <a:pt x="9467850" y="3886200"/>
                  <a:pt x="9467850" y="3886200"/>
                </a:cubicBezTo>
                <a:cubicBezTo>
                  <a:pt x="9481978" y="3907392"/>
                  <a:pt x="9492481" y="3917717"/>
                  <a:pt x="9496425" y="3943350"/>
                </a:cubicBezTo>
                <a:cubicBezTo>
                  <a:pt x="9501277" y="3974887"/>
                  <a:pt x="9496433" y="4008144"/>
                  <a:pt x="9505950" y="4038600"/>
                </a:cubicBezTo>
                <a:cubicBezTo>
                  <a:pt x="9512779" y="4060453"/>
                  <a:pt x="9533811" y="4075272"/>
                  <a:pt x="9544050" y="4095750"/>
                </a:cubicBezTo>
                <a:cubicBezTo>
                  <a:pt x="9568220" y="4144089"/>
                  <a:pt x="9555224" y="4122036"/>
                  <a:pt x="9582150" y="4162425"/>
                </a:cubicBezTo>
                <a:cubicBezTo>
                  <a:pt x="9578975" y="4219575"/>
                  <a:pt x="9578052" y="4276895"/>
                  <a:pt x="9572625" y="4333875"/>
                </a:cubicBezTo>
                <a:cubicBezTo>
                  <a:pt x="9571673" y="4343870"/>
                  <a:pt x="9570940" y="4356178"/>
                  <a:pt x="9563100" y="4362450"/>
                </a:cubicBezTo>
                <a:cubicBezTo>
                  <a:pt x="9552878" y="4370628"/>
                  <a:pt x="9537587" y="4368379"/>
                  <a:pt x="9525000" y="4371975"/>
                </a:cubicBezTo>
                <a:cubicBezTo>
                  <a:pt x="9515346" y="4374733"/>
                  <a:pt x="9506079" y="4378742"/>
                  <a:pt x="9496425" y="4381500"/>
                </a:cubicBezTo>
                <a:cubicBezTo>
                  <a:pt x="9483838" y="4385096"/>
                  <a:pt x="9470864" y="4387263"/>
                  <a:pt x="9458325" y="4391025"/>
                </a:cubicBezTo>
                <a:cubicBezTo>
                  <a:pt x="9439091" y="4396795"/>
                  <a:pt x="9420656" y="4405205"/>
                  <a:pt x="9401175" y="4410075"/>
                </a:cubicBezTo>
                <a:cubicBezTo>
                  <a:pt x="9388475" y="4413250"/>
                  <a:pt x="9375494" y="4415460"/>
                  <a:pt x="9363075" y="4419600"/>
                </a:cubicBezTo>
                <a:cubicBezTo>
                  <a:pt x="9289672" y="4444068"/>
                  <a:pt x="9339411" y="4431432"/>
                  <a:pt x="9267825" y="4467225"/>
                </a:cubicBezTo>
                <a:cubicBezTo>
                  <a:pt x="9258845" y="4471715"/>
                  <a:pt x="9248936" y="4474108"/>
                  <a:pt x="9239250" y="4476750"/>
                </a:cubicBezTo>
                <a:cubicBezTo>
                  <a:pt x="9213991" y="4483639"/>
                  <a:pt x="9188309" y="4488911"/>
                  <a:pt x="9163050" y="4495800"/>
                </a:cubicBezTo>
                <a:cubicBezTo>
                  <a:pt x="9153364" y="4498442"/>
                  <a:pt x="9144477" y="4504455"/>
                  <a:pt x="9134475" y="4505325"/>
                </a:cubicBezTo>
                <a:cubicBezTo>
                  <a:pt x="9071135" y="4510833"/>
                  <a:pt x="9007445" y="4511116"/>
                  <a:pt x="8943975" y="4514850"/>
                </a:cubicBezTo>
                <a:cubicBezTo>
                  <a:pt x="8899489" y="4517467"/>
                  <a:pt x="8855075" y="4521200"/>
                  <a:pt x="8810625" y="4524375"/>
                </a:cubicBezTo>
                <a:cubicBezTo>
                  <a:pt x="8787475" y="4522928"/>
                  <a:pt x="8641720" y="4517867"/>
                  <a:pt x="8591550" y="4505325"/>
                </a:cubicBezTo>
                <a:cubicBezTo>
                  <a:pt x="8574963" y="4501178"/>
                  <a:pt x="8560145" y="4491682"/>
                  <a:pt x="8543925" y="4486275"/>
                </a:cubicBezTo>
                <a:cubicBezTo>
                  <a:pt x="8521997" y="4478966"/>
                  <a:pt x="8499475" y="4473575"/>
                  <a:pt x="8477250" y="4467225"/>
                </a:cubicBezTo>
                <a:cubicBezTo>
                  <a:pt x="8464550" y="4457700"/>
                  <a:pt x="8453602" y="4445219"/>
                  <a:pt x="8439150" y="4438650"/>
                </a:cubicBezTo>
                <a:cubicBezTo>
                  <a:pt x="8418107" y="4429085"/>
                  <a:pt x="8394198" y="4427499"/>
                  <a:pt x="8372475" y="4419600"/>
                </a:cubicBezTo>
                <a:cubicBezTo>
                  <a:pt x="8359131" y="4414748"/>
                  <a:pt x="8347670" y="4405536"/>
                  <a:pt x="8334375" y="4400550"/>
                </a:cubicBezTo>
                <a:cubicBezTo>
                  <a:pt x="8322118" y="4395953"/>
                  <a:pt x="8308476" y="4395770"/>
                  <a:pt x="8296275" y="4391025"/>
                </a:cubicBezTo>
                <a:cubicBezTo>
                  <a:pt x="8177144" y="4344696"/>
                  <a:pt x="8178616" y="4331404"/>
                  <a:pt x="8067675" y="4305300"/>
                </a:cubicBezTo>
                <a:cubicBezTo>
                  <a:pt x="8045821" y="4300158"/>
                  <a:pt x="8023225" y="4298950"/>
                  <a:pt x="8001000" y="4295775"/>
                </a:cubicBezTo>
                <a:cubicBezTo>
                  <a:pt x="7975600" y="4286250"/>
                  <a:pt x="7949987" y="4277275"/>
                  <a:pt x="7924800" y="4267200"/>
                </a:cubicBezTo>
                <a:cubicBezTo>
                  <a:pt x="7902349" y="4258220"/>
                  <a:pt x="7881375" y="4245268"/>
                  <a:pt x="7858125" y="4238625"/>
                </a:cubicBezTo>
                <a:cubicBezTo>
                  <a:pt x="7768101" y="4212904"/>
                  <a:pt x="7737539" y="4212746"/>
                  <a:pt x="7658100" y="4200525"/>
                </a:cubicBezTo>
                <a:cubicBezTo>
                  <a:pt x="7639012" y="4197588"/>
                  <a:pt x="7620231" y="4192102"/>
                  <a:pt x="7600950" y="4191000"/>
                </a:cubicBezTo>
                <a:cubicBezTo>
                  <a:pt x="7508970" y="4185744"/>
                  <a:pt x="7416800" y="4184650"/>
                  <a:pt x="7324725" y="4181475"/>
                </a:cubicBezTo>
                <a:cubicBezTo>
                  <a:pt x="6971298" y="4228599"/>
                  <a:pt x="7153450" y="4210050"/>
                  <a:pt x="6496050" y="4210050"/>
                </a:cubicBezTo>
                <a:cubicBezTo>
                  <a:pt x="6273777" y="4210050"/>
                  <a:pt x="6051550" y="4203700"/>
                  <a:pt x="5829300" y="4200525"/>
                </a:cubicBezTo>
                <a:cubicBezTo>
                  <a:pt x="5826125" y="4184650"/>
                  <a:pt x="5823287" y="4168704"/>
                  <a:pt x="5819775" y="4152900"/>
                </a:cubicBezTo>
                <a:cubicBezTo>
                  <a:pt x="5816935" y="4140121"/>
                  <a:pt x="5818105" y="4125273"/>
                  <a:pt x="5810250" y="4114800"/>
                </a:cubicBezTo>
                <a:cubicBezTo>
                  <a:pt x="5776390" y="4069653"/>
                  <a:pt x="5692769" y="4047489"/>
                  <a:pt x="5648325" y="4038600"/>
                </a:cubicBezTo>
                <a:cubicBezTo>
                  <a:pt x="5576112" y="4024157"/>
                  <a:pt x="5502389" y="4018630"/>
                  <a:pt x="5429250" y="4010025"/>
                </a:cubicBezTo>
                <a:cubicBezTo>
                  <a:pt x="5379108" y="4004126"/>
                  <a:pt x="5246284" y="3994485"/>
                  <a:pt x="5200650" y="3990975"/>
                </a:cubicBezTo>
                <a:cubicBezTo>
                  <a:pt x="5073487" y="4003086"/>
                  <a:pt x="5035014" y="4003593"/>
                  <a:pt x="4933950" y="4019550"/>
                </a:cubicBezTo>
                <a:lnTo>
                  <a:pt x="4819650" y="4038600"/>
                </a:lnTo>
                <a:cubicBezTo>
                  <a:pt x="4797474" y="4042101"/>
                  <a:pt x="4775084" y="4044223"/>
                  <a:pt x="4752975" y="4048125"/>
                </a:cubicBezTo>
                <a:cubicBezTo>
                  <a:pt x="4721089" y="4053752"/>
                  <a:pt x="4689611" y="4061548"/>
                  <a:pt x="4657725" y="4067175"/>
                </a:cubicBezTo>
                <a:cubicBezTo>
                  <a:pt x="4625801" y="4072809"/>
                  <a:pt x="4544812" y="4082480"/>
                  <a:pt x="4514850" y="4086225"/>
                </a:cubicBezTo>
                <a:cubicBezTo>
                  <a:pt x="4459933" y="4101915"/>
                  <a:pt x="4420204" y="4114699"/>
                  <a:pt x="4362450" y="4124325"/>
                </a:cubicBezTo>
                <a:cubicBezTo>
                  <a:pt x="4334090" y="4129052"/>
                  <a:pt x="4305300" y="4130675"/>
                  <a:pt x="4276725" y="4133850"/>
                </a:cubicBezTo>
                <a:cubicBezTo>
                  <a:pt x="4094584" y="4185890"/>
                  <a:pt x="4363266" y="4113786"/>
                  <a:pt x="4095750" y="4162425"/>
                </a:cubicBezTo>
                <a:cubicBezTo>
                  <a:pt x="4028317" y="4174686"/>
                  <a:pt x="3963924" y="4203230"/>
                  <a:pt x="3895725" y="4210050"/>
                </a:cubicBezTo>
                <a:cubicBezTo>
                  <a:pt x="3863975" y="4213225"/>
                  <a:pt x="3832039" y="4214899"/>
                  <a:pt x="3800475" y="4219575"/>
                </a:cubicBezTo>
                <a:cubicBezTo>
                  <a:pt x="3746258" y="4227607"/>
                  <a:pt x="3693087" y="4242696"/>
                  <a:pt x="3638550" y="4248150"/>
                </a:cubicBezTo>
                <a:cubicBezTo>
                  <a:pt x="3606800" y="4251325"/>
                  <a:pt x="3574962" y="4253717"/>
                  <a:pt x="3543300" y="4257675"/>
                </a:cubicBezTo>
                <a:cubicBezTo>
                  <a:pt x="3484624" y="4265010"/>
                  <a:pt x="3463553" y="4273624"/>
                  <a:pt x="3400425" y="4286250"/>
                </a:cubicBezTo>
                <a:cubicBezTo>
                  <a:pt x="3310488" y="4304237"/>
                  <a:pt x="3372429" y="4287741"/>
                  <a:pt x="3267075" y="4305300"/>
                </a:cubicBezTo>
                <a:cubicBezTo>
                  <a:pt x="3254162" y="4307452"/>
                  <a:pt x="3241855" y="4312483"/>
                  <a:pt x="3228975" y="4314825"/>
                </a:cubicBezTo>
                <a:cubicBezTo>
                  <a:pt x="3206886" y="4318841"/>
                  <a:pt x="3184490" y="4320936"/>
                  <a:pt x="3162300" y="4324350"/>
                </a:cubicBezTo>
                <a:cubicBezTo>
                  <a:pt x="3143212" y="4327287"/>
                  <a:pt x="3124238" y="4330938"/>
                  <a:pt x="3105150" y="4333875"/>
                </a:cubicBezTo>
                <a:cubicBezTo>
                  <a:pt x="3048188" y="4342638"/>
                  <a:pt x="3020785" y="4345611"/>
                  <a:pt x="2962275" y="4352925"/>
                </a:cubicBezTo>
                <a:cubicBezTo>
                  <a:pt x="2940050" y="4359275"/>
                  <a:pt x="2918122" y="4366778"/>
                  <a:pt x="2895600" y="4371975"/>
                </a:cubicBezTo>
                <a:cubicBezTo>
                  <a:pt x="2761339" y="4402958"/>
                  <a:pt x="2926713" y="4353561"/>
                  <a:pt x="2762250" y="4400550"/>
                </a:cubicBezTo>
                <a:cubicBezTo>
                  <a:pt x="2689334" y="4421383"/>
                  <a:pt x="2717314" y="4420445"/>
                  <a:pt x="2638425" y="4438650"/>
                </a:cubicBezTo>
                <a:cubicBezTo>
                  <a:pt x="2593098" y="4449110"/>
                  <a:pt x="2540650" y="4451687"/>
                  <a:pt x="2495550" y="4457700"/>
                </a:cubicBezTo>
                <a:cubicBezTo>
                  <a:pt x="2476407" y="4460252"/>
                  <a:pt x="2457488" y="4464288"/>
                  <a:pt x="2438400" y="4467225"/>
                </a:cubicBezTo>
                <a:cubicBezTo>
                  <a:pt x="2416210" y="4470639"/>
                  <a:pt x="2393814" y="4472734"/>
                  <a:pt x="2371725" y="4476750"/>
                </a:cubicBezTo>
                <a:cubicBezTo>
                  <a:pt x="2358845" y="4479092"/>
                  <a:pt x="2346505" y="4483933"/>
                  <a:pt x="2333625" y="4486275"/>
                </a:cubicBezTo>
                <a:cubicBezTo>
                  <a:pt x="2311536" y="4490291"/>
                  <a:pt x="2288919" y="4491175"/>
                  <a:pt x="2266950" y="4495800"/>
                </a:cubicBezTo>
                <a:cubicBezTo>
                  <a:pt x="2228520" y="4503891"/>
                  <a:pt x="2191874" y="4522414"/>
                  <a:pt x="2152650" y="4524375"/>
                </a:cubicBezTo>
                <a:lnTo>
                  <a:pt x="1962150" y="4533900"/>
                </a:lnTo>
                <a:lnTo>
                  <a:pt x="1238250" y="4524375"/>
                </a:lnTo>
                <a:cubicBezTo>
                  <a:pt x="1208163" y="4522959"/>
                  <a:pt x="1182061" y="4501707"/>
                  <a:pt x="1152525" y="4495800"/>
                </a:cubicBezTo>
                <a:cubicBezTo>
                  <a:pt x="1102324" y="4485760"/>
                  <a:pt x="1050624" y="4485166"/>
                  <a:pt x="1000125" y="4476750"/>
                </a:cubicBezTo>
                <a:cubicBezTo>
                  <a:pt x="955284" y="4469277"/>
                  <a:pt x="911431" y="4456681"/>
                  <a:pt x="866775" y="4448175"/>
                </a:cubicBezTo>
                <a:cubicBezTo>
                  <a:pt x="828720" y="4440926"/>
                  <a:pt x="749313" y="4433007"/>
                  <a:pt x="714375" y="4429125"/>
                </a:cubicBezTo>
                <a:cubicBezTo>
                  <a:pt x="692150" y="4422775"/>
                  <a:pt x="670222" y="4415272"/>
                  <a:pt x="647700" y="4410075"/>
                </a:cubicBezTo>
                <a:cubicBezTo>
                  <a:pt x="628882" y="4405732"/>
                  <a:pt x="609638" y="4403487"/>
                  <a:pt x="590550" y="4400550"/>
                </a:cubicBezTo>
                <a:cubicBezTo>
                  <a:pt x="502316" y="4386976"/>
                  <a:pt x="518508" y="4390578"/>
                  <a:pt x="409575" y="4381500"/>
                </a:cubicBezTo>
                <a:cubicBezTo>
                  <a:pt x="329736" y="4349564"/>
                  <a:pt x="393805" y="4370840"/>
                  <a:pt x="295275" y="4352925"/>
                </a:cubicBezTo>
                <a:cubicBezTo>
                  <a:pt x="282395" y="4350583"/>
                  <a:pt x="270012" y="4345967"/>
                  <a:pt x="257175" y="4343400"/>
                </a:cubicBezTo>
                <a:cubicBezTo>
                  <a:pt x="238237" y="4339612"/>
                  <a:pt x="219075" y="4337050"/>
                  <a:pt x="200025" y="4333875"/>
                </a:cubicBezTo>
                <a:cubicBezTo>
                  <a:pt x="117508" y="4278864"/>
                  <a:pt x="249078" y="4364871"/>
                  <a:pt x="114300" y="4286250"/>
                </a:cubicBezTo>
                <a:cubicBezTo>
                  <a:pt x="94524" y="4274714"/>
                  <a:pt x="57150" y="4248150"/>
                  <a:pt x="57150" y="4248150"/>
                </a:cubicBezTo>
                <a:lnTo>
                  <a:pt x="19050" y="4191000"/>
                </a:lnTo>
                <a:lnTo>
                  <a:pt x="0" y="4162425"/>
                </a:lnTo>
                <a:cubicBezTo>
                  <a:pt x="3175" y="4117975"/>
                  <a:pt x="4318" y="4073333"/>
                  <a:pt x="9525" y="4029075"/>
                </a:cubicBezTo>
                <a:cubicBezTo>
                  <a:pt x="10698" y="4019104"/>
                  <a:pt x="18549" y="4010528"/>
                  <a:pt x="19050" y="4000500"/>
                </a:cubicBezTo>
                <a:cubicBezTo>
                  <a:pt x="28762" y="3806259"/>
                  <a:pt x="91" y="3743005"/>
                  <a:pt x="38100" y="3609975"/>
                </a:cubicBezTo>
                <a:cubicBezTo>
                  <a:pt x="40858" y="3600321"/>
                  <a:pt x="44450" y="3590925"/>
                  <a:pt x="47625" y="3581400"/>
                </a:cubicBezTo>
                <a:cubicBezTo>
                  <a:pt x="50800" y="3559175"/>
                  <a:pt x="52747" y="3536740"/>
                  <a:pt x="57150" y="3514725"/>
                </a:cubicBezTo>
                <a:cubicBezTo>
                  <a:pt x="62734" y="3486803"/>
                  <a:pt x="74108" y="3475157"/>
                  <a:pt x="85725" y="3448050"/>
                </a:cubicBezTo>
                <a:cubicBezTo>
                  <a:pt x="95513" y="3425212"/>
                  <a:pt x="97870" y="3405542"/>
                  <a:pt x="104775" y="3381375"/>
                </a:cubicBezTo>
                <a:cubicBezTo>
                  <a:pt x="107533" y="3371721"/>
                  <a:pt x="111125" y="3362325"/>
                  <a:pt x="114300" y="3352800"/>
                </a:cubicBezTo>
                <a:cubicBezTo>
                  <a:pt x="104458" y="3057530"/>
                  <a:pt x="104775" y="3162353"/>
                  <a:pt x="104775" y="3038475"/>
                </a:cubicBezTo>
              </a:path>
            </a:pathLst>
          </a:custGeom>
          <a:solidFill>
            <a:srgbClr val="FFC000"/>
          </a:solidFill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462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5167" y="0"/>
            <a:ext cx="7772400" cy="1143000"/>
          </a:xfrm>
        </p:spPr>
        <p:txBody>
          <a:bodyPr/>
          <a:lstStyle/>
          <a:p>
            <a:r>
              <a:rPr lang="nl-NL" dirty="0"/>
              <a:t>Model </a:t>
            </a:r>
            <a:r>
              <a:rPr lang="nl-NL" dirty="0" err="1"/>
              <a:t>formulation</a:t>
            </a: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6506" y="1228062"/>
            <a:ext cx="5556619" cy="553114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nl-NL" dirty="0"/>
              <a:t>Shallow water </a:t>
            </a:r>
            <a:r>
              <a:rPr lang="nl-NL" dirty="0" err="1"/>
              <a:t>equations</a:t>
            </a:r>
            <a:r>
              <a:rPr lang="nl-NL" dirty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nl-NL" sz="2400" dirty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nl-NL" sz="2400" dirty="0"/>
              <a:t>Mass </a:t>
            </a:r>
            <a:r>
              <a:rPr lang="nl-NL" sz="2400" dirty="0" err="1"/>
              <a:t>balance</a:t>
            </a:r>
            <a:r>
              <a:rPr lang="nl-NL" sz="2400" dirty="0"/>
              <a:t>:</a:t>
            </a:r>
          </a:p>
          <a:p>
            <a:pPr>
              <a:lnSpc>
                <a:spcPct val="90000"/>
              </a:lnSpc>
            </a:pPr>
            <a:endParaRPr lang="nl-NL" sz="2400" dirty="0"/>
          </a:p>
          <a:p>
            <a:pPr>
              <a:lnSpc>
                <a:spcPct val="90000"/>
              </a:lnSpc>
            </a:pPr>
            <a:endParaRPr lang="nl-NL" sz="2400" dirty="0"/>
          </a:p>
          <a:p>
            <a:pPr>
              <a:lnSpc>
                <a:spcPct val="90000"/>
              </a:lnSpc>
            </a:pPr>
            <a:endParaRPr lang="nl-NL" sz="2400" dirty="0"/>
          </a:p>
          <a:p>
            <a:pPr marL="0" indent="0">
              <a:lnSpc>
                <a:spcPct val="90000"/>
              </a:lnSpc>
              <a:buNone/>
            </a:pPr>
            <a:endParaRPr lang="nl-NL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955935" y="2539040"/>
          <a:ext cx="21113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7450" name="Equation" r:id="rId3" imgW="1054080" imgH="419040" progId="Equation.DSMT4">
                  <p:embed/>
                </p:oleObj>
              </mc:Choice>
              <mc:Fallback>
                <p:oleObj name="Equation" r:id="rId3" imgW="10540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935" y="2539040"/>
                        <a:ext cx="2111375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6879" name="Object 15"/>
          <p:cNvGraphicFramePr>
            <a:graphicFrameLocks noChangeAspect="1"/>
          </p:cNvGraphicFramePr>
          <p:nvPr/>
        </p:nvGraphicFramePr>
        <p:xfrm>
          <a:off x="1141597" y="4182994"/>
          <a:ext cx="17780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7451" name="Equation" r:id="rId5" imgW="710891" imgH="393529" progId="Equation.DSMT4">
                  <p:embed/>
                </p:oleObj>
              </mc:Choice>
              <mc:Fallback>
                <p:oleObj name="Equation" r:id="rId5" imgW="71089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597" y="4182994"/>
                        <a:ext cx="1778000" cy="97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3"/>
          <p:cNvSpPr/>
          <p:nvPr/>
        </p:nvSpPr>
        <p:spPr>
          <a:xfrm>
            <a:off x="4019550" y="2657474"/>
            <a:ext cx="4705351" cy="265747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00775" y="2219325"/>
            <a:ext cx="147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81750" y="3362325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381750" y="3409950"/>
            <a:ext cx="4762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486525" y="2647950"/>
            <a:ext cx="3" cy="61912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43775" y="1981200"/>
            <a:ext cx="55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00900" y="33909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b</a:t>
            </a:r>
            <a:r>
              <a:rPr lang="en-US" baseline="-25000" dirty="0"/>
              <a:t>, </a:t>
            </a:r>
            <a:r>
              <a:rPr lang="en-US" dirty="0" err="1"/>
              <a:t>A</a:t>
            </a:r>
            <a:r>
              <a:rPr lang="en-US" baseline="-25000" dirty="0" err="1"/>
              <a:t>b</a:t>
            </a:r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>
            <a:off x="6705600" y="2514600"/>
            <a:ext cx="123825" cy="74295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543675" y="1990725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7819050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6225"/>
            <a:ext cx="7772400" cy="1143000"/>
          </a:xfrm>
        </p:spPr>
        <p:txBody>
          <a:bodyPr/>
          <a:lstStyle/>
          <a:p>
            <a:r>
              <a:rPr lang="nl-NL"/>
              <a:t>Model formulation</a:t>
            </a: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260475"/>
            <a:ext cx="77724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NL" sz="2800" dirty="0" err="1"/>
              <a:t>Shallow</a:t>
            </a:r>
            <a:r>
              <a:rPr lang="nl-NL" sz="2800" dirty="0"/>
              <a:t> water </a:t>
            </a:r>
            <a:r>
              <a:rPr lang="nl-NL" sz="2800" dirty="0" err="1"/>
              <a:t>equations</a:t>
            </a:r>
            <a:r>
              <a:rPr lang="nl-NL" sz="2800" dirty="0"/>
              <a:t>: </a:t>
            </a:r>
            <a:r>
              <a:rPr lang="nl-NL" sz="2800" dirty="0" err="1"/>
              <a:t>Momentum</a:t>
            </a:r>
            <a:r>
              <a:rPr lang="nl-NL" sz="2800" dirty="0"/>
              <a:t> </a:t>
            </a:r>
            <a:r>
              <a:rPr lang="nl-NL" sz="2800" dirty="0" err="1"/>
              <a:t>balance</a:t>
            </a:r>
            <a:endParaRPr lang="nl-NL" sz="2800" dirty="0"/>
          </a:p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9031" name="Object 7"/>
          <p:cNvGraphicFramePr>
            <a:graphicFrameLocks noChangeAspect="1"/>
          </p:cNvGraphicFramePr>
          <p:nvPr/>
        </p:nvGraphicFramePr>
        <p:xfrm>
          <a:off x="4152900" y="4484688"/>
          <a:ext cx="4875213" cy="121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507" name="Equation" r:id="rId3" imgW="2438280" imgH="609480" progId="Equation.DSMT4">
                  <p:embed/>
                </p:oleObj>
              </mc:Choice>
              <mc:Fallback>
                <p:oleObj name="Equation" r:id="rId3" imgW="24382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4484688"/>
                        <a:ext cx="4875213" cy="121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3" name="Object 9"/>
          <p:cNvGraphicFramePr>
            <a:graphicFrameLocks noChangeAspect="1"/>
          </p:cNvGraphicFramePr>
          <p:nvPr/>
        </p:nvGraphicFramePr>
        <p:xfrm>
          <a:off x="271463" y="1766888"/>
          <a:ext cx="7667625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508" name="Equation" r:id="rId5" imgW="3835080" imgH="660240" progId="Equation.DSMT4">
                  <p:embed/>
                </p:oleObj>
              </mc:Choice>
              <mc:Fallback>
                <p:oleObj name="Equation" r:id="rId5" imgW="38350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1766888"/>
                        <a:ext cx="7667625" cy="1312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4" name="Object 10"/>
          <p:cNvGraphicFramePr>
            <a:graphicFrameLocks noChangeAspect="1"/>
          </p:cNvGraphicFramePr>
          <p:nvPr/>
        </p:nvGraphicFramePr>
        <p:xfrm>
          <a:off x="314325" y="2832100"/>
          <a:ext cx="7729538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509" name="Equation" r:id="rId7" imgW="3873240" imgH="863280" progId="Equation.DSMT4">
                  <p:embed/>
                </p:oleObj>
              </mc:Choice>
              <mc:Fallback>
                <p:oleObj name="Equation" r:id="rId7" imgW="387324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2832100"/>
                        <a:ext cx="7729538" cy="171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0025" y="4667250"/>
            <a:ext cx="422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Consider only x-momentum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Integrate over inlet width (B)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Neglect Reynold shear stresses</a:t>
            </a:r>
          </a:p>
        </p:txBody>
      </p:sp>
    </p:spTree>
    <p:extLst>
      <p:ext uri="{BB962C8B-B14F-4D97-AF65-F5344CB8AC3E}">
        <p14:creationId xmlns:p14="http://schemas.microsoft.com/office/powerpoint/2010/main" val="186436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" y="0"/>
            <a:ext cx="9128559" cy="5804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5773" y="4596714"/>
            <a:ext cx="1968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Benin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754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390525" y="293688"/>
          <a:ext cx="4875213" cy="121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531" name="Equation" r:id="rId3" imgW="2438280" imgH="609480" progId="Equation.DSMT4">
                  <p:embed/>
                </p:oleObj>
              </mc:Choice>
              <mc:Fallback>
                <p:oleObj name="Equation" r:id="rId3" imgW="24382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293688"/>
                        <a:ext cx="4875213" cy="121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7" name="Object 5"/>
          <p:cNvGraphicFramePr>
            <a:graphicFrameLocks noChangeAspect="1"/>
          </p:cNvGraphicFramePr>
          <p:nvPr/>
        </p:nvGraphicFramePr>
        <p:xfrm>
          <a:off x="523875" y="3619500"/>
          <a:ext cx="37528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532" name="Equation" r:id="rId5" imgW="1549400" imgH="457200" progId="Equation.DSMT4">
                  <p:embed/>
                </p:oleObj>
              </mc:Choice>
              <mc:Fallback>
                <p:oleObj name="Equation" r:id="rId5" imgW="1549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" y="3619500"/>
                        <a:ext cx="375285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285750" y="1876425"/>
            <a:ext cx="6848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/>
              <a:t> Integrate over inlet length (L) </a:t>
            </a:r>
          </a:p>
          <a:p>
            <a:pPr>
              <a:spcBef>
                <a:spcPct val="50000"/>
              </a:spcBef>
            </a:pPr>
            <a:r>
              <a:rPr lang="en-US" dirty="0"/>
              <a:t>	and depth (h)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/>
              <a:t> Neglect advection: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50838" y="5237163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with</a:t>
            </a:r>
          </a:p>
        </p:txBody>
      </p:sp>
      <p:sp>
        <p:nvSpPr>
          <p:cNvPr id="1310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1080" name="Object 8"/>
          <p:cNvGraphicFramePr>
            <a:graphicFrameLocks noChangeAspect="1"/>
          </p:cNvGraphicFramePr>
          <p:nvPr/>
        </p:nvGraphicFramePr>
        <p:xfrm>
          <a:off x="1387475" y="5038725"/>
          <a:ext cx="66770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533" name="Equation" r:id="rId7" imgW="3390840" imgH="457200" progId="Equation.DSMT4">
                  <p:embed/>
                </p:oleObj>
              </mc:Choice>
              <mc:Fallback>
                <p:oleObj name="Equation" r:id="rId7" imgW="33908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475" y="5038725"/>
                        <a:ext cx="6677025" cy="90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819650" y="1743075"/>
            <a:ext cx="4038600" cy="2533650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96100" y="2447925"/>
            <a:ext cx="147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800850" y="981075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762750" y="1571625"/>
            <a:ext cx="59055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6772280" y="2105028"/>
            <a:ext cx="523873" cy="95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48575" y="952500"/>
            <a:ext cx="55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696200" y="2619375"/>
            <a:ext cx="55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</a:t>
            </a:r>
            <a:r>
              <a:rPr lang="en-US" baseline="-25000" dirty="0" err="1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2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2533650" y="384175"/>
          <a:ext cx="200025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625" name="Equation" r:id="rId3" imgW="888614" imgH="241195" progId="Equation.DSMT4">
                  <p:embed/>
                </p:oleObj>
              </mc:Choice>
              <mc:Fallback>
                <p:oleObj name="Equation" r:id="rId3" imgW="888614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50" y="384175"/>
                        <a:ext cx="2000250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2102" name="Object 6"/>
          <p:cNvGraphicFramePr>
            <a:graphicFrameLocks noChangeAspect="1"/>
          </p:cNvGraphicFramePr>
          <p:nvPr/>
        </p:nvGraphicFramePr>
        <p:xfrm>
          <a:off x="2600325" y="1624013"/>
          <a:ext cx="2030413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626" name="Equation" r:id="rId5" imgW="914400" imgH="393480" progId="Equation.DSMT4">
                  <p:embed/>
                </p:oleObj>
              </mc:Choice>
              <mc:Fallback>
                <p:oleObj name="Equation" r:id="rId5" imgW="914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325" y="1624013"/>
                        <a:ext cx="2030413" cy="868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2104" name="Object 8"/>
          <p:cNvGraphicFramePr>
            <a:graphicFrameLocks noChangeAspect="1"/>
          </p:cNvGraphicFramePr>
          <p:nvPr/>
        </p:nvGraphicFramePr>
        <p:xfrm>
          <a:off x="4610101" y="3681413"/>
          <a:ext cx="3771900" cy="1113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627" name="Equation" r:id="rId7" imgW="1320227" imgH="393529" progId="Equation.DSMT4">
                  <p:embed/>
                </p:oleObj>
              </mc:Choice>
              <mc:Fallback>
                <p:oleObj name="Equation" r:id="rId7" imgW="132022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1" y="3681413"/>
                        <a:ext cx="3771900" cy="111301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6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4578350" y="2409826"/>
          <a:ext cx="4130936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628" name="Equation" r:id="rId9" imgW="1549400" imgH="457200" progId="Equation.DSMT4">
                  <p:embed/>
                </p:oleObj>
              </mc:Choice>
              <mc:Fallback>
                <p:oleObj name="Equation" r:id="rId9" imgW="1549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50" y="2409826"/>
                        <a:ext cx="4130936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2109" name="Object 13"/>
          <p:cNvGraphicFramePr>
            <a:graphicFrameLocks noChangeAspect="1"/>
          </p:cNvGraphicFramePr>
          <p:nvPr/>
        </p:nvGraphicFramePr>
        <p:xfrm>
          <a:off x="4695825" y="4935538"/>
          <a:ext cx="14954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0629" name="Equation" r:id="rId11" imgW="927100" imgH="469900" progId="Equation.DSMT4">
                  <p:embed/>
                </p:oleObj>
              </mc:Choice>
              <mc:Fallback>
                <p:oleObj name="Equation" r:id="rId11" imgW="9271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4935538"/>
                        <a:ext cx="1495425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323850" y="47625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Assuming</a:t>
            </a:r>
          </a:p>
        </p:txBody>
      </p:sp>
      <p:sp>
        <p:nvSpPr>
          <p:cNvPr id="132112" name="Text Box 16"/>
          <p:cNvSpPr txBox="1">
            <a:spLocks noChangeArrowheads="1"/>
          </p:cNvSpPr>
          <p:nvPr/>
        </p:nvSpPr>
        <p:spPr bwMode="auto">
          <a:xfrm>
            <a:off x="303213" y="1169988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 friction term can be </a:t>
            </a:r>
            <a:r>
              <a:rPr lang="en-US" dirty="0" err="1"/>
              <a:t>linearized</a:t>
            </a:r>
            <a:r>
              <a:rPr lang="en-US" dirty="0"/>
              <a:t> by</a:t>
            </a:r>
          </a:p>
        </p:txBody>
      </p:sp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415925" y="2749550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 that momentum equation</a:t>
            </a: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423863" y="3900488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becomes</a:t>
            </a:r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441325" y="5013325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17633363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5175" name="Object 7"/>
          <p:cNvGraphicFramePr>
            <a:graphicFrameLocks noChangeAspect="1"/>
          </p:cNvGraphicFramePr>
          <p:nvPr/>
        </p:nvGraphicFramePr>
        <p:xfrm>
          <a:off x="3711312" y="985838"/>
          <a:ext cx="3018101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14" name="Equation" r:id="rId3" imgW="1320227" imgH="393529" progId="Equation.DSMT4">
                  <p:embed/>
                </p:oleObj>
              </mc:Choice>
              <mc:Fallback>
                <p:oleObj name="Equation" r:id="rId3" imgW="132022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312" y="985838"/>
                        <a:ext cx="3018101" cy="890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442913" y="309563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Combining mass and momentum equations</a:t>
            </a:r>
          </a:p>
        </p:txBody>
      </p:sp>
      <p:sp>
        <p:nvSpPr>
          <p:cNvPr id="135183" name="Text Box 15"/>
          <p:cNvSpPr txBox="1">
            <a:spLocks noChangeArrowheads="1"/>
          </p:cNvSpPr>
          <p:nvPr/>
        </p:nvSpPr>
        <p:spPr bwMode="auto">
          <a:xfrm>
            <a:off x="2955925" y="1146175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and</a:t>
            </a:r>
          </a:p>
        </p:txBody>
      </p:sp>
      <p:graphicFrame>
        <p:nvGraphicFramePr>
          <p:cNvPr id="135185" name="Object 17"/>
          <p:cNvGraphicFramePr>
            <a:graphicFrameLocks noGrp="1" noChangeAspect="1"/>
          </p:cNvGraphicFramePr>
          <p:nvPr>
            <p:ph/>
          </p:nvPr>
        </p:nvGraphicFramePr>
        <p:xfrm>
          <a:off x="911225" y="955675"/>
          <a:ext cx="1536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15" name="Equation" r:id="rId5" imgW="710891" imgH="393529" progId="Equation.DSMT4">
                  <p:embed/>
                </p:oleObj>
              </mc:Choice>
              <mc:Fallback>
                <p:oleObj name="Equation" r:id="rId5" imgW="71089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955675"/>
                        <a:ext cx="15367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88" name="Rectangle 2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5187" name="Object 19"/>
          <p:cNvGraphicFramePr>
            <a:graphicFrameLocks noChangeAspect="1"/>
          </p:cNvGraphicFramePr>
          <p:nvPr/>
        </p:nvGraphicFramePr>
        <p:xfrm>
          <a:off x="723900" y="2720975"/>
          <a:ext cx="445842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16" name="Equation" r:id="rId7" imgW="1625600" imgH="419100" progId="Equation.DSMT4">
                  <p:embed/>
                </p:oleObj>
              </mc:Choice>
              <mc:Fallback>
                <p:oleObj name="Equation" r:id="rId7" imgW="1625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2720975"/>
                        <a:ext cx="4458427" cy="1146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89" name="Text Box 21"/>
          <p:cNvSpPr txBox="1">
            <a:spLocks noChangeArrowheads="1"/>
          </p:cNvSpPr>
          <p:nvPr/>
        </p:nvSpPr>
        <p:spPr bwMode="auto">
          <a:xfrm>
            <a:off x="439738" y="2078038"/>
            <a:ext cx="750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Leads to the 2</a:t>
            </a:r>
            <a:r>
              <a:rPr lang="en-US" baseline="30000"/>
              <a:t>nd</a:t>
            </a:r>
            <a:r>
              <a:rPr lang="en-US"/>
              <a:t> order differential equation</a:t>
            </a:r>
          </a:p>
        </p:txBody>
      </p:sp>
      <p:sp>
        <p:nvSpPr>
          <p:cNvPr id="135190" name="Text Box 22"/>
          <p:cNvSpPr txBox="1">
            <a:spLocks noChangeArrowheads="1"/>
          </p:cNvSpPr>
          <p:nvPr/>
        </p:nvSpPr>
        <p:spPr bwMode="auto">
          <a:xfrm>
            <a:off x="600075" y="5391150"/>
            <a:ext cx="750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That describes a damped spring-mass system</a:t>
            </a:r>
          </a:p>
        </p:txBody>
      </p:sp>
      <p:sp>
        <p:nvSpPr>
          <p:cNvPr id="135191" name="Text Box 23"/>
          <p:cNvSpPr txBox="1">
            <a:spLocks noChangeArrowheads="1"/>
          </p:cNvSpPr>
          <p:nvPr/>
        </p:nvSpPr>
        <p:spPr bwMode="auto">
          <a:xfrm>
            <a:off x="582613" y="3887788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</a:t>
            </a:r>
          </a:p>
        </p:txBody>
      </p:sp>
      <p:sp>
        <p:nvSpPr>
          <p:cNvPr id="135193" name="Rectangle 2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5192" name="Object 24"/>
          <p:cNvGraphicFramePr>
            <a:graphicFrameLocks noChangeAspect="1"/>
          </p:cNvGraphicFramePr>
          <p:nvPr/>
        </p:nvGraphicFramePr>
        <p:xfrm>
          <a:off x="1876425" y="4276725"/>
          <a:ext cx="27686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17" name="Equation" r:id="rId9" imgW="1676400" imgH="508000" progId="Equation.DSMT4">
                  <p:embed/>
                </p:oleObj>
              </mc:Choice>
              <mc:Fallback>
                <p:oleObj name="Equation" r:id="rId9" imgW="16764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4276725"/>
                        <a:ext cx="2768600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 16"/>
          <p:cNvSpPr/>
          <p:nvPr/>
        </p:nvSpPr>
        <p:spPr>
          <a:xfrm>
            <a:off x="6057900" y="2600325"/>
            <a:ext cx="2800350" cy="1676400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638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442913" y="309563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Introducing the natural or Helmholtz frequency</a:t>
            </a:r>
            <a:endParaRPr lang="en-US"/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536575" y="1908175"/>
            <a:ext cx="724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the solution to the equation</a:t>
            </a:r>
            <a:endParaRPr lang="en-US"/>
          </a:p>
        </p:txBody>
      </p:sp>
      <p:sp>
        <p:nvSpPr>
          <p:cNvPr id="1382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628650" y="4352925"/>
            <a:ext cx="750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with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592138" y="3163888"/>
            <a:ext cx="521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is of the form</a:t>
            </a:r>
            <a:endParaRPr lang="en-US"/>
          </a:p>
        </p:txBody>
      </p:sp>
      <p:sp>
        <p:nvSpPr>
          <p:cNvPr id="138255" name="Rectangle 1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8259" name="Rectangle 19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8258" name="Object 18"/>
          <p:cNvGraphicFramePr>
            <a:graphicFrameLocks noChangeAspect="1"/>
          </p:cNvGraphicFramePr>
          <p:nvPr/>
        </p:nvGraphicFramePr>
        <p:xfrm>
          <a:off x="800100" y="850900"/>
          <a:ext cx="2133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673" name="Equation" r:id="rId3" imgW="1345616" imgH="495085" progId="Equation.DSMT4">
                  <p:embed/>
                </p:oleObj>
              </mc:Choice>
              <mc:Fallback>
                <p:oleObj name="Equation" r:id="rId3" imgW="1345616" imgH="4950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850900"/>
                        <a:ext cx="2133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8261" name="Object 21"/>
          <p:cNvGraphicFramePr>
            <a:graphicFrameLocks noChangeAspect="1"/>
          </p:cNvGraphicFramePr>
          <p:nvPr/>
        </p:nvGraphicFramePr>
        <p:xfrm>
          <a:off x="3400425" y="3548063"/>
          <a:ext cx="28082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674" name="Equation" r:id="rId5" imgW="1320227" imgH="253890" progId="Equation.DSMT4">
                  <p:embed/>
                </p:oleObj>
              </mc:Choice>
              <mc:Fallback>
                <p:oleObj name="Equation" r:id="rId5" imgW="132022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548063"/>
                        <a:ext cx="28082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63" name="Object 23"/>
          <p:cNvGraphicFramePr>
            <a:graphicFrameLocks noGrp="1" noChangeAspect="1"/>
          </p:cNvGraphicFramePr>
          <p:nvPr>
            <p:ph/>
          </p:nvPr>
        </p:nvGraphicFramePr>
        <p:xfrm>
          <a:off x="3397250" y="2409825"/>
          <a:ext cx="303688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675" name="Equation" r:id="rId7" imgW="1625600" imgH="419100" progId="Equation.DSMT4">
                  <p:embed/>
                </p:oleObj>
              </mc:Choice>
              <mc:Fallback>
                <p:oleObj name="Equation" r:id="rId7" imgW="1625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2409825"/>
                        <a:ext cx="303688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66" name="Rectangle 26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8265" name="Object 25"/>
          <p:cNvGraphicFramePr>
            <a:graphicFrameLocks noChangeAspect="1"/>
          </p:cNvGraphicFramePr>
          <p:nvPr/>
        </p:nvGraphicFramePr>
        <p:xfrm>
          <a:off x="1360488" y="4767263"/>
          <a:ext cx="2201862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676" name="Equation" r:id="rId9" imgW="1562100" imgH="787400" progId="Equation.DSMT4">
                  <p:embed/>
                </p:oleObj>
              </mc:Choice>
              <mc:Fallback>
                <p:oleObj name="Equation" r:id="rId9" imgW="15621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4767263"/>
                        <a:ext cx="2201862" cy="1114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68" name="Rectangle 28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8267" name="Object 27"/>
          <p:cNvGraphicFramePr>
            <a:graphicFrameLocks noChangeAspect="1"/>
          </p:cNvGraphicFramePr>
          <p:nvPr/>
        </p:nvGraphicFramePr>
        <p:xfrm>
          <a:off x="5276850" y="4748213"/>
          <a:ext cx="1562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2677" name="Equation" r:id="rId11" imgW="1066337" imgH="672808" progId="Equation.DSMT4">
                  <p:embed/>
                </p:oleObj>
              </mc:Choice>
              <mc:Fallback>
                <p:oleObj name="Equation" r:id="rId11" imgW="1066337" imgH="67280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6850" y="4748213"/>
                        <a:ext cx="15621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69" name="Text Box 29"/>
          <p:cNvSpPr txBox="1">
            <a:spLocks noChangeArrowheads="1"/>
          </p:cNvSpPr>
          <p:nvPr/>
        </p:nvSpPr>
        <p:spPr bwMode="auto">
          <a:xfrm>
            <a:off x="3979863" y="4332288"/>
            <a:ext cx="750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4301112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442913" y="309563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From mass balance equation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393700" y="2260600"/>
            <a:ext cx="7248525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follows that the amplitude of the discharge in the inlet can be given by: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81" name="Rectangle 17"/>
          <p:cNvSpPr>
            <a:spLocks noChangeArrowheads="1"/>
          </p:cNvSpPr>
          <p:nvPr/>
        </p:nvSpPr>
        <p:spPr bwMode="auto">
          <a:xfrm>
            <a:off x="0" y="3033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0" y="309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9285" name="Text Box 21"/>
          <p:cNvSpPr txBox="1">
            <a:spLocks noChangeArrowheads="1"/>
          </p:cNvSpPr>
          <p:nvPr/>
        </p:nvSpPr>
        <p:spPr bwMode="auto">
          <a:xfrm>
            <a:off x="3160713" y="1103313"/>
            <a:ext cx="750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and</a:t>
            </a:r>
          </a:p>
        </p:txBody>
      </p:sp>
      <p:sp>
        <p:nvSpPr>
          <p:cNvPr id="139287" name="Rectangle 2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9286" name="Object 22"/>
          <p:cNvGraphicFramePr>
            <a:graphicFrameLocks noChangeAspect="1"/>
          </p:cNvGraphicFramePr>
          <p:nvPr/>
        </p:nvGraphicFramePr>
        <p:xfrm>
          <a:off x="1381125" y="947738"/>
          <a:ext cx="14986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2" name="Equation" r:id="rId3" imgW="710891" imgH="393529" progId="Equation.DSMT4">
                  <p:embed/>
                </p:oleObj>
              </mc:Choice>
              <mc:Fallback>
                <p:oleObj name="Equation" r:id="rId3" imgW="71089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25" y="947738"/>
                        <a:ext cx="1498600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92" name="Rectangle 28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9291" name="Object 27"/>
          <p:cNvGraphicFramePr>
            <a:graphicFrameLocks noChangeAspect="1"/>
          </p:cNvGraphicFramePr>
          <p:nvPr/>
        </p:nvGraphicFramePr>
        <p:xfrm>
          <a:off x="2990850" y="3071813"/>
          <a:ext cx="14271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3" name="Equation" r:id="rId5" imgW="672808" imgH="253890" progId="Equation.DSMT4">
                  <p:embed/>
                </p:oleObj>
              </mc:Choice>
              <mc:Fallback>
                <p:oleObj name="Equation" r:id="rId5" imgW="672808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850" y="3071813"/>
                        <a:ext cx="1427163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94" name="Rectangle 30"/>
          <p:cNvSpPr>
            <a:spLocks noChangeArrowheads="1"/>
          </p:cNvSpPr>
          <p:nvPr/>
        </p:nvSpPr>
        <p:spPr bwMode="auto">
          <a:xfrm>
            <a:off x="460375" y="3971925"/>
            <a:ext cx="7824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whereas the amplitude of the velocity can be approximated by </a:t>
            </a:r>
          </a:p>
        </p:txBody>
      </p:sp>
      <p:sp>
        <p:nvSpPr>
          <p:cNvPr id="139296" name="Rectangle 32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9295" name="Object 31"/>
          <p:cNvGraphicFramePr>
            <a:graphicFrameLocks noChangeAspect="1"/>
          </p:cNvGraphicFramePr>
          <p:nvPr/>
        </p:nvGraphicFramePr>
        <p:xfrm>
          <a:off x="3067050" y="4576763"/>
          <a:ext cx="9334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4" name="Equation" r:id="rId7" imgW="457200" imgH="469900" progId="Equation.DSMT4">
                  <p:embed/>
                </p:oleObj>
              </mc:Choice>
              <mc:Fallback>
                <p:oleObj name="Equation" r:id="rId7" imgW="4572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4576763"/>
                        <a:ext cx="933450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4575175" y="4731693"/>
            <a:ext cx="3204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given h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dirty="0" err="1"/>
              <a:t>A</a:t>
            </a:r>
            <a:r>
              <a:rPr lang="en-US" baseline="-25000" dirty="0" err="1"/>
              <a:t>b</a:t>
            </a:r>
            <a:r>
              <a:rPr lang="en-US" dirty="0"/>
              <a:t>, A</a:t>
            </a:r>
            <a:r>
              <a:rPr lang="en-US" baseline="-25000" dirty="0"/>
              <a:t>c</a:t>
            </a:r>
            <a:r>
              <a:rPr lang="en-US" dirty="0"/>
              <a:t>, L, </a:t>
            </a:r>
            <a:r>
              <a:rPr lang="el-GR" dirty="0"/>
              <a:t>ω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f</a:t>
            </a:r>
            <a:endParaRPr lang="en-US" baseline="-25000" dirty="0"/>
          </a:p>
        </p:txBody>
      </p:sp>
      <p:graphicFrame>
        <p:nvGraphicFramePr>
          <p:cNvPr id="82950" name="Object 6"/>
          <p:cNvGraphicFramePr>
            <a:graphicFrameLocks noChangeAspect="1"/>
          </p:cNvGraphicFramePr>
          <p:nvPr/>
        </p:nvGraphicFramePr>
        <p:xfrm>
          <a:off x="4162425" y="1033463"/>
          <a:ext cx="28082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5" name="Equation" r:id="rId9" imgW="1320227" imgH="253890" progId="Equation.DSMT4">
                  <p:embed/>
                </p:oleObj>
              </mc:Choice>
              <mc:Fallback>
                <p:oleObj name="Equation" r:id="rId9" imgW="132022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5" y="1033463"/>
                        <a:ext cx="2808288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8271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005" y="386316"/>
            <a:ext cx="7772400" cy="1143000"/>
          </a:xfrm>
        </p:spPr>
        <p:txBody>
          <a:bodyPr/>
          <a:lstStyle/>
          <a:p>
            <a:r>
              <a:rPr lang="en-US" sz="4000" dirty="0"/>
              <a:t>What does the solution look like for a given basin area and tidal forcing? (Escoffier curve)</a:t>
            </a:r>
          </a:p>
        </p:txBody>
      </p:sp>
      <p:pic>
        <p:nvPicPr>
          <p:cNvPr id="134148" name="Picture 4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0013" y="2000250"/>
            <a:ext cx="6364287" cy="39989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724386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005" y="386316"/>
            <a:ext cx="7772400" cy="1143000"/>
          </a:xfrm>
        </p:spPr>
        <p:txBody>
          <a:bodyPr/>
          <a:lstStyle/>
          <a:p>
            <a:r>
              <a:rPr lang="en-US" sz="4000" dirty="0"/>
              <a:t>What is the morphodynamic response ?</a:t>
            </a:r>
          </a:p>
        </p:txBody>
      </p:sp>
      <p:pic>
        <p:nvPicPr>
          <p:cNvPr id="134148" name="Picture 4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0013" y="2000250"/>
            <a:ext cx="6364287" cy="3998913"/>
          </a:xfrm>
          <a:noFill/>
          <a:ln/>
        </p:spPr>
      </p:pic>
      <p:sp>
        <p:nvSpPr>
          <p:cNvPr id="4" name="Oval 3"/>
          <p:cNvSpPr/>
          <p:nvPr/>
        </p:nvSpPr>
        <p:spPr>
          <a:xfrm>
            <a:off x="5353050" y="41433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257425" y="413385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1926793">
            <a:off x="6019801" y="4343399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7387475">
            <a:off x="2009776" y="34004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764793">
            <a:off x="3705226" y="27146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438186">
            <a:off x="2486026" y="23717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241418">
            <a:off x="2009776" y="4762500"/>
            <a:ext cx="704850" cy="1524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117601">
            <a:off x="4600578" y="3581400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Can this be reproduced by a process-based morphodynamic model ?</a:t>
            </a:r>
          </a:p>
        </p:txBody>
      </p:sp>
      <p:pic>
        <p:nvPicPr>
          <p:cNvPr id="141316" name="Picture 4" descr="gri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16121" r="6279" b="5737"/>
          <a:stretch>
            <a:fillRect/>
          </a:stretch>
        </p:blipFill>
        <p:spPr>
          <a:xfrm>
            <a:off x="2535238" y="1852613"/>
            <a:ext cx="3597275" cy="2505075"/>
          </a:xfrm>
          <a:noFill/>
          <a:ln/>
        </p:spPr>
      </p:pic>
      <p:sp>
        <p:nvSpPr>
          <p:cNvPr id="141317" name="Line 5"/>
          <p:cNvSpPr>
            <a:spLocks noChangeShapeType="1"/>
          </p:cNvSpPr>
          <p:nvPr/>
        </p:nvSpPr>
        <p:spPr bwMode="auto">
          <a:xfrm>
            <a:off x="2781300" y="5572125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18" name="AutoShape 6"/>
          <p:cNvSpPr>
            <a:spLocks noChangeArrowheads="1"/>
          </p:cNvSpPr>
          <p:nvPr/>
        </p:nvSpPr>
        <p:spPr bwMode="auto">
          <a:xfrm flipH="1" flipV="1">
            <a:off x="3786188" y="5176838"/>
            <a:ext cx="338137" cy="3905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Line 7"/>
          <p:cNvSpPr>
            <a:spLocks noChangeShapeType="1"/>
          </p:cNvSpPr>
          <p:nvPr/>
        </p:nvSpPr>
        <p:spPr bwMode="auto">
          <a:xfrm>
            <a:off x="2779713" y="4856163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20" name="Line 8"/>
          <p:cNvSpPr>
            <a:spLocks noChangeShapeType="1"/>
          </p:cNvSpPr>
          <p:nvPr/>
        </p:nvSpPr>
        <p:spPr bwMode="auto">
          <a:xfrm rot="-5400000">
            <a:off x="5599906" y="5109369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21" name="Line 9"/>
          <p:cNvSpPr>
            <a:spLocks noChangeShapeType="1"/>
          </p:cNvSpPr>
          <p:nvPr/>
        </p:nvSpPr>
        <p:spPr bwMode="auto">
          <a:xfrm>
            <a:off x="4533900" y="4895850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4556125" y="494188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23" name="Line 11"/>
          <p:cNvSpPr>
            <a:spLocks noChangeShapeType="1"/>
          </p:cNvSpPr>
          <p:nvPr/>
        </p:nvSpPr>
        <p:spPr bwMode="auto">
          <a:xfrm>
            <a:off x="4597400" y="4987925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24" name="Line 12"/>
          <p:cNvSpPr>
            <a:spLocks noChangeShapeType="1"/>
          </p:cNvSpPr>
          <p:nvPr/>
        </p:nvSpPr>
        <p:spPr bwMode="auto">
          <a:xfrm>
            <a:off x="4619625" y="5033963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25" name="AutoShape 13"/>
          <p:cNvSpPr>
            <a:spLocks noChangeArrowheads="1"/>
          </p:cNvSpPr>
          <p:nvPr/>
        </p:nvSpPr>
        <p:spPr bwMode="auto">
          <a:xfrm>
            <a:off x="2324100" y="5057775"/>
            <a:ext cx="942975" cy="257175"/>
          </a:xfrm>
          <a:prstGeom prst="leftRightArrow">
            <a:avLst>
              <a:gd name="adj1" fmla="val 50000"/>
              <a:gd name="adj2" fmla="val 7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6" name="Line 14"/>
          <p:cNvSpPr>
            <a:spLocks noChangeShapeType="1"/>
          </p:cNvSpPr>
          <p:nvPr/>
        </p:nvSpPr>
        <p:spPr bwMode="auto">
          <a:xfrm>
            <a:off x="6438900" y="4848225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18B6CD-4FA2-4241-9A09-A70EE36D8E3C}"/>
              </a:ext>
            </a:extLst>
          </p:cNvPr>
          <p:cNvSpPr/>
          <p:nvPr/>
        </p:nvSpPr>
        <p:spPr>
          <a:xfrm>
            <a:off x="3869851" y="3168781"/>
            <a:ext cx="167326" cy="1673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B9072C-1698-4E9C-AD23-6E5BFD19D161}"/>
              </a:ext>
            </a:extLst>
          </p:cNvPr>
          <p:cNvSpPr/>
          <p:nvPr/>
        </p:nvSpPr>
        <p:spPr>
          <a:xfrm>
            <a:off x="3878394" y="4963155"/>
            <a:ext cx="167326" cy="1673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0028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15300" cy="1143000"/>
          </a:xfrm>
        </p:spPr>
        <p:txBody>
          <a:bodyPr/>
          <a:lstStyle/>
          <a:p>
            <a:r>
              <a:rPr lang="en-US" sz="4000" dirty="0"/>
              <a:t>Yes! (at least for large cross-sections):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142340" name="Picture 4" descr="4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7175" y="2038350"/>
            <a:ext cx="5334000" cy="3998913"/>
          </a:xfrm>
          <a:noFill/>
          <a:ln/>
        </p:spPr>
      </p:pic>
      <p:sp>
        <p:nvSpPr>
          <p:cNvPr id="4" name="Freeform 3"/>
          <p:cNvSpPr/>
          <p:nvPr/>
        </p:nvSpPr>
        <p:spPr>
          <a:xfrm>
            <a:off x="942975" y="2665413"/>
            <a:ext cx="3257550" cy="1868487"/>
          </a:xfrm>
          <a:custGeom>
            <a:avLst/>
            <a:gdLst>
              <a:gd name="connsiteX0" fmla="*/ 0 w 3257550"/>
              <a:gd name="connsiteY0" fmla="*/ 1868487 h 1868487"/>
              <a:gd name="connsiteX1" fmla="*/ 323850 w 3257550"/>
              <a:gd name="connsiteY1" fmla="*/ 1354137 h 1868487"/>
              <a:gd name="connsiteX2" fmla="*/ 647700 w 3257550"/>
              <a:gd name="connsiteY2" fmla="*/ 725487 h 1868487"/>
              <a:gd name="connsiteX3" fmla="*/ 942975 w 3257550"/>
              <a:gd name="connsiteY3" fmla="*/ 239712 h 1868487"/>
              <a:gd name="connsiteX4" fmla="*/ 1238250 w 3257550"/>
              <a:gd name="connsiteY4" fmla="*/ 39687 h 1868487"/>
              <a:gd name="connsiteX5" fmla="*/ 1771650 w 3257550"/>
              <a:gd name="connsiteY5" fmla="*/ 1587 h 1868487"/>
              <a:gd name="connsiteX6" fmla="*/ 3257550 w 3257550"/>
              <a:gd name="connsiteY6" fmla="*/ 39687 h 186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7550" h="1868487">
                <a:moveTo>
                  <a:pt x="0" y="1868487"/>
                </a:moveTo>
                <a:cubicBezTo>
                  <a:pt x="107950" y="1706562"/>
                  <a:pt x="215900" y="1544637"/>
                  <a:pt x="323850" y="1354137"/>
                </a:cubicBezTo>
                <a:cubicBezTo>
                  <a:pt x="431800" y="1163637"/>
                  <a:pt x="544513" y="911224"/>
                  <a:pt x="647700" y="725487"/>
                </a:cubicBezTo>
                <a:cubicBezTo>
                  <a:pt x="750887" y="539750"/>
                  <a:pt x="844550" y="354012"/>
                  <a:pt x="942975" y="239712"/>
                </a:cubicBezTo>
                <a:cubicBezTo>
                  <a:pt x="1041400" y="125412"/>
                  <a:pt x="1100138" y="79374"/>
                  <a:pt x="1238250" y="39687"/>
                </a:cubicBezTo>
                <a:cubicBezTo>
                  <a:pt x="1376362" y="0"/>
                  <a:pt x="1435100" y="1587"/>
                  <a:pt x="1771650" y="1587"/>
                </a:cubicBezTo>
                <a:cubicBezTo>
                  <a:pt x="2108200" y="1587"/>
                  <a:pt x="2682875" y="20637"/>
                  <a:pt x="3257550" y="39687"/>
                </a:cubicBezTo>
              </a:path>
            </a:pathLst>
          </a:custGeom>
          <a:ln w="38100">
            <a:solidFill>
              <a:srgbClr val="0033C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990600" y="2638425"/>
            <a:ext cx="3209925" cy="2228850"/>
          </a:xfrm>
          <a:custGeom>
            <a:avLst/>
            <a:gdLst>
              <a:gd name="connsiteX0" fmla="*/ 0 w 3209925"/>
              <a:gd name="connsiteY0" fmla="*/ 0 h 2228850"/>
              <a:gd name="connsiteX1" fmla="*/ 171450 w 3209925"/>
              <a:gd name="connsiteY1" fmla="*/ 219075 h 2228850"/>
              <a:gd name="connsiteX2" fmla="*/ 304800 w 3209925"/>
              <a:gd name="connsiteY2" fmla="*/ 266700 h 2228850"/>
              <a:gd name="connsiteX3" fmla="*/ 504825 w 3209925"/>
              <a:gd name="connsiteY3" fmla="*/ 142875 h 2228850"/>
              <a:gd name="connsiteX4" fmla="*/ 676275 w 3209925"/>
              <a:gd name="connsiteY4" fmla="*/ 38100 h 2228850"/>
              <a:gd name="connsiteX5" fmla="*/ 866775 w 3209925"/>
              <a:gd name="connsiteY5" fmla="*/ 95250 h 2228850"/>
              <a:gd name="connsiteX6" fmla="*/ 1085850 w 3209925"/>
              <a:gd name="connsiteY6" fmla="*/ 333375 h 2228850"/>
              <a:gd name="connsiteX7" fmla="*/ 1381125 w 3209925"/>
              <a:gd name="connsiteY7" fmla="*/ 752475 h 2228850"/>
              <a:gd name="connsiteX8" fmla="*/ 1781175 w 3209925"/>
              <a:gd name="connsiteY8" fmla="*/ 1295400 h 2228850"/>
              <a:gd name="connsiteX9" fmla="*/ 2228850 w 3209925"/>
              <a:gd name="connsiteY9" fmla="*/ 1666875 h 2228850"/>
              <a:gd name="connsiteX10" fmla="*/ 2743200 w 3209925"/>
              <a:gd name="connsiteY10" fmla="*/ 2009775 h 2228850"/>
              <a:gd name="connsiteX11" fmla="*/ 3209925 w 3209925"/>
              <a:gd name="connsiteY11" fmla="*/ 222885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9925" h="2228850">
                <a:moveTo>
                  <a:pt x="0" y="0"/>
                </a:moveTo>
                <a:cubicBezTo>
                  <a:pt x="60325" y="87312"/>
                  <a:pt x="120650" y="174625"/>
                  <a:pt x="171450" y="219075"/>
                </a:cubicBezTo>
                <a:cubicBezTo>
                  <a:pt x="222250" y="263525"/>
                  <a:pt x="249237" y="279400"/>
                  <a:pt x="304800" y="266700"/>
                </a:cubicBezTo>
                <a:cubicBezTo>
                  <a:pt x="360363" y="254000"/>
                  <a:pt x="504825" y="142875"/>
                  <a:pt x="504825" y="142875"/>
                </a:cubicBezTo>
                <a:cubicBezTo>
                  <a:pt x="566738" y="104775"/>
                  <a:pt x="615950" y="46037"/>
                  <a:pt x="676275" y="38100"/>
                </a:cubicBezTo>
                <a:cubicBezTo>
                  <a:pt x="736600" y="30163"/>
                  <a:pt x="798513" y="46038"/>
                  <a:pt x="866775" y="95250"/>
                </a:cubicBezTo>
                <a:cubicBezTo>
                  <a:pt x="935038" y="144463"/>
                  <a:pt x="1000125" y="223838"/>
                  <a:pt x="1085850" y="333375"/>
                </a:cubicBezTo>
                <a:cubicBezTo>
                  <a:pt x="1171575" y="442913"/>
                  <a:pt x="1265238" y="592138"/>
                  <a:pt x="1381125" y="752475"/>
                </a:cubicBezTo>
                <a:cubicBezTo>
                  <a:pt x="1497012" y="912812"/>
                  <a:pt x="1639887" y="1143000"/>
                  <a:pt x="1781175" y="1295400"/>
                </a:cubicBezTo>
                <a:cubicBezTo>
                  <a:pt x="1922463" y="1447800"/>
                  <a:pt x="2068513" y="1547813"/>
                  <a:pt x="2228850" y="1666875"/>
                </a:cubicBezTo>
                <a:cubicBezTo>
                  <a:pt x="2389187" y="1785937"/>
                  <a:pt x="2579687" y="1916112"/>
                  <a:pt x="2743200" y="2009775"/>
                </a:cubicBezTo>
                <a:cubicBezTo>
                  <a:pt x="2906713" y="2103438"/>
                  <a:pt x="3058319" y="2166144"/>
                  <a:pt x="3209925" y="22288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5410200"/>
            <a:ext cx="885825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48375" y="3981450"/>
            <a:ext cx="885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8850" y="316230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58025" y="2809875"/>
            <a:ext cx="165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Analytical solution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7075" y="3609975"/>
            <a:ext cx="165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PB-Model solution - </a:t>
            </a:r>
            <a:r>
              <a:rPr lang="en-US" i="1" dirty="0"/>
              <a:t>velocity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4700" y="4819650"/>
            <a:ext cx="165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PB-Model solution - </a:t>
            </a:r>
            <a:r>
              <a:rPr lang="en-US" i="1" dirty="0"/>
              <a:t>discharge</a:t>
            </a:r>
          </a:p>
        </p:txBody>
      </p:sp>
    </p:spTree>
    <p:extLst>
      <p:ext uri="{BB962C8B-B14F-4D97-AF65-F5344CB8AC3E}">
        <p14:creationId xmlns:p14="http://schemas.microsoft.com/office/powerpoint/2010/main" val="26129207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Equilibrium </a:t>
            </a:r>
            <a:r>
              <a:rPr lang="nl-NL" dirty="0" err="1"/>
              <a:t>by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Morphodynamic </a:t>
            </a:r>
            <a:r>
              <a:rPr lang="nl-NL" dirty="0" err="1"/>
              <a:t>evolution</a:t>
            </a:r>
            <a:r>
              <a:rPr lang="nl-NL" dirty="0"/>
              <a:t> leads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</a:t>
            </a:r>
            <a:r>
              <a:rPr lang="nl-NL" dirty="0" err="1"/>
              <a:t>stresses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stress </a:t>
            </a:r>
            <a:r>
              <a:rPr lang="nl-NL" dirty="0" err="1"/>
              <a:t>for</a:t>
            </a:r>
            <a:r>
              <a:rPr lang="nl-NL" dirty="0"/>
              <a:t> sediment </a:t>
            </a:r>
            <a:r>
              <a:rPr lang="nl-NL" dirty="0" err="1"/>
              <a:t>movement</a:t>
            </a:r>
            <a:r>
              <a:rPr lang="nl-NL" dirty="0"/>
              <a:t>. </a:t>
            </a:r>
          </a:p>
          <a:p>
            <a:pPr lvl="1"/>
            <a:r>
              <a:rPr lang="nl-NL" dirty="0"/>
              <a:t>No sediment transport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unrealistic</a:t>
            </a:r>
            <a:endParaRPr lang="nl-NL" dirty="0"/>
          </a:p>
          <a:p>
            <a:r>
              <a:rPr lang="nl-NL" dirty="0"/>
              <a:t>…</a:t>
            </a:r>
          </a:p>
          <a:p>
            <a:r>
              <a:rPr lang="nl-NL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938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3" y="0"/>
            <a:ext cx="9146793" cy="5815914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47" y="31864"/>
            <a:ext cx="3312253" cy="229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0540" y="4596714"/>
            <a:ext cx="350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Yangtze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estuary</a:t>
            </a:r>
            <a:r>
              <a:rPr lang="nl-NL" dirty="0">
                <a:solidFill>
                  <a:schemeClr val="bg1"/>
                </a:solidFill>
              </a:rPr>
              <a:t>, China PR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758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in a real inlet:</a:t>
            </a:r>
            <a:br>
              <a:rPr lang="en-US" dirty="0"/>
            </a:br>
            <a:r>
              <a:rPr lang="en-US" dirty="0"/>
              <a:t>the influence of waves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76275" y="24384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The amount of littoral drift (M) that enters the inlet during flood is equal to the amount of sediment exported during ebb (</a:t>
            </a:r>
            <a:r>
              <a:rPr lang="en-US" dirty="0" err="1"/>
              <a:t>S</a:t>
            </a:r>
            <a:r>
              <a:rPr lang="en-US" baseline="-25000" dirty="0" err="1"/>
              <a:t>ebb</a:t>
            </a:r>
            <a:r>
              <a:rPr lang="en-US" dirty="0"/>
              <a:t>).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				     M=</a:t>
            </a:r>
            <a:r>
              <a:rPr lang="en-US" dirty="0" err="1"/>
              <a:t>S</a:t>
            </a:r>
            <a:r>
              <a:rPr lang="en-US" baseline="-25000" dirty="0" err="1"/>
              <a:t>ebb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0432164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-200025" y="2405974"/>
            <a:ext cx="9620250" cy="484786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5438" y="91122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47788" y="66357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52563" y="7302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09713" y="8445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1476375" y="763588"/>
            <a:ext cx="600075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362200" y="1819275"/>
            <a:ext cx="1114425" cy="31591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14"/>
          <p:cNvSpPr>
            <a:spLocks noChangeArrowheads="1"/>
          </p:cNvSpPr>
          <p:nvPr/>
        </p:nvSpPr>
        <p:spPr bwMode="auto">
          <a:xfrm>
            <a:off x="577850" y="1719263"/>
            <a:ext cx="171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Littoral drift</a:t>
            </a:r>
            <a:endParaRPr lang="en-US"/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823913" y="271463"/>
            <a:ext cx="99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Waves</a:t>
            </a:r>
            <a:endParaRPr lang="en-US"/>
          </a:p>
        </p:txBody>
      </p:sp>
      <p:sp>
        <p:nvSpPr>
          <p:cNvPr id="30" name="Left-Right Arrow 29"/>
          <p:cNvSpPr/>
          <p:nvPr/>
        </p:nvSpPr>
        <p:spPr>
          <a:xfrm rot="16200000">
            <a:off x="3895726" y="2905125"/>
            <a:ext cx="2552700" cy="42862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2" name="Rectangle 32"/>
          <p:cNvSpPr>
            <a:spLocks noChangeArrowheads="1"/>
          </p:cNvSpPr>
          <p:nvPr/>
        </p:nvSpPr>
        <p:spPr bwMode="auto">
          <a:xfrm>
            <a:off x="4178300" y="128111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Tidal movement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369" grpId="0"/>
      <p:bldP spid="15370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4400550" y="2305050"/>
            <a:ext cx="1123950" cy="1619250"/>
          </a:xfrm>
          <a:custGeom>
            <a:avLst/>
            <a:gdLst>
              <a:gd name="connsiteX0" fmla="*/ 0 w 1123950"/>
              <a:gd name="connsiteY0" fmla="*/ 85725 h 1333500"/>
              <a:gd name="connsiteX1" fmla="*/ 9525 w 1123950"/>
              <a:gd name="connsiteY1" fmla="*/ 133350 h 1333500"/>
              <a:gd name="connsiteX2" fmla="*/ 66675 w 1123950"/>
              <a:gd name="connsiteY2" fmla="*/ 180975 h 1333500"/>
              <a:gd name="connsiteX3" fmla="*/ 114300 w 1123950"/>
              <a:gd name="connsiteY3" fmla="*/ 238125 h 1333500"/>
              <a:gd name="connsiteX4" fmla="*/ 180975 w 1123950"/>
              <a:gd name="connsiteY4" fmla="*/ 276225 h 1333500"/>
              <a:gd name="connsiteX5" fmla="*/ 238125 w 1123950"/>
              <a:gd name="connsiteY5" fmla="*/ 314325 h 1333500"/>
              <a:gd name="connsiteX6" fmla="*/ 285750 w 1123950"/>
              <a:gd name="connsiteY6" fmla="*/ 361950 h 1333500"/>
              <a:gd name="connsiteX7" fmla="*/ 333375 w 1123950"/>
              <a:gd name="connsiteY7" fmla="*/ 409575 h 1333500"/>
              <a:gd name="connsiteX8" fmla="*/ 352425 w 1123950"/>
              <a:gd name="connsiteY8" fmla="*/ 466725 h 1333500"/>
              <a:gd name="connsiteX9" fmla="*/ 371475 w 1123950"/>
              <a:gd name="connsiteY9" fmla="*/ 609600 h 1333500"/>
              <a:gd name="connsiteX10" fmla="*/ 361950 w 1123950"/>
              <a:gd name="connsiteY10" fmla="*/ 828675 h 1333500"/>
              <a:gd name="connsiteX11" fmla="*/ 371475 w 1123950"/>
              <a:gd name="connsiteY11" fmla="*/ 1123950 h 1333500"/>
              <a:gd name="connsiteX12" fmla="*/ 381000 w 1123950"/>
              <a:gd name="connsiteY12" fmla="*/ 1181100 h 1333500"/>
              <a:gd name="connsiteX13" fmla="*/ 447675 w 1123950"/>
              <a:gd name="connsiteY13" fmla="*/ 1266825 h 1333500"/>
              <a:gd name="connsiteX14" fmla="*/ 466725 w 1123950"/>
              <a:gd name="connsiteY14" fmla="*/ 1295400 h 1333500"/>
              <a:gd name="connsiteX15" fmla="*/ 476250 w 1123950"/>
              <a:gd name="connsiteY15" fmla="*/ 1323975 h 1333500"/>
              <a:gd name="connsiteX16" fmla="*/ 504825 w 1123950"/>
              <a:gd name="connsiteY16" fmla="*/ 1333500 h 1333500"/>
              <a:gd name="connsiteX17" fmla="*/ 600075 w 1123950"/>
              <a:gd name="connsiteY17" fmla="*/ 1285875 h 1333500"/>
              <a:gd name="connsiteX18" fmla="*/ 628650 w 1123950"/>
              <a:gd name="connsiteY18" fmla="*/ 1266825 h 1333500"/>
              <a:gd name="connsiteX19" fmla="*/ 704850 w 1123950"/>
              <a:gd name="connsiteY19" fmla="*/ 1247775 h 1333500"/>
              <a:gd name="connsiteX20" fmla="*/ 781050 w 1123950"/>
              <a:gd name="connsiteY20" fmla="*/ 1257300 h 1333500"/>
              <a:gd name="connsiteX21" fmla="*/ 809625 w 1123950"/>
              <a:gd name="connsiteY21" fmla="*/ 1266825 h 1333500"/>
              <a:gd name="connsiteX22" fmla="*/ 1019175 w 1123950"/>
              <a:gd name="connsiteY22" fmla="*/ 1257300 h 1333500"/>
              <a:gd name="connsiteX23" fmla="*/ 1076325 w 1123950"/>
              <a:gd name="connsiteY23" fmla="*/ 1190625 h 1333500"/>
              <a:gd name="connsiteX24" fmla="*/ 1085850 w 1123950"/>
              <a:gd name="connsiteY24" fmla="*/ 1162050 h 1333500"/>
              <a:gd name="connsiteX25" fmla="*/ 1114425 w 1123950"/>
              <a:gd name="connsiteY25" fmla="*/ 1104900 h 1333500"/>
              <a:gd name="connsiteX26" fmla="*/ 1123950 w 1123950"/>
              <a:gd name="connsiteY26" fmla="*/ 1047750 h 1333500"/>
              <a:gd name="connsiteX27" fmla="*/ 1114425 w 1123950"/>
              <a:gd name="connsiteY27" fmla="*/ 971550 h 1333500"/>
              <a:gd name="connsiteX28" fmla="*/ 1076325 w 1123950"/>
              <a:gd name="connsiteY28" fmla="*/ 885825 h 1333500"/>
              <a:gd name="connsiteX29" fmla="*/ 1047750 w 1123950"/>
              <a:gd name="connsiteY29" fmla="*/ 857250 h 1333500"/>
              <a:gd name="connsiteX30" fmla="*/ 1009650 w 1123950"/>
              <a:gd name="connsiteY30" fmla="*/ 800100 h 1333500"/>
              <a:gd name="connsiteX31" fmla="*/ 990600 w 1123950"/>
              <a:gd name="connsiteY31" fmla="*/ 742950 h 1333500"/>
              <a:gd name="connsiteX32" fmla="*/ 1009650 w 1123950"/>
              <a:gd name="connsiteY32" fmla="*/ 676275 h 1333500"/>
              <a:gd name="connsiteX33" fmla="*/ 1019175 w 1123950"/>
              <a:gd name="connsiteY33" fmla="*/ 647700 h 1333500"/>
              <a:gd name="connsiteX34" fmla="*/ 1009650 w 1123950"/>
              <a:gd name="connsiteY34" fmla="*/ 504825 h 1333500"/>
              <a:gd name="connsiteX35" fmla="*/ 1000125 w 1123950"/>
              <a:gd name="connsiteY35" fmla="*/ 476250 h 1333500"/>
              <a:gd name="connsiteX36" fmla="*/ 962025 w 1123950"/>
              <a:gd name="connsiteY36" fmla="*/ 419100 h 1333500"/>
              <a:gd name="connsiteX37" fmla="*/ 904875 w 1123950"/>
              <a:gd name="connsiteY37" fmla="*/ 371475 h 1333500"/>
              <a:gd name="connsiteX38" fmla="*/ 847725 w 1123950"/>
              <a:gd name="connsiteY38" fmla="*/ 333375 h 1333500"/>
              <a:gd name="connsiteX39" fmla="*/ 800100 w 1123950"/>
              <a:gd name="connsiteY39" fmla="*/ 295275 h 1333500"/>
              <a:gd name="connsiteX40" fmla="*/ 781050 w 1123950"/>
              <a:gd name="connsiteY40" fmla="*/ 266700 h 1333500"/>
              <a:gd name="connsiteX41" fmla="*/ 723900 w 1123950"/>
              <a:gd name="connsiteY41" fmla="*/ 228600 h 1333500"/>
              <a:gd name="connsiteX42" fmla="*/ 714375 w 1123950"/>
              <a:gd name="connsiteY42" fmla="*/ 200025 h 1333500"/>
              <a:gd name="connsiteX43" fmla="*/ 685800 w 1123950"/>
              <a:gd name="connsiteY43" fmla="*/ 180975 h 1333500"/>
              <a:gd name="connsiteX44" fmla="*/ 657225 w 1123950"/>
              <a:gd name="connsiteY44" fmla="*/ 152400 h 1333500"/>
              <a:gd name="connsiteX45" fmla="*/ 638175 w 1123950"/>
              <a:gd name="connsiteY45" fmla="*/ 123825 h 1333500"/>
              <a:gd name="connsiteX46" fmla="*/ 628650 w 1123950"/>
              <a:gd name="connsiteY46" fmla="*/ 95250 h 1333500"/>
              <a:gd name="connsiteX47" fmla="*/ 571500 w 1123950"/>
              <a:gd name="connsiteY47" fmla="*/ 38100 h 1333500"/>
              <a:gd name="connsiteX48" fmla="*/ 542925 w 1123950"/>
              <a:gd name="connsiteY48" fmla="*/ 19050 h 1333500"/>
              <a:gd name="connsiteX49" fmla="*/ 485775 w 1123950"/>
              <a:gd name="connsiteY49" fmla="*/ 0 h 1333500"/>
              <a:gd name="connsiteX50" fmla="*/ 114300 w 1123950"/>
              <a:gd name="connsiteY50" fmla="*/ 9525 h 1333500"/>
              <a:gd name="connsiteX51" fmla="*/ 85725 w 1123950"/>
              <a:gd name="connsiteY51" fmla="*/ 28575 h 1333500"/>
              <a:gd name="connsiteX52" fmla="*/ 28575 w 1123950"/>
              <a:gd name="connsiteY52" fmla="*/ 47625 h 1333500"/>
              <a:gd name="connsiteX53" fmla="*/ 0 w 1123950"/>
              <a:gd name="connsiteY53" fmla="*/ 85725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3950" h="1333500">
                <a:moveTo>
                  <a:pt x="0" y="85725"/>
                </a:moveTo>
                <a:cubicBezTo>
                  <a:pt x="3175" y="101600"/>
                  <a:pt x="2285" y="118870"/>
                  <a:pt x="9525" y="133350"/>
                </a:cubicBezTo>
                <a:cubicBezTo>
                  <a:pt x="21451" y="157202"/>
                  <a:pt x="47920" y="165346"/>
                  <a:pt x="66675" y="180975"/>
                </a:cubicBezTo>
                <a:cubicBezTo>
                  <a:pt x="160300" y="258996"/>
                  <a:pt x="39375" y="163200"/>
                  <a:pt x="114300" y="238125"/>
                </a:cubicBezTo>
                <a:cubicBezTo>
                  <a:pt x="136798" y="260623"/>
                  <a:pt x="154828" y="257548"/>
                  <a:pt x="180975" y="276225"/>
                </a:cubicBezTo>
                <a:cubicBezTo>
                  <a:pt x="243405" y="320818"/>
                  <a:pt x="176828" y="293893"/>
                  <a:pt x="238125" y="314325"/>
                </a:cubicBezTo>
                <a:cubicBezTo>
                  <a:pt x="288925" y="390525"/>
                  <a:pt x="222250" y="298450"/>
                  <a:pt x="285750" y="361950"/>
                </a:cubicBezTo>
                <a:cubicBezTo>
                  <a:pt x="349250" y="425450"/>
                  <a:pt x="257175" y="358775"/>
                  <a:pt x="333375" y="409575"/>
                </a:cubicBezTo>
                <a:cubicBezTo>
                  <a:pt x="339725" y="428625"/>
                  <a:pt x="350757" y="446714"/>
                  <a:pt x="352425" y="466725"/>
                </a:cubicBezTo>
                <a:cubicBezTo>
                  <a:pt x="362784" y="591031"/>
                  <a:pt x="349860" y="544755"/>
                  <a:pt x="371475" y="609600"/>
                </a:cubicBezTo>
                <a:cubicBezTo>
                  <a:pt x="368300" y="682625"/>
                  <a:pt x="361950" y="755581"/>
                  <a:pt x="361950" y="828675"/>
                </a:cubicBezTo>
                <a:cubicBezTo>
                  <a:pt x="361950" y="927151"/>
                  <a:pt x="366160" y="1025617"/>
                  <a:pt x="371475" y="1123950"/>
                </a:cubicBezTo>
                <a:cubicBezTo>
                  <a:pt x="372517" y="1143235"/>
                  <a:pt x="373572" y="1163273"/>
                  <a:pt x="381000" y="1181100"/>
                </a:cubicBezTo>
                <a:cubicBezTo>
                  <a:pt x="405074" y="1238877"/>
                  <a:pt x="415559" y="1228286"/>
                  <a:pt x="447675" y="1266825"/>
                </a:cubicBezTo>
                <a:cubicBezTo>
                  <a:pt x="455004" y="1275619"/>
                  <a:pt x="461605" y="1285161"/>
                  <a:pt x="466725" y="1295400"/>
                </a:cubicBezTo>
                <a:cubicBezTo>
                  <a:pt x="471215" y="1304380"/>
                  <a:pt x="469150" y="1316875"/>
                  <a:pt x="476250" y="1323975"/>
                </a:cubicBezTo>
                <a:cubicBezTo>
                  <a:pt x="483350" y="1331075"/>
                  <a:pt x="495300" y="1330325"/>
                  <a:pt x="504825" y="1333500"/>
                </a:cubicBezTo>
                <a:cubicBezTo>
                  <a:pt x="565137" y="1318422"/>
                  <a:pt x="532033" y="1331237"/>
                  <a:pt x="600075" y="1285875"/>
                </a:cubicBezTo>
                <a:cubicBezTo>
                  <a:pt x="609600" y="1279525"/>
                  <a:pt x="617425" y="1269070"/>
                  <a:pt x="628650" y="1266825"/>
                </a:cubicBezTo>
                <a:cubicBezTo>
                  <a:pt x="686120" y="1255331"/>
                  <a:pt x="660916" y="1262420"/>
                  <a:pt x="704850" y="1247775"/>
                </a:cubicBezTo>
                <a:cubicBezTo>
                  <a:pt x="730250" y="1250950"/>
                  <a:pt x="755865" y="1252721"/>
                  <a:pt x="781050" y="1257300"/>
                </a:cubicBezTo>
                <a:cubicBezTo>
                  <a:pt x="790928" y="1259096"/>
                  <a:pt x="799585" y="1266825"/>
                  <a:pt x="809625" y="1266825"/>
                </a:cubicBezTo>
                <a:cubicBezTo>
                  <a:pt x="879547" y="1266825"/>
                  <a:pt x="949325" y="1260475"/>
                  <a:pt x="1019175" y="1257300"/>
                </a:cubicBezTo>
                <a:cubicBezTo>
                  <a:pt x="1041695" y="1234780"/>
                  <a:pt x="1060033" y="1219136"/>
                  <a:pt x="1076325" y="1190625"/>
                </a:cubicBezTo>
                <a:cubicBezTo>
                  <a:pt x="1081306" y="1181908"/>
                  <a:pt x="1081360" y="1171030"/>
                  <a:pt x="1085850" y="1162050"/>
                </a:cubicBezTo>
                <a:cubicBezTo>
                  <a:pt x="1106401" y="1120949"/>
                  <a:pt x="1104848" y="1147994"/>
                  <a:pt x="1114425" y="1104900"/>
                </a:cubicBezTo>
                <a:cubicBezTo>
                  <a:pt x="1118615" y="1086047"/>
                  <a:pt x="1120775" y="1066800"/>
                  <a:pt x="1123950" y="1047750"/>
                </a:cubicBezTo>
                <a:cubicBezTo>
                  <a:pt x="1120775" y="1022350"/>
                  <a:pt x="1119788" y="996579"/>
                  <a:pt x="1114425" y="971550"/>
                </a:cubicBezTo>
                <a:cubicBezTo>
                  <a:pt x="1107237" y="938004"/>
                  <a:pt x="1097688" y="911460"/>
                  <a:pt x="1076325" y="885825"/>
                </a:cubicBezTo>
                <a:cubicBezTo>
                  <a:pt x="1067701" y="875477"/>
                  <a:pt x="1056020" y="867883"/>
                  <a:pt x="1047750" y="857250"/>
                </a:cubicBezTo>
                <a:cubicBezTo>
                  <a:pt x="1033694" y="839178"/>
                  <a:pt x="1016890" y="821820"/>
                  <a:pt x="1009650" y="800100"/>
                </a:cubicBezTo>
                <a:lnTo>
                  <a:pt x="990600" y="742950"/>
                </a:lnTo>
                <a:cubicBezTo>
                  <a:pt x="1013438" y="674437"/>
                  <a:pt x="985730" y="759996"/>
                  <a:pt x="1009650" y="676275"/>
                </a:cubicBezTo>
                <a:cubicBezTo>
                  <a:pt x="1012408" y="666621"/>
                  <a:pt x="1016000" y="657225"/>
                  <a:pt x="1019175" y="647700"/>
                </a:cubicBezTo>
                <a:cubicBezTo>
                  <a:pt x="1016000" y="600075"/>
                  <a:pt x="1014921" y="552264"/>
                  <a:pt x="1009650" y="504825"/>
                </a:cubicBezTo>
                <a:cubicBezTo>
                  <a:pt x="1008541" y="494846"/>
                  <a:pt x="1005001" y="485027"/>
                  <a:pt x="1000125" y="476250"/>
                </a:cubicBezTo>
                <a:cubicBezTo>
                  <a:pt x="989006" y="456236"/>
                  <a:pt x="981075" y="431800"/>
                  <a:pt x="962025" y="419100"/>
                </a:cubicBezTo>
                <a:cubicBezTo>
                  <a:pt x="859915" y="351027"/>
                  <a:pt x="1014884" y="457038"/>
                  <a:pt x="904875" y="371475"/>
                </a:cubicBezTo>
                <a:cubicBezTo>
                  <a:pt x="886803" y="357419"/>
                  <a:pt x="847725" y="333375"/>
                  <a:pt x="847725" y="333375"/>
                </a:cubicBezTo>
                <a:cubicBezTo>
                  <a:pt x="793130" y="251483"/>
                  <a:pt x="865825" y="347855"/>
                  <a:pt x="800100" y="295275"/>
                </a:cubicBezTo>
                <a:cubicBezTo>
                  <a:pt x="791161" y="288124"/>
                  <a:pt x="789665" y="274238"/>
                  <a:pt x="781050" y="266700"/>
                </a:cubicBezTo>
                <a:cubicBezTo>
                  <a:pt x="763820" y="251623"/>
                  <a:pt x="723900" y="228600"/>
                  <a:pt x="723900" y="228600"/>
                </a:cubicBezTo>
                <a:cubicBezTo>
                  <a:pt x="720725" y="219075"/>
                  <a:pt x="720647" y="207865"/>
                  <a:pt x="714375" y="200025"/>
                </a:cubicBezTo>
                <a:cubicBezTo>
                  <a:pt x="707224" y="191086"/>
                  <a:pt x="694594" y="188304"/>
                  <a:pt x="685800" y="180975"/>
                </a:cubicBezTo>
                <a:cubicBezTo>
                  <a:pt x="675452" y="172351"/>
                  <a:pt x="665849" y="162748"/>
                  <a:pt x="657225" y="152400"/>
                </a:cubicBezTo>
                <a:cubicBezTo>
                  <a:pt x="649896" y="143606"/>
                  <a:pt x="643295" y="134064"/>
                  <a:pt x="638175" y="123825"/>
                </a:cubicBezTo>
                <a:cubicBezTo>
                  <a:pt x="633685" y="114845"/>
                  <a:pt x="634814" y="103175"/>
                  <a:pt x="628650" y="95250"/>
                </a:cubicBezTo>
                <a:cubicBezTo>
                  <a:pt x="612110" y="73984"/>
                  <a:pt x="593916" y="53044"/>
                  <a:pt x="571500" y="38100"/>
                </a:cubicBezTo>
                <a:cubicBezTo>
                  <a:pt x="561975" y="31750"/>
                  <a:pt x="553386" y="23699"/>
                  <a:pt x="542925" y="19050"/>
                </a:cubicBezTo>
                <a:cubicBezTo>
                  <a:pt x="524575" y="10895"/>
                  <a:pt x="485775" y="0"/>
                  <a:pt x="485775" y="0"/>
                </a:cubicBezTo>
                <a:cubicBezTo>
                  <a:pt x="361950" y="3175"/>
                  <a:pt x="237851" y="700"/>
                  <a:pt x="114300" y="9525"/>
                </a:cubicBezTo>
                <a:cubicBezTo>
                  <a:pt x="102881" y="10341"/>
                  <a:pt x="96186" y="23926"/>
                  <a:pt x="85725" y="28575"/>
                </a:cubicBezTo>
                <a:cubicBezTo>
                  <a:pt x="67375" y="36730"/>
                  <a:pt x="28575" y="47625"/>
                  <a:pt x="28575" y="47625"/>
                </a:cubicBezTo>
                <a:lnTo>
                  <a:pt x="0" y="85725"/>
                </a:lnTo>
                <a:close/>
              </a:path>
            </a:pathLst>
          </a:cu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-200025" y="2405974"/>
            <a:ext cx="9620250" cy="484786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5438" y="91122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47788" y="66357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52563" y="7302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09713" y="8445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1476375" y="763588"/>
            <a:ext cx="600075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362200" y="1819275"/>
            <a:ext cx="1114425" cy="31591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Rectangle 14"/>
          <p:cNvSpPr>
            <a:spLocks noChangeArrowheads="1"/>
          </p:cNvSpPr>
          <p:nvPr/>
        </p:nvSpPr>
        <p:spPr bwMode="auto">
          <a:xfrm>
            <a:off x="577850" y="1719263"/>
            <a:ext cx="171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Littoral drift</a:t>
            </a:r>
            <a:endParaRPr lang="en-US"/>
          </a:p>
        </p:txBody>
      </p:sp>
      <p:sp>
        <p:nvSpPr>
          <p:cNvPr id="16395" name="Rectangle 15"/>
          <p:cNvSpPr>
            <a:spLocks noChangeArrowheads="1"/>
          </p:cNvSpPr>
          <p:nvPr/>
        </p:nvSpPr>
        <p:spPr bwMode="auto">
          <a:xfrm>
            <a:off x="823913" y="271463"/>
            <a:ext cx="99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Waves</a:t>
            </a:r>
            <a:endParaRPr lang="en-US"/>
          </a:p>
        </p:txBody>
      </p:sp>
      <p:sp>
        <p:nvSpPr>
          <p:cNvPr id="16396" name="Rectangle 32"/>
          <p:cNvSpPr>
            <a:spLocks noChangeArrowheads="1"/>
          </p:cNvSpPr>
          <p:nvPr/>
        </p:nvSpPr>
        <p:spPr bwMode="auto">
          <a:xfrm>
            <a:off x="3559175" y="124301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Tidal movement</a:t>
            </a: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953000" y="1933575"/>
            <a:ext cx="371475" cy="12954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8" name="Rectangle 17"/>
          <p:cNvSpPr>
            <a:spLocks noChangeArrowheads="1"/>
          </p:cNvSpPr>
          <p:nvPr/>
        </p:nvSpPr>
        <p:spPr bwMode="auto">
          <a:xfrm>
            <a:off x="4473575" y="395288"/>
            <a:ext cx="1212850" cy="4619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FLOOD</a:t>
            </a:r>
            <a:endParaRPr lang="en-US"/>
          </a:p>
        </p:txBody>
      </p:sp>
      <p:sp>
        <p:nvSpPr>
          <p:cNvPr id="16399" name="Rectangle 19"/>
          <p:cNvSpPr>
            <a:spLocks noChangeArrowheads="1"/>
          </p:cNvSpPr>
          <p:nvPr/>
        </p:nvSpPr>
        <p:spPr bwMode="auto">
          <a:xfrm>
            <a:off x="5083175" y="4129088"/>
            <a:ext cx="2900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Deposition after flood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191125" y="3581400"/>
            <a:ext cx="285750" cy="6191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7646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 rot="16200000">
            <a:off x="5619750" y="1266825"/>
            <a:ext cx="1123950" cy="1619250"/>
          </a:xfrm>
          <a:custGeom>
            <a:avLst/>
            <a:gdLst>
              <a:gd name="connsiteX0" fmla="*/ 0 w 1123950"/>
              <a:gd name="connsiteY0" fmla="*/ 85725 h 1333500"/>
              <a:gd name="connsiteX1" fmla="*/ 9525 w 1123950"/>
              <a:gd name="connsiteY1" fmla="*/ 133350 h 1333500"/>
              <a:gd name="connsiteX2" fmla="*/ 66675 w 1123950"/>
              <a:gd name="connsiteY2" fmla="*/ 180975 h 1333500"/>
              <a:gd name="connsiteX3" fmla="*/ 114300 w 1123950"/>
              <a:gd name="connsiteY3" fmla="*/ 238125 h 1333500"/>
              <a:gd name="connsiteX4" fmla="*/ 180975 w 1123950"/>
              <a:gd name="connsiteY4" fmla="*/ 276225 h 1333500"/>
              <a:gd name="connsiteX5" fmla="*/ 238125 w 1123950"/>
              <a:gd name="connsiteY5" fmla="*/ 314325 h 1333500"/>
              <a:gd name="connsiteX6" fmla="*/ 285750 w 1123950"/>
              <a:gd name="connsiteY6" fmla="*/ 361950 h 1333500"/>
              <a:gd name="connsiteX7" fmla="*/ 333375 w 1123950"/>
              <a:gd name="connsiteY7" fmla="*/ 409575 h 1333500"/>
              <a:gd name="connsiteX8" fmla="*/ 352425 w 1123950"/>
              <a:gd name="connsiteY8" fmla="*/ 466725 h 1333500"/>
              <a:gd name="connsiteX9" fmla="*/ 371475 w 1123950"/>
              <a:gd name="connsiteY9" fmla="*/ 609600 h 1333500"/>
              <a:gd name="connsiteX10" fmla="*/ 361950 w 1123950"/>
              <a:gd name="connsiteY10" fmla="*/ 828675 h 1333500"/>
              <a:gd name="connsiteX11" fmla="*/ 371475 w 1123950"/>
              <a:gd name="connsiteY11" fmla="*/ 1123950 h 1333500"/>
              <a:gd name="connsiteX12" fmla="*/ 381000 w 1123950"/>
              <a:gd name="connsiteY12" fmla="*/ 1181100 h 1333500"/>
              <a:gd name="connsiteX13" fmla="*/ 447675 w 1123950"/>
              <a:gd name="connsiteY13" fmla="*/ 1266825 h 1333500"/>
              <a:gd name="connsiteX14" fmla="*/ 466725 w 1123950"/>
              <a:gd name="connsiteY14" fmla="*/ 1295400 h 1333500"/>
              <a:gd name="connsiteX15" fmla="*/ 476250 w 1123950"/>
              <a:gd name="connsiteY15" fmla="*/ 1323975 h 1333500"/>
              <a:gd name="connsiteX16" fmla="*/ 504825 w 1123950"/>
              <a:gd name="connsiteY16" fmla="*/ 1333500 h 1333500"/>
              <a:gd name="connsiteX17" fmla="*/ 600075 w 1123950"/>
              <a:gd name="connsiteY17" fmla="*/ 1285875 h 1333500"/>
              <a:gd name="connsiteX18" fmla="*/ 628650 w 1123950"/>
              <a:gd name="connsiteY18" fmla="*/ 1266825 h 1333500"/>
              <a:gd name="connsiteX19" fmla="*/ 704850 w 1123950"/>
              <a:gd name="connsiteY19" fmla="*/ 1247775 h 1333500"/>
              <a:gd name="connsiteX20" fmla="*/ 781050 w 1123950"/>
              <a:gd name="connsiteY20" fmla="*/ 1257300 h 1333500"/>
              <a:gd name="connsiteX21" fmla="*/ 809625 w 1123950"/>
              <a:gd name="connsiteY21" fmla="*/ 1266825 h 1333500"/>
              <a:gd name="connsiteX22" fmla="*/ 1019175 w 1123950"/>
              <a:gd name="connsiteY22" fmla="*/ 1257300 h 1333500"/>
              <a:gd name="connsiteX23" fmla="*/ 1076325 w 1123950"/>
              <a:gd name="connsiteY23" fmla="*/ 1190625 h 1333500"/>
              <a:gd name="connsiteX24" fmla="*/ 1085850 w 1123950"/>
              <a:gd name="connsiteY24" fmla="*/ 1162050 h 1333500"/>
              <a:gd name="connsiteX25" fmla="*/ 1114425 w 1123950"/>
              <a:gd name="connsiteY25" fmla="*/ 1104900 h 1333500"/>
              <a:gd name="connsiteX26" fmla="*/ 1123950 w 1123950"/>
              <a:gd name="connsiteY26" fmla="*/ 1047750 h 1333500"/>
              <a:gd name="connsiteX27" fmla="*/ 1114425 w 1123950"/>
              <a:gd name="connsiteY27" fmla="*/ 971550 h 1333500"/>
              <a:gd name="connsiteX28" fmla="*/ 1076325 w 1123950"/>
              <a:gd name="connsiteY28" fmla="*/ 885825 h 1333500"/>
              <a:gd name="connsiteX29" fmla="*/ 1047750 w 1123950"/>
              <a:gd name="connsiteY29" fmla="*/ 857250 h 1333500"/>
              <a:gd name="connsiteX30" fmla="*/ 1009650 w 1123950"/>
              <a:gd name="connsiteY30" fmla="*/ 800100 h 1333500"/>
              <a:gd name="connsiteX31" fmla="*/ 990600 w 1123950"/>
              <a:gd name="connsiteY31" fmla="*/ 742950 h 1333500"/>
              <a:gd name="connsiteX32" fmla="*/ 1009650 w 1123950"/>
              <a:gd name="connsiteY32" fmla="*/ 676275 h 1333500"/>
              <a:gd name="connsiteX33" fmla="*/ 1019175 w 1123950"/>
              <a:gd name="connsiteY33" fmla="*/ 647700 h 1333500"/>
              <a:gd name="connsiteX34" fmla="*/ 1009650 w 1123950"/>
              <a:gd name="connsiteY34" fmla="*/ 504825 h 1333500"/>
              <a:gd name="connsiteX35" fmla="*/ 1000125 w 1123950"/>
              <a:gd name="connsiteY35" fmla="*/ 476250 h 1333500"/>
              <a:gd name="connsiteX36" fmla="*/ 962025 w 1123950"/>
              <a:gd name="connsiteY36" fmla="*/ 419100 h 1333500"/>
              <a:gd name="connsiteX37" fmla="*/ 904875 w 1123950"/>
              <a:gd name="connsiteY37" fmla="*/ 371475 h 1333500"/>
              <a:gd name="connsiteX38" fmla="*/ 847725 w 1123950"/>
              <a:gd name="connsiteY38" fmla="*/ 333375 h 1333500"/>
              <a:gd name="connsiteX39" fmla="*/ 800100 w 1123950"/>
              <a:gd name="connsiteY39" fmla="*/ 295275 h 1333500"/>
              <a:gd name="connsiteX40" fmla="*/ 781050 w 1123950"/>
              <a:gd name="connsiteY40" fmla="*/ 266700 h 1333500"/>
              <a:gd name="connsiteX41" fmla="*/ 723900 w 1123950"/>
              <a:gd name="connsiteY41" fmla="*/ 228600 h 1333500"/>
              <a:gd name="connsiteX42" fmla="*/ 714375 w 1123950"/>
              <a:gd name="connsiteY42" fmla="*/ 200025 h 1333500"/>
              <a:gd name="connsiteX43" fmla="*/ 685800 w 1123950"/>
              <a:gd name="connsiteY43" fmla="*/ 180975 h 1333500"/>
              <a:gd name="connsiteX44" fmla="*/ 657225 w 1123950"/>
              <a:gd name="connsiteY44" fmla="*/ 152400 h 1333500"/>
              <a:gd name="connsiteX45" fmla="*/ 638175 w 1123950"/>
              <a:gd name="connsiteY45" fmla="*/ 123825 h 1333500"/>
              <a:gd name="connsiteX46" fmla="*/ 628650 w 1123950"/>
              <a:gd name="connsiteY46" fmla="*/ 95250 h 1333500"/>
              <a:gd name="connsiteX47" fmla="*/ 571500 w 1123950"/>
              <a:gd name="connsiteY47" fmla="*/ 38100 h 1333500"/>
              <a:gd name="connsiteX48" fmla="*/ 542925 w 1123950"/>
              <a:gd name="connsiteY48" fmla="*/ 19050 h 1333500"/>
              <a:gd name="connsiteX49" fmla="*/ 485775 w 1123950"/>
              <a:gd name="connsiteY49" fmla="*/ 0 h 1333500"/>
              <a:gd name="connsiteX50" fmla="*/ 114300 w 1123950"/>
              <a:gd name="connsiteY50" fmla="*/ 9525 h 1333500"/>
              <a:gd name="connsiteX51" fmla="*/ 85725 w 1123950"/>
              <a:gd name="connsiteY51" fmla="*/ 28575 h 1333500"/>
              <a:gd name="connsiteX52" fmla="*/ 28575 w 1123950"/>
              <a:gd name="connsiteY52" fmla="*/ 47625 h 1333500"/>
              <a:gd name="connsiteX53" fmla="*/ 0 w 1123950"/>
              <a:gd name="connsiteY53" fmla="*/ 85725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3950" h="1333500">
                <a:moveTo>
                  <a:pt x="0" y="85725"/>
                </a:moveTo>
                <a:cubicBezTo>
                  <a:pt x="3175" y="101600"/>
                  <a:pt x="2285" y="118870"/>
                  <a:pt x="9525" y="133350"/>
                </a:cubicBezTo>
                <a:cubicBezTo>
                  <a:pt x="21451" y="157202"/>
                  <a:pt x="47920" y="165346"/>
                  <a:pt x="66675" y="180975"/>
                </a:cubicBezTo>
                <a:cubicBezTo>
                  <a:pt x="160300" y="258996"/>
                  <a:pt x="39375" y="163200"/>
                  <a:pt x="114300" y="238125"/>
                </a:cubicBezTo>
                <a:cubicBezTo>
                  <a:pt x="136798" y="260623"/>
                  <a:pt x="154828" y="257548"/>
                  <a:pt x="180975" y="276225"/>
                </a:cubicBezTo>
                <a:cubicBezTo>
                  <a:pt x="243405" y="320818"/>
                  <a:pt x="176828" y="293893"/>
                  <a:pt x="238125" y="314325"/>
                </a:cubicBezTo>
                <a:cubicBezTo>
                  <a:pt x="288925" y="390525"/>
                  <a:pt x="222250" y="298450"/>
                  <a:pt x="285750" y="361950"/>
                </a:cubicBezTo>
                <a:cubicBezTo>
                  <a:pt x="349250" y="425450"/>
                  <a:pt x="257175" y="358775"/>
                  <a:pt x="333375" y="409575"/>
                </a:cubicBezTo>
                <a:cubicBezTo>
                  <a:pt x="339725" y="428625"/>
                  <a:pt x="350757" y="446714"/>
                  <a:pt x="352425" y="466725"/>
                </a:cubicBezTo>
                <a:cubicBezTo>
                  <a:pt x="362784" y="591031"/>
                  <a:pt x="349860" y="544755"/>
                  <a:pt x="371475" y="609600"/>
                </a:cubicBezTo>
                <a:cubicBezTo>
                  <a:pt x="368300" y="682625"/>
                  <a:pt x="361950" y="755581"/>
                  <a:pt x="361950" y="828675"/>
                </a:cubicBezTo>
                <a:cubicBezTo>
                  <a:pt x="361950" y="927151"/>
                  <a:pt x="366160" y="1025617"/>
                  <a:pt x="371475" y="1123950"/>
                </a:cubicBezTo>
                <a:cubicBezTo>
                  <a:pt x="372517" y="1143235"/>
                  <a:pt x="373572" y="1163273"/>
                  <a:pt x="381000" y="1181100"/>
                </a:cubicBezTo>
                <a:cubicBezTo>
                  <a:pt x="405074" y="1238877"/>
                  <a:pt x="415559" y="1228286"/>
                  <a:pt x="447675" y="1266825"/>
                </a:cubicBezTo>
                <a:cubicBezTo>
                  <a:pt x="455004" y="1275619"/>
                  <a:pt x="461605" y="1285161"/>
                  <a:pt x="466725" y="1295400"/>
                </a:cubicBezTo>
                <a:cubicBezTo>
                  <a:pt x="471215" y="1304380"/>
                  <a:pt x="469150" y="1316875"/>
                  <a:pt x="476250" y="1323975"/>
                </a:cubicBezTo>
                <a:cubicBezTo>
                  <a:pt x="483350" y="1331075"/>
                  <a:pt x="495300" y="1330325"/>
                  <a:pt x="504825" y="1333500"/>
                </a:cubicBezTo>
                <a:cubicBezTo>
                  <a:pt x="565137" y="1318422"/>
                  <a:pt x="532033" y="1331237"/>
                  <a:pt x="600075" y="1285875"/>
                </a:cubicBezTo>
                <a:cubicBezTo>
                  <a:pt x="609600" y="1279525"/>
                  <a:pt x="617425" y="1269070"/>
                  <a:pt x="628650" y="1266825"/>
                </a:cubicBezTo>
                <a:cubicBezTo>
                  <a:pt x="686120" y="1255331"/>
                  <a:pt x="660916" y="1262420"/>
                  <a:pt x="704850" y="1247775"/>
                </a:cubicBezTo>
                <a:cubicBezTo>
                  <a:pt x="730250" y="1250950"/>
                  <a:pt x="755865" y="1252721"/>
                  <a:pt x="781050" y="1257300"/>
                </a:cubicBezTo>
                <a:cubicBezTo>
                  <a:pt x="790928" y="1259096"/>
                  <a:pt x="799585" y="1266825"/>
                  <a:pt x="809625" y="1266825"/>
                </a:cubicBezTo>
                <a:cubicBezTo>
                  <a:pt x="879547" y="1266825"/>
                  <a:pt x="949325" y="1260475"/>
                  <a:pt x="1019175" y="1257300"/>
                </a:cubicBezTo>
                <a:cubicBezTo>
                  <a:pt x="1041695" y="1234780"/>
                  <a:pt x="1060033" y="1219136"/>
                  <a:pt x="1076325" y="1190625"/>
                </a:cubicBezTo>
                <a:cubicBezTo>
                  <a:pt x="1081306" y="1181908"/>
                  <a:pt x="1081360" y="1171030"/>
                  <a:pt x="1085850" y="1162050"/>
                </a:cubicBezTo>
                <a:cubicBezTo>
                  <a:pt x="1106401" y="1120949"/>
                  <a:pt x="1104848" y="1147994"/>
                  <a:pt x="1114425" y="1104900"/>
                </a:cubicBezTo>
                <a:cubicBezTo>
                  <a:pt x="1118615" y="1086047"/>
                  <a:pt x="1120775" y="1066800"/>
                  <a:pt x="1123950" y="1047750"/>
                </a:cubicBezTo>
                <a:cubicBezTo>
                  <a:pt x="1120775" y="1022350"/>
                  <a:pt x="1119788" y="996579"/>
                  <a:pt x="1114425" y="971550"/>
                </a:cubicBezTo>
                <a:cubicBezTo>
                  <a:pt x="1107237" y="938004"/>
                  <a:pt x="1097688" y="911460"/>
                  <a:pt x="1076325" y="885825"/>
                </a:cubicBezTo>
                <a:cubicBezTo>
                  <a:pt x="1067701" y="875477"/>
                  <a:pt x="1056020" y="867883"/>
                  <a:pt x="1047750" y="857250"/>
                </a:cubicBezTo>
                <a:cubicBezTo>
                  <a:pt x="1033694" y="839178"/>
                  <a:pt x="1016890" y="821820"/>
                  <a:pt x="1009650" y="800100"/>
                </a:cubicBezTo>
                <a:lnTo>
                  <a:pt x="990600" y="742950"/>
                </a:lnTo>
                <a:cubicBezTo>
                  <a:pt x="1013438" y="674437"/>
                  <a:pt x="985730" y="759996"/>
                  <a:pt x="1009650" y="676275"/>
                </a:cubicBezTo>
                <a:cubicBezTo>
                  <a:pt x="1012408" y="666621"/>
                  <a:pt x="1016000" y="657225"/>
                  <a:pt x="1019175" y="647700"/>
                </a:cubicBezTo>
                <a:cubicBezTo>
                  <a:pt x="1016000" y="600075"/>
                  <a:pt x="1014921" y="552264"/>
                  <a:pt x="1009650" y="504825"/>
                </a:cubicBezTo>
                <a:cubicBezTo>
                  <a:pt x="1008541" y="494846"/>
                  <a:pt x="1005001" y="485027"/>
                  <a:pt x="1000125" y="476250"/>
                </a:cubicBezTo>
                <a:cubicBezTo>
                  <a:pt x="989006" y="456236"/>
                  <a:pt x="981075" y="431800"/>
                  <a:pt x="962025" y="419100"/>
                </a:cubicBezTo>
                <a:cubicBezTo>
                  <a:pt x="859915" y="351027"/>
                  <a:pt x="1014884" y="457038"/>
                  <a:pt x="904875" y="371475"/>
                </a:cubicBezTo>
                <a:cubicBezTo>
                  <a:pt x="886803" y="357419"/>
                  <a:pt x="847725" y="333375"/>
                  <a:pt x="847725" y="333375"/>
                </a:cubicBezTo>
                <a:cubicBezTo>
                  <a:pt x="793130" y="251483"/>
                  <a:pt x="865825" y="347855"/>
                  <a:pt x="800100" y="295275"/>
                </a:cubicBezTo>
                <a:cubicBezTo>
                  <a:pt x="791161" y="288124"/>
                  <a:pt x="789665" y="274238"/>
                  <a:pt x="781050" y="266700"/>
                </a:cubicBezTo>
                <a:cubicBezTo>
                  <a:pt x="763820" y="251623"/>
                  <a:pt x="723900" y="228600"/>
                  <a:pt x="723900" y="228600"/>
                </a:cubicBezTo>
                <a:cubicBezTo>
                  <a:pt x="720725" y="219075"/>
                  <a:pt x="720647" y="207865"/>
                  <a:pt x="714375" y="200025"/>
                </a:cubicBezTo>
                <a:cubicBezTo>
                  <a:pt x="707224" y="191086"/>
                  <a:pt x="694594" y="188304"/>
                  <a:pt x="685800" y="180975"/>
                </a:cubicBezTo>
                <a:cubicBezTo>
                  <a:pt x="675452" y="172351"/>
                  <a:pt x="665849" y="162748"/>
                  <a:pt x="657225" y="152400"/>
                </a:cubicBezTo>
                <a:cubicBezTo>
                  <a:pt x="649896" y="143606"/>
                  <a:pt x="643295" y="134064"/>
                  <a:pt x="638175" y="123825"/>
                </a:cubicBezTo>
                <a:cubicBezTo>
                  <a:pt x="633685" y="114845"/>
                  <a:pt x="634814" y="103175"/>
                  <a:pt x="628650" y="95250"/>
                </a:cubicBezTo>
                <a:cubicBezTo>
                  <a:pt x="612110" y="73984"/>
                  <a:pt x="593916" y="53044"/>
                  <a:pt x="571500" y="38100"/>
                </a:cubicBezTo>
                <a:cubicBezTo>
                  <a:pt x="561975" y="31750"/>
                  <a:pt x="553386" y="23699"/>
                  <a:pt x="542925" y="19050"/>
                </a:cubicBezTo>
                <a:cubicBezTo>
                  <a:pt x="524575" y="10895"/>
                  <a:pt x="485775" y="0"/>
                  <a:pt x="485775" y="0"/>
                </a:cubicBezTo>
                <a:cubicBezTo>
                  <a:pt x="361950" y="3175"/>
                  <a:pt x="237851" y="700"/>
                  <a:pt x="114300" y="9525"/>
                </a:cubicBezTo>
                <a:cubicBezTo>
                  <a:pt x="102881" y="10341"/>
                  <a:pt x="96186" y="23926"/>
                  <a:pt x="85725" y="28575"/>
                </a:cubicBezTo>
                <a:cubicBezTo>
                  <a:pt x="67375" y="36730"/>
                  <a:pt x="28575" y="47625"/>
                  <a:pt x="28575" y="47625"/>
                </a:cubicBezTo>
                <a:lnTo>
                  <a:pt x="0" y="85725"/>
                </a:lnTo>
                <a:close/>
              </a:path>
            </a:pathLst>
          </a:cu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-200025" y="2405974"/>
            <a:ext cx="9620250" cy="484786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5438" y="91122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47788" y="66357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52563" y="7302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09713" y="8445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1476375" y="763588"/>
            <a:ext cx="600075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362200" y="1819275"/>
            <a:ext cx="1114425" cy="31591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8" name="Rectangle 14"/>
          <p:cNvSpPr>
            <a:spLocks noChangeArrowheads="1"/>
          </p:cNvSpPr>
          <p:nvPr/>
        </p:nvSpPr>
        <p:spPr bwMode="auto">
          <a:xfrm>
            <a:off x="577850" y="1719263"/>
            <a:ext cx="171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Littoral drift</a:t>
            </a:r>
            <a:endParaRPr lang="en-US"/>
          </a:p>
        </p:txBody>
      </p:sp>
      <p:sp>
        <p:nvSpPr>
          <p:cNvPr id="17419" name="Rectangle 15"/>
          <p:cNvSpPr>
            <a:spLocks noChangeArrowheads="1"/>
          </p:cNvSpPr>
          <p:nvPr/>
        </p:nvSpPr>
        <p:spPr bwMode="auto">
          <a:xfrm>
            <a:off x="823913" y="271463"/>
            <a:ext cx="99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Waves</a:t>
            </a:r>
            <a:endParaRPr lang="en-US"/>
          </a:p>
        </p:txBody>
      </p:sp>
      <p:sp>
        <p:nvSpPr>
          <p:cNvPr id="17420" name="Rectangle 32"/>
          <p:cNvSpPr>
            <a:spLocks noChangeArrowheads="1"/>
          </p:cNvSpPr>
          <p:nvPr/>
        </p:nvSpPr>
        <p:spPr bwMode="auto">
          <a:xfrm>
            <a:off x="3549650" y="128111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Tidal movement</a:t>
            </a:r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800000">
            <a:off x="4953000" y="1933575"/>
            <a:ext cx="371475" cy="12954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22" name="Rectangle 17"/>
          <p:cNvSpPr>
            <a:spLocks noChangeArrowheads="1"/>
          </p:cNvSpPr>
          <p:nvPr/>
        </p:nvSpPr>
        <p:spPr bwMode="auto">
          <a:xfrm>
            <a:off x="4473575" y="395288"/>
            <a:ext cx="782638" cy="4619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EBB</a:t>
            </a:r>
            <a:endParaRPr lang="en-US"/>
          </a:p>
        </p:txBody>
      </p:sp>
      <p:sp>
        <p:nvSpPr>
          <p:cNvPr id="17423" name="Rectangle 19"/>
          <p:cNvSpPr>
            <a:spLocks noChangeArrowheads="1"/>
          </p:cNvSpPr>
          <p:nvPr/>
        </p:nvSpPr>
        <p:spPr bwMode="auto">
          <a:xfrm>
            <a:off x="6302375" y="909638"/>
            <a:ext cx="2695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Deposition after ebb</a:t>
            </a:r>
            <a:endParaRPr lang="en-US"/>
          </a:p>
        </p:txBody>
      </p:sp>
      <p:cxnSp>
        <p:nvCxnSpPr>
          <p:cNvPr id="16" name="Straight Connector 15"/>
          <p:cNvCxnSpPr>
            <a:stCxn id="17423" idx="1"/>
          </p:cNvCxnSpPr>
          <p:nvPr/>
        </p:nvCxnSpPr>
        <p:spPr>
          <a:xfrm flipH="1">
            <a:off x="6067426" y="1140619"/>
            <a:ext cx="234949" cy="7548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4247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8" descr="grid"/>
          <p:cNvPicPr>
            <a:picLocks noChangeAspect="1" noChangeArrowheads="1"/>
          </p:cNvPicPr>
          <p:nvPr/>
        </p:nvPicPr>
        <p:blipFill>
          <a:blip r:embed="rId3" cstate="print"/>
          <a:srcRect t="16121" r="6279" b="5737"/>
          <a:stretch>
            <a:fillRect/>
          </a:stretch>
        </p:blipFill>
        <p:spPr bwMode="auto">
          <a:xfrm>
            <a:off x="250825" y="195263"/>
            <a:ext cx="469106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Line 10"/>
          <p:cNvSpPr>
            <a:spLocks noChangeShapeType="1"/>
          </p:cNvSpPr>
          <p:nvPr/>
        </p:nvSpPr>
        <p:spPr bwMode="auto">
          <a:xfrm>
            <a:off x="1057275" y="4972050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AutoShape 11"/>
          <p:cNvSpPr>
            <a:spLocks noChangeArrowheads="1"/>
          </p:cNvSpPr>
          <p:nvPr/>
        </p:nvSpPr>
        <p:spPr bwMode="auto">
          <a:xfrm flipH="1" flipV="1">
            <a:off x="2062163" y="4576763"/>
            <a:ext cx="338137" cy="390525"/>
          </a:xfrm>
          <a:custGeom>
            <a:avLst/>
            <a:gdLst>
              <a:gd name="T0" fmla="*/ 4631694 w 21600"/>
              <a:gd name="T1" fmla="*/ 3530328 h 21600"/>
              <a:gd name="T2" fmla="*/ 2646689 w 21600"/>
              <a:gd name="T3" fmla="*/ 7060637 h 21600"/>
              <a:gd name="T4" fmla="*/ 661668 w 21600"/>
              <a:gd name="T5" fmla="*/ 3530328 h 21600"/>
              <a:gd name="T6" fmla="*/ 2646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12"/>
          <p:cNvSpPr>
            <a:spLocks noChangeShapeType="1"/>
          </p:cNvSpPr>
          <p:nvPr/>
        </p:nvSpPr>
        <p:spPr bwMode="auto">
          <a:xfrm>
            <a:off x="1055688" y="4256088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13"/>
          <p:cNvSpPr>
            <a:spLocks noChangeShapeType="1"/>
          </p:cNvSpPr>
          <p:nvPr/>
        </p:nvSpPr>
        <p:spPr bwMode="auto">
          <a:xfrm rot="-5400000">
            <a:off x="3875881" y="4509294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Line 14"/>
          <p:cNvSpPr>
            <a:spLocks noChangeShapeType="1"/>
          </p:cNvSpPr>
          <p:nvPr/>
        </p:nvSpPr>
        <p:spPr bwMode="auto">
          <a:xfrm>
            <a:off x="2809875" y="4295775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Line 15"/>
          <p:cNvSpPr>
            <a:spLocks noChangeShapeType="1"/>
          </p:cNvSpPr>
          <p:nvPr/>
        </p:nvSpPr>
        <p:spPr bwMode="auto">
          <a:xfrm>
            <a:off x="2832100" y="434181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Line 16"/>
          <p:cNvSpPr>
            <a:spLocks noChangeShapeType="1"/>
          </p:cNvSpPr>
          <p:nvPr/>
        </p:nvSpPr>
        <p:spPr bwMode="auto">
          <a:xfrm>
            <a:off x="2873375" y="4387850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Line 17"/>
          <p:cNvSpPr>
            <a:spLocks noChangeShapeType="1"/>
          </p:cNvSpPr>
          <p:nvPr/>
        </p:nvSpPr>
        <p:spPr bwMode="auto">
          <a:xfrm>
            <a:off x="2895600" y="4433888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AutoShape 18"/>
          <p:cNvSpPr>
            <a:spLocks noChangeArrowheads="1"/>
          </p:cNvSpPr>
          <p:nvPr/>
        </p:nvSpPr>
        <p:spPr bwMode="auto">
          <a:xfrm>
            <a:off x="600075" y="4457700"/>
            <a:ext cx="942975" cy="257175"/>
          </a:xfrm>
          <a:prstGeom prst="leftRightArrow">
            <a:avLst>
              <a:gd name="adj1" fmla="val 50000"/>
              <a:gd name="adj2" fmla="val 7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Line 19"/>
          <p:cNvSpPr>
            <a:spLocks noChangeShapeType="1"/>
          </p:cNvSpPr>
          <p:nvPr/>
        </p:nvSpPr>
        <p:spPr bwMode="auto">
          <a:xfrm>
            <a:off x="4714875" y="424815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528" name="Text Box 30"/>
          <p:cNvSpPr txBox="1">
            <a:spLocks noChangeArrowheads="1"/>
          </p:cNvSpPr>
          <p:nvPr/>
        </p:nvSpPr>
        <p:spPr bwMode="auto">
          <a:xfrm>
            <a:off x="4714875" y="4467225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40 m</a:t>
            </a:r>
          </a:p>
        </p:txBody>
      </p:sp>
      <p:sp>
        <p:nvSpPr>
          <p:cNvPr id="21530" name="Text Box 41"/>
          <p:cNvSpPr txBox="1">
            <a:spLocks noChangeArrowheads="1"/>
          </p:cNvSpPr>
          <p:nvPr/>
        </p:nvSpPr>
        <p:spPr bwMode="auto">
          <a:xfrm>
            <a:off x="5543550" y="4324350"/>
            <a:ext cx="2257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Deep basin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2105025" y="3476625"/>
            <a:ext cx="247650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371725" y="3257550"/>
            <a:ext cx="2228850" cy="47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Littoral drift</a:t>
            </a:r>
          </a:p>
        </p:txBody>
      </p:sp>
    </p:spTree>
    <p:extLst>
      <p:ext uri="{BB962C8B-B14F-4D97-AF65-F5344CB8AC3E}">
        <p14:creationId xmlns:p14="http://schemas.microsoft.com/office/powerpoint/2010/main" val="211128388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772400" cy="1066800"/>
          </a:xfrm>
        </p:spPr>
        <p:txBody>
          <a:bodyPr/>
          <a:lstStyle/>
          <a:p>
            <a:pPr eaLnBrk="1" hangingPunct="1"/>
            <a:r>
              <a:rPr lang="en-US" sz="2800" dirty="0"/>
              <a:t>Equilibrium depends on ratio of (littoral drift) sediment source to tidal transport capacity</a:t>
            </a:r>
          </a:p>
        </p:txBody>
      </p:sp>
      <p:pic>
        <p:nvPicPr>
          <p:cNvPr id="22531" name="Picture 4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52450"/>
            <a:ext cx="5838825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6"/>
          <p:cNvSpPr>
            <a:spLocks noChangeShapeType="1"/>
          </p:cNvSpPr>
          <p:nvPr/>
        </p:nvSpPr>
        <p:spPr bwMode="auto">
          <a:xfrm rot="10800000">
            <a:off x="5457825" y="1771650"/>
            <a:ext cx="1133475" cy="31908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78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7" y="1133475"/>
            <a:ext cx="4595813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7125"/>
            <a:ext cx="4589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Line 7"/>
          <p:cNvSpPr>
            <a:spLocks noChangeShapeType="1"/>
          </p:cNvSpPr>
          <p:nvPr/>
        </p:nvSpPr>
        <p:spPr bwMode="auto">
          <a:xfrm>
            <a:off x="628650" y="4953000"/>
            <a:ext cx="904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1800225" y="4714875"/>
            <a:ext cx="270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Jarrett (1976) - free</a:t>
            </a:r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4913313" y="4941888"/>
            <a:ext cx="9048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6008688" y="4713288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Jarrett (1976) - jettied</a:t>
            </a:r>
          </a:p>
        </p:txBody>
      </p:sp>
      <p:sp>
        <p:nvSpPr>
          <p:cNvPr id="24585" name="Line 12"/>
          <p:cNvSpPr>
            <a:spLocks noChangeShapeType="1"/>
          </p:cNvSpPr>
          <p:nvPr/>
        </p:nvSpPr>
        <p:spPr bwMode="auto">
          <a:xfrm flipV="1">
            <a:off x="1066800" y="1704975"/>
            <a:ext cx="2714625" cy="1095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Line 13"/>
          <p:cNvSpPr>
            <a:spLocks noChangeShapeType="1"/>
          </p:cNvSpPr>
          <p:nvPr/>
        </p:nvSpPr>
        <p:spPr bwMode="auto">
          <a:xfrm flipV="1">
            <a:off x="5627688" y="1703388"/>
            <a:ext cx="2714625" cy="1095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7" name="Line 14"/>
          <p:cNvSpPr>
            <a:spLocks noChangeShapeType="1"/>
          </p:cNvSpPr>
          <p:nvPr/>
        </p:nvSpPr>
        <p:spPr bwMode="auto">
          <a:xfrm flipV="1">
            <a:off x="1076325" y="1933575"/>
            <a:ext cx="2733675" cy="9334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Line 15"/>
          <p:cNvSpPr>
            <a:spLocks noChangeShapeType="1"/>
          </p:cNvSpPr>
          <p:nvPr/>
        </p:nvSpPr>
        <p:spPr bwMode="auto">
          <a:xfrm flipV="1">
            <a:off x="5608638" y="1941513"/>
            <a:ext cx="2733675" cy="9334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9" name="Text Box 16"/>
          <p:cNvSpPr txBox="1">
            <a:spLocks noChangeArrowheads="1"/>
          </p:cNvSpPr>
          <p:nvPr/>
        </p:nvSpPr>
        <p:spPr bwMode="auto">
          <a:xfrm>
            <a:off x="3743325" y="5343525"/>
            <a:ext cx="1628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A=CP</a:t>
            </a:r>
            <a:r>
              <a:rPr lang="en-US" sz="3200" baseline="40000"/>
              <a:t>n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28575"/>
            <a:ext cx="8915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Tide only                      Tide and littoral drift</a:t>
            </a:r>
          </a:p>
        </p:txBody>
      </p:sp>
    </p:spTree>
    <p:extLst>
      <p:ext uri="{BB962C8B-B14F-4D97-AF65-F5344CB8AC3E}">
        <p14:creationId xmlns:p14="http://schemas.microsoft.com/office/powerpoint/2010/main" val="6002018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28575"/>
            <a:ext cx="89154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Tide only                      Tide and littoral drift</a:t>
            </a:r>
          </a:p>
        </p:txBody>
      </p:sp>
      <p:pic>
        <p:nvPicPr>
          <p:cNvPr id="23555" name="Picture 4" descr="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1057275"/>
            <a:ext cx="46005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4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055688"/>
            <a:ext cx="4587875" cy="3438525"/>
          </a:xfrm>
          <a:noFill/>
        </p:spPr>
      </p:pic>
      <p:sp>
        <p:nvSpPr>
          <p:cNvPr id="23557" name="Freeform 6"/>
          <p:cNvSpPr>
            <a:spLocks/>
          </p:cNvSpPr>
          <p:nvPr/>
        </p:nvSpPr>
        <p:spPr bwMode="auto">
          <a:xfrm>
            <a:off x="5143500" y="1962150"/>
            <a:ext cx="3562350" cy="1724025"/>
          </a:xfrm>
          <a:custGeom>
            <a:avLst/>
            <a:gdLst>
              <a:gd name="T0" fmla="*/ 0 w 2244"/>
              <a:gd name="T1" fmla="*/ 828675 h 1086"/>
              <a:gd name="T2" fmla="*/ 352425 w 2244"/>
              <a:gd name="T3" fmla="*/ 190500 h 1086"/>
              <a:gd name="T4" fmla="*/ 638175 w 2244"/>
              <a:gd name="T5" fmla="*/ 19050 h 1086"/>
              <a:gd name="T6" fmla="*/ 904875 w 2244"/>
              <a:gd name="T7" fmla="*/ 76200 h 1086"/>
              <a:gd name="T8" fmla="*/ 1123950 w 2244"/>
              <a:gd name="T9" fmla="*/ 276225 h 1086"/>
              <a:gd name="T10" fmla="*/ 1323975 w 2244"/>
              <a:gd name="T11" fmla="*/ 466725 h 1086"/>
              <a:gd name="T12" fmla="*/ 1809750 w 2244"/>
              <a:gd name="T13" fmla="*/ 904875 h 1086"/>
              <a:gd name="T14" fmla="*/ 2286000 w 2244"/>
              <a:gd name="T15" fmla="*/ 1219200 h 1086"/>
              <a:gd name="T16" fmla="*/ 2876550 w 2244"/>
              <a:gd name="T17" fmla="*/ 1504950 h 1086"/>
              <a:gd name="T18" fmla="*/ 3562350 w 2244"/>
              <a:gd name="T19" fmla="*/ 1724025 h 10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44"/>
              <a:gd name="T31" fmla="*/ 0 h 1086"/>
              <a:gd name="T32" fmla="*/ 2244 w 2244"/>
              <a:gd name="T33" fmla="*/ 1086 h 10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44" h="1086">
                <a:moveTo>
                  <a:pt x="0" y="522"/>
                </a:moveTo>
                <a:cubicBezTo>
                  <a:pt x="77" y="363"/>
                  <a:pt x="155" y="205"/>
                  <a:pt x="222" y="120"/>
                </a:cubicBezTo>
                <a:cubicBezTo>
                  <a:pt x="289" y="35"/>
                  <a:pt x="344" y="24"/>
                  <a:pt x="402" y="12"/>
                </a:cubicBezTo>
                <a:cubicBezTo>
                  <a:pt x="460" y="0"/>
                  <a:pt x="519" y="21"/>
                  <a:pt x="570" y="48"/>
                </a:cubicBezTo>
                <a:cubicBezTo>
                  <a:pt x="621" y="75"/>
                  <a:pt x="664" y="133"/>
                  <a:pt x="708" y="174"/>
                </a:cubicBezTo>
                <a:cubicBezTo>
                  <a:pt x="752" y="215"/>
                  <a:pt x="762" y="228"/>
                  <a:pt x="834" y="294"/>
                </a:cubicBezTo>
                <a:cubicBezTo>
                  <a:pt x="906" y="360"/>
                  <a:pt x="1039" y="491"/>
                  <a:pt x="1140" y="570"/>
                </a:cubicBezTo>
                <a:cubicBezTo>
                  <a:pt x="1241" y="649"/>
                  <a:pt x="1328" y="705"/>
                  <a:pt x="1440" y="768"/>
                </a:cubicBezTo>
                <a:cubicBezTo>
                  <a:pt x="1552" y="831"/>
                  <a:pt x="1678" y="895"/>
                  <a:pt x="1812" y="948"/>
                </a:cubicBezTo>
                <a:cubicBezTo>
                  <a:pt x="1946" y="1001"/>
                  <a:pt x="2095" y="1043"/>
                  <a:pt x="2244" y="108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Freeform 8"/>
          <p:cNvSpPr>
            <a:spLocks/>
          </p:cNvSpPr>
          <p:nvPr/>
        </p:nvSpPr>
        <p:spPr bwMode="auto">
          <a:xfrm>
            <a:off x="579438" y="1970088"/>
            <a:ext cx="3562350" cy="1724025"/>
          </a:xfrm>
          <a:custGeom>
            <a:avLst/>
            <a:gdLst>
              <a:gd name="T0" fmla="*/ 0 w 2244"/>
              <a:gd name="T1" fmla="*/ 828675 h 1086"/>
              <a:gd name="T2" fmla="*/ 352425 w 2244"/>
              <a:gd name="T3" fmla="*/ 190500 h 1086"/>
              <a:gd name="T4" fmla="*/ 638175 w 2244"/>
              <a:gd name="T5" fmla="*/ 19050 h 1086"/>
              <a:gd name="T6" fmla="*/ 904875 w 2244"/>
              <a:gd name="T7" fmla="*/ 76200 h 1086"/>
              <a:gd name="T8" fmla="*/ 1123950 w 2244"/>
              <a:gd name="T9" fmla="*/ 276225 h 1086"/>
              <a:gd name="T10" fmla="*/ 1323975 w 2244"/>
              <a:gd name="T11" fmla="*/ 466725 h 1086"/>
              <a:gd name="T12" fmla="*/ 1809750 w 2244"/>
              <a:gd name="T13" fmla="*/ 904875 h 1086"/>
              <a:gd name="T14" fmla="*/ 2286000 w 2244"/>
              <a:gd name="T15" fmla="*/ 1219200 h 1086"/>
              <a:gd name="T16" fmla="*/ 2876550 w 2244"/>
              <a:gd name="T17" fmla="*/ 1504950 h 1086"/>
              <a:gd name="T18" fmla="*/ 3562350 w 2244"/>
              <a:gd name="T19" fmla="*/ 1724025 h 10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44"/>
              <a:gd name="T31" fmla="*/ 0 h 1086"/>
              <a:gd name="T32" fmla="*/ 2244 w 2244"/>
              <a:gd name="T33" fmla="*/ 1086 h 10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44" h="1086">
                <a:moveTo>
                  <a:pt x="0" y="522"/>
                </a:moveTo>
                <a:cubicBezTo>
                  <a:pt x="77" y="363"/>
                  <a:pt x="155" y="205"/>
                  <a:pt x="222" y="120"/>
                </a:cubicBezTo>
                <a:cubicBezTo>
                  <a:pt x="289" y="35"/>
                  <a:pt x="344" y="24"/>
                  <a:pt x="402" y="12"/>
                </a:cubicBezTo>
                <a:cubicBezTo>
                  <a:pt x="460" y="0"/>
                  <a:pt x="519" y="21"/>
                  <a:pt x="570" y="48"/>
                </a:cubicBezTo>
                <a:cubicBezTo>
                  <a:pt x="621" y="75"/>
                  <a:pt x="664" y="133"/>
                  <a:pt x="708" y="174"/>
                </a:cubicBezTo>
                <a:cubicBezTo>
                  <a:pt x="752" y="215"/>
                  <a:pt x="762" y="228"/>
                  <a:pt x="834" y="294"/>
                </a:cubicBezTo>
                <a:cubicBezTo>
                  <a:pt x="906" y="360"/>
                  <a:pt x="1039" y="491"/>
                  <a:pt x="1140" y="570"/>
                </a:cubicBezTo>
                <a:cubicBezTo>
                  <a:pt x="1241" y="649"/>
                  <a:pt x="1328" y="705"/>
                  <a:pt x="1440" y="768"/>
                </a:cubicBezTo>
                <a:cubicBezTo>
                  <a:pt x="1552" y="831"/>
                  <a:pt x="1678" y="895"/>
                  <a:pt x="1812" y="948"/>
                </a:cubicBezTo>
                <a:cubicBezTo>
                  <a:pt x="1946" y="1001"/>
                  <a:pt x="2095" y="1043"/>
                  <a:pt x="2244" y="108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10"/>
          <p:cNvSpPr>
            <a:spLocks noChangeShapeType="1"/>
          </p:cNvSpPr>
          <p:nvPr/>
        </p:nvSpPr>
        <p:spPr bwMode="auto">
          <a:xfrm>
            <a:off x="657225" y="5715000"/>
            <a:ext cx="904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1781175" y="5219700"/>
            <a:ext cx="27717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Velocity, m/s</a:t>
            </a:r>
          </a:p>
          <a:p>
            <a:pPr>
              <a:spcBef>
                <a:spcPct val="50000"/>
              </a:spcBef>
            </a:pPr>
            <a:r>
              <a:rPr lang="en-US"/>
              <a:t>Analytical solution</a:t>
            </a:r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>
            <a:off x="4732338" y="5694363"/>
            <a:ext cx="9048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5846763" y="5180013"/>
            <a:ext cx="29527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Discharge, m^3/s</a:t>
            </a:r>
          </a:p>
          <a:p>
            <a:pPr>
              <a:spcBef>
                <a:spcPct val="50000"/>
              </a:spcBef>
            </a:pPr>
            <a:r>
              <a:rPr lang="en-US" dirty="0"/>
              <a:t>Analytical solution</a:t>
            </a:r>
          </a:p>
        </p:txBody>
      </p:sp>
      <p:sp>
        <p:nvSpPr>
          <p:cNvPr id="23563" name="Freeform 14"/>
          <p:cNvSpPr>
            <a:spLocks/>
          </p:cNvSpPr>
          <p:nvPr/>
        </p:nvSpPr>
        <p:spPr bwMode="auto">
          <a:xfrm>
            <a:off x="5143500" y="1598613"/>
            <a:ext cx="3562350" cy="2316162"/>
          </a:xfrm>
          <a:custGeom>
            <a:avLst/>
            <a:gdLst>
              <a:gd name="T0" fmla="*/ 0 w 2244"/>
              <a:gd name="T1" fmla="*/ 2316162 h 1459"/>
              <a:gd name="T2" fmla="*/ 257175 w 2244"/>
              <a:gd name="T3" fmla="*/ 1706562 h 1459"/>
              <a:gd name="T4" fmla="*/ 571500 w 2244"/>
              <a:gd name="T5" fmla="*/ 992187 h 1459"/>
              <a:gd name="T6" fmla="*/ 923925 w 2244"/>
              <a:gd name="T7" fmla="*/ 401637 h 1459"/>
              <a:gd name="T8" fmla="*/ 1123950 w 2244"/>
              <a:gd name="T9" fmla="*/ 230187 h 1459"/>
              <a:gd name="T10" fmla="*/ 1476375 w 2244"/>
              <a:gd name="T11" fmla="*/ 58737 h 1459"/>
              <a:gd name="T12" fmla="*/ 1962150 w 2244"/>
              <a:gd name="T13" fmla="*/ 11112 h 1459"/>
              <a:gd name="T14" fmla="*/ 2495550 w 2244"/>
              <a:gd name="T15" fmla="*/ 1587 h 1459"/>
              <a:gd name="T16" fmla="*/ 3562350 w 2244"/>
              <a:gd name="T17" fmla="*/ 1587 h 14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44"/>
              <a:gd name="T28" fmla="*/ 0 h 1459"/>
              <a:gd name="T29" fmla="*/ 2244 w 2244"/>
              <a:gd name="T30" fmla="*/ 1459 h 14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44" h="1459">
                <a:moveTo>
                  <a:pt x="0" y="1459"/>
                </a:moveTo>
                <a:cubicBezTo>
                  <a:pt x="51" y="1336"/>
                  <a:pt x="102" y="1214"/>
                  <a:pt x="162" y="1075"/>
                </a:cubicBezTo>
                <a:cubicBezTo>
                  <a:pt x="222" y="936"/>
                  <a:pt x="290" y="762"/>
                  <a:pt x="360" y="625"/>
                </a:cubicBezTo>
                <a:cubicBezTo>
                  <a:pt x="430" y="488"/>
                  <a:pt x="524" y="333"/>
                  <a:pt x="582" y="253"/>
                </a:cubicBezTo>
                <a:cubicBezTo>
                  <a:pt x="640" y="173"/>
                  <a:pt x="650" y="181"/>
                  <a:pt x="708" y="145"/>
                </a:cubicBezTo>
                <a:cubicBezTo>
                  <a:pt x="766" y="109"/>
                  <a:pt x="842" y="60"/>
                  <a:pt x="930" y="37"/>
                </a:cubicBezTo>
                <a:cubicBezTo>
                  <a:pt x="1018" y="14"/>
                  <a:pt x="1129" y="13"/>
                  <a:pt x="1236" y="7"/>
                </a:cubicBezTo>
                <a:cubicBezTo>
                  <a:pt x="1343" y="1"/>
                  <a:pt x="1404" y="2"/>
                  <a:pt x="1572" y="1"/>
                </a:cubicBezTo>
                <a:cubicBezTo>
                  <a:pt x="1740" y="0"/>
                  <a:pt x="2132" y="1"/>
                  <a:pt x="2244" y="1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Freeform 15"/>
          <p:cNvSpPr>
            <a:spLocks/>
          </p:cNvSpPr>
          <p:nvPr/>
        </p:nvSpPr>
        <p:spPr bwMode="auto">
          <a:xfrm>
            <a:off x="588963" y="1558925"/>
            <a:ext cx="3562350" cy="1963738"/>
          </a:xfrm>
          <a:custGeom>
            <a:avLst/>
            <a:gdLst>
              <a:gd name="T0" fmla="*/ 0 w 2244"/>
              <a:gd name="T1" fmla="*/ 1963738 h 1459"/>
              <a:gd name="T2" fmla="*/ 257175 w 2244"/>
              <a:gd name="T3" fmla="*/ 1446894 h 1459"/>
              <a:gd name="T4" fmla="*/ 571500 w 2244"/>
              <a:gd name="T5" fmla="*/ 841217 h 1459"/>
              <a:gd name="T6" fmla="*/ 923925 w 2244"/>
              <a:gd name="T7" fmla="*/ 340525 h 1459"/>
              <a:gd name="T8" fmla="*/ 1123950 w 2244"/>
              <a:gd name="T9" fmla="*/ 195162 h 1459"/>
              <a:gd name="T10" fmla="*/ 1476375 w 2244"/>
              <a:gd name="T11" fmla="*/ 49800 h 1459"/>
              <a:gd name="T12" fmla="*/ 1962150 w 2244"/>
              <a:gd name="T13" fmla="*/ 9422 h 1459"/>
              <a:gd name="T14" fmla="*/ 2495550 w 2244"/>
              <a:gd name="T15" fmla="*/ 1346 h 1459"/>
              <a:gd name="T16" fmla="*/ 3562350 w 2244"/>
              <a:gd name="T17" fmla="*/ 1346 h 14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44"/>
              <a:gd name="T28" fmla="*/ 0 h 1459"/>
              <a:gd name="T29" fmla="*/ 2244 w 2244"/>
              <a:gd name="T30" fmla="*/ 1459 h 14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44" h="1459">
                <a:moveTo>
                  <a:pt x="0" y="1459"/>
                </a:moveTo>
                <a:cubicBezTo>
                  <a:pt x="51" y="1336"/>
                  <a:pt x="102" y="1214"/>
                  <a:pt x="162" y="1075"/>
                </a:cubicBezTo>
                <a:cubicBezTo>
                  <a:pt x="222" y="936"/>
                  <a:pt x="290" y="762"/>
                  <a:pt x="360" y="625"/>
                </a:cubicBezTo>
                <a:cubicBezTo>
                  <a:pt x="430" y="488"/>
                  <a:pt x="524" y="333"/>
                  <a:pt x="582" y="253"/>
                </a:cubicBezTo>
                <a:cubicBezTo>
                  <a:pt x="640" y="173"/>
                  <a:pt x="650" y="181"/>
                  <a:pt x="708" y="145"/>
                </a:cubicBezTo>
                <a:cubicBezTo>
                  <a:pt x="766" y="109"/>
                  <a:pt x="842" y="60"/>
                  <a:pt x="930" y="37"/>
                </a:cubicBezTo>
                <a:cubicBezTo>
                  <a:pt x="1018" y="14"/>
                  <a:pt x="1129" y="13"/>
                  <a:pt x="1236" y="7"/>
                </a:cubicBezTo>
                <a:cubicBezTo>
                  <a:pt x="1343" y="1"/>
                  <a:pt x="1404" y="2"/>
                  <a:pt x="1572" y="1"/>
                </a:cubicBezTo>
                <a:cubicBezTo>
                  <a:pt x="1740" y="0"/>
                  <a:pt x="2132" y="1"/>
                  <a:pt x="2244" y="1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Rectangle 16"/>
          <p:cNvSpPr>
            <a:spLocks noChangeArrowheads="1"/>
          </p:cNvSpPr>
          <p:nvPr/>
        </p:nvSpPr>
        <p:spPr bwMode="auto">
          <a:xfrm>
            <a:off x="0" y="4229100"/>
            <a:ext cx="9144000" cy="904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Text Box 17"/>
          <p:cNvSpPr txBox="1">
            <a:spLocks noChangeArrowheads="1"/>
          </p:cNvSpPr>
          <p:nvPr/>
        </p:nvSpPr>
        <p:spPr bwMode="auto">
          <a:xfrm>
            <a:off x="617538" y="4360863"/>
            <a:ext cx="332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Cross sectional area, m^2</a:t>
            </a:r>
          </a:p>
        </p:txBody>
      </p:sp>
      <p:sp>
        <p:nvSpPr>
          <p:cNvPr id="23567" name="Text Box 18"/>
          <p:cNvSpPr txBox="1">
            <a:spLocks noChangeArrowheads="1"/>
          </p:cNvSpPr>
          <p:nvPr/>
        </p:nvSpPr>
        <p:spPr bwMode="auto">
          <a:xfrm>
            <a:off x="5302250" y="4368800"/>
            <a:ext cx="332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Cross sectional area, m^2</a:t>
            </a:r>
          </a:p>
        </p:txBody>
      </p:sp>
    </p:spTree>
    <p:extLst>
      <p:ext uri="{BB962C8B-B14F-4D97-AF65-F5344CB8AC3E}">
        <p14:creationId xmlns:p14="http://schemas.microsoft.com/office/powerpoint/2010/main" val="305921490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23825"/>
            <a:ext cx="7772400" cy="1143000"/>
          </a:xfrm>
        </p:spPr>
        <p:txBody>
          <a:bodyPr/>
          <a:lstStyle/>
          <a:p>
            <a:r>
              <a:rPr lang="en-US" dirty="0"/>
              <a:t>Equilibrium in inlets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1257300" y="3124200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 flipH="1" flipV="1">
            <a:off x="2262188" y="2728913"/>
            <a:ext cx="338137" cy="390525"/>
          </a:xfrm>
          <a:custGeom>
            <a:avLst/>
            <a:gdLst>
              <a:gd name="T0" fmla="*/ 4631694 w 21600"/>
              <a:gd name="T1" fmla="*/ 3530328 h 21600"/>
              <a:gd name="T2" fmla="*/ 2646689 w 21600"/>
              <a:gd name="T3" fmla="*/ 7060637 h 21600"/>
              <a:gd name="T4" fmla="*/ 661668 w 21600"/>
              <a:gd name="T5" fmla="*/ 3530328 h 21600"/>
              <a:gd name="T6" fmla="*/ 2646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1255713" y="2408238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rot="-5400000">
            <a:off x="4075906" y="2661444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4105275" y="2447925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4127500" y="24939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4168775" y="2540000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4191000" y="2586038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766888" y="2767014"/>
            <a:ext cx="1343025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2438400" y="2505075"/>
            <a:ext cx="533400" cy="1524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990725" y="2505075"/>
            <a:ext cx="209549" cy="11430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257300" y="4505325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flipH="1" flipV="1">
            <a:off x="2262188" y="4110038"/>
            <a:ext cx="338137" cy="390525"/>
          </a:xfrm>
          <a:custGeom>
            <a:avLst/>
            <a:gdLst>
              <a:gd name="T0" fmla="*/ 4631694 w 21600"/>
              <a:gd name="T1" fmla="*/ 3530328 h 21600"/>
              <a:gd name="T2" fmla="*/ 2646689 w 21600"/>
              <a:gd name="T3" fmla="*/ 7060637 h 21600"/>
              <a:gd name="T4" fmla="*/ 661668 w 21600"/>
              <a:gd name="T5" fmla="*/ 3530328 h 21600"/>
              <a:gd name="T6" fmla="*/ 2646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1255713" y="3789363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rot="-5400000">
            <a:off x="4075906" y="4042569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4105275" y="3829050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127500" y="387508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4168775" y="3921125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4191000" y="3967163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1766888" y="4148139"/>
            <a:ext cx="1343025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 rot="10800000">
            <a:off x="1895475" y="3838575"/>
            <a:ext cx="533400" cy="1524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2657475" y="3876675"/>
            <a:ext cx="209549" cy="11430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2400" y="2505075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0025" y="3838575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ebb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85887" y="4857751"/>
            <a:ext cx="242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 	: erosion</a:t>
            </a:r>
          </a:p>
          <a:p>
            <a:r>
              <a:rPr lang="en-US" dirty="0"/>
              <a:t>Ebb	: erosion</a:t>
            </a:r>
          </a:p>
        </p:txBody>
      </p:sp>
      <p:sp>
        <p:nvSpPr>
          <p:cNvPr id="56" name="Right Arrow 55"/>
          <p:cNvSpPr/>
          <p:nvPr/>
        </p:nvSpPr>
        <p:spPr>
          <a:xfrm rot="5400000">
            <a:off x="6143625" y="1676400"/>
            <a:ext cx="533400" cy="15240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267200" y="1409700"/>
            <a:ext cx="2019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Littoral drift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414961" y="4868863"/>
            <a:ext cx="242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 	: accretion</a:t>
            </a:r>
          </a:p>
          <a:p>
            <a:r>
              <a:rPr lang="en-US" dirty="0"/>
              <a:t>Ebb	: erosion</a:t>
            </a:r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>
            <a:off x="5229225" y="3124200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11"/>
          <p:cNvSpPr>
            <a:spLocks noChangeArrowheads="1"/>
          </p:cNvSpPr>
          <p:nvPr/>
        </p:nvSpPr>
        <p:spPr bwMode="auto">
          <a:xfrm flipH="1" flipV="1">
            <a:off x="6234113" y="2728913"/>
            <a:ext cx="338137" cy="390525"/>
          </a:xfrm>
          <a:custGeom>
            <a:avLst/>
            <a:gdLst>
              <a:gd name="T0" fmla="*/ 4631694 w 21600"/>
              <a:gd name="T1" fmla="*/ 3530328 h 21600"/>
              <a:gd name="T2" fmla="*/ 2646689 w 21600"/>
              <a:gd name="T3" fmla="*/ 7060637 h 21600"/>
              <a:gd name="T4" fmla="*/ 661668 w 21600"/>
              <a:gd name="T5" fmla="*/ 3530328 h 21600"/>
              <a:gd name="T6" fmla="*/ 2646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Line 12"/>
          <p:cNvSpPr>
            <a:spLocks noChangeShapeType="1"/>
          </p:cNvSpPr>
          <p:nvPr/>
        </p:nvSpPr>
        <p:spPr bwMode="auto">
          <a:xfrm>
            <a:off x="5227638" y="2408238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13"/>
          <p:cNvSpPr>
            <a:spLocks noChangeShapeType="1"/>
          </p:cNvSpPr>
          <p:nvPr/>
        </p:nvSpPr>
        <p:spPr bwMode="auto">
          <a:xfrm rot="16200000">
            <a:off x="8047831" y="2661444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14"/>
          <p:cNvSpPr>
            <a:spLocks noChangeShapeType="1"/>
          </p:cNvSpPr>
          <p:nvPr/>
        </p:nvSpPr>
        <p:spPr bwMode="auto">
          <a:xfrm>
            <a:off x="8077200" y="2447925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>
            <a:off x="8099425" y="24939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8140700" y="2540000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>
            <a:off x="8162925" y="2586038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5738813" y="2767014"/>
            <a:ext cx="1343025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ight Arrow 70"/>
          <p:cNvSpPr/>
          <p:nvPr/>
        </p:nvSpPr>
        <p:spPr>
          <a:xfrm>
            <a:off x="6410325" y="2505075"/>
            <a:ext cx="533400" cy="1524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>
            <a:off x="5962650" y="2505075"/>
            <a:ext cx="209549" cy="11430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>
            <a:off x="5229225" y="4505325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11"/>
          <p:cNvSpPr>
            <a:spLocks noChangeArrowheads="1"/>
          </p:cNvSpPr>
          <p:nvPr/>
        </p:nvSpPr>
        <p:spPr bwMode="auto">
          <a:xfrm flipH="1" flipV="1">
            <a:off x="6234113" y="4110038"/>
            <a:ext cx="338137" cy="390525"/>
          </a:xfrm>
          <a:custGeom>
            <a:avLst/>
            <a:gdLst>
              <a:gd name="T0" fmla="*/ 4631694 w 21600"/>
              <a:gd name="T1" fmla="*/ 3530328 h 21600"/>
              <a:gd name="T2" fmla="*/ 2646689 w 21600"/>
              <a:gd name="T3" fmla="*/ 7060637 h 21600"/>
              <a:gd name="T4" fmla="*/ 661668 w 21600"/>
              <a:gd name="T5" fmla="*/ 3530328 h 21600"/>
              <a:gd name="T6" fmla="*/ 2646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>
            <a:off x="5227638" y="3789363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 rot="16200000">
            <a:off x="8047831" y="4042569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>
            <a:off x="8077200" y="3829050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8099425" y="387508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Line 16"/>
          <p:cNvSpPr>
            <a:spLocks noChangeShapeType="1"/>
          </p:cNvSpPr>
          <p:nvPr/>
        </p:nvSpPr>
        <p:spPr bwMode="auto">
          <a:xfrm>
            <a:off x="8140700" y="3921125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>
            <a:off x="8162925" y="3967163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rot="5400000">
            <a:off x="5738813" y="4148139"/>
            <a:ext cx="1343025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ight Arrow 81"/>
          <p:cNvSpPr/>
          <p:nvPr/>
        </p:nvSpPr>
        <p:spPr>
          <a:xfrm rot="10800000">
            <a:off x="5867400" y="3838575"/>
            <a:ext cx="533400" cy="1524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 rot="10800000">
            <a:off x="6629400" y="3876675"/>
            <a:ext cx="209549" cy="11430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orthographicFront">
              <a:rot lat="0" lon="3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566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Equilibrium </a:t>
            </a:r>
            <a:r>
              <a:rPr lang="nl-NL" dirty="0" err="1"/>
              <a:t>by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Morphodynamic </a:t>
            </a:r>
            <a:r>
              <a:rPr lang="nl-NL" dirty="0" err="1"/>
              <a:t>evolution</a:t>
            </a:r>
            <a:r>
              <a:rPr lang="nl-NL" dirty="0"/>
              <a:t> leads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</a:t>
            </a:r>
            <a:r>
              <a:rPr lang="nl-NL" dirty="0" err="1"/>
              <a:t>stresses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stress </a:t>
            </a:r>
            <a:r>
              <a:rPr lang="nl-NL" dirty="0" err="1"/>
              <a:t>for</a:t>
            </a:r>
            <a:r>
              <a:rPr lang="nl-NL" dirty="0"/>
              <a:t> sediment </a:t>
            </a:r>
            <a:r>
              <a:rPr lang="nl-NL" dirty="0" err="1"/>
              <a:t>movement</a:t>
            </a:r>
            <a:endParaRPr lang="nl-NL" dirty="0"/>
          </a:p>
          <a:p>
            <a:pPr lvl="1"/>
            <a:r>
              <a:rPr lang="nl-NL" dirty="0"/>
              <a:t>No sediment transport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unrealistic</a:t>
            </a:r>
            <a:endParaRPr lang="nl-NL" dirty="0"/>
          </a:p>
          <a:p>
            <a:r>
              <a:rPr lang="nl-NL" dirty="0" err="1"/>
              <a:t>Littoral</a:t>
            </a:r>
            <a:r>
              <a:rPr lang="nl-NL" dirty="0"/>
              <a:t> drift</a:t>
            </a:r>
          </a:p>
          <a:p>
            <a:pPr lvl="1"/>
            <a:r>
              <a:rPr lang="nl-NL" dirty="0" err="1"/>
              <a:t>Very</a:t>
            </a:r>
            <a:r>
              <a:rPr lang="nl-NL" dirty="0"/>
              <a:t> small 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driven</a:t>
            </a:r>
            <a:r>
              <a:rPr lang="nl-NL" dirty="0"/>
              <a:t> transport</a:t>
            </a:r>
          </a:p>
          <a:p>
            <a:r>
              <a:rPr lang="nl-NL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00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9748" cy="5824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385" y="4596714"/>
            <a:ext cx="322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Kalimantan</a:t>
            </a:r>
            <a:r>
              <a:rPr lang="nl-NL" dirty="0">
                <a:solidFill>
                  <a:schemeClr val="bg1"/>
                </a:solidFill>
              </a:rPr>
              <a:t>, Indonesia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4599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40"/>
          <p:cNvSpPr>
            <a:spLocks/>
          </p:cNvSpPr>
          <p:nvPr/>
        </p:nvSpPr>
        <p:spPr bwMode="auto">
          <a:xfrm>
            <a:off x="2081213" y="4924425"/>
            <a:ext cx="2162175" cy="688975"/>
          </a:xfrm>
          <a:custGeom>
            <a:avLst/>
            <a:gdLst>
              <a:gd name="T0" fmla="*/ 2123217 w 1332"/>
              <a:gd name="T1" fmla="*/ 0 h 467"/>
              <a:gd name="T2" fmla="*/ 2064780 w 1332"/>
              <a:gd name="T3" fmla="*/ 35408 h 467"/>
              <a:gd name="T4" fmla="*/ 2020952 w 1332"/>
              <a:gd name="T5" fmla="*/ 66389 h 467"/>
              <a:gd name="T6" fmla="*/ 1957645 w 1332"/>
              <a:gd name="T7" fmla="*/ 92945 h 467"/>
              <a:gd name="T8" fmla="*/ 1675199 w 1332"/>
              <a:gd name="T9" fmla="*/ 141631 h 467"/>
              <a:gd name="T10" fmla="*/ 1504757 w 1332"/>
              <a:gd name="T11" fmla="*/ 168187 h 467"/>
              <a:gd name="T12" fmla="*/ 1095697 w 1332"/>
              <a:gd name="T13" fmla="*/ 216872 h 467"/>
              <a:gd name="T14" fmla="*/ 852209 w 1332"/>
              <a:gd name="T15" fmla="*/ 243428 h 467"/>
              <a:gd name="T16" fmla="*/ 598981 w 1332"/>
              <a:gd name="T17" fmla="*/ 269984 h 467"/>
              <a:gd name="T18" fmla="*/ 374972 w 1332"/>
              <a:gd name="T19" fmla="*/ 292114 h 467"/>
              <a:gd name="T20" fmla="*/ 126614 w 1332"/>
              <a:gd name="T21" fmla="*/ 287688 h 467"/>
              <a:gd name="T22" fmla="*/ 34088 w 1332"/>
              <a:gd name="T23" fmla="*/ 331947 h 467"/>
              <a:gd name="T24" fmla="*/ 9740 w 1332"/>
              <a:gd name="T25" fmla="*/ 367355 h 467"/>
              <a:gd name="T26" fmla="*/ 0 w 1332"/>
              <a:gd name="T27" fmla="*/ 402763 h 467"/>
              <a:gd name="T28" fmla="*/ 43828 w 1332"/>
              <a:gd name="T29" fmla="*/ 504560 h 467"/>
              <a:gd name="T30" fmla="*/ 87656 w 1332"/>
              <a:gd name="T31" fmla="*/ 584227 h 467"/>
              <a:gd name="T32" fmla="*/ 306795 w 1332"/>
              <a:gd name="T33" fmla="*/ 686024 h 467"/>
              <a:gd name="T34" fmla="*/ 472367 w 1332"/>
              <a:gd name="T35" fmla="*/ 672746 h 467"/>
              <a:gd name="T36" fmla="*/ 1417101 w 1332"/>
              <a:gd name="T37" fmla="*/ 677172 h 467"/>
              <a:gd name="T38" fmla="*/ 1553454 w 1332"/>
              <a:gd name="T39" fmla="*/ 672746 h 467"/>
              <a:gd name="T40" fmla="*/ 1631371 w 1332"/>
              <a:gd name="T41" fmla="*/ 686024 h 467"/>
              <a:gd name="T42" fmla="*/ 2103738 w 1332"/>
              <a:gd name="T43" fmla="*/ 663895 h 467"/>
              <a:gd name="T44" fmla="*/ 2142696 w 1332"/>
              <a:gd name="T45" fmla="*/ 593079 h 467"/>
              <a:gd name="T46" fmla="*/ 2147566 w 1332"/>
              <a:gd name="T47" fmla="*/ 495708 h 467"/>
              <a:gd name="T48" fmla="*/ 2162175 w 1332"/>
              <a:gd name="T49" fmla="*/ 455874 h 467"/>
              <a:gd name="T50" fmla="*/ 2137826 w 1332"/>
              <a:gd name="T51" fmla="*/ 438170 h 467"/>
              <a:gd name="T52" fmla="*/ 2147566 w 1332"/>
              <a:gd name="T53" fmla="*/ 402763 h 467"/>
              <a:gd name="T54" fmla="*/ 2142696 w 1332"/>
              <a:gd name="T55" fmla="*/ 385059 h 467"/>
              <a:gd name="T56" fmla="*/ 2128087 w 1332"/>
              <a:gd name="T57" fmla="*/ 376207 h 467"/>
              <a:gd name="T58" fmla="*/ 2137826 w 1332"/>
              <a:gd name="T59" fmla="*/ 287688 h 467"/>
              <a:gd name="T60" fmla="*/ 2132956 w 1332"/>
              <a:gd name="T61" fmla="*/ 194742 h 467"/>
              <a:gd name="T62" fmla="*/ 2132956 w 1332"/>
              <a:gd name="T63" fmla="*/ 48686 h 467"/>
              <a:gd name="T64" fmla="*/ 2123217 w 1332"/>
              <a:gd name="T65" fmla="*/ 0 h 4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32"/>
              <a:gd name="T100" fmla="*/ 0 h 467"/>
              <a:gd name="T101" fmla="*/ 1332 w 1332"/>
              <a:gd name="T102" fmla="*/ 467 h 46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32" h="467">
                <a:moveTo>
                  <a:pt x="1308" y="0"/>
                </a:moveTo>
                <a:cubicBezTo>
                  <a:pt x="1295" y="9"/>
                  <a:pt x="1287" y="19"/>
                  <a:pt x="1272" y="24"/>
                </a:cubicBezTo>
                <a:cubicBezTo>
                  <a:pt x="1252" y="44"/>
                  <a:pt x="1262" y="39"/>
                  <a:pt x="1245" y="45"/>
                </a:cubicBezTo>
                <a:cubicBezTo>
                  <a:pt x="1233" y="57"/>
                  <a:pt x="1221" y="56"/>
                  <a:pt x="1206" y="63"/>
                </a:cubicBezTo>
                <a:cubicBezTo>
                  <a:pt x="1156" y="85"/>
                  <a:pt x="1087" y="89"/>
                  <a:pt x="1032" y="96"/>
                </a:cubicBezTo>
                <a:cubicBezTo>
                  <a:pt x="999" y="107"/>
                  <a:pt x="961" y="108"/>
                  <a:pt x="927" y="114"/>
                </a:cubicBezTo>
                <a:cubicBezTo>
                  <a:pt x="842" y="128"/>
                  <a:pt x="762" y="144"/>
                  <a:pt x="675" y="147"/>
                </a:cubicBezTo>
                <a:cubicBezTo>
                  <a:pt x="625" y="153"/>
                  <a:pt x="575" y="160"/>
                  <a:pt x="525" y="165"/>
                </a:cubicBezTo>
                <a:cubicBezTo>
                  <a:pt x="477" y="177"/>
                  <a:pt x="418" y="180"/>
                  <a:pt x="369" y="183"/>
                </a:cubicBezTo>
                <a:cubicBezTo>
                  <a:pt x="322" y="190"/>
                  <a:pt x="279" y="195"/>
                  <a:pt x="231" y="198"/>
                </a:cubicBezTo>
                <a:cubicBezTo>
                  <a:pt x="179" y="196"/>
                  <a:pt x="130" y="192"/>
                  <a:pt x="78" y="195"/>
                </a:cubicBezTo>
                <a:cubicBezTo>
                  <a:pt x="57" y="202"/>
                  <a:pt x="39" y="212"/>
                  <a:pt x="21" y="225"/>
                </a:cubicBezTo>
                <a:cubicBezTo>
                  <a:pt x="17" y="233"/>
                  <a:pt x="10" y="240"/>
                  <a:pt x="6" y="249"/>
                </a:cubicBezTo>
                <a:cubicBezTo>
                  <a:pt x="3" y="257"/>
                  <a:pt x="0" y="273"/>
                  <a:pt x="0" y="273"/>
                </a:cubicBezTo>
                <a:cubicBezTo>
                  <a:pt x="4" y="302"/>
                  <a:pt x="16" y="317"/>
                  <a:pt x="27" y="342"/>
                </a:cubicBezTo>
                <a:cubicBezTo>
                  <a:pt x="35" y="361"/>
                  <a:pt x="39" y="381"/>
                  <a:pt x="54" y="396"/>
                </a:cubicBezTo>
                <a:cubicBezTo>
                  <a:pt x="73" y="453"/>
                  <a:pt x="138" y="459"/>
                  <a:pt x="189" y="465"/>
                </a:cubicBezTo>
                <a:cubicBezTo>
                  <a:pt x="224" y="463"/>
                  <a:pt x="257" y="461"/>
                  <a:pt x="291" y="456"/>
                </a:cubicBezTo>
                <a:cubicBezTo>
                  <a:pt x="425" y="457"/>
                  <a:pt x="689" y="467"/>
                  <a:pt x="873" y="459"/>
                </a:cubicBezTo>
                <a:cubicBezTo>
                  <a:pt x="905" y="455"/>
                  <a:pt x="924" y="454"/>
                  <a:pt x="957" y="456"/>
                </a:cubicBezTo>
                <a:cubicBezTo>
                  <a:pt x="973" y="459"/>
                  <a:pt x="989" y="462"/>
                  <a:pt x="1005" y="465"/>
                </a:cubicBezTo>
                <a:cubicBezTo>
                  <a:pt x="1106" y="463"/>
                  <a:pt x="1195" y="452"/>
                  <a:pt x="1296" y="450"/>
                </a:cubicBezTo>
                <a:cubicBezTo>
                  <a:pt x="1321" y="445"/>
                  <a:pt x="1314" y="425"/>
                  <a:pt x="1320" y="402"/>
                </a:cubicBezTo>
                <a:cubicBezTo>
                  <a:pt x="1316" y="375"/>
                  <a:pt x="1314" y="363"/>
                  <a:pt x="1323" y="336"/>
                </a:cubicBezTo>
                <a:cubicBezTo>
                  <a:pt x="1326" y="327"/>
                  <a:pt x="1332" y="309"/>
                  <a:pt x="1332" y="309"/>
                </a:cubicBezTo>
                <a:cubicBezTo>
                  <a:pt x="1324" y="307"/>
                  <a:pt x="1316" y="309"/>
                  <a:pt x="1317" y="297"/>
                </a:cubicBezTo>
                <a:cubicBezTo>
                  <a:pt x="1318" y="289"/>
                  <a:pt x="1323" y="273"/>
                  <a:pt x="1323" y="273"/>
                </a:cubicBezTo>
                <a:cubicBezTo>
                  <a:pt x="1322" y="269"/>
                  <a:pt x="1322" y="264"/>
                  <a:pt x="1320" y="261"/>
                </a:cubicBezTo>
                <a:cubicBezTo>
                  <a:pt x="1318" y="258"/>
                  <a:pt x="1311" y="259"/>
                  <a:pt x="1311" y="255"/>
                </a:cubicBezTo>
                <a:cubicBezTo>
                  <a:pt x="1310" y="235"/>
                  <a:pt x="1317" y="195"/>
                  <a:pt x="1317" y="195"/>
                </a:cubicBezTo>
                <a:cubicBezTo>
                  <a:pt x="1314" y="167"/>
                  <a:pt x="1311" y="160"/>
                  <a:pt x="1314" y="132"/>
                </a:cubicBezTo>
                <a:cubicBezTo>
                  <a:pt x="1312" y="100"/>
                  <a:pt x="1304" y="64"/>
                  <a:pt x="1314" y="33"/>
                </a:cubicBezTo>
                <a:cubicBezTo>
                  <a:pt x="1313" y="28"/>
                  <a:pt x="1308" y="0"/>
                  <a:pt x="1308" y="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07" name="Picture 8" descr="grid"/>
          <p:cNvPicPr>
            <a:picLocks noChangeAspect="1" noChangeArrowheads="1"/>
          </p:cNvPicPr>
          <p:nvPr/>
        </p:nvPicPr>
        <p:blipFill>
          <a:blip r:embed="rId3" cstate="print"/>
          <a:srcRect t="16121" r="6279" b="5737"/>
          <a:stretch>
            <a:fillRect/>
          </a:stretch>
        </p:blipFill>
        <p:spPr bwMode="auto">
          <a:xfrm>
            <a:off x="250825" y="195263"/>
            <a:ext cx="469106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Line 10"/>
          <p:cNvSpPr>
            <a:spLocks noChangeShapeType="1"/>
          </p:cNvSpPr>
          <p:nvPr/>
        </p:nvSpPr>
        <p:spPr bwMode="auto">
          <a:xfrm>
            <a:off x="942975" y="4114800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AutoShape 11"/>
          <p:cNvSpPr>
            <a:spLocks noChangeArrowheads="1"/>
          </p:cNvSpPr>
          <p:nvPr/>
        </p:nvSpPr>
        <p:spPr bwMode="auto">
          <a:xfrm flipH="1" flipV="1">
            <a:off x="1947863" y="3719513"/>
            <a:ext cx="338137" cy="390525"/>
          </a:xfrm>
          <a:custGeom>
            <a:avLst/>
            <a:gdLst>
              <a:gd name="T0" fmla="*/ 4631694 w 21600"/>
              <a:gd name="T1" fmla="*/ 3530328 h 21600"/>
              <a:gd name="T2" fmla="*/ 2646689 w 21600"/>
              <a:gd name="T3" fmla="*/ 7060637 h 21600"/>
              <a:gd name="T4" fmla="*/ 661668 w 21600"/>
              <a:gd name="T5" fmla="*/ 3530328 h 21600"/>
              <a:gd name="T6" fmla="*/ 264668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12"/>
          <p:cNvSpPr>
            <a:spLocks noChangeShapeType="1"/>
          </p:cNvSpPr>
          <p:nvPr/>
        </p:nvSpPr>
        <p:spPr bwMode="auto">
          <a:xfrm>
            <a:off x="941388" y="3398838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13"/>
          <p:cNvSpPr>
            <a:spLocks noChangeShapeType="1"/>
          </p:cNvSpPr>
          <p:nvPr/>
        </p:nvSpPr>
        <p:spPr bwMode="auto">
          <a:xfrm rot="-5400000">
            <a:off x="3761581" y="3652044"/>
            <a:ext cx="928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Line 14"/>
          <p:cNvSpPr>
            <a:spLocks noChangeShapeType="1"/>
          </p:cNvSpPr>
          <p:nvPr/>
        </p:nvSpPr>
        <p:spPr bwMode="auto">
          <a:xfrm>
            <a:off x="2695575" y="3438525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Line 15"/>
          <p:cNvSpPr>
            <a:spLocks noChangeShapeType="1"/>
          </p:cNvSpPr>
          <p:nvPr/>
        </p:nvSpPr>
        <p:spPr bwMode="auto">
          <a:xfrm>
            <a:off x="2717800" y="34845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Line 16"/>
          <p:cNvSpPr>
            <a:spLocks noChangeShapeType="1"/>
          </p:cNvSpPr>
          <p:nvPr/>
        </p:nvSpPr>
        <p:spPr bwMode="auto">
          <a:xfrm>
            <a:off x="2759075" y="3530600"/>
            <a:ext cx="90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Line 17"/>
          <p:cNvSpPr>
            <a:spLocks noChangeShapeType="1"/>
          </p:cNvSpPr>
          <p:nvPr/>
        </p:nvSpPr>
        <p:spPr bwMode="auto">
          <a:xfrm>
            <a:off x="2781300" y="3576638"/>
            <a:ext cx="33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AutoShape 18"/>
          <p:cNvSpPr>
            <a:spLocks noChangeArrowheads="1"/>
          </p:cNvSpPr>
          <p:nvPr/>
        </p:nvSpPr>
        <p:spPr bwMode="auto">
          <a:xfrm>
            <a:off x="485775" y="3600450"/>
            <a:ext cx="942975" cy="257175"/>
          </a:xfrm>
          <a:prstGeom prst="leftRightArrow">
            <a:avLst>
              <a:gd name="adj1" fmla="val 50000"/>
              <a:gd name="adj2" fmla="val 7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Line 19"/>
          <p:cNvSpPr>
            <a:spLocks noChangeShapeType="1"/>
          </p:cNvSpPr>
          <p:nvPr/>
        </p:nvSpPr>
        <p:spPr bwMode="auto">
          <a:xfrm>
            <a:off x="4600575" y="339090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Line 20"/>
          <p:cNvSpPr>
            <a:spLocks noChangeShapeType="1"/>
          </p:cNvSpPr>
          <p:nvPr/>
        </p:nvSpPr>
        <p:spPr bwMode="auto">
          <a:xfrm>
            <a:off x="941388" y="5608638"/>
            <a:ext cx="328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AutoShape 21"/>
          <p:cNvSpPr>
            <a:spLocks noChangeArrowheads="1"/>
          </p:cNvSpPr>
          <p:nvPr/>
        </p:nvSpPr>
        <p:spPr bwMode="auto">
          <a:xfrm flipH="1" flipV="1">
            <a:off x="1946275" y="5213350"/>
            <a:ext cx="338138" cy="390525"/>
          </a:xfrm>
          <a:custGeom>
            <a:avLst/>
            <a:gdLst>
              <a:gd name="T0" fmla="*/ 4631724 w 21600"/>
              <a:gd name="T1" fmla="*/ 3530328 h 21600"/>
              <a:gd name="T2" fmla="*/ 2646697 w 21600"/>
              <a:gd name="T3" fmla="*/ 7060637 h 21600"/>
              <a:gd name="T4" fmla="*/ 661670 w 21600"/>
              <a:gd name="T5" fmla="*/ 3530328 h 21600"/>
              <a:gd name="T6" fmla="*/ 264669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22"/>
          <p:cNvSpPr>
            <a:spLocks noChangeShapeType="1"/>
          </p:cNvSpPr>
          <p:nvPr/>
        </p:nvSpPr>
        <p:spPr bwMode="auto">
          <a:xfrm>
            <a:off x="939800" y="4892675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1" name="Line 23"/>
          <p:cNvSpPr>
            <a:spLocks noChangeShapeType="1"/>
          </p:cNvSpPr>
          <p:nvPr/>
        </p:nvSpPr>
        <p:spPr bwMode="auto">
          <a:xfrm rot="-5400000">
            <a:off x="3759994" y="5145882"/>
            <a:ext cx="9286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Line 24"/>
          <p:cNvSpPr>
            <a:spLocks noChangeShapeType="1"/>
          </p:cNvSpPr>
          <p:nvPr/>
        </p:nvSpPr>
        <p:spPr bwMode="auto">
          <a:xfrm>
            <a:off x="2693988" y="4932363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3" name="Line 25"/>
          <p:cNvSpPr>
            <a:spLocks noChangeShapeType="1"/>
          </p:cNvSpPr>
          <p:nvPr/>
        </p:nvSpPr>
        <p:spPr bwMode="auto">
          <a:xfrm>
            <a:off x="2716213" y="4978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4" name="Line 26"/>
          <p:cNvSpPr>
            <a:spLocks noChangeShapeType="1"/>
          </p:cNvSpPr>
          <p:nvPr/>
        </p:nvSpPr>
        <p:spPr bwMode="auto">
          <a:xfrm>
            <a:off x="2757488" y="5024438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5" name="Line 27"/>
          <p:cNvSpPr>
            <a:spLocks noChangeShapeType="1"/>
          </p:cNvSpPr>
          <p:nvPr/>
        </p:nvSpPr>
        <p:spPr bwMode="auto">
          <a:xfrm>
            <a:off x="2779713" y="5070475"/>
            <a:ext cx="33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6" name="AutoShape 28"/>
          <p:cNvSpPr>
            <a:spLocks noChangeArrowheads="1"/>
          </p:cNvSpPr>
          <p:nvPr/>
        </p:nvSpPr>
        <p:spPr bwMode="auto">
          <a:xfrm>
            <a:off x="484188" y="5094288"/>
            <a:ext cx="942975" cy="257175"/>
          </a:xfrm>
          <a:prstGeom prst="leftRightArrow">
            <a:avLst>
              <a:gd name="adj1" fmla="val 50000"/>
              <a:gd name="adj2" fmla="val 7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Line 29"/>
          <p:cNvSpPr>
            <a:spLocks noChangeShapeType="1"/>
          </p:cNvSpPr>
          <p:nvPr/>
        </p:nvSpPr>
        <p:spPr bwMode="auto">
          <a:xfrm>
            <a:off x="4598988" y="4884738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1528" name="Text Box 30"/>
          <p:cNvSpPr txBox="1">
            <a:spLocks noChangeArrowheads="1"/>
          </p:cNvSpPr>
          <p:nvPr/>
        </p:nvSpPr>
        <p:spPr bwMode="auto">
          <a:xfrm>
            <a:off x="4600575" y="3609975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40 m</a:t>
            </a:r>
          </a:p>
        </p:txBody>
      </p:sp>
      <p:sp>
        <p:nvSpPr>
          <p:cNvPr id="21529" name="Text Box 31"/>
          <p:cNvSpPr txBox="1">
            <a:spLocks noChangeArrowheads="1"/>
          </p:cNvSpPr>
          <p:nvPr/>
        </p:nvSpPr>
        <p:spPr bwMode="auto">
          <a:xfrm>
            <a:off x="4598988" y="5084763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40 m</a:t>
            </a:r>
          </a:p>
        </p:txBody>
      </p:sp>
      <p:sp>
        <p:nvSpPr>
          <p:cNvPr id="21530" name="Text Box 41"/>
          <p:cNvSpPr txBox="1">
            <a:spLocks noChangeArrowheads="1"/>
          </p:cNvSpPr>
          <p:nvPr/>
        </p:nvSpPr>
        <p:spPr bwMode="auto">
          <a:xfrm>
            <a:off x="5429250" y="3467100"/>
            <a:ext cx="2257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Deep basin</a:t>
            </a:r>
          </a:p>
        </p:txBody>
      </p:sp>
      <p:sp>
        <p:nvSpPr>
          <p:cNvPr id="21531" name="Text Box 42"/>
          <p:cNvSpPr txBox="1">
            <a:spLocks noChangeArrowheads="1"/>
          </p:cNvSpPr>
          <p:nvPr/>
        </p:nvSpPr>
        <p:spPr bwMode="auto">
          <a:xfrm>
            <a:off x="5427663" y="4989513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Shallow basin</a:t>
            </a:r>
          </a:p>
        </p:txBody>
      </p:sp>
    </p:spTree>
    <p:extLst>
      <p:ext uri="{BB962C8B-B14F-4D97-AF65-F5344CB8AC3E}">
        <p14:creationId xmlns:p14="http://schemas.microsoft.com/office/powerpoint/2010/main" val="22999782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152400"/>
            <a:ext cx="8801100" cy="1143000"/>
          </a:xfrm>
        </p:spPr>
        <p:txBody>
          <a:bodyPr/>
          <a:lstStyle/>
          <a:p>
            <a:pPr eaLnBrk="1" hangingPunct="1"/>
            <a:r>
              <a:rPr lang="en-US" sz="4000"/>
              <a:t>Comparison deep basin to shallow basin</a:t>
            </a:r>
          </a:p>
        </p:txBody>
      </p:sp>
      <p:pic>
        <p:nvPicPr>
          <p:cNvPr id="25603" name="Picture 4" descr="Ati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143000"/>
            <a:ext cx="4857750" cy="363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Freeform 5"/>
          <p:cNvSpPr>
            <a:spLocks/>
          </p:cNvSpPr>
          <p:nvPr/>
        </p:nvSpPr>
        <p:spPr bwMode="auto">
          <a:xfrm>
            <a:off x="5331477" y="3325091"/>
            <a:ext cx="2957500" cy="816429"/>
          </a:xfrm>
          <a:custGeom>
            <a:avLst/>
            <a:gdLst>
              <a:gd name="T0" fmla="*/ 0 w 2472"/>
              <a:gd name="T1" fmla="*/ 1076325 h 678"/>
              <a:gd name="T2" fmla="*/ 209550 w 2472"/>
              <a:gd name="T3" fmla="*/ 895350 h 678"/>
              <a:gd name="T4" fmla="*/ 542925 w 2472"/>
              <a:gd name="T5" fmla="*/ 638175 h 678"/>
              <a:gd name="T6" fmla="*/ 914400 w 2472"/>
              <a:gd name="T7" fmla="*/ 485775 h 678"/>
              <a:gd name="T8" fmla="*/ 1266825 w 2472"/>
              <a:gd name="T9" fmla="*/ 371475 h 678"/>
              <a:gd name="T10" fmla="*/ 1724025 w 2472"/>
              <a:gd name="T11" fmla="*/ 238125 h 678"/>
              <a:gd name="T12" fmla="*/ 2105025 w 2472"/>
              <a:gd name="T13" fmla="*/ 180975 h 678"/>
              <a:gd name="T14" fmla="*/ 3009900 w 2472"/>
              <a:gd name="T15" fmla="*/ 104775 h 678"/>
              <a:gd name="T16" fmla="*/ 3438525 w 2472"/>
              <a:gd name="T17" fmla="*/ 66675 h 678"/>
              <a:gd name="T18" fmla="*/ 3924300 w 2472"/>
              <a:gd name="T19" fmla="*/ 0 h 6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72"/>
              <a:gd name="T31" fmla="*/ 0 h 678"/>
              <a:gd name="T32" fmla="*/ 2472 w 2472"/>
              <a:gd name="T33" fmla="*/ 678 h 6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72" h="678">
                <a:moveTo>
                  <a:pt x="0" y="678"/>
                </a:moveTo>
                <a:cubicBezTo>
                  <a:pt x="37" y="644"/>
                  <a:pt x="75" y="610"/>
                  <a:pt x="132" y="564"/>
                </a:cubicBezTo>
                <a:cubicBezTo>
                  <a:pt x="189" y="518"/>
                  <a:pt x="268" y="445"/>
                  <a:pt x="342" y="402"/>
                </a:cubicBezTo>
                <a:cubicBezTo>
                  <a:pt x="416" y="359"/>
                  <a:pt x="500" y="334"/>
                  <a:pt x="576" y="306"/>
                </a:cubicBezTo>
                <a:cubicBezTo>
                  <a:pt x="652" y="278"/>
                  <a:pt x="713" y="260"/>
                  <a:pt x="798" y="234"/>
                </a:cubicBezTo>
                <a:cubicBezTo>
                  <a:pt x="883" y="208"/>
                  <a:pt x="998" y="170"/>
                  <a:pt x="1086" y="150"/>
                </a:cubicBezTo>
                <a:cubicBezTo>
                  <a:pt x="1174" y="130"/>
                  <a:pt x="1191" y="128"/>
                  <a:pt x="1326" y="114"/>
                </a:cubicBezTo>
                <a:cubicBezTo>
                  <a:pt x="1461" y="100"/>
                  <a:pt x="1756" y="78"/>
                  <a:pt x="1896" y="66"/>
                </a:cubicBezTo>
                <a:cubicBezTo>
                  <a:pt x="2036" y="54"/>
                  <a:pt x="2070" y="53"/>
                  <a:pt x="2166" y="42"/>
                </a:cubicBezTo>
                <a:cubicBezTo>
                  <a:pt x="2262" y="31"/>
                  <a:pt x="2419" y="9"/>
                  <a:pt x="2472" y="0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Freeform 6"/>
          <p:cNvSpPr>
            <a:spLocks/>
          </p:cNvSpPr>
          <p:nvPr/>
        </p:nvSpPr>
        <p:spPr bwMode="auto">
          <a:xfrm>
            <a:off x="5324796" y="1603169"/>
            <a:ext cx="2976055" cy="2490355"/>
          </a:xfrm>
          <a:custGeom>
            <a:avLst/>
            <a:gdLst>
              <a:gd name="T0" fmla="*/ 0 w 2472"/>
              <a:gd name="T1" fmla="*/ 3343275 h 2106"/>
              <a:gd name="T2" fmla="*/ 161925 w 2472"/>
              <a:gd name="T3" fmla="*/ 2667000 h 2106"/>
              <a:gd name="T4" fmla="*/ 447675 w 2472"/>
              <a:gd name="T5" fmla="*/ 1990725 h 2106"/>
              <a:gd name="T6" fmla="*/ 1085850 w 2472"/>
              <a:gd name="T7" fmla="*/ 1257300 h 2106"/>
              <a:gd name="T8" fmla="*/ 2105025 w 2472"/>
              <a:gd name="T9" fmla="*/ 638175 h 2106"/>
              <a:gd name="T10" fmla="*/ 3276600 w 2472"/>
              <a:gd name="T11" fmla="*/ 190500 h 2106"/>
              <a:gd name="T12" fmla="*/ 3924300 w 2472"/>
              <a:gd name="T13" fmla="*/ 0 h 2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72"/>
              <a:gd name="T22" fmla="*/ 0 h 2106"/>
              <a:gd name="T23" fmla="*/ 2472 w 2472"/>
              <a:gd name="T24" fmla="*/ 2106 h 21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72" h="2106">
                <a:moveTo>
                  <a:pt x="0" y="2106"/>
                </a:moveTo>
                <a:cubicBezTo>
                  <a:pt x="27" y="1964"/>
                  <a:pt x="55" y="1822"/>
                  <a:pt x="102" y="1680"/>
                </a:cubicBezTo>
                <a:cubicBezTo>
                  <a:pt x="149" y="1538"/>
                  <a:pt x="185" y="1402"/>
                  <a:pt x="282" y="1254"/>
                </a:cubicBezTo>
                <a:cubicBezTo>
                  <a:pt x="379" y="1106"/>
                  <a:pt x="510" y="934"/>
                  <a:pt x="684" y="792"/>
                </a:cubicBezTo>
                <a:cubicBezTo>
                  <a:pt x="858" y="650"/>
                  <a:pt x="1096" y="514"/>
                  <a:pt x="1326" y="402"/>
                </a:cubicBezTo>
                <a:cubicBezTo>
                  <a:pt x="1556" y="290"/>
                  <a:pt x="1873" y="187"/>
                  <a:pt x="2064" y="120"/>
                </a:cubicBezTo>
                <a:cubicBezTo>
                  <a:pt x="2255" y="53"/>
                  <a:pt x="2363" y="26"/>
                  <a:pt x="2472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5877433" y="5741842"/>
            <a:ext cx="557757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6899564" y="5503248"/>
            <a:ext cx="2244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Shallow basin</a:t>
            </a:r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>
            <a:off x="5849744" y="5235679"/>
            <a:ext cx="557757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6887553" y="5006608"/>
            <a:ext cx="1820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Deep basin</a:t>
            </a:r>
          </a:p>
        </p:txBody>
      </p:sp>
      <p:pic>
        <p:nvPicPr>
          <p:cNvPr id="10" name="Picture 4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99"/>
            <a:ext cx="4838700" cy="362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77985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161925" y="152400"/>
            <a:ext cx="6134100" cy="2171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2562225"/>
            <a:ext cx="5210175" cy="4114800"/>
          </a:xfrm>
        </p:spPr>
        <p:txBody>
          <a:bodyPr/>
          <a:lstStyle/>
          <a:p>
            <a:pPr eaLnBrk="1" hangingPunct="1"/>
            <a:r>
              <a:rPr lang="en-US"/>
              <a:t>Shallow basin leads to smaller spatial transport gradients; slower development</a:t>
            </a:r>
          </a:p>
          <a:p>
            <a:pPr eaLnBrk="1" hangingPunct="1"/>
            <a:r>
              <a:rPr lang="en-US"/>
              <a:t>Equilibrium needs zero spatial gradients in tide residual sediment transports</a:t>
            </a:r>
          </a:p>
        </p:txBody>
      </p:sp>
      <p:pic>
        <p:nvPicPr>
          <p:cNvPr id="26628" name="Picture 4" descr="sch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4325"/>
            <a:ext cx="58388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AutoShape 8"/>
          <p:cNvSpPr>
            <a:spLocks noChangeArrowheads="1"/>
          </p:cNvSpPr>
          <p:nvPr/>
        </p:nvSpPr>
        <p:spPr bwMode="auto">
          <a:xfrm>
            <a:off x="5181600" y="733425"/>
            <a:ext cx="581025" cy="190500"/>
          </a:xfrm>
          <a:prstGeom prst="rightArrow">
            <a:avLst>
              <a:gd name="adj1" fmla="val 50000"/>
              <a:gd name="adj2" fmla="val 76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AutoShape 9"/>
          <p:cNvSpPr>
            <a:spLocks noChangeArrowheads="1"/>
          </p:cNvSpPr>
          <p:nvPr/>
        </p:nvSpPr>
        <p:spPr bwMode="auto">
          <a:xfrm flipH="1">
            <a:off x="5189538" y="398463"/>
            <a:ext cx="523875" cy="171450"/>
          </a:xfrm>
          <a:prstGeom prst="rightArrow">
            <a:avLst>
              <a:gd name="adj1" fmla="val 50000"/>
              <a:gd name="adj2" fmla="val 763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AutoShape 10"/>
          <p:cNvSpPr>
            <a:spLocks noChangeArrowheads="1"/>
          </p:cNvSpPr>
          <p:nvPr/>
        </p:nvSpPr>
        <p:spPr bwMode="auto">
          <a:xfrm flipH="1">
            <a:off x="4140200" y="387350"/>
            <a:ext cx="581025" cy="190500"/>
          </a:xfrm>
          <a:prstGeom prst="rightArrow">
            <a:avLst>
              <a:gd name="adj1" fmla="val 50000"/>
              <a:gd name="adj2" fmla="val 76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AutoShape 11"/>
          <p:cNvSpPr>
            <a:spLocks noChangeArrowheads="1"/>
          </p:cNvSpPr>
          <p:nvPr/>
        </p:nvSpPr>
        <p:spPr bwMode="auto">
          <a:xfrm>
            <a:off x="4357688" y="728663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AutoShape 12"/>
          <p:cNvSpPr>
            <a:spLocks noChangeArrowheads="1"/>
          </p:cNvSpPr>
          <p:nvPr/>
        </p:nvSpPr>
        <p:spPr bwMode="auto">
          <a:xfrm>
            <a:off x="1765300" y="774700"/>
            <a:ext cx="581025" cy="190500"/>
          </a:xfrm>
          <a:prstGeom prst="rightArrow">
            <a:avLst>
              <a:gd name="adj1" fmla="val 50000"/>
              <a:gd name="adj2" fmla="val 76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13"/>
          <p:cNvSpPr>
            <a:spLocks noChangeArrowheads="1"/>
          </p:cNvSpPr>
          <p:nvPr/>
        </p:nvSpPr>
        <p:spPr bwMode="auto">
          <a:xfrm flipH="1">
            <a:off x="754063" y="392113"/>
            <a:ext cx="581025" cy="190500"/>
          </a:xfrm>
          <a:prstGeom prst="rightArrow">
            <a:avLst>
              <a:gd name="adj1" fmla="val 50000"/>
              <a:gd name="adj2" fmla="val 76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AutoShape 14"/>
          <p:cNvSpPr>
            <a:spLocks noChangeArrowheads="1"/>
          </p:cNvSpPr>
          <p:nvPr/>
        </p:nvSpPr>
        <p:spPr bwMode="auto">
          <a:xfrm>
            <a:off x="1085850" y="800100"/>
            <a:ext cx="247650" cy="1238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AutoShape 16"/>
          <p:cNvSpPr>
            <a:spLocks noChangeArrowheads="1"/>
          </p:cNvSpPr>
          <p:nvPr/>
        </p:nvSpPr>
        <p:spPr bwMode="auto">
          <a:xfrm flipH="1">
            <a:off x="1760538" y="427038"/>
            <a:ext cx="247650" cy="1238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74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8" descr="prcs"/>
          <p:cNvPicPr>
            <a:picLocks noChangeAspect="1" noChangeArrowheads="1"/>
          </p:cNvPicPr>
          <p:nvPr/>
        </p:nvPicPr>
        <p:blipFill>
          <a:blip r:embed="rId2" cstate="print"/>
          <a:srcRect l="35320" t="6250" b="5293"/>
          <a:stretch>
            <a:fillRect/>
          </a:stretch>
        </p:blipFill>
        <p:spPr bwMode="auto">
          <a:xfrm>
            <a:off x="0" y="295275"/>
            <a:ext cx="57721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0"/>
          <p:cNvSpPr>
            <a:spLocks noChangeArrowheads="1"/>
          </p:cNvSpPr>
          <p:nvPr/>
        </p:nvSpPr>
        <p:spPr bwMode="auto">
          <a:xfrm>
            <a:off x="6308725" y="1808163"/>
            <a:ext cx="1681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Fixed banks</a:t>
            </a:r>
          </a:p>
        </p:txBody>
      </p:sp>
      <p:sp>
        <p:nvSpPr>
          <p:cNvPr id="39940" name="Rectangle 21"/>
          <p:cNvSpPr>
            <a:spLocks noChangeArrowheads="1"/>
          </p:cNvSpPr>
          <p:nvPr/>
        </p:nvSpPr>
        <p:spPr bwMode="auto">
          <a:xfrm>
            <a:off x="6413500" y="5046663"/>
            <a:ext cx="2089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Erodable banks</a:t>
            </a:r>
          </a:p>
        </p:txBody>
      </p:sp>
      <p:pic>
        <p:nvPicPr>
          <p:cNvPr id="39941" name="Picture 7" descr="2007jf000898-f02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0"/>
            <a:ext cx="28321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>
            <a:off x="6257925" y="2581275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57925" y="2952750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67450" y="3362325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67450" y="3781425"/>
            <a:ext cx="571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6" name="Rectangle 29"/>
          <p:cNvSpPr>
            <a:spLocks noChangeArrowheads="1"/>
          </p:cNvSpPr>
          <p:nvPr/>
        </p:nvSpPr>
        <p:spPr bwMode="auto">
          <a:xfrm>
            <a:off x="6918325" y="2351088"/>
            <a:ext cx="723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initial</a:t>
            </a:r>
          </a:p>
        </p:txBody>
      </p:sp>
      <p:sp>
        <p:nvSpPr>
          <p:cNvPr id="39947" name="Rectangle 32"/>
          <p:cNvSpPr>
            <a:spLocks noChangeArrowheads="1"/>
          </p:cNvSpPr>
          <p:nvPr/>
        </p:nvSpPr>
        <p:spPr bwMode="auto">
          <a:xfrm>
            <a:off x="6927850" y="3541713"/>
            <a:ext cx="1192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3200 years</a:t>
            </a:r>
          </a:p>
        </p:txBody>
      </p:sp>
      <p:sp>
        <p:nvSpPr>
          <p:cNvPr id="39948" name="Rectangle 34"/>
          <p:cNvSpPr>
            <a:spLocks noChangeArrowheads="1"/>
          </p:cNvSpPr>
          <p:nvPr/>
        </p:nvSpPr>
        <p:spPr bwMode="auto">
          <a:xfrm>
            <a:off x="7032625" y="3189288"/>
            <a:ext cx="1076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800 years</a:t>
            </a:r>
          </a:p>
        </p:txBody>
      </p:sp>
      <p:sp>
        <p:nvSpPr>
          <p:cNvPr id="39949" name="Rectangle 35"/>
          <p:cNvSpPr>
            <a:spLocks noChangeArrowheads="1"/>
          </p:cNvSpPr>
          <p:nvPr/>
        </p:nvSpPr>
        <p:spPr bwMode="auto">
          <a:xfrm>
            <a:off x="7023100" y="2760663"/>
            <a:ext cx="1076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200 years</a:t>
            </a:r>
          </a:p>
        </p:txBody>
      </p:sp>
      <p:sp>
        <p:nvSpPr>
          <p:cNvPr id="37" name="Left Arrow 36"/>
          <p:cNvSpPr/>
          <p:nvPr/>
        </p:nvSpPr>
        <p:spPr>
          <a:xfrm>
            <a:off x="5410200" y="1933575"/>
            <a:ext cx="78105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Left Arrow 37"/>
          <p:cNvSpPr/>
          <p:nvPr/>
        </p:nvSpPr>
        <p:spPr>
          <a:xfrm>
            <a:off x="5534025" y="5181600"/>
            <a:ext cx="78105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23900" y="876300"/>
            <a:ext cx="1695450" cy="1466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724275" y="1323975"/>
            <a:ext cx="1200150" cy="10382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3352800" y="3962400"/>
            <a:ext cx="1657350" cy="14859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838200" y="3952875"/>
            <a:ext cx="1590675" cy="155257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286500" y="4248150"/>
            <a:ext cx="571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7" name="Rectangle 47"/>
          <p:cNvSpPr>
            <a:spLocks noChangeArrowheads="1"/>
          </p:cNvSpPr>
          <p:nvPr/>
        </p:nvSpPr>
        <p:spPr bwMode="auto">
          <a:xfrm>
            <a:off x="6946900" y="4017963"/>
            <a:ext cx="1865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Jarrett jettied inlet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296025" y="4572000"/>
            <a:ext cx="571500" cy="0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9" name="Rectangle 49"/>
          <p:cNvSpPr>
            <a:spLocks noChangeArrowheads="1"/>
          </p:cNvSpPr>
          <p:nvPr/>
        </p:nvSpPr>
        <p:spPr bwMode="auto">
          <a:xfrm>
            <a:off x="6956425" y="4341813"/>
            <a:ext cx="164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Jarrett free inlet</a:t>
            </a:r>
          </a:p>
        </p:txBody>
      </p:sp>
    </p:spTree>
    <p:extLst>
      <p:ext uri="{BB962C8B-B14F-4D97-AF65-F5344CB8AC3E}">
        <p14:creationId xmlns:p14="http://schemas.microsoft.com/office/powerpoint/2010/main" val="30622784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324"/>
            <a:ext cx="7772400" cy="1143000"/>
          </a:xfrm>
        </p:spPr>
        <p:txBody>
          <a:bodyPr/>
          <a:lstStyle/>
          <a:p>
            <a:r>
              <a:rPr lang="nl-NL" dirty="0"/>
              <a:t>Equilibrium </a:t>
            </a:r>
            <a:r>
              <a:rPr lang="nl-NL" dirty="0" err="1"/>
              <a:t>by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90" y="1066800"/>
            <a:ext cx="7772400" cy="4114800"/>
          </a:xfrm>
        </p:spPr>
        <p:txBody>
          <a:bodyPr/>
          <a:lstStyle/>
          <a:p>
            <a:r>
              <a:rPr lang="nl-NL" dirty="0"/>
              <a:t>Morphodynamic </a:t>
            </a:r>
            <a:r>
              <a:rPr lang="nl-NL" dirty="0" err="1"/>
              <a:t>evolution</a:t>
            </a:r>
            <a:r>
              <a:rPr lang="nl-NL" dirty="0"/>
              <a:t> leads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</a:t>
            </a:r>
            <a:r>
              <a:rPr lang="nl-NL" dirty="0" err="1"/>
              <a:t>stresses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stress </a:t>
            </a:r>
            <a:r>
              <a:rPr lang="nl-NL" dirty="0" err="1"/>
              <a:t>for</a:t>
            </a:r>
            <a:r>
              <a:rPr lang="nl-NL" dirty="0"/>
              <a:t> sediment </a:t>
            </a:r>
            <a:r>
              <a:rPr lang="nl-NL" dirty="0" err="1"/>
              <a:t>movement</a:t>
            </a:r>
            <a:endParaRPr lang="nl-NL" dirty="0"/>
          </a:p>
          <a:p>
            <a:pPr lvl="1"/>
            <a:r>
              <a:rPr lang="nl-NL" dirty="0"/>
              <a:t>No sediment transport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unrealistic</a:t>
            </a:r>
            <a:endParaRPr lang="nl-NL" dirty="0"/>
          </a:p>
          <a:p>
            <a:r>
              <a:rPr lang="nl-NL" dirty="0" err="1"/>
              <a:t>Littoral</a:t>
            </a:r>
            <a:r>
              <a:rPr lang="nl-NL" dirty="0"/>
              <a:t> drift</a:t>
            </a:r>
          </a:p>
          <a:p>
            <a:pPr lvl="1"/>
            <a:r>
              <a:rPr lang="nl-NL" dirty="0" err="1"/>
              <a:t>Very</a:t>
            </a:r>
            <a:r>
              <a:rPr lang="nl-NL" dirty="0"/>
              <a:t> small 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driven</a:t>
            </a:r>
            <a:r>
              <a:rPr lang="nl-NL" dirty="0"/>
              <a:t> transport</a:t>
            </a:r>
          </a:p>
          <a:p>
            <a:r>
              <a:rPr lang="nl-NL" dirty="0" err="1"/>
              <a:t>Adjacent</a:t>
            </a:r>
            <a:r>
              <a:rPr lang="nl-NL" dirty="0"/>
              <a:t> </a:t>
            </a:r>
            <a:r>
              <a:rPr lang="nl-NL" dirty="0" err="1"/>
              <a:t>channel-shoal</a:t>
            </a:r>
            <a:r>
              <a:rPr lang="nl-NL" dirty="0"/>
              <a:t> system: </a:t>
            </a:r>
            <a:r>
              <a:rPr lang="nl-NL" dirty="0" err="1"/>
              <a:t>very</a:t>
            </a:r>
            <a:r>
              <a:rPr lang="nl-NL" dirty="0"/>
              <a:t> low </a:t>
            </a:r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gradients</a:t>
            </a:r>
            <a:r>
              <a:rPr lang="nl-NL" dirty="0"/>
              <a:t> in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residual</a:t>
            </a:r>
            <a:r>
              <a:rPr lang="nl-NL" dirty="0"/>
              <a:t> sediment </a:t>
            </a:r>
            <a:r>
              <a:rPr lang="nl-NL" dirty="0" err="1"/>
              <a:t>transports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13409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7926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-200025" y="2405974"/>
            <a:ext cx="9620250" cy="484786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5438" y="91122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47788" y="66357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52563" y="7302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09713" y="8445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1476375" y="763588"/>
            <a:ext cx="600075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362200" y="1819275"/>
            <a:ext cx="1114425" cy="31591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14"/>
          <p:cNvSpPr>
            <a:spLocks noChangeArrowheads="1"/>
          </p:cNvSpPr>
          <p:nvPr/>
        </p:nvSpPr>
        <p:spPr bwMode="auto">
          <a:xfrm>
            <a:off x="577850" y="1719263"/>
            <a:ext cx="171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Littoral drift</a:t>
            </a:r>
            <a:endParaRPr lang="en-US"/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823913" y="271463"/>
            <a:ext cx="99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Waves</a:t>
            </a:r>
            <a:endParaRPr lang="en-US"/>
          </a:p>
        </p:txBody>
      </p:sp>
      <p:sp>
        <p:nvSpPr>
          <p:cNvPr id="30" name="Left-Right Arrow 29"/>
          <p:cNvSpPr/>
          <p:nvPr/>
        </p:nvSpPr>
        <p:spPr>
          <a:xfrm rot="16200000">
            <a:off x="3895726" y="2905125"/>
            <a:ext cx="2552700" cy="42862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2" name="Rectangle 32"/>
          <p:cNvSpPr>
            <a:spLocks noChangeArrowheads="1"/>
          </p:cNvSpPr>
          <p:nvPr/>
        </p:nvSpPr>
        <p:spPr bwMode="auto">
          <a:xfrm>
            <a:off x="4178300" y="128111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Tidal movement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369" grpId="0"/>
      <p:bldP spid="15370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005" y="386316"/>
            <a:ext cx="7772400" cy="1143000"/>
          </a:xfrm>
        </p:spPr>
        <p:txBody>
          <a:bodyPr/>
          <a:lstStyle/>
          <a:p>
            <a:r>
              <a:rPr lang="en-US" sz="4000" dirty="0"/>
              <a:t>What is the morphodynamic response ?</a:t>
            </a:r>
          </a:p>
        </p:txBody>
      </p:sp>
      <p:pic>
        <p:nvPicPr>
          <p:cNvPr id="134148" name="Picture 4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0013" y="2000250"/>
            <a:ext cx="6364287" cy="3998913"/>
          </a:xfrm>
          <a:noFill/>
          <a:ln/>
        </p:spPr>
      </p:pic>
      <p:sp>
        <p:nvSpPr>
          <p:cNvPr id="4" name="Oval 3"/>
          <p:cNvSpPr/>
          <p:nvPr/>
        </p:nvSpPr>
        <p:spPr>
          <a:xfrm>
            <a:off x="5353050" y="41433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257425" y="413385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1926793">
            <a:off x="6019801" y="4343399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7387475">
            <a:off x="2009776" y="34004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764793">
            <a:off x="3705226" y="27146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438186">
            <a:off x="2486026" y="23717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241418">
            <a:off x="2009776" y="4762500"/>
            <a:ext cx="704850" cy="1524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117601">
            <a:off x="4600578" y="3581400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0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324"/>
            <a:ext cx="7772400" cy="1143000"/>
          </a:xfrm>
        </p:spPr>
        <p:txBody>
          <a:bodyPr/>
          <a:lstStyle/>
          <a:p>
            <a:r>
              <a:rPr lang="nl-NL" dirty="0"/>
              <a:t>Equilibrium </a:t>
            </a:r>
            <a:r>
              <a:rPr lang="nl-NL" dirty="0" err="1"/>
              <a:t>by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90" y="1066800"/>
            <a:ext cx="7772400" cy="4114800"/>
          </a:xfrm>
        </p:spPr>
        <p:txBody>
          <a:bodyPr/>
          <a:lstStyle/>
          <a:p>
            <a:r>
              <a:rPr lang="nl-NL" dirty="0"/>
              <a:t>Morphodynamic </a:t>
            </a:r>
            <a:r>
              <a:rPr lang="nl-NL" dirty="0" err="1"/>
              <a:t>evolution</a:t>
            </a:r>
            <a:r>
              <a:rPr lang="nl-NL" dirty="0"/>
              <a:t> leads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</a:t>
            </a:r>
            <a:r>
              <a:rPr lang="nl-NL" dirty="0" err="1"/>
              <a:t>stresses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stress </a:t>
            </a:r>
            <a:r>
              <a:rPr lang="nl-NL" dirty="0" err="1"/>
              <a:t>for</a:t>
            </a:r>
            <a:r>
              <a:rPr lang="nl-NL" dirty="0"/>
              <a:t> sediment </a:t>
            </a:r>
            <a:r>
              <a:rPr lang="nl-NL" dirty="0" err="1"/>
              <a:t>movement</a:t>
            </a:r>
            <a:endParaRPr lang="nl-NL" dirty="0"/>
          </a:p>
          <a:p>
            <a:pPr lvl="1"/>
            <a:r>
              <a:rPr lang="nl-NL" dirty="0"/>
              <a:t>No sediment transport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unrealistic</a:t>
            </a:r>
            <a:endParaRPr lang="nl-NL" dirty="0"/>
          </a:p>
          <a:p>
            <a:r>
              <a:rPr lang="nl-NL" dirty="0" err="1"/>
              <a:t>Littoral</a:t>
            </a:r>
            <a:r>
              <a:rPr lang="nl-NL" dirty="0"/>
              <a:t> drift</a:t>
            </a:r>
          </a:p>
          <a:p>
            <a:pPr lvl="1"/>
            <a:r>
              <a:rPr lang="nl-NL" dirty="0" err="1"/>
              <a:t>Very</a:t>
            </a:r>
            <a:r>
              <a:rPr lang="nl-NL" dirty="0"/>
              <a:t> small 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driven</a:t>
            </a:r>
            <a:r>
              <a:rPr lang="nl-NL" dirty="0"/>
              <a:t> transport</a:t>
            </a:r>
          </a:p>
          <a:p>
            <a:r>
              <a:rPr lang="nl-NL" dirty="0" err="1"/>
              <a:t>Adjacent</a:t>
            </a:r>
            <a:r>
              <a:rPr lang="nl-NL" dirty="0"/>
              <a:t> </a:t>
            </a:r>
            <a:r>
              <a:rPr lang="nl-NL" dirty="0" err="1"/>
              <a:t>channel-shoal</a:t>
            </a:r>
            <a:r>
              <a:rPr lang="nl-NL" dirty="0"/>
              <a:t> system: </a:t>
            </a:r>
            <a:r>
              <a:rPr lang="nl-NL" dirty="0" err="1"/>
              <a:t>very</a:t>
            </a:r>
            <a:r>
              <a:rPr lang="nl-NL" dirty="0"/>
              <a:t> low </a:t>
            </a:r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gradients</a:t>
            </a:r>
            <a:r>
              <a:rPr lang="nl-NL" dirty="0"/>
              <a:t> in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residual</a:t>
            </a:r>
            <a:r>
              <a:rPr lang="nl-NL" dirty="0"/>
              <a:t> sediment </a:t>
            </a:r>
            <a:r>
              <a:rPr lang="nl-NL" dirty="0" err="1"/>
              <a:t>transports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08531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3611"/>
            <a:ext cx="7772400" cy="1143000"/>
          </a:xfrm>
        </p:spPr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661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At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the</a:t>
            </a:r>
            <a:r>
              <a:rPr lang="nl-NL" dirty="0"/>
              <a:t> course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qualify</a:t>
            </a:r>
            <a:r>
              <a:rPr lang="nl-NL" dirty="0"/>
              <a:t> </a:t>
            </a:r>
            <a:r>
              <a:rPr lang="nl-NL" dirty="0" err="1"/>
              <a:t>estuaries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hydrodynamic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sediment </a:t>
            </a:r>
            <a:r>
              <a:rPr lang="nl-NL" dirty="0" err="1"/>
              <a:t>driven</a:t>
            </a:r>
            <a:r>
              <a:rPr lang="nl-NL" dirty="0"/>
              <a:t> </a:t>
            </a:r>
            <a:r>
              <a:rPr lang="nl-NL" dirty="0" err="1"/>
              <a:t>forcing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distinguish</a:t>
            </a:r>
            <a:r>
              <a:rPr lang="nl-NL" dirty="0"/>
              <a:t> </a:t>
            </a:r>
            <a:r>
              <a:rPr lang="nl-NL" dirty="0" err="1"/>
              <a:t>characteristic</a:t>
            </a:r>
            <a:r>
              <a:rPr lang="nl-NL" dirty="0"/>
              <a:t> morphodynamic </a:t>
            </a:r>
            <a:r>
              <a:rPr lang="nl-NL" dirty="0" err="1"/>
              <a:t>adaptation</a:t>
            </a:r>
            <a:r>
              <a:rPr lang="nl-NL" dirty="0"/>
              <a:t> time </a:t>
            </a:r>
            <a:r>
              <a:rPr lang="nl-NL" dirty="0" err="1"/>
              <a:t>scales</a:t>
            </a:r>
            <a:r>
              <a:rPr lang="nl-NL" dirty="0"/>
              <a:t> in </a:t>
            </a:r>
            <a:r>
              <a:rPr lang="nl-NL" dirty="0" err="1"/>
              <a:t>estuaries</a:t>
            </a: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assess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tidal</a:t>
            </a:r>
            <a:r>
              <a:rPr lang="nl-NL" dirty="0"/>
              <a:t> flats</a:t>
            </a:r>
          </a:p>
          <a:p>
            <a:pPr>
              <a:buFontTx/>
              <a:buChar char="-"/>
            </a:pPr>
            <a:r>
              <a:rPr lang="nl-NL" dirty="0"/>
              <a:t>explain the Escoffier curve for inlets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30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Line 2"/>
          <p:cNvSpPr>
            <a:spLocks noChangeShapeType="1"/>
          </p:cNvSpPr>
          <p:nvPr/>
        </p:nvSpPr>
        <p:spPr bwMode="auto">
          <a:xfrm>
            <a:off x="458788" y="1031875"/>
            <a:ext cx="8472487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9555" name="Line 3"/>
          <p:cNvSpPr>
            <a:spLocks noChangeShapeType="1"/>
          </p:cNvSpPr>
          <p:nvPr/>
        </p:nvSpPr>
        <p:spPr bwMode="auto">
          <a:xfrm>
            <a:off x="458788" y="1031875"/>
            <a:ext cx="9525" cy="4989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7524750" y="1125538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sv-SE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Time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 rot="10800000">
            <a:off x="468313" y="4724400"/>
            <a:ext cx="5492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eaLnBrk="1" hangingPunct="1">
              <a:buFontTx/>
              <a:buNone/>
            </a:pPr>
            <a:r>
              <a:rPr lang="sv-SE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Space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1547813" y="188913"/>
            <a:ext cx="5834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sv-SE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Morphological Time and Length Scales</a:t>
            </a:r>
            <a:endParaRPr lang="en-US" sz="2400" b="1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79559" name="Picture 7" descr="sand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1974850" cy="1600200"/>
          </a:xfrm>
          <a:prstGeom prst="rect">
            <a:avLst/>
          </a:prstGeom>
          <a:noFill/>
        </p:spPr>
      </p:pic>
      <p:pic>
        <p:nvPicPr>
          <p:cNvPr id="279560" name="Picture 8" descr="mSandDuneRipples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950" y="1981200"/>
            <a:ext cx="1974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1204913" y="4387850"/>
            <a:ext cx="3395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Morphological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features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671" y="2830013"/>
            <a:ext cx="2313507" cy="1471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63" y="3526631"/>
            <a:ext cx="2313506" cy="147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1825" y="2099256"/>
            <a:ext cx="66583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Sea level rise in tidal basins</a:t>
            </a:r>
          </a:p>
          <a:p>
            <a:endParaRPr lang="en-US" sz="3200" dirty="0"/>
          </a:p>
          <a:p>
            <a:pPr marL="342900" indent="-342900">
              <a:buFontTx/>
              <a:buChar char="-"/>
            </a:pPr>
            <a:r>
              <a:rPr lang="en-US" sz="3200" dirty="0"/>
              <a:t>Schematized case</a:t>
            </a:r>
          </a:p>
          <a:p>
            <a:pPr marL="342900" indent="-342900">
              <a:buFontTx/>
              <a:buChar char="-"/>
            </a:pPr>
            <a:r>
              <a:rPr lang="en-US" sz="3200" dirty="0"/>
              <a:t>Case study, California US</a:t>
            </a:r>
            <a:endParaRPr lang="en-GB" sz="3200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fb320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151137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Imposing sea level rise: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ealevel.tif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68" y="1893059"/>
            <a:ext cx="5700682" cy="4275512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eframe.tif"/>
          <p:cNvPicPr/>
          <p:nvPr/>
        </p:nvPicPr>
        <p:blipFill>
          <a:blip r:embed="rId2" cstate="print"/>
          <a:srcRect t="6967"/>
          <a:stretch>
            <a:fillRect/>
          </a:stretch>
        </p:blipFill>
        <p:spPr>
          <a:xfrm>
            <a:off x="580862" y="595094"/>
            <a:ext cx="7984496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2236"/>
            <a:ext cx="7772400" cy="1143000"/>
          </a:xfrm>
        </p:spPr>
        <p:txBody>
          <a:bodyPr/>
          <a:lstStyle/>
          <a:p>
            <a:r>
              <a:rPr lang="en-US" dirty="0"/>
              <a:t>Cumulative sediment transport</a:t>
            </a:r>
          </a:p>
        </p:txBody>
      </p:sp>
      <p:pic>
        <p:nvPicPr>
          <p:cNvPr id="4" name="Picture 3" descr="actran.tiff"/>
          <p:cNvPicPr/>
          <p:nvPr/>
        </p:nvPicPr>
        <p:blipFill>
          <a:blip r:embed="rId2" cstate="print"/>
          <a:srcRect l="37827" t="27853" r="34118" b="29578"/>
          <a:stretch>
            <a:fillRect/>
          </a:stretch>
        </p:blipFill>
        <p:spPr>
          <a:xfrm>
            <a:off x="-1" y="1418805"/>
            <a:ext cx="4934857" cy="5621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4571" y="1741715"/>
            <a:ext cx="566058" cy="420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36456" y="1843316"/>
            <a:ext cx="41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Straight lines : no sea level rise</a:t>
            </a:r>
          </a:p>
          <a:p>
            <a:r>
              <a:rPr lang="en-US" dirty="0"/>
              <a:t>Dotted lines : with sea level rise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123542" y="3004457"/>
            <a:ext cx="3327399" cy="36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causing the shift from sediment export to import?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it.tiff"/>
          <p:cNvPicPr/>
          <p:nvPr/>
        </p:nvPicPr>
        <p:blipFill>
          <a:blip r:embed="rId2" cstate="print"/>
          <a:srcRect l="14669" t="3958" r="18409" b="35590"/>
          <a:stretch>
            <a:fillRect/>
          </a:stretch>
        </p:blipFill>
        <p:spPr>
          <a:xfrm>
            <a:off x="-1" y="464024"/>
            <a:ext cx="5773954" cy="6393976"/>
          </a:xfrm>
          <a:prstGeom prst="rect">
            <a:avLst/>
          </a:prstGeom>
        </p:spPr>
      </p:pic>
      <p:pic>
        <p:nvPicPr>
          <p:cNvPr id="21" name="Picture 20" descr="impressionlowres"/>
          <p:cNvPicPr/>
          <p:nvPr/>
        </p:nvPicPr>
        <p:blipFill>
          <a:blip r:embed="rId3" cstate="print"/>
          <a:srcRect l="2049" r="49204" b="10001"/>
          <a:stretch>
            <a:fillRect/>
          </a:stretch>
        </p:blipFill>
        <p:spPr bwMode="auto">
          <a:xfrm>
            <a:off x="5704114" y="0"/>
            <a:ext cx="3439887" cy="417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-1" y="-1"/>
            <a:ext cx="5774532" cy="550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5534" y="125197"/>
            <a:ext cx="3562066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nl-NL" dirty="0" err="1">
                <a:latin typeface="Arial" pitchFamily="34" charset="0"/>
                <a:cs typeface="Arial" pitchFamily="34" charset="0"/>
              </a:rPr>
              <a:t>Width</a:t>
            </a:r>
            <a:r>
              <a:rPr lang="nl-NL" dirty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>
                <a:latin typeface="Arial" pitchFamily="34" charset="0"/>
                <a:cs typeface="Arial" pitchFamily="34" charset="0"/>
              </a:rPr>
              <a:t>averaged</a:t>
            </a:r>
            <a:r>
              <a:rPr lang="nl-NL" dirty="0">
                <a:latin typeface="Arial" pitchFamily="34" charset="0"/>
                <a:cs typeface="Arial" pitchFamily="34" charset="0"/>
              </a:rPr>
              <a:t> </a:t>
            </a:r>
            <a:r>
              <a:rPr lang="nl-NL" dirty="0" err="1">
                <a:latin typeface="Arial" pitchFamily="34" charset="0"/>
                <a:cs typeface="Arial" pitchFamily="34" charset="0"/>
              </a:rPr>
              <a:t>depth</a:t>
            </a: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928914" y="1378857"/>
            <a:ext cx="4572000" cy="4920343"/>
            <a:chOff x="928914" y="1378857"/>
            <a:chExt cx="4572000" cy="4920343"/>
          </a:xfrm>
        </p:grpSpPr>
        <p:sp>
          <p:nvSpPr>
            <p:cNvPr id="16" name="Rectangle 15"/>
            <p:cNvSpPr/>
            <p:nvPr/>
          </p:nvSpPr>
          <p:spPr>
            <a:xfrm>
              <a:off x="2394857" y="1393371"/>
              <a:ext cx="551543" cy="1320800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928914" y="1378857"/>
              <a:ext cx="1436915" cy="261257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31886" y="1378857"/>
              <a:ext cx="2554514" cy="262708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928914" y="3991429"/>
              <a:ext cx="4572000" cy="2307771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3371850" y="5010150"/>
            <a:ext cx="1114425" cy="323850"/>
          </a:xfrm>
          <a:prstGeom prst="straightConnector1">
            <a:avLst/>
          </a:prstGeom>
          <a:ln w="50800">
            <a:solidFill>
              <a:srgbClr val="CC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600328" y="5010150"/>
            <a:ext cx="790572" cy="40005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153400" cy="174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742" y="189723"/>
            <a:ext cx="5626359" cy="1143000"/>
          </a:xfrm>
        </p:spPr>
        <p:txBody>
          <a:bodyPr/>
          <a:lstStyle/>
          <a:p>
            <a:r>
              <a:rPr lang="en-US" dirty="0"/>
              <a:t>Intertidal area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 descr="depit.tiff"/>
          <p:cNvPicPr/>
          <p:nvPr/>
        </p:nvPicPr>
        <p:blipFill>
          <a:blip r:embed="rId2" cstate="print"/>
          <a:srcRect l="14669" t="64560" r="18409" b="3816"/>
          <a:stretch>
            <a:fillRect/>
          </a:stretch>
        </p:blipFill>
        <p:spPr>
          <a:xfrm>
            <a:off x="0" y="1436914"/>
            <a:ext cx="8154955" cy="4724187"/>
          </a:xfrm>
          <a:prstGeom prst="rect">
            <a:avLst/>
          </a:prstGeom>
        </p:spPr>
      </p:pic>
      <p:pic>
        <p:nvPicPr>
          <p:cNvPr id="6" name="Picture 5" descr="M2M4space.tiff"/>
          <p:cNvPicPr/>
          <p:nvPr/>
        </p:nvPicPr>
        <p:blipFill>
          <a:blip r:embed="rId3" cstate="print"/>
          <a:srcRect l="36440" t="67974" r="50039" b="16126"/>
          <a:stretch>
            <a:fillRect/>
          </a:stretch>
        </p:blipFill>
        <p:spPr>
          <a:xfrm>
            <a:off x="6634065" y="261256"/>
            <a:ext cx="2607909" cy="230466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22254" y="571256"/>
            <a:ext cx="696036" cy="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5197" y="939931"/>
            <a:ext cx="696036" cy="0"/>
          </a:xfrm>
          <a:prstGeom prst="line">
            <a:avLst/>
          </a:prstGeom>
          <a:ln w="5080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43394" y="365616"/>
            <a:ext cx="1721104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nl-NL" dirty="0">
                <a:latin typeface="Arial" pitchFamily="34" charset="0"/>
                <a:cs typeface="Arial" pitchFamily="34" charset="0"/>
              </a:rPr>
              <a:t>No SLR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87309" y="761587"/>
            <a:ext cx="1257312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nl-NL" dirty="0">
                <a:latin typeface="Arial" pitchFamily="34" charset="0"/>
                <a:cs typeface="Arial" pitchFamily="34" charset="0"/>
              </a:rPr>
              <a:t>SLR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5429" y="1418253"/>
            <a:ext cx="559836" cy="37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516223" y="3382348"/>
            <a:ext cx="494524" cy="1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323392" y="3848878"/>
            <a:ext cx="1424472" cy="3110"/>
          </a:xfrm>
          <a:prstGeom prst="straightConnector1">
            <a:avLst/>
          </a:prstGeom>
          <a:ln w="50800">
            <a:solidFill>
              <a:srgbClr val="CC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228" y="609600"/>
            <a:ext cx="3069771" cy="1143000"/>
          </a:xfrm>
        </p:spPr>
        <p:txBody>
          <a:bodyPr/>
          <a:lstStyle/>
          <a:p>
            <a:r>
              <a:rPr lang="en-US" dirty="0"/>
              <a:t>Tidal asymmetry</a:t>
            </a:r>
          </a:p>
        </p:txBody>
      </p:sp>
      <p:pic>
        <p:nvPicPr>
          <p:cNvPr id="4" name="Picture 3" descr="M2M4space.tiff"/>
          <p:cNvPicPr/>
          <p:nvPr/>
        </p:nvPicPr>
        <p:blipFill>
          <a:blip r:embed="rId2" cstate="print"/>
          <a:srcRect l="27990" t="1547" r="27439" b="35271"/>
          <a:stretch>
            <a:fillRect/>
          </a:stretch>
        </p:blipFill>
        <p:spPr>
          <a:xfrm>
            <a:off x="-1" y="0"/>
            <a:ext cx="6096319" cy="6494106"/>
          </a:xfrm>
          <a:prstGeom prst="rect">
            <a:avLst/>
          </a:prstGeom>
        </p:spPr>
      </p:pic>
      <p:pic>
        <p:nvPicPr>
          <p:cNvPr id="5" name="Picture 4" descr="M2M4space.tiff"/>
          <p:cNvPicPr/>
          <p:nvPr/>
        </p:nvPicPr>
        <p:blipFill>
          <a:blip r:embed="rId2" cstate="print"/>
          <a:srcRect l="36440" t="67974" r="50039" b="16126"/>
          <a:stretch>
            <a:fillRect/>
          </a:stretch>
        </p:blipFill>
        <p:spPr>
          <a:xfrm>
            <a:off x="6536091" y="3620278"/>
            <a:ext cx="2607909" cy="2304661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15" y="174171"/>
            <a:ext cx="7772400" cy="1143000"/>
          </a:xfrm>
        </p:spPr>
        <p:txBody>
          <a:bodyPr/>
          <a:lstStyle/>
          <a:p>
            <a:r>
              <a:rPr lang="en-US" dirty="0"/>
              <a:t>Tidal asymmetry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3818249" y="1444171"/>
            <a:ext cx="18291109" cy="4122440"/>
            <a:chOff x="-3818249" y="1444171"/>
            <a:chExt cx="18291109" cy="4122440"/>
          </a:xfrm>
        </p:grpSpPr>
        <p:grpSp>
          <p:nvGrpSpPr>
            <p:cNvPr id="4" name="Group 22"/>
            <p:cNvGrpSpPr/>
            <p:nvPr/>
          </p:nvGrpSpPr>
          <p:grpSpPr>
            <a:xfrm>
              <a:off x="-3818249" y="2828725"/>
              <a:ext cx="18291109" cy="2247128"/>
              <a:chOff x="-3818249" y="2828725"/>
              <a:chExt cx="18291109" cy="2247128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271615" y="2844282"/>
                <a:ext cx="6111551" cy="223157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-3818249" y="2828725"/>
                <a:ext cx="6111551" cy="223157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8361309" y="2841166"/>
                <a:ext cx="6111551" cy="223157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1510116" y="3224610"/>
              <a:ext cx="147558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38375" y="3957638"/>
              <a:ext cx="6905625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2245635" y="2020022"/>
              <a:ext cx="308110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47701" y="2409371"/>
              <a:ext cx="1384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 (m</a:t>
              </a:r>
              <a:r>
                <a:rPr lang="en-US" baseline="30000" dirty="0"/>
                <a:t>3</a:t>
              </a:r>
              <a:r>
                <a:rPr lang="en-US" dirty="0"/>
                <a:t>/s)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74743" y="4521199"/>
              <a:ext cx="769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 (s)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5329863" y="2012768"/>
              <a:ext cx="308110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815771" y="1444171"/>
              <a:ext cx="2206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Flood duration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58055" y="1451431"/>
              <a:ext cx="2206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Ebb duration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19182" y="5104946"/>
              <a:ext cx="1161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</a:t>
              </a:r>
              <a:r>
                <a:rPr lang="en-US" b="1" baseline="-25000" dirty="0"/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8168" y="3199946"/>
            <a:ext cx="9150226" cy="1026821"/>
            <a:chOff x="-8168" y="3199946"/>
            <a:chExt cx="9150226" cy="1026821"/>
          </a:xfrm>
        </p:grpSpPr>
        <p:grpSp>
          <p:nvGrpSpPr>
            <p:cNvPr id="3" name="Group 16"/>
            <p:cNvGrpSpPr/>
            <p:nvPr/>
          </p:nvGrpSpPr>
          <p:grpSpPr>
            <a:xfrm>
              <a:off x="-8168" y="3694922"/>
              <a:ext cx="9150226" cy="531845"/>
              <a:chOff x="-982829" y="3408784"/>
              <a:chExt cx="9150226" cy="1110343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2074501" y="3424335"/>
                <a:ext cx="3038676" cy="109168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5128721" y="3408784"/>
                <a:ext cx="3038676" cy="109168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-982829" y="3427446"/>
                <a:ext cx="3038676" cy="109168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538232" y="3199946"/>
              <a:ext cx="1161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-25000" dirty="0"/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9525" y="2172422"/>
            <a:ext cx="9153525" cy="2694853"/>
            <a:chOff x="-9525" y="2172422"/>
            <a:chExt cx="9153525" cy="2694853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2586717" y="2172422"/>
              <a:ext cx="2435226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-9525" y="2324822"/>
              <a:ext cx="9153525" cy="2542453"/>
              <a:chOff x="-9525" y="2324822"/>
              <a:chExt cx="9153525" cy="2542453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-9525" y="2617788"/>
                <a:ext cx="9153525" cy="2249487"/>
              </a:xfrm>
              <a:custGeom>
                <a:avLst/>
                <a:gdLst>
                  <a:gd name="connsiteX0" fmla="*/ 0 w 9153525"/>
                  <a:gd name="connsiteY0" fmla="*/ 2011362 h 2249487"/>
                  <a:gd name="connsiteX1" fmla="*/ 781050 w 9153525"/>
                  <a:gd name="connsiteY1" fmla="*/ 2182812 h 2249487"/>
                  <a:gd name="connsiteX2" fmla="*/ 2286000 w 9153525"/>
                  <a:gd name="connsiteY2" fmla="*/ 1611312 h 2249487"/>
                  <a:gd name="connsiteX3" fmla="*/ 3038475 w 9153525"/>
                  <a:gd name="connsiteY3" fmla="*/ 601662 h 2249487"/>
                  <a:gd name="connsiteX4" fmla="*/ 3810000 w 9153525"/>
                  <a:gd name="connsiteY4" fmla="*/ 1587 h 2249487"/>
                  <a:gd name="connsiteX5" fmla="*/ 4514850 w 9153525"/>
                  <a:gd name="connsiteY5" fmla="*/ 592137 h 2249487"/>
                  <a:gd name="connsiteX6" fmla="*/ 5334000 w 9153525"/>
                  <a:gd name="connsiteY6" fmla="*/ 1611312 h 2249487"/>
                  <a:gd name="connsiteX7" fmla="*/ 6105525 w 9153525"/>
                  <a:gd name="connsiteY7" fmla="*/ 2030412 h 2249487"/>
                  <a:gd name="connsiteX8" fmla="*/ 6867525 w 9153525"/>
                  <a:gd name="connsiteY8" fmla="*/ 2220912 h 2249487"/>
                  <a:gd name="connsiteX9" fmla="*/ 7639050 w 9153525"/>
                  <a:gd name="connsiteY9" fmla="*/ 2049462 h 2249487"/>
                  <a:gd name="connsiteX10" fmla="*/ 8391525 w 9153525"/>
                  <a:gd name="connsiteY10" fmla="*/ 1601787 h 2249487"/>
                  <a:gd name="connsiteX11" fmla="*/ 9153525 w 9153525"/>
                  <a:gd name="connsiteY11" fmla="*/ 563562 h 224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3525" h="2249487">
                    <a:moveTo>
                      <a:pt x="0" y="2011362"/>
                    </a:moveTo>
                    <a:cubicBezTo>
                      <a:pt x="200025" y="2130424"/>
                      <a:pt x="400050" y="2249487"/>
                      <a:pt x="781050" y="2182812"/>
                    </a:cubicBezTo>
                    <a:cubicBezTo>
                      <a:pt x="1162050" y="2116137"/>
                      <a:pt x="1909763" y="1874837"/>
                      <a:pt x="2286000" y="1611312"/>
                    </a:cubicBezTo>
                    <a:cubicBezTo>
                      <a:pt x="2662237" y="1347787"/>
                      <a:pt x="2784475" y="869949"/>
                      <a:pt x="3038475" y="601662"/>
                    </a:cubicBezTo>
                    <a:cubicBezTo>
                      <a:pt x="3292475" y="333375"/>
                      <a:pt x="3563938" y="3174"/>
                      <a:pt x="3810000" y="1587"/>
                    </a:cubicBezTo>
                    <a:cubicBezTo>
                      <a:pt x="4056062" y="0"/>
                      <a:pt x="4260850" y="323850"/>
                      <a:pt x="4514850" y="592137"/>
                    </a:cubicBezTo>
                    <a:cubicBezTo>
                      <a:pt x="4768850" y="860424"/>
                      <a:pt x="5068888" y="1371600"/>
                      <a:pt x="5334000" y="1611312"/>
                    </a:cubicBezTo>
                    <a:cubicBezTo>
                      <a:pt x="5599113" y="1851025"/>
                      <a:pt x="5849937" y="1928812"/>
                      <a:pt x="6105525" y="2030412"/>
                    </a:cubicBezTo>
                    <a:cubicBezTo>
                      <a:pt x="6361113" y="2132012"/>
                      <a:pt x="6611938" y="2217737"/>
                      <a:pt x="6867525" y="2220912"/>
                    </a:cubicBezTo>
                    <a:cubicBezTo>
                      <a:pt x="7123112" y="2224087"/>
                      <a:pt x="7385050" y="2152650"/>
                      <a:pt x="7639050" y="2049462"/>
                    </a:cubicBezTo>
                    <a:cubicBezTo>
                      <a:pt x="7893050" y="1946275"/>
                      <a:pt x="8139113" y="1849437"/>
                      <a:pt x="8391525" y="1601787"/>
                    </a:cubicBezTo>
                    <a:cubicBezTo>
                      <a:pt x="8643937" y="1354137"/>
                      <a:pt x="8898731" y="958849"/>
                      <a:pt x="9153525" y="563562"/>
                    </a:cubicBezTo>
                  </a:path>
                </a:pathLst>
              </a:cu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5046843" y="2324822"/>
                <a:ext cx="3690757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338207" y="4238171"/>
                <a:ext cx="11611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M</a:t>
                </a:r>
                <a:r>
                  <a:rPr lang="en-US" b="1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+M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15" y="174171"/>
            <a:ext cx="7772400" cy="1143000"/>
          </a:xfrm>
        </p:spPr>
        <p:txBody>
          <a:bodyPr/>
          <a:lstStyle/>
          <a:p>
            <a:r>
              <a:rPr lang="en-US" dirty="0"/>
              <a:t>Tidal asymmetry</a:t>
            </a:r>
          </a:p>
        </p:txBody>
      </p:sp>
      <p:grpSp>
        <p:nvGrpSpPr>
          <p:cNvPr id="4" name="Group 22"/>
          <p:cNvGrpSpPr/>
          <p:nvPr/>
        </p:nvGrpSpPr>
        <p:grpSpPr>
          <a:xfrm>
            <a:off x="-3818249" y="2828725"/>
            <a:ext cx="18291109" cy="2247128"/>
            <a:chOff x="-3818249" y="2828725"/>
            <a:chExt cx="18291109" cy="2247128"/>
          </a:xfrm>
        </p:grpSpPr>
        <p:sp>
          <p:nvSpPr>
            <p:cNvPr id="12" name="Freeform 11"/>
            <p:cNvSpPr/>
            <p:nvPr/>
          </p:nvSpPr>
          <p:spPr>
            <a:xfrm>
              <a:off x="2271615" y="2844282"/>
              <a:ext cx="6111551" cy="2231571"/>
            </a:xfrm>
            <a:custGeom>
              <a:avLst/>
              <a:gdLst>
                <a:gd name="connsiteX0" fmla="*/ 0 w 6111551"/>
                <a:gd name="connsiteY0" fmla="*/ 1121228 h 2231571"/>
                <a:gd name="connsiteX1" fmla="*/ 1530221 w 6111551"/>
                <a:gd name="connsiteY1" fmla="*/ 1555 h 2231571"/>
                <a:gd name="connsiteX2" fmla="*/ 3060441 w 6111551"/>
                <a:gd name="connsiteY2" fmla="*/ 1111898 h 2231571"/>
                <a:gd name="connsiteX3" fmla="*/ 4581331 w 6111551"/>
                <a:gd name="connsiteY3" fmla="*/ 2231571 h 2231571"/>
                <a:gd name="connsiteX4" fmla="*/ 6111551 w 6111551"/>
                <a:gd name="connsiteY4" fmla="*/ 1111898 h 22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551" h="2231571">
                  <a:moveTo>
                    <a:pt x="0" y="1121228"/>
                  </a:moveTo>
                  <a:cubicBezTo>
                    <a:pt x="510074" y="562169"/>
                    <a:pt x="1020148" y="3110"/>
                    <a:pt x="1530221" y="1555"/>
                  </a:cubicBezTo>
                  <a:cubicBezTo>
                    <a:pt x="2040294" y="0"/>
                    <a:pt x="3060441" y="1111898"/>
                    <a:pt x="3060441" y="1111898"/>
                  </a:cubicBezTo>
                  <a:cubicBezTo>
                    <a:pt x="3568959" y="1483567"/>
                    <a:pt x="4072813" y="2231571"/>
                    <a:pt x="4581331" y="2231571"/>
                  </a:cubicBezTo>
                  <a:cubicBezTo>
                    <a:pt x="5089849" y="2231571"/>
                    <a:pt x="5645020" y="1480457"/>
                    <a:pt x="6111551" y="1111898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-3818249" y="2828725"/>
              <a:ext cx="6111551" cy="2231571"/>
            </a:xfrm>
            <a:custGeom>
              <a:avLst/>
              <a:gdLst>
                <a:gd name="connsiteX0" fmla="*/ 0 w 6111551"/>
                <a:gd name="connsiteY0" fmla="*/ 1121228 h 2231571"/>
                <a:gd name="connsiteX1" fmla="*/ 1530221 w 6111551"/>
                <a:gd name="connsiteY1" fmla="*/ 1555 h 2231571"/>
                <a:gd name="connsiteX2" fmla="*/ 3060441 w 6111551"/>
                <a:gd name="connsiteY2" fmla="*/ 1111898 h 2231571"/>
                <a:gd name="connsiteX3" fmla="*/ 4581331 w 6111551"/>
                <a:gd name="connsiteY3" fmla="*/ 2231571 h 2231571"/>
                <a:gd name="connsiteX4" fmla="*/ 6111551 w 6111551"/>
                <a:gd name="connsiteY4" fmla="*/ 1111898 h 22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551" h="2231571">
                  <a:moveTo>
                    <a:pt x="0" y="1121228"/>
                  </a:moveTo>
                  <a:cubicBezTo>
                    <a:pt x="510074" y="562169"/>
                    <a:pt x="1020148" y="3110"/>
                    <a:pt x="1530221" y="1555"/>
                  </a:cubicBezTo>
                  <a:cubicBezTo>
                    <a:pt x="2040294" y="0"/>
                    <a:pt x="3060441" y="1111898"/>
                    <a:pt x="3060441" y="1111898"/>
                  </a:cubicBezTo>
                  <a:cubicBezTo>
                    <a:pt x="3568959" y="1483567"/>
                    <a:pt x="4072813" y="2231571"/>
                    <a:pt x="4581331" y="2231571"/>
                  </a:cubicBezTo>
                  <a:cubicBezTo>
                    <a:pt x="5089849" y="2231571"/>
                    <a:pt x="5645020" y="1480457"/>
                    <a:pt x="6111551" y="1111898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8361309" y="2841166"/>
              <a:ext cx="6111551" cy="2231571"/>
            </a:xfrm>
            <a:custGeom>
              <a:avLst/>
              <a:gdLst>
                <a:gd name="connsiteX0" fmla="*/ 0 w 6111551"/>
                <a:gd name="connsiteY0" fmla="*/ 1121228 h 2231571"/>
                <a:gd name="connsiteX1" fmla="*/ 1530221 w 6111551"/>
                <a:gd name="connsiteY1" fmla="*/ 1555 h 2231571"/>
                <a:gd name="connsiteX2" fmla="*/ 3060441 w 6111551"/>
                <a:gd name="connsiteY2" fmla="*/ 1111898 h 2231571"/>
                <a:gd name="connsiteX3" fmla="*/ 4581331 w 6111551"/>
                <a:gd name="connsiteY3" fmla="*/ 2231571 h 2231571"/>
                <a:gd name="connsiteX4" fmla="*/ 6111551 w 6111551"/>
                <a:gd name="connsiteY4" fmla="*/ 1111898 h 22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551" h="2231571">
                  <a:moveTo>
                    <a:pt x="0" y="1121228"/>
                  </a:moveTo>
                  <a:cubicBezTo>
                    <a:pt x="510074" y="562169"/>
                    <a:pt x="1020148" y="3110"/>
                    <a:pt x="1530221" y="1555"/>
                  </a:cubicBezTo>
                  <a:cubicBezTo>
                    <a:pt x="2040294" y="0"/>
                    <a:pt x="3060441" y="1111898"/>
                    <a:pt x="3060441" y="1111898"/>
                  </a:cubicBezTo>
                  <a:cubicBezTo>
                    <a:pt x="3568959" y="1483567"/>
                    <a:pt x="4072813" y="2231571"/>
                    <a:pt x="4581331" y="2231571"/>
                  </a:cubicBezTo>
                  <a:cubicBezTo>
                    <a:pt x="5089849" y="2231571"/>
                    <a:pt x="5645020" y="1480457"/>
                    <a:pt x="6111551" y="1111898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rot="5400000" flipH="1" flipV="1">
            <a:off x="1510116" y="3224610"/>
            <a:ext cx="14755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238375" y="3957638"/>
            <a:ext cx="6905625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245635" y="2020022"/>
            <a:ext cx="3081108" cy="1588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374743" y="4521199"/>
            <a:ext cx="76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(s)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329863" y="2012768"/>
            <a:ext cx="3081108" cy="1588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815771" y="1444171"/>
            <a:ext cx="220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 duration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958055" y="1451431"/>
            <a:ext cx="2206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Ebb duration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99832" y="2580821"/>
            <a:ext cx="116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2</a:t>
            </a:r>
          </a:p>
        </p:txBody>
      </p:sp>
      <p:grpSp>
        <p:nvGrpSpPr>
          <p:cNvPr id="6" name="Group 16"/>
          <p:cNvGrpSpPr/>
          <p:nvPr/>
        </p:nvGrpSpPr>
        <p:grpSpPr>
          <a:xfrm>
            <a:off x="1496782" y="3694922"/>
            <a:ext cx="9150226" cy="531845"/>
            <a:chOff x="-982829" y="3408784"/>
            <a:chExt cx="9150226" cy="1110343"/>
          </a:xfrm>
        </p:grpSpPr>
        <p:sp>
          <p:nvSpPr>
            <p:cNvPr id="14" name="Freeform 13"/>
            <p:cNvSpPr/>
            <p:nvPr/>
          </p:nvSpPr>
          <p:spPr>
            <a:xfrm>
              <a:off x="2074501" y="3424335"/>
              <a:ext cx="3038676" cy="1091681"/>
            </a:xfrm>
            <a:custGeom>
              <a:avLst/>
              <a:gdLst>
                <a:gd name="connsiteX0" fmla="*/ 0 w 6111551"/>
                <a:gd name="connsiteY0" fmla="*/ 1121228 h 2231571"/>
                <a:gd name="connsiteX1" fmla="*/ 1530221 w 6111551"/>
                <a:gd name="connsiteY1" fmla="*/ 1555 h 2231571"/>
                <a:gd name="connsiteX2" fmla="*/ 3060441 w 6111551"/>
                <a:gd name="connsiteY2" fmla="*/ 1111898 h 2231571"/>
                <a:gd name="connsiteX3" fmla="*/ 4581331 w 6111551"/>
                <a:gd name="connsiteY3" fmla="*/ 2231571 h 2231571"/>
                <a:gd name="connsiteX4" fmla="*/ 6111551 w 6111551"/>
                <a:gd name="connsiteY4" fmla="*/ 1111898 h 22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551" h="2231571">
                  <a:moveTo>
                    <a:pt x="0" y="1121228"/>
                  </a:moveTo>
                  <a:cubicBezTo>
                    <a:pt x="510074" y="562169"/>
                    <a:pt x="1020148" y="3110"/>
                    <a:pt x="1530221" y="1555"/>
                  </a:cubicBezTo>
                  <a:cubicBezTo>
                    <a:pt x="2040294" y="0"/>
                    <a:pt x="3060441" y="1111898"/>
                    <a:pt x="3060441" y="1111898"/>
                  </a:cubicBezTo>
                  <a:cubicBezTo>
                    <a:pt x="3568959" y="1483567"/>
                    <a:pt x="4072813" y="2231571"/>
                    <a:pt x="4581331" y="2231571"/>
                  </a:cubicBezTo>
                  <a:cubicBezTo>
                    <a:pt x="5089849" y="2231571"/>
                    <a:pt x="5645020" y="1480457"/>
                    <a:pt x="6111551" y="1111898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128721" y="3408784"/>
              <a:ext cx="3038676" cy="1091681"/>
            </a:xfrm>
            <a:custGeom>
              <a:avLst/>
              <a:gdLst>
                <a:gd name="connsiteX0" fmla="*/ 0 w 6111551"/>
                <a:gd name="connsiteY0" fmla="*/ 1121228 h 2231571"/>
                <a:gd name="connsiteX1" fmla="*/ 1530221 w 6111551"/>
                <a:gd name="connsiteY1" fmla="*/ 1555 h 2231571"/>
                <a:gd name="connsiteX2" fmla="*/ 3060441 w 6111551"/>
                <a:gd name="connsiteY2" fmla="*/ 1111898 h 2231571"/>
                <a:gd name="connsiteX3" fmla="*/ 4581331 w 6111551"/>
                <a:gd name="connsiteY3" fmla="*/ 2231571 h 2231571"/>
                <a:gd name="connsiteX4" fmla="*/ 6111551 w 6111551"/>
                <a:gd name="connsiteY4" fmla="*/ 1111898 h 22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551" h="2231571">
                  <a:moveTo>
                    <a:pt x="0" y="1121228"/>
                  </a:moveTo>
                  <a:cubicBezTo>
                    <a:pt x="510074" y="562169"/>
                    <a:pt x="1020148" y="3110"/>
                    <a:pt x="1530221" y="1555"/>
                  </a:cubicBezTo>
                  <a:cubicBezTo>
                    <a:pt x="2040294" y="0"/>
                    <a:pt x="3060441" y="1111898"/>
                    <a:pt x="3060441" y="1111898"/>
                  </a:cubicBezTo>
                  <a:cubicBezTo>
                    <a:pt x="3568959" y="1483567"/>
                    <a:pt x="4072813" y="2231571"/>
                    <a:pt x="4581331" y="2231571"/>
                  </a:cubicBezTo>
                  <a:cubicBezTo>
                    <a:pt x="5089849" y="2231571"/>
                    <a:pt x="5645020" y="1480457"/>
                    <a:pt x="6111551" y="1111898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-982829" y="3427446"/>
              <a:ext cx="3038676" cy="1091681"/>
            </a:xfrm>
            <a:custGeom>
              <a:avLst/>
              <a:gdLst>
                <a:gd name="connsiteX0" fmla="*/ 0 w 6111551"/>
                <a:gd name="connsiteY0" fmla="*/ 1121228 h 2231571"/>
                <a:gd name="connsiteX1" fmla="*/ 1530221 w 6111551"/>
                <a:gd name="connsiteY1" fmla="*/ 1555 h 2231571"/>
                <a:gd name="connsiteX2" fmla="*/ 3060441 w 6111551"/>
                <a:gd name="connsiteY2" fmla="*/ 1111898 h 2231571"/>
                <a:gd name="connsiteX3" fmla="*/ 4581331 w 6111551"/>
                <a:gd name="connsiteY3" fmla="*/ 2231571 h 2231571"/>
                <a:gd name="connsiteX4" fmla="*/ 6111551 w 6111551"/>
                <a:gd name="connsiteY4" fmla="*/ 1111898 h 22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551" h="2231571">
                  <a:moveTo>
                    <a:pt x="0" y="1121228"/>
                  </a:moveTo>
                  <a:cubicBezTo>
                    <a:pt x="510074" y="562169"/>
                    <a:pt x="1020148" y="3110"/>
                    <a:pt x="1530221" y="1555"/>
                  </a:cubicBezTo>
                  <a:cubicBezTo>
                    <a:pt x="2040294" y="0"/>
                    <a:pt x="3060441" y="1111898"/>
                    <a:pt x="3060441" y="1111898"/>
                  </a:cubicBezTo>
                  <a:cubicBezTo>
                    <a:pt x="3568959" y="1483567"/>
                    <a:pt x="4072813" y="2231571"/>
                    <a:pt x="4581331" y="2231571"/>
                  </a:cubicBezTo>
                  <a:cubicBezTo>
                    <a:pt x="5089849" y="2231571"/>
                    <a:pt x="5645020" y="1480457"/>
                    <a:pt x="6111551" y="1111898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87032" y="4257221"/>
            <a:ext cx="116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596617" y="2315297"/>
            <a:ext cx="2435226" cy="1588"/>
          </a:xfrm>
          <a:prstGeom prst="straightConnector1">
            <a:avLst/>
          </a:prstGeom>
          <a:ln w="254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flipH="1" flipV="1">
            <a:off x="1533525" y="3113088"/>
            <a:ext cx="9153525" cy="2249487"/>
          </a:xfrm>
          <a:custGeom>
            <a:avLst/>
            <a:gdLst>
              <a:gd name="connsiteX0" fmla="*/ 0 w 9153525"/>
              <a:gd name="connsiteY0" fmla="*/ 2011362 h 2249487"/>
              <a:gd name="connsiteX1" fmla="*/ 781050 w 9153525"/>
              <a:gd name="connsiteY1" fmla="*/ 2182812 h 2249487"/>
              <a:gd name="connsiteX2" fmla="*/ 2286000 w 9153525"/>
              <a:gd name="connsiteY2" fmla="*/ 1611312 h 2249487"/>
              <a:gd name="connsiteX3" fmla="*/ 3038475 w 9153525"/>
              <a:gd name="connsiteY3" fmla="*/ 601662 h 2249487"/>
              <a:gd name="connsiteX4" fmla="*/ 3810000 w 9153525"/>
              <a:gd name="connsiteY4" fmla="*/ 1587 h 2249487"/>
              <a:gd name="connsiteX5" fmla="*/ 4514850 w 9153525"/>
              <a:gd name="connsiteY5" fmla="*/ 592137 h 2249487"/>
              <a:gd name="connsiteX6" fmla="*/ 5334000 w 9153525"/>
              <a:gd name="connsiteY6" fmla="*/ 1611312 h 2249487"/>
              <a:gd name="connsiteX7" fmla="*/ 6105525 w 9153525"/>
              <a:gd name="connsiteY7" fmla="*/ 2030412 h 2249487"/>
              <a:gd name="connsiteX8" fmla="*/ 6867525 w 9153525"/>
              <a:gd name="connsiteY8" fmla="*/ 2220912 h 2249487"/>
              <a:gd name="connsiteX9" fmla="*/ 7639050 w 9153525"/>
              <a:gd name="connsiteY9" fmla="*/ 2049462 h 2249487"/>
              <a:gd name="connsiteX10" fmla="*/ 8391525 w 9153525"/>
              <a:gd name="connsiteY10" fmla="*/ 1601787 h 2249487"/>
              <a:gd name="connsiteX11" fmla="*/ 9153525 w 9153525"/>
              <a:gd name="connsiteY11" fmla="*/ 563562 h 224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53525" h="2249487">
                <a:moveTo>
                  <a:pt x="0" y="2011362"/>
                </a:moveTo>
                <a:cubicBezTo>
                  <a:pt x="200025" y="2130424"/>
                  <a:pt x="400050" y="2249487"/>
                  <a:pt x="781050" y="2182812"/>
                </a:cubicBezTo>
                <a:cubicBezTo>
                  <a:pt x="1162050" y="2116137"/>
                  <a:pt x="1909763" y="1874837"/>
                  <a:pt x="2286000" y="1611312"/>
                </a:cubicBezTo>
                <a:cubicBezTo>
                  <a:pt x="2662237" y="1347787"/>
                  <a:pt x="2784475" y="869949"/>
                  <a:pt x="3038475" y="601662"/>
                </a:cubicBezTo>
                <a:cubicBezTo>
                  <a:pt x="3292475" y="333375"/>
                  <a:pt x="3563938" y="3174"/>
                  <a:pt x="3810000" y="1587"/>
                </a:cubicBezTo>
                <a:cubicBezTo>
                  <a:pt x="4056062" y="0"/>
                  <a:pt x="4260850" y="323850"/>
                  <a:pt x="4514850" y="592137"/>
                </a:cubicBezTo>
                <a:cubicBezTo>
                  <a:pt x="4768850" y="860424"/>
                  <a:pt x="5068888" y="1371600"/>
                  <a:pt x="5334000" y="1611312"/>
                </a:cubicBezTo>
                <a:cubicBezTo>
                  <a:pt x="5599113" y="1851025"/>
                  <a:pt x="5849937" y="1928812"/>
                  <a:pt x="6105525" y="2030412"/>
                </a:cubicBezTo>
                <a:cubicBezTo>
                  <a:pt x="6361113" y="2132012"/>
                  <a:pt x="6611938" y="2217737"/>
                  <a:pt x="6867525" y="2220912"/>
                </a:cubicBezTo>
                <a:cubicBezTo>
                  <a:pt x="7123112" y="2224087"/>
                  <a:pt x="7385050" y="2152650"/>
                  <a:pt x="7639050" y="2049462"/>
                </a:cubicBezTo>
                <a:cubicBezTo>
                  <a:pt x="7893050" y="1946275"/>
                  <a:pt x="8139113" y="1849437"/>
                  <a:pt x="8391525" y="1601787"/>
                </a:cubicBezTo>
                <a:cubicBezTo>
                  <a:pt x="8643937" y="1354137"/>
                  <a:pt x="8898731" y="958849"/>
                  <a:pt x="9153525" y="563562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1855968" y="2305772"/>
            <a:ext cx="3690757" cy="1588"/>
          </a:xfrm>
          <a:prstGeom prst="straightConnector1">
            <a:avLst/>
          </a:prstGeom>
          <a:ln w="254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632" y="3152321"/>
            <a:ext cx="116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+M</a:t>
            </a:r>
            <a:r>
              <a:rPr lang="en-US" baseline="-25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1" y="2409371"/>
            <a:ext cx="138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 (m</a:t>
            </a:r>
            <a:r>
              <a:rPr lang="en-US" baseline="30000" dirty="0"/>
              <a:t>3</a:t>
            </a:r>
            <a:r>
              <a:rPr lang="en-US" dirty="0"/>
              <a:t>/s)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6198" y="550877"/>
            <a:ext cx="7772400" cy="1143000"/>
          </a:xfrm>
        </p:spPr>
        <p:txBody>
          <a:bodyPr/>
          <a:lstStyle/>
          <a:p>
            <a:r>
              <a:rPr lang="en-US" dirty="0"/>
              <a:t>sand                  mud</a:t>
            </a:r>
          </a:p>
        </p:txBody>
      </p:sp>
      <p:pic>
        <p:nvPicPr>
          <p:cNvPr id="17412" name="Picture 4" descr="TEX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8821"/>
            <a:ext cx="4586288" cy="39068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52" y="1898821"/>
            <a:ext cx="6144356" cy="39068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0240" y="5312348"/>
            <a:ext cx="384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Land van </a:t>
            </a:r>
            <a:r>
              <a:rPr lang="nl-NL" sz="2000" dirty="0" err="1">
                <a:solidFill>
                  <a:schemeClr val="bg1"/>
                </a:solidFill>
              </a:rPr>
              <a:t>Saeftinghe</a:t>
            </a:r>
            <a:r>
              <a:rPr lang="nl-NL" sz="2000" dirty="0">
                <a:solidFill>
                  <a:schemeClr val="bg1"/>
                </a:solidFill>
              </a:rPr>
              <a:t>, Netherlands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2946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5257" y="188686"/>
            <a:ext cx="4818743" cy="1143000"/>
          </a:xfrm>
        </p:spPr>
        <p:txBody>
          <a:bodyPr/>
          <a:lstStyle/>
          <a:p>
            <a:r>
              <a:rPr lang="en-US" dirty="0">
                <a:solidFill>
                  <a:srgbClr val="99FFCC"/>
                </a:solidFill>
              </a:rPr>
              <a:t>Sediment transport (~ U</a:t>
            </a:r>
            <a:r>
              <a:rPr lang="en-US" baseline="30000" dirty="0">
                <a:solidFill>
                  <a:srgbClr val="99FFCC"/>
                </a:solidFill>
              </a:rPr>
              <a:t>3-5</a:t>
            </a:r>
            <a:r>
              <a:rPr lang="en-US" dirty="0">
                <a:solidFill>
                  <a:srgbClr val="99FFCC"/>
                </a:solidFill>
              </a:rPr>
              <a:t>)</a:t>
            </a:r>
          </a:p>
        </p:txBody>
      </p:sp>
      <p:sp>
        <p:nvSpPr>
          <p:cNvPr id="22" name="Freeform 21"/>
          <p:cNvSpPr/>
          <p:nvPr/>
        </p:nvSpPr>
        <p:spPr>
          <a:xfrm>
            <a:off x="-9525" y="2808289"/>
            <a:ext cx="9153525" cy="1897061"/>
          </a:xfrm>
          <a:custGeom>
            <a:avLst/>
            <a:gdLst>
              <a:gd name="connsiteX0" fmla="*/ 0 w 9153525"/>
              <a:gd name="connsiteY0" fmla="*/ 2011362 h 2249487"/>
              <a:gd name="connsiteX1" fmla="*/ 781050 w 9153525"/>
              <a:gd name="connsiteY1" fmla="*/ 2182812 h 2249487"/>
              <a:gd name="connsiteX2" fmla="*/ 2286000 w 9153525"/>
              <a:gd name="connsiteY2" fmla="*/ 1611312 h 2249487"/>
              <a:gd name="connsiteX3" fmla="*/ 3038475 w 9153525"/>
              <a:gd name="connsiteY3" fmla="*/ 601662 h 2249487"/>
              <a:gd name="connsiteX4" fmla="*/ 3810000 w 9153525"/>
              <a:gd name="connsiteY4" fmla="*/ 1587 h 2249487"/>
              <a:gd name="connsiteX5" fmla="*/ 4514850 w 9153525"/>
              <a:gd name="connsiteY5" fmla="*/ 592137 h 2249487"/>
              <a:gd name="connsiteX6" fmla="*/ 5334000 w 9153525"/>
              <a:gd name="connsiteY6" fmla="*/ 1611312 h 2249487"/>
              <a:gd name="connsiteX7" fmla="*/ 6105525 w 9153525"/>
              <a:gd name="connsiteY7" fmla="*/ 2030412 h 2249487"/>
              <a:gd name="connsiteX8" fmla="*/ 6867525 w 9153525"/>
              <a:gd name="connsiteY8" fmla="*/ 2220912 h 2249487"/>
              <a:gd name="connsiteX9" fmla="*/ 7639050 w 9153525"/>
              <a:gd name="connsiteY9" fmla="*/ 2049462 h 2249487"/>
              <a:gd name="connsiteX10" fmla="*/ 8391525 w 9153525"/>
              <a:gd name="connsiteY10" fmla="*/ 1601787 h 2249487"/>
              <a:gd name="connsiteX11" fmla="*/ 9153525 w 9153525"/>
              <a:gd name="connsiteY11" fmla="*/ 563562 h 224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53525" h="2249487">
                <a:moveTo>
                  <a:pt x="0" y="2011362"/>
                </a:moveTo>
                <a:cubicBezTo>
                  <a:pt x="200025" y="2130424"/>
                  <a:pt x="400050" y="2249487"/>
                  <a:pt x="781050" y="2182812"/>
                </a:cubicBezTo>
                <a:cubicBezTo>
                  <a:pt x="1162050" y="2116137"/>
                  <a:pt x="1909763" y="1874837"/>
                  <a:pt x="2286000" y="1611312"/>
                </a:cubicBezTo>
                <a:cubicBezTo>
                  <a:pt x="2662237" y="1347787"/>
                  <a:pt x="2784475" y="869949"/>
                  <a:pt x="3038475" y="601662"/>
                </a:cubicBezTo>
                <a:cubicBezTo>
                  <a:pt x="3292475" y="333375"/>
                  <a:pt x="3563938" y="3174"/>
                  <a:pt x="3810000" y="1587"/>
                </a:cubicBezTo>
                <a:cubicBezTo>
                  <a:pt x="4056062" y="0"/>
                  <a:pt x="4260850" y="323850"/>
                  <a:pt x="4514850" y="592137"/>
                </a:cubicBezTo>
                <a:cubicBezTo>
                  <a:pt x="4768850" y="860424"/>
                  <a:pt x="5068888" y="1371600"/>
                  <a:pt x="5334000" y="1611312"/>
                </a:cubicBezTo>
                <a:cubicBezTo>
                  <a:pt x="5599113" y="1851025"/>
                  <a:pt x="5849937" y="1928812"/>
                  <a:pt x="6105525" y="2030412"/>
                </a:cubicBezTo>
                <a:cubicBezTo>
                  <a:pt x="6361113" y="2132012"/>
                  <a:pt x="6611938" y="2217737"/>
                  <a:pt x="6867525" y="2220912"/>
                </a:cubicBezTo>
                <a:cubicBezTo>
                  <a:pt x="7123112" y="2224087"/>
                  <a:pt x="7385050" y="2152650"/>
                  <a:pt x="7639050" y="2049462"/>
                </a:cubicBezTo>
                <a:cubicBezTo>
                  <a:pt x="7893050" y="1946275"/>
                  <a:pt x="8139113" y="1849437"/>
                  <a:pt x="8391525" y="1601787"/>
                </a:cubicBezTo>
                <a:cubicBezTo>
                  <a:pt x="8643937" y="1354137"/>
                  <a:pt x="8898731" y="958849"/>
                  <a:pt x="9153525" y="563562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1510116" y="3224610"/>
            <a:ext cx="14755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238375" y="3957638"/>
            <a:ext cx="6905625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374743" y="4521199"/>
            <a:ext cx="76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(s)</a:t>
            </a:r>
          </a:p>
        </p:txBody>
      </p:sp>
      <p:sp>
        <p:nvSpPr>
          <p:cNvPr id="23" name="Freeform 22"/>
          <p:cNvSpPr/>
          <p:nvPr/>
        </p:nvSpPr>
        <p:spPr>
          <a:xfrm>
            <a:off x="2540000" y="2619829"/>
            <a:ext cx="2537581" cy="1436914"/>
          </a:xfrm>
          <a:custGeom>
            <a:avLst/>
            <a:gdLst>
              <a:gd name="connsiteX0" fmla="*/ 14514 w 2537581"/>
              <a:gd name="connsiteY0" fmla="*/ 1342571 h 1436914"/>
              <a:gd name="connsiteX1" fmla="*/ 377371 w 2537581"/>
              <a:gd name="connsiteY1" fmla="*/ 776514 h 1436914"/>
              <a:gd name="connsiteX2" fmla="*/ 754743 w 2537581"/>
              <a:gd name="connsiteY2" fmla="*/ 283028 h 1436914"/>
              <a:gd name="connsiteX3" fmla="*/ 1233714 w 2537581"/>
              <a:gd name="connsiteY3" fmla="*/ 7257 h 1436914"/>
              <a:gd name="connsiteX4" fmla="*/ 1625600 w 2537581"/>
              <a:gd name="connsiteY4" fmla="*/ 239485 h 1436914"/>
              <a:gd name="connsiteX5" fmla="*/ 2002971 w 2537581"/>
              <a:gd name="connsiteY5" fmla="*/ 674914 h 1436914"/>
              <a:gd name="connsiteX6" fmla="*/ 2307771 w 2537581"/>
              <a:gd name="connsiteY6" fmla="*/ 1052285 h 1436914"/>
              <a:gd name="connsiteX7" fmla="*/ 2496457 w 2537581"/>
              <a:gd name="connsiteY7" fmla="*/ 1328057 h 1436914"/>
              <a:gd name="connsiteX8" fmla="*/ 2423886 w 2537581"/>
              <a:gd name="connsiteY8" fmla="*/ 1342571 h 1436914"/>
              <a:gd name="connsiteX9" fmla="*/ 1814286 w 2537581"/>
              <a:gd name="connsiteY9" fmla="*/ 1342571 h 1436914"/>
              <a:gd name="connsiteX10" fmla="*/ 1175657 w 2537581"/>
              <a:gd name="connsiteY10" fmla="*/ 1357085 h 1436914"/>
              <a:gd name="connsiteX11" fmla="*/ 464457 w 2537581"/>
              <a:gd name="connsiteY11" fmla="*/ 1342571 h 1436914"/>
              <a:gd name="connsiteX12" fmla="*/ 14514 w 2537581"/>
              <a:gd name="connsiteY12" fmla="*/ 1342571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7581" h="1436914">
                <a:moveTo>
                  <a:pt x="14514" y="1342571"/>
                </a:moveTo>
                <a:cubicBezTo>
                  <a:pt x="0" y="1248228"/>
                  <a:pt x="254000" y="953104"/>
                  <a:pt x="377371" y="776514"/>
                </a:cubicBezTo>
                <a:cubicBezTo>
                  <a:pt x="500742" y="599924"/>
                  <a:pt x="612019" y="411237"/>
                  <a:pt x="754743" y="283028"/>
                </a:cubicBezTo>
                <a:cubicBezTo>
                  <a:pt x="897467" y="154819"/>
                  <a:pt x="1088571" y="14514"/>
                  <a:pt x="1233714" y="7257"/>
                </a:cubicBezTo>
                <a:cubicBezTo>
                  <a:pt x="1378857" y="0"/>
                  <a:pt x="1497391" y="128209"/>
                  <a:pt x="1625600" y="239485"/>
                </a:cubicBezTo>
                <a:cubicBezTo>
                  <a:pt x="1753809" y="350761"/>
                  <a:pt x="1889276" y="539447"/>
                  <a:pt x="2002971" y="674914"/>
                </a:cubicBezTo>
                <a:cubicBezTo>
                  <a:pt x="2116666" y="810381"/>
                  <a:pt x="2225523" y="943428"/>
                  <a:pt x="2307771" y="1052285"/>
                </a:cubicBezTo>
                <a:cubicBezTo>
                  <a:pt x="2390019" y="1161142"/>
                  <a:pt x="2477105" y="1279676"/>
                  <a:pt x="2496457" y="1328057"/>
                </a:cubicBezTo>
                <a:cubicBezTo>
                  <a:pt x="2515809" y="1376438"/>
                  <a:pt x="2537581" y="1340152"/>
                  <a:pt x="2423886" y="1342571"/>
                </a:cubicBezTo>
                <a:cubicBezTo>
                  <a:pt x="2310191" y="1344990"/>
                  <a:pt x="2022324" y="1340152"/>
                  <a:pt x="1814286" y="1342571"/>
                </a:cubicBezTo>
                <a:cubicBezTo>
                  <a:pt x="1606248" y="1344990"/>
                  <a:pt x="1400628" y="1357085"/>
                  <a:pt x="1175657" y="1357085"/>
                </a:cubicBezTo>
                <a:cubicBezTo>
                  <a:pt x="950686" y="1357085"/>
                  <a:pt x="657981" y="1344990"/>
                  <a:pt x="464457" y="1342571"/>
                </a:cubicBezTo>
                <a:cubicBezTo>
                  <a:pt x="270933" y="1340152"/>
                  <a:pt x="29028" y="1436914"/>
                  <a:pt x="14514" y="1342571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109029" y="3947886"/>
            <a:ext cx="3497942" cy="728889"/>
          </a:xfrm>
          <a:custGeom>
            <a:avLst/>
            <a:gdLst>
              <a:gd name="connsiteX0" fmla="*/ 0 w 3497942"/>
              <a:gd name="connsiteY0" fmla="*/ 0 h 885371"/>
              <a:gd name="connsiteX1" fmla="*/ 3497942 w 3497942"/>
              <a:gd name="connsiteY1" fmla="*/ 14514 h 885371"/>
              <a:gd name="connsiteX2" fmla="*/ 3309257 w 3497942"/>
              <a:gd name="connsiteY2" fmla="*/ 232228 h 885371"/>
              <a:gd name="connsiteX3" fmla="*/ 3091542 w 3497942"/>
              <a:gd name="connsiteY3" fmla="*/ 449943 h 885371"/>
              <a:gd name="connsiteX4" fmla="*/ 2714171 w 3497942"/>
              <a:gd name="connsiteY4" fmla="*/ 638628 h 885371"/>
              <a:gd name="connsiteX5" fmla="*/ 2380342 w 3497942"/>
              <a:gd name="connsiteY5" fmla="*/ 769257 h 885371"/>
              <a:gd name="connsiteX6" fmla="*/ 1944914 w 3497942"/>
              <a:gd name="connsiteY6" fmla="*/ 885371 h 885371"/>
              <a:gd name="connsiteX7" fmla="*/ 1582057 w 3497942"/>
              <a:gd name="connsiteY7" fmla="*/ 870857 h 885371"/>
              <a:gd name="connsiteX8" fmla="*/ 1190171 w 3497942"/>
              <a:gd name="connsiteY8" fmla="*/ 740228 h 885371"/>
              <a:gd name="connsiteX9" fmla="*/ 899885 w 3497942"/>
              <a:gd name="connsiteY9" fmla="*/ 638628 h 885371"/>
              <a:gd name="connsiteX10" fmla="*/ 638628 w 3497942"/>
              <a:gd name="connsiteY10" fmla="*/ 537028 h 885371"/>
              <a:gd name="connsiteX11" fmla="*/ 377371 w 3497942"/>
              <a:gd name="connsiteY11" fmla="*/ 377371 h 885371"/>
              <a:gd name="connsiteX12" fmla="*/ 101600 w 3497942"/>
              <a:gd name="connsiteY12" fmla="*/ 145143 h 885371"/>
              <a:gd name="connsiteX13" fmla="*/ 0 w 3497942"/>
              <a:gd name="connsiteY13" fmla="*/ 0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97942" h="885371">
                <a:moveTo>
                  <a:pt x="0" y="0"/>
                </a:moveTo>
                <a:lnTo>
                  <a:pt x="3497942" y="14514"/>
                </a:lnTo>
                <a:lnTo>
                  <a:pt x="3309257" y="232228"/>
                </a:lnTo>
                <a:lnTo>
                  <a:pt x="3091542" y="449943"/>
                </a:lnTo>
                <a:lnTo>
                  <a:pt x="2714171" y="638628"/>
                </a:lnTo>
                <a:lnTo>
                  <a:pt x="2380342" y="769257"/>
                </a:lnTo>
                <a:lnTo>
                  <a:pt x="1944914" y="885371"/>
                </a:lnTo>
                <a:lnTo>
                  <a:pt x="1582057" y="870857"/>
                </a:lnTo>
                <a:lnTo>
                  <a:pt x="1190171" y="740228"/>
                </a:lnTo>
                <a:lnTo>
                  <a:pt x="899885" y="638628"/>
                </a:lnTo>
                <a:lnTo>
                  <a:pt x="638628" y="537028"/>
                </a:lnTo>
                <a:lnTo>
                  <a:pt x="377371" y="377371"/>
                </a:lnTo>
                <a:lnTo>
                  <a:pt x="101600" y="14514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66057" y="810381"/>
            <a:ext cx="9165771" cy="3674533"/>
            <a:chOff x="566057" y="810381"/>
            <a:chExt cx="9165771" cy="3674533"/>
          </a:xfrm>
        </p:grpSpPr>
        <p:sp>
          <p:nvSpPr>
            <p:cNvPr id="32" name="Freeform 31"/>
            <p:cNvSpPr/>
            <p:nvPr/>
          </p:nvSpPr>
          <p:spPr>
            <a:xfrm>
              <a:off x="566057" y="810381"/>
              <a:ext cx="9165771" cy="3674533"/>
            </a:xfrm>
            <a:custGeom>
              <a:avLst/>
              <a:gdLst>
                <a:gd name="connsiteX0" fmla="*/ 0 w 9165771"/>
                <a:gd name="connsiteY0" fmla="*/ 3674533 h 3674533"/>
                <a:gd name="connsiteX1" fmla="*/ 1973943 w 9165771"/>
                <a:gd name="connsiteY1" fmla="*/ 3152019 h 3674533"/>
                <a:gd name="connsiteX2" fmla="*/ 2612572 w 9165771"/>
                <a:gd name="connsiteY2" fmla="*/ 2223105 h 3674533"/>
                <a:gd name="connsiteX3" fmla="*/ 3222172 w 9165771"/>
                <a:gd name="connsiteY3" fmla="*/ 2419 h 3674533"/>
                <a:gd name="connsiteX4" fmla="*/ 3802743 w 9165771"/>
                <a:gd name="connsiteY4" fmla="*/ 2237619 h 3674533"/>
                <a:gd name="connsiteX5" fmla="*/ 4484914 w 9165771"/>
                <a:gd name="connsiteY5" fmla="*/ 3152019 h 3674533"/>
                <a:gd name="connsiteX6" fmla="*/ 6328229 w 9165771"/>
                <a:gd name="connsiteY6" fmla="*/ 3630990 h 3674533"/>
                <a:gd name="connsiteX7" fmla="*/ 8055429 w 9165771"/>
                <a:gd name="connsiteY7" fmla="*/ 3137505 h 3674533"/>
                <a:gd name="connsiteX8" fmla="*/ 8998857 w 9165771"/>
                <a:gd name="connsiteY8" fmla="*/ 2194076 h 3674533"/>
                <a:gd name="connsiteX9" fmla="*/ 9056914 w 9165771"/>
                <a:gd name="connsiteY9" fmla="*/ 2063448 h 367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65771" h="3674533">
                  <a:moveTo>
                    <a:pt x="0" y="3674533"/>
                  </a:moveTo>
                  <a:cubicBezTo>
                    <a:pt x="769257" y="3534228"/>
                    <a:pt x="1538514" y="3393924"/>
                    <a:pt x="1973943" y="3152019"/>
                  </a:cubicBezTo>
                  <a:cubicBezTo>
                    <a:pt x="2409372" y="2910114"/>
                    <a:pt x="2404534" y="2748038"/>
                    <a:pt x="2612572" y="2223105"/>
                  </a:cubicBezTo>
                  <a:cubicBezTo>
                    <a:pt x="2820610" y="1698172"/>
                    <a:pt x="3023810" y="0"/>
                    <a:pt x="3222172" y="2419"/>
                  </a:cubicBezTo>
                  <a:cubicBezTo>
                    <a:pt x="3420534" y="4838"/>
                    <a:pt x="3592286" y="1712686"/>
                    <a:pt x="3802743" y="2237619"/>
                  </a:cubicBezTo>
                  <a:cubicBezTo>
                    <a:pt x="4013200" y="2762552"/>
                    <a:pt x="4064000" y="2919791"/>
                    <a:pt x="4484914" y="3152019"/>
                  </a:cubicBezTo>
                  <a:cubicBezTo>
                    <a:pt x="4905828" y="3384247"/>
                    <a:pt x="5733143" y="3633409"/>
                    <a:pt x="6328229" y="3630990"/>
                  </a:cubicBezTo>
                  <a:cubicBezTo>
                    <a:pt x="6923315" y="3628571"/>
                    <a:pt x="7610324" y="3376991"/>
                    <a:pt x="8055429" y="3137505"/>
                  </a:cubicBezTo>
                  <a:cubicBezTo>
                    <a:pt x="8500534" y="2898019"/>
                    <a:pt x="8831943" y="2373085"/>
                    <a:pt x="8998857" y="2194076"/>
                  </a:cubicBezTo>
                  <a:cubicBezTo>
                    <a:pt x="9165771" y="2015067"/>
                    <a:pt x="9111342" y="2039257"/>
                    <a:pt x="9056914" y="2063448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10800000" flipV="1">
              <a:off x="4136572" y="914399"/>
              <a:ext cx="1451429" cy="55154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/>
            <p:cNvSpPr/>
            <p:nvPr/>
          </p:nvSpPr>
          <p:spPr>
            <a:xfrm>
              <a:off x="2525486" y="812800"/>
              <a:ext cx="2525485" cy="3164114"/>
            </a:xfrm>
            <a:custGeom>
              <a:avLst/>
              <a:gdLst>
                <a:gd name="connsiteX0" fmla="*/ 0 w 2525485"/>
                <a:gd name="connsiteY0" fmla="*/ 3164114 h 3164114"/>
                <a:gd name="connsiteX1" fmla="*/ 261257 w 2525485"/>
                <a:gd name="connsiteY1" fmla="*/ 2989943 h 3164114"/>
                <a:gd name="connsiteX2" fmla="*/ 464457 w 2525485"/>
                <a:gd name="connsiteY2" fmla="*/ 2728686 h 3164114"/>
                <a:gd name="connsiteX3" fmla="*/ 682171 w 2525485"/>
                <a:gd name="connsiteY3" fmla="*/ 2133600 h 3164114"/>
                <a:gd name="connsiteX4" fmla="*/ 769257 w 2525485"/>
                <a:gd name="connsiteY4" fmla="*/ 1828800 h 3164114"/>
                <a:gd name="connsiteX5" fmla="*/ 1016000 w 2525485"/>
                <a:gd name="connsiteY5" fmla="*/ 638629 h 3164114"/>
                <a:gd name="connsiteX6" fmla="*/ 1132114 w 2525485"/>
                <a:gd name="connsiteY6" fmla="*/ 145143 h 3164114"/>
                <a:gd name="connsiteX7" fmla="*/ 1219200 w 2525485"/>
                <a:gd name="connsiteY7" fmla="*/ 14514 h 3164114"/>
                <a:gd name="connsiteX8" fmla="*/ 1262743 w 2525485"/>
                <a:gd name="connsiteY8" fmla="*/ 0 h 3164114"/>
                <a:gd name="connsiteX9" fmla="*/ 1335314 w 2525485"/>
                <a:gd name="connsiteY9" fmla="*/ 87086 h 3164114"/>
                <a:gd name="connsiteX10" fmla="*/ 1436914 w 2525485"/>
                <a:gd name="connsiteY10" fmla="*/ 406400 h 3164114"/>
                <a:gd name="connsiteX11" fmla="*/ 1669143 w 2525485"/>
                <a:gd name="connsiteY11" fmla="*/ 1611086 h 3164114"/>
                <a:gd name="connsiteX12" fmla="*/ 1814285 w 2525485"/>
                <a:gd name="connsiteY12" fmla="*/ 2191657 h 3164114"/>
                <a:gd name="connsiteX13" fmla="*/ 1959428 w 2525485"/>
                <a:gd name="connsiteY13" fmla="*/ 2540000 h 3164114"/>
                <a:gd name="connsiteX14" fmla="*/ 2061028 w 2525485"/>
                <a:gd name="connsiteY14" fmla="*/ 2786743 h 3164114"/>
                <a:gd name="connsiteX15" fmla="*/ 2206171 w 2525485"/>
                <a:gd name="connsiteY15" fmla="*/ 2931886 h 3164114"/>
                <a:gd name="connsiteX16" fmla="*/ 2336800 w 2525485"/>
                <a:gd name="connsiteY16" fmla="*/ 3048000 h 3164114"/>
                <a:gd name="connsiteX17" fmla="*/ 2525485 w 2525485"/>
                <a:gd name="connsiteY17" fmla="*/ 3135086 h 3164114"/>
                <a:gd name="connsiteX18" fmla="*/ 0 w 2525485"/>
                <a:gd name="connsiteY18" fmla="*/ 3164114 h 316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25485" h="3164114">
                  <a:moveTo>
                    <a:pt x="0" y="3164114"/>
                  </a:moveTo>
                  <a:lnTo>
                    <a:pt x="261257" y="2989943"/>
                  </a:lnTo>
                  <a:lnTo>
                    <a:pt x="464457" y="2728686"/>
                  </a:lnTo>
                  <a:lnTo>
                    <a:pt x="682171" y="2133600"/>
                  </a:lnTo>
                  <a:lnTo>
                    <a:pt x="769257" y="1828800"/>
                  </a:lnTo>
                  <a:lnTo>
                    <a:pt x="1016000" y="638629"/>
                  </a:lnTo>
                  <a:lnTo>
                    <a:pt x="1132114" y="145143"/>
                  </a:lnTo>
                  <a:lnTo>
                    <a:pt x="1219200" y="14514"/>
                  </a:lnTo>
                  <a:lnTo>
                    <a:pt x="1262743" y="0"/>
                  </a:lnTo>
                  <a:lnTo>
                    <a:pt x="1335314" y="87086"/>
                  </a:lnTo>
                  <a:lnTo>
                    <a:pt x="1436914" y="406400"/>
                  </a:lnTo>
                  <a:lnTo>
                    <a:pt x="1669143" y="1611086"/>
                  </a:lnTo>
                  <a:lnTo>
                    <a:pt x="1814285" y="2191657"/>
                  </a:lnTo>
                  <a:lnTo>
                    <a:pt x="1959428" y="2540000"/>
                  </a:lnTo>
                  <a:lnTo>
                    <a:pt x="2061028" y="2786743"/>
                  </a:lnTo>
                  <a:lnTo>
                    <a:pt x="2206171" y="2931886"/>
                  </a:lnTo>
                  <a:lnTo>
                    <a:pt x="2336800" y="3048000"/>
                  </a:lnTo>
                  <a:lnTo>
                    <a:pt x="2525485" y="3135086"/>
                  </a:lnTo>
                  <a:lnTo>
                    <a:pt x="0" y="316411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080000" y="3947886"/>
              <a:ext cx="3526971" cy="493485"/>
            </a:xfrm>
            <a:custGeom>
              <a:avLst/>
              <a:gdLst>
                <a:gd name="connsiteX0" fmla="*/ 0 w 3526971"/>
                <a:gd name="connsiteY0" fmla="*/ 0 h 493485"/>
                <a:gd name="connsiteX1" fmla="*/ 3526971 w 3526971"/>
                <a:gd name="connsiteY1" fmla="*/ 14514 h 493485"/>
                <a:gd name="connsiteX2" fmla="*/ 3178629 w 3526971"/>
                <a:gd name="connsiteY2" fmla="*/ 174171 h 493485"/>
                <a:gd name="connsiteX3" fmla="*/ 2656114 w 3526971"/>
                <a:gd name="connsiteY3" fmla="*/ 362857 h 493485"/>
                <a:gd name="connsiteX4" fmla="*/ 2249714 w 3526971"/>
                <a:gd name="connsiteY4" fmla="*/ 449943 h 493485"/>
                <a:gd name="connsiteX5" fmla="*/ 1857829 w 3526971"/>
                <a:gd name="connsiteY5" fmla="*/ 493485 h 493485"/>
                <a:gd name="connsiteX6" fmla="*/ 1407886 w 3526971"/>
                <a:gd name="connsiteY6" fmla="*/ 464457 h 493485"/>
                <a:gd name="connsiteX7" fmla="*/ 841829 w 3526971"/>
                <a:gd name="connsiteY7" fmla="*/ 348343 h 493485"/>
                <a:gd name="connsiteX8" fmla="*/ 304800 w 3526971"/>
                <a:gd name="connsiteY8" fmla="*/ 159657 h 493485"/>
                <a:gd name="connsiteX9" fmla="*/ 0 w 3526971"/>
                <a:gd name="connsiteY9" fmla="*/ 0 h 49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6971" h="493485">
                  <a:moveTo>
                    <a:pt x="0" y="0"/>
                  </a:moveTo>
                  <a:lnTo>
                    <a:pt x="3526971" y="14514"/>
                  </a:lnTo>
                  <a:lnTo>
                    <a:pt x="3178629" y="174171"/>
                  </a:lnTo>
                  <a:lnTo>
                    <a:pt x="2656114" y="362857"/>
                  </a:lnTo>
                  <a:lnTo>
                    <a:pt x="2249714" y="449943"/>
                  </a:lnTo>
                  <a:lnTo>
                    <a:pt x="1857829" y="493485"/>
                  </a:lnTo>
                  <a:lnTo>
                    <a:pt x="1407886" y="464457"/>
                  </a:lnTo>
                  <a:lnTo>
                    <a:pt x="841829" y="348343"/>
                  </a:lnTo>
                  <a:lnTo>
                    <a:pt x="304800" y="159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 bwMode="auto">
          <a:xfrm>
            <a:off x="0" y="509451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Generation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‘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overtide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 (super harmonic component), M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results in tidal asymmetry and flood dominance (this case).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1" y="2409371"/>
            <a:ext cx="138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 (m</a:t>
            </a:r>
            <a:r>
              <a:rPr lang="en-US" baseline="30000" dirty="0"/>
              <a:t>3</a:t>
            </a:r>
            <a:r>
              <a:rPr lang="en-US" dirty="0"/>
              <a:t>/s)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3999" cy="1143000"/>
          </a:xfrm>
        </p:spPr>
        <p:txBody>
          <a:bodyPr/>
          <a:lstStyle/>
          <a:p>
            <a:r>
              <a:rPr lang="en-US" sz="4000" dirty="0"/>
              <a:t>Generation of overtides (M</a:t>
            </a:r>
            <a:r>
              <a:rPr lang="en-US" sz="4000" baseline="-25000" dirty="0"/>
              <a:t>4</a:t>
            </a:r>
            <a:r>
              <a:rPr lang="en-US" sz="4000" dirty="0"/>
              <a:t>, M</a:t>
            </a:r>
            <a:r>
              <a:rPr lang="en-US" sz="4000" baseline="-25000" dirty="0"/>
              <a:t>6, </a:t>
            </a:r>
            <a:r>
              <a:rPr lang="en-US" sz="4000" dirty="0"/>
              <a:t>M</a:t>
            </a:r>
            <a:r>
              <a:rPr lang="en-US" sz="4000" baseline="-25000" dirty="0"/>
              <a:t>12</a:t>
            </a:r>
            <a:r>
              <a:rPr lang="en-US" sz="4000" dirty="0"/>
              <a:t>, etc.)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229" y="1785257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514" y="1857829"/>
            <a:ext cx="8621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Due to interaction between hydrodynamics and bathymetry:</a:t>
            </a:r>
          </a:p>
          <a:p>
            <a:pPr>
              <a:buFontTx/>
              <a:buChar char="-"/>
            </a:pPr>
            <a:r>
              <a:rPr lang="en-US" sz="3600" dirty="0"/>
              <a:t> friction</a:t>
            </a:r>
          </a:p>
          <a:p>
            <a:pPr>
              <a:buFontTx/>
              <a:buChar char="-"/>
            </a:pPr>
            <a:r>
              <a:rPr lang="en-US" sz="3600" dirty="0"/>
              <a:t> presence of intertidal area</a:t>
            </a:r>
          </a:p>
          <a:p>
            <a:pPr>
              <a:buFontTx/>
              <a:buChar char="-"/>
            </a:pPr>
            <a:r>
              <a:rPr lang="en-US" sz="3600" dirty="0"/>
              <a:t> water depth influence on wave propagation </a:t>
            </a:r>
          </a:p>
          <a:p>
            <a:pPr>
              <a:buFontTx/>
              <a:buChar char="-"/>
            </a:pPr>
            <a:r>
              <a:rPr lang="en-US" sz="3600" dirty="0"/>
              <a:t> (and other factors)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-246743" y="5573486"/>
            <a:ext cx="9564914" cy="1284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174171"/>
            <a:ext cx="8752115" cy="1143000"/>
          </a:xfrm>
        </p:spPr>
        <p:txBody>
          <a:bodyPr/>
          <a:lstStyle/>
          <a:p>
            <a:r>
              <a:rPr lang="en-US" sz="3200" dirty="0"/>
              <a:t>Tidal asymmetry:</a:t>
            </a:r>
            <a:br>
              <a:rPr lang="en-US" sz="3200" dirty="0"/>
            </a:br>
            <a:r>
              <a:rPr lang="en-US" sz="3200" dirty="0"/>
              <a:t> water depth influence on wave propagation 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6988" y="3032969"/>
            <a:ext cx="3069642" cy="2231571"/>
          </a:xfrm>
          <a:custGeom>
            <a:avLst/>
            <a:gdLst>
              <a:gd name="connsiteX0" fmla="*/ 0 w 6111551"/>
              <a:gd name="connsiteY0" fmla="*/ 1121228 h 2231571"/>
              <a:gd name="connsiteX1" fmla="*/ 1530221 w 6111551"/>
              <a:gd name="connsiteY1" fmla="*/ 1555 h 2231571"/>
              <a:gd name="connsiteX2" fmla="*/ 3060441 w 6111551"/>
              <a:gd name="connsiteY2" fmla="*/ 1111898 h 2231571"/>
              <a:gd name="connsiteX3" fmla="*/ 4581331 w 6111551"/>
              <a:gd name="connsiteY3" fmla="*/ 2231571 h 2231571"/>
              <a:gd name="connsiteX4" fmla="*/ 6111551 w 6111551"/>
              <a:gd name="connsiteY4" fmla="*/ 1111898 h 22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551" h="2231571">
                <a:moveTo>
                  <a:pt x="0" y="1121228"/>
                </a:moveTo>
                <a:cubicBezTo>
                  <a:pt x="510074" y="562169"/>
                  <a:pt x="1020148" y="3110"/>
                  <a:pt x="1530221" y="1555"/>
                </a:cubicBezTo>
                <a:cubicBezTo>
                  <a:pt x="2040294" y="0"/>
                  <a:pt x="3060441" y="1111898"/>
                  <a:pt x="3060441" y="1111898"/>
                </a:cubicBezTo>
                <a:cubicBezTo>
                  <a:pt x="3568959" y="1483567"/>
                  <a:pt x="4072813" y="2231571"/>
                  <a:pt x="4581331" y="2231571"/>
                </a:cubicBezTo>
                <a:cubicBezTo>
                  <a:pt x="5089849" y="2231571"/>
                  <a:pt x="5645020" y="1480457"/>
                  <a:pt x="6111551" y="1111898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09600" y="2095729"/>
            <a:ext cx="28014" cy="2069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27289" y="4131810"/>
            <a:ext cx="3785054" cy="47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46743" y="1509485"/>
            <a:ext cx="123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(m)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57600" y="4274456"/>
            <a:ext cx="107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(m)</a:t>
            </a:r>
          </a:p>
        </p:txBody>
      </p:sp>
      <p:cxnSp>
        <p:nvCxnSpPr>
          <p:cNvPr id="25" name="Straight Arrow Connector 24"/>
          <p:cNvCxnSpPr>
            <a:stCxn id="12" idx="1"/>
          </p:cNvCxnSpPr>
          <p:nvPr/>
        </p:nvCxnSpPr>
        <p:spPr>
          <a:xfrm flipV="1">
            <a:off x="1385571" y="3018971"/>
            <a:ext cx="1357629" cy="155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1315" y="5268686"/>
            <a:ext cx="871428" cy="82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249715" y="1567858"/>
          <a:ext cx="1347518" cy="89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39" name="Equation" r:id="rId3" imgW="545760" imgH="253800" progId="Equation.DSMT4">
                  <p:embed/>
                </p:oleObj>
              </mc:Choice>
              <mc:Fallback>
                <p:oleObj name="Equation" r:id="rId3" imgW="545760" imgH="253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715" y="1567858"/>
                        <a:ext cx="1347518" cy="899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V="1">
            <a:off x="4956546" y="2102989"/>
            <a:ext cx="28014" cy="2069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974235" y="4139070"/>
            <a:ext cx="3879479" cy="265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04546" y="4281716"/>
            <a:ext cx="107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(m)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879117" y="3011719"/>
            <a:ext cx="1357629" cy="155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742709" y="5319488"/>
            <a:ext cx="871428" cy="82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/>
          <p:cNvSpPr/>
          <p:nvPr/>
        </p:nvSpPr>
        <p:spPr>
          <a:xfrm>
            <a:off x="5704114" y="2873829"/>
            <a:ext cx="3091543" cy="2627086"/>
          </a:xfrm>
          <a:custGeom>
            <a:avLst/>
            <a:gdLst>
              <a:gd name="connsiteX0" fmla="*/ 0 w 3091543"/>
              <a:gd name="connsiteY0" fmla="*/ 1299028 h 2663372"/>
              <a:gd name="connsiteX1" fmla="*/ 1306286 w 3091543"/>
              <a:gd name="connsiteY1" fmla="*/ 195943 h 2663372"/>
              <a:gd name="connsiteX2" fmla="*/ 1915886 w 3091543"/>
              <a:gd name="connsiteY2" fmla="*/ 2474686 h 2663372"/>
              <a:gd name="connsiteX3" fmla="*/ 3091543 w 3091543"/>
              <a:gd name="connsiteY3" fmla="*/ 1328057 h 266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3" h="2663372">
                <a:moveTo>
                  <a:pt x="0" y="1299028"/>
                </a:moveTo>
                <a:cubicBezTo>
                  <a:pt x="493486" y="649514"/>
                  <a:pt x="986972" y="0"/>
                  <a:pt x="1306286" y="195943"/>
                </a:cubicBezTo>
                <a:cubicBezTo>
                  <a:pt x="1625600" y="391886"/>
                  <a:pt x="1618343" y="2286000"/>
                  <a:pt x="1915886" y="2474686"/>
                </a:cubicBezTo>
                <a:cubicBezTo>
                  <a:pt x="2213429" y="2663372"/>
                  <a:pt x="2652486" y="1995714"/>
                  <a:pt x="3091543" y="1328057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521200" y="1574800"/>
            <a:ext cx="123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(m)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85257" y="5762167"/>
            <a:ext cx="7097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i="1" dirty="0"/>
              <a:t>Shorter flood duration and higher flood velocities</a:t>
            </a:r>
          </a:p>
          <a:p>
            <a:pPr>
              <a:buFontTx/>
              <a:buChar char="-"/>
            </a:pPr>
            <a:r>
              <a:rPr lang="en-US" i="1" dirty="0"/>
              <a:t>Larger asymmetry for shallower water;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850743" y="2032000"/>
            <a:ext cx="885371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850743" y="2032000"/>
            <a:ext cx="0" cy="2133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728856" y="2068286"/>
            <a:ext cx="7258" cy="327297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21714" y="1444171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174171"/>
            <a:ext cx="8752115" cy="1143000"/>
          </a:xfrm>
        </p:spPr>
        <p:txBody>
          <a:bodyPr/>
          <a:lstStyle/>
          <a:p>
            <a:r>
              <a:rPr lang="en-US" sz="3200" dirty="0"/>
              <a:t>Tidal asymmetry:</a:t>
            </a:r>
            <a:br>
              <a:rPr lang="en-US" sz="3200" dirty="0"/>
            </a:br>
            <a:r>
              <a:rPr lang="en-US" sz="3200" dirty="0"/>
              <a:t> influence of intertidal area</a:t>
            </a:r>
          </a:p>
        </p:txBody>
      </p:sp>
      <p:cxnSp>
        <p:nvCxnSpPr>
          <p:cNvPr id="38" name="Straight Arrow Connector 37"/>
          <p:cNvCxnSpPr>
            <a:stCxn id="65" idx="1"/>
          </p:cNvCxnSpPr>
          <p:nvPr/>
        </p:nvCxnSpPr>
        <p:spPr>
          <a:xfrm flipH="1" flipV="1">
            <a:off x="6191250" y="2524125"/>
            <a:ext cx="10919" cy="1228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6200000">
            <a:off x="943429" y="1538516"/>
            <a:ext cx="2276534" cy="2148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939590" y="2433168"/>
            <a:ext cx="2276506" cy="36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971550" y="4233863"/>
            <a:ext cx="2266950" cy="1238250"/>
          </a:xfrm>
          <a:custGeom>
            <a:avLst/>
            <a:gdLst>
              <a:gd name="connsiteX0" fmla="*/ 0 w 2266950"/>
              <a:gd name="connsiteY0" fmla="*/ 0 h 1238250"/>
              <a:gd name="connsiteX1" fmla="*/ 4763 w 2266950"/>
              <a:gd name="connsiteY1" fmla="*/ 290512 h 1238250"/>
              <a:gd name="connsiteX2" fmla="*/ 871538 w 2266950"/>
              <a:gd name="connsiteY2" fmla="*/ 538162 h 1238250"/>
              <a:gd name="connsiteX3" fmla="*/ 971550 w 2266950"/>
              <a:gd name="connsiteY3" fmla="*/ 1238250 h 1238250"/>
              <a:gd name="connsiteX4" fmla="*/ 1281113 w 2266950"/>
              <a:gd name="connsiteY4" fmla="*/ 1238250 h 1238250"/>
              <a:gd name="connsiteX5" fmla="*/ 1381125 w 2266950"/>
              <a:gd name="connsiteY5" fmla="*/ 538162 h 1238250"/>
              <a:gd name="connsiteX6" fmla="*/ 2266950 w 2266950"/>
              <a:gd name="connsiteY6" fmla="*/ 295275 h 1238250"/>
              <a:gd name="connsiteX7" fmla="*/ 2266950 w 2266950"/>
              <a:gd name="connsiteY7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6950" h="1238250">
                <a:moveTo>
                  <a:pt x="0" y="0"/>
                </a:moveTo>
                <a:cubicBezTo>
                  <a:pt x="1588" y="96837"/>
                  <a:pt x="3175" y="193675"/>
                  <a:pt x="4763" y="290512"/>
                </a:cubicBezTo>
                <a:lnTo>
                  <a:pt x="871538" y="538162"/>
                </a:lnTo>
                <a:lnTo>
                  <a:pt x="971550" y="1238250"/>
                </a:lnTo>
                <a:lnTo>
                  <a:pt x="1281113" y="1238250"/>
                </a:lnTo>
                <a:lnTo>
                  <a:pt x="1381125" y="538162"/>
                </a:lnTo>
                <a:lnTo>
                  <a:pt x="2266950" y="295275"/>
                </a:lnTo>
                <a:lnTo>
                  <a:pt x="2266950" y="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971550" y="4376738"/>
            <a:ext cx="22669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3" idx="2"/>
            <a:endCxn id="43" idx="5"/>
          </p:cNvCxnSpPr>
          <p:nvPr/>
        </p:nvCxnSpPr>
        <p:spPr>
          <a:xfrm>
            <a:off x="1843088" y="4772025"/>
            <a:ext cx="509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071688" y="4376738"/>
            <a:ext cx="0" cy="39052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16200000">
            <a:off x="5063915" y="2433168"/>
            <a:ext cx="2276506" cy="36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5886450" y="4238625"/>
            <a:ext cx="628650" cy="1314450"/>
          </a:xfrm>
          <a:custGeom>
            <a:avLst/>
            <a:gdLst>
              <a:gd name="connsiteX0" fmla="*/ 628650 w 628650"/>
              <a:gd name="connsiteY0" fmla="*/ 0 h 1104900"/>
              <a:gd name="connsiteX1" fmla="*/ 466725 w 628650"/>
              <a:gd name="connsiteY1" fmla="*/ 1095375 h 1104900"/>
              <a:gd name="connsiteX2" fmla="*/ 152400 w 628650"/>
              <a:gd name="connsiteY2" fmla="*/ 1104900 h 1104900"/>
              <a:gd name="connsiteX3" fmla="*/ 0 w 628650"/>
              <a:gd name="connsiteY3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1104900">
                <a:moveTo>
                  <a:pt x="628650" y="0"/>
                </a:moveTo>
                <a:lnTo>
                  <a:pt x="466725" y="1095375"/>
                </a:lnTo>
                <a:lnTo>
                  <a:pt x="152400" y="110490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>
            <a:off x="5915025" y="4381500"/>
            <a:ext cx="590550" cy="47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67413" y="4800600"/>
            <a:ext cx="509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205538" y="4386263"/>
            <a:ext cx="0" cy="39052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26" idx="1"/>
          </p:cNvCxnSpPr>
          <p:nvPr/>
        </p:nvCxnSpPr>
        <p:spPr>
          <a:xfrm flipH="1" flipV="1">
            <a:off x="2076450" y="3181350"/>
            <a:ext cx="1394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6" idx="1"/>
          </p:cNvCxnSpPr>
          <p:nvPr/>
        </p:nvCxnSpPr>
        <p:spPr>
          <a:xfrm flipV="1">
            <a:off x="2077844" y="3495675"/>
            <a:ext cx="484381" cy="257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26" idx="1"/>
          </p:cNvCxnSpPr>
          <p:nvPr/>
        </p:nvCxnSpPr>
        <p:spPr>
          <a:xfrm flipH="1" flipV="1">
            <a:off x="1590675" y="3486150"/>
            <a:ext cx="487169" cy="266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-246743" y="5573486"/>
            <a:ext cx="9564914" cy="1284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174171"/>
            <a:ext cx="8752115" cy="1143000"/>
          </a:xfrm>
        </p:spPr>
        <p:txBody>
          <a:bodyPr/>
          <a:lstStyle/>
          <a:p>
            <a:r>
              <a:rPr lang="en-US" sz="3200" dirty="0"/>
              <a:t>Tidal asymmetry:</a:t>
            </a:r>
            <a:br>
              <a:rPr lang="en-US" sz="3200" dirty="0"/>
            </a:br>
            <a:r>
              <a:rPr lang="en-US" sz="3200" dirty="0"/>
              <a:t> influence of intertidal area</a:t>
            </a:r>
          </a:p>
        </p:txBody>
      </p:sp>
      <p:sp>
        <p:nvSpPr>
          <p:cNvPr id="12" name="Freeform 11"/>
          <p:cNvSpPr/>
          <p:nvPr/>
        </p:nvSpPr>
        <p:spPr>
          <a:xfrm>
            <a:off x="312194" y="3032969"/>
            <a:ext cx="3069642" cy="2231571"/>
          </a:xfrm>
          <a:custGeom>
            <a:avLst/>
            <a:gdLst>
              <a:gd name="connsiteX0" fmla="*/ 0 w 6111551"/>
              <a:gd name="connsiteY0" fmla="*/ 1121228 h 2231571"/>
              <a:gd name="connsiteX1" fmla="*/ 1530221 w 6111551"/>
              <a:gd name="connsiteY1" fmla="*/ 1555 h 2231571"/>
              <a:gd name="connsiteX2" fmla="*/ 3060441 w 6111551"/>
              <a:gd name="connsiteY2" fmla="*/ 1111898 h 2231571"/>
              <a:gd name="connsiteX3" fmla="*/ 4581331 w 6111551"/>
              <a:gd name="connsiteY3" fmla="*/ 2231571 h 2231571"/>
              <a:gd name="connsiteX4" fmla="*/ 6111551 w 6111551"/>
              <a:gd name="connsiteY4" fmla="*/ 1111898 h 22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551" h="2231571">
                <a:moveTo>
                  <a:pt x="0" y="1121228"/>
                </a:moveTo>
                <a:cubicBezTo>
                  <a:pt x="510074" y="562169"/>
                  <a:pt x="1020148" y="3110"/>
                  <a:pt x="1530221" y="1555"/>
                </a:cubicBezTo>
                <a:cubicBezTo>
                  <a:pt x="2040294" y="0"/>
                  <a:pt x="3060441" y="1111898"/>
                  <a:pt x="3060441" y="1111898"/>
                </a:cubicBezTo>
                <a:cubicBezTo>
                  <a:pt x="3568959" y="1483567"/>
                  <a:pt x="4072813" y="2231571"/>
                  <a:pt x="4581331" y="2231571"/>
                </a:cubicBezTo>
                <a:cubicBezTo>
                  <a:pt x="5089849" y="2231571"/>
                  <a:pt x="5645020" y="1480457"/>
                  <a:pt x="6111551" y="1111898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04806" y="2095729"/>
            <a:ext cx="28014" cy="2069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22495" y="4131810"/>
            <a:ext cx="3785054" cy="47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58051" y="1509485"/>
            <a:ext cx="123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(m)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52806" y="4274456"/>
            <a:ext cx="107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(m)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651752" y="2102989"/>
            <a:ext cx="28014" cy="2069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69441" y="4139070"/>
            <a:ext cx="3879479" cy="265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99752" y="4281716"/>
            <a:ext cx="107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(m)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619291" y="5239657"/>
            <a:ext cx="1357629" cy="155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073493" y="3019016"/>
            <a:ext cx="871428" cy="8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909637" y="5320531"/>
            <a:ext cx="1234363" cy="62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899401" y="3026231"/>
            <a:ext cx="871428" cy="82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216406" y="1574800"/>
            <a:ext cx="123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(m)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85257" y="5762167"/>
            <a:ext cx="7097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i="1" dirty="0"/>
              <a:t>Longer flood duration and lower flood velocities</a:t>
            </a:r>
          </a:p>
          <a:p>
            <a:pPr>
              <a:buFontTx/>
              <a:buChar char="-"/>
            </a:pPr>
            <a:r>
              <a:rPr lang="en-US" i="1" dirty="0"/>
              <a:t>Larger asymmetry for more intertidal area;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936343" y="2032001"/>
            <a:ext cx="1973943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936361" y="2032000"/>
            <a:ext cx="0" cy="21336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903024" y="2068286"/>
            <a:ext cx="7258" cy="327297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357262" y="1560285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</a:t>
            </a:r>
          </a:p>
        </p:txBody>
      </p:sp>
      <p:sp>
        <p:nvSpPr>
          <p:cNvPr id="24" name="Freeform 23"/>
          <p:cNvSpPr/>
          <p:nvPr/>
        </p:nvSpPr>
        <p:spPr>
          <a:xfrm>
            <a:off x="5399320" y="3031067"/>
            <a:ext cx="3120572" cy="2295676"/>
          </a:xfrm>
          <a:custGeom>
            <a:avLst/>
            <a:gdLst>
              <a:gd name="connsiteX0" fmla="*/ 0 w 3120572"/>
              <a:gd name="connsiteY0" fmla="*/ 1105504 h 2295676"/>
              <a:gd name="connsiteX1" fmla="*/ 551543 w 3120572"/>
              <a:gd name="connsiteY1" fmla="*/ 2419 h 2295676"/>
              <a:gd name="connsiteX2" fmla="*/ 1611086 w 3120572"/>
              <a:gd name="connsiteY2" fmla="*/ 1120019 h 2295676"/>
              <a:gd name="connsiteX3" fmla="*/ 2540000 w 3120572"/>
              <a:gd name="connsiteY3" fmla="*/ 2295676 h 2295676"/>
              <a:gd name="connsiteX4" fmla="*/ 3120572 w 3120572"/>
              <a:gd name="connsiteY4" fmla="*/ 1120019 h 2295676"/>
              <a:gd name="connsiteX5" fmla="*/ 3120572 w 3120572"/>
              <a:gd name="connsiteY5" fmla="*/ 1120019 h 22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0572" h="2295676">
                <a:moveTo>
                  <a:pt x="0" y="1105504"/>
                </a:moveTo>
                <a:cubicBezTo>
                  <a:pt x="141514" y="552752"/>
                  <a:pt x="283029" y="0"/>
                  <a:pt x="551543" y="2419"/>
                </a:cubicBezTo>
                <a:cubicBezTo>
                  <a:pt x="820057" y="4838"/>
                  <a:pt x="1279677" y="737810"/>
                  <a:pt x="1611086" y="1120019"/>
                </a:cubicBezTo>
                <a:cubicBezTo>
                  <a:pt x="1942495" y="1502228"/>
                  <a:pt x="2288419" y="2295676"/>
                  <a:pt x="2540000" y="2295676"/>
                </a:cubicBezTo>
                <a:cubicBezTo>
                  <a:pt x="2791581" y="2295676"/>
                  <a:pt x="3120572" y="1120019"/>
                  <a:pt x="3120572" y="1120019"/>
                </a:cubicBezTo>
                <a:lnTo>
                  <a:pt x="3120572" y="1120019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8343"/>
            <a:ext cx="9143999" cy="1143000"/>
          </a:xfrm>
        </p:spPr>
        <p:txBody>
          <a:bodyPr/>
          <a:lstStyle/>
          <a:p>
            <a:r>
              <a:rPr lang="en-US" sz="4000" dirty="0"/>
              <a:t>Tidal </a:t>
            </a:r>
            <a:r>
              <a:rPr lang="en-US" sz="4000" i="1" dirty="0"/>
              <a:t>symmetry</a:t>
            </a:r>
            <a:r>
              <a:rPr lang="en-US" sz="4000" dirty="0"/>
              <a:t> (equilibrium) by counteracting influence of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229" y="1785257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513" y="2094027"/>
            <a:ext cx="862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presence of intertidal area</a:t>
            </a:r>
          </a:p>
          <a:p>
            <a:pPr>
              <a:buFontTx/>
              <a:buChar char="-"/>
            </a:pPr>
            <a:r>
              <a:rPr lang="en-US" sz="3600" dirty="0"/>
              <a:t> water depth influence on wave propagation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" y="3897040"/>
            <a:ext cx="91439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happens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when intertidal area disappears?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228" y="609600"/>
            <a:ext cx="3069771" cy="1143000"/>
          </a:xfrm>
        </p:spPr>
        <p:txBody>
          <a:bodyPr/>
          <a:lstStyle/>
          <a:p>
            <a:r>
              <a:rPr lang="en-US" dirty="0"/>
              <a:t>Tidal asymmetry</a:t>
            </a:r>
          </a:p>
        </p:txBody>
      </p:sp>
      <p:pic>
        <p:nvPicPr>
          <p:cNvPr id="4" name="Picture 3" descr="M2M4space.tiff"/>
          <p:cNvPicPr/>
          <p:nvPr/>
        </p:nvPicPr>
        <p:blipFill>
          <a:blip r:embed="rId2" cstate="print"/>
          <a:srcRect l="27990" t="1547" r="27439" b="35271"/>
          <a:stretch>
            <a:fillRect/>
          </a:stretch>
        </p:blipFill>
        <p:spPr>
          <a:xfrm>
            <a:off x="-1" y="0"/>
            <a:ext cx="6096319" cy="6494106"/>
          </a:xfrm>
          <a:prstGeom prst="rect">
            <a:avLst/>
          </a:prstGeom>
        </p:spPr>
      </p:pic>
      <p:pic>
        <p:nvPicPr>
          <p:cNvPr id="5" name="Picture 4" descr="M2M4space.tiff"/>
          <p:cNvPicPr/>
          <p:nvPr/>
        </p:nvPicPr>
        <p:blipFill>
          <a:blip r:embed="rId2" cstate="print"/>
          <a:srcRect l="36440" t="67974" r="50039" b="16126"/>
          <a:stretch>
            <a:fillRect/>
          </a:stretch>
        </p:blipFill>
        <p:spPr>
          <a:xfrm>
            <a:off x="6536091" y="3620278"/>
            <a:ext cx="2607909" cy="2304661"/>
          </a:xfrm>
          <a:prstGeom prst="rect">
            <a:avLst/>
          </a:prstGeom>
        </p:spPr>
      </p:pic>
      <p:pic>
        <p:nvPicPr>
          <p:cNvPr id="6" name="Picture 5" descr="depit.tiff"/>
          <p:cNvPicPr/>
          <p:nvPr/>
        </p:nvPicPr>
        <p:blipFill>
          <a:blip r:embed="rId3" cstate="print"/>
          <a:srcRect l="14669" t="64560" r="18409" b="3816"/>
          <a:stretch>
            <a:fillRect/>
          </a:stretch>
        </p:blipFill>
        <p:spPr>
          <a:xfrm>
            <a:off x="0" y="0"/>
            <a:ext cx="6093926" cy="35995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5429" y="0"/>
            <a:ext cx="624114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forcing: intertidal area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 descr="Itarea_time.tiff"/>
          <p:cNvPicPr/>
          <p:nvPr/>
        </p:nvPicPr>
        <p:blipFill>
          <a:blip r:embed="rId2" cstate="print"/>
          <a:srcRect l="7958" t="28046" r="5942" b="28611"/>
          <a:stretch>
            <a:fillRect/>
          </a:stretch>
        </p:blipFill>
        <p:spPr>
          <a:xfrm>
            <a:off x="21274" y="1719925"/>
            <a:ext cx="9122726" cy="34471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7571" y="515982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0.85 m            1.75m            3.5m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forcing: sediment transport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5" name="Picture 4" descr="actran.tiff"/>
          <p:cNvPicPr/>
          <p:nvPr/>
        </p:nvPicPr>
        <p:blipFill>
          <a:blip r:embed="rId2" cstate="print"/>
          <a:srcRect l="6797" t="27853" r="6914" b="29578"/>
          <a:stretch>
            <a:fillRect/>
          </a:stretch>
        </p:blipFill>
        <p:spPr>
          <a:xfrm>
            <a:off x="0" y="2003930"/>
            <a:ext cx="9144000" cy="33866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07571" y="515982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0.85 m            1.75m            3.5m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0"/>
            <a:ext cx="8658225" cy="1143000"/>
          </a:xfrm>
        </p:spPr>
        <p:txBody>
          <a:bodyPr/>
          <a:lstStyle/>
          <a:p>
            <a:r>
              <a:rPr lang="en-US" dirty="0"/>
              <a:t>Different forcing: tidal asymmetry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51114" y="4597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0.85 m            1.75m            3.5m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M2M4.tiff"/>
          <p:cNvPicPr/>
          <p:nvPr/>
        </p:nvPicPr>
        <p:blipFill>
          <a:blip r:embed="rId2" cstate="print"/>
          <a:srcRect l="7519" t="64271" r="8856" b="4989"/>
          <a:stretch>
            <a:fillRect/>
          </a:stretch>
        </p:blipFill>
        <p:spPr>
          <a:xfrm>
            <a:off x="0" y="1582057"/>
            <a:ext cx="9144000" cy="25898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4686" y="1596571"/>
            <a:ext cx="72136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Morphological classification based on </a:t>
            </a:r>
            <a:br>
              <a:rPr lang="en-US" dirty="0"/>
            </a:b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  <a:p>
            <a:r>
              <a:rPr lang="en-US" dirty="0"/>
              <a:t>Sediment</a:t>
            </a:r>
          </a:p>
          <a:p>
            <a:r>
              <a:rPr lang="en-US" dirty="0"/>
              <a:t>Forcing</a:t>
            </a:r>
          </a:p>
          <a:p>
            <a:r>
              <a:rPr lang="en-US" dirty="0"/>
              <a:t>Vegetation/ecology</a:t>
            </a:r>
          </a:p>
        </p:txBody>
      </p:sp>
    </p:spTree>
    <p:extLst>
      <p:ext uri="{BB962C8B-B14F-4D97-AF65-F5344CB8AC3E}">
        <p14:creationId xmlns:p14="http://schemas.microsoft.com/office/powerpoint/2010/main" val="2140672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90500"/>
            <a:ext cx="77724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021" y="1257459"/>
            <a:ext cx="81530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Sea level rise induces sediment import into tidal embayments;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Shift from export to import does not provide enough sediment to the shoals to maintain intertidal area;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Drowning of intertidal area contributes to tidal asymmetry and sediment import.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Intertidal area is more vulnerable to sea level rise for shallow, young tidal basins;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368300" y="1065213"/>
            <a:ext cx="6864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nl-NL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804863" y="6550025"/>
            <a:ext cx="7056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400">
                <a:solidFill>
                  <a:srgbClr val="FFFFFF"/>
                </a:solidFill>
                <a:hlinkClick r:id="rId2" tooltip="Deze externe link gaat naar URL https://beeldbank.rws.nl (opent in nieuw scherm)"/>
              </a:rPr>
              <a:t>https://beeldbank.rws.nl</a:t>
            </a:r>
            <a:r>
              <a:rPr lang="nl-NL" sz="1400">
                <a:solidFill>
                  <a:srgbClr val="FFFFFF"/>
                </a:solidFill>
              </a:rPr>
              <a:t>, Rijkswaterstaat</a:t>
            </a:r>
          </a:p>
        </p:txBody>
      </p:sp>
      <p:pic>
        <p:nvPicPr>
          <p:cNvPr id="59396" name="Picture 4" descr="3725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33645" cy="608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56768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6500" name="Picture 4" descr="deltaluf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873836" cy="685756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6751439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fb320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151137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4"/>
          <p:cNvSpPr>
            <a:spLocks noChangeArrowheads="1"/>
          </p:cNvSpPr>
          <p:nvPr/>
        </p:nvSpPr>
        <p:spPr bwMode="auto">
          <a:xfrm>
            <a:off x="0" y="312738"/>
            <a:ext cx="84693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3200"/>
              <a:t>Energy dissipation (Ediss/m^2/s) for fixed banks</a:t>
            </a:r>
          </a:p>
        </p:txBody>
      </p:sp>
      <p:pic>
        <p:nvPicPr>
          <p:cNvPr id="51203" name="Picture 18" descr="ebasin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284" y="1027269"/>
            <a:ext cx="67214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310392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EroSedRun2_yr197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0"/>
            <a:ext cx="887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Erosion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sedimentation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1860-1970 (110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3721552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65113"/>
            <a:ext cx="8037513" cy="542925"/>
          </a:xfrm>
        </p:spPr>
        <p:txBody>
          <a:bodyPr/>
          <a:lstStyle/>
          <a:p>
            <a:r>
              <a:rPr lang="nl-NL" sz="3600" dirty="0">
                <a:solidFill>
                  <a:srgbClr val="99CCFF"/>
                </a:solidFill>
              </a:rPr>
              <a:t>BSS 1860 – 1970; </a:t>
            </a:r>
            <a:br>
              <a:rPr lang="nl-NL" sz="3600" dirty="0">
                <a:solidFill>
                  <a:srgbClr val="99CCFF"/>
                </a:solidFill>
              </a:rPr>
            </a:br>
            <a:r>
              <a:rPr lang="nl-NL" sz="3600" dirty="0" err="1">
                <a:solidFill>
                  <a:srgbClr val="99CCFF"/>
                </a:solidFill>
              </a:rPr>
              <a:t>entire</a:t>
            </a:r>
            <a:r>
              <a:rPr lang="nl-NL" sz="3600" dirty="0">
                <a:solidFill>
                  <a:srgbClr val="99CCFF"/>
                </a:solidFill>
              </a:rPr>
              <a:t> Western Scheldt</a:t>
            </a:r>
          </a:p>
        </p:txBody>
      </p:sp>
      <p:pic>
        <p:nvPicPr>
          <p:cNvPr id="41987" name="Picture 3" descr="BSSandErrorSignal_eng.png"/>
          <p:cNvPicPr>
            <a:picLocks noChangeAspect="1"/>
          </p:cNvPicPr>
          <p:nvPr/>
        </p:nvPicPr>
        <p:blipFill>
          <a:blip r:embed="rId2" cstate="print"/>
          <a:srcRect b="52637"/>
          <a:stretch>
            <a:fillRect/>
          </a:stretch>
        </p:blipFill>
        <p:spPr bwMode="auto">
          <a:xfrm>
            <a:off x="527050" y="1281113"/>
            <a:ext cx="8040688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831495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077" y="-43072"/>
            <a:ext cx="3388051" cy="195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nergydissipationNCK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72817"/>
            <a:ext cx="6777454" cy="5084844"/>
          </a:xfrm>
          <a:prstGeom prst="rect">
            <a:avLst/>
          </a:prstGeom>
        </p:spPr>
      </p:pic>
      <p:pic>
        <p:nvPicPr>
          <p:cNvPr id="5" name="Picture 18" descr="ebasin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-27384"/>
            <a:ext cx="5076056" cy="380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136971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2" y="2874529"/>
            <a:ext cx="7772400" cy="1929245"/>
          </a:xfrm>
        </p:spPr>
        <p:txBody>
          <a:bodyPr/>
          <a:lstStyle/>
          <a:p>
            <a:pPr marL="0" indent="0">
              <a:buNone/>
            </a:pPr>
            <a:r>
              <a:rPr lang="nl-NL" sz="1200" dirty="0"/>
              <a:t>Source: </a:t>
            </a:r>
            <a:r>
              <a:rPr lang="nl-NL" sz="1200" dirty="0" err="1"/>
              <a:t>Beachapedia</a:t>
            </a:r>
            <a:endParaRPr lang="en-GB" sz="1200" dirty="0"/>
          </a:p>
        </p:txBody>
      </p:sp>
      <p:pic>
        <p:nvPicPr>
          <p:cNvPr id="1005570" name="Picture 2" descr="http://www.beachapedia.org/images/thumb/7/7f/USACE_Coos_Bay_Inlet.jpg/300px-USACE_Coos_Bay_In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6773" cy="278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572" name="Picture 4" descr="Oblique aerial image of a barrier island with labeled components, described in cap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72" y="1118985"/>
            <a:ext cx="4917227" cy="32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598" y="4402959"/>
            <a:ext cx="751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Source: www.e-education.psu.edu, D. Fitzgerald </a:t>
            </a:r>
            <a:endParaRPr lang="en-GB" sz="1200" dirty="0"/>
          </a:p>
        </p:txBody>
      </p:sp>
      <p:pic>
        <p:nvPicPr>
          <p:cNvPr id="1005574" name="Picture 6" descr="https://www.researchgate.net/profile/Pushpa_Dissanayake2/publication/279768507/figure/fig1/AS:284508264910864@1444843464941/Location-of-Dutch-Wadden-Sea-tidal-inlets-the-Ameland-inlet-and-basin-source-Googl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8864"/>
            <a:ext cx="4241874" cy="31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41875" y="5950512"/>
            <a:ext cx="751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Source: Dissanayake,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56901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11" y="2323071"/>
            <a:ext cx="7772400" cy="1143000"/>
          </a:xfrm>
        </p:spPr>
        <p:txBody>
          <a:bodyPr/>
          <a:lstStyle/>
          <a:p>
            <a:r>
              <a:rPr lang="nl-NL" sz="9600" dirty="0"/>
              <a:t>Time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48006070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-200025" y="2405974"/>
            <a:ext cx="9620250" cy="4847866"/>
          </a:xfrm>
          <a:custGeom>
            <a:avLst/>
            <a:gdLst>
              <a:gd name="connsiteX0" fmla="*/ 3800475 w 9620250"/>
              <a:gd name="connsiteY0" fmla="*/ 708701 h 4847866"/>
              <a:gd name="connsiteX1" fmla="*/ 3762375 w 9620250"/>
              <a:gd name="connsiteY1" fmla="*/ 651551 h 4847866"/>
              <a:gd name="connsiteX2" fmla="*/ 3743325 w 9620250"/>
              <a:gd name="connsiteY2" fmla="*/ 594401 h 4847866"/>
              <a:gd name="connsiteX3" fmla="*/ 3733800 w 9620250"/>
              <a:gd name="connsiteY3" fmla="*/ 565826 h 4847866"/>
              <a:gd name="connsiteX4" fmla="*/ 3676650 w 9620250"/>
              <a:gd name="connsiteY4" fmla="*/ 508676 h 4847866"/>
              <a:gd name="connsiteX5" fmla="*/ 3609975 w 9620250"/>
              <a:gd name="connsiteY5" fmla="*/ 432476 h 4847866"/>
              <a:gd name="connsiteX6" fmla="*/ 3581400 w 9620250"/>
              <a:gd name="connsiteY6" fmla="*/ 375326 h 4847866"/>
              <a:gd name="connsiteX7" fmla="*/ 3495675 w 9620250"/>
              <a:gd name="connsiteY7" fmla="*/ 299126 h 4847866"/>
              <a:gd name="connsiteX8" fmla="*/ 3457575 w 9620250"/>
              <a:gd name="connsiteY8" fmla="*/ 241976 h 4847866"/>
              <a:gd name="connsiteX9" fmla="*/ 3438525 w 9620250"/>
              <a:gd name="connsiteY9" fmla="*/ 213401 h 4847866"/>
              <a:gd name="connsiteX10" fmla="*/ 3419475 w 9620250"/>
              <a:gd name="connsiteY10" fmla="*/ 184826 h 4847866"/>
              <a:gd name="connsiteX11" fmla="*/ 3390900 w 9620250"/>
              <a:gd name="connsiteY11" fmla="*/ 165776 h 4847866"/>
              <a:gd name="connsiteX12" fmla="*/ 3362325 w 9620250"/>
              <a:gd name="connsiteY12" fmla="*/ 156251 h 4847866"/>
              <a:gd name="connsiteX13" fmla="*/ 3248025 w 9620250"/>
              <a:gd name="connsiteY13" fmla="*/ 146726 h 4847866"/>
              <a:gd name="connsiteX14" fmla="*/ 2886075 w 9620250"/>
              <a:gd name="connsiteY14" fmla="*/ 156251 h 4847866"/>
              <a:gd name="connsiteX15" fmla="*/ 2705100 w 9620250"/>
              <a:gd name="connsiteY15" fmla="*/ 165776 h 4847866"/>
              <a:gd name="connsiteX16" fmla="*/ 2381250 w 9620250"/>
              <a:gd name="connsiteY16" fmla="*/ 156251 h 4847866"/>
              <a:gd name="connsiteX17" fmla="*/ 2324100 w 9620250"/>
              <a:gd name="connsiteY17" fmla="*/ 146726 h 4847866"/>
              <a:gd name="connsiteX18" fmla="*/ 2286000 w 9620250"/>
              <a:gd name="connsiteY18" fmla="*/ 137201 h 4847866"/>
              <a:gd name="connsiteX19" fmla="*/ 2228850 w 9620250"/>
              <a:gd name="connsiteY19" fmla="*/ 127676 h 4847866"/>
              <a:gd name="connsiteX20" fmla="*/ 2171700 w 9620250"/>
              <a:gd name="connsiteY20" fmla="*/ 108626 h 4847866"/>
              <a:gd name="connsiteX21" fmla="*/ 2133600 w 9620250"/>
              <a:gd name="connsiteY21" fmla="*/ 99101 h 4847866"/>
              <a:gd name="connsiteX22" fmla="*/ 2076450 w 9620250"/>
              <a:gd name="connsiteY22" fmla="*/ 80051 h 4847866"/>
              <a:gd name="connsiteX23" fmla="*/ 2038350 w 9620250"/>
              <a:gd name="connsiteY23" fmla="*/ 70526 h 4847866"/>
              <a:gd name="connsiteX24" fmla="*/ 1981200 w 9620250"/>
              <a:gd name="connsiteY24" fmla="*/ 51476 h 4847866"/>
              <a:gd name="connsiteX25" fmla="*/ 1933575 w 9620250"/>
              <a:gd name="connsiteY25" fmla="*/ 41951 h 4847866"/>
              <a:gd name="connsiteX26" fmla="*/ 1895475 w 9620250"/>
              <a:gd name="connsiteY26" fmla="*/ 32426 h 4847866"/>
              <a:gd name="connsiteX27" fmla="*/ 1762125 w 9620250"/>
              <a:gd name="connsiteY27" fmla="*/ 3851 h 4847866"/>
              <a:gd name="connsiteX28" fmla="*/ 1628775 w 9620250"/>
              <a:gd name="connsiteY28" fmla="*/ 13376 h 4847866"/>
              <a:gd name="connsiteX29" fmla="*/ 1600200 w 9620250"/>
              <a:gd name="connsiteY29" fmla="*/ 22901 h 4847866"/>
              <a:gd name="connsiteX30" fmla="*/ 1076325 w 9620250"/>
              <a:gd name="connsiteY30" fmla="*/ 32426 h 4847866"/>
              <a:gd name="connsiteX31" fmla="*/ 914400 w 9620250"/>
              <a:gd name="connsiteY31" fmla="*/ 41951 h 4847866"/>
              <a:gd name="connsiteX32" fmla="*/ 438150 w 9620250"/>
              <a:gd name="connsiteY32" fmla="*/ 61001 h 4847866"/>
              <a:gd name="connsiteX33" fmla="*/ 238125 w 9620250"/>
              <a:gd name="connsiteY33" fmla="*/ 70526 h 4847866"/>
              <a:gd name="connsiteX34" fmla="*/ 200025 w 9620250"/>
              <a:gd name="connsiteY34" fmla="*/ 80051 h 4847866"/>
              <a:gd name="connsiteX35" fmla="*/ 142875 w 9620250"/>
              <a:gd name="connsiteY35" fmla="*/ 99101 h 4847866"/>
              <a:gd name="connsiteX36" fmla="*/ 104775 w 9620250"/>
              <a:gd name="connsiteY36" fmla="*/ 108626 h 4847866"/>
              <a:gd name="connsiteX37" fmla="*/ 57150 w 9620250"/>
              <a:gd name="connsiteY37" fmla="*/ 203876 h 4847866"/>
              <a:gd name="connsiteX38" fmla="*/ 47625 w 9620250"/>
              <a:gd name="connsiteY38" fmla="*/ 642026 h 4847866"/>
              <a:gd name="connsiteX39" fmla="*/ 66675 w 9620250"/>
              <a:gd name="connsiteY39" fmla="*/ 975401 h 4847866"/>
              <a:gd name="connsiteX40" fmla="*/ 47625 w 9620250"/>
              <a:gd name="connsiteY40" fmla="*/ 1213526 h 4847866"/>
              <a:gd name="connsiteX41" fmla="*/ 38100 w 9620250"/>
              <a:gd name="connsiteY41" fmla="*/ 1270676 h 4847866"/>
              <a:gd name="connsiteX42" fmla="*/ 28575 w 9620250"/>
              <a:gd name="connsiteY42" fmla="*/ 1461176 h 4847866"/>
              <a:gd name="connsiteX43" fmla="*/ 9525 w 9620250"/>
              <a:gd name="connsiteY43" fmla="*/ 1556426 h 4847866"/>
              <a:gd name="connsiteX44" fmla="*/ 19050 w 9620250"/>
              <a:gd name="connsiteY44" fmla="*/ 1975526 h 4847866"/>
              <a:gd name="connsiteX45" fmla="*/ 28575 w 9620250"/>
              <a:gd name="connsiteY45" fmla="*/ 2051726 h 4847866"/>
              <a:gd name="connsiteX46" fmla="*/ 38100 w 9620250"/>
              <a:gd name="connsiteY46" fmla="*/ 2280326 h 4847866"/>
              <a:gd name="connsiteX47" fmla="*/ 66675 w 9620250"/>
              <a:gd name="connsiteY47" fmla="*/ 2547026 h 4847866"/>
              <a:gd name="connsiteX48" fmla="*/ 85725 w 9620250"/>
              <a:gd name="connsiteY48" fmla="*/ 2642276 h 4847866"/>
              <a:gd name="connsiteX49" fmla="*/ 85725 w 9620250"/>
              <a:gd name="connsiteY49" fmla="*/ 3366176 h 4847866"/>
              <a:gd name="connsiteX50" fmla="*/ 66675 w 9620250"/>
              <a:gd name="connsiteY50" fmla="*/ 3509051 h 4847866"/>
              <a:gd name="connsiteX51" fmla="*/ 57150 w 9620250"/>
              <a:gd name="connsiteY51" fmla="*/ 3547151 h 4847866"/>
              <a:gd name="connsiteX52" fmla="*/ 47625 w 9620250"/>
              <a:gd name="connsiteY52" fmla="*/ 3642401 h 4847866"/>
              <a:gd name="connsiteX53" fmla="*/ 28575 w 9620250"/>
              <a:gd name="connsiteY53" fmla="*/ 3699551 h 4847866"/>
              <a:gd name="connsiteX54" fmla="*/ 19050 w 9620250"/>
              <a:gd name="connsiteY54" fmla="*/ 3728126 h 4847866"/>
              <a:gd name="connsiteX55" fmla="*/ 9525 w 9620250"/>
              <a:gd name="connsiteY55" fmla="*/ 3871001 h 4847866"/>
              <a:gd name="connsiteX56" fmla="*/ 0 w 9620250"/>
              <a:gd name="connsiteY56" fmla="*/ 3899576 h 4847866"/>
              <a:gd name="connsiteX57" fmla="*/ 9525 w 9620250"/>
              <a:gd name="connsiteY57" fmla="*/ 4347251 h 4847866"/>
              <a:gd name="connsiteX58" fmla="*/ 38100 w 9620250"/>
              <a:gd name="connsiteY58" fmla="*/ 4432976 h 4847866"/>
              <a:gd name="connsiteX59" fmla="*/ 47625 w 9620250"/>
              <a:gd name="connsiteY59" fmla="*/ 4461551 h 4847866"/>
              <a:gd name="connsiteX60" fmla="*/ 66675 w 9620250"/>
              <a:gd name="connsiteY60" fmla="*/ 4547276 h 4847866"/>
              <a:gd name="connsiteX61" fmla="*/ 104775 w 9620250"/>
              <a:gd name="connsiteY61" fmla="*/ 4623476 h 4847866"/>
              <a:gd name="connsiteX62" fmla="*/ 161925 w 9620250"/>
              <a:gd name="connsiteY62" fmla="*/ 4642526 h 4847866"/>
              <a:gd name="connsiteX63" fmla="*/ 190500 w 9620250"/>
              <a:gd name="connsiteY63" fmla="*/ 4652051 h 4847866"/>
              <a:gd name="connsiteX64" fmla="*/ 219075 w 9620250"/>
              <a:gd name="connsiteY64" fmla="*/ 4671101 h 4847866"/>
              <a:gd name="connsiteX65" fmla="*/ 257175 w 9620250"/>
              <a:gd name="connsiteY65" fmla="*/ 4680626 h 4847866"/>
              <a:gd name="connsiteX66" fmla="*/ 447675 w 9620250"/>
              <a:gd name="connsiteY66" fmla="*/ 4718726 h 4847866"/>
              <a:gd name="connsiteX67" fmla="*/ 676275 w 9620250"/>
              <a:gd name="connsiteY67" fmla="*/ 4728251 h 4847866"/>
              <a:gd name="connsiteX68" fmla="*/ 904875 w 9620250"/>
              <a:gd name="connsiteY68" fmla="*/ 4747301 h 4847866"/>
              <a:gd name="connsiteX69" fmla="*/ 1000125 w 9620250"/>
              <a:gd name="connsiteY69" fmla="*/ 4766351 h 4847866"/>
              <a:gd name="connsiteX70" fmla="*/ 1104900 w 9620250"/>
              <a:gd name="connsiteY70" fmla="*/ 4785401 h 4847866"/>
              <a:gd name="connsiteX71" fmla="*/ 1247775 w 9620250"/>
              <a:gd name="connsiteY71" fmla="*/ 4813976 h 4847866"/>
              <a:gd name="connsiteX72" fmla="*/ 1638300 w 9620250"/>
              <a:gd name="connsiteY72" fmla="*/ 4842551 h 4847866"/>
              <a:gd name="connsiteX73" fmla="*/ 2009775 w 9620250"/>
              <a:gd name="connsiteY73" fmla="*/ 4833026 h 4847866"/>
              <a:gd name="connsiteX74" fmla="*/ 2076450 w 9620250"/>
              <a:gd name="connsiteY74" fmla="*/ 4813976 h 4847866"/>
              <a:gd name="connsiteX75" fmla="*/ 2133600 w 9620250"/>
              <a:gd name="connsiteY75" fmla="*/ 4804451 h 4847866"/>
              <a:gd name="connsiteX76" fmla="*/ 2171700 w 9620250"/>
              <a:gd name="connsiteY76" fmla="*/ 4794926 h 4847866"/>
              <a:gd name="connsiteX77" fmla="*/ 2228850 w 9620250"/>
              <a:gd name="connsiteY77" fmla="*/ 4785401 h 4847866"/>
              <a:gd name="connsiteX78" fmla="*/ 2257425 w 9620250"/>
              <a:gd name="connsiteY78" fmla="*/ 4775876 h 4847866"/>
              <a:gd name="connsiteX79" fmla="*/ 2305050 w 9620250"/>
              <a:gd name="connsiteY79" fmla="*/ 4766351 h 4847866"/>
              <a:gd name="connsiteX80" fmla="*/ 2333625 w 9620250"/>
              <a:gd name="connsiteY80" fmla="*/ 4756826 h 4847866"/>
              <a:gd name="connsiteX81" fmla="*/ 2409825 w 9620250"/>
              <a:gd name="connsiteY81" fmla="*/ 4747301 h 4847866"/>
              <a:gd name="connsiteX82" fmla="*/ 2447925 w 9620250"/>
              <a:gd name="connsiteY82" fmla="*/ 4737776 h 4847866"/>
              <a:gd name="connsiteX83" fmla="*/ 2514600 w 9620250"/>
              <a:gd name="connsiteY83" fmla="*/ 4728251 h 4847866"/>
              <a:gd name="connsiteX84" fmla="*/ 2552700 w 9620250"/>
              <a:gd name="connsiteY84" fmla="*/ 4718726 h 4847866"/>
              <a:gd name="connsiteX85" fmla="*/ 2724150 w 9620250"/>
              <a:gd name="connsiteY85" fmla="*/ 4709201 h 4847866"/>
              <a:gd name="connsiteX86" fmla="*/ 2838450 w 9620250"/>
              <a:gd name="connsiteY86" fmla="*/ 4690151 h 4847866"/>
              <a:gd name="connsiteX87" fmla="*/ 2895600 w 9620250"/>
              <a:gd name="connsiteY87" fmla="*/ 4699676 h 4847866"/>
              <a:gd name="connsiteX88" fmla="*/ 2971800 w 9620250"/>
              <a:gd name="connsiteY88" fmla="*/ 4709201 h 4847866"/>
              <a:gd name="connsiteX89" fmla="*/ 3095625 w 9620250"/>
              <a:gd name="connsiteY89" fmla="*/ 4747301 h 4847866"/>
              <a:gd name="connsiteX90" fmla="*/ 3305175 w 9620250"/>
              <a:gd name="connsiteY90" fmla="*/ 4775876 h 4847866"/>
              <a:gd name="connsiteX91" fmla="*/ 3352800 w 9620250"/>
              <a:gd name="connsiteY91" fmla="*/ 4785401 h 4847866"/>
              <a:gd name="connsiteX92" fmla="*/ 3609975 w 9620250"/>
              <a:gd name="connsiteY92" fmla="*/ 4775876 h 4847866"/>
              <a:gd name="connsiteX93" fmla="*/ 3638550 w 9620250"/>
              <a:gd name="connsiteY93" fmla="*/ 4766351 h 4847866"/>
              <a:gd name="connsiteX94" fmla="*/ 3705225 w 9620250"/>
              <a:gd name="connsiteY94" fmla="*/ 4756826 h 4847866"/>
              <a:gd name="connsiteX95" fmla="*/ 3819525 w 9620250"/>
              <a:gd name="connsiteY95" fmla="*/ 4737776 h 4847866"/>
              <a:gd name="connsiteX96" fmla="*/ 3867150 w 9620250"/>
              <a:gd name="connsiteY96" fmla="*/ 4718726 h 4847866"/>
              <a:gd name="connsiteX97" fmla="*/ 3933825 w 9620250"/>
              <a:gd name="connsiteY97" fmla="*/ 4709201 h 4847866"/>
              <a:gd name="connsiteX98" fmla="*/ 3990975 w 9620250"/>
              <a:gd name="connsiteY98" fmla="*/ 4699676 h 4847866"/>
              <a:gd name="connsiteX99" fmla="*/ 4048125 w 9620250"/>
              <a:gd name="connsiteY99" fmla="*/ 4680626 h 4847866"/>
              <a:gd name="connsiteX100" fmla="*/ 4181475 w 9620250"/>
              <a:gd name="connsiteY100" fmla="*/ 4661576 h 4847866"/>
              <a:gd name="connsiteX101" fmla="*/ 4257675 w 9620250"/>
              <a:gd name="connsiteY101" fmla="*/ 4642526 h 4847866"/>
              <a:gd name="connsiteX102" fmla="*/ 4286250 w 9620250"/>
              <a:gd name="connsiteY102" fmla="*/ 4633001 h 4847866"/>
              <a:gd name="connsiteX103" fmla="*/ 4352925 w 9620250"/>
              <a:gd name="connsiteY103" fmla="*/ 4604426 h 4847866"/>
              <a:gd name="connsiteX104" fmla="*/ 4886325 w 9620250"/>
              <a:gd name="connsiteY104" fmla="*/ 4613951 h 4847866"/>
              <a:gd name="connsiteX105" fmla="*/ 4933950 w 9620250"/>
              <a:gd name="connsiteY105" fmla="*/ 4623476 h 4847866"/>
              <a:gd name="connsiteX106" fmla="*/ 5010150 w 9620250"/>
              <a:gd name="connsiteY106" fmla="*/ 4633001 h 4847866"/>
              <a:gd name="connsiteX107" fmla="*/ 5038725 w 9620250"/>
              <a:gd name="connsiteY107" fmla="*/ 4642526 h 4847866"/>
              <a:gd name="connsiteX108" fmla="*/ 5076825 w 9620250"/>
              <a:gd name="connsiteY108" fmla="*/ 4661576 h 4847866"/>
              <a:gd name="connsiteX109" fmla="*/ 5143500 w 9620250"/>
              <a:gd name="connsiteY109" fmla="*/ 4680626 h 4847866"/>
              <a:gd name="connsiteX110" fmla="*/ 5172075 w 9620250"/>
              <a:gd name="connsiteY110" fmla="*/ 4699676 h 4847866"/>
              <a:gd name="connsiteX111" fmla="*/ 5229225 w 9620250"/>
              <a:gd name="connsiteY111" fmla="*/ 4718726 h 4847866"/>
              <a:gd name="connsiteX112" fmla="*/ 5257800 w 9620250"/>
              <a:gd name="connsiteY112" fmla="*/ 4728251 h 4847866"/>
              <a:gd name="connsiteX113" fmla="*/ 5343525 w 9620250"/>
              <a:gd name="connsiteY113" fmla="*/ 4766351 h 4847866"/>
              <a:gd name="connsiteX114" fmla="*/ 5467350 w 9620250"/>
              <a:gd name="connsiteY114" fmla="*/ 4785401 h 4847866"/>
              <a:gd name="connsiteX115" fmla="*/ 5886450 w 9620250"/>
              <a:gd name="connsiteY115" fmla="*/ 4813976 h 4847866"/>
              <a:gd name="connsiteX116" fmla="*/ 6096000 w 9620250"/>
              <a:gd name="connsiteY116" fmla="*/ 4813976 h 4847866"/>
              <a:gd name="connsiteX117" fmla="*/ 6162675 w 9620250"/>
              <a:gd name="connsiteY117" fmla="*/ 4794926 h 4847866"/>
              <a:gd name="connsiteX118" fmla="*/ 6200775 w 9620250"/>
              <a:gd name="connsiteY118" fmla="*/ 4775876 h 4847866"/>
              <a:gd name="connsiteX119" fmla="*/ 6276975 w 9620250"/>
              <a:gd name="connsiteY119" fmla="*/ 4747301 h 4847866"/>
              <a:gd name="connsiteX120" fmla="*/ 6315075 w 9620250"/>
              <a:gd name="connsiteY120" fmla="*/ 4737776 h 4847866"/>
              <a:gd name="connsiteX121" fmla="*/ 6400800 w 9620250"/>
              <a:gd name="connsiteY121" fmla="*/ 4718726 h 4847866"/>
              <a:gd name="connsiteX122" fmla="*/ 6438900 w 9620250"/>
              <a:gd name="connsiteY122" fmla="*/ 4699676 h 4847866"/>
              <a:gd name="connsiteX123" fmla="*/ 6505575 w 9620250"/>
              <a:gd name="connsiteY123" fmla="*/ 4680626 h 4847866"/>
              <a:gd name="connsiteX124" fmla="*/ 6534150 w 9620250"/>
              <a:gd name="connsiteY124" fmla="*/ 4661576 h 4847866"/>
              <a:gd name="connsiteX125" fmla="*/ 6600825 w 9620250"/>
              <a:gd name="connsiteY125" fmla="*/ 4652051 h 4847866"/>
              <a:gd name="connsiteX126" fmla="*/ 6677025 w 9620250"/>
              <a:gd name="connsiteY126" fmla="*/ 4633001 h 4847866"/>
              <a:gd name="connsiteX127" fmla="*/ 6734175 w 9620250"/>
              <a:gd name="connsiteY127" fmla="*/ 4623476 h 4847866"/>
              <a:gd name="connsiteX128" fmla="*/ 6810375 w 9620250"/>
              <a:gd name="connsiteY128" fmla="*/ 4604426 h 4847866"/>
              <a:gd name="connsiteX129" fmla="*/ 6924675 w 9620250"/>
              <a:gd name="connsiteY129" fmla="*/ 4585376 h 4847866"/>
              <a:gd name="connsiteX130" fmla="*/ 7134225 w 9620250"/>
              <a:gd name="connsiteY130" fmla="*/ 4613951 h 4847866"/>
              <a:gd name="connsiteX131" fmla="*/ 7162800 w 9620250"/>
              <a:gd name="connsiteY131" fmla="*/ 4623476 h 4847866"/>
              <a:gd name="connsiteX132" fmla="*/ 7239000 w 9620250"/>
              <a:gd name="connsiteY132" fmla="*/ 4642526 h 4847866"/>
              <a:gd name="connsiteX133" fmla="*/ 7286625 w 9620250"/>
              <a:gd name="connsiteY133" fmla="*/ 4661576 h 4847866"/>
              <a:gd name="connsiteX134" fmla="*/ 7362825 w 9620250"/>
              <a:gd name="connsiteY134" fmla="*/ 4699676 h 4847866"/>
              <a:gd name="connsiteX135" fmla="*/ 7448550 w 9620250"/>
              <a:gd name="connsiteY135" fmla="*/ 4718726 h 4847866"/>
              <a:gd name="connsiteX136" fmla="*/ 7629525 w 9620250"/>
              <a:gd name="connsiteY136" fmla="*/ 4709201 h 4847866"/>
              <a:gd name="connsiteX137" fmla="*/ 7658100 w 9620250"/>
              <a:gd name="connsiteY137" fmla="*/ 4699676 h 4847866"/>
              <a:gd name="connsiteX138" fmla="*/ 7791450 w 9620250"/>
              <a:gd name="connsiteY138" fmla="*/ 4680626 h 4847866"/>
              <a:gd name="connsiteX139" fmla="*/ 7800975 w 9620250"/>
              <a:gd name="connsiteY139" fmla="*/ 4652051 h 4847866"/>
              <a:gd name="connsiteX140" fmla="*/ 7677150 w 9620250"/>
              <a:gd name="connsiteY140" fmla="*/ 4566326 h 4847866"/>
              <a:gd name="connsiteX141" fmla="*/ 7648575 w 9620250"/>
              <a:gd name="connsiteY141" fmla="*/ 4537751 h 4847866"/>
              <a:gd name="connsiteX142" fmla="*/ 7629525 w 9620250"/>
              <a:gd name="connsiteY142" fmla="*/ 4490126 h 4847866"/>
              <a:gd name="connsiteX143" fmla="*/ 7686675 w 9620250"/>
              <a:gd name="connsiteY143" fmla="*/ 4537751 h 4847866"/>
              <a:gd name="connsiteX144" fmla="*/ 7791450 w 9620250"/>
              <a:gd name="connsiteY144" fmla="*/ 4575851 h 4847866"/>
              <a:gd name="connsiteX145" fmla="*/ 7886700 w 9620250"/>
              <a:gd name="connsiteY145" fmla="*/ 4633001 h 4847866"/>
              <a:gd name="connsiteX146" fmla="*/ 7962900 w 9620250"/>
              <a:gd name="connsiteY146" fmla="*/ 4661576 h 4847866"/>
              <a:gd name="connsiteX147" fmla="*/ 7981950 w 9620250"/>
              <a:gd name="connsiteY147" fmla="*/ 4690151 h 4847866"/>
              <a:gd name="connsiteX148" fmla="*/ 8039100 w 9620250"/>
              <a:gd name="connsiteY148" fmla="*/ 4718726 h 4847866"/>
              <a:gd name="connsiteX149" fmla="*/ 8086725 w 9620250"/>
              <a:gd name="connsiteY149" fmla="*/ 4728251 h 4847866"/>
              <a:gd name="connsiteX150" fmla="*/ 8220075 w 9620250"/>
              <a:gd name="connsiteY150" fmla="*/ 4747301 h 4847866"/>
              <a:gd name="connsiteX151" fmla="*/ 8372475 w 9620250"/>
              <a:gd name="connsiteY151" fmla="*/ 4756826 h 4847866"/>
              <a:gd name="connsiteX152" fmla="*/ 8505825 w 9620250"/>
              <a:gd name="connsiteY152" fmla="*/ 4775876 h 4847866"/>
              <a:gd name="connsiteX153" fmla="*/ 8591550 w 9620250"/>
              <a:gd name="connsiteY153" fmla="*/ 4785401 h 4847866"/>
              <a:gd name="connsiteX154" fmla="*/ 8667750 w 9620250"/>
              <a:gd name="connsiteY154" fmla="*/ 4775876 h 4847866"/>
              <a:gd name="connsiteX155" fmla="*/ 8801100 w 9620250"/>
              <a:gd name="connsiteY155" fmla="*/ 4766351 h 4847866"/>
              <a:gd name="connsiteX156" fmla="*/ 8829675 w 9620250"/>
              <a:gd name="connsiteY156" fmla="*/ 4756826 h 4847866"/>
              <a:gd name="connsiteX157" fmla="*/ 9201150 w 9620250"/>
              <a:gd name="connsiteY157" fmla="*/ 4747301 h 4847866"/>
              <a:gd name="connsiteX158" fmla="*/ 9239250 w 9620250"/>
              <a:gd name="connsiteY158" fmla="*/ 4728251 h 4847866"/>
              <a:gd name="connsiteX159" fmla="*/ 9267825 w 9620250"/>
              <a:gd name="connsiteY159" fmla="*/ 4718726 h 4847866"/>
              <a:gd name="connsiteX160" fmla="*/ 9363075 w 9620250"/>
              <a:gd name="connsiteY160" fmla="*/ 4652051 h 4847866"/>
              <a:gd name="connsiteX161" fmla="*/ 9420225 w 9620250"/>
              <a:gd name="connsiteY161" fmla="*/ 4604426 h 4847866"/>
              <a:gd name="connsiteX162" fmla="*/ 9458325 w 9620250"/>
              <a:gd name="connsiteY162" fmla="*/ 4556801 h 4847866"/>
              <a:gd name="connsiteX163" fmla="*/ 9467850 w 9620250"/>
              <a:gd name="connsiteY163" fmla="*/ 4528226 h 4847866"/>
              <a:gd name="connsiteX164" fmla="*/ 9505950 w 9620250"/>
              <a:gd name="connsiteY164" fmla="*/ 4471076 h 4847866"/>
              <a:gd name="connsiteX165" fmla="*/ 9534525 w 9620250"/>
              <a:gd name="connsiteY165" fmla="*/ 4356776 h 4847866"/>
              <a:gd name="connsiteX166" fmla="*/ 9563100 w 9620250"/>
              <a:gd name="connsiteY166" fmla="*/ 4290101 h 4847866"/>
              <a:gd name="connsiteX167" fmla="*/ 9572625 w 9620250"/>
              <a:gd name="connsiteY167" fmla="*/ 4156751 h 4847866"/>
              <a:gd name="connsiteX168" fmla="*/ 9582150 w 9620250"/>
              <a:gd name="connsiteY168" fmla="*/ 4080551 h 4847866"/>
              <a:gd name="connsiteX169" fmla="*/ 9591675 w 9620250"/>
              <a:gd name="connsiteY169" fmla="*/ 3909101 h 4847866"/>
              <a:gd name="connsiteX170" fmla="*/ 9601200 w 9620250"/>
              <a:gd name="connsiteY170" fmla="*/ 3823376 h 4847866"/>
              <a:gd name="connsiteX171" fmla="*/ 9620250 w 9620250"/>
              <a:gd name="connsiteY171" fmla="*/ 3642401 h 4847866"/>
              <a:gd name="connsiteX172" fmla="*/ 9610725 w 9620250"/>
              <a:gd name="connsiteY172" fmla="*/ 3356651 h 4847866"/>
              <a:gd name="connsiteX173" fmla="*/ 9620250 w 9620250"/>
              <a:gd name="connsiteY173" fmla="*/ 3289976 h 4847866"/>
              <a:gd name="connsiteX174" fmla="*/ 9544050 w 9620250"/>
              <a:gd name="connsiteY174" fmla="*/ 3147101 h 4847866"/>
              <a:gd name="connsiteX175" fmla="*/ 9525000 w 9620250"/>
              <a:gd name="connsiteY175" fmla="*/ 3042326 h 4847866"/>
              <a:gd name="connsiteX176" fmla="*/ 9515475 w 9620250"/>
              <a:gd name="connsiteY176" fmla="*/ 2975651 h 4847866"/>
              <a:gd name="connsiteX177" fmla="*/ 9496425 w 9620250"/>
              <a:gd name="connsiteY177" fmla="*/ 2861351 h 4847866"/>
              <a:gd name="connsiteX178" fmla="*/ 9496425 w 9620250"/>
              <a:gd name="connsiteY178" fmla="*/ 2375576 h 4847866"/>
              <a:gd name="connsiteX179" fmla="*/ 9515475 w 9620250"/>
              <a:gd name="connsiteY179" fmla="*/ 2289851 h 4847866"/>
              <a:gd name="connsiteX180" fmla="*/ 9525000 w 9620250"/>
              <a:gd name="connsiteY180" fmla="*/ 1985051 h 4847866"/>
              <a:gd name="connsiteX181" fmla="*/ 9544050 w 9620250"/>
              <a:gd name="connsiteY181" fmla="*/ 1927901 h 4847866"/>
              <a:gd name="connsiteX182" fmla="*/ 9563100 w 9620250"/>
              <a:gd name="connsiteY182" fmla="*/ 1737401 h 4847866"/>
              <a:gd name="connsiteX183" fmla="*/ 9582150 w 9620250"/>
              <a:gd name="connsiteY183" fmla="*/ 1508801 h 4847866"/>
              <a:gd name="connsiteX184" fmla="*/ 9572625 w 9620250"/>
              <a:gd name="connsiteY184" fmla="*/ 1242101 h 4847866"/>
              <a:gd name="connsiteX185" fmla="*/ 9553575 w 9620250"/>
              <a:gd name="connsiteY185" fmla="*/ 1165901 h 4847866"/>
              <a:gd name="connsiteX186" fmla="*/ 9534525 w 9620250"/>
              <a:gd name="connsiteY186" fmla="*/ 1080176 h 4847866"/>
              <a:gd name="connsiteX187" fmla="*/ 9525000 w 9620250"/>
              <a:gd name="connsiteY187" fmla="*/ 1051601 h 4847866"/>
              <a:gd name="connsiteX188" fmla="*/ 9515475 w 9620250"/>
              <a:gd name="connsiteY188" fmla="*/ 918251 h 4847866"/>
              <a:gd name="connsiteX189" fmla="*/ 9505950 w 9620250"/>
              <a:gd name="connsiteY189" fmla="*/ 889676 h 4847866"/>
              <a:gd name="connsiteX190" fmla="*/ 9486900 w 9620250"/>
              <a:gd name="connsiteY190" fmla="*/ 813476 h 4847866"/>
              <a:gd name="connsiteX191" fmla="*/ 9477375 w 9620250"/>
              <a:gd name="connsiteY191" fmla="*/ 670601 h 4847866"/>
              <a:gd name="connsiteX192" fmla="*/ 9467850 w 9620250"/>
              <a:gd name="connsiteY192" fmla="*/ 642026 h 4847866"/>
              <a:gd name="connsiteX193" fmla="*/ 9458325 w 9620250"/>
              <a:gd name="connsiteY193" fmla="*/ 603926 h 4847866"/>
              <a:gd name="connsiteX194" fmla="*/ 9439275 w 9620250"/>
              <a:gd name="connsiteY194" fmla="*/ 527726 h 4847866"/>
              <a:gd name="connsiteX195" fmla="*/ 9420225 w 9620250"/>
              <a:gd name="connsiteY195" fmla="*/ 499151 h 4847866"/>
              <a:gd name="connsiteX196" fmla="*/ 9410700 w 9620250"/>
              <a:gd name="connsiteY196" fmla="*/ 470576 h 4847866"/>
              <a:gd name="connsiteX197" fmla="*/ 9344025 w 9620250"/>
              <a:gd name="connsiteY197" fmla="*/ 384851 h 4847866"/>
              <a:gd name="connsiteX198" fmla="*/ 9315450 w 9620250"/>
              <a:gd name="connsiteY198" fmla="*/ 365801 h 4847866"/>
              <a:gd name="connsiteX199" fmla="*/ 9267825 w 9620250"/>
              <a:gd name="connsiteY199" fmla="*/ 318176 h 4847866"/>
              <a:gd name="connsiteX200" fmla="*/ 9248775 w 9620250"/>
              <a:gd name="connsiteY200" fmla="*/ 289601 h 4847866"/>
              <a:gd name="connsiteX201" fmla="*/ 9220200 w 9620250"/>
              <a:gd name="connsiteY201" fmla="*/ 280076 h 4847866"/>
              <a:gd name="connsiteX202" fmla="*/ 9144000 w 9620250"/>
              <a:gd name="connsiteY202" fmla="*/ 261026 h 4847866"/>
              <a:gd name="connsiteX203" fmla="*/ 9096375 w 9620250"/>
              <a:gd name="connsiteY203" fmla="*/ 241976 h 4847866"/>
              <a:gd name="connsiteX204" fmla="*/ 8972550 w 9620250"/>
              <a:gd name="connsiteY204" fmla="*/ 222926 h 4847866"/>
              <a:gd name="connsiteX205" fmla="*/ 8943975 w 9620250"/>
              <a:gd name="connsiteY205" fmla="*/ 213401 h 4847866"/>
              <a:gd name="connsiteX206" fmla="*/ 8915400 w 9620250"/>
              <a:gd name="connsiteY206" fmla="*/ 194351 h 4847866"/>
              <a:gd name="connsiteX207" fmla="*/ 8829675 w 9620250"/>
              <a:gd name="connsiteY207" fmla="*/ 175301 h 4847866"/>
              <a:gd name="connsiteX208" fmla="*/ 8801100 w 9620250"/>
              <a:gd name="connsiteY208" fmla="*/ 156251 h 4847866"/>
              <a:gd name="connsiteX209" fmla="*/ 8715375 w 9620250"/>
              <a:gd name="connsiteY209" fmla="*/ 127676 h 4847866"/>
              <a:gd name="connsiteX210" fmla="*/ 8582025 w 9620250"/>
              <a:gd name="connsiteY210" fmla="*/ 108626 h 4847866"/>
              <a:gd name="connsiteX211" fmla="*/ 8486775 w 9620250"/>
              <a:gd name="connsiteY211" fmla="*/ 89576 h 4847866"/>
              <a:gd name="connsiteX212" fmla="*/ 8420100 w 9620250"/>
              <a:gd name="connsiteY212" fmla="*/ 80051 h 4847866"/>
              <a:gd name="connsiteX213" fmla="*/ 8105775 w 9620250"/>
              <a:gd name="connsiteY213" fmla="*/ 89576 h 4847866"/>
              <a:gd name="connsiteX214" fmla="*/ 7981950 w 9620250"/>
              <a:gd name="connsiteY214" fmla="*/ 118151 h 4847866"/>
              <a:gd name="connsiteX215" fmla="*/ 7372350 w 9620250"/>
              <a:gd name="connsiteY215" fmla="*/ 127676 h 4847866"/>
              <a:gd name="connsiteX216" fmla="*/ 6829425 w 9620250"/>
              <a:gd name="connsiteY216" fmla="*/ 127676 h 4847866"/>
              <a:gd name="connsiteX217" fmla="*/ 6257925 w 9620250"/>
              <a:gd name="connsiteY217" fmla="*/ 118151 h 4847866"/>
              <a:gd name="connsiteX218" fmla="*/ 6210300 w 9620250"/>
              <a:gd name="connsiteY218" fmla="*/ 108626 h 4847866"/>
              <a:gd name="connsiteX219" fmla="*/ 6172200 w 9620250"/>
              <a:gd name="connsiteY219" fmla="*/ 99101 h 4847866"/>
              <a:gd name="connsiteX220" fmla="*/ 5715000 w 9620250"/>
              <a:gd name="connsiteY220" fmla="*/ 89576 h 4847866"/>
              <a:gd name="connsiteX221" fmla="*/ 5514975 w 9620250"/>
              <a:gd name="connsiteY221" fmla="*/ 80051 h 4847866"/>
              <a:gd name="connsiteX222" fmla="*/ 5467350 w 9620250"/>
              <a:gd name="connsiteY222" fmla="*/ 70526 h 4847866"/>
              <a:gd name="connsiteX223" fmla="*/ 5314950 w 9620250"/>
              <a:gd name="connsiteY223" fmla="*/ 61001 h 4847866"/>
              <a:gd name="connsiteX224" fmla="*/ 5229225 w 9620250"/>
              <a:gd name="connsiteY224" fmla="*/ 70526 h 4847866"/>
              <a:gd name="connsiteX225" fmla="*/ 5200650 w 9620250"/>
              <a:gd name="connsiteY225" fmla="*/ 89576 h 4847866"/>
              <a:gd name="connsiteX226" fmla="*/ 5172075 w 9620250"/>
              <a:gd name="connsiteY226" fmla="*/ 99101 h 4847866"/>
              <a:gd name="connsiteX227" fmla="*/ 5153025 w 9620250"/>
              <a:gd name="connsiteY227" fmla="*/ 127676 h 4847866"/>
              <a:gd name="connsiteX228" fmla="*/ 5124450 w 9620250"/>
              <a:gd name="connsiteY228" fmla="*/ 137201 h 4847866"/>
              <a:gd name="connsiteX229" fmla="*/ 5086350 w 9620250"/>
              <a:gd name="connsiteY229" fmla="*/ 156251 h 4847866"/>
              <a:gd name="connsiteX230" fmla="*/ 5010150 w 9620250"/>
              <a:gd name="connsiteY230" fmla="*/ 241976 h 4847866"/>
              <a:gd name="connsiteX231" fmla="*/ 5000625 w 9620250"/>
              <a:gd name="connsiteY231" fmla="*/ 270551 h 4847866"/>
              <a:gd name="connsiteX232" fmla="*/ 4972050 w 9620250"/>
              <a:gd name="connsiteY232" fmla="*/ 280076 h 4847866"/>
              <a:gd name="connsiteX233" fmla="*/ 4924425 w 9620250"/>
              <a:gd name="connsiteY233" fmla="*/ 337226 h 4847866"/>
              <a:gd name="connsiteX234" fmla="*/ 4905375 w 9620250"/>
              <a:gd name="connsiteY234" fmla="*/ 365801 h 4847866"/>
              <a:gd name="connsiteX235" fmla="*/ 4848225 w 9620250"/>
              <a:gd name="connsiteY235" fmla="*/ 403901 h 4847866"/>
              <a:gd name="connsiteX236" fmla="*/ 4791075 w 9620250"/>
              <a:gd name="connsiteY236" fmla="*/ 432476 h 4847866"/>
              <a:gd name="connsiteX237" fmla="*/ 4772025 w 9620250"/>
              <a:gd name="connsiteY237" fmla="*/ 461051 h 4847866"/>
              <a:gd name="connsiteX238" fmla="*/ 4743450 w 9620250"/>
              <a:gd name="connsiteY238" fmla="*/ 489626 h 4847866"/>
              <a:gd name="connsiteX239" fmla="*/ 4733925 w 9620250"/>
              <a:gd name="connsiteY239" fmla="*/ 527726 h 4847866"/>
              <a:gd name="connsiteX240" fmla="*/ 4724400 w 9620250"/>
              <a:gd name="connsiteY240" fmla="*/ 613451 h 4847866"/>
              <a:gd name="connsiteX241" fmla="*/ 4733925 w 9620250"/>
              <a:gd name="connsiteY241" fmla="*/ 908726 h 4847866"/>
              <a:gd name="connsiteX242" fmla="*/ 4752975 w 9620250"/>
              <a:gd name="connsiteY242" fmla="*/ 937301 h 4847866"/>
              <a:gd name="connsiteX243" fmla="*/ 4781550 w 9620250"/>
              <a:gd name="connsiteY243" fmla="*/ 956351 h 4847866"/>
              <a:gd name="connsiteX244" fmla="*/ 4829175 w 9620250"/>
              <a:gd name="connsiteY244" fmla="*/ 1023026 h 4847866"/>
              <a:gd name="connsiteX245" fmla="*/ 4848225 w 9620250"/>
              <a:gd name="connsiteY245" fmla="*/ 1051601 h 4847866"/>
              <a:gd name="connsiteX246" fmla="*/ 4886325 w 9620250"/>
              <a:gd name="connsiteY246" fmla="*/ 1061126 h 4847866"/>
              <a:gd name="connsiteX247" fmla="*/ 4914900 w 9620250"/>
              <a:gd name="connsiteY247" fmla="*/ 1080176 h 4847866"/>
              <a:gd name="connsiteX248" fmla="*/ 4991100 w 9620250"/>
              <a:gd name="connsiteY248" fmla="*/ 1137326 h 4847866"/>
              <a:gd name="connsiteX249" fmla="*/ 5019675 w 9620250"/>
              <a:gd name="connsiteY249" fmla="*/ 1146851 h 4847866"/>
              <a:gd name="connsiteX250" fmla="*/ 5172075 w 9620250"/>
              <a:gd name="connsiteY250" fmla="*/ 1137326 h 4847866"/>
              <a:gd name="connsiteX251" fmla="*/ 5200650 w 9620250"/>
              <a:gd name="connsiteY251" fmla="*/ 1127801 h 4847866"/>
              <a:gd name="connsiteX252" fmla="*/ 5238750 w 9620250"/>
              <a:gd name="connsiteY252" fmla="*/ 1070651 h 4847866"/>
              <a:gd name="connsiteX253" fmla="*/ 5257800 w 9620250"/>
              <a:gd name="connsiteY253" fmla="*/ 1042076 h 4847866"/>
              <a:gd name="connsiteX254" fmla="*/ 5314950 w 9620250"/>
              <a:gd name="connsiteY254" fmla="*/ 984926 h 4847866"/>
              <a:gd name="connsiteX255" fmla="*/ 5372100 w 9620250"/>
              <a:gd name="connsiteY255" fmla="*/ 965876 h 4847866"/>
              <a:gd name="connsiteX256" fmla="*/ 5467350 w 9620250"/>
              <a:gd name="connsiteY256" fmla="*/ 984926 h 4847866"/>
              <a:gd name="connsiteX257" fmla="*/ 5495925 w 9620250"/>
              <a:gd name="connsiteY257" fmla="*/ 1013501 h 4847866"/>
              <a:gd name="connsiteX258" fmla="*/ 5562600 w 9620250"/>
              <a:gd name="connsiteY258" fmla="*/ 1051601 h 4847866"/>
              <a:gd name="connsiteX259" fmla="*/ 5629275 w 9620250"/>
              <a:gd name="connsiteY259" fmla="*/ 1089701 h 4847866"/>
              <a:gd name="connsiteX260" fmla="*/ 6153150 w 9620250"/>
              <a:gd name="connsiteY260" fmla="*/ 1080176 h 4847866"/>
              <a:gd name="connsiteX261" fmla="*/ 6210300 w 9620250"/>
              <a:gd name="connsiteY261" fmla="*/ 1042076 h 4847866"/>
              <a:gd name="connsiteX262" fmla="*/ 6267450 w 9620250"/>
              <a:gd name="connsiteY262" fmla="*/ 1003976 h 4847866"/>
              <a:gd name="connsiteX263" fmla="*/ 6305550 w 9620250"/>
              <a:gd name="connsiteY263" fmla="*/ 994451 h 4847866"/>
              <a:gd name="connsiteX264" fmla="*/ 6362700 w 9620250"/>
              <a:gd name="connsiteY264" fmla="*/ 975401 h 4847866"/>
              <a:gd name="connsiteX265" fmla="*/ 6419850 w 9620250"/>
              <a:gd name="connsiteY265" fmla="*/ 918251 h 4847866"/>
              <a:gd name="connsiteX266" fmla="*/ 6505575 w 9620250"/>
              <a:gd name="connsiteY266" fmla="*/ 870626 h 4847866"/>
              <a:gd name="connsiteX267" fmla="*/ 6534150 w 9620250"/>
              <a:gd name="connsiteY267" fmla="*/ 842051 h 4847866"/>
              <a:gd name="connsiteX268" fmla="*/ 6572250 w 9620250"/>
              <a:gd name="connsiteY268" fmla="*/ 832526 h 4847866"/>
              <a:gd name="connsiteX269" fmla="*/ 6610350 w 9620250"/>
              <a:gd name="connsiteY269" fmla="*/ 813476 h 4847866"/>
              <a:gd name="connsiteX270" fmla="*/ 6648450 w 9620250"/>
              <a:gd name="connsiteY270" fmla="*/ 803951 h 4847866"/>
              <a:gd name="connsiteX271" fmla="*/ 6677025 w 9620250"/>
              <a:gd name="connsiteY271" fmla="*/ 794426 h 4847866"/>
              <a:gd name="connsiteX272" fmla="*/ 6800850 w 9620250"/>
              <a:gd name="connsiteY272" fmla="*/ 813476 h 4847866"/>
              <a:gd name="connsiteX273" fmla="*/ 6838950 w 9620250"/>
              <a:gd name="connsiteY273" fmla="*/ 842051 h 4847866"/>
              <a:gd name="connsiteX274" fmla="*/ 6867525 w 9620250"/>
              <a:gd name="connsiteY274" fmla="*/ 851576 h 4847866"/>
              <a:gd name="connsiteX275" fmla="*/ 6924675 w 9620250"/>
              <a:gd name="connsiteY275" fmla="*/ 889676 h 4847866"/>
              <a:gd name="connsiteX276" fmla="*/ 6953250 w 9620250"/>
              <a:gd name="connsiteY276" fmla="*/ 908726 h 4847866"/>
              <a:gd name="connsiteX277" fmla="*/ 7019925 w 9620250"/>
              <a:gd name="connsiteY277" fmla="*/ 946826 h 4847866"/>
              <a:gd name="connsiteX278" fmla="*/ 7048500 w 9620250"/>
              <a:gd name="connsiteY278" fmla="*/ 975401 h 4847866"/>
              <a:gd name="connsiteX279" fmla="*/ 7162800 w 9620250"/>
              <a:gd name="connsiteY279" fmla="*/ 1070651 h 4847866"/>
              <a:gd name="connsiteX280" fmla="*/ 7200900 w 9620250"/>
              <a:gd name="connsiteY280" fmla="*/ 1127801 h 4847866"/>
              <a:gd name="connsiteX281" fmla="*/ 7239000 w 9620250"/>
              <a:gd name="connsiteY281" fmla="*/ 1194476 h 4847866"/>
              <a:gd name="connsiteX282" fmla="*/ 7267575 w 9620250"/>
              <a:gd name="connsiteY282" fmla="*/ 1289726 h 4847866"/>
              <a:gd name="connsiteX283" fmla="*/ 7277100 w 9620250"/>
              <a:gd name="connsiteY283" fmla="*/ 1337351 h 4847866"/>
              <a:gd name="connsiteX284" fmla="*/ 7296150 w 9620250"/>
              <a:gd name="connsiteY284" fmla="*/ 1404026 h 4847866"/>
              <a:gd name="connsiteX285" fmla="*/ 7315200 w 9620250"/>
              <a:gd name="connsiteY285" fmla="*/ 2089826 h 4847866"/>
              <a:gd name="connsiteX286" fmla="*/ 7305675 w 9620250"/>
              <a:gd name="connsiteY286" fmla="*/ 2670851 h 4847866"/>
              <a:gd name="connsiteX287" fmla="*/ 7296150 w 9620250"/>
              <a:gd name="connsiteY287" fmla="*/ 2728001 h 4847866"/>
              <a:gd name="connsiteX288" fmla="*/ 7267575 w 9620250"/>
              <a:gd name="connsiteY288" fmla="*/ 2804201 h 4847866"/>
              <a:gd name="connsiteX289" fmla="*/ 7210425 w 9620250"/>
              <a:gd name="connsiteY289" fmla="*/ 2861351 h 4847866"/>
              <a:gd name="connsiteX290" fmla="*/ 7172325 w 9620250"/>
              <a:gd name="connsiteY290" fmla="*/ 2928026 h 4847866"/>
              <a:gd name="connsiteX291" fmla="*/ 7143750 w 9620250"/>
              <a:gd name="connsiteY291" fmla="*/ 2947076 h 4847866"/>
              <a:gd name="connsiteX292" fmla="*/ 7086600 w 9620250"/>
              <a:gd name="connsiteY292" fmla="*/ 2994701 h 4847866"/>
              <a:gd name="connsiteX293" fmla="*/ 7058025 w 9620250"/>
              <a:gd name="connsiteY293" fmla="*/ 3004226 h 4847866"/>
              <a:gd name="connsiteX294" fmla="*/ 7000875 w 9620250"/>
              <a:gd name="connsiteY294" fmla="*/ 3042326 h 4847866"/>
              <a:gd name="connsiteX295" fmla="*/ 6934200 w 9620250"/>
              <a:gd name="connsiteY295" fmla="*/ 3089951 h 4847866"/>
              <a:gd name="connsiteX296" fmla="*/ 6867525 w 9620250"/>
              <a:gd name="connsiteY296" fmla="*/ 3175676 h 4847866"/>
              <a:gd name="connsiteX297" fmla="*/ 6848475 w 9620250"/>
              <a:gd name="connsiteY297" fmla="*/ 3204251 h 4847866"/>
              <a:gd name="connsiteX298" fmla="*/ 6819900 w 9620250"/>
              <a:gd name="connsiteY298" fmla="*/ 3223301 h 4847866"/>
              <a:gd name="connsiteX299" fmla="*/ 6762750 w 9620250"/>
              <a:gd name="connsiteY299" fmla="*/ 3280451 h 4847866"/>
              <a:gd name="connsiteX300" fmla="*/ 6715125 w 9620250"/>
              <a:gd name="connsiteY300" fmla="*/ 3337601 h 4847866"/>
              <a:gd name="connsiteX301" fmla="*/ 6677025 w 9620250"/>
              <a:gd name="connsiteY301" fmla="*/ 3394751 h 4847866"/>
              <a:gd name="connsiteX302" fmla="*/ 6619875 w 9620250"/>
              <a:gd name="connsiteY302" fmla="*/ 3451901 h 4847866"/>
              <a:gd name="connsiteX303" fmla="*/ 6591300 w 9620250"/>
              <a:gd name="connsiteY303" fmla="*/ 3480476 h 4847866"/>
              <a:gd name="connsiteX304" fmla="*/ 6553200 w 9620250"/>
              <a:gd name="connsiteY304" fmla="*/ 3499526 h 4847866"/>
              <a:gd name="connsiteX305" fmla="*/ 6496050 w 9620250"/>
              <a:gd name="connsiteY305" fmla="*/ 3547151 h 4847866"/>
              <a:gd name="connsiteX306" fmla="*/ 6467475 w 9620250"/>
              <a:gd name="connsiteY306" fmla="*/ 3575726 h 4847866"/>
              <a:gd name="connsiteX307" fmla="*/ 6410325 w 9620250"/>
              <a:gd name="connsiteY307" fmla="*/ 3613826 h 4847866"/>
              <a:gd name="connsiteX308" fmla="*/ 6362700 w 9620250"/>
              <a:gd name="connsiteY308" fmla="*/ 3651926 h 4847866"/>
              <a:gd name="connsiteX309" fmla="*/ 6305550 w 9620250"/>
              <a:gd name="connsiteY309" fmla="*/ 3690026 h 4847866"/>
              <a:gd name="connsiteX310" fmla="*/ 6276975 w 9620250"/>
              <a:gd name="connsiteY310" fmla="*/ 3709076 h 4847866"/>
              <a:gd name="connsiteX311" fmla="*/ 6238875 w 9620250"/>
              <a:gd name="connsiteY311" fmla="*/ 3737651 h 4847866"/>
              <a:gd name="connsiteX312" fmla="*/ 6181725 w 9620250"/>
              <a:gd name="connsiteY312" fmla="*/ 3756701 h 4847866"/>
              <a:gd name="connsiteX313" fmla="*/ 6153150 w 9620250"/>
              <a:gd name="connsiteY313" fmla="*/ 3766226 h 4847866"/>
              <a:gd name="connsiteX314" fmla="*/ 6124575 w 9620250"/>
              <a:gd name="connsiteY314" fmla="*/ 3775751 h 4847866"/>
              <a:gd name="connsiteX315" fmla="*/ 6086475 w 9620250"/>
              <a:gd name="connsiteY315" fmla="*/ 3785276 h 4847866"/>
              <a:gd name="connsiteX316" fmla="*/ 6000750 w 9620250"/>
              <a:gd name="connsiteY316" fmla="*/ 3794801 h 4847866"/>
              <a:gd name="connsiteX317" fmla="*/ 5457825 w 9620250"/>
              <a:gd name="connsiteY317" fmla="*/ 3823376 h 4847866"/>
              <a:gd name="connsiteX318" fmla="*/ 5381625 w 9620250"/>
              <a:gd name="connsiteY318" fmla="*/ 3832901 h 4847866"/>
              <a:gd name="connsiteX319" fmla="*/ 5334000 w 9620250"/>
              <a:gd name="connsiteY319" fmla="*/ 3842426 h 4847866"/>
              <a:gd name="connsiteX320" fmla="*/ 5067300 w 9620250"/>
              <a:gd name="connsiteY320" fmla="*/ 3851951 h 4847866"/>
              <a:gd name="connsiteX321" fmla="*/ 4762500 w 9620250"/>
              <a:gd name="connsiteY321" fmla="*/ 3851951 h 4847866"/>
              <a:gd name="connsiteX322" fmla="*/ 4733925 w 9620250"/>
              <a:gd name="connsiteY322" fmla="*/ 3842426 h 4847866"/>
              <a:gd name="connsiteX323" fmla="*/ 4676775 w 9620250"/>
              <a:gd name="connsiteY323" fmla="*/ 3832901 h 4847866"/>
              <a:gd name="connsiteX324" fmla="*/ 4629150 w 9620250"/>
              <a:gd name="connsiteY324" fmla="*/ 3823376 h 4847866"/>
              <a:gd name="connsiteX325" fmla="*/ 4572000 w 9620250"/>
              <a:gd name="connsiteY325" fmla="*/ 3813851 h 4847866"/>
              <a:gd name="connsiteX326" fmla="*/ 4514850 w 9620250"/>
              <a:gd name="connsiteY326" fmla="*/ 3794801 h 4847866"/>
              <a:gd name="connsiteX327" fmla="*/ 4400550 w 9620250"/>
              <a:gd name="connsiteY327" fmla="*/ 3775751 h 4847866"/>
              <a:gd name="connsiteX328" fmla="*/ 4362450 w 9620250"/>
              <a:gd name="connsiteY328" fmla="*/ 3766226 h 4847866"/>
              <a:gd name="connsiteX329" fmla="*/ 4124325 w 9620250"/>
              <a:gd name="connsiteY329" fmla="*/ 3785276 h 4847866"/>
              <a:gd name="connsiteX330" fmla="*/ 4029075 w 9620250"/>
              <a:gd name="connsiteY330" fmla="*/ 3804326 h 4847866"/>
              <a:gd name="connsiteX331" fmla="*/ 3981450 w 9620250"/>
              <a:gd name="connsiteY331" fmla="*/ 3813851 h 4847866"/>
              <a:gd name="connsiteX332" fmla="*/ 3352800 w 9620250"/>
              <a:gd name="connsiteY332" fmla="*/ 3804326 h 4847866"/>
              <a:gd name="connsiteX333" fmla="*/ 3324225 w 9620250"/>
              <a:gd name="connsiteY333" fmla="*/ 3794801 h 4847866"/>
              <a:gd name="connsiteX334" fmla="*/ 3248025 w 9620250"/>
              <a:gd name="connsiteY334" fmla="*/ 3775751 h 4847866"/>
              <a:gd name="connsiteX335" fmla="*/ 3152775 w 9620250"/>
              <a:gd name="connsiteY335" fmla="*/ 3766226 h 4847866"/>
              <a:gd name="connsiteX336" fmla="*/ 3048000 w 9620250"/>
              <a:gd name="connsiteY336" fmla="*/ 3747176 h 4847866"/>
              <a:gd name="connsiteX337" fmla="*/ 3000375 w 9620250"/>
              <a:gd name="connsiteY337" fmla="*/ 3737651 h 4847866"/>
              <a:gd name="connsiteX338" fmla="*/ 2933700 w 9620250"/>
              <a:gd name="connsiteY338" fmla="*/ 3728126 h 4847866"/>
              <a:gd name="connsiteX339" fmla="*/ 2838450 w 9620250"/>
              <a:gd name="connsiteY339" fmla="*/ 3699551 h 4847866"/>
              <a:gd name="connsiteX340" fmla="*/ 2752725 w 9620250"/>
              <a:gd name="connsiteY340" fmla="*/ 3680501 h 4847866"/>
              <a:gd name="connsiteX341" fmla="*/ 2686050 w 9620250"/>
              <a:gd name="connsiteY341" fmla="*/ 3661451 h 4847866"/>
              <a:gd name="connsiteX342" fmla="*/ 1895475 w 9620250"/>
              <a:gd name="connsiteY342" fmla="*/ 3651926 h 4847866"/>
              <a:gd name="connsiteX343" fmla="*/ 1809750 w 9620250"/>
              <a:gd name="connsiteY343" fmla="*/ 3632876 h 4847866"/>
              <a:gd name="connsiteX344" fmla="*/ 1771650 w 9620250"/>
              <a:gd name="connsiteY344" fmla="*/ 3623351 h 4847866"/>
              <a:gd name="connsiteX345" fmla="*/ 1695450 w 9620250"/>
              <a:gd name="connsiteY345" fmla="*/ 3604301 h 4847866"/>
              <a:gd name="connsiteX346" fmla="*/ 1552575 w 9620250"/>
              <a:gd name="connsiteY346" fmla="*/ 3499526 h 4847866"/>
              <a:gd name="connsiteX347" fmla="*/ 1514475 w 9620250"/>
              <a:gd name="connsiteY347" fmla="*/ 3470951 h 4847866"/>
              <a:gd name="connsiteX348" fmla="*/ 1476375 w 9620250"/>
              <a:gd name="connsiteY348" fmla="*/ 3442376 h 4847866"/>
              <a:gd name="connsiteX349" fmla="*/ 1447800 w 9620250"/>
              <a:gd name="connsiteY349" fmla="*/ 3413801 h 4847866"/>
              <a:gd name="connsiteX350" fmla="*/ 1419225 w 9620250"/>
              <a:gd name="connsiteY350" fmla="*/ 3394751 h 4847866"/>
              <a:gd name="connsiteX351" fmla="*/ 1390650 w 9620250"/>
              <a:gd name="connsiteY351" fmla="*/ 3366176 h 4847866"/>
              <a:gd name="connsiteX352" fmla="*/ 1362075 w 9620250"/>
              <a:gd name="connsiteY352" fmla="*/ 3347126 h 4847866"/>
              <a:gd name="connsiteX353" fmla="*/ 1285875 w 9620250"/>
              <a:gd name="connsiteY353" fmla="*/ 3289976 h 4847866"/>
              <a:gd name="connsiteX354" fmla="*/ 1190625 w 9620250"/>
              <a:gd name="connsiteY354" fmla="*/ 3204251 h 4847866"/>
              <a:gd name="connsiteX355" fmla="*/ 1133475 w 9620250"/>
              <a:gd name="connsiteY355" fmla="*/ 3128051 h 4847866"/>
              <a:gd name="connsiteX356" fmla="*/ 1095375 w 9620250"/>
              <a:gd name="connsiteY356" fmla="*/ 3070901 h 4847866"/>
              <a:gd name="connsiteX357" fmla="*/ 1066800 w 9620250"/>
              <a:gd name="connsiteY357" fmla="*/ 3051851 h 4847866"/>
              <a:gd name="connsiteX358" fmla="*/ 1009650 w 9620250"/>
              <a:gd name="connsiteY358" fmla="*/ 2985176 h 4847866"/>
              <a:gd name="connsiteX359" fmla="*/ 933450 w 9620250"/>
              <a:gd name="connsiteY359" fmla="*/ 2937551 h 4847866"/>
              <a:gd name="connsiteX360" fmla="*/ 876300 w 9620250"/>
              <a:gd name="connsiteY360" fmla="*/ 2870876 h 4847866"/>
              <a:gd name="connsiteX361" fmla="*/ 838200 w 9620250"/>
              <a:gd name="connsiteY361" fmla="*/ 2832776 h 4847866"/>
              <a:gd name="connsiteX362" fmla="*/ 809625 w 9620250"/>
              <a:gd name="connsiteY362" fmla="*/ 2775626 h 4847866"/>
              <a:gd name="connsiteX363" fmla="*/ 781050 w 9620250"/>
              <a:gd name="connsiteY363" fmla="*/ 2747051 h 4847866"/>
              <a:gd name="connsiteX364" fmla="*/ 733425 w 9620250"/>
              <a:gd name="connsiteY364" fmla="*/ 2680376 h 4847866"/>
              <a:gd name="connsiteX365" fmla="*/ 723900 w 9620250"/>
              <a:gd name="connsiteY365" fmla="*/ 2651801 h 4847866"/>
              <a:gd name="connsiteX366" fmla="*/ 676275 w 9620250"/>
              <a:gd name="connsiteY366" fmla="*/ 2575601 h 4847866"/>
              <a:gd name="connsiteX367" fmla="*/ 685800 w 9620250"/>
              <a:gd name="connsiteY367" fmla="*/ 2432726 h 4847866"/>
              <a:gd name="connsiteX368" fmla="*/ 704850 w 9620250"/>
              <a:gd name="connsiteY368" fmla="*/ 2394626 h 4847866"/>
              <a:gd name="connsiteX369" fmla="*/ 723900 w 9620250"/>
              <a:gd name="connsiteY369" fmla="*/ 2299376 h 4847866"/>
              <a:gd name="connsiteX370" fmla="*/ 733425 w 9620250"/>
              <a:gd name="connsiteY370" fmla="*/ 2080301 h 4847866"/>
              <a:gd name="connsiteX371" fmla="*/ 752475 w 9620250"/>
              <a:gd name="connsiteY371" fmla="*/ 2042201 h 4847866"/>
              <a:gd name="connsiteX372" fmla="*/ 742950 w 9620250"/>
              <a:gd name="connsiteY372" fmla="*/ 1604051 h 4847866"/>
              <a:gd name="connsiteX373" fmla="*/ 723900 w 9620250"/>
              <a:gd name="connsiteY373" fmla="*/ 1575476 h 4847866"/>
              <a:gd name="connsiteX374" fmla="*/ 695325 w 9620250"/>
              <a:gd name="connsiteY374" fmla="*/ 1480226 h 4847866"/>
              <a:gd name="connsiteX375" fmla="*/ 695325 w 9620250"/>
              <a:gd name="connsiteY375" fmla="*/ 1184951 h 4847866"/>
              <a:gd name="connsiteX376" fmla="*/ 733425 w 9620250"/>
              <a:gd name="connsiteY376" fmla="*/ 1118276 h 4847866"/>
              <a:gd name="connsiteX377" fmla="*/ 762000 w 9620250"/>
              <a:gd name="connsiteY377" fmla="*/ 1061126 h 4847866"/>
              <a:gd name="connsiteX378" fmla="*/ 790575 w 9620250"/>
              <a:gd name="connsiteY378" fmla="*/ 1051601 h 4847866"/>
              <a:gd name="connsiteX379" fmla="*/ 819150 w 9620250"/>
              <a:gd name="connsiteY379" fmla="*/ 1023026 h 4847866"/>
              <a:gd name="connsiteX380" fmla="*/ 847725 w 9620250"/>
              <a:gd name="connsiteY380" fmla="*/ 1013501 h 4847866"/>
              <a:gd name="connsiteX381" fmla="*/ 923925 w 9620250"/>
              <a:gd name="connsiteY381" fmla="*/ 975401 h 4847866"/>
              <a:gd name="connsiteX382" fmla="*/ 990600 w 9620250"/>
              <a:gd name="connsiteY382" fmla="*/ 937301 h 4847866"/>
              <a:gd name="connsiteX383" fmla="*/ 1066800 w 9620250"/>
              <a:gd name="connsiteY383" fmla="*/ 918251 h 4847866"/>
              <a:gd name="connsiteX384" fmla="*/ 1181100 w 9620250"/>
              <a:gd name="connsiteY384" fmla="*/ 880151 h 4847866"/>
              <a:gd name="connsiteX385" fmla="*/ 1209675 w 9620250"/>
              <a:gd name="connsiteY385" fmla="*/ 870626 h 4847866"/>
              <a:gd name="connsiteX386" fmla="*/ 1238250 w 9620250"/>
              <a:gd name="connsiteY386" fmla="*/ 861101 h 4847866"/>
              <a:gd name="connsiteX387" fmla="*/ 1514475 w 9620250"/>
              <a:gd name="connsiteY387" fmla="*/ 851576 h 4847866"/>
              <a:gd name="connsiteX388" fmla="*/ 1571625 w 9620250"/>
              <a:gd name="connsiteY388" fmla="*/ 832526 h 4847866"/>
              <a:gd name="connsiteX389" fmla="*/ 1638300 w 9620250"/>
              <a:gd name="connsiteY389" fmla="*/ 813476 h 4847866"/>
              <a:gd name="connsiteX390" fmla="*/ 1847850 w 9620250"/>
              <a:gd name="connsiteY390" fmla="*/ 803951 h 4847866"/>
              <a:gd name="connsiteX391" fmla="*/ 2552700 w 9620250"/>
              <a:gd name="connsiteY391" fmla="*/ 813476 h 4847866"/>
              <a:gd name="connsiteX392" fmla="*/ 2638425 w 9620250"/>
              <a:gd name="connsiteY392" fmla="*/ 823001 h 4847866"/>
              <a:gd name="connsiteX393" fmla="*/ 2924175 w 9620250"/>
              <a:gd name="connsiteY393" fmla="*/ 832526 h 4847866"/>
              <a:gd name="connsiteX394" fmla="*/ 3724275 w 9620250"/>
              <a:gd name="connsiteY394" fmla="*/ 823001 h 4847866"/>
              <a:gd name="connsiteX395" fmla="*/ 3762375 w 9620250"/>
              <a:gd name="connsiteY395" fmla="*/ 775376 h 4847866"/>
              <a:gd name="connsiteX396" fmla="*/ 3800475 w 9620250"/>
              <a:gd name="connsiteY396" fmla="*/ 708701 h 484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620250" h="4847866">
                <a:moveTo>
                  <a:pt x="3800475" y="708701"/>
                </a:moveTo>
                <a:cubicBezTo>
                  <a:pt x="3787775" y="689651"/>
                  <a:pt x="3769615" y="673271"/>
                  <a:pt x="3762375" y="651551"/>
                </a:cubicBezTo>
                <a:lnTo>
                  <a:pt x="3743325" y="594401"/>
                </a:lnTo>
                <a:cubicBezTo>
                  <a:pt x="3740150" y="584876"/>
                  <a:pt x="3740900" y="572926"/>
                  <a:pt x="3733800" y="565826"/>
                </a:cubicBezTo>
                <a:cubicBezTo>
                  <a:pt x="3714750" y="546776"/>
                  <a:pt x="3691594" y="531092"/>
                  <a:pt x="3676650" y="508676"/>
                </a:cubicBezTo>
                <a:cubicBezTo>
                  <a:pt x="3632200" y="442001"/>
                  <a:pt x="3657600" y="464226"/>
                  <a:pt x="3609975" y="432476"/>
                </a:cubicBezTo>
                <a:cubicBezTo>
                  <a:pt x="3602228" y="409235"/>
                  <a:pt x="3599864" y="393790"/>
                  <a:pt x="3581400" y="375326"/>
                </a:cubicBezTo>
                <a:cubicBezTo>
                  <a:pt x="3524139" y="318065"/>
                  <a:pt x="3575676" y="419128"/>
                  <a:pt x="3495675" y="299126"/>
                </a:cubicBezTo>
                <a:lnTo>
                  <a:pt x="3457575" y="241976"/>
                </a:lnTo>
                <a:lnTo>
                  <a:pt x="3438525" y="213401"/>
                </a:lnTo>
                <a:cubicBezTo>
                  <a:pt x="3432175" y="203876"/>
                  <a:pt x="3429000" y="191176"/>
                  <a:pt x="3419475" y="184826"/>
                </a:cubicBezTo>
                <a:cubicBezTo>
                  <a:pt x="3409950" y="178476"/>
                  <a:pt x="3401139" y="170896"/>
                  <a:pt x="3390900" y="165776"/>
                </a:cubicBezTo>
                <a:cubicBezTo>
                  <a:pt x="3381920" y="161286"/>
                  <a:pt x="3372277" y="157578"/>
                  <a:pt x="3362325" y="156251"/>
                </a:cubicBezTo>
                <a:cubicBezTo>
                  <a:pt x="3324428" y="151198"/>
                  <a:pt x="3286125" y="149901"/>
                  <a:pt x="3248025" y="146726"/>
                </a:cubicBezTo>
                <a:lnTo>
                  <a:pt x="2886075" y="156251"/>
                </a:lnTo>
                <a:cubicBezTo>
                  <a:pt x="2825704" y="158369"/>
                  <a:pt x="2765508" y="165776"/>
                  <a:pt x="2705100" y="165776"/>
                </a:cubicBezTo>
                <a:cubicBezTo>
                  <a:pt x="2597103" y="165776"/>
                  <a:pt x="2489200" y="159426"/>
                  <a:pt x="2381250" y="156251"/>
                </a:cubicBezTo>
                <a:cubicBezTo>
                  <a:pt x="2362200" y="153076"/>
                  <a:pt x="2343038" y="150514"/>
                  <a:pt x="2324100" y="146726"/>
                </a:cubicBezTo>
                <a:cubicBezTo>
                  <a:pt x="2311263" y="144159"/>
                  <a:pt x="2298837" y="139768"/>
                  <a:pt x="2286000" y="137201"/>
                </a:cubicBezTo>
                <a:cubicBezTo>
                  <a:pt x="2267062" y="133413"/>
                  <a:pt x="2247586" y="132360"/>
                  <a:pt x="2228850" y="127676"/>
                </a:cubicBezTo>
                <a:cubicBezTo>
                  <a:pt x="2209369" y="122806"/>
                  <a:pt x="2191181" y="113496"/>
                  <a:pt x="2171700" y="108626"/>
                </a:cubicBezTo>
                <a:cubicBezTo>
                  <a:pt x="2159000" y="105451"/>
                  <a:pt x="2146139" y="102863"/>
                  <a:pt x="2133600" y="99101"/>
                </a:cubicBezTo>
                <a:cubicBezTo>
                  <a:pt x="2114366" y="93331"/>
                  <a:pt x="2095931" y="84921"/>
                  <a:pt x="2076450" y="80051"/>
                </a:cubicBezTo>
                <a:cubicBezTo>
                  <a:pt x="2063750" y="76876"/>
                  <a:pt x="2050889" y="74288"/>
                  <a:pt x="2038350" y="70526"/>
                </a:cubicBezTo>
                <a:cubicBezTo>
                  <a:pt x="2019116" y="64756"/>
                  <a:pt x="2000891" y="55414"/>
                  <a:pt x="1981200" y="51476"/>
                </a:cubicBezTo>
                <a:cubicBezTo>
                  <a:pt x="1965325" y="48301"/>
                  <a:pt x="1949379" y="45463"/>
                  <a:pt x="1933575" y="41951"/>
                </a:cubicBezTo>
                <a:cubicBezTo>
                  <a:pt x="1920796" y="39111"/>
                  <a:pt x="1908275" y="35169"/>
                  <a:pt x="1895475" y="32426"/>
                </a:cubicBezTo>
                <a:cubicBezTo>
                  <a:pt x="1744154" y="0"/>
                  <a:pt x="1849117" y="25599"/>
                  <a:pt x="1762125" y="3851"/>
                </a:cubicBezTo>
                <a:cubicBezTo>
                  <a:pt x="1717675" y="7026"/>
                  <a:pt x="1673033" y="8169"/>
                  <a:pt x="1628775" y="13376"/>
                </a:cubicBezTo>
                <a:cubicBezTo>
                  <a:pt x="1618804" y="14549"/>
                  <a:pt x="1610234" y="22555"/>
                  <a:pt x="1600200" y="22901"/>
                </a:cubicBezTo>
                <a:cubicBezTo>
                  <a:pt x="1425650" y="28920"/>
                  <a:pt x="1250950" y="29251"/>
                  <a:pt x="1076325" y="32426"/>
                </a:cubicBezTo>
                <a:lnTo>
                  <a:pt x="914400" y="41951"/>
                </a:lnTo>
                <a:lnTo>
                  <a:pt x="438150" y="61001"/>
                </a:lnTo>
                <a:lnTo>
                  <a:pt x="238125" y="70526"/>
                </a:lnTo>
                <a:cubicBezTo>
                  <a:pt x="225425" y="73701"/>
                  <a:pt x="212564" y="76289"/>
                  <a:pt x="200025" y="80051"/>
                </a:cubicBezTo>
                <a:cubicBezTo>
                  <a:pt x="180791" y="85821"/>
                  <a:pt x="162356" y="94231"/>
                  <a:pt x="142875" y="99101"/>
                </a:cubicBezTo>
                <a:lnTo>
                  <a:pt x="104775" y="108626"/>
                </a:lnTo>
                <a:cubicBezTo>
                  <a:pt x="59413" y="176668"/>
                  <a:pt x="72228" y="143564"/>
                  <a:pt x="57150" y="203876"/>
                </a:cubicBezTo>
                <a:cubicBezTo>
                  <a:pt x="53975" y="349926"/>
                  <a:pt x="47625" y="495941"/>
                  <a:pt x="47625" y="642026"/>
                </a:cubicBezTo>
                <a:cubicBezTo>
                  <a:pt x="47625" y="701569"/>
                  <a:pt x="61861" y="903189"/>
                  <a:pt x="66675" y="975401"/>
                </a:cubicBezTo>
                <a:cubicBezTo>
                  <a:pt x="60325" y="1054776"/>
                  <a:pt x="55295" y="1134268"/>
                  <a:pt x="47625" y="1213526"/>
                </a:cubicBezTo>
                <a:cubicBezTo>
                  <a:pt x="45765" y="1232749"/>
                  <a:pt x="39581" y="1251420"/>
                  <a:pt x="38100" y="1270676"/>
                </a:cubicBezTo>
                <a:cubicBezTo>
                  <a:pt x="33224" y="1334068"/>
                  <a:pt x="34901" y="1397912"/>
                  <a:pt x="28575" y="1461176"/>
                </a:cubicBezTo>
                <a:cubicBezTo>
                  <a:pt x="25353" y="1493394"/>
                  <a:pt x="9525" y="1556426"/>
                  <a:pt x="9525" y="1556426"/>
                </a:cubicBezTo>
                <a:cubicBezTo>
                  <a:pt x="12700" y="1696126"/>
                  <a:pt x="13680" y="1835893"/>
                  <a:pt x="19050" y="1975526"/>
                </a:cubicBezTo>
                <a:cubicBezTo>
                  <a:pt x="20034" y="2001105"/>
                  <a:pt x="26978" y="2026178"/>
                  <a:pt x="28575" y="2051726"/>
                </a:cubicBezTo>
                <a:cubicBezTo>
                  <a:pt x="33332" y="2127844"/>
                  <a:pt x="34637" y="2204139"/>
                  <a:pt x="38100" y="2280326"/>
                </a:cubicBezTo>
                <a:cubicBezTo>
                  <a:pt x="52582" y="2598930"/>
                  <a:pt x="30702" y="2367160"/>
                  <a:pt x="66675" y="2547026"/>
                </a:cubicBezTo>
                <a:lnTo>
                  <a:pt x="85725" y="2642276"/>
                </a:lnTo>
                <a:cubicBezTo>
                  <a:pt x="101831" y="2980511"/>
                  <a:pt x="100980" y="2870401"/>
                  <a:pt x="85725" y="3366176"/>
                </a:cubicBezTo>
                <a:cubicBezTo>
                  <a:pt x="84093" y="3419214"/>
                  <a:pt x="77636" y="3459728"/>
                  <a:pt x="66675" y="3509051"/>
                </a:cubicBezTo>
                <a:cubicBezTo>
                  <a:pt x="63835" y="3521830"/>
                  <a:pt x="60325" y="3534451"/>
                  <a:pt x="57150" y="3547151"/>
                </a:cubicBezTo>
                <a:cubicBezTo>
                  <a:pt x="53975" y="3578901"/>
                  <a:pt x="53505" y="3611039"/>
                  <a:pt x="47625" y="3642401"/>
                </a:cubicBezTo>
                <a:cubicBezTo>
                  <a:pt x="43924" y="3662138"/>
                  <a:pt x="34925" y="3680501"/>
                  <a:pt x="28575" y="3699551"/>
                </a:cubicBezTo>
                <a:lnTo>
                  <a:pt x="19050" y="3728126"/>
                </a:lnTo>
                <a:cubicBezTo>
                  <a:pt x="15875" y="3775751"/>
                  <a:pt x="14796" y="3823562"/>
                  <a:pt x="9525" y="3871001"/>
                </a:cubicBezTo>
                <a:cubicBezTo>
                  <a:pt x="8416" y="3880980"/>
                  <a:pt x="0" y="3889536"/>
                  <a:pt x="0" y="3899576"/>
                </a:cubicBezTo>
                <a:cubicBezTo>
                  <a:pt x="0" y="4048835"/>
                  <a:pt x="1090" y="4198231"/>
                  <a:pt x="9525" y="4347251"/>
                </a:cubicBezTo>
                <a:lnTo>
                  <a:pt x="38100" y="4432976"/>
                </a:lnTo>
                <a:cubicBezTo>
                  <a:pt x="41275" y="4442501"/>
                  <a:pt x="45974" y="4451647"/>
                  <a:pt x="47625" y="4461551"/>
                </a:cubicBezTo>
                <a:cubicBezTo>
                  <a:pt x="52470" y="4490622"/>
                  <a:pt x="54334" y="4520125"/>
                  <a:pt x="66675" y="4547276"/>
                </a:cubicBezTo>
                <a:cubicBezTo>
                  <a:pt x="78426" y="4573129"/>
                  <a:pt x="77834" y="4614496"/>
                  <a:pt x="104775" y="4623476"/>
                </a:cubicBezTo>
                <a:lnTo>
                  <a:pt x="161925" y="4642526"/>
                </a:lnTo>
                <a:cubicBezTo>
                  <a:pt x="171450" y="4645701"/>
                  <a:pt x="182146" y="4646482"/>
                  <a:pt x="190500" y="4652051"/>
                </a:cubicBezTo>
                <a:cubicBezTo>
                  <a:pt x="200025" y="4658401"/>
                  <a:pt x="208553" y="4666592"/>
                  <a:pt x="219075" y="4671101"/>
                </a:cubicBezTo>
                <a:cubicBezTo>
                  <a:pt x="231107" y="4676258"/>
                  <a:pt x="244545" y="4677182"/>
                  <a:pt x="257175" y="4680626"/>
                </a:cubicBezTo>
                <a:cubicBezTo>
                  <a:pt x="340420" y="4703329"/>
                  <a:pt x="343614" y="4710289"/>
                  <a:pt x="447675" y="4718726"/>
                </a:cubicBezTo>
                <a:cubicBezTo>
                  <a:pt x="523692" y="4724890"/>
                  <a:pt x="600157" y="4723494"/>
                  <a:pt x="676275" y="4728251"/>
                </a:cubicBezTo>
                <a:cubicBezTo>
                  <a:pt x="752590" y="4733021"/>
                  <a:pt x="828675" y="4740951"/>
                  <a:pt x="904875" y="4747301"/>
                </a:cubicBezTo>
                <a:cubicBezTo>
                  <a:pt x="993372" y="4769425"/>
                  <a:pt x="883354" y="4742997"/>
                  <a:pt x="1000125" y="4766351"/>
                </a:cubicBezTo>
                <a:cubicBezTo>
                  <a:pt x="1112401" y="4788806"/>
                  <a:pt x="935409" y="4761188"/>
                  <a:pt x="1104900" y="4785401"/>
                </a:cubicBezTo>
                <a:cubicBezTo>
                  <a:pt x="1198789" y="4816697"/>
                  <a:pt x="1128543" y="4797717"/>
                  <a:pt x="1247775" y="4813976"/>
                </a:cubicBezTo>
                <a:cubicBezTo>
                  <a:pt x="1496302" y="4847866"/>
                  <a:pt x="1251519" y="4828737"/>
                  <a:pt x="1638300" y="4842551"/>
                </a:cubicBezTo>
                <a:cubicBezTo>
                  <a:pt x="1762125" y="4839376"/>
                  <a:pt x="1886043" y="4838781"/>
                  <a:pt x="2009775" y="4833026"/>
                </a:cubicBezTo>
                <a:cubicBezTo>
                  <a:pt x="2036011" y="4831806"/>
                  <a:pt x="2052026" y="4819404"/>
                  <a:pt x="2076450" y="4813976"/>
                </a:cubicBezTo>
                <a:cubicBezTo>
                  <a:pt x="2095303" y="4809786"/>
                  <a:pt x="2114662" y="4808239"/>
                  <a:pt x="2133600" y="4804451"/>
                </a:cubicBezTo>
                <a:cubicBezTo>
                  <a:pt x="2146437" y="4801884"/>
                  <a:pt x="2158863" y="4797493"/>
                  <a:pt x="2171700" y="4794926"/>
                </a:cubicBezTo>
                <a:cubicBezTo>
                  <a:pt x="2190638" y="4791138"/>
                  <a:pt x="2209997" y="4789591"/>
                  <a:pt x="2228850" y="4785401"/>
                </a:cubicBezTo>
                <a:cubicBezTo>
                  <a:pt x="2238651" y="4783223"/>
                  <a:pt x="2247685" y="4778311"/>
                  <a:pt x="2257425" y="4775876"/>
                </a:cubicBezTo>
                <a:cubicBezTo>
                  <a:pt x="2273131" y="4771949"/>
                  <a:pt x="2289344" y="4770278"/>
                  <a:pt x="2305050" y="4766351"/>
                </a:cubicBezTo>
                <a:cubicBezTo>
                  <a:pt x="2314790" y="4763916"/>
                  <a:pt x="2323747" y="4758622"/>
                  <a:pt x="2333625" y="4756826"/>
                </a:cubicBezTo>
                <a:cubicBezTo>
                  <a:pt x="2358810" y="4752247"/>
                  <a:pt x="2384576" y="4751509"/>
                  <a:pt x="2409825" y="4747301"/>
                </a:cubicBezTo>
                <a:cubicBezTo>
                  <a:pt x="2422738" y="4745149"/>
                  <a:pt x="2435045" y="4740118"/>
                  <a:pt x="2447925" y="4737776"/>
                </a:cubicBezTo>
                <a:cubicBezTo>
                  <a:pt x="2470014" y="4733760"/>
                  <a:pt x="2492511" y="4732267"/>
                  <a:pt x="2514600" y="4728251"/>
                </a:cubicBezTo>
                <a:cubicBezTo>
                  <a:pt x="2527480" y="4725909"/>
                  <a:pt x="2539663" y="4719911"/>
                  <a:pt x="2552700" y="4718726"/>
                </a:cubicBezTo>
                <a:cubicBezTo>
                  <a:pt x="2609703" y="4713544"/>
                  <a:pt x="2667000" y="4712376"/>
                  <a:pt x="2724150" y="4709201"/>
                </a:cubicBezTo>
                <a:cubicBezTo>
                  <a:pt x="2764277" y="4699169"/>
                  <a:pt x="2793855" y="4690151"/>
                  <a:pt x="2838450" y="4690151"/>
                </a:cubicBezTo>
                <a:cubicBezTo>
                  <a:pt x="2857763" y="4690151"/>
                  <a:pt x="2876481" y="4696945"/>
                  <a:pt x="2895600" y="4699676"/>
                </a:cubicBezTo>
                <a:cubicBezTo>
                  <a:pt x="2920940" y="4703296"/>
                  <a:pt x="2946400" y="4706026"/>
                  <a:pt x="2971800" y="4709201"/>
                </a:cubicBezTo>
                <a:cubicBezTo>
                  <a:pt x="3026520" y="4731089"/>
                  <a:pt x="3029198" y="4734648"/>
                  <a:pt x="3095625" y="4747301"/>
                </a:cubicBezTo>
                <a:cubicBezTo>
                  <a:pt x="3253959" y="4777460"/>
                  <a:pt x="3173750" y="4757101"/>
                  <a:pt x="3305175" y="4775876"/>
                </a:cubicBezTo>
                <a:cubicBezTo>
                  <a:pt x="3321202" y="4778166"/>
                  <a:pt x="3336925" y="4782226"/>
                  <a:pt x="3352800" y="4785401"/>
                </a:cubicBezTo>
                <a:cubicBezTo>
                  <a:pt x="3438525" y="4782226"/>
                  <a:pt x="3524381" y="4781582"/>
                  <a:pt x="3609975" y="4775876"/>
                </a:cubicBezTo>
                <a:cubicBezTo>
                  <a:pt x="3619993" y="4775208"/>
                  <a:pt x="3628705" y="4768320"/>
                  <a:pt x="3638550" y="4766351"/>
                </a:cubicBezTo>
                <a:cubicBezTo>
                  <a:pt x="3660565" y="4761948"/>
                  <a:pt x="3683049" y="4760327"/>
                  <a:pt x="3705225" y="4756826"/>
                </a:cubicBezTo>
                <a:lnTo>
                  <a:pt x="3819525" y="4737776"/>
                </a:lnTo>
                <a:cubicBezTo>
                  <a:pt x="3835400" y="4731426"/>
                  <a:pt x="3850563" y="4722873"/>
                  <a:pt x="3867150" y="4718726"/>
                </a:cubicBezTo>
                <a:cubicBezTo>
                  <a:pt x="3888930" y="4713281"/>
                  <a:pt x="3911635" y="4712615"/>
                  <a:pt x="3933825" y="4709201"/>
                </a:cubicBezTo>
                <a:cubicBezTo>
                  <a:pt x="3952913" y="4706264"/>
                  <a:pt x="3972239" y="4704360"/>
                  <a:pt x="3990975" y="4699676"/>
                </a:cubicBezTo>
                <a:cubicBezTo>
                  <a:pt x="4010456" y="4694806"/>
                  <a:pt x="4028200" y="4683117"/>
                  <a:pt x="4048125" y="4680626"/>
                </a:cubicBezTo>
                <a:cubicBezTo>
                  <a:pt x="4085241" y="4675987"/>
                  <a:pt x="4143022" y="4669816"/>
                  <a:pt x="4181475" y="4661576"/>
                </a:cubicBezTo>
                <a:cubicBezTo>
                  <a:pt x="4207076" y="4656090"/>
                  <a:pt x="4232837" y="4650805"/>
                  <a:pt x="4257675" y="4642526"/>
                </a:cubicBezTo>
                <a:cubicBezTo>
                  <a:pt x="4267200" y="4639351"/>
                  <a:pt x="4277270" y="4637491"/>
                  <a:pt x="4286250" y="4633001"/>
                </a:cubicBezTo>
                <a:cubicBezTo>
                  <a:pt x="4352029" y="4600112"/>
                  <a:pt x="4273631" y="4624250"/>
                  <a:pt x="4352925" y="4604426"/>
                </a:cubicBezTo>
                <a:lnTo>
                  <a:pt x="4886325" y="4613951"/>
                </a:lnTo>
                <a:cubicBezTo>
                  <a:pt x="4902506" y="4614482"/>
                  <a:pt x="4917949" y="4621014"/>
                  <a:pt x="4933950" y="4623476"/>
                </a:cubicBezTo>
                <a:cubicBezTo>
                  <a:pt x="4959250" y="4627368"/>
                  <a:pt x="4984750" y="4629826"/>
                  <a:pt x="5010150" y="4633001"/>
                </a:cubicBezTo>
                <a:cubicBezTo>
                  <a:pt x="5019675" y="4636176"/>
                  <a:pt x="5029497" y="4638571"/>
                  <a:pt x="5038725" y="4642526"/>
                </a:cubicBezTo>
                <a:cubicBezTo>
                  <a:pt x="5051776" y="4648119"/>
                  <a:pt x="5063530" y="4656590"/>
                  <a:pt x="5076825" y="4661576"/>
                </a:cubicBezTo>
                <a:cubicBezTo>
                  <a:pt x="5101240" y="4670731"/>
                  <a:pt x="5120473" y="4669112"/>
                  <a:pt x="5143500" y="4680626"/>
                </a:cubicBezTo>
                <a:cubicBezTo>
                  <a:pt x="5153739" y="4685746"/>
                  <a:pt x="5161614" y="4695027"/>
                  <a:pt x="5172075" y="4699676"/>
                </a:cubicBezTo>
                <a:cubicBezTo>
                  <a:pt x="5190425" y="4707831"/>
                  <a:pt x="5210175" y="4712376"/>
                  <a:pt x="5229225" y="4718726"/>
                </a:cubicBezTo>
                <a:cubicBezTo>
                  <a:pt x="5238750" y="4721901"/>
                  <a:pt x="5248820" y="4723761"/>
                  <a:pt x="5257800" y="4728251"/>
                </a:cubicBezTo>
                <a:cubicBezTo>
                  <a:pt x="5289437" y="4744070"/>
                  <a:pt x="5311005" y="4758221"/>
                  <a:pt x="5343525" y="4766351"/>
                </a:cubicBezTo>
                <a:cubicBezTo>
                  <a:pt x="5385070" y="4776737"/>
                  <a:pt x="5424386" y="4780444"/>
                  <a:pt x="5467350" y="4785401"/>
                </a:cubicBezTo>
                <a:cubicBezTo>
                  <a:pt x="5706819" y="4813032"/>
                  <a:pt x="5601578" y="4803019"/>
                  <a:pt x="5886450" y="4813976"/>
                </a:cubicBezTo>
                <a:cubicBezTo>
                  <a:pt x="5997162" y="4825047"/>
                  <a:pt x="5976957" y="4828856"/>
                  <a:pt x="6096000" y="4813976"/>
                </a:cubicBezTo>
                <a:cubicBezTo>
                  <a:pt x="6107373" y="4812554"/>
                  <a:pt x="6149650" y="4800508"/>
                  <a:pt x="6162675" y="4794926"/>
                </a:cubicBezTo>
                <a:cubicBezTo>
                  <a:pt x="6175726" y="4789333"/>
                  <a:pt x="6187800" y="4781643"/>
                  <a:pt x="6200775" y="4775876"/>
                </a:cubicBezTo>
                <a:cubicBezTo>
                  <a:pt x="6218892" y="4767824"/>
                  <a:pt x="6254981" y="4753585"/>
                  <a:pt x="6276975" y="4747301"/>
                </a:cubicBezTo>
                <a:cubicBezTo>
                  <a:pt x="6289562" y="4743705"/>
                  <a:pt x="6302238" y="4740343"/>
                  <a:pt x="6315075" y="4737776"/>
                </a:cubicBezTo>
                <a:cubicBezTo>
                  <a:pt x="6354321" y="4729927"/>
                  <a:pt x="6368360" y="4732629"/>
                  <a:pt x="6400800" y="4718726"/>
                </a:cubicBezTo>
                <a:cubicBezTo>
                  <a:pt x="6413851" y="4713133"/>
                  <a:pt x="6425605" y="4704662"/>
                  <a:pt x="6438900" y="4699676"/>
                </a:cubicBezTo>
                <a:cubicBezTo>
                  <a:pt x="6463315" y="4690521"/>
                  <a:pt x="6482548" y="4692140"/>
                  <a:pt x="6505575" y="4680626"/>
                </a:cubicBezTo>
                <a:cubicBezTo>
                  <a:pt x="6515814" y="4675506"/>
                  <a:pt x="6523185" y="4664865"/>
                  <a:pt x="6534150" y="4661576"/>
                </a:cubicBezTo>
                <a:cubicBezTo>
                  <a:pt x="6555654" y="4655125"/>
                  <a:pt x="6578810" y="4656454"/>
                  <a:pt x="6600825" y="4652051"/>
                </a:cubicBezTo>
                <a:cubicBezTo>
                  <a:pt x="6626498" y="4646916"/>
                  <a:pt x="6651200" y="4637305"/>
                  <a:pt x="6677025" y="4633001"/>
                </a:cubicBezTo>
                <a:cubicBezTo>
                  <a:pt x="6696075" y="4629826"/>
                  <a:pt x="6715291" y="4627523"/>
                  <a:pt x="6734175" y="4623476"/>
                </a:cubicBezTo>
                <a:cubicBezTo>
                  <a:pt x="6759776" y="4617990"/>
                  <a:pt x="6784395" y="4607673"/>
                  <a:pt x="6810375" y="4604426"/>
                </a:cubicBezTo>
                <a:cubicBezTo>
                  <a:pt x="6899565" y="4593277"/>
                  <a:pt x="6861742" y="4601109"/>
                  <a:pt x="6924675" y="4585376"/>
                </a:cubicBezTo>
                <a:cubicBezTo>
                  <a:pt x="6933175" y="4586439"/>
                  <a:pt x="7088090" y="4603699"/>
                  <a:pt x="7134225" y="4613951"/>
                </a:cubicBezTo>
                <a:cubicBezTo>
                  <a:pt x="7144026" y="4616129"/>
                  <a:pt x="7153114" y="4620834"/>
                  <a:pt x="7162800" y="4623476"/>
                </a:cubicBezTo>
                <a:cubicBezTo>
                  <a:pt x="7188059" y="4630365"/>
                  <a:pt x="7214691" y="4632802"/>
                  <a:pt x="7239000" y="4642526"/>
                </a:cubicBezTo>
                <a:cubicBezTo>
                  <a:pt x="7254875" y="4648876"/>
                  <a:pt x="7271101" y="4654411"/>
                  <a:pt x="7286625" y="4661576"/>
                </a:cubicBezTo>
                <a:cubicBezTo>
                  <a:pt x="7312409" y="4673476"/>
                  <a:pt x="7334978" y="4694107"/>
                  <a:pt x="7362825" y="4699676"/>
                </a:cubicBezTo>
                <a:cubicBezTo>
                  <a:pt x="7423287" y="4711768"/>
                  <a:pt x="7394744" y="4705274"/>
                  <a:pt x="7448550" y="4718726"/>
                </a:cubicBezTo>
                <a:cubicBezTo>
                  <a:pt x="7508875" y="4715551"/>
                  <a:pt x="7569365" y="4714670"/>
                  <a:pt x="7629525" y="4709201"/>
                </a:cubicBezTo>
                <a:cubicBezTo>
                  <a:pt x="7639524" y="4708292"/>
                  <a:pt x="7648196" y="4701327"/>
                  <a:pt x="7658100" y="4699676"/>
                </a:cubicBezTo>
                <a:cubicBezTo>
                  <a:pt x="7929608" y="4654425"/>
                  <a:pt x="7620080" y="4714900"/>
                  <a:pt x="7791450" y="4680626"/>
                </a:cubicBezTo>
                <a:cubicBezTo>
                  <a:pt x="7794625" y="4671101"/>
                  <a:pt x="7800975" y="4662091"/>
                  <a:pt x="7800975" y="4652051"/>
                </a:cubicBezTo>
                <a:cubicBezTo>
                  <a:pt x="7800975" y="4591532"/>
                  <a:pt x="7702869" y="4592045"/>
                  <a:pt x="7677150" y="4566326"/>
                </a:cubicBezTo>
                <a:lnTo>
                  <a:pt x="7648575" y="4537751"/>
                </a:lnTo>
                <a:cubicBezTo>
                  <a:pt x="7642225" y="4521876"/>
                  <a:pt x="7612427" y="4490126"/>
                  <a:pt x="7629525" y="4490126"/>
                </a:cubicBezTo>
                <a:cubicBezTo>
                  <a:pt x="7654323" y="4490126"/>
                  <a:pt x="7666042" y="4523996"/>
                  <a:pt x="7686675" y="4537751"/>
                </a:cubicBezTo>
                <a:cubicBezTo>
                  <a:pt x="7732723" y="4568450"/>
                  <a:pt x="7742386" y="4566038"/>
                  <a:pt x="7791450" y="4575851"/>
                </a:cubicBezTo>
                <a:cubicBezTo>
                  <a:pt x="7823200" y="4594901"/>
                  <a:pt x="7850779" y="4624021"/>
                  <a:pt x="7886700" y="4633001"/>
                </a:cubicBezTo>
                <a:cubicBezTo>
                  <a:pt x="7938575" y="4645970"/>
                  <a:pt x="7913091" y="4636672"/>
                  <a:pt x="7962900" y="4661576"/>
                </a:cubicBezTo>
                <a:cubicBezTo>
                  <a:pt x="7969250" y="4671101"/>
                  <a:pt x="7973855" y="4682056"/>
                  <a:pt x="7981950" y="4690151"/>
                </a:cubicBezTo>
                <a:cubicBezTo>
                  <a:pt x="7997470" y="4705671"/>
                  <a:pt x="8018442" y="4713561"/>
                  <a:pt x="8039100" y="4718726"/>
                </a:cubicBezTo>
                <a:cubicBezTo>
                  <a:pt x="8054806" y="4722653"/>
                  <a:pt x="8071019" y="4724324"/>
                  <a:pt x="8086725" y="4728251"/>
                </a:cubicBezTo>
                <a:cubicBezTo>
                  <a:pt x="8174720" y="4750250"/>
                  <a:pt x="8013962" y="4732033"/>
                  <a:pt x="8220075" y="4747301"/>
                </a:cubicBezTo>
                <a:cubicBezTo>
                  <a:pt x="8270835" y="4751061"/>
                  <a:pt x="8321738" y="4752767"/>
                  <a:pt x="8372475" y="4756826"/>
                </a:cubicBezTo>
                <a:cubicBezTo>
                  <a:pt x="8546301" y="4770732"/>
                  <a:pt x="8389459" y="4759252"/>
                  <a:pt x="8505825" y="4775876"/>
                </a:cubicBezTo>
                <a:cubicBezTo>
                  <a:pt x="8534287" y="4779942"/>
                  <a:pt x="8562975" y="4782226"/>
                  <a:pt x="8591550" y="4785401"/>
                </a:cubicBezTo>
                <a:cubicBezTo>
                  <a:pt x="8616950" y="4782226"/>
                  <a:pt x="8642257" y="4778194"/>
                  <a:pt x="8667750" y="4775876"/>
                </a:cubicBezTo>
                <a:cubicBezTo>
                  <a:pt x="8712130" y="4771841"/>
                  <a:pt x="8756842" y="4771558"/>
                  <a:pt x="8801100" y="4766351"/>
                </a:cubicBezTo>
                <a:cubicBezTo>
                  <a:pt x="8811071" y="4765178"/>
                  <a:pt x="8819646" y="4757304"/>
                  <a:pt x="8829675" y="4756826"/>
                </a:cubicBezTo>
                <a:cubicBezTo>
                  <a:pt x="8953400" y="4750934"/>
                  <a:pt x="9077325" y="4750476"/>
                  <a:pt x="9201150" y="4747301"/>
                </a:cubicBezTo>
                <a:cubicBezTo>
                  <a:pt x="9213850" y="4740951"/>
                  <a:pt x="9226199" y="4733844"/>
                  <a:pt x="9239250" y="4728251"/>
                </a:cubicBezTo>
                <a:cubicBezTo>
                  <a:pt x="9248478" y="4724296"/>
                  <a:pt x="9259900" y="4724890"/>
                  <a:pt x="9267825" y="4718726"/>
                </a:cubicBezTo>
                <a:cubicBezTo>
                  <a:pt x="9362192" y="4645329"/>
                  <a:pt x="9285252" y="4671507"/>
                  <a:pt x="9363075" y="4652051"/>
                </a:cubicBezTo>
                <a:cubicBezTo>
                  <a:pt x="9384160" y="4637994"/>
                  <a:pt x="9405557" y="4626428"/>
                  <a:pt x="9420225" y="4604426"/>
                </a:cubicBezTo>
                <a:cubicBezTo>
                  <a:pt x="9457031" y="4549217"/>
                  <a:pt x="9394418" y="4599406"/>
                  <a:pt x="9458325" y="4556801"/>
                </a:cubicBezTo>
                <a:cubicBezTo>
                  <a:pt x="9461500" y="4547276"/>
                  <a:pt x="9462974" y="4537003"/>
                  <a:pt x="9467850" y="4528226"/>
                </a:cubicBezTo>
                <a:cubicBezTo>
                  <a:pt x="9478969" y="4508212"/>
                  <a:pt x="9498710" y="4492796"/>
                  <a:pt x="9505950" y="4471076"/>
                </a:cubicBezTo>
                <a:cubicBezTo>
                  <a:pt x="9544443" y="4355596"/>
                  <a:pt x="9508873" y="4472212"/>
                  <a:pt x="9534525" y="4356776"/>
                </a:cubicBezTo>
                <a:cubicBezTo>
                  <a:pt x="9540131" y="4331549"/>
                  <a:pt x="9551452" y="4313397"/>
                  <a:pt x="9563100" y="4290101"/>
                </a:cubicBezTo>
                <a:cubicBezTo>
                  <a:pt x="9566275" y="4245651"/>
                  <a:pt x="9568590" y="4201131"/>
                  <a:pt x="9572625" y="4156751"/>
                </a:cubicBezTo>
                <a:cubicBezTo>
                  <a:pt x="9574943" y="4131258"/>
                  <a:pt x="9580187" y="4106073"/>
                  <a:pt x="9582150" y="4080551"/>
                </a:cubicBezTo>
                <a:cubicBezTo>
                  <a:pt x="9586540" y="4023481"/>
                  <a:pt x="9587447" y="3966183"/>
                  <a:pt x="9591675" y="3909101"/>
                </a:cubicBezTo>
                <a:cubicBezTo>
                  <a:pt x="9593799" y="3880429"/>
                  <a:pt x="9598597" y="3852009"/>
                  <a:pt x="9601200" y="3823376"/>
                </a:cubicBezTo>
                <a:cubicBezTo>
                  <a:pt x="9616609" y="3653880"/>
                  <a:pt x="9601866" y="3752708"/>
                  <a:pt x="9620250" y="3642401"/>
                </a:cubicBezTo>
                <a:cubicBezTo>
                  <a:pt x="9617075" y="3547151"/>
                  <a:pt x="9616321" y="3451789"/>
                  <a:pt x="9610725" y="3356651"/>
                </a:cubicBezTo>
                <a:cubicBezTo>
                  <a:pt x="9607068" y="3294479"/>
                  <a:pt x="9586379" y="3340782"/>
                  <a:pt x="9620250" y="3289976"/>
                </a:cubicBezTo>
                <a:cubicBezTo>
                  <a:pt x="9564346" y="3178167"/>
                  <a:pt x="9590888" y="3225165"/>
                  <a:pt x="9544050" y="3147101"/>
                </a:cubicBezTo>
                <a:cubicBezTo>
                  <a:pt x="9534143" y="3097564"/>
                  <a:pt x="9533124" y="3095134"/>
                  <a:pt x="9525000" y="3042326"/>
                </a:cubicBezTo>
                <a:cubicBezTo>
                  <a:pt x="9521586" y="3020136"/>
                  <a:pt x="9518976" y="2997827"/>
                  <a:pt x="9515475" y="2975651"/>
                </a:cubicBezTo>
                <a:cubicBezTo>
                  <a:pt x="9509451" y="2937498"/>
                  <a:pt x="9496425" y="2861351"/>
                  <a:pt x="9496425" y="2861351"/>
                </a:cubicBezTo>
                <a:cubicBezTo>
                  <a:pt x="9483878" y="2622949"/>
                  <a:pt x="9481109" y="2666578"/>
                  <a:pt x="9496425" y="2375576"/>
                </a:cubicBezTo>
                <a:cubicBezTo>
                  <a:pt x="9498520" y="2335763"/>
                  <a:pt x="9504563" y="2322586"/>
                  <a:pt x="9515475" y="2289851"/>
                </a:cubicBezTo>
                <a:cubicBezTo>
                  <a:pt x="9518650" y="2188251"/>
                  <a:pt x="9517000" y="2086385"/>
                  <a:pt x="9525000" y="1985051"/>
                </a:cubicBezTo>
                <a:cubicBezTo>
                  <a:pt x="9526580" y="1965033"/>
                  <a:pt x="9540112" y="1947592"/>
                  <a:pt x="9544050" y="1927901"/>
                </a:cubicBezTo>
                <a:cubicBezTo>
                  <a:pt x="9548718" y="1904560"/>
                  <a:pt x="9561620" y="1752201"/>
                  <a:pt x="9563100" y="1737401"/>
                </a:cubicBezTo>
                <a:cubicBezTo>
                  <a:pt x="9580855" y="1559849"/>
                  <a:pt x="9565800" y="1754054"/>
                  <a:pt x="9582150" y="1508801"/>
                </a:cubicBezTo>
                <a:cubicBezTo>
                  <a:pt x="9578975" y="1419901"/>
                  <a:pt x="9578006" y="1330895"/>
                  <a:pt x="9572625" y="1242101"/>
                </a:cubicBezTo>
                <a:cubicBezTo>
                  <a:pt x="9570391" y="1205233"/>
                  <a:pt x="9562477" y="1197058"/>
                  <a:pt x="9553575" y="1165901"/>
                </a:cubicBezTo>
                <a:cubicBezTo>
                  <a:pt x="9534019" y="1097455"/>
                  <a:pt x="9554167" y="1158742"/>
                  <a:pt x="9534525" y="1080176"/>
                </a:cubicBezTo>
                <a:cubicBezTo>
                  <a:pt x="9532090" y="1070436"/>
                  <a:pt x="9528175" y="1061126"/>
                  <a:pt x="9525000" y="1051601"/>
                </a:cubicBezTo>
                <a:cubicBezTo>
                  <a:pt x="9521825" y="1007151"/>
                  <a:pt x="9520682" y="962509"/>
                  <a:pt x="9515475" y="918251"/>
                </a:cubicBezTo>
                <a:cubicBezTo>
                  <a:pt x="9514302" y="908280"/>
                  <a:pt x="9508385" y="899416"/>
                  <a:pt x="9505950" y="889676"/>
                </a:cubicBezTo>
                <a:lnTo>
                  <a:pt x="9486900" y="813476"/>
                </a:lnTo>
                <a:cubicBezTo>
                  <a:pt x="9483725" y="765851"/>
                  <a:pt x="9482646" y="718040"/>
                  <a:pt x="9477375" y="670601"/>
                </a:cubicBezTo>
                <a:cubicBezTo>
                  <a:pt x="9476266" y="660622"/>
                  <a:pt x="9470608" y="651680"/>
                  <a:pt x="9467850" y="642026"/>
                </a:cubicBezTo>
                <a:cubicBezTo>
                  <a:pt x="9464254" y="629439"/>
                  <a:pt x="9461165" y="616705"/>
                  <a:pt x="9458325" y="603926"/>
                </a:cubicBezTo>
                <a:cubicBezTo>
                  <a:pt x="9453978" y="584363"/>
                  <a:pt x="9449487" y="548151"/>
                  <a:pt x="9439275" y="527726"/>
                </a:cubicBezTo>
                <a:cubicBezTo>
                  <a:pt x="9434155" y="517487"/>
                  <a:pt x="9425345" y="509390"/>
                  <a:pt x="9420225" y="499151"/>
                </a:cubicBezTo>
                <a:cubicBezTo>
                  <a:pt x="9415735" y="490171"/>
                  <a:pt x="9415576" y="479353"/>
                  <a:pt x="9410700" y="470576"/>
                </a:cubicBezTo>
                <a:cubicBezTo>
                  <a:pt x="9392389" y="437616"/>
                  <a:pt x="9372750" y="408789"/>
                  <a:pt x="9344025" y="384851"/>
                </a:cubicBezTo>
                <a:cubicBezTo>
                  <a:pt x="9335231" y="377522"/>
                  <a:pt x="9324975" y="372151"/>
                  <a:pt x="9315450" y="365801"/>
                </a:cubicBezTo>
                <a:cubicBezTo>
                  <a:pt x="9264650" y="289601"/>
                  <a:pt x="9331325" y="381676"/>
                  <a:pt x="9267825" y="318176"/>
                </a:cubicBezTo>
                <a:cubicBezTo>
                  <a:pt x="9259730" y="310081"/>
                  <a:pt x="9257714" y="296752"/>
                  <a:pt x="9248775" y="289601"/>
                </a:cubicBezTo>
                <a:cubicBezTo>
                  <a:pt x="9240935" y="283329"/>
                  <a:pt x="9229886" y="282718"/>
                  <a:pt x="9220200" y="280076"/>
                </a:cubicBezTo>
                <a:cubicBezTo>
                  <a:pt x="9194941" y="273187"/>
                  <a:pt x="9168309" y="270750"/>
                  <a:pt x="9144000" y="261026"/>
                </a:cubicBezTo>
                <a:cubicBezTo>
                  <a:pt x="9128125" y="254676"/>
                  <a:pt x="9112752" y="246889"/>
                  <a:pt x="9096375" y="241976"/>
                </a:cubicBezTo>
                <a:cubicBezTo>
                  <a:pt x="9065207" y="232626"/>
                  <a:pt x="8999106" y="226246"/>
                  <a:pt x="8972550" y="222926"/>
                </a:cubicBezTo>
                <a:cubicBezTo>
                  <a:pt x="8963025" y="219751"/>
                  <a:pt x="8952955" y="217891"/>
                  <a:pt x="8943975" y="213401"/>
                </a:cubicBezTo>
                <a:cubicBezTo>
                  <a:pt x="8933736" y="208281"/>
                  <a:pt x="8925922" y="198860"/>
                  <a:pt x="8915400" y="194351"/>
                </a:cubicBezTo>
                <a:cubicBezTo>
                  <a:pt x="8903630" y="189307"/>
                  <a:pt x="8838151" y="176996"/>
                  <a:pt x="8829675" y="175301"/>
                </a:cubicBezTo>
                <a:cubicBezTo>
                  <a:pt x="8820150" y="168951"/>
                  <a:pt x="8811667" y="160654"/>
                  <a:pt x="8801100" y="156251"/>
                </a:cubicBezTo>
                <a:cubicBezTo>
                  <a:pt x="8773296" y="144666"/>
                  <a:pt x="8745086" y="132628"/>
                  <a:pt x="8715375" y="127676"/>
                </a:cubicBezTo>
                <a:cubicBezTo>
                  <a:pt x="8579014" y="104949"/>
                  <a:pt x="8748911" y="132467"/>
                  <a:pt x="8582025" y="108626"/>
                </a:cubicBezTo>
                <a:cubicBezTo>
                  <a:pt x="8408042" y="83771"/>
                  <a:pt x="8614052" y="112717"/>
                  <a:pt x="8486775" y="89576"/>
                </a:cubicBezTo>
                <a:cubicBezTo>
                  <a:pt x="8464686" y="85560"/>
                  <a:pt x="8442325" y="83226"/>
                  <a:pt x="8420100" y="80051"/>
                </a:cubicBezTo>
                <a:cubicBezTo>
                  <a:pt x="8315325" y="83226"/>
                  <a:pt x="8210453" y="84067"/>
                  <a:pt x="8105775" y="89576"/>
                </a:cubicBezTo>
                <a:cubicBezTo>
                  <a:pt x="8062137" y="91873"/>
                  <a:pt x="8025131" y="116899"/>
                  <a:pt x="7981950" y="118151"/>
                </a:cubicBezTo>
                <a:cubicBezTo>
                  <a:pt x="7778811" y="124039"/>
                  <a:pt x="7575550" y="124501"/>
                  <a:pt x="7372350" y="127676"/>
                </a:cubicBezTo>
                <a:cubicBezTo>
                  <a:pt x="7147693" y="159770"/>
                  <a:pt x="7333752" y="136846"/>
                  <a:pt x="6829425" y="127676"/>
                </a:cubicBezTo>
                <a:lnTo>
                  <a:pt x="6257925" y="118151"/>
                </a:lnTo>
                <a:cubicBezTo>
                  <a:pt x="6242050" y="114976"/>
                  <a:pt x="6226104" y="112138"/>
                  <a:pt x="6210300" y="108626"/>
                </a:cubicBezTo>
                <a:cubicBezTo>
                  <a:pt x="6197521" y="105786"/>
                  <a:pt x="6185281" y="99604"/>
                  <a:pt x="6172200" y="99101"/>
                </a:cubicBezTo>
                <a:cubicBezTo>
                  <a:pt x="6019880" y="93243"/>
                  <a:pt x="5867400" y="92751"/>
                  <a:pt x="5715000" y="89576"/>
                </a:cubicBezTo>
                <a:cubicBezTo>
                  <a:pt x="5648325" y="86401"/>
                  <a:pt x="5581529" y="85171"/>
                  <a:pt x="5514975" y="80051"/>
                </a:cubicBezTo>
                <a:cubicBezTo>
                  <a:pt x="5498833" y="78809"/>
                  <a:pt x="5483466" y="72061"/>
                  <a:pt x="5467350" y="70526"/>
                </a:cubicBezTo>
                <a:cubicBezTo>
                  <a:pt x="5416680" y="65700"/>
                  <a:pt x="5365750" y="64176"/>
                  <a:pt x="5314950" y="61001"/>
                </a:cubicBezTo>
                <a:cubicBezTo>
                  <a:pt x="5286375" y="64176"/>
                  <a:pt x="5257117" y="63553"/>
                  <a:pt x="5229225" y="70526"/>
                </a:cubicBezTo>
                <a:cubicBezTo>
                  <a:pt x="5218119" y="73302"/>
                  <a:pt x="5210889" y="84456"/>
                  <a:pt x="5200650" y="89576"/>
                </a:cubicBezTo>
                <a:cubicBezTo>
                  <a:pt x="5191670" y="94066"/>
                  <a:pt x="5181600" y="95926"/>
                  <a:pt x="5172075" y="99101"/>
                </a:cubicBezTo>
                <a:cubicBezTo>
                  <a:pt x="5165725" y="108626"/>
                  <a:pt x="5161964" y="120525"/>
                  <a:pt x="5153025" y="127676"/>
                </a:cubicBezTo>
                <a:cubicBezTo>
                  <a:pt x="5145185" y="133948"/>
                  <a:pt x="5133678" y="133246"/>
                  <a:pt x="5124450" y="137201"/>
                </a:cubicBezTo>
                <a:cubicBezTo>
                  <a:pt x="5111399" y="142794"/>
                  <a:pt x="5097438" y="147381"/>
                  <a:pt x="5086350" y="156251"/>
                </a:cubicBezTo>
                <a:cubicBezTo>
                  <a:pt x="5065313" y="173080"/>
                  <a:pt x="5025359" y="211557"/>
                  <a:pt x="5010150" y="241976"/>
                </a:cubicBezTo>
                <a:cubicBezTo>
                  <a:pt x="5005660" y="250956"/>
                  <a:pt x="5007725" y="263451"/>
                  <a:pt x="5000625" y="270551"/>
                </a:cubicBezTo>
                <a:cubicBezTo>
                  <a:pt x="4993525" y="277651"/>
                  <a:pt x="4981575" y="276901"/>
                  <a:pt x="4972050" y="280076"/>
                </a:cubicBezTo>
                <a:cubicBezTo>
                  <a:pt x="4924752" y="351022"/>
                  <a:pt x="4985541" y="263887"/>
                  <a:pt x="4924425" y="337226"/>
                </a:cubicBezTo>
                <a:cubicBezTo>
                  <a:pt x="4917096" y="346020"/>
                  <a:pt x="4913990" y="358263"/>
                  <a:pt x="4905375" y="365801"/>
                </a:cubicBezTo>
                <a:cubicBezTo>
                  <a:pt x="4888145" y="380878"/>
                  <a:pt x="4867275" y="391201"/>
                  <a:pt x="4848225" y="403901"/>
                </a:cubicBezTo>
                <a:cubicBezTo>
                  <a:pt x="4811296" y="428520"/>
                  <a:pt x="4830510" y="419331"/>
                  <a:pt x="4791075" y="432476"/>
                </a:cubicBezTo>
                <a:cubicBezTo>
                  <a:pt x="4784725" y="442001"/>
                  <a:pt x="4779354" y="452257"/>
                  <a:pt x="4772025" y="461051"/>
                </a:cubicBezTo>
                <a:cubicBezTo>
                  <a:pt x="4763401" y="471399"/>
                  <a:pt x="4750133" y="477930"/>
                  <a:pt x="4743450" y="489626"/>
                </a:cubicBezTo>
                <a:cubicBezTo>
                  <a:pt x="4736955" y="500992"/>
                  <a:pt x="4737100" y="515026"/>
                  <a:pt x="4733925" y="527726"/>
                </a:cubicBezTo>
                <a:cubicBezTo>
                  <a:pt x="4730750" y="556301"/>
                  <a:pt x="4724400" y="584700"/>
                  <a:pt x="4724400" y="613451"/>
                </a:cubicBezTo>
                <a:cubicBezTo>
                  <a:pt x="4724400" y="711927"/>
                  <a:pt x="4725270" y="810631"/>
                  <a:pt x="4733925" y="908726"/>
                </a:cubicBezTo>
                <a:cubicBezTo>
                  <a:pt x="4734931" y="920129"/>
                  <a:pt x="4744880" y="929206"/>
                  <a:pt x="4752975" y="937301"/>
                </a:cubicBezTo>
                <a:cubicBezTo>
                  <a:pt x="4761070" y="945396"/>
                  <a:pt x="4772025" y="950001"/>
                  <a:pt x="4781550" y="956351"/>
                </a:cubicBezTo>
                <a:cubicBezTo>
                  <a:pt x="4826445" y="1023694"/>
                  <a:pt x="4770102" y="940324"/>
                  <a:pt x="4829175" y="1023026"/>
                </a:cubicBezTo>
                <a:cubicBezTo>
                  <a:pt x="4835829" y="1032341"/>
                  <a:pt x="4838700" y="1045251"/>
                  <a:pt x="4848225" y="1051601"/>
                </a:cubicBezTo>
                <a:cubicBezTo>
                  <a:pt x="4859117" y="1058863"/>
                  <a:pt x="4873625" y="1057951"/>
                  <a:pt x="4886325" y="1061126"/>
                </a:cubicBezTo>
                <a:cubicBezTo>
                  <a:pt x="4895850" y="1067476"/>
                  <a:pt x="4905742" y="1073307"/>
                  <a:pt x="4914900" y="1080176"/>
                </a:cubicBezTo>
                <a:cubicBezTo>
                  <a:pt x="4928919" y="1090690"/>
                  <a:pt x="4969566" y="1126559"/>
                  <a:pt x="4991100" y="1137326"/>
                </a:cubicBezTo>
                <a:cubicBezTo>
                  <a:pt x="5000080" y="1141816"/>
                  <a:pt x="5010150" y="1143676"/>
                  <a:pt x="5019675" y="1146851"/>
                </a:cubicBezTo>
                <a:cubicBezTo>
                  <a:pt x="5070475" y="1143676"/>
                  <a:pt x="5121456" y="1142654"/>
                  <a:pt x="5172075" y="1137326"/>
                </a:cubicBezTo>
                <a:cubicBezTo>
                  <a:pt x="5182060" y="1136275"/>
                  <a:pt x="5193550" y="1134901"/>
                  <a:pt x="5200650" y="1127801"/>
                </a:cubicBezTo>
                <a:cubicBezTo>
                  <a:pt x="5216839" y="1111612"/>
                  <a:pt x="5226050" y="1089701"/>
                  <a:pt x="5238750" y="1070651"/>
                </a:cubicBezTo>
                <a:cubicBezTo>
                  <a:pt x="5245100" y="1061126"/>
                  <a:pt x="5249705" y="1050171"/>
                  <a:pt x="5257800" y="1042076"/>
                </a:cubicBezTo>
                <a:cubicBezTo>
                  <a:pt x="5276850" y="1023026"/>
                  <a:pt x="5289392" y="993445"/>
                  <a:pt x="5314950" y="984926"/>
                </a:cubicBezTo>
                <a:lnTo>
                  <a:pt x="5372100" y="965876"/>
                </a:lnTo>
                <a:cubicBezTo>
                  <a:pt x="5375576" y="966455"/>
                  <a:pt x="5455648" y="978239"/>
                  <a:pt x="5467350" y="984926"/>
                </a:cubicBezTo>
                <a:cubicBezTo>
                  <a:pt x="5479046" y="991609"/>
                  <a:pt x="5485577" y="1004877"/>
                  <a:pt x="5495925" y="1013501"/>
                </a:cubicBezTo>
                <a:cubicBezTo>
                  <a:pt x="5549919" y="1058496"/>
                  <a:pt x="5497386" y="1005020"/>
                  <a:pt x="5562600" y="1051601"/>
                </a:cubicBezTo>
                <a:cubicBezTo>
                  <a:pt x="5623713" y="1095253"/>
                  <a:pt x="5555482" y="1071253"/>
                  <a:pt x="5629275" y="1089701"/>
                </a:cubicBezTo>
                <a:lnTo>
                  <a:pt x="6153150" y="1080176"/>
                </a:lnTo>
                <a:cubicBezTo>
                  <a:pt x="6185827" y="1079049"/>
                  <a:pt x="6186267" y="1060768"/>
                  <a:pt x="6210300" y="1042076"/>
                </a:cubicBezTo>
                <a:cubicBezTo>
                  <a:pt x="6228372" y="1028020"/>
                  <a:pt x="6245238" y="1009529"/>
                  <a:pt x="6267450" y="1003976"/>
                </a:cubicBezTo>
                <a:cubicBezTo>
                  <a:pt x="6280150" y="1000801"/>
                  <a:pt x="6293011" y="998213"/>
                  <a:pt x="6305550" y="994451"/>
                </a:cubicBezTo>
                <a:cubicBezTo>
                  <a:pt x="6324784" y="988681"/>
                  <a:pt x="6362700" y="975401"/>
                  <a:pt x="6362700" y="975401"/>
                </a:cubicBezTo>
                <a:cubicBezTo>
                  <a:pt x="6381750" y="956351"/>
                  <a:pt x="6394292" y="926770"/>
                  <a:pt x="6419850" y="918251"/>
                </a:cubicBezTo>
                <a:cubicBezTo>
                  <a:pt x="6455783" y="906273"/>
                  <a:pt x="6472823" y="903378"/>
                  <a:pt x="6505575" y="870626"/>
                </a:cubicBezTo>
                <a:cubicBezTo>
                  <a:pt x="6515100" y="861101"/>
                  <a:pt x="6522454" y="848734"/>
                  <a:pt x="6534150" y="842051"/>
                </a:cubicBezTo>
                <a:cubicBezTo>
                  <a:pt x="6545516" y="835556"/>
                  <a:pt x="6559993" y="837123"/>
                  <a:pt x="6572250" y="832526"/>
                </a:cubicBezTo>
                <a:cubicBezTo>
                  <a:pt x="6585545" y="827540"/>
                  <a:pt x="6597055" y="818462"/>
                  <a:pt x="6610350" y="813476"/>
                </a:cubicBezTo>
                <a:cubicBezTo>
                  <a:pt x="6622607" y="808879"/>
                  <a:pt x="6635863" y="807547"/>
                  <a:pt x="6648450" y="803951"/>
                </a:cubicBezTo>
                <a:cubicBezTo>
                  <a:pt x="6658104" y="801193"/>
                  <a:pt x="6667500" y="797601"/>
                  <a:pt x="6677025" y="794426"/>
                </a:cubicBezTo>
                <a:cubicBezTo>
                  <a:pt x="6687813" y="795505"/>
                  <a:pt x="6771724" y="796833"/>
                  <a:pt x="6800850" y="813476"/>
                </a:cubicBezTo>
                <a:cubicBezTo>
                  <a:pt x="6814633" y="821352"/>
                  <a:pt x="6825167" y="834175"/>
                  <a:pt x="6838950" y="842051"/>
                </a:cubicBezTo>
                <a:cubicBezTo>
                  <a:pt x="6847667" y="847032"/>
                  <a:pt x="6858748" y="846700"/>
                  <a:pt x="6867525" y="851576"/>
                </a:cubicBezTo>
                <a:cubicBezTo>
                  <a:pt x="6887539" y="862695"/>
                  <a:pt x="6905625" y="876976"/>
                  <a:pt x="6924675" y="889676"/>
                </a:cubicBezTo>
                <a:cubicBezTo>
                  <a:pt x="6934200" y="896026"/>
                  <a:pt x="6943011" y="903606"/>
                  <a:pt x="6953250" y="908726"/>
                </a:cubicBezTo>
                <a:cubicBezTo>
                  <a:pt x="6976541" y="920371"/>
                  <a:pt x="6999730" y="929997"/>
                  <a:pt x="7019925" y="946826"/>
                </a:cubicBezTo>
                <a:cubicBezTo>
                  <a:pt x="7030273" y="955450"/>
                  <a:pt x="7037867" y="967131"/>
                  <a:pt x="7048500" y="975401"/>
                </a:cubicBezTo>
                <a:cubicBezTo>
                  <a:pt x="7097158" y="1013246"/>
                  <a:pt x="7125830" y="1015196"/>
                  <a:pt x="7162800" y="1070651"/>
                </a:cubicBezTo>
                <a:cubicBezTo>
                  <a:pt x="7175500" y="1089701"/>
                  <a:pt x="7190661" y="1107323"/>
                  <a:pt x="7200900" y="1127801"/>
                </a:cubicBezTo>
                <a:cubicBezTo>
                  <a:pt x="7225070" y="1176140"/>
                  <a:pt x="7212074" y="1154087"/>
                  <a:pt x="7239000" y="1194476"/>
                </a:cubicBezTo>
                <a:cubicBezTo>
                  <a:pt x="7263412" y="1340948"/>
                  <a:pt x="7230659" y="1178978"/>
                  <a:pt x="7267575" y="1289726"/>
                </a:cubicBezTo>
                <a:cubicBezTo>
                  <a:pt x="7272695" y="1305085"/>
                  <a:pt x="7273588" y="1321547"/>
                  <a:pt x="7277100" y="1337351"/>
                </a:cubicBezTo>
                <a:cubicBezTo>
                  <a:pt x="7285073" y="1373231"/>
                  <a:pt x="7285543" y="1372205"/>
                  <a:pt x="7296150" y="1404026"/>
                </a:cubicBezTo>
                <a:cubicBezTo>
                  <a:pt x="7319458" y="1683724"/>
                  <a:pt x="7315200" y="1602045"/>
                  <a:pt x="7315200" y="2089826"/>
                </a:cubicBezTo>
                <a:cubicBezTo>
                  <a:pt x="7315200" y="2283527"/>
                  <a:pt x="7311455" y="2477236"/>
                  <a:pt x="7305675" y="2670851"/>
                </a:cubicBezTo>
                <a:cubicBezTo>
                  <a:pt x="7305099" y="2690155"/>
                  <a:pt x="7299605" y="2709000"/>
                  <a:pt x="7296150" y="2728001"/>
                </a:cubicBezTo>
                <a:cubicBezTo>
                  <a:pt x="7289123" y="2766650"/>
                  <a:pt x="7292251" y="2776440"/>
                  <a:pt x="7267575" y="2804201"/>
                </a:cubicBezTo>
                <a:cubicBezTo>
                  <a:pt x="7249677" y="2824337"/>
                  <a:pt x="7210425" y="2861351"/>
                  <a:pt x="7210425" y="2861351"/>
                </a:cubicBezTo>
                <a:cubicBezTo>
                  <a:pt x="7199527" y="2894045"/>
                  <a:pt x="7201158" y="2899193"/>
                  <a:pt x="7172325" y="2928026"/>
                </a:cubicBezTo>
                <a:cubicBezTo>
                  <a:pt x="7164230" y="2936121"/>
                  <a:pt x="7152544" y="2939747"/>
                  <a:pt x="7143750" y="2947076"/>
                </a:cubicBezTo>
                <a:cubicBezTo>
                  <a:pt x="7112152" y="2973408"/>
                  <a:pt x="7122073" y="2976964"/>
                  <a:pt x="7086600" y="2994701"/>
                </a:cubicBezTo>
                <a:cubicBezTo>
                  <a:pt x="7077620" y="2999191"/>
                  <a:pt x="7066802" y="2999350"/>
                  <a:pt x="7058025" y="3004226"/>
                </a:cubicBezTo>
                <a:cubicBezTo>
                  <a:pt x="7038011" y="3015345"/>
                  <a:pt x="7019925" y="3029626"/>
                  <a:pt x="7000875" y="3042326"/>
                </a:cubicBezTo>
                <a:cubicBezTo>
                  <a:pt x="6978260" y="3057403"/>
                  <a:pt x="6954875" y="3072229"/>
                  <a:pt x="6934200" y="3089951"/>
                </a:cubicBezTo>
                <a:cubicBezTo>
                  <a:pt x="6899383" y="3119794"/>
                  <a:pt x="6896189" y="3132680"/>
                  <a:pt x="6867525" y="3175676"/>
                </a:cubicBezTo>
                <a:cubicBezTo>
                  <a:pt x="6861175" y="3185201"/>
                  <a:pt x="6858000" y="3197901"/>
                  <a:pt x="6848475" y="3204251"/>
                </a:cubicBezTo>
                <a:cubicBezTo>
                  <a:pt x="6838950" y="3210601"/>
                  <a:pt x="6827995" y="3215206"/>
                  <a:pt x="6819900" y="3223301"/>
                </a:cubicBezTo>
                <a:cubicBezTo>
                  <a:pt x="6749013" y="3294188"/>
                  <a:pt x="6830093" y="3235556"/>
                  <a:pt x="6762750" y="3280451"/>
                </a:cubicBezTo>
                <a:cubicBezTo>
                  <a:pt x="6710749" y="3384453"/>
                  <a:pt x="6777953" y="3265798"/>
                  <a:pt x="6715125" y="3337601"/>
                </a:cubicBezTo>
                <a:cubicBezTo>
                  <a:pt x="6700048" y="3354831"/>
                  <a:pt x="6693214" y="3378562"/>
                  <a:pt x="6677025" y="3394751"/>
                </a:cubicBezTo>
                <a:lnTo>
                  <a:pt x="6619875" y="3451901"/>
                </a:lnTo>
                <a:cubicBezTo>
                  <a:pt x="6610350" y="3461426"/>
                  <a:pt x="6603348" y="3474452"/>
                  <a:pt x="6591300" y="3480476"/>
                </a:cubicBezTo>
                <a:lnTo>
                  <a:pt x="6553200" y="3499526"/>
                </a:lnTo>
                <a:cubicBezTo>
                  <a:pt x="6515645" y="3555858"/>
                  <a:pt x="6557572" y="3503206"/>
                  <a:pt x="6496050" y="3547151"/>
                </a:cubicBezTo>
                <a:cubicBezTo>
                  <a:pt x="6485089" y="3554981"/>
                  <a:pt x="6478108" y="3567456"/>
                  <a:pt x="6467475" y="3575726"/>
                </a:cubicBezTo>
                <a:cubicBezTo>
                  <a:pt x="6449403" y="3589782"/>
                  <a:pt x="6428203" y="3599523"/>
                  <a:pt x="6410325" y="3613826"/>
                </a:cubicBezTo>
                <a:cubicBezTo>
                  <a:pt x="6394450" y="3626526"/>
                  <a:pt x="6379142" y="3639969"/>
                  <a:pt x="6362700" y="3651926"/>
                </a:cubicBezTo>
                <a:cubicBezTo>
                  <a:pt x="6344184" y="3665392"/>
                  <a:pt x="6324600" y="3677326"/>
                  <a:pt x="6305550" y="3690026"/>
                </a:cubicBezTo>
                <a:cubicBezTo>
                  <a:pt x="6296025" y="3696376"/>
                  <a:pt x="6286133" y="3702207"/>
                  <a:pt x="6276975" y="3709076"/>
                </a:cubicBezTo>
                <a:cubicBezTo>
                  <a:pt x="6264275" y="3718601"/>
                  <a:pt x="6253074" y="3730551"/>
                  <a:pt x="6238875" y="3737651"/>
                </a:cubicBezTo>
                <a:cubicBezTo>
                  <a:pt x="6220914" y="3746631"/>
                  <a:pt x="6200775" y="3750351"/>
                  <a:pt x="6181725" y="3756701"/>
                </a:cubicBezTo>
                <a:lnTo>
                  <a:pt x="6153150" y="3766226"/>
                </a:lnTo>
                <a:cubicBezTo>
                  <a:pt x="6143625" y="3769401"/>
                  <a:pt x="6134315" y="3773316"/>
                  <a:pt x="6124575" y="3775751"/>
                </a:cubicBezTo>
                <a:cubicBezTo>
                  <a:pt x="6111875" y="3778926"/>
                  <a:pt x="6099414" y="3783285"/>
                  <a:pt x="6086475" y="3785276"/>
                </a:cubicBezTo>
                <a:cubicBezTo>
                  <a:pt x="6058058" y="3789648"/>
                  <a:pt x="6029296" y="3791375"/>
                  <a:pt x="6000750" y="3794801"/>
                </a:cubicBezTo>
                <a:cubicBezTo>
                  <a:pt x="5704415" y="3830361"/>
                  <a:pt x="5936988" y="3811689"/>
                  <a:pt x="5457825" y="3823376"/>
                </a:cubicBezTo>
                <a:cubicBezTo>
                  <a:pt x="5432425" y="3826551"/>
                  <a:pt x="5406925" y="3829009"/>
                  <a:pt x="5381625" y="3832901"/>
                </a:cubicBezTo>
                <a:cubicBezTo>
                  <a:pt x="5365624" y="3835363"/>
                  <a:pt x="5350160" y="3841447"/>
                  <a:pt x="5334000" y="3842426"/>
                </a:cubicBezTo>
                <a:cubicBezTo>
                  <a:pt x="5245206" y="3847807"/>
                  <a:pt x="5156200" y="3848776"/>
                  <a:pt x="5067300" y="3851951"/>
                </a:cubicBezTo>
                <a:cubicBezTo>
                  <a:pt x="4929311" y="3869200"/>
                  <a:pt x="4975298" y="3867714"/>
                  <a:pt x="4762500" y="3851951"/>
                </a:cubicBezTo>
                <a:cubicBezTo>
                  <a:pt x="4752487" y="3851209"/>
                  <a:pt x="4743726" y="3844604"/>
                  <a:pt x="4733925" y="3842426"/>
                </a:cubicBezTo>
                <a:cubicBezTo>
                  <a:pt x="4715072" y="3838236"/>
                  <a:pt x="4695776" y="3836356"/>
                  <a:pt x="4676775" y="3832901"/>
                </a:cubicBezTo>
                <a:cubicBezTo>
                  <a:pt x="4660847" y="3830005"/>
                  <a:pt x="4645078" y="3826272"/>
                  <a:pt x="4629150" y="3823376"/>
                </a:cubicBezTo>
                <a:cubicBezTo>
                  <a:pt x="4610149" y="3819921"/>
                  <a:pt x="4590736" y="3818535"/>
                  <a:pt x="4572000" y="3813851"/>
                </a:cubicBezTo>
                <a:cubicBezTo>
                  <a:pt x="4552519" y="3808981"/>
                  <a:pt x="4534223" y="3800085"/>
                  <a:pt x="4514850" y="3794801"/>
                </a:cubicBezTo>
                <a:cubicBezTo>
                  <a:pt x="4475363" y="3784032"/>
                  <a:pt x="4441437" y="3783185"/>
                  <a:pt x="4400550" y="3775751"/>
                </a:cubicBezTo>
                <a:cubicBezTo>
                  <a:pt x="4387670" y="3773409"/>
                  <a:pt x="4375150" y="3769401"/>
                  <a:pt x="4362450" y="3766226"/>
                </a:cubicBezTo>
                <a:lnTo>
                  <a:pt x="4124325" y="3785276"/>
                </a:lnTo>
                <a:cubicBezTo>
                  <a:pt x="4074731" y="3790075"/>
                  <a:pt x="4072037" y="3794779"/>
                  <a:pt x="4029075" y="3804326"/>
                </a:cubicBezTo>
                <a:cubicBezTo>
                  <a:pt x="4013271" y="3807838"/>
                  <a:pt x="3997325" y="3810676"/>
                  <a:pt x="3981450" y="3813851"/>
                </a:cubicBezTo>
                <a:lnTo>
                  <a:pt x="3352800" y="3804326"/>
                </a:lnTo>
                <a:cubicBezTo>
                  <a:pt x="3342764" y="3804035"/>
                  <a:pt x="3333911" y="3797443"/>
                  <a:pt x="3324225" y="3794801"/>
                </a:cubicBezTo>
                <a:cubicBezTo>
                  <a:pt x="3298966" y="3787912"/>
                  <a:pt x="3273850" y="3780055"/>
                  <a:pt x="3248025" y="3775751"/>
                </a:cubicBezTo>
                <a:cubicBezTo>
                  <a:pt x="3216551" y="3770505"/>
                  <a:pt x="3184525" y="3769401"/>
                  <a:pt x="3152775" y="3766226"/>
                </a:cubicBezTo>
                <a:cubicBezTo>
                  <a:pt x="3094484" y="3746796"/>
                  <a:pt x="3148010" y="3762562"/>
                  <a:pt x="3048000" y="3747176"/>
                </a:cubicBezTo>
                <a:cubicBezTo>
                  <a:pt x="3031999" y="3744714"/>
                  <a:pt x="3016344" y="3740313"/>
                  <a:pt x="3000375" y="3737651"/>
                </a:cubicBezTo>
                <a:cubicBezTo>
                  <a:pt x="2978230" y="3733960"/>
                  <a:pt x="2955652" y="3732830"/>
                  <a:pt x="2933700" y="3728126"/>
                </a:cubicBezTo>
                <a:cubicBezTo>
                  <a:pt x="2738739" y="3686349"/>
                  <a:pt x="2940484" y="3725059"/>
                  <a:pt x="2838450" y="3699551"/>
                </a:cubicBezTo>
                <a:cubicBezTo>
                  <a:pt x="2759884" y="3679909"/>
                  <a:pt x="2821171" y="3700057"/>
                  <a:pt x="2752725" y="3680501"/>
                </a:cubicBezTo>
                <a:cubicBezTo>
                  <a:pt x="2736005" y="3675724"/>
                  <a:pt x="2702241" y="3661823"/>
                  <a:pt x="2686050" y="3661451"/>
                </a:cubicBezTo>
                <a:cubicBezTo>
                  <a:pt x="2422575" y="3655394"/>
                  <a:pt x="2159000" y="3655101"/>
                  <a:pt x="1895475" y="3651926"/>
                </a:cubicBezTo>
                <a:cubicBezTo>
                  <a:pt x="1839863" y="3633389"/>
                  <a:pt x="1893567" y="3649639"/>
                  <a:pt x="1809750" y="3632876"/>
                </a:cubicBezTo>
                <a:cubicBezTo>
                  <a:pt x="1796913" y="3630309"/>
                  <a:pt x="1784429" y="3626191"/>
                  <a:pt x="1771650" y="3623351"/>
                </a:cubicBezTo>
                <a:cubicBezTo>
                  <a:pt x="1757576" y="3620223"/>
                  <a:pt x="1712471" y="3613757"/>
                  <a:pt x="1695450" y="3604301"/>
                </a:cubicBezTo>
                <a:cubicBezTo>
                  <a:pt x="1650934" y="3579570"/>
                  <a:pt x="1588771" y="3527369"/>
                  <a:pt x="1552575" y="3499526"/>
                </a:cubicBezTo>
                <a:cubicBezTo>
                  <a:pt x="1539992" y="3489847"/>
                  <a:pt x="1527175" y="3480476"/>
                  <a:pt x="1514475" y="3470951"/>
                </a:cubicBezTo>
                <a:cubicBezTo>
                  <a:pt x="1501775" y="3461426"/>
                  <a:pt x="1487600" y="3453601"/>
                  <a:pt x="1476375" y="3442376"/>
                </a:cubicBezTo>
                <a:cubicBezTo>
                  <a:pt x="1466850" y="3432851"/>
                  <a:pt x="1458148" y="3422425"/>
                  <a:pt x="1447800" y="3413801"/>
                </a:cubicBezTo>
                <a:cubicBezTo>
                  <a:pt x="1439006" y="3406472"/>
                  <a:pt x="1428019" y="3402080"/>
                  <a:pt x="1419225" y="3394751"/>
                </a:cubicBezTo>
                <a:cubicBezTo>
                  <a:pt x="1408877" y="3386127"/>
                  <a:pt x="1400998" y="3374800"/>
                  <a:pt x="1390650" y="3366176"/>
                </a:cubicBezTo>
                <a:cubicBezTo>
                  <a:pt x="1381856" y="3358847"/>
                  <a:pt x="1371333" y="3353859"/>
                  <a:pt x="1362075" y="3347126"/>
                </a:cubicBezTo>
                <a:cubicBezTo>
                  <a:pt x="1336398" y="3328452"/>
                  <a:pt x="1311041" y="3309334"/>
                  <a:pt x="1285875" y="3289976"/>
                </a:cubicBezTo>
                <a:cubicBezTo>
                  <a:pt x="1250319" y="3262626"/>
                  <a:pt x="1219937" y="3238893"/>
                  <a:pt x="1190625" y="3204251"/>
                </a:cubicBezTo>
                <a:cubicBezTo>
                  <a:pt x="1170116" y="3180013"/>
                  <a:pt x="1151087" y="3154469"/>
                  <a:pt x="1133475" y="3128051"/>
                </a:cubicBezTo>
                <a:cubicBezTo>
                  <a:pt x="1120775" y="3109001"/>
                  <a:pt x="1110452" y="3088131"/>
                  <a:pt x="1095375" y="3070901"/>
                </a:cubicBezTo>
                <a:cubicBezTo>
                  <a:pt x="1087837" y="3062286"/>
                  <a:pt x="1074895" y="3059946"/>
                  <a:pt x="1066800" y="3051851"/>
                </a:cubicBezTo>
                <a:cubicBezTo>
                  <a:pt x="1028172" y="3013223"/>
                  <a:pt x="1051123" y="3016281"/>
                  <a:pt x="1009650" y="2985176"/>
                </a:cubicBezTo>
                <a:cubicBezTo>
                  <a:pt x="991061" y="2971235"/>
                  <a:pt x="953405" y="2954180"/>
                  <a:pt x="933450" y="2937551"/>
                </a:cubicBezTo>
                <a:cubicBezTo>
                  <a:pt x="895939" y="2906292"/>
                  <a:pt x="910259" y="2909686"/>
                  <a:pt x="876300" y="2870876"/>
                </a:cubicBezTo>
                <a:cubicBezTo>
                  <a:pt x="864473" y="2857359"/>
                  <a:pt x="849889" y="2846413"/>
                  <a:pt x="838200" y="2832776"/>
                </a:cubicBezTo>
                <a:cubicBezTo>
                  <a:pt x="770755" y="2754091"/>
                  <a:pt x="860330" y="2851684"/>
                  <a:pt x="809625" y="2775626"/>
                </a:cubicBezTo>
                <a:cubicBezTo>
                  <a:pt x="802153" y="2764418"/>
                  <a:pt x="789816" y="2757278"/>
                  <a:pt x="781050" y="2747051"/>
                </a:cubicBezTo>
                <a:cubicBezTo>
                  <a:pt x="775873" y="2741011"/>
                  <a:pt x="739456" y="2692437"/>
                  <a:pt x="733425" y="2680376"/>
                </a:cubicBezTo>
                <a:cubicBezTo>
                  <a:pt x="728935" y="2671396"/>
                  <a:pt x="727855" y="2661029"/>
                  <a:pt x="723900" y="2651801"/>
                </a:cubicBezTo>
                <a:cubicBezTo>
                  <a:pt x="706467" y="2611124"/>
                  <a:pt x="703624" y="2612066"/>
                  <a:pt x="676275" y="2575601"/>
                </a:cubicBezTo>
                <a:cubicBezTo>
                  <a:pt x="679450" y="2527976"/>
                  <a:pt x="678356" y="2479873"/>
                  <a:pt x="685800" y="2432726"/>
                </a:cubicBezTo>
                <a:cubicBezTo>
                  <a:pt x="688015" y="2418701"/>
                  <a:pt x="699864" y="2407921"/>
                  <a:pt x="704850" y="2394626"/>
                </a:cubicBezTo>
                <a:cubicBezTo>
                  <a:pt x="713375" y="2371892"/>
                  <a:pt x="720608" y="2319129"/>
                  <a:pt x="723900" y="2299376"/>
                </a:cubicBezTo>
                <a:cubicBezTo>
                  <a:pt x="727075" y="2226351"/>
                  <a:pt x="725353" y="2152948"/>
                  <a:pt x="733425" y="2080301"/>
                </a:cubicBezTo>
                <a:cubicBezTo>
                  <a:pt x="734993" y="2066189"/>
                  <a:pt x="752191" y="2056397"/>
                  <a:pt x="752475" y="2042201"/>
                </a:cubicBezTo>
                <a:cubicBezTo>
                  <a:pt x="755396" y="1896146"/>
                  <a:pt x="751877" y="1749862"/>
                  <a:pt x="742950" y="1604051"/>
                </a:cubicBezTo>
                <a:cubicBezTo>
                  <a:pt x="742250" y="1592625"/>
                  <a:pt x="728549" y="1585937"/>
                  <a:pt x="723900" y="1575476"/>
                </a:cubicBezTo>
                <a:cubicBezTo>
                  <a:pt x="710649" y="1545661"/>
                  <a:pt x="703241" y="1511891"/>
                  <a:pt x="695325" y="1480226"/>
                </a:cubicBezTo>
                <a:cubicBezTo>
                  <a:pt x="681439" y="1355256"/>
                  <a:pt x="676321" y="1349656"/>
                  <a:pt x="695325" y="1184951"/>
                </a:cubicBezTo>
                <a:cubicBezTo>
                  <a:pt x="697830" y="1163242"/>
                  <a:pt x="723965" y="1137195"/>
                  <a:pt x="733425" y="1118276"/>
                </a:cubicBezTo>
                <a:cubicBezTo>
                  <a:pt x="744929" y="1095269"/>
                  <a:pt x="739252" y="1079324"/>
                  <a:pt x="762000" y="1061126"/>
                </a:cubicBezTo>
                <a:cubicBezTo>
                  <a:pt x="769840" y="1054854"/>
                  <a:pt x="781050" y="1054776"/>
                  <a:pt x="790575" y="1051601"/>
                </a:cubicBezTo>
                <a:cubicBezTo>
                  <a:pt x="800100" y="1042076"/>
                  <a:pt x="807942" y="1030498"/>
                  <a:pt x="819150" y="1023026"/>
                </a:cubicBezTo>
                <a:cubicBezTo>
                  <a:pt x="827504" y="1017457"/>
                  <a:pt x="838585" y="1017656"/>
                  <a:pt x="847725" y="1013501"/>
                </a:cubicBezTo>
                <a:cubicBezTo>
                  <a:pt x="873578" y="1001750"/>
                  <a:pt x="900296" y="991153"/>
                  <a:pt x="923925" y="975401"/>
                </a:cubicBezTo>
                <a:cubicBezTo>
                  <a:pt x="944828" y="961466"/>
                  <a:pt x="966430" y="945358"/>
                  <a:pt x="990600" y="937301"/>
                </a:cubicBezTo>
                <a:cubicBezTo>
                  <a:pt x="1015438" y="929022"/>
                  <a:pt x="1041962" y="926530"/>
                  <a:pt x="1066800" y="918251"/>
                </a:cubicBezTo>
                <a:lnTo>
                  <a:pt x="1181100" y="880151"/>
                </a:lnTo>
                <a:lnTo>
                  <a:pt x="1209675" y="870626"/>
                </a:lnTo>
                <a:cubicBezTo>
                  <a:pt x="1219200" y="867451"/>
                  <a:pt x="1228216" y="861447"/>
                  <a:pt x="1238250" y="861101"/>
                </a:cubicBezTo>
                <a:lnTo>
                  <a:pt x="1514475" y="851576"/>
                </a:lnTo>
                <a:lnTo>
                  <a:pt x="1571625" y="832526"/>
                </a:lnTo>
                <a:cubicBezTo>
                  <a:pt x="1587852" y="827117"/>
                  <a:pt x="1622752" y="814672"/>
                  <a:pt x="1638300" y="813476"/>
                </a:cubicBezTo>
                <a:cubicBezTo>
                  <a:pt x="1708016" y="808113"/>
                  <a:pt x="1778000" y="807126"/>
                  <a:pt x="1847850" y="803951"/>
                </a:cubicBezTo>
                <a:lnTo>
                  <a:pt x="2552700" y="813476"/>
                </a:lnTo>
                <a:cubicBezTo>
                  <a:pt x="2581443" y="814169"/>
                  <a:pt x="2609712" y="821529"/>
                  <a:pt x="2638425" y="823001"/>
                </a:cubicBezTo>
                <a:cubicBezTo>
                  <a:pt x="2733603" y="827882"/>
                  <a:pt x="2828925" y="829351"/>
                  <a:pt x="2924175" y="832526"/>
                </a:cubicBezTo>
                <a:cubicBezTo>
                  <a:pt x="3190875" y="829351"/>
                  <a:pt x="3457715" y="832193"/>
                  <a:pt x="3724275" y="823001"/>
                </a:cubicBezTo>
                <a:cubicBezTo>
                  <a:pt x="3753332" y="821999"/>
                  <a:pt x="3756135" y="794097"/>
                  <a:pt x="3762375" y="775376"/>
                </a:cubicBezTo>
                <a:lnTo>
                  <a:pt x="3800475" y="708701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5438" y="91122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347788" y="663575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52563" y="7302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09713" y="844550"/>
            <a:ext cx="657225" cy="504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1476375" y="763588"/>
            <a:ext cx="600075" cy="47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362200" y="1819275"/>
            <a:ext cx="1114425" cy="31591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14"/>
          <p:cNvSpPr>
            <a:spLocks noChangeArrowheads="1"/>
          </p:cNvSpPr>
          <p:nvPr/>
        </p:nvSpPr>
        <p:spPr bwMode="auto">
          <a:xfrm>
            <a:off x="577850" y="1719263"/>
            <a:ext cx="171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Littoral drift</a:t>
            </a:r>
            <a:endParaRPr lang="en-US"/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823913" y="271463"/>
            <a:ext cx="99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Waves</a:t>
            </a:r>
            <a:endParaRPr lang="en-US"/>
          </a:p>
        </p:txBody>
      </p:sp>
      <p:sp>
        <p:nvSpPr>
          <p:cNvPr id="30" name="Left-Right Arrow 29"/>
          <p:cNvSpPr/>
          <p:nvPr/>
        </p:nvSpPr>
        <p:spPr>
          <a:xfrm rot="16200000">
            <a:off x="3895726" y="2905125"/>
            <a:ext cx="2552700" cy="428625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2" name="Rectangle 32"/>
          <p:cNvSpPr>
            <a:spLocks noChangeArrowheads="1"/>
          </p:cNvSpPr>
          <p:nvPr/>
        </p:nvSpPr>
        <p:spPr bwMode="auto">
          <a:xfrm>
            <a:off x="4178300" y="1281113"/>
            <a:ext cx="219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Tidal movement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369" grpId="0"/>
      <p:bldP spid="15370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005" y="386316"/>
            <a:ext cx="7772400" cy="1143000"/>
          </a:xfrm>
        </p:spPr>
        <p:txBody>
          <a:bodyPr/>
          <a:lstStyle/>
          <a:p>
            <a:r>
              <a:rPr lang="en-US" sz="4000" dirty="0" err="1"/>
              <a:t>Equililbrium</a:t>
            </a:r>
            <a:endParaRPr lang="en-US" sz="4000" dirty="0"/>
          </a:p>
        </p:txBody>
      </p:sp>
      <p:pic>
        <p:nvPicPr>
          <p:cNvPr id="134148" name="Picture 4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0013" y="2000250"/>
            <a:ext cx="6364287" cy="3998913"/>
          </a:xfrm>
          <a:noFill/>
          <a:ln/>
        </p:spPr>
      </p:pic>
      <p:sp>
        <p:nvSpPr>
          <p:cNvPr id="4" name="Oval 3"/>
          <p:cNvSpPr/>
          <p:nvPr/>
        </p:nvSpPr>
        <p:spPr>
          <a:xfrm>
            <a:off x="5353050" y="41433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257425" y="413385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1926793">
            <a:off x="6019801" y="4343399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7387475">
            <a:off x="2009776" y="34004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764793">
            <a:off x="3705226" y="27146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438186">
            <a:off x="2486026" y="2371725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241418">
            <a:off x="2009776" y="4762500"/>
            <a:ext cx="704850" cy="1524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117601">
            <a:off x="4600578" y="3581400"/>
            <a:ext cx="70485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324"/>
            <a:ext cx="7772400" cy="1143000"/>
          </a:xfrm>
        </p:spPr>
        <p:txBody>
          <a:bodyPr/>
          <a:lstStyle/>
          <a:p>
            <a:r>
              <a:rPr lang="nl-NL" dirty="0"/>
              <a:t>Equilibrium </a:t>
            </a:r>
            <a:r>
              <a:rPr lang="nl-NL" dirty="0" err="1"/>
              <a:t>by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90" y="1066800"/>
            <a:ext cx="7772400" cy="4114800"/>
          </a:xfrm>
        </p:spPr>
        <p:txBody>
          <a:bodyPr/>
          <a:lstStyle/>
          <a:p>
            <a:r>
              <a:rPr lang="nl-NL" dirty="0"/>
              <a:t>Morphodynamic </a:t>
            </a:r>
            <a:r>
              <a:rPr lang="nl-NL" dirty="0" err="1"/>
              <a:t>evolution</a:t>
            </a:r>
            <a:r>
              <a:rPr lang="nl-NL" dirty="0"/>
              <a:t> leads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</a:t>
            </a:r>
            <a:r>
              <a:rPr lang="nl-NL" dirty="0" err="1"/>
              <a:t>stresses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shear</a:t>
            </a:r>
            <a:r>
              <a:rPr lang="nl-NL" dirty="0"/>
              <a:t> stress </a:t>
            </a:r>
            <a:r>
              <a:rPr lang="nl-NL" dirty="0" err="1"/>
              <a:t>for</a:t>
            </a:r>
            <a:r>
              <a:rPr lang="nl-NL" dirty="0"/>
              <a:t> sediment </a:t>
            </a:r>
            <a:r>
              <a:rPr lang="nl-NL" dirty="0" err="1"/>
              <a:t>movement</a:t>
            </a:r>
            <a:endParaRPr lang="nl-NL" dirty="0"/>
          </a:p>
          <a:p>
            <a:pPr lvl="1"/>
            <a:r>
              <a:rPr lang="nl-NL" dirty="0"/>
              <a:t>No sediment transport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unrealistic</a:t>
            </a:r>
            <a:endParaRPr lang="nl-NL" dirty="0"/>
          </a:p>
          <a:p>
            <a:r>
              <a:rPr lang="nl-NL" dirty="0" err="1"/>
              <a:t>Littoral</a:t>
            </a:r>
            <a:r>
              <a:rPr lang="nl-NL" dirty="0"/>
              <a:t> drift</a:t>
            </a:r>
          </a:p>
          <a:p>
            <a:pPr lvl="1"/>
            <a:r>
              <a:rPr lang="nl-NL" dirty="0" err="1"/>
              <a:t>Very</a:t>
            </a:r>
            <a:r>
              <a:rPr lang="nl-NL" dirty="0"/>
              <a:t> small 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driven</a:t>
            </a:r>
            <a:r>
              <a:rPr lang="nl-NL" dirty="0"/>
              <a:t> transport</a:t>
            </a:r>
          </a:p>
          <a:p>
            <a:r>
              <a:rPr lang="nl-NL" dirty="0" err="1"/>
              <a:t>Adjacent</a:t>
            </a:r>
            <a:r>
              <a:rPr lang="nl-NL" dirty="0"/>
              <a:t> </a:t>
            </a:r>
            <a:r>
              <a:rPr lang="nl-NL" dirty="0" err="1"/>
              <a:t>channel-shoal</a:t>
            </a:r>
            <a:r>
              <a:rPr lang="nl-NL" dirty="0"/>
              <a:t> system: </a:t>
            </a:r>
            <a:r>
              <a:rPr lang="nl-NL" dirty="0" err="1"/>
              <a:t>very</a:t>
            </a:r>
            <a:r>
              <a:rPr lang="nl-NL" dirty="0"/>
              <a:t> low </a:t>
            </a:r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gradients</a:t>
            </a:r>
            <a:r>
              <a:rPr lang="nl-NL" dirty="0"/>
              <a:t> in </a:t>
            </a:r>
            <a:r>
              <a:rPr lang="nl-NL" dirty="0" err="1"/>
              <a:t>tide</a:t>
            </a:r>
            <a:r>
              <a:rPr lang="nl-NL" dirty="0"/>
              <a:t> </a:t>
            </a:r>
            <a:r>
              <a:rPr lang="nl-NL" dirty="0" err="1"/>
              <a:t>residual</a:t>
            </a:r>
            <a:r>
              <a:rPr lang="nl-NL" dirty="0"/>
              <a:t> sediment </a:t>
            </a:r>
            <a:r>
              <a:rPr lang="nl-NL" dirty="0" err="1"/>
              <a:t>transports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87637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9873" y="373191"/>
            <a:ext cx="7772400" cy="1143000"/>
          </a:xfrm>
        </p:spPr>
        <p:txBody>
          <a:bodyPr/>
          <a:lstStyle/>
          <a:p>
            <a:r>
              <a:rPr lang="en-US" dirty="0"/>
              <a:t>Imposing </a:t>
            </a:r>
            <a:br>
              <a:rPr lang="en-US" dirty="0"/>
            </a:br>
            <a:r>
              <a:rPr lang="en-US" dirty="0"/>
              <a:t>sea level rise: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ealevel.tif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07" y="2194182"/>
            <a:ext cx="5700682" cy="4275512"/>
          </a:xfrm>
          <a:prstGeom prst="rect">
            <a:avLst/>
          </a:prstGeom>
        </p:spPr>
      </p:pic>
      <p:pic>
        <p:nvPicPr>
          <p:cNvPr id="5" name="Picture 7" descr="2007jf000898-f02_orig">
            <a:extLst>
              <a:ext uri="{FF2B5EF4-FFF2-40B4-BE49-F238E27FC236}">
                <a16:creationId xmlns:a16="http://schemas.microsoft.com/office/drawing/2014/main" id="{14FFE38A-3059-477C-AC3B-6EE1A325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48763"/>
          <a:stretch/>
        </p:blipFill>
        <p:spPr bwMode="auto">
          <a:xfrm>
            <a:off x="6106853" y="0"/>
            <a:ext cx="303714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425676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forcing: intertidal area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 descr="Itarea_time.tiff"/>
          <p:cNvPicPr/>
          <p:nvPr/>
        </p:nvPicPr>
        <p:blipFill>
          <a:blip r:embed="rId2" cstate="print"/>
          <a:srcRect l="7958" t="28046" r="5942" b="28611"/>
          <a:stretch>
            <a:fillRect/>
          </a:stretch>
        </p:blipFill>
        <p:spPr>
          <a:xfrm>
            <a:off x="21274" y="1719925"/>
            <a:ext cx="9122726" cy="34471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7571" y="515982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0.85 m            1.75m            3.5m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543078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15" y="174171"/>
            <a:ext cx="7772400" cy="1143000"/>
          </a:xfrm>
        </p:spPr>
        <p:txBody>
          <a:bodyPr/>
          <a:lstStyle/>
          <a:p>
            <a:r>
              <a:rPr lang="en-US" dirty="0"/>
              <a:t>Tidal asymmetry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3818249" y="1444171"/>
            <a:ext cx="18291109" cy="4122440"/>
            <a:chOff x="-3818249" y="1444171"/>
            <a:chExt cx="18291109" cy="4122440"/>
          </a:xfrm>
        </p:grpSpPr>
        <p:grpSp>
          <p:nvGrpSpPr>
            <p:cNvPr id="4" name="Group 22"/>
            <p:cNvGrpSpPr/>
            <p:nvPr/>
          </p:nvGrpSpPr>
          <p:grpSpPr>
            <a:xfrm>
              <a:off x="-3818249" y="2828725"/>
              <a:ext cx="18291109" cy="2247128"/>
              <a:chOff x="-3818249" y="2828725"/>
              <a:chExt cx="18291109" cy="2247128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2271615" y="2844282"/>
                <a:ext cx="6111551" cy="223157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-3818249" y="2828725"/>
                <a:ext cx="6111551" cy="223157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8361309" y="2841166"/>
                <a:ext cx="6111551" cy="223157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1510116" y="3224610"/>
              <a:ext cx="147558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38375" y="3957638"/>
              <a:ext cx="6905625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2245635" y="2020022"/>
              <a:ext cx="308110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47701" y="2409371"/>
              <a:ext cx="1384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 (m</a:t>
              </a:r>
              <a:r>
                <a:rPr lang="en-US" baseline="30000" dirty="0"/>
                <a:t>3</a:t>
              </a:r>
              <a:r>
                <a:rPr lang="en-US" dirty="0"/>
                <a:t>/s)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74743" y="4521199"/>
              <a:ext cx="769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 (s)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5329863" y="2012768"/>
              <a:ext cx="308110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815771" y="1444171"/>
              <a:ext cx="2206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Flood duration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58055" y="1451431"/>
              <a:ext cx="2206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Ebb duration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19182" y="5104946"/>
              <a:ext cx="1161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</a:t>
              </a:r>
              <a:r>
                <a:rPr lang="en-US" b="1" baseline="-25000" dirty="0"/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8168" y="3199946"/>
            <a:ext cx="9150226" cy="1026821"/>
            <a:chOff x="-8168" y="3199946"/>
            <a:chExt cx="9150226" cy="1026821"/>
          </a:xfrm>
        </p:grpSpPr>
        <p:grpSp>
          <p:nvGrpSpPr>
            <p:cNvPr id="3" name="Group 16"/>
            <p:cNvGrpSpPr/>
            <p:nvPr/>
          </p:nvGrpSpPr>
          <p:grpSpPr>
            <a:xfrm>
              <a:off x="-8168" y="3694922"/>
              <a:ext cx="9150226" cy="531845"/>
              <a:chOff x="-982829" y="3408784"/>
              <a:chExt cx="9150226" cy="1110343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2074501" y="3424335"/>
                <a:ext cx="3038676" cy="109168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5128721" y="3408784"/>
                <a:ext cx="3038676" cy="109168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-982829" y="3427446"/>
                <a:ext cx="3038676" cy="1091681"/>
              </a:xfrm>
              <a:custGeom>
                <a:avLst/>
                <a:gdLst>
                  <a:gd name="connsiteX0" fmla="*/ 0 w 6111551"/>
                  <a:gd name="connsiteY0" fmla="*/ 1121228 h 2231571"/>
                  <a:gd name="connsiteX1" fmla="*/ 1530221 w 6111551"/>
                  <a:gd name="connsiteY1" fmla="*/ 1555 h 2231571"/>
                  <a:gd name="connsiteX2" fmla="*/ 3060441 w 6111551"/>
                  <a:gd name="connsiteY2" fmla="*/ 1111898 h 2231571"/>
                  <a:gd name="connsiteX3" fmla="*/ 4581331 w 6111551"/>
                  <a:gd name="connsiteY3" fmla="*/ 2231571 h 2231571"/>
                  <a:gd name="connsiteX4" fmla="*/ 6111551 w 6111551"/>
                  <a:gd name="connsiteY4" fmla="*/ 1111898 h 22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1551" h="2231571">
                    <a:moveTo>
                      <a:pt x="0" y="1121228"/>
                    </a:moveTo>
                    <a:cubicBezTo>
                      <a:pt x="510074" y="562169"/>
                      <a:pt x="1020148" y="3110"/>
                      <a:pt x="1530221" y="1555"/>
                    </a:cubicBezTo>
                    <a:cubicBezTo>
                      <a:pt x="2040294" y="0"/>
                      <a:pt x="3060441" y="1111898"/>
                      <a:pt x="3060441" y="1111898"/>
                    </a:cubicBezTo>
                    <a:cubicBezTo>
                      <a:pt x="3568959" y="1483567"/>
                      <a:pt x="4072813" y="2231571"/>
                      <a:pt x="4581331" y="2231571"/>
                    </a:cubicBezTo>
                    <a:cubicBezTo>
                      <a:pt x="5089849" y="2231571"/>
                      <a:pt x="5645020" y="1480457"/>
                      <a:pt x="6111551" y="1111898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538232" y="3199946"/>
              <a:ext cx="1161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-25000" dirty="0"/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9525" y="2172422"/>
            <a:ext cx="9153525" cy="2694853"/>
            <a:chOff x="-9525" y="2172422"/>
            <a:chExt cx="9153525" cy="2694853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2586717" y="2172422"/>
              <a:ext cx="2435226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-9525" y="2324822"/>
              <a:ext cx="9153525" cy="2542453"/>
              <a:chOff x="-9525" y="2324822"/>
              <a:chExt cx="9153525" cy="2542453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-9525" y="2617788"/>
                <a:ext cx="9153525" cy="2249487"/>
              </a:xfrm>
              <a:custGeom>
                <a:avLst/>
                <a:gdLst>
                  <a:gd name="connsiteX0" fmla="*/ 0 w 9153525"/>
                  <a:gd name="connsiteY0" fmla="*/ 2011362 h 2249487"/>
                  <a:gd name="connsiteX1" fmla="*/ 781050 w 9153525"/>
                  <a:gd name="connsiteY1" fmla="*/ 2182812 h 2249487"/>
                  <a:gd name="connsiteX2" fmla="*/ 2286000 w 9153525"/>
                  <a:gd name="connsiteY2" fmla="*/ 1611312 h 2249487"/>
                  <a:gd name="connsiteX3" fmla="*/ 3038475 w 9153525"/>
                  <a:gd name="connsiteY3" fmla="*/ 601662 h 2249487"/>
                  <a:gd name="connsiteX4" fmla="*/ 3810000 w 9153525"/>
                  <a:gd name="connsiteY4" fmla="*/ 1587 h 2249487"/>
                  <a:gd name="connsiteX5" fmla="*/ 4514850 w 9153525"/>
                  <a:gd name="connsiteY5" fmla="*/ 592137 h 2249487"/>
                  <a:gd name="connsiteX6" fmla="*/ 5334000 w 9153525"/>
                  <a:gd name="connsiteY6" fmla="*/ 1611312 h 2249487"/>
                  <a:gd name="connsiteX7" fmla="*/ 6105525 w 9153525"/>
                  <a:gd name="connsiteY7" fmla="*/ 2030412 h 2249487"/>
                  <a:gd name="connsiteX8" fmla="*/ 6867525 w 9153525"/>
                  <a:gd name="connsiteY8" fmla="*/ 2220912 h 2249487"/>
                  <a:gd name="connsiteX9" fmla="*/ 7639050 w 9153525"/>
                  <a:gd name="connsiteY9" fmla="*/ 2049462 h 2249487"/>
                  <a:gd name="connsiteX10" fmla="*/ 8391525 w 9153525"/>
                  <a:gd name="connsiteY10" fmla="*/ 1601787 h 2249487"/>
                  <a:gd name="connsiteX11" fmla="*/ 9153525 w 9153525"/>
                  <a:gd name="connsiteY11" fmla="*/ 563562 h 224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3525" h="2249487">
                    <a:moveTo>
                      <a:pt x="0" y="2011362"/>
                    </a:moveTo>
                    <a:cubicBezTo>
                      <a:pt x="200025" y="2130424"/>
                      <a:pt x="400050" y="2249487"/>
                      <a:pt x="781050" y="2182812"/>
                    </a:cubicBezTo>
                    <a:cubicBezTo>
                      <a:pt x="1162050" y="2116137"/>
                      <a:pt x="1909763" y="1874837"/>
                      <a:pt x="2286000" y="1611312"/>
                    </a:cubicBezTo>
                    <a:cubicBezTo>
                      <a:pt x="2662237" y="1347787"/>
                      <a:pt x="2784475" y="869949"/>
                      <a:pt x="3038475" y="601662"/>
                    </a:cubicBezTo>
                    <a:cubicBezTo>
                      <a:pt x="3292475" y="333375"/>
                      <a:pt x="3563938" y="3174"/>
                      <a:pt x="3810000" y="1587"/>
                    </a:cubicBezTo>
                    <a:cubicBezTo>
                      <a:pt x="4056062" y="0"/>
                      <a:pt x="4260850" y="323850"/>
                      <a:pt x="4514850" y="592137"/>
                    </a:cubicBezTo>
                    <a:cubicBezTo>
                      <a:pt x="4768850" y="860424"/>
                      <a:pt x="5068888" y="1371600"/>
                      <a:pt x="5334000" y="1611312"/>
                    </a:cubicBezTo>
                    <a:cubicBezTo>
                      <a:pt x="5599113" y="1851025"/>
                      <a:pt x="5849937" y="1928812"/>
                      <a:pt x="6105525" y="2030412"/>
                    </a:cubicBezTo>
                    <a:cubicBezTo>
                      <a:pt x="6361113" y="2132012"/>
                      <a:pt x="6611938" y="2217737"/>
                      <a:pt x="6867525" y="2220912"/>
                    </a:cubicBezTo>
                    <a:cubicBezTo>
                      <a:pt x="7123112" y="2224087"/>
                      <a:pt x="7385050" y="2152650"/>
                      <a:pt x="7639050" y="2049462"/>
                    </a:cubicBezTo>
                    <a:cubicBezTo>
                      <a:pt x="7893050" y="1946275"/>
                      <a:pt x="8139113" y="1849437"/>
                      <a:pt x="8391525" y="1601787"/>
                    </a:cubicBezTo>
                    <a:cubicBezTo>
                      <a:pt x="8643937" y="1354137"/>
                      <a:pt x="8898731" y="958849"/>
                      <a:pt x="9153525" y="563562"/>
                    </a:cubicBezTo>
                  </a:path>
                </a:pathLst>
              </a:cu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5046843" y="2324822"/>
                <a:ext cx="3690757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338207" y="4238171"/>
                <a:ext cx="11611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M</a:t>
                </a:r>
                <a:r>
                  <a:rPr lang="en-US" b="1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+M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5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917575"/>
            <a:ext cx="8256588" cy="2374900"/>
          </a:xfrm>
        </p:spPr>
        <p:txBody>
          <a:bodyPr/>
          <a:lstStyle/>
          <a:p>
            <a:pPr eaLnBrk="1" hangingPunct="1"/>
            <a:r>
              <a:rPr lang="en-US" sz="4000"/>
              <a:t>Hindcasting bathymetric change in San Pablo Bay </a:t>
            </a:r>
            <a:br>
              <a:rPr lang="en-US" sz="4000"/>
            </a:br>
            <a:r>
              <a:rPr lang="en-US" sz="3200" i="1"/>
              <a:t>A step towards assessing likely geomorphic change in response to climate change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838200" y="4270375"/>
            <a:ext cx="7173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/>
            <a:r>
              <a:rPr lang="en-US" sz="1800" i="0">
                <a:latin typeface="Helvetica" pitchFamily="34" charset="0"/>
              </a:rPr>
              <a:t>Mick van der Wegen</a:t>
            </a:r>
            <a:r>
              <a:rPr lang="en-US" sz="1800" i="0" baseline="30000">
                <a:latin typeface="Helvetica" pitchFamily="34" charset="0"/>
              </a:rPr>
              <a:t>1</a:t>
            </a:r>
            <a:r>
              <a:rPr lang="en-US" sz="1800" i="0">
                <a:latin typeface="Helvetica" pitchFamily="34" charset="0"/>
              </a:rPr>
              <a:t>, Dano Roelvink</a:t>
            </a:r>
            <a:r>
              <a:rPr lang="en-US" sz="1800" i="0" baseline="30000"/>
              <a:t>1</a:t>
            </a:r>
            <a:r>
              <a:rPr lang="en-US" sz="1800" i="0">
                <a:latin typeface="Helvetica" pitchFamily="34" charset="0"/>
              </a:rPr>
              <a:t> and Bruce E. Jaffe</a:t>
            </a:r>
            <a:r>
              <a:rPr lang="en-US" sz="1800" i="0" baseline="30000">
                <a:latin typeface="Helvetica" pitchFamily="34" charset="0"/>
              </a:rPr>
              <a:t>2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50800" y="5445125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0"/>
              <a:t>1 UNESCO-IHE</a:t>
            </a:r>
          </a:p>
          <a:p>
            <a:r>
              <a:rPr lang="en-US" sz="2000" i="0"/>
              <a:t>2 U.S. Geological Survey</a:t>
            </a:r>
          </a:p>
          <a:p>
            <a:endParaRPr lang="en-US" sz="2000" i="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Straight Arrow Connector 4"/>
          <p:cNvCxnSpPr>
            <a:cxnSpLocks noChangeShapeType="1"/>
          </p:cNvCxnSpPr>
          <p:nvPr/>
        </p:nvCxnSpPr>
        <p:spPr bwMode="auto">
          <a:xfrm rot="5400000">
            <a:off x="1980406" y="4075907"/>
            <a:ext cx="2447925" cy="15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1908175" y="4221163"/>
            <a:ext cx="100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500 km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605463" y="0"/>
            <a:ext cx="35385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California</a:t>
            </a:r>
            <a:endParaRPr lang="en-US" sz="4400" kern="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 l="15433"/>
          <a:stretch>
            <a:fillRect/>
          </a:stretch>
        </p:blipFill>
        <p:spPr bwMode="auto">
          <a:xfrm>
            <a:off x="3924300" y="-9525"/>
            <a:ext cx="5219700" cy="686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1187450" y="2060575"/>
            <a:ext cx="266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San Francisco</a:t>
            </a:r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1258888" y="5516563"/>
            <a:ext cx="2665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Los Angeles</a:t>
            </a:r>
          </a:p>
        </p:txBody>
      </p:sp>
      <p:cxnSp>
        <p:nvCxnSpPr>
          <p:cNvPr id="7176" name="Straight Arrow Connector 14"/>
          <p:cNvCxnSpPr>
            <a:cxnSpLocks noChangeShapeType="1"/>
          </p:cNvCxnSpPr>
          <p:nvPr/>
        </p:nvCxnSpPr>
        <p:spPr bwMode="auto">
          <a:xfrm flipV="1">
            <a:off x="2916238" y="5373688"/>
            <a:ext cx="3384550" cy="3587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7177" name="Straight Arrow Connector 15"/>
          <p:cNvCxnSpPr>
            <a:cxnSpLocks noChangeShapeType="1"/>
          </p:cNvCxnSpPr>
          <p:nvPr/>
        </p:nvCxnSpPr>
        <p:spPr bwMode="auto">
          <a:xfrm>
            <a:off x="2843213" y="2205038"/>
            <a:ext cx="1873250" cy="6477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178" name="TextBox 17"/>
          <p:cNvSpPr txBox="1">
            <a:spLocks noChangeArrowheads="1"/>
          </p:cNvSpPr>
          <p:nvPr/>
        </p:nvSpPr>
        <p:spPr bwMode="auto">
          <a:xfrm>
            <a:off x="1258888" y="1268413"/>
            <a:ext cx="2665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Sacramento</a:t>
            </a:r>
          </a:p>
        </p:txBody>
      </p:sp>
      <p:cxnSp>
        <p:nvCxnSpPr>
          <p:cNvPr id="7179" name="Straight Arrow Connector 18"/>
          <p:cNvCxnSpPr>
            <a:cxnSpLocks noChangeShapeType="1"/>
          </p:cNvCxnSpPr>
          <p:nvPr/>
        </p:nvCxnSpPr>
        <p:spPr bwMode="auto">
          <a:xfrm>
            <a:off x="2771775" y="1484313"/>
            <a:ext cx="2447925" cy="7921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2195513" y="6553200"/>
            <a:ext cx="165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Courtesy J. Cloern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8125" y="476250"/>
            <a:ext cx="208756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California 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298700" y="1573213"/>
            <a:ext cx="6845300" cy="5284787"/>
            <a:chOff x="1400" y="720"/>
            <a:chExt cx="4312" cy="3329"/>
          </a:xfrm>
        </p:grpSpPr>
        <p:pic>
          <p:nvPicPr>
            <p:cNvPr id="820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0" y="720"/>
              <a:ext cx="4312" cy="33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210" name="Rectangle 3"/>
            <p:cNvSpPr>
              <a:spLocks noChangeArrowheads="1"/>
            </p:cNvSpPr>
            <p:nvPr/>
          </p:nvSpPr>
          <p:spPr bwMode="auto">
            <a:xfrm>
              <a:off x="4066" y="759"/>
              <a:ext cx="1294" cy="2272"/>
            </a:xfrm>
            <a:prstGeom prst="rect">
              <a:avLst/>
            </a:prstGeom>
            <a:noFill/>
            <a:ln w="7632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Text Box 4"/>
            <p:cNvSpPr txBox="1">
              <a:spLocks noChangeArrowheads="1"/>
            </p:cNvSpPr>
            <p:nvPr/>
          </p:nvSpPr>
          <p:spPr bwMode="auto">
            <a:xfrm>
              <a:off x="4498" y="1777"/>
              <a:ext cx="514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81720" tIns="42480" rIns="81720" bIns="42480">
              <a:spAutoFit/>
            </a:bodyPr>
            <a:lstStyle/>
            <a:p>
              <a:pPr hangingPunct="0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200">
                  <a:solidFill>
                    <a:srgbClr val="3333CC"/>
                  </a:solidFill>
                </a:rPr>
                <a:t>Delta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0"/>
            <a:ext cx="5162550" cy="2455863"/>
            <a:chOff x="62" y="1056"/>
            <a:chExt cx="3252" cy="1547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62" y="1056"/>
              <a:ext cx="3252" cy="1547"/>
              <a:chOff x="62" y="1289"/>
              <a:chExt cx="3252" cy="1547"/>
            </a:xfrm>
          </p:grpSpPr>
          <p:pic>
            <p:nvPicPr>
              <p:cNvPr id="8207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" y="1289"/>
                <a:ext cx="3253" cy="1548"/>
              </a:xfrm>
              <a:prstGeom prst="rect">
                <a:avLst/>
              </a:prstGeom>
              <a:noFill/>
              <a:ln w="4428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8208" name="Rectangle 7"/>
              <p:cNvSpPr>
                <a:spLocks noChangeArrowheads="1"/>
              </p:cNvSpPr>
              <p:nvPr/>
            </p:nvSpPr>
            <p:spPr bwMode="auto">
              <a:xfrm>
                <a:off x="1530" y="1898"/>
                <a:ext cx="522" cy="217"/>
              </a:xfrm>
              <a:prstGeom prst="rect">
                <a:avLst/>
              </a:prstGeom>
              <a:noFill/>
              <a:ln w="7632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04" name="Line 8"/>
            <p:cNvSpPr>
              <a:spLocks noChangeShapeType="1"/>
            </p:cNvSpPr>
            <p:nvPr/>
          </p:nvSpPr>
          <p:spPr bwMode="auto">
            <a:xfrm>
              <a:off x="1007" y="1666"/>
              <a:ext cx="480" cy="87"/>
            </a:xfrm>
            <a:prstGeom prst="line">
              <a:avLst/>
            </a:prstGeom>
            <a:noFill/>
            <a:ln w="5724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Line 9"/>
            <p:cNvSpPr>
              <a:spLocks noChangeShapeType="1"/>
            </p:cNvSpPr>
            <p:nvPr/>
          </p:nvSpPr>
          <p:spPr bwMode="auto">
            <a:xfrm flipH="1">
              <a:off x="2094" y="1666"/>
              <a:ext cx="440" cy="87"/>
            </a:xfrm>
            <a:prstGeom prst="line">
              <a:avLst/>
            </a:prstGeom>
            <a:noFill/>
            <a:ln w="5724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10"/>
            <p:cNvSpPr>
              <a:spLocks noChangeShapeType="1"/>
            </p:cNvSpPr>
            <p:nvPr/>
          </p:nvSpPr>
          <p:spPr bwMode="auto">
            <a:xfrm flipV="1">
              <a:off x="1704" y="2100"/>
              <a:ext cx="1" cy="35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6" name="Rectangle 12"/>
          <p:cNvSpPr>
            <a:spLocks noChangeArrowheads="1"/>
          </p:cNvSpPr>
          <p:nvPr/>
        </p:nvSpPr>
        <p:spPr bwMode="auto">
          <a:xfrm>
            <a:off x="8832850" y="6488113"/>
            <a:ext cx="3063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 rot="-2774507">
            <a:off x="4360069" y="4680744"/>
            <a:ext cx="2228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San Francisco Bay</a:t>
            </a:r>
          </a:p>
        </p:txBody>
      </p:sp>
      <p:sp>
        <p:nvSpPr>
          <p:cNvPr id="8198" name="Text Box 17"/>
          <p:cNvSpPr txBox="1">
            <a:spLocks noChangeArrowheads="1"/>
          </p:cNvSpPr>
          <p:nvPr/>
        </p:nvSpPr>
        <p:spPr bwMode="auto">
          <a:xfrm rot="684393">
            <a:off x="269875" y="938213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Sacramento R.</a:t>
            </a:r>
          </a:p>
        </p:txBody>
      </p:sp>
      <p:sp>
        <p:nvSpPr>
          <p:cNvPr id="8199" name="Text Box 18"/>
          <p:cNvSpPr txBox="1">
            <a:spLocks noChangeArrowheads="1"/>
          </p:cNvSpPr>
          <p:nvPr/>
        </p:nvSpPr>
        <p:spPr bwMode="auto">
          <a:xfrm rot="-659944">
            <a:off x="3438525" y="936625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San Joaquin R.</a:t>
            </a:r>
          </a:p>
        </p:txBody>
      </p:sp>
      <p:sp>
        <p:nvSpPr>
          <p:cNvPr id="8200" name="Text Box 19"/>
          <p:cNvSpPr txBox="1">
            <a:spLocks noChangeArrowheads="1"/>
          </p:cNvSpPr>
          <p:nvPr/>
        </p:nvSpPr>
        <p:spPr bwMode="auto">
          <a:xfrm>
            <a:off x="1835150" y="0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Sierra Nevada</a:t>
            </a:r>
          </a:p>
        </p:txBody>
      </p:sp>
      <p:sp>
        <p:nvSpPr>
          <p:cNvPr id="8201" name="Text Box 20"/>
          <p:cNvSpPr txBox="1">
            <a:spLocks noChangeArrowheads="1"/>
          </p:cNvSpPr>
          <p:nvPr/>
        </p:nvSpPr>
        <p:spPr bwMode="auto">
          <a:xfrm>
            <a:off x="539750" y="5516563"/>
            <a:ext cx="168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Pacific Ocean</a:t>
            </a:r>
          </a:p>
        </p:txBody>
      </p:sp>
      <p:sp>
        <p:nvSpPr>
          <p:cNvPr id="8202" name="Text Box 21"/>
          <p:cNvSpPr txBox="1">
            <a:spLocks noChangeArrowheads="1"/>
          </p:cNvSpPr>
          <p:nvPr/>
        </p:nvSpPr>
        <p:spPr bwMode="auto">
          <a:xfrm>
            <a:off x="7162800" y="6553200"/>
            <a:ext cx="165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Courtesy J. Cloern</a:t>
            </a:r>
          </a:p>
        </p:txBody>
      </p:sp>
    </p:spTree>
  </p:cSld>
  <p:clrMapOvr>
    <a:masterClrMapping/>
  </p:clrMapOvr>
  <p:transition spd="med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 l="15433"/>
          <a:stretch>
            <a:fillRect/>
          </a:stretch>
        </p:blipFill>
        <p:spPr bwMode="auto">
          <a:xfrm>
            <a:off x="0" y="-9525"/>
            <a:ext cx="5219700" cy="686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096492" y="2960914"/>
            <a:ext cx="7772400" cy="1143000"/>
          </a:xfrm>
        </p:spPr>
        <p:txBody>
          <a:bodyPr/>
          <a:lstStyle/>
          <a:p>
            <a:r>
              <a:rPr lang="en-US" sz="3600" dirty="0"/>
              <a:t>Hydraulic mining</a:t>
            </a:r>
          </a:p>
        </p:txBody>
      </p:sp>
      <p:pic>
        <p:nvPicPr>
          <p:cNvPr id="20483" name="Picture 4" descr="chinese min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557" y="-1"/>
            <a:ext cx="4444443" cy="315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156" y="4023219"/>
            <a:ext cx="4915844" cy="2834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08644" name="Picture 4" descr="https://beeldbank.rws.nl/Photos/3011/451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60" y="-16961893"/>
            <a:ext cx="13453117" cy="89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6" name="Picture 6" descr="https://beeldbank.rws.nl/Photos/3011/451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79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4448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b1980_125k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4463" y="187325"/>
            <a:ext cx="5037137" cy="6483350"/>
          </a:xfrm>
          <a:prstGeom prst="rect">
            <a:avLst/>
          </a:prstGeom>
          <a:noFill/>
        </p:spPr>
      </p:pic>
      <p:pic>
        <p:nvPicPr>
          <p:cNvPr id="116739" name="Picture 3" descr="bathy lege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1752600"/>
            <a:ext cx="1533525" cy="4038600"/>
          </a:xfrm>
          <a:prstGeom prst="rect">
            <a:avLst/>
          </a:prstGeom>
          <a:noFill/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0" y="990600"/>
            <a:ext cx="6248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San Francisco Estuary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in the 1980s</a:t>
            </a:r>
            <a:endParaRPr lang="en-US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Area: ~1200 km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Average depth: 7 m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Median depth: 3 - 4 m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Deepest point: ~120 m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    (Golden Gate)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4343400" y="319088"/>
            <a:ext cx="1697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San Pablo Bay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886200" y="35956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Central Bay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7162800" y="3048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Suisun Bay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4476750" y="5334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South Bay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152400" y="5486400"/>
            <a:ext cx="1608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2009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543"/>
            <a:ext cx="9144000" cy="585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Microsoft Sans Serif" pitchFamily="112" charset="0"/>
              </a:rPr>
              <a:t>The Data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6491288"/>
            <a:ext cx="6475413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latin typeface="Times New Roman" pitchFamily="112" charset="0"/>
              </a:rPr>
              <a:t>Image obtained from NOAA photo library (www.photolib.noaa.gov)</a:t>
            </a:r>
          </a:p>
        </p:txBody>
      </p:sp>
      <p:pic>
        <p:nvPicPr>
          <p:cNvPr id="147460" name="Picture 4" descr="surveyboat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120775"/>
            <a:ext cx="8229600" cy="5313363"/>
          </a:xfrm>
          <a:ln/>
        </p:spPr>
      </p:pic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659E9F1-1E08-42F9-B78C-DE87E7899C8E}" type="slidenum">
              <a:rPr lang="en-US" smtClean="0"/>
              <a:pPr/>
              <a:t>193</a:t>
            </a:fld>
            <a:r>
              <a:rPr lang="en-US"/>
              <a:t>/20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 cstate="print"/>
          <a:srcRect l="13580" t="31738" r="17305" b="23730"/>
          <a:stretch>
            <a:fillRect/>
          </a:stretch>
        </p:blipFill>
        <p:spPr bwMode="auto">
          <a:xfrm>
            <a:off x="0" y="0"/>
            <a:ext cx="370046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LocationMa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21456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Three characteristic periods</a:t>
            </a:r>
          </a:p>
        </p:txBody>
      </p:sp>
      <p:sp>
        <p:nvSpPr>
          <p:cNvPr id="41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3243263"/>
            <a:ext cx="9144000" cy="4114800"/>
          </a:xfrm>
          <a:noFill/>
        </p:spPr>
        <p:txBody>
          <a:bodyPr/>
          <a:lstStyle/>
          <a:p>
            <a:pPr marL="457200" indent="-457200" eaLnBrk="1" hangingPunct="1">
              <a:buFont typeface="Times New Roman" pitchFamily="18" charset="0"/>
              <a:buAutoNum type="arabicPeriod"/>
            </a:pPr>
            <a:r>
              <a:rPr lang="en-US" sz="2000" dirty="0"/>
              <a:t>Excess sediment supply due to </a:t>
            </a:r>
            <a:r>
              <a:rPr lang="en-US" sz="2000" b="1" i="1" dirty="0"/>
              <a:t>hydraulic mining</a:t>
            </a:r>
            <a:r>
              <a:rPr lang="en-US" sz="2000" dirty="0"/>
              <a:t> about 150 years ago – </a:t>
            </a:r>
            <a:r>
              <a:rPr lang="en-US" sz="2000" i="1" dirty="0"/>
              <a:t>measured deposition</a:t>
            </a:r>
            <a:r>
              <a:rPr lang="en-US" sz="2000" dirty="0"/>
              <a:t>.</a:t>
            </a:r>
          </a:p>
          <a:p>
            <a:pPr marL="457200" indent="-457200" eaLnBrk="1" hangingPunct="1">
              <a:buFont typeface="Times New Roman" pitchFamily="18" charset="0"/>
              <a:buAutoNum type="arabicPeriod"/>
            </a:pPr>
            <a:r>
              <a:rPr lang="en-US" sz="2000" dirty="0"/>
              <a:t>Dramatic decrease in sediment supply after stop in hydraulic mining and </a:t>
            </a:r>
            <a:r>
              <a:rPr lang="en-US" sz="2000" b="1" i="1" dirty="0"/>
              <a:t>dam construction</a:t>
            </a:r>
            <a:r>
              <a:rPr lang="en-US" sz="2000" dirty="0"/>
              <a:t> in the last century – </a:t>
            </a:r>
            <a:r>
              <a:rPr lang="en-US" sz="2000" i="1" dirty="0"/>
              <a:t>measured erosion</a:t>
            </a:r>
            <a:r>
              <a:rPr lang="en-US" sz="2000" dirty="0"/>
              <a:t>.</a:t>
            </a:r>
          </a:p>
          <a:p>
            <a:pPr marL="457200" indent="-457200" eaLnBrk="1" hangingPunct="1">
              <a:buFont typeface="Times New Roman" pitchFamily="18" charset="0"/>
              <a:buAutoNum type="arabicPeriod"/>
            </a:pPr>
            <a:r>
              <a:rPr lang="en-US" sz="2000" b="1" i="1" dirty="0"/>
              <a:t>Climate change</a:t>
            </a:r>
            <a:r>
              <a:rPr lang="en-US" sz="2000" dirty="0"/>
              <a:t> will further perturb the morphodynamics as sea level rises and the river discharge regimes are altered by warming and precipitation changes – further erosion?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B63B1E-33B7-4DD4-92D2-CB877B5FC1F1}" type="slidenum">
              <a:rPr lang="en-US" smtClean="0"/>
              <a:pPr/>
              <a:t>194</a:t>
            </a:fld>
            <a:r>
              <a:rPr lang="en-US"/>
              <a:t>/20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Deposition in San Pablo Bay </a:t>
            </a:r>
            <a:br>
              <a:rPr lang="en-US"/>
            </a:br>
            <a:r>
              <a:rPr lang="en-US"/>
              <a:t>1856 to 1887</a:t>
            </a:r>
          </a:p>
        </p:txBody>
      </p:sp>
      <p:pic>
        <p:nvPicPr>
          <p:cNvPr id="5124" name="Picture 6" descr="SPB_1856-1887_change"/>
          <p:cNvPicPr>
            <a:picLocks noChangeAspect="1" noChangeArrowheads="1"/>
          </p:cNvPicPr>
          <p:nvPr/>
        </p:nvPicPr>
        <p:blipFill>
          <a:blip r:embed="rId3" cstate="print"/>
          <a:srcRect t="7027"/>
          <a:stretch>
            <a:fillRect/>
          </a:stretch>
        </p:blipFill>
        <p:spPr bwMode="auto">
          <a:xfrm>
            <a:off x="0" y="1233488"/>
            <a:ext cx="6335713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6427788" y="1770063"/>
            <a:ext cx="29876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/>
              <a:t>Average net  </a:t>
            </a:r>
            <a:r>
              <a:rPr lang="en-US" sz="3200" b="1"/>
              <a:t>deposition</a:t>
            </a:r>
            <a:r>
              <a:rPr lang="en-US" sz="3200"/>
              <a:t> </a:t>
            </a:r>
            <a:r>
              <a:rPr lang="en-US" sz="3200" i="0"/>
              <a:t>was </a:t>
            </a:r>
          </a:p>
          <a:p>
            <a:pPr>
              <a:spcBef>
                <a:spcPct val="50000"/>
              </a:spcBef>
            </a:pPr>
            <a:r>
              <a:rPr lang="en-US" sz="3200" i="0"/>
              <a:t>~ 8 million m3/yr</a:t>
            </a:r>
          </a:p>
          <a:p>
            <a:pPr>
              <a:spcBef>
                <a:spcPct val="50000"/>
              </a:spcBef>
            </a:pPr>
            <a:endParaRPr lang="en-US" i="0"/>
          </a:p>
          <a:p>
            <a:pPr>
              <a:spcBef>
                <a:spcPct val="50000"/>
              </a:spcBef>
            </a:pPr>
            <a:endParaRPr lang="en-US" i="0"/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360363" y="5008563"/>
            <a:ext cx="165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Jaffe et al. (2007)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C945067-3365-4A4C-AC50-07425C0E6952}" type="slidenum">
              <a:rPr lang="en-US" smtClean="0"/>
              <a:pPr/>
              <a:t>195</a:t>
            </a:fld>
            <a:r>
              <a:rPr lang="en-US"/>
              <a:t>/20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Erosion in San Pablo Bay </a:t>
            </a:r>
            <a:br>
              <a:rPr lang="en-US"/>
            </a:br>
            <a:r>
              <a:rPr lang="en-US"/>
              <a:t>1951 to 1983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6340475" y="1770063"/>
            <a:ext cx="29876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0" dirty="0"/>
              <a:t>Average net </a:t>
            </a:r>
          </a:p>
          <a:p>
            <a:r>
              <a:rPr lang="en-US" sz="3200" b="1" dirty="0"/>
              <a:t>erosion </a:t>
            </a:r>
            <a:r>
              <a:rPr lang="en-US" sz="3200" i="0" dirty="0"/>
              <a:t>was </a:t>
            </a:r>
          </a:p>
          <a:p>
            <a:pPr>
              <a:spcBef>
                <a:spcPct val="50000"/>
              </a:spcBef>
            </a:pPr>
            <a:r>
              <a:rPr lang="en-US" sz="3200" i="0" dirty="0"/>
              <a:t>~ 0.8 million m3/yr</a:t>
            </a:r>
          </a:p>
          <a:p>
            <a:pPr>
              <a:spcBef>
                <a:spcPct val="50000"/>
              </a:spcBef>
            </a:pPr>
            <a:endParaRPr lang="en-US" i="0" dirty="0"/>
          </a:p>
          <a:p>
            <a:pPr>
              <a:spcBef>
                <a:spcPct val="50000"/>
              </a:spcBef>
            </a:pPr>
            <a:endParaRPr lang="en-US" i="0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349375"/>
            <a:ext cx="6240463" cy="5508625"/>
            <a:chOff x="0" y="1629094"/>
            <a:chExt cx="5012138" cy="4619365"/>
          </a:xfrm>
        </p:grpSpPr>
        <p:sp>
          <p:nvSpPr>
            <p:cNvPr id="6151" name="Text Box 8"/>
            <p:cNvSpPr txBox="1">
              <a:spLocks noChangeArrowheads="1"/>
            </p:cNvSpPr>
            <p:nvPr/>
          </p:nvSpPr>
          <p:spPr bwMode="auto">
            <a:xfrm>
              <a:off x="723900" y="4559300"/>
              <a:ext cx="1776160" cy="84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Jaffe et al. (2007)</a:t>
              </a:r>
            </a:p>
          </p:txBody>
        </p:sp>
        <p:pic>
          <p:nvPicPr>
            <p:cNvPr id="6152" name="Picture 6" descr="SPB_1856-1887_change"/>
            <p:cNvPicPr>
              <a:picLocks noChangeAspect="1" noChangeArrowheads="1"/>
            </p:cNvPicPr>
            <p:nvPr/>
          </p:nvPicPr>
          <p:blipFill>
            <a:blip r:embed="rId3" cstate="print"/>
            <a:srcRect t="6570" r="3168"/>
            <a:stretch>
              <a:fillRect/>
            </a:stretch>
          </p:blipFill>
          <p:spPr bwMode="auto">
            <a:xfrm>
              <a:off x="0" y="1629094"/>
              <a:ext cx="4989367" cy="4619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1264" t="23808" b="51852"/>
            <a:stretch>
              <a:fillRect/>
            </a:stretch>
          </p:blipFill>
          <p:spPr bwMode="auto">
            <a:xfrm>
              <a:off x="950760" y="1886459"/>
              <a:ext cx="3856804" cy="194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7067" t="73721"/>
            <a:stretch>
              <a:fillRect/>
            </a:stretch>
          </p:blipFill>
          <p:spPr bwMode="auto">
            <a:xfrm>
              <a:off x="1576926" y="3933301"/>
              <a:ext cx="3435212" cy="207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203200" y="4799013"/>
            <a:ext cx="165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Jaffe et al. (2007)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Aim of the study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Times New Roman" pitchFamily="18" charset="0"/>
              <a:buAutoNum type="arabicParenR"/>
            </a:pPr>
            <a:r>
              <a:rPr lang="en-US"/>
              <a:t>To hindcast bathymetric changes in San Pablo Bay with a process-based morphodynamic model </a:t>
            </a:r>
          </a:p>
          <a:p>
            <a:pPr marL="514350" indent="-514350" eaLnBrk="1" hangingPunct="1">
              <a:buFont typeface="Times New Roman" pitchFamily="18" charset="0"/>
              <a:buAutoNum type="arabicParenR"/>
            </a:pPr>
            <a:r>
              <a:rPr lang="en-US"/>
              <a:t>To compare model results to decadal measured bathymetric development </a:t>
            </a:r>
          </a:p>
          <a:p>
            <a:pPr marL="514350" indent="-514350" eaLnBrk="1" hangingPunct="1">
              <a:buFont typeface="Times New Roman" pitchFamily="18" charset="0"/>
              <a:buAutoNum type="arabicParenR"/>
            </a:pPr>
            <a:r>
              <a:rPr lang="en-US"/>
              <a:t>With the final aim (not this study) to assess impacts of climate change.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BC2E5A8-8699-4BAA-8FCC-015B5675CC7D}" type="slidenum">
              <a:rPr lang="en-US" smtClean="0"/>
              <a:pPr/>
              <a:t>196</a:t>
            </a:fld>
            <a:r>
              <a:rPr lang="en-US"/>
              <a:t>/20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536575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/>
              <a:t>Subquestion 1: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20688" y="1981200"/>
            <a:ext cx="840422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3600"/>
              <a:t>Can a process-based, 3D, numerical model reproduce historic sedimentation volumes and patterns?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3600"/>
          </a:p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B8BB1A9-B12E-4990-AD40-F383907C9F08}" type="slidenum">
              <a:rPr lang="en-US" smtClean="0"/>
              <a:pPr/>
              <a:t>197</a:t>
            </a:fld>
            <a:r>
              <a:rPr lang="en-US"/>
              <a:t>/20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C351CD6-7063-4DA2-ABBE-823E16AD544E}" type="slidenum">
              <a:rPr lang="en-US" smtClean="0"/>
              <a:pPr/>
              <a:t>198</a:t>
            </a:fld>
            <a:r>
              <a:rPr lang="en-US"/>
              <a:t>/20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Delft 3D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43000"/>
            <a:ext cx="8518525" cy="4321175"/>
          </a:xfrm>
        </p:spPr>
        <p:txBody>
          <a:bodyPr/>
          <a:lstStyle/>
          <a:p>
            <a:pPr eaLnBrk="1" hangingPunct="1"/>
            <a:r>
              <a:rPr lang="en-US"/>
              <a:t>Process-based 3D numerical model</a:t>
            </a:r>
          </a:p>
          <a:p>
            <a:pPr eaLnBrk="1" hangingPunct="1"/>
            <a:r>
              <a:rPr lang="en-US"/>
              <a:t>Shallow water equations</a:t>
            </a:r>
          </a:p>
          <a:p>
            <a:pPr eaLnBrk="1" hangingPunct="1"/>
            <a:r>
              <a:rPr lang="en-US"/>
              <a:t>Multiple transport formulations</a:t>
            </a:r>
          </a:p>
          <a:p>
            <a:pPr eaLnBrk="1" hangingPunct="1"/>
            <a:r>
              <a:rPr lang="en-US"/>
              <a:t>Multiple sediment fractions</a:t>
            </a:r>
          </a:p>
          <a:p>
            <a:pPr eaLnBrk="1" hangingPunct="1"/>
            <a:r>
              <a:rPr lang="en-US"/>
              <a:t>Bed slope effects</a:t>
            </a:r>
          </a:p>
          <a:p>
            <a:pPr eaLnBrk="1" hangingPunct="1"/>
            <a:r>
              <a:rPr lang="en-US"/>
              <a:t>Bed level update every time step</a:t>
            </a:r>
          </a:p>
          <a:p>
            <a:pPr eaLnBrk="1" hangingPunct="1"/>
            <a:r>
              <a:rPr lang="en-US"/>
              <a:t>Waves, density currents</a:t>
            </a:r>
            <a:endParaRPr lang="en-US" sz="2800"/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endParaRPr lang="en-US"/>
          </a:p>
        </p:txBody>
      </p:sp>
      <p:pic>
        <p:nvPicPr>
          <p:cNvPr id="9221" name="Picture 5" descr="morfupd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8225" y="2636838"/>
            <a:ext cx="27209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print"/>
          <a:srcRect l="13580" t="31738" r="17305" b="23730"/>
          <a:stretch>
            <a:fillRect/>
          </a:stretch>
        </p:blipFill>
        <p:spPr bwMode="auto">
          <a:xfrm>
            <a:off x="0" y="2264456"/>
            <a:ext cx="3700462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77CD1D3-B983-4C64-85CB-EC322A1F69C4}" type="slidenum">
              <a:rPr lang="en-US" smtClean="0"/>
              <a:pPr/>
              <a:t>199</a:t>
            </a:fld>
            <a:r>
              <a:rPr lang="en-US"/>
              <a:t>/20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-13747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Boundary conditions</a:t>
            </a:r>
          </a:p>
        </p:txBody>
      </p:sp>
      <p:pic>
        <p:nvPicPr>
          <p:cNvPr id="10246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 l="13336" t="-2890" r="15007"/>
          <a:stretch>
            <a:fillRect/>
          </a:stretch>
        </p:blipFill>
        <p:spPr bwMode="auto">
          <a:xfrm>
            <a:off x="4575631" y="1291771"/>
            <a:ext cx="4568369" cy="49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Oval 6"/>
          <p:cNvSpPr>
            <a:spLocks noChangeArrowheads="1"/>
          </p:cNvSpPr>
          <p:nvPr/>
        </p:nvSpPr>
        <p:spPr bwMode="auto">
          <a:xfrm>
            <a:off x="6168572" y="3598182"/>
            <a:ext cx="1433514" cy="785132"/>
          </a:xfrm>
          <a:prstGeom prst="ellipse">
            <a:avLst/>
          </a:prstGeom>
          <a:noFill/>
          <a:ln w="31750">
            <a:solidFill>
              <a:srgbClr val="EE000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 flipH="1" flipV="1">
            <a:off x="3309255" y="3773712"/>
            <a:ext cx="2830287" cy="174173"/>
          </a:xfrm>
          <a:prstGeom prst="line">
            <a:avLst/>
          </a:prstGeom>
          <a:noFill/>
          <a:ln w="63500">
            <a:solidFill>
              <a:srgbClr val="EE0001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parts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2301240"/>
            <a:ext cx="8348472" cy="4114800"/>
          </a:xfrm>
        </p:spPr>
        <p:txBody>
          <a:bodyPr/>
          <a:lstStyle/>
          <a:p>
            <a:r>
              <a:rPr lang="en-US" dirty="0"/>
              <a:t>Estuarine morphodynamics (3 periods)</a:t>
            </a:r>
          </a:p>
          <a:p>
            <a:pPr lvl="1"/>
            <a:r>
              <a:rPr lang="en-US" dirty="0"/>
              <a:t>ppt in group</a:t>
            </a:r>
          </a:p>
          <a:p>
            <a:r>
              <a:rPr lang="en-US" dirty="0"/>
              <a:t>Salt intrusion and density currents (3 periods)</a:t>
            </a:r>
          </a:p>
          <a:p>
            <a:pPr lvl="1"/>
            <a:r>
              <a:rPr lang="en-US" dirty="0"/>
              <a:t>assignments (no mark)</a:t>
            </a:r>
          </a:p>
          <a:p>
            <a:r>
              <a:rPr lang="en-US" dirty="0" err="1"/>
              <a:t>Harbour</a:t>
            </a:r>
            <a:r>
              <a:rPr lang="en-US" dirty="0"/>
              <a:t> siltation (1 period)</a:t>
            </a:r>
          </a:p>
          <a:p>
            <a:pPr lvl="1"/>
            <a:r>
              <a:rPr lang="en-US" dirty="0"/>
              <a:t>Homework Exercise:  20% of module mark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9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Equilibrium?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Time scale </a:t>
            </a:r>
          </a:p>
          <a:p>
            <a:pPr eaLnBrk="1" hangingPunct="1"/>
            <a:r>
              <a:rPr lang="en-US"/>
              <a:t>Spatial scale</a:t>
            </a:r>
          </a:p>
          <a:p>
            <a:pPr eaLnBrk="1" hangingPunct="1"/>
            <a:r>
              <a:rPr lang="en-US"/>
              <a:t>Dynamic equilibrium</a:t>
            </a:r>
          </a:p>
          <a:p>
            <a:pPr eaLnBrk="1" hangingPunct="1"/>
            <a:r>
              <a:rPr lang="en-US"/>
              <a:t>Asymptotic equilibrium</a:t>
            </a: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086" y="609599"/>
            <a:ext cx="3799114" cy="4615543"/>
          </a:xfrm>
        </p:spPr>
        <p:txBody>
          <a:bodyPr/>
          <a:lstStyle/>
          <a:p>
            <a:r>
              <a:rPr lang="en-US" dirty="0"/>
              <a:t>Schematization by applying  only M2, M4, K1 and O1 at the boundaries</a:t>
            </a:r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715" y="0"/>
            <a:ext cx="7068457" cy="54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/>
          <p:nvPr/>
        </p:nvGrpSpPr>
        <p:grpSpPr>
          <a:xfrm>
            <a:off x="1567543" y="2975428"/>
            <a:ext cx="5994400" cy="1226457"/>
            <a:chOff x="1640114" y="3367314"/>
            <a:chExt cx="5994400" cy="122645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94743" y="3367314"/>
              <a:ext cx="566057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640114" y="4593771"/>
              <a:ext cx="1647372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984171" y="4571999"/>
              <a:ext cx="3650343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0" y="5573852"/>
            <a:ext cx="91440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lnSpc>
                <a:spcPct val="80000"/>
              </a:lnSpc>
              <a:buNone/>
            </a:pPr>
            <a:r>
              <a:rPr lang="en-US" dirty="0"/>
              <a:t>Sediment supply via Qs = </a:t>
            </a:r>
            <a:r>
              <a:rPr lang="el-GR" dirty="0">
                <a:cs typeface="Times New Roman" pitchFamily="18" charset="0"/>
              </a:rPr>
              <a:t>α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Qr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l-GR" baseline="30000" dirty="0">
                <a:cs typeface="Times New Roman" pitchFamily="18" charset="0"/>
              </a:rPr>
              <a:t>β</a:t>
            </a:r>
            <a:r>
              <a:rPr lang="en-US" baseline="30000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	(historic proxy by Ganju et al (2008))</a:t>
            </a:r>
            <a:endParaRPr lang="el-GR" baseline="30000" dirty="0"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3AA7685-6564-47AD-9F49-1A802AD471A6}" type="slidenum">
              <a:rPr lang="en-US" smtClean="0"/>
              <a:pPr/>
              <a:t>202</a:t>
            </a:fld>
            <a:r>
              <a:rPr lang="en-US"/>
              <a:t>/20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Model schematization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30350"/>
            <a:ext cx="5545137" cy="4806950"/>
          </a:xfrm>
        </p:spPr>
        <p:txBody>
          <a:bodyPr/>
          <a:lstStyle/>
          <a:p>
            <a:pPr eaLnBrk="1" hangingPunct="1"/>
            <a:r>
              <a:rPr lang="en-US"/>
              <a:t>Wind diurnal with 7 m/s around noon</a:t>
            </a:r>
          </a:p>
          <a:p>
            <a:pPr lvl="1" eaLnBrk="1" hangingPunct="1"/>
            <a:r>
              <a:rPr lang="en-US"/>
              <a:t>6 months from the west</a:t>
            </a:r>
          </a:p>
          <a:p>
            <a:pPr lvl="1" eaLnBrk="1" hangingPunct="1"/>
            <a:r>
              <a:rPr lang="en-US"/>
              <a:t>5 months from south east</a:t>
            </a:r>
          </a:p>
          <a:p>
            <a:pPr eaLnBrk="1" hangingPunct="1"/>
            <a:r>
              <a:rPr lang="en-US"/>
              <a:t>Sediment transport formulae</a:t>
            </a:r>
          </a:p>
          <a:p>
            <a:pPr lvl="1" eaLnBrk="1" hangingPunct="1"/>
            <a:r>
              <a:rPr lang="en-US"/>
              <a:t>Van Rijn for sand, 3 fractions </a:t>
            </a:r>
          </a:p>
          <a:p>
            <a:pPr lvl="1" eaLnBrk="1" hangingPunct="1"/>
            <a:r>
              <a:rPr lang="en-US"/>
              <a:t>Krone/Partheniades for mud, 5 fractions</a:t>
            </a:r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endParaRPr lang="en-US"/>
          </a:p>
        </p:txBody>
      </p:sp>
      <p:pic>
        <p:nvPicPr>
          <p:cNvPr id="11269" name="Picture 4" descr="baymodel"/>
          <p:cNvPicPr>
            <a:picLocks noChangeAspect="1" noChangeArrowheads="1"/>
          </p:cNvPicPr>
          <p:nvPr/>
        </p:nvPicPr>
        <p:blipFill>
          <a:blip r:embed="rId3" cstate="print"/>
          <a:srcRect l="3091" t="18060" r="18568" b="24213"/>
          <a:stretch>
            <a:fillRect/>
          </a:stretch>
        </p:blipFill>
        <p:spPr bwMode="auto">
          <a:xfrm>
            <a:off x="5148263" y="2132856"/>
            <a:ext cx="3995737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Unknown parameters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25" y="1050925"/>
            <a:ext cx="5545138" cy="4806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Sand fractions 		  9</a:t>
            </a:r>
          </a:p>
          <a:p>
            <a:pPr eaLnBrk="1" hangingPunct="1">
              <a:buFontTx/>
              <a:buNone/>
            </a:pPr>
            <a:r>
              <a:rPr lang="en-US" dirty="0"/>
              <a:t>Mud fractions		20</a:t>
            </a:r>
          </a:p>
          <a:p>
            <a:pPr eaLnBrk="1" hangingPunct="1">
              <a:buFontTx/>
              <a:buNone/>
            </a:pPr>
            <a:r>
              <a:rPr lang="en-US" dirty="0"/>
              <a:t>Wind            	           4</a:t>
            </a:r>
          </a:p>
          <a:p>
            <a:pPr eaLnBrk="1" hangingPunct="1">
              <a:buFontTx/>
              <a:buNone/>
            </a:pPr>
            <a:r>
              <a:rPr lang="en-US" dirty="0"/>
              <a:t>Flow                           	10 </a:t>
            </a:r>
          </a:p>
          <a:p>
            <a:pPr eaLnBrk="1" hangingPunct="1">
              <a:buFontTx/>
              <a:buNone/>
            </a:pPr>
            <a:r>
              <a:rPr lang="en-US" dirty="0"/>
              <a:t>Wave                          	10</a:t>
            </a:r>
          </a:p>
          <a:p>
            <a:pPr eaLnBrk="1" hangingPunct="1">
              <a:buFontTx/>
              <a:buNone/>
            </a:pPr>
            <a:r>
              <a:rPr lang="en-US" sz="4800" dirty="0"/>
              <a:t>Total               53 !!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1495425" y="4992688"/>
            <a:ext cx="69802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Some physically unknown (not measured)</a:t>
            </a:r>
          </a:p>
          <a:p>
            <a:r>
              <a:rPr lang="en-US"/>
              <a:t>Some introduced by schematization (time-saving)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4805" y="0"/>
            <a:ext cx="8229600" cy="941376"/>
          </a:xfrm>
        </p:spPr>
        <p:txBody>
          <a:bodyPr/>
          <a:lstStyle/>
          <a:p>
            <a:pPr eaLnBrk="1" hangingPunct="1"/>
            <a:r>
              <a:rPr lang="en-US" sz="4000" dirty="0" err="1"/>
              <a:t>Subquestion</a:t>
            </a:r>
            <a:r>
              <a:rPr lang="en-US" sz="4000" dirty="0"/>
              <a:t> 2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43284" y="906571"/>
            <a:ext cx="8496944" cy="1872208"/>
          </a:xfrm>
        </p:spPr>
        <p:txBody>
          <a:bodyPr/>
          <a:lstStyle/>
          <a:p>
            <a:pPr marL="514350" indent="-514350" eaLnBrk="1" hangingPunct="1">
              <a:buNone/>
            </a:pPr>
            <a:r>
              <a:rPr lang="en-US" dirty="0"/>
              <a:t>To analyze governing conditions and processes that cause decadal timescale </a:t>
            </a:r>
            <a:r>
              <a:rPr lang="en-US" b="1" i="1" dirty="0"/>
              <a:t>channel narrowing</a:t>
            </a:r>
            <a:r>
              <a:rPr lang="en-US" dirty="0"/>
              <a:t> in San Pablo Bay by means of a 3D process-based model (Delft3D).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275856" y="6237312"/>
            <a:ext cx="2895600" cy="476250"/>
          </a:xfrm>
          <a:noFill/>
        </p:spPr>
        <p:txBody>
          <a:bodyPr/>
          <a:lstStyle/>
          <a:p>
            <a:fld id="{8BC2E5A8-8699-4BAA-8FCC-015B5675CC7D}" type="slidenum">
              <a:rPr lang="en-US" smtClean="0"/>
              <a:pPr/>
              <a:t>204</a:t>
            </a:fld>
            <a:r>
              <a:rPr lang="en-US"/>
              <a:t>/20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5838" y="2896642"/>
            <a:ext cx="8795282" cy="3020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252536" y="1412776"/>
            <a:ext cx="9649072" cy="468052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23918"/>
            <a:ext cx="8229600" cy="445442"/>
          </a:xfrm>
        </p:spPr>
        <p:txBody>
          <a:bodyPr/>
          <a:lstStyle/>
          <a:p>
            <a:r>
              <a:rPr lang="en-US" sz="1600" dirty="0"/>
              <a:t>Van </a:t>
            </a:r>
            <a:r>
              <a:rPr lang="en-US" sz="1600" dirty="0" err="1"/>
              <a:t>der</a:t>
            </a:r>
            <a:r>
              <a:rPr lang="en-US" sz="1600" dirty="0"/>
              <a:t> </a:t>
            </a:r>
            <a:r>
              <a:rPr lang="en-US" sz="1600" dirty="0" err="1"/>
              <a:t>Wegen</a:t>
            </a:r>
            <a:r>
              <a:rPr lang="en-US" sz="1600" dirty="0"/>
              <a:t> et al., OD and JGR, 2011</a:t>
            </a:r>
          </a:p>
        </p:txBody>
      </p:sp>
      <p:pic>
        <p:nvPicPr>
          <p:cNvPr id="4" name="Content Placeholder 3" descr="fig4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222166" y="1484784"/>
            <a:ext cx="8318386" cy="4592383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188640"/>
            <a:ext cx="9144000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Can a process-based model (like Delft3D) reproduce decadal morphodynamics?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132856"/>
            <a:ext cx="17636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Modeled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-180528" y="980728"/>
            <a:ext cx="9865096" cy="50405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619672" y="980728"/>
            <a:ext cx="7524328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1856-1887                     1951-1983                     1983-2013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536575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l-NL" dirty="0" err="1"/>
              <a:t>Subquestion</a:t>
            </a:r>
            <a:r>
              <a:rPr lang="nl-NL" dirty="0"/>
              <a:t>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899592" y="1556792"/>
            <a:ext cx="744398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3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3600" dirty="0" err="1"/>
              <a:t>How</a:t>
            </a:r>
            <a:r>
              <a:rPr lang="nl-NL" sz="3600" dirty="0"/>
              <a:t> sensitive are model </a:t>
            </a:r>
            <a:r>
              <a:rPr lang="nl-NL" sz="3600" dirty="0" err="1"/>
              <a:t>results</a:t>
            </a:r>
            <a:r>
              <a:rPr lang="nl-NL" sz="3600" dirty="0"/>
              <a:t> to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3600" dirty="0"/>
              <a:t>	- model parameter </a:t>
            </a:r>
            <a:r>
              <a:rPr lang="nl-NL" sz="3600" dirty="0" err="1"/>
              <a:t>variation</a:t>
            </a:r>
            <a:r>
              <a:rPr lang="nl-NL" sz="3600" dirty="0"/>
              <a:t> and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3600" dirty="0"/>
              <a:t> 	- </a:t>
            </a:r>
            <a:r>
              <a:rPr lang="nl-NL" sz="3600" dirty="0" err="1"/>
              <a:t>flow</a:t>
            </a:r>
            <a:r>
              <a:rPr lang="nl-NL" sz="3600" dirty="0"/>
              <a:t> </a:t>
            </a:r>
            <a:r>
              <a:rPr lang="nl-NL" sz="3600" dirty="0" err="1"/>
              <a:t>schematization</a:t>
            </a:r>
            <a:r>
              <a:rPr lang="nl-NL" sz="3600" dirty="0"/>
              <a:t>?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43B52D3-12C0-42A8-A4D6-259754248D24}" type="slidenum">
              <a:rPr lang="en-US" smtClean="0"/>
              <a:pPr/>
              <a:t>206</a:t>
            </a:fld>
            <a:r>
              <a:rPr lang="en-US"/>
              <a:t>/20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80528" y="-243408"/>
            <a:ext cx="9649072" cy="561662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volumes_comp.tiff"/>
          <p:cNvPicPr/>
          <p:nvPr/>
        </p:nvPicPr>
        <p:blipFill>
          <a:blip r:embed="rId2" cstate="print"/>
          <a:srcRect l="52127" t="25617" b="21608"/>
          <a:stretch>
            <a:fillRect/>
          </a:stretch>
        </p:blipFill>
        <p:spPr>
          <a:xfrm>
            <a:off x="3779912" y="260648"/>
            <a:ext cx="5904656" cy="49633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445224"/>
            <a:ext cx="9515400" cy="1833067"/>
          </a:xfrm>
        </p:spPr>
        <p:txBody>
          <a:bodyPr/>
          <a:lstStyle/>
          <a:p>
            <a:pPr>
              <a:buNone/>
            </a:pPr>
            <a:r>
              <a:rPr lang="en-GB" dirty="0"/>
              <a:t>             1856-1887        1951-1983         1983-2013</a:t>
            </a:r>
          </a:p>
          <a:p>
            <a:pPr>
              <a:buNone/>
            </a:pPr>
            <a:r>
              <a:rPr lang="en-GB" dirty="0"/>
              <a:t>                                            </a:t>
            </a:r>
            <a:endParaRPr lang="en-GB" sz="2400" dirty="0"/>
          </a:p>
        </p:txBody>
      </p:sp>
      <p:pic>
        <p:nvPicPr>
          <p:cNvPr id="4" name="Picture 3" descr="volumes_comp.tiff"/>
          <p:cNvPicPr/>
          <p:nvPr/>
        </p:nvPicPr>
        <p:blipFill>
          <a:blip r:embed="rId2" cstate="print"/>
          <a:srcRect t="25617" r="68802" b="21608"/>
          <a:stretch>
            <a:fillRect/>
          </a:stretch>
        </p:blipFill>
        <p:spPr>
          <a:xfrm>
            <a:off x="0" y="260648"/>
            <a:ext cx="3923928" cy="4986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28128" y="-19000"/>
            <a:ext cx="9649072" cy="8557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512" y="188640"/>
            <a:ext cx="9515400" cy="164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volume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change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year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285750" y="2247900"/>
            <a:ext cx="4354513" cy="1143000"/>
          </a:xfrm>
        </p:spPr>
        <p:txBody>
          <a:bodyPr/>
          <a:lstStyle/>
          <a:p>
            <a:pPr eaLnBrk="1" hangingPunct="1"/>
            <a:r>
              <a:rPr lang="en-US" sz="3600" dirty="0"/>
              <a:t>Brier Skill Score </a:t>
            </a:r>
            <a:br>
              <a:rPr lang="en-US" sz="3600" dirty="0"/>
            </a:br>
            <a:r>
              <a:rPr lang="en-US" sz="3600" dirty="0"/>
              <a:t>(1=perfect)</a:t>
            </a:r>
          </a:p>
        </p:txBody>
      </p:sp>
      <p:sp>
        <p:nvSpPr>
          <p:cNvPr id="205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F4F2E6-CA39-42F2-A12C-7058DBF051A2}" type="slidenum">
              <a:rPr lang="en-US" smtClean="0"/>
              <a:pPr/>
              <a:t>208</a:t>
            </a:fld>
            <a:r>
              <a:rPr lang="en-US"/>
              <a:t>/20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213225" y="2228850"/>
          <a:ext cx="46370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91" name="Equation" r:id="rId3" imgW="2032397" imgH="533797" progId="Equation.DSMT4">
                  <p:embed/>
                </p:oleObj>
              </mc:Choice>
              <mc:Fallback>
                <p:oleObj name="Equation" r:id="rId3" imgW="2032397" imgH="53379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25" y="2228850"/>
                        <a:ext cx="4637088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bss_comp_all.tiff"/>
          <p:cNvPicPr/>
          <p:nvPr/>
        </p:nvPicPr>
        <p:blipFill>
          <a:blip r:embed="rId2" cstate="print"/>
          <a:srcRect t="20288" r="33451" b="20363"/>
          <a:stretch>
            <a:fillRect/>
          </a:stretch>
        </p:blipFill>
        <p:spPr>
          <a:xfrm>
            <a:off x="0" y="332656"/>
            <a:ext cx="6444208" cy="432048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4725144"/>
            <a:ext cx="9515400" cy="140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1856-1887              1951-1983          </a:t>
            </a:r>
            <a:r>
              <a:rPr lang="en-GB" sz="2800" kern="0" dirty="0">
                <a:latin typeface="+mn-lt"/>
                <a:cs typeface="+mn-cs"/>
              </a:rPr>
              <a:t>               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180528" y="-171400"/>
            <a:ext cx="6624736" cy="93610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9512" y="188640"/>
            <a:ext cx="9515400" cy="164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BSS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Empirical relationships</a:t>
            </a: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164" y="179878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nl-NL" dirty="0" err="1"/>
              <a:t>Jarret</a:t>
            </a:r>
            <a:r>
              <a:rPr lang="nl-NL" dirty="0"/>
              <a:t> (1976,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O’Brien</a:t>
            </a:r>
            <a:r>
              <a:rPr lang="nl-NL" dirty="0"/>
              <a:t> (1931))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open </a:t>
            </a:r>
            <a:r>
              <a:rPr lang="nl-NL" dirty="0" err="1"/>
              <a:t>inlet</a:t>
            </a:r>
            <a:r>
              <a:rPr lang="nl-NL" dirty="0"/>
              <a:t>:</a:t>
            </a:r>
          </a:p>
          <a:p>
            <a:pPr>
              <a:buFontTx/>
              <a:buNone/>
            </a:pPr>
            <a:endParaRPr lang="nl-NL" dirty="0"/>
          </a:p>
          <a:p>
            <a:pPr>
              <a:buFontTx/>
              <a:buNone/>
            </a:pPr>
            <a:endParaRPr lang="nl-NL" dirty="0"/>
          </a:p>
          <a:p>
            <a:pPr>
              <a:buFontTx/>
              <a:buNone/>
            </a:pPr>
            <a:r>
              <a:rPr lang="nl-NL" sz="2400" dirty="0" err="1"/>
              <a:t>where</a:t>
            </a:r>
            <a:endParaRPr lang="nl-NL" sz="2400" dirty="0"/>
          </a:p>
          <a:p>
            <a:pPr>
              <a:buFontTx/>
              <a:buNone/>
            </a:pPr>
            <a:r>
              <a:rPr lang="nl-NL" sz="2400" dirty="0"/>
              <a:t>A = Cross </a:t>
            </a:r>
            <a:r>
              <a:rPr lang="nl-NL" sz="2400" dirty="0" err="1"/>
              <a:t>sectional</a:t>
            </a:r>
            <a:r>
              <a:rPr lang="nl-NL" sz="2400" dirty="0"/>
              <a:t> area below MSL</a:t>
            </a:r>
          </a:p>
          <a:p>
            <a:pPr>
              <a:buFontTx/>
              <a:buNone/>
            </a:pPr>
            <a:r>
              <a:rPr lang="nl-NL" sz="2400" dirty="0"/>
              <a:t>P = </a:t>
            </a:r>
            <a:r>
              <a:rPr lang="nl-NL" sz="2400" dirty="0" err="1"/>
              <a:t>Tidal</a:t>
            </a:r>
            <a:r>
              <a:rPr lang="nl-NL" sz="2400" dirty="0"/>
              <a:t> </a:t>
            </a:r>
            <a:r>
              <a:rPr lang="nl-NL" sz="2400" dirty="0" err="1"/>
              <a:t>prism</a:t>
            </a:r>
            <a:endParaRPr lang="en-US" sz="2400" dirty="0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1621" name="Object 5"/>
          <p:cNvGraphicFramePr>
            <a:graphicFrameLocks noChangeAspect="1"/>
          </p:cNvGraphicFramePr>
          <p:nvPr>
            <p:extLst/>
          </p:nvPr>
        </p:nvGraphicFramePr>
        <p:xfrm>
          <a:off x="459028" y="3090863"/>
          <a:ext cx="30289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696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028" y="3090863"/>
                        <a:ext cx="30289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Chord 7"/>
          <p:cNvSpPr/>
          <p:nvPr/>
        </p:nvSpPr>
        <p:spPr>
          <a:xfrm rot="16908571">
            <a:off x="4938781" y="2946497"/>
            <a:ext cx="759939" cy="465839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5305861" y="3551379"/>
            <a:ext cx="2196791" cy="1852725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175010" y="3029711"/>
            <a:ext cx="2935224" cy="950976"/>
          </a:xfrm>
          <a:custGeom>
            <a:avLst/>
            <a:gdLst>
              <a:gd name="connsiteX0" fmla="*/ 0 w 2935224"/>
              <a:gd name="connsiteY0" fmla="*/ 82296 h 950976"/>
              <a:gd name="connsiteX1" fmla="*/ 1993392 w 2935224"/>
              <a:gd name="connsiteY1" fmla="*/ 950976 h 950976"/>
              <a:gd name="connsiteX2" fmla="*/ 2935224 w 2935224"/>
              <a:gd name="connsiteY2" fmla="*/ 731520 h 950976"/>
              <a:gd name="connsiteX3" fmla="*/ 310896 w 2935224"/>
              <a:gd name="connsiteY3" fmla="*/ 0 h 950976"/>
              <a:gd name="connsiteX4" fmla="*/ 0 w 2935224"/>
              <a:gd name="connsiteY4" fmla="*/ 82296 h 95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224" h="950976">
                <a:moveTo>
                  <a:pt x="0" y="82296"/>
                </a:moveTo>
                <a:lnTo>
                  <a:pt x="1993392" y="950976"/>
                </a:lnTo>
                <a:lnTo>
                  <a:pt x="2935224" y="731520"/>
                </a:lnTo>
                <a:lnTo>
                  <a:pt x="310896" y="0"/>
                </a:lnTo>
                <a:lnTo>
                  <a:pt x="0" y="82296"/>
                </a:lnTo>
                <a:close/>
              </a:path>
            </a:pathLst>
          </a:custGeom>
          <a:solidFill>
            <a:srgbClr val="0033CC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458200" y="3712464"/>
            <a:ext cx="0" cy="448056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64033" y="3695700"/>
            <a:ext cx="2068287" cy="190042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552232">
            <a:off x="4884050" y="4931776"/>
            <a:ext cx="2964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Tidal influence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 rot="5400000">
            <a:off x="7228952" y="4254596"/>
            <a:ext cx="2964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Tidal difference</a:t>
            </a:r>
            <a:endParaRPr lang="en-GB" sz="2000" dirty="0"/>
          </a:p>
        </p:txBody>
      </p:sp>
      <p:sp>
        <p:nvSpPr>
          <p:cNvPr id="6" name="Freeform 5"/>
          <p:cNvSpPr/>
          <p:nvPr/>
        </p:nvSpPr>
        <p:spPr>
          <a:xfrm>
            <a:off x="5148521" y="3048385"/>
            <a:ext cx="2971800" cy="1371600"/>
          </a:xfrm>
          <a:custGeom>
            <a:avLst/>
            <a:gdLst>
              <a:gd name="connsiteX0" fmla="*/ 2048256 w 2971800"/>
              <a:gd name="connsiteY0" fmla="*/ 1371600 h 1371600"/>
              <a:gd name="connsiteX1" fmla="*/ 0 w 2971800"/>
              <a:gd name="connsiteY1" fmla="*/ 73152 h 1371600"/>
              <a:gd name="connsiteX2" fmla="*/ 356616 w 2971800"/>
              <a:gd name="connsiteY2" fmla="*/ 0 h 1371600"/>
              <a:gd name="connsiteX3" fmla="*/ 2971800 w 2971800"/>
              <a:gd name="connsiteY3" fmla="*/ 1143000 h 1371600"/>
              <a:gd name="connsiteX4" fmla="*/ 2048256 w 2971800"/>
              <a:gd name="connsiteY4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1371600">
                <a:moveTo>
                  <a:pt x="2048256" y="1371600"/>
                </a:moveTo>
                <a:lnTo>
                  <a:pt x="0" y="73152"/>
                </a:lnTo>
                <a:lnTo>
                  <a:pt x="356616" y="0"/>
                </a:lnTo>
                <a:lnTo>
                  <a:pt x="2971800" y="1143000"/>
                </a:lnTo>
                <a:lnTo>
                  <a:pt x="2048256" y="1371600"/>
                </a:lnTo>
                <a:close/>
              </a:path>
            </a:pathLst>
          </a:custGeom>
          <a:solidFill>
            <a:srgbClr val="0033CC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5086074" y="3013919"/>
            <a:ext cx="3044952" cy="1408176"/>
            <a:chOff x="4853407" y="3367208"/>
            <a:chExt cx="3044952" cy="1408176"/>
          </a:xfrm>
        </p:grpSpPr>
        <p:sp>
          <p:nvSpPr>
            <p:cNvPr id="21" name="Freeform 20"/>
            <p:cNvSpPr/>
            <p:nvPr/>
          </p:nvSpPr>
          <p:spPr>
            <a:xfrm>
              <a:off x="4853407" y="3367208"/>
              <a:ext cx="3044952" cy="1408176"/>
            </a:xfrm>
            <a:custGeom>
              <a:avLst/>
              <a:gdLst>
                <a:gd name="connsiteX0" fmla="*/ 64008 w 3044952"/>
                <a:gd name="connsiteY0" fmla="*/ 100584 h 1408176"/>
                <a:gd name="connsiteX1" fmla="*/ 0 w 3044952"/>
                <a:gd name="connsiteY1" fmla="*/ 100584 h 1408176"/>
                <a:gd name="connsiteX2" fmla="*/ 2084832 w 3044952"/>
                <a:gd name="connsiteY2" fmla="*/ 1408176 h 1408176"/>
                <a:gd name="connsiteX3" fmla="*/ 3026664 w 3044952"/>
                <a:gd name="connsiteY3" fmla="*/ 1170432 h 1408176"/>
                <a:gd name="connsiteX4" fmla="*/ 3044952 w 3044952"/>
                <a:gd name="connsiteY4" fmla="*/ 731520 h 1408176"/>
                <a:gd name="connsiteX5" fmla="*/ 429768 w 3044952"/>
                <a:gd name="connsiteY5" fmla="*/ 0 h 1408176"/>
                <a:gd name="connsiteX6" fmla="*/ 64008 w 3044952"/>
                <a:gd name="connsiteY6" fmla="*/ 100584 h 140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4952" h="1408176">
                  <a:moveTo>
                    <a:pt x="64008" y="100584"/>
                  </a:moveTo>
                  <a:lnTo>
                    <a:pt x="0" y="100584"/>
                  </a:lnTo>
                  <a:lnTo>
                    <a:pt x="2084832" y="1408176"/>
                  </a:lnTo>
                  <a:lnTo>
                    <a:pt x="3026664" y="1170432"/>
                  </a:lnTo>
                  <a:lnTo>
                    <a:pt x="3044952" y="731520"/>
                  </a:lnTo>
                  <a:lnTo>
                    <a:pt x="429768" y="0"/>
                  </a:lnTo>
                  <a:lnTo>
                    <a:pt x="64008" y="100584"/>
                  </a:lnTo>
                  <a:close/>
                </a:path>
              </a:pathLst>
            </a:cu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6940525" y="4320210"/>
              <a:ext cx="0" cy="455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4"/>
            </p:cNvCxnSpPr>
            <p:nvPr/>
          </p:nvCxnSpPr>
          <p:spPr>
            <a:xfrm flipH="1">
              <a:off x="6940525" y="4098728"/>
              <a:ext cx="957834" cy="221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4853407" y="3467352"/>
              <a:ext cx="2068830" cy="852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6700029" y="3413898"/>
            <a:ext cx="2964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  <a:endParaRPr lang="en-GB" sz="2000" dirty="0"/>
          </a:p>
        </p:txBody>
      </p:sp>
      <p:sp>
        <p:nvSpPr>
          <p:cNvPr id="2" name="Chord 1"/>
          <p:cNvSpPr/>
          <p:nvPr/>
        </p:nvSpPr>
        <p:spPr>
          <a:xfrm rot="16908571">
            <a:off x="6484143" y="3863100"/>
            <a:ext cx="2303454" cy="832144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474738" y="4481905"/>
            <a:ext cx="45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5519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252536" y="1412776"/>
            <a:ext cx="9649072" cy="468052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23918"/>
            <a:ext cx="8229600" cy="445442"/>
          </a:xfrm>
        </p:spPr>
        <p:txBody>
          <a:bodyPr/>
          <a:lstStyle/>
          <a:p>
            <a:r>
              <a:rPr lang="en-US" sz="1600" dirty="0"/>
              <a:t>Van </a:t>
            </a:r>
            <a:r>
              <a:rPr lang="en-US" sz="1600" dirty="0" err="1"/>
              <a:t>der</a:t>
            </a:r>
            <a:r>
              <a:rPr lang="en-US" sz="1600" dirty="0"/>
              <a:t> </a:t>
            </a:r>
            <a:r>
              <a:rPr lang="en-US" sz="1600" dirty="0" err="1"/>
              <a:t>Wegen</a:t>
            </a:r>
            <a:r>
              <a:rPr lang="en-US" sz="1600" dirty="0"/>
              <a:t> et al., submitted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Seasonal fluctuations (modeled)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916832"/>
            <a:ext cx="17636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2000" kern="0" dirty="0">
                <a:solidFill>
                  <a:schemeClr val="tx2"/>
                </a:solidFill>
              </a:rPr>
              <a:t>1856-1887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 algn="ctr" eaLnBrk="0" hangingPunct="0"/>
            <a:r>
              <a:rPr lang="en-US" sz="2000" kern="0" dirty="0">
                <a:solidFill>
                  <a:schemeClr val="tx2"/>
                </a:solidFill>
              </a:rPr>
              <a:t>1951-1983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180528" y="620688"/>
            <a:ext cx="10045624" cy="86409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907704" y="620688"/>
            <a:ext cx="6228184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river flow            low river flow                 total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3" descr="fig5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0345" y="1124744"/>
            <a:ext cx="766016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 bwMode="auto">
          <a:xfrm>
            <a:off x="2049517" y="6069724"/>
            <a:ext cx="4256690" cy="78827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226" y="384518"/>
            <a:ext cx="5549462" cy="781652"/>
          </a:xfrm>
        </p:spPr>
        <p:txBody>
          <a:bodyPr/>
          <a:lstStyle/>
          <a:p>
            <a:r>
              <a:rPr lang="en-US" sz="4000" dirty="0"/>
              <a:t>SLR schematization</a:t>
            </a:r>
            <a:endParaRPr lang="en-GB" sz="40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549029" y="4461160"/>
            <a:ext cx="1623860" cy="0"/>
          </a:xfrm>
          <a:prstGeom prst="lin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620228" y="4261105"/>
            <a:ext cx="1054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MSL 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957437" y="4461160"/>
            <a:ext cx="1215452" cy="0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476251" y="3824114"/>
            <a:ext cx="2229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 0.2 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44217" y="6219859"/>
            <a:ext cx="2166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>
                <a:solidFill>
                  <a:srgbClr val="FF0000"/>
                </a:solidFill>
              </a:rPr>
              <a:t>wet </a:t>
            </a:r>
            <a:r>
              <a:rPr lang="en-GB" sz="2200" i="1" dirty="0"/>
              <a:t>   dry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5046" y="5337991"/>
            <a:ext cx="94998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/>
              <a:t>  1983              2013             2046              2079            2113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183433" y="4077516"/>
            <a:ext cx="1623860" cy="0"/>
          </a:xfrm>
          <a:prstGeom prst="lin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591841" y="4077516"/>
            <a:ext cx="1215452" cy="0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817837" y="3425850"/>
            <a:ext cx="1623860" cy="0"/>
          </a:xfrm>
          <a:prstGeom prst="lin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226245" y="3425850"/>
            <a:ext cx="1215452" cy="0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6452241" y="2222374"/>
            <a:ext cx="1623860" cy="0"/>
          </a:xfrm>
          <a:prstGeom prst="lin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860649" y="2222374"/>
            <a:ext cx="1215452" cy="0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1549029" y="1544554"/>
            <a:ext cx="0" cy="3657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1549029" y="5202154"/>
            <a:ext cx="6896807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>
          <a:xfrm rot="16200000">
            <a:off x="-564610" y="1750308"/>
            <a:ext cx="20100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/>
              <a:t>Water level, 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68375" y="4465021"/>
            <a:ext cx="19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/>
              <a:t>Time, year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3183433" y="5081604"/>
            <a:ext cx="0" cy="1205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4827540" y="5078505"/>
            <a:ext cx="0" cy="1205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6504742" y="5078504"/>
            <a:ext cx="0" cy="1205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V="1">
            <a:off x="8076101" y="5078502"/>
            <a:ext cx="0" cy="12055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1411242" y="4465946"/>
            <a:ext cx="13778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1410348" y="4052744"/>
            <a:ext cx="13778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1410347" y="3414943"/>
            <a:ext cx="13778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1410347" y="2184857"/>
            <a:ext cx="13778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476481" y="3186313"/>
            <a:ext cx="2229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 0.5 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55406" y="1965752"/>
            <a:ext cx="2229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 1 m</a:t>
            </a:r>
          </a:p>
        </p:txBody>
      </p:sp>
    </p:spTree>
    <p:extLst>
      <p:ext uri="{BB962C8B-B14F-4D97-AF65-F5344CB8AC3E}">
        <p14:creationId xmlns:p14="http://schemas.microsoft.com/office/powerpoint/2010/main" val="371595465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864"/>
            <a:ext cx="7201866" cy="98840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cumersedsens2113 with slr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535875" y="4451675"/>
            <a:ext cx="3174072" cy="2379892"/>
          </a:xfrm>
        </p:spPr>
      </p:pic>
      <p:pic>
        <p:nvPicPr>
          <p:cNvPr id="5" name="Picture 4" descr="cumersedsens2079 with slr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193178" y="4465865"/>
            <a:ext cx="2652115" cy="2380381"/>
          </a:xfrm>
          <a:prstGeom prst="rect">
            <a:avLst/>
          </a:prstGeom>
        </p:spPr>
      </p:pic>
      <p:pic>
        <p:nvPicPr>
          <p:cNvPr id="6" name="Picture 5" descr="cumersedsens2046 with slr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848171" y="4472173"/>
            <a:ext cx="2669458" cy="2380381"/>
          </a:xfrm>
          <a:prstGeom prst="rect">
            <a:avLst/>
          </a:prstGeom>
        </p:spPr>
      </p:pic>
      <p:pic>
        <p:nvPicPr>
          <p:cNvPr id="8" name="Picture 7" descr="cumersedsens2113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544043" y="833936"/>
            <a:ext cx="3174723" cy="2380382"/>
          </a:xfrm>
          <a:prstGeom prst="rect">
            <a:avLst/>
          </a:prstGeom>
        </p:spPr>
      </p:pic>
      <p:pic>
        <p:nvPicPr>
          <p:cNvPr id="9" name="Picture 8" descr="cumersedsens2079.t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199037" y="827183"/>
            <a:ext cx="2681284" cy="2380382"/>
          </a:xfrm>
          <a:prstGeom prst="rect">
            <a:avLst/>
          </a:prstGeom>
        </p:spPr>
      </p:pic>
      <p:pic>
        <p:nvPicPr>
          <p:cNvPr id="10" name="Picture 9" descr="cumersedsens2046.tif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1827904" y="833491"/>
            <a:ext cx="2698626" cy="23803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-718457" y="-209007"/>
            <a:ext cx="10345783" cy="130628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37509" y="3161211"/>
            <a:ext cx="10345783" cy="143256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68313" y="-1328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13504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lang="en-US" sz="2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2013-2046             2046-2079            2079-2113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87532" y="3992878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2013-2046            2046-2079             2079-2113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-753296" y="3270068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sea level rise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78823" y="78373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Constant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mean sea level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397727" y="3557443"/>
            <a:ext cx="8142512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+ 0.2 m                 + 0.5 m                   + 1 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44131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86" y="275597"/>
            <a:ext cx="7772400" cy="1143000"/>
          </a:xfrm>
        </p:spPr>
        <p:txBody>
          <a:bodyPr/>
          <a:lstStyle/>
          <a:p>
            <a:pPr algn="l"/>
            <a:r>
              <a:rPr lang="nl-NL" dirty="0"/>
              <a:t>    </a:t>
            </a:r>
            <a:r>
              <a:rPr lang="nl-NL" sz="3200" dirty="0" err="1"/>
              <a:t>erosion</a:t>
            </a:r>
            <a:r>
              <a:rPr lang="nl-NL" sz="3200" dirty="0"/>
              <a:t> and </a:t>
            </a:r>
            <a:r>
              <a:rPr lang="nl-NL" sz="3200" dirty="0" err="1"/>
              <a:t>sedimentation</a:t>
            </a:r>
            <a:r>
              <a:rPr lang="nl-NL" sz="3200" dirty="0"/>
              <a:t> </a:t>
            </a:r>
            <a:r>
              <a:rPr lang="nl-NL" sz="3200" i="1" dirty="0"/>
              <a:t>2013-2113</a:t>
            </a:r>
            <a:br>
              <a:rPr lang="nl-NL" sz="3200" dirty="0"/>
            </a:br>
            <a:br>
              <a:rPr lang="nl-NL" sz="1000" dirty="0"/>
            </a:br>
            <a:r>
              <a:rPr lang="nl-NL" dirty="0"/>
              <a:t>    No SLR                  </a:t>
            </a:r>
            <a:r>
              <a:rPr lang="nl-NL" dirty="0" err="1"/>
              <a:t>SLR</a:t>
            </a:r>
            <a:endParaRPr lang="nl-NL" dirty="0"/>
          </a:p>
        </p:txBody>
      </p:sp>
      <p:pic>
        <p:nvPicPr>
          <p:cNvPr id="9" name="Content Placeholder 8" descr="cumersed2013_211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2660" y="2239962"/>
            <a:ext cx="4635062" cy="3476297"/>
          </a:xfrm>
        </p:spPr>
      </p:pic>
      <p:pic>
        <p:nvPicPr>
          <p:cNvPr id="10" name="Picture 9" descr="cumersed2013_2113sl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6796" y="2247535"/>
            <a:ext cx="4648097" cy="3486072"/>
          </a:xfrm>
          <a:prstGeom prst="rect">
            <a:avLst/>
          </a:prstGeom>
        </p:spPr>
      </p:pic>
      <p:pic>
        <p:nvPicPr>
          <p:cNvPr id="11" name="Content Placeholder 8" descr="cumersed2013_21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212661" y="1741753"/>
            <a:ext cx="5356049" cy="401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umersed2013_2113slr.tif"/>
          <p:cNvPicPr>
            <a:picLocks noChangeAspect="1"/>
          </p:cNvPicPr>
          <p:nvPr/>
        </p:nvPicPr>
        <p:blipFill>
          <a:blip r:embed="rId5" cstate="print"/>
          <a:srcRect l="6564"/>
          <a:stretch>
            <a:fillRect/>
          </a:stretch>
        </p:blipFill>
        <p:spPr>
          <a:xfrm>
            <a:off x="4050983" y="1747804"/>
            <a:ext cx="5018566" cy="40283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8208335" y="1892595"/>
            <a:ext cx="425302" cy="364696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1498" y="5117804"/>
            <a:ext cx="6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-2 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2763" y="1860698"/>
            <a:ext cx="6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 m</a:t>
            </a:r>
          </a:p>
        </p:txBody>
      </p:sp>
    </p:spTree>
    <p:extLst>
      <p:ext uri="{BB962C8B-B14F-4D97-AF65-F5344CB8AC3E}">
        <p14:creationId xmlns:p14="http://schemas.microsoft.com/office/powerpoint/2010/main" val="401478791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41" y="0"/>
            <a:ext cx="8229600" cy="832513"/>
          </a:xfrm>
        </p:spPr>
        <p:txBody>
          <a:bodyPr/>
          <a:lstStyle/>
          <a:p>
            <a:r>
              <a:rPr lang="nl-NL" sz="3200" i="1" dirty="0" err="1"/>
              <a:t>Large</a:t>
            </a:r>
            <a:r>
              <a:rPr lang="nl-NL" sz="3200" i="1" dirty="0"/>
              <a:t> </a:t>
            </a:r>
            <a:r>
              <a:rPr lang="nl-NL" sz="3200" i="1" dirty="0" err="1"/>
              <a:t>historic</a:t>
            </a:r>
            <a:r>
              <a:rPr lang="nl-NL" sz="3200" i="1" dirty="0"/>
              <a:t> </a:t>
            </a:r>
            <a:r>
              <a:rPr lang="nl-NL" sz="3200" i="1" dirty="0" err="1"/>
              <a:t>variation</a:t>
            </a:r>
            <a:r>
              <a:rPr lang="nl-NL" sz="3200" i="1" dirty="0"/>
              <a:t> in </a:t>
            </a:r>
            <a:r>
              <a:rPr lang="nl-NL" sz="3200" i="1" dirty="0" err="1"/>
              <a:t>intertidal</a:t>
            </a:r>
            <a:r>
              <a:rPr lang="nl-NL" sz="3200" i="1" dirty="0"/>
              <a:t> </a:t>
            </a:r>
            <a:r>
              <a:rPr lang="nl-NL" sz="3200" i="1" dirty="0" err="1"/>
              <a:t>area</a:t>
            </a:r>
            <a:endParaRPr lang="nl-NL" sz="3200" i="1" dirty="0"/>
          </a:p>
        </p:txBody>
      </p:sp>
      <p:pic>
        <p:nvPicPr>
          <p:cNvPr id="15" name="Content Placeholder 14" descr="vol_it_l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267" y="1485062"/>
            <a:ext cx="6333715" cy="4750287"/>
          </a:xfrm>
        </p:spPr>
      </p:pic>
      <p:sp>
        <p:nvSpPr>
          <p:cNvPr id="5" name="Rectangle 4"/>
          <p:cNvSpPr/>
          <p:nvPr/>
        </p:nvSpPr>
        <p:spPr bwMode="auto">
          <a:xfrm>
            <a:off x="6182435" y="1478512"/>
            <a:ext cx="459147" cy="449011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43057" y="1235124"/>
            <a:ext cx="439331" cy="449011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4877" y="5995921"/>
            <a:ext cx="6646460" cy="108044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671851" y="3507057"/>
            <a:ext cx="413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Volume </a:t>
            </a:r>
            <a:r>
              <a:rPr lang="nl-NL" b="1" dirty="0" err="1"/>
              <a:t>change</a:t>
            </a:r>
            <a:r>
              <a:rPr lang="nl-NL" b="1" dirty="0"/>
              <a:t>, Mm</a:t>
            </a:r>
            <a:r>
              <a:rPr lang="nl-NL" b="1" baseline="30000" dirty="0"/>
              <a:t>3</a:t>
            </a:r>
            <a:endParaRPr lang="nl-NL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486703" y="3453604"/>
            <a:ext cx="38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Intertidal</a:t>
            </a:r>
            <a:r>
              <a:rPr lang="nl-NL" b="1" dirty="0"/>
              <a:t> </a:t>
            </a:r>
            <a:r>
              <a:rPr lang="nl-NL" b="1" dirty="0" err="1"/>
              <a:t>area</a:t>
            </a:r>
            <a:r>
              <a:rPr lang="nl-NL" b="1" dirty="0"/>
              <a:t>, Mm</a:t>
            </a:r>
            <a:r>
              <a:rPr lang="nl-NL" b="1" baseline="30000" dirty="0"/>
              <a:t>2</a:t>
            </a:r>
            <a:endParaRPr lang="nl-NL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68356" y="6226373"/>
            <a:ext cx="38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Time, </a:t>
            </a:r>
            <a:r>
              <a:rPr lang="nl-NL" b="1" dirty="0" err="1"/>
              <a:t>year</a:t>
            </a:r>
            <a:endParaRPr lang="nl-NL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47600" y="4659154"/>
            <a:ext cx="2250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0000"/>
                </a:solidFill>
              </a:rPr>
              <a:t>No SLR</a:t>
            </a:r>
          </a:p>
          <a:p>
            <a:pPr algn="ctr"/>
            <a:r>
              <a:rPr lang="nl-NL" sz="3200" dirty="0">
                <a:solidFill>
                  <a:srgbClr val="00B050"/>
                </a:solidFill>
              </a:rPr>
              <a:t>SLR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704764" y="791570"/>
            <a:ext cx="3211446" cy="42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400" i="1" kern="0" dirty="0">
                <a:solidFill>
                  <a:srgbClr val="FF33CC"/>
                </a:solidFill>
                <a:latin typeface="+mj-lt"/>
                <a:ea typeface="+mj-ea"/>
                <a:cs typeface="+mj-cs"/>
              </a:rPr>
              <a:t>Model </a:t>
            </a:r>
            <a:r>
              <a:rPr lang="nl-NL" sz="2400" i="1" kern="0" dirty="0" err="1">
                <a:solidFill>
                  <a:srgbClr val="FF33CC"/>
                </a:solidFill>
                <a:latin typeface="+mj-lt"/>
                <a:ea typeface="+mj-ea"/>
                <a:cs typeface="+mj-cs"/>
              </a:rPr>
              <a:t>validated</a:t>
            </a:r>
            <a:endParaRPr kumimoji="0" lang="nl-NL" sz="2400" b="0" i="1" u="none" strike="noStrike" kern="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023582" y="1050875"/>
            <a:ext cx="764275" cy="0"/>
          </a:xfrm>
          <a:prstGeom prst="straightConnector1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702257" y="1037230"/>
            <a:ext cx="739256" cy="2272"/>
          </a:xfrm>
          <a:prstGeom prst="straightConnector1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512023" y="1519454"/>
            <a:ext cx="2424753" cy="0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itle 1"/>
          <p:cNvSpPr txBox="1">
            <a:spLocks/>
          </p:cNvSpPr>
          <p:nvPr/>
        </p:nvSpPr>
        <p:spPr bwMode="auto">
          <a:xfrm>
            <a:off x="6045959" y="1271516"/>
            <a:ext cx="3098042" cy="42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400" i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Unvalidated</a:t>
            </a:r>
            <a:r>
              <a:rPr lang="nl-NL" sz="2400" i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2400" i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forecast</a:t>
            </a:r>
            <a:endParaRPr kumimoji="0" lang="nl-NL" sz="24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6993" y="2524259"/>
            <a:ext cx="2639784" cy="29235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41" y="0"/>
            <a:ext cx="8229600" cy="1143000"/>
          </a:xfrm>
        </p:spPr>
        <p:txBody>
          <a:bodyPr/>
          <a:lstStyle/>
          <a:p>
            <a:r>
              <a:rPr lang="nl-NL" sz="3200" i="1" dirty="0" err="1"/>
              <a:t>Intertidal</a:t>
            </a:r>
            <a:r>
              <a:rPr lang="nl-NL" sz="3200" i="1" dirty="0"/>
              <a:t> </a:t>
            </a:r>
            <a:r>
              <a:rPr lang="nl-NL" sz="3200" i="1" dirty="0" err="1"/>
              <a:t>area</a:t>
            </a:r>
            <a:r>
              <a:rPr lang="nl-NL" sz="3200" i="1" dirty="0"/>
              <a:t> drops </a:t>
            </a:r>
            <a:r>
              <a:rPr lang="nl-NL" sz="3200" i="1" dirty="0" err="1"/>
              <a:t>from</a:t>
            </a:r>
            <a:r>
              <a:rPr lang="nl-NL" sz="3200" i="1" dirty="0"/>
              <a:t> 17% to 2% in 100 </a:t>
            </a:r>
            <a:r>
              <a:rPr lang="nl-NL" sz="3200" i="1" dirty="0" err="1"/>
              <a:t>years</a:t>
            </a:r>
            <a:r>
              <a:rPr lang="nl-NL" sz="3200" i="1" dirty="0"/>
              <a:t> </a:t>
            </a:r>
            <a:r>
              <a:rPr lang="nl-NL" sz="3200" i="1" dirty="0" err="1"/>
              <a:t>with</a:t>
            </a:r>
            <a:r>
              <a:rPr lang="nl-NL" sz="3200" i="1" dirty="0"/>
              <a:t> SLR, </a:t>
            </a:r>
            <a:r>
              <a:rPr lang="nl-NL" sz="3200" i="1" dirty="0" err="1"/>
              <a:t>despite</a:t>
            </a:r>
            <a:r>
              <a:rPr lang="nl-NL" sz="3200" i="1" dirty="0"/>
              <a:t> net </a:t>
            </a:r>
            <a:r>
              <a:rPr lang="nl-NL" sz="3200" i="1" dirty="0" err="1"/>
              <a:t>deposition</a:t>
            </a:r>
            <a:endParaRPr lang="nl-NL" sz="3200" i="1" dirty="0"/>
          </a:p>
        </p:txBody>
      </p:sp>
      <p:pic>
        <p:nvPicPr>
          <p:cNvPr id="4" name="Content Placeholder 3" descr="vol_i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5099"/>
            <a:ext cx="6641583" cy="4981188"/>
          </a:xfrm>
          <a:solidFill>
            <a:schemeClr val="bg1"/>
          </a:solidFill>
        </p:spPr>
      </p:pic>
      <p:sp>
        <p:nvSpPr>
          <p:cNvPr id="5" name="Rectangle 4"/>
          <p:cNvSpPr/>
          <p:nvPr/>
        </p:nvSpPr>
        <p:spPr bwMode="auto">
          <a:xfrm>
            <a:off x="6291619" y="1260144"/>
            <a:ext cx="349964" cy="449011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43057" y="1235124"/>
            <a:ext cx="330149" cy="449011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4877" y="5777553"/>
            <a:ext cx="6646460" cy="108044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736246" y="3288689"/>
            <a:ext cx="413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Volume </a:t>
            </a:r>
            <a:r>
              <a:rPr lang="nl-NL" b="1" dirty="0" err="1"/>
              <a:t>change</a:t>
            </a:r>
            <a:r>
              <a:rPr lang="nl-NL" b="1" dirty="0"/>
              <a:t>, Mm</a:t>
            </a:r>
            <a:r>
              <a:rPr lang="nl-NL" b="1" baseline="30000" dirty="0"/>
              <a:t>3</a:t>
            </a:r>
            <a:endParaRPr lang="nl-NL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691419" y="3248883"/>
            <a:ext cx="38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/>
              <a:t>Intertidal</a:t>
            </a:r>
            <a:r>
              <a:rPr lang="nl-NL" b="1" dirty="0"/>
              <a:t> </a:t>
            </a:r>
            <a:r>
              <a:rPr lang="nl-NL" b="1" dirty="0" err="1"/>
              <a:t>area</a:t>
            </a:r>
            <a:r>
              <a:rPr lang="nl-NL" b="1" dirty="0"/>
              <a:t>, Mm</a:t>
            </a:r>
            <a:r>
              <a:rPr lang="nl-NL" b="1" baseline="30000" dirty="0"/>
              <a:t>2</a:t>
            </a:r>
            <a:endParaRPr lang="nl-NL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68356" y="6008005"/>
            <a:ext cx="38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Time, </a:t>
            </a:r>
            <a:r>
              <a:rPr lang="nl-NL" b="1" dirty="0" err="1"/>
              <a:t>year</a:t>
            </a:r>
            <a:endParaRPr lang="nl-NL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47600" y="4440786"/>
            <a:ext cx="2250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0000"/>
                </a:solidFill>
              </a:rPr>
              <a:t>No SLR</a:t>
            </a:r>
          </a:p>
          <a:p>
            <a:pPr algn="ctr"/>
            <a:r>
              <a:rPr lang="nl-NL" sz="3200" dirty="0">
                <a:solidFill>
                  <a:srgbClr val="00B050"/>
                </a:solidFill>
              </a:rPr>
              <a:t>SLR</a:t>
            </a:r>
          </a:p>
        </p:txBody>
      </p:sp>
    </p:spTree>
    <p:extLst>
      <p:ext uri="{BB962C8B-B14F-4D97-AF65-F5344CB8AC3E}">
        <p14:creationId xmlns:p14="http://schemas.microsoft.com/office/powerpoint/2010/main" val="192724618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441" y="1695985"/>
            <a:ext cx="8229600" cy="3934756"/>
          </a:xfrm>
        </p:spPr>
        <p:txBody>
          <a:bodyPr/>
          <a:lstStyle/>
          <a:p>
            <a:r>
              <a:rPr lang="en-US" sz="2400" dirty="0"/>
              <a:t>We modeled 250 years of morphodynamic development in San Pablo Bay, California</a:t>
            </a:r>
          </a:p>
          <a:p>
            <a:r>
              <a:rPr lang="en-US" sz="2400" dirty="0"/>
              <a:t>150 hindcast validation provides confidence in 100 year forecast without (and with) sea level rise</a:t>
            </a:r>
          </a:p>
          <a:p>
            <a:r>
              <a:rPr lang="en-US" sz="2400" dirty="0"/>
              <a:t>Intertidal area will slowly decay from 17% to 2% within a century under SLR scenario of 1 m/century.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22" y="4305230"/>
            <a:ext cx="8403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i="1" dirty="0"/>
              <a:t>The research is part of the US Geological Survey </a:t>
            </a:r>
            <a:r>
              <a:rPr lang="en-US" i="1" dirty="0" err="1"/>
              <a:t>CASCaDE</a:t>
            </a:r>
            <a:r>
              <a:rPr lang="en-US" i="1" dirty="0"/>
              <a:t> climate change project (</a:t>
            </a:r>
            <a:r>
              <a:rPr lang="en-US" i="1" dirty="0" err="1"/>
              <a:t>CASCaDE</a:t>
            </a:r>
            <a:r>
              <a:rPr lang="en-US" i="1" dirty="0"/>
              <a:t>). The authors acknowledge the US Geological Survey Priority Ecosystem Studies and CALFED for making this research financially possible.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28329938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3611"/>
            <a:ext cx="7772400" cy="1143000"/>
          </a:xfrm>
        </p:spPr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661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At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the</a:t>
            </a:r>
            <a:r>
              <a:rPr lang="nl-NL" dirty="0"/>
              <a:t> course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qualify</a:t>
            </a:r>
            <a:r>
              <a:rPr lang="nl-NL" dirty="0"/>
              <a:t> </a:t>
            </a:r>
            <a:r>
              <a:rPr lang="nl-NL" dirty="0" err="1"/>
              <a:t>estuaries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hydrodynamic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sediment </a:t>
            </a:r>
            <a:r>
              <a:rPr lang="nl-NL" dirty="0" err="1"/>
              <a:t>driven</a:t>
            </a:r>
            <a:r>
              <a:rPr lang="nl-NL" dirty="0"/>
              <a:t> </a:t>
            </a:r>
            <a:r>
              <a:rPr lang="nl-NL" dirty="0" err="1"/>
              <a:t>forcing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distinguish</a:t>
            </a:r>
            <a:r>
              <a:rPr lang="nl-NL" dirty="0"/>
              <a:t> </a:t>
            </a:r>
            <a:r>
              <a:rPr lang="nl-NL" dirty="0" err="1"/>
              <a:t>characteristic</a:t>
            </a:r>
            <a:r>
              <a:rPr lang="nl-NL" dirty="0"/>
              <a:t> morphodynamic </a:t>
            </a:r>
            <a:r>
              <a:rPr lang="nl-NL" dirty="0" err="1"/>
              <a:t>adaptation</a:t>
            </a:r>
            <a:r>
              <a:rPr lang="nl-NL" dirty="0"/>
              <a:t> time </a:t>
            </a:r>
            <a:r>
              <a:rPr lang="nl-NL" dirty="0" err="1"/>
              <a:t>scales</a:t>
            </a:r>
            <a:r>
              <a:rPr lang="nl-NL" dirty="0"/>
              <a:t> in </a:t>
            </a:r>
            <a:r>
              <a:rPr lang="nl-NL" dirty="0" err="1"/>
              <a:t>estuaries</a:t>
            </a: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assess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tidal</a:t>
            </a:r>
            <a:r>
              <a:rPr lang="nl-NL" dirty="0"/>
              <a:t> flats</a:t>
            </a:r>
          </a:p>
          <a:p>
            <a:pPr>
              <a:buFontTx/>
              <a:buChar char="-"/>
            </a:pPr>
            <a:r>
              <a:rPr lang="nl-NL" dirty="0"/>
              <a:t>explain the Escoffier curve for inlets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34170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AAD5-1575-49EB-9E10-F4777B49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C2383-DF62-4926-ACC5-BF91FEA86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24422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model performance in terms of accuracy and skill?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2225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How much </a:t>
            </a:r>
            <a:r>
              <a:rPr lang="en-US" dirty="0" err="1"/>
              <a:t>precent</a:t>
            </a:r>
            <a:r>
              <a:rPr lang="en-US" dirty="0"/>
              <a:t> of the modeled volume is accurate and has skill?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219075"/>
            <a:ext cx="7772400" cy="1143000"/>
          </a:xfrm>
        </p:spPr>
        <p:txBody>
          <a:bodyPr/>
          <a:lstStyle/>
          <a:p>
            <a:r>
              <a:rPr lang="nl-NL" dirty="0" err="1"/>
              <a:t>Empirical</a:t>
            </a:r>
            <a:r>
              <a:rPr lang="nl-NL" dirty="0"/>
              <a:t> </a:t>
            </a:r>
            <a:r>
              <a:rPr lang="nl-NL" dirty="0" err="1"/>
              <a:t>relationships</a:t>
            </a:r>
            <a:endParaRPr 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466850"/>
            <a:ext cx="4238624" cy="4114800"/>
          </a:xfrm>
        </p:spPr>
        <p:txBody>
          <a:bodyPr/>
          <a:lstStyle/>
          <a:p>
            <a:pPr>
              <a:buFontTx/>
              <a:buNone/>
            </a:pPr>
            <a:r>
              <a:rPr lang="nl-NL" dirty="0" err="1"/>
              <a:t>Eijssink</a:t>
            </a:r>
            <a:r>
              <a:rPr lang="nl-NL" dirty="0"/>
              <a:t> :</a:t>
            </a:r>
          </a:p>
          <a:p>
            <a:pPr>
              <a:buFontTx/>
              <a:buNone/>
            </a:pPr>
            <a:endParaRPr lang="nl-NL" dirty="0"/>
          </a:p>
          <a:p>
            <a:pPr>
              <a:buFontTx/>
              <a:buNone/>
            </a:pPr>
            <a:endParaRPr lang="nl-NL" dirty="0"/>
          </a:p>
          <a:p>
            <a:pPr>
              <a:buFontTx/>
              <a:buNone/>
            </a:pPr>
            <a:r>
              <a:rPr lang="nl-NL" sz="2400" dirty="0" err="1"/>
              <a:t>where</a:t>
            </a:r>
            <a:endParaRPr lang="nl-NL" sz="2400" dirty="0"/>
          </a:p>
          <a:p>
            <a:pPr>
              <a:buFontTx/>
              <a:buNone/>
            </a:pPr>
            <a:r>
              <a:rPr lang="nl-NL" sz="2400" dirty="0" err="1"/>
              <a:t>Vc</a:t>
            </a:r>
            <a:r>
              <a:rPr lang="nl-NL" sz="2400" dirty="0"/>
              <a:t> = Channel volume </a:t>
            </a:r>
          </a:p>
          <a:p>
            <a:pPr>
              <a:buFontTx/>
              <a:buNone/>
            </a:pPr>
            <a:r>
              <a:rPr lang="nl-NL" sz="2400" dirty="0"/>
              <a:t>		</a:t>
            </a:r>
            <a:r>
              <a:rPr lang="nl-NL" sz="2400" dirty="0" err="1"/>
              <a:t>below</a:t>
            </a:r>
            <a:r>
              <a:rPr lang="nl-NL" sz="2400" dirty="0"/>
              <a:t> 	MSL</a:t>
            </a:r>
          </a:p>
          <a:p>
            <a:pPr>
              <a:buFontTx/>
              <a:buNone/>
            </a:pPr>
            <a:r>
              <a:rPr lang="nl-NL" sz="2400" dirty="0"/>
              <a:t>P = </a:t>
            </a:r>
            <a:r>
              <a:rPr lang="nl-NL" sz="2400" dirty="0" err="1"/>
              <a:t>Tidal</a:t>
            </a:r>
            <a:r>
              <a:rPr lang="nl-NL" sz="2400" dirty="0"/>
              <a:t> </a:t>
            </a:r>
            <a:r>
              <a:rPr lang="nl-NL" sz="2400" dirty="0" err="1"/>
              <a:t>prism</a:t>
            </a:r>
            <a:endParaRPr lang="en-US" sz="2400" dirty="0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9575" name="Object 7"/>
          <p:cNvGraphicFramePr>
            <a:graphicFrameLocks noChangeAspect="1"/>
          </p:cNvGraphicFramePr>
          <p:nvPr/>
        </p:nvGraphicFramePr>
        <p:xfrm>
          <a:off x="581025" y="2282825"/>
          <a:ext cx="22479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1" name="Equation" r:id="rId3" imgW="622030" imgH="241195" progId="Equation.DSMT4">
                  <p:embed/>
                </p:oleObj>
              </mc:Choice>
              <mc:Fallback>
                <p:oleObj name="Equation" r:id="rId3" imgW="622030" imgH="241195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2282825"/>
                        <a:ext cx="2247900" cy="86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100" y="1722437"/>
            <a:ext cx="5676901" cy="4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274638"/>
            <a:ext cx="8229600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" y="1600200"/>
            <a:ext cx="8229600" cy="4525963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 descr="sfer sigma mean dep.tif"/>
          <p:cNvPicPr/>
          <p:nvPr/>
        </p:nvPicPr>
        <p:blipFill>
          <a:blip r:embed="rId2" cstate="print"/>
          <a:srcRect b="50258"/>
          <a:stretch>
            <a:fillRect/>
          </a:stretch>
        </p:blipFill>
        <p:spPr>
          <a:xfrm>
            <a:off x="-144016" y="731937"/>
            <a:ext cx="9608696" cy="2636912"/>
          </a:xfrm>
          <a:prstGeom prst="rect">
            <a:avLst/>
          </a:prstGeom>
        </p:spPr>
      </p:pic>
      <p:pic>
        <p:nvPicPr>
          <p:cNvPr id="5" name="Picture 4" descr="sfer sigma mean dep.tif"/>
          <p:cNvPicPr/>
          <p:nvPr/>
        </p:nvPicPr>
        <p:blipFill>
          <a:blip r:embed="rId2" cstate="print"/>
          <a:srcRect t="50942"/>
          <a:stretch>
            <a:fillRect/>
          </a:stretch>
        </p:blipFill>
        <p:spPr>
          <a:xfrm>
            <a:off x="-144016" y="4019922"/>
            <a:ext cx="9608696" cy="2600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324544" y="-27384"/>
            <a:ext cx="9649072" cy="93610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6996" y="0"/>
            <a:ext cx="95154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measured                       </a:t>
            </a:r>
            <a:r>
              <a:rPr lang="el-GR" sz="2400" dirty="0"/>
              <a:t>μ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modeled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lang="el-GR" sz="2400" dirty="0"/>
              <a:t>σ</a:t>
            </a:r>
            <a:endParaRPr lang="en-GB" sz="2400" kern="0" dirty="0"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(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ensemble averaged)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-252536" y="3284984"/>
            <a:ext cx="9649072" cy="93610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20191" y="3429000"/>
            <a:ext cx="95154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 </a:t>
            </a:r>
            <a:r>
              <a:rPr lang="el-GR" sz="2400" dirty="0"/>
              <a:t>μ</a:t>
            </a:r>
            <a:r>
              <a:rPr lang="en-GB" sz="2400" dirty="0"/>
              <a:t>/</a:t>
            </a:r>
            <a:r>
              <a:rPr lang="el-GR" sz="2400" dirty="0"/>
              <a:t>σ</a:t>
            </a:r>
            <a:r>
              <a:rPr lang="en-GB" sz="2400" kern="0" dirty="0"/>
              <a:t> &gt; 3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</a:t>
            </a:r>
            <a:r>
              <a:rPr lang="el-GR" sz="2400" dirty="0"/>
              <a:t>μ</a:t>
            </a:r>
            <a:r>
              <a:rPr lang="en-GB" sz="2400" dirty="0"/>
              <a:t>/</a:t>
            </a:r>
            <a:r>
              <a:rPr lang="el-GR" sz="2400" dirty="0"/>
              <a:t>σ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BSS                                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 0.5</a:t>
            </a:r>
            <a:endParaRPr lang="en-GB" sz="2400" kern="0" dirty="0"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9342"/>
            <a:ext cx="8229600" cy="1143000"/>
          </a:xfrm>
        </p:spPr>
        <p:txBody>
          <a:bodyPr/>
          <a:lstStyle/>
          <a:p>
            <a:r>
              <a:rPr lang="en-GB" dirty="0"/>
              <a:t>Forecast </a:t>
            </a:r>
          </a:p>
        </p:txBody>
      </p:sp>
      <p:pic>
        <p:nvPicPr>
          <p:cNvPr id="4" name="Picture 3" descr="sfer sigma mean fut.tif"/>
          <p:cNvPicPr/>
          <p:nvPr/>
        </p:nvPicPr>
        <p:blipFill>
          <a:blip r:embed="rId2" cstate="print"/>
          <a:srcRect l="49362" b="50265"/>
          <a:stretch>
            <a:fillRect/>
          </a:stretch>
        </p:blipFill>
        <p:spPr>
          <a:xfrm>
            <a:off x="-36512" y="764704"/>
            <a:ext cx="3212862" cy="2564904"/>
          </a:xfrm>
          <a:prstGeom prst="rect">
            <a:avLst/>
          </a:prstGeom>
        </p:spPr>
      </p:pic>
      <p:pic>
        <p:nvPicPr>
          <p:cNvPr id="5" name="Picture 4" descr="sfer sigma mean fut.tif"/>
          <p:cNvPicPr/>
          <p:nvPr/>
        </p:nvPicPr>
        <p:blipFill>
          <a:blip r:embed="rId2" cstate="print"/>
          <a:srcRect t="50265"/>
          <a:stretch>
            <a:fillRect/>
          </a:stretch>
        </p:blipFill>
        <p:spPr>
          <a:xfrm>
            <a:off x="2799297" y="692696"/>
            <a:ext cx="6344703" cy="2564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324544" y="-27384"/>
            <a:ext cx="9649072" cy="93610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5496" y="44624"/>
            <a:ext cx="95154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lang="el-GR" sz="2400" dirty="0"/>
              <a:t>μ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modeled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  <a:r>
              <a:rPr lang="el-GR" sz="2400" dirty="0"/>
              <a:t>σ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</a:t>
            </a:r>
            <a:r>
              <a:rPr lang="en-GB" sz="2400" kern="0" dirty="0"/>
              <a:t>      </a:t>
            </a:r>
            <a:r>
              <a:rPr lang="el-GR" sz="2400" dirty="0"/>
              <a:t>μ</a:t>
            </a:r>
            <a:r>
              <a:rPr lang="en-GB" sz="2400" dirty="0"/>
              <a:t>/</a:t>
            </a:r>
            <a:r>
              <a:rPr lang="el-GR" sz="2400" dirty="0"/>
              <a:t>σ</a:t>
            </a:r>
            <a:r>
              <a:rPr lang="en-GB" sz="2400" kern="0" dirty="0"/>
              <a:t> </a:t>
            </a:r>
            <a:endParaRPr lang="en-GB" sz="2400" kern="0" noProof="0" dirty="0"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ensemble averaged)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71450" y="2057400"/>
            <a:ext cx="10135671" cy="2714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index</a:t>
            </a:r>
          </a:p>
        </p:txBody>
      </p:sp>
      <p:sp>
        <p:nvSpPr>
          <p:cNvPr id="551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1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1941" name="Object 5"/>
          <p:cNvGraphicFramePr>
            <a:graphicFrameLocks noChangeAspect="1"/>
          </p:cNvGraphicFramePr>
          <p:nvPr/>
        </p:nvGraphicFramePr>
        <p:xfrm>
          <a:off x="3095625" y="2504890"/>
          <a:ext cx="3411358" cy="157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15" name="Equation" r:id="rId3" imgW="977900" imgH="457200" progId="Equation.DSMT4">
                  <p:embed/>
                </p:oleObj>
              </mc:Choice>
              <mc:Fallback>
                <p:oleObj name="Equation" r:id="rId3" imgW="97790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2504890"/>
                        <a:ext cx="3411358" cy="15744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7503" y="2038748"/>
          <a:ext cx="8928992" cy="3236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726">
                <a:tc>
                  <a:txBody>
                    <a:bodyPr/>
                    <a:lstStyle/>
                    <a:p>
                      <a:r>
                        <a:rPr lang="en-GB" sz="2400" dirty="0"/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criterion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1856-1887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1951-1983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1983-2013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105">
                <a:tc>
                  <a:txBody>
                    <a:bodyPr/>
                    <a:lstStyle/>
                    <a:p>
                      <a:r>
                        <a:rPr lang="en-GB" sz="2400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CI</a:t>
                      </a:r>
                      <a:r>
                        <a:rPr lang="en-GB" sz="2400" kern="0" dirty="0"/>
                        <a:t>&gt;0.3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902">
                <a:tc>
                  <a:txBody>
                    <a:bodyPr/>
                    <a:lstStyle/>
                    <a:p>
                      <a:r>
                        <a:rPr lang="en-GB" sz="2400" dirty="0"/>
                        <a:t>Skill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BSS&gt;0.5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0887">
                <a:tc>
                  <a:txBody>
                    <a:bodyPr/>
                    <a:lstStyle/>
                    <a:p>
                      <a:r>
                        <a:rPr lang="en-GB" sz="2400" dirty="0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CI</a:t>
                      </a:r>
                      <a:r>
                        <a:rPr lang="en-GB" sz="2400" kern="0" dirty="0"/>
                        <a:t>&gt;0.3 </a:t>
                      </a:r>
                      <a:endParaRPr lang="en-GB" sz="2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BSS&gt;0.5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9%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/>
          <a:lstStyle/>
          <a:p>
            <a:r>
              <a:rPr lang="en-GB" dirty="0"/>
              <a:t>Model performance indicator (MPI)  </a:t>
            </a:r>
            <a:br>
              <a:rPr lang="en-GB" dirty="0"/>
            </a:br>
            <a:r>
              <a:rPr lang="en-GB" sz="3600" i="1" dirty="0"/>
              <a:t>combination of uncertainty and skill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010024" y="5589240"/>
            <a:ext cx="5458519" cy="126876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3374" y="5604098"/>
            <a:ext cx="5000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/>
              <a:t>xx % of the </a:t>
            </a:r>
            <a:r>
              <a:rPr lang="en-GB" sz="2400" i="1" dirty="0" err="1"/>
              <a:t>modeled</a:t>
            </a:r>
            <a:r>
              <a:rPr lang="en-GB" sz="2400" i="1" dirty="0"/>
              <a:t> erosion and sedimentation volume fulfils the criterion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dMPI2.tiff"/>
          <p:cNvPicPr/>
          <p:nvPr/>
        </p:nvPicPr>
        <p:blipFill>
          <a:blip r:embed="rId2" cstate="print"/>
          <a:srcRect b="49262"/>
          <a:stretch>
            <a:fillRect/>
          </a:stretch>
        </p:blipFill>
        <p:spPr>
          <a:xfrm>
            <a:off x="-467107" y="2025396"/>
            <a:ext cx="9758959" cy="3661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-252536" y="0"/>
            <a:ext cx="9793088" cy="213285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486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1856-1887 period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8274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1951-1983 period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9632" y="11154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1983-2013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3133" y="170919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Accuracy performance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0914" y="171871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Skill performance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837292" y="3069541"/>
            <a:ext cx="47525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dirty="0"/>
              <a:t>       Volume  / Total volume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843226" y="3429582"/>
            <a:ext cx="345638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200" dirty="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pi_var.tiff"/>
          <p:cNvPicPr/>
          <p:nvPr/>
        </p:nvPicPr>
        <p:blipFill>
          <a:blip r:embed="rId2" cstate="print"/>
          <a:srcRect l="6476" t="27467" r="6568" b="27459"/>
          <a:stretch>
            <a:fillRect/>
          </a:stretch>
        </p:blipFill>
        <p:spPr>
          <a:xfrm>
            <a:off x="0" y="1481817"/>
            <a:ext cx="9144000" cy="3552497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685800" y="53408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/>
              <a:t>Accuracy performance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	</a:t>
            </a:r>
            <a:r>
              <a:rPr lang="en-GB" i="1" dirty="0"/>
              <a:t>Model performance should be expressed in terms of skill and uncertainty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3611"/>
            <a:ext cx="7772400" cy="1143000"/>
          </a:xfrm>
        </p:spPr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661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At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the</a:t>
            </a:r>
            <a:r>
              <a:rPr lang="nl-NL" dirty="0"/>
              <a:t> course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specify</a:t>
            </a:r>
            <a:r>
              <a:rPr lang="nl-NL" dirty="0"/>
              <a:t> </a:t>
            </a:r>
            <a:r>
              <a:rPr lang="nl-NL" dirty="0" err="1"/>
              <a:t>estuaries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hydrodynamic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sediment </a:t>
            </a:r>
            <a:r>
              <a:rPr lang="nl-NL" dirty="0" err="1"/>
              <a:t>driven</a:t>
            </a:r>
            <a:r>
              <a:rPr lang="nl-NL" dirty="0"/>
              <a:t> </a:t>
            </a:r>
            <a:r>
              <a:rPr lang="nl-NL" dirty="0" err="1"/>
              <a:t>forcing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describe</a:t>
            </a:r>
            <a:r>
              <a:rPr lang="nl-NL" dirty="0"/>
              <a:t> </a:t>
            </a:r>
            <a:r>
              <a:rPr lang="nl-NL" dirty="0" err="1"/>
              <a:t>characteristic</a:t>
            </a:r>
            <a:r>
              <a:rPr lang="nl-NL" dirty="0"/>
              <a:t> </a:t>
            </a:r>
            <a:r>
              <a:rPr lang="nl-NL" dirty="0" err="1"/>
              <a:t>morphodynamic</a:t>
            </a:r>
            <a:r>
              <a:rPr lang="nl-NL" dirty="0"/>
              <a:t> </a:t>
            </a:r>
            <a:r>
              <a:rPr lang="nl-NL" dirty="0" err="1"/>
              <a:t>adaptation</a:t>
            </a:r>
            <a:r>
              <a:rPr lang="nl-NL" dirty="0"/>
              <a:t> time </a:t>
            </a:r>
            <a:r>
              <a:rPr lang="nl-NL" dirty="0" err="1"/>
              <a:t>scales</a:t>
            </a:r>
            <a:r>
              <a:rPr lang="nl-NL" dirty="0"/>
              <a:t> in </a:t>
            </a:r>
            <a:r>
              <a:rPr lang="nl-NL" dirty="0" err="1"/>
              <a:t>estuaries</a:t>
            </a: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indicate</a:t>
            </a:r>
            <a:r>
              <a:rPr lang="nl-NL" dirty="0"/>
              <a:t> (</a:t>
            </a:r>
            <a:r>
              <a:rPr lang="nl-NL" dirty="0" err="1"/>
              <a:t>im</a:t>
            </a:r>
            <a:r>
              <a:rPr lang="nl-NL" dirty="0"/>
              <a:t>-) </a:t>
            </a:r>
            <a:r>
              <a:rPr lang="nl-NL" dirty="0" err="1"/>
              <a:t>possibilities</a:t>
            </a:r>
            <a:r>
              <a:rPr lang="nl-NL" dirty="0"/>
              <a:t> of </a:t>
            </a:r>
            <a:r>
              <a:rPr lang="nl-NL" dirty="0" err="1"/>
              <a:t>modeling</a:t>
            </a:r>
            <a:r>
              <a:rPr lang="nl-NL" dirty="0"/>
              <a:t> </a:t>
            </a:r>
            <a:r>
              <a:rPr lang="nl-NL" dirty="0" err="1"/>
              <a:t>efforts</a:t>
            </a:r>
            <a:r>
              <a:rPr lang="nl-NL" dirty="0"/>
              <a:t> </a:t>
            </a:r>
            <a:r>
              <a:rPr lang="nl-NL" dirty="0" err="1"/>
              <a:t>addressing</a:t>
            </a:r>
            <a:r>
              <a:rPr lang="nl-NL" dirty="0"/>
              <a:t> </a:t>
            </a:r>
            <a:r>
              <a:rPr lang="nl-NL" dirty="0" err="1"/>
              <a:t>estuarine</a:t>
            </a:r>
            <a:r>
              <a:rPr lang="nl-NL" dirty="0"/>
              <a:t> </a:t>
            </a:r>
            <a:r>
              <a:rPr lang="nl-NL" dirty="0" err="1"/>
              <a:t>morphodynamic</a:t>
            </a:r>
            <a:r>
              <a:rPr lang="nl-NL" dirty="0"/>
              <a:t> </a:t>
            </a:r>
            <a:r>
              <a:rPr lang="nl-NL" dirty="0" err="1"/>
              <a:t>developments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scientific</a:t>
            </a:r>
            <a:r>
              <a:rPr lang="nl-NL" dirty="0"/>
              <a:t> </a:t>
            </a:r>
            <a:r>
              <a:rPr lang="nl-NL" dirty="0" err="1"/>
              <a:t>literature</a:t>
            </a: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23899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252536" y="1412776"/>
            <a:ext cx="9649072" cy="468052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23918"/>
            <a:ext cx="8229600" cy="445442"/>
          </a:xfrm>
        </p:spPr>
        <p:txBody>
          <a:bodyPr/>
          <a:lstStyle/>
          <a:p>
            <a:r>
              <a:rPr lang="en-US" sz="1600" dirty="0"/>
              <a:t>Van </a:t>
            </a:r>
            <a:r>
              <a:rPr lang="en-US" sz="1600" dirty="0" err="1"/>
              <a:t>der</a:t>
            </a:r>
            <a:r>
              <a:rPr lang="en-US" sz="1600" dirty="0"/>
              <a:t> </a:t>
            </a:r>
            <a:r>
              <a:rPr lang="en-US" sz="1600" dirty="0" err="1"/>
              <a:t>Wegen</a:t>
            </a:r>
            <a:r>
              <a:rPr lang="en-US" sz="1600" dirty="0"/>
              <a:t> et al., submitted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Seasonal fluctuations (modeled)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916832"/>
            <a:ext cx="17636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2000" kern="0" dirty="0">
                <a:solidFill>
                  <a:schemeClr val="tx2"/>
                </a:solidFill>
              </a:rPr>
              <a:t>1856-1887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 algn="ctr" eaLnBrk="0" hangingPunct="0"/>
            <a:r>
              <a:rPr lang="en-US" sz="2000" kern="0" dirty="0">
                <a:solidFill>
                  <a:schemeClr val="tx2"/>
                </a:solidFill>
              </a:rPr>
              <a:t>1951-1983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180528" y="620688"/>
            <a:ext cx="10045624" cy="86409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907704" y="620688"/>
            <a:ext cx="6228184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river flow            low river flow                 total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3" descr="fig5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0345" y="1124744"/>
            <a:ext cx="766016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09625" y="22479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Would it be possible to derive empirical relationships with a process-based model?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 descr="fig4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3635897" cy="33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979936" y="1429906"/>
            <a:ext cx="45557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/>
              <a:t>●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171119" y="1388293"/>
            <a:ext cx="744697" cy="4428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1894114" y="1397726"/>
            <a:ext cx="290712" cy="44709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49040" y="267991"/>
            <a:ext cx="5394960" cy="1143000"/>
          </a:xfrm>
        </p:spPr>
        <p:txBody>
          <a:bodyPr/>
          <a:lstStyle/>
          <a:p>
            <a:r>
              <a:rPr lang="en-GB" sz="3200" dirty="0"/>
              <a:t>What are governing tidal conditions?</a:t>
            </a:r>
            <a:endParaRPr lang="en-GB" sz="3200" i="1" dirty="0"/>
          </a:p>
        </p:txBody>
      </p:sp>
      <p:pic>
        <p:nvPicPr>
          <p:cNvPr id="17" name="Picture 2" descr="uvw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8753" y="1606738"/>
            <a:ext cx="3396344" cy="443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 descr="fig4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3304904" cy="308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>
            <a:off x="1933303" y="1358537"/>
            <a:ext cx="225600" cy="386933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0" y="3200393"/>
            <a:ext cx="4545874" cy="245581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3" descr="deper..tif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747658" y="0"/>
            <a:ext cx="3370218" cy="7305154"/>
          </a:xfrm>
        </p:spPr>
      </p:pic>
      <p:pic>
        <p:nvPicPr>
          <p:cNvPr id="12" name="Content Placeholder 3" descr="deper.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34639" y="5811893"/>
            <a:ext cx="2677886" cy="99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5131" y="4108460"/>
            <a:ext cx="4376058" cy="1143000"/>
          </a:xfrm>
        </p:spPr>
        <p:txBody>
          <a:bodyPr/>
          <a:lstStyle/>
          <a:p>
            <a:pPr algn="l"/>
            <a:r>
              <a:rPr lang="en-GB" sz="2400" dirty="0"/>
              <a:t>-  60% of the slope </a:t>
            </a:r>
            <a:r>
              <a:rPr lang="en-GB" sz="2400" i="1" dirty="0"/>
              <a:t>deposition</a:t>
            </a:r>
            <a:r>
              <a:rPr lang="en-GB" sz="2400" dirty="0"/>
              <a:t> occurs during flooding of the shoals;</a:t>
            </a:r>
            <a:br>
              <a:rPr lang="en-GB" sz="2400" dirty="0"/>
            </a:br>
            <a:r>
              <a:rPr lang="en-GB" sz="2400" dirty="0"/>
              <a:t>-  75 % of the slope </a:t>
            </a:r>
            <a:r>
              <a:rPr lang="en-GB" sz="2400" i="1" dirty="0"/>
              <a:t>erosion</a:t>
            </a:r>
            <a:r>
              <a:rPr lang="en-GB" sz="2400" dirty="0"/>
              <a:t> occurs during ebbing of the shoals;</a:t>
            </a:r>
            <a:br>
              <a:rPr lang="en-GB" sz="2400" i="1" dirty="0"/>
            </a:br>
            <a:endParaRPr lang="en-GB" sz="2400" i="1" dirty="0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i="1" dirty="0"/>
              <a:t>W</a:t>
            </a:r>
            <a:r>
              <a:rPr lang="en-US" i="1" dirty="0"/>
              <a:t>hy does the channel narrow?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6388" y="14042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dirty="0"/>
              <a:t>Under conditions of high Suspended Sediment Concentration (SSC) due to </a:t>
            </a:r>
          </a:p>
          <a:p>
            <a:pPr>
              <a:buFontTx/>
              <a:buChar char="-"/>
            </a:pPr>
            <a:r>
              <a:rPr lang="en-GB" dirty="0"/>
              <a:t>River supply during the wet season</a:t>
            </a:r>
          </a:p>
          <a:p>
            <a:pPr>
              <a:buFontTx/>
              <a:buChar char="-"/>
            </a:pPr>
            <a:r>
              <a:rPr lang="en-GB" dirty="0"/>
              <a:t>Wind wave action on the shoals </a:t>
            </a:r>
          </a:p>
          <a:p>
            <a:pPr>
              <a:buNone/>
            </a:pPr>
            <a:endParaRPr lang="en-GB" sz="1400" dirty="0"/>
          </a:p>
          <a:p>
            <a:pPr>
              <a:buNone/>
            </a:pPr>
            <a:r>
              <a:rPr lang="en-GB" dirty="0"/>
              <a:t>Intertidal morphodynamic development is significantly larger than tide-residual deposition and erosion patterns.</a:t>
            </a:r>
          </a:p>
          <a:p>
            <a:pPr>
              <a:buNone/>
            </a:pPr>
            <a:r>
              <a:rPr lang="en-GB" dirty="0"/>
              <a:t>Flooding of the shoals is an important but not the only condition in which deposition takes place.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864"/>
            <a:ext cx="7201866" cy="98840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cumersedsens2113 with slr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6535875" y="4451675"/>
            <a:ext cx="3174072" cy="2379892"/>
          </a:xfrm>
        </p:spPr>
      </p:pic>
      <p:pic>
        <p:nvPicPr>
          <p:cNvPr id="5" name="Picture 4" descr="cumersedsens2079 with slr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193178" y="4465865"/>
            <a:ext cx="2652115" cy="2380381"/>
          </a:xfrm>
          <a:prstGeom prst="rect">
            <a:avLst/>
          </a:prstGeom>
        </p:spPr>
      </p:pic>
      <p:pic>
        <p:nvPicPr>
          <p:cNvPr id="6" name="Picture 5" descr="cumersedsens2046 with slr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848171" y="4472173"/>
            <a:ext cx="2669458" cy="2380381"/>
          </a:xfrm>
          <a:prstGeom prst="rect">
            <a:avLst/>
          </a:prstGeom>
        </p:spPr>
      </p:pic>
      <p:pic>
        <p:nvPicPr>
          <p:cNvPr id="8" name="Picture 7" descr="cumersedsens2113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544043" y="833936"/>
            <a:ext cx="3174723" cy="2380382"/>
          </a:xfrm>
          <a:prstGeom prst="rect">
            <a:avLst/>
          </a:prstGeom>
        </p:spPr>
      </p:pic>
      <p:pic>
        <p:nvPicPr>
          <p:cNvPr id="9" name="Picture 8" descr="cumersedsens2079.t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199037" y="827183"/>
            <a:ext cx="2681284" cy="2380382"/>
          </a:xfrm>
          <a:prstGeom prst="rect">
            <a:avLst/>
          </a:prstGeom>
        </p:spPr>
      </p:pic>
      <p:pic>
        <p:nvPicPr>
          <p:cNvPr id="10" name="Picture 9" descr="cumersedsens2046.tif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1827904" y="833491"/>
            <a:ext cx="2698626" cy="23803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-718457" y="-209007"/>
            <a:ext cx="10345783" cy="130628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37509" y="3161211"/>
            <a:ext cx="10345783" cy="143256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68313" y="-1328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13504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lang="en-US" sz="2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2013-2046             2046-2067            2067-2100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87532" y="3992878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2013-2046            2046-2067             2067-2100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-753296" y="3270068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sea level rise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378823" y="78373"/>
            <a:ext cx="9144000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Constant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mean sea level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397727" y="3557443"/>
            <a:ext cx="8142512" cy="4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+ 0.2 m                 + 0.5 m                   + 1 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4" y="418331"/>
            <a:ext cx="2508069" cy="4963568"/>
          </a:xfrm>
        </p:spPr>
        <p:txBody>
          <a:bodyPr/>
          <a:lstStyle/>
          <a:p>
            <a:r>
              <a:rPr lang="en-GB" sz="3200" dirty="0"/>
              <a:t>Current conditions</a:t>
            </a: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Sea level rise </a:t>
            </a:r>
            <a:br>
              <a:rPr lang="en-GB" sz="3200" dirty="0"/>
            </a:br>
            <a:r>
              <a:rPr lang="en-GB" sz="3200" dirty="0"/>
              <a:t>(1 m/100yr)</a:t>
            </a:r>
          </a:p>
        </p:txBody>
      </p:sp>
      <p:pic>
        <p:nvPicPr>
          <p:cNvPr id="4" name="Content Placeholder 3" descr="east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56712" y="0"/>
            <a:ext cx="5590903" cy="2896758"/>
          </a:xfrm>
        </p:spPr>
      </p:pic>
      <p:pic>
        <p:nvPicPr>
          <p:cNvPr id="5" name="Picture 4" descr="east_slr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3649" y="2952202"/>
            <a:ext cx="5603966" cy="30710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5564778" y="731520"/>
            <a:ext cx="222068" cy="41801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547361" y="3653246"/>
            <a:ext cx="95793" cy="23948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200" y="-1465944"/>
            <a:ext cx="77724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5886" y="4063999"/>
            <a:ext cx="4312445" cy="249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785257" y="1"/>
            <a:ext cx="7997372" cy="3737730"/>
            <a:chOff x="1788908" y="3404613"/>
            <a:chExt cx="8342064" cy="3898829"/>
          </a:xfrm>
        </p:grpSpPr>
        <p:sp>
          <p:nvSpPr>
            <p:cNvPr id="6" name="Rectangle 5"/>
            <p:cNvSpPr/>
            <p:nvPr/>
          </p:nvSpPr>
          <p:spPr bwMode="auto">
            <a:xfrm>
              <a:off x="2975429" y="3497942"/>
              <a:ext cx="5878286" cy="375920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1788908" y="6858000"/>
              <a:ext cx="8229600" cy="445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Van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der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Wegen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et al., OD and JGR, 2011</a:t>
              </a:r>
            </a:p>
          </p:txBody>
        </p:sp>
        <p:pic>
          <p:nvPicPr>
            <p:cNvPr id="8" name="Content Placeholder 3" descr="fig4.tif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 bwMode="auto">
            <a:xfrm>
              <a:off x="3883884" y="3947886"/>
              <a:ext cx="4968894" cy="2743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2960914" y="3787485"/>
              <a:ext cx="1168603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Measured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Modeled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2606644" y="3404613"/>
              <a:ext cx="7524328" cy="63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1856-1887                     1951-1983                     1983-2013</a:t>
              </a:r>
            </a:p>
          </p:txBody>
        </p:sp>
      </p:grpSp>
      <p:pic>
        <p:nvPicPr>
          <p:cNvPr id="14" name="Picture 13" descr="dep_time"/>
          <p:cNvPicPr/>
          <p:nvPr/>
        </p:nvPicPr>
        <p:blipFill>
          <a:blip r:embed="rId4" cstate="print"/>
          <a:srcRect t="4474" b="7426"/>
          <a:stretch>
            <a:fillRect/>
          </a:stretch>
        </p:blipFill>
        <p:spPr bwMode="auto">
          <a:xfrm>
            <a:off x="203200" y="282026"/>
            <a:ext cx="1451428" cy="276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EroSedRun2_yr197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1" y="4121768"/>
            <a:ext cx="3396343" cy="240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152400" y="76200"/>
            <a:ext cx="411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sz="2800" u="sng">
                <a:solidFill>
                  <a:schemeClr val="bg1"/>
                </a:solidFill>
              </a:rPr>
              <a:t>From the 1850s-1980s</a:t>
            </a:r>
            <a:endParaRPr lang="en-US" sz="2800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Circular bays near the center of the Estuary bays (San Pablo and Central) had net deposition</a:t>
            </a:r>
          </a:p>
          <a:p>
            <a:pPr algn="ctr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Elongate bays at ends of estuary (Suisun and South) had net erosion</a:t>
            </a:r>
          </a:p>
          <a:p>
            <a:pPr algn="ctr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u="sng">
                <a:solidFill>
                  <a:srgbClr val="FFFF00"/>
                </a:solidFill>
              </a:rPr>
              <a:t>From 1950s-1980s</a:t>
            </a:r>
            <a:endParaRPr lang="en-US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rgbClr val="FFFF00"/>
                </a:solidFill>
              </a:rPr>
              <a:t>All bays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rgbClr val="FFFF00"/>
                </a:solidFill>
              </a:rPr>
              <a:t>were erosional</a:t>
            </a:r>
          </a:p>
        </p:txBody>
      </p:sp>
      <p:pic>
        <p:nvPicPr>
          <p:cNvPr id="159759" name="Picture 15" descr="cum sed sub-embayments s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838200"/>
            <a:ext cx="4800600" cy="4800600"/>
          </a:xfrm>
          <a:prstGeom prst="rect">
            <a:avLst/>
          </a:prstGeom>
          <a:noFill/>
        </p:spPr>
      </p:pic>
      <p:sp>
        <p:nvSpPr>
          <p:cNvPr id="159760" name="Text Box 16"/>
          <p:cNvSpPr txBox="1">
            <a:spLocks noChangeArrowheads="1"/>
          </p:cNvSpPr>
          <p:nvPr/>
        </p:nvSpPr>
        <p:spPr bwMode="auto">
          <a:xfrm>
            <a:off x="4667250" y="397510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Helvetica" pitchFamily="112" charset="0"/>
              </a:rPr>
              <a:t>Net</a:t>
            </a:r>
          </a:p>
        </p:txBody>
      </p:sp>
      <p:sp>
        <p:nvSpPr>
          <p:cNvPr id="159761" name="Text Box 17"/>
          <p:cNvSpPr txBox="1">
            <a:spLocks noChangeArrowheads="1"/>
          </p:cNvSpPr>
          <p:nvPr/>
        </p:nvSpPr>
        <p:spPr bwMode="auto">
          <a:xfrm>
            <a:off x="4667250" y="443230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Helvetica" pitchFamily="112" charset="0"/>
              </a:rPr>
              <a:t>Net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  <a:latin typeface="Microsoft Sans Serif" pitchFamily="112" charset="0"/>
              </a:rPr>
              <a:t>Outline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7724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800">
              <a:latin typeface="Microsoft Sans Serif" pitchFamily="112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latin typeface="Microsoft Sans Serif" pitchFamily="112" charset="0"/>
              </a:rPr>
              <a:t>The Estuary in the past 150 years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Microsoft Sans Serif" pitchFamily="112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Microsoft Sans Serif" pitchFamily="112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FFF00"/>
                </a:solidFill>
                <a:latin typeface="Microsoft Sans Serif" pitchFamily="112" charset="0"/>
              </a:rPr>
              <a:t>Sediment delivery control on net sedimentation and tidal flat change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Microsoft Sans Serif" pitchFamily="112" charset="0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-76200" y="1219200"/>
            <a:ext cx="2895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Net sedimentation responded to changes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in river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sediment supply to San Pablo Bay</a:t>
            </a:r>
          </a:p>
        </p:txBody>
      </p:sp>
      <p:sp>
        <p:nvSpPr>
          <p:cNvPr id="205827" name="Line 3"/>
          <p:cNvSpPr>
            <a:spLocks noChangeShapeType="1"/>
          </p:cNvSpPr>
          <p:nvPr/>
        </p:nvSpPr>
        <p:spPr bwMode="auto">
          <a:xfrm>
            <a:off x="5029200" y="6435725"/>
            <a:ext cx="1162050" cy="301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833" name="Picture 9" descr="SPB net sed, sed deli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57200"/>
            <a:ext cx="6629400" cy="6159500"/>
          </a:xfrm>
          <a:prstGeom prst="rect">
            <a:avLst/>
          </a:prstGeom>
          <a:noFill/>
        </p:spPr>
      </p:pic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152400" y="5486400"/>
            <a:ext cx="235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et al. 2007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fb320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151137" cy="611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all bat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013" y="731838"/>
            <a:ext cx="7162800" cy="5973762"/>
          </a:xfrm>
          <a:prstGeom prst="rect">
            <a:avLst/>
          </a:prstGeom>
          <a:noFill/>
        </p:spPr>
      </p:pic>
      <p:pic>
        <p:nvPicPr>
          <p:cNvPr id="157699" name="Picture 3" descr="bathy lege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925" y="3475038"/>
            <a:ext cx="1103313" cy="2667000"/>
          </a:xfrm>
          <a:prstGeom prst="rect">
            <a:avLst/>
          </a:prstGeom>
          <a:noFill/>
        </p:spPr>
      </p:pic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Tidal flats of the estuary have changed</a:t>
            </a: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1905000" y="167005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1850s</a:t>
            </a: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4267200" y="16002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1890s</a:t>
            </a:r>
          </a:p>
        </p:txBody>
      </p:sp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6705600" y="16002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1920s</a:t>
            </a:r>
          </a:p>
        </p:txBody>
      </p:sp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3352800" y="44196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1950s</a:t>
            </a:r>
          </a:p>
        </p:txBody>
      </p:sp>
      <p:sp>
        <p:nvSpPr>
          <p:cNvPr id="157705" name="Rectangle 9"/>
          <p:cNvSpPr>
            <a:spLocks noChangeArrowheads="1"/>
          </p:cNvSpPr>
          <p:nvPr/>
        </p:nvSpPr>
        <p:spPr bwMode="auto">
          <a:xfrm>
            <a:off x="5943600" y="44196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1980s</a:t>
            </a:r>
          </a:p>
        </p:txBody>
      </p:sp>
      <p:sp>
        <p:nvSpPr>
          <p:cNvPr id="157706" name="AutoShape 10"/>
          <p:cNvSpPr>
            <a:spLocks noChangeArrowheads="1"/>
          </p:cNvSpPr>
          <p:nvPr/>
        </p:nvSpPr>
        <p:spPr bwMode="auto">
          <a:xfrm>
            <a:off x="1143000" y="3581400"/>
            <a:ext cx="1219200" cy="228600"/>
          </a:xfrm>
          <a:prstGeom prst="octagon">
            <a:avLst>
              <a:gd name="adj" fmla="val 2928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1663" y="104775"/>
            <a:ext cx="5164137" cy="6648450"/>
          </a:xfrm>
          <a:prstGeom prst="rect">
            <a:avLst/>
          </a:prstGeom>
          <a:noFill/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1295400" y="395288"/>
            <a:ext cx="1697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San Pablo Bay</a:t>
            </a: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1455738" y="22240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Central Bay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6807200" y="19050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Suisun Bay</a:t>
            </a: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7119938" y="3810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South Bay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1306513" y="45100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1850s</a:t>
            </a: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1306513" y="48148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1890s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306513" y="51196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1920s</a:t>
            </a: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1306513" y="54244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1950s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1306513" y="57292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1980s</a:t>
            </a:r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6122988" y="5364163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0</a:t>
            </a: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6038850" y="51054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20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6038850" y="4830763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40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6038850" y="45720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60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6038850" y="4297363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80</a:t>
            </a:r>
          </a:p>
        </p:txBody>
      </p:sp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5954713" y="4068763"/>
            <a:ext cx="438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100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5954713" y="3840163"/>
            <a:ext cx="436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/>
              <a:t>km</a:t>
            </a:r>
            <a:r>
              <a:rPr lang="en-US" sz="1000" b="1" baseline="50000"/>
              <a:t>2</a:t>
            </a:r>
          </a:p>
        </p:txBody>
      </p:sp>
      <p:pic>
        <p:nvPicPr>
          <p:cNvPr id="20993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0"/>
            <a:ext cx="374650" cy="1431925"/>
          </a:xfrm>
          <a:prstGeom prst="rect">
            <a:avLst/>
          </a:prstGeom>
          <a:noFill/>
        </p:spPr>
      </p:pic>
      <p:pic>
        <p:nvPicPr>
          <p:cNvPr id="209940" name="Picture 20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0" y="762000"/>
            <a:ext cx="2647950" cy="1397000"/>
          </a:xfrm>
          <a:prstGeom prst="rect">
            <a:avLst/>
          </a:prstGeom>
          <a:noFill/>
        </p:spPr>
      </p:pic>
      <p:pic>
        <p:nvPicPr>
          <p:cNvPr id="209941" name="Picture 2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2590800"/>
            <a:ext cx="2647950" cy="1397000"/>
          </a:xfrm>
          <a:prstGeom prst="rect">
            <a:avLst/>
          </a:prstGeom>
          <a:noFill/>
        </p:spPr>
      </p:pic>
      <p:pic>
        <p:nvPicPr>
          <p:cNvPr id="209942" name="Picture 2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2273300"/>
            <a:ext cx="2647950" cy="1549400"/>
          </a:xfrm>
          <a:prstGeom prst="rect">
            <a:avLst/>
          </a:prstGeom>
          <a:noFill/>
        </p:spPr>
      </p:pic>
      <p:pic>
        <p:nvPicPr>
          <p:cNvPr id="209943" name="Picture 2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7625" y="4165600"/>
            <a:ext cx="2593975" cy="1397000"/>
          </a:xfrm>
          <a:prstGeom prst="rect">
            <a:avLst/>
          </a:prstGeom>
          <a:noFill/>
        </p:spPr>
      </p:pic>
      <p:sp>
        <p:nvSpPr>
          <p:cNvPr id="209944" name="Text Box 24"/>
          <p:cNvSpPr txBox="1">
            <a:spLocks noChangeArrowheads="1"/>
          </p:cNvSpPr>
          <p:nvPr/>
        </p:nvSpPr>
        <p:spPr bwMode="auto">
          <a:xfrm>
            <a:off x="5878513" y="358140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0</a:t>
            </a:r>
          </a:p>
        </p:txBody>
      </p:sp>
      <p:sp>
        <p:nvSpPr>
          <p:cNvPr id="209945" name="Text Box 25"/>
          <p:cNvSpPr txBox="1">
            <a:spLocks noChangeArrowheads="1"/>
          </p:cNvSpPr>
          <p:nvPr/>
        </p:nvSpPr>
        <p:spPr bwMode="auto">
          <a:xfrm>
            <a:off x="5794375" y="3322638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20</a:t>
            </a:r>
          </a:p>
        </p:txBody>
      </p:sp>
      <p:sp>
        <p:nvSpPr>
          <p:cNvPr id="209946" name="Text Box 26"/>
          <p:cNvSpPr txBox="1">
            <a:spLocks noChangeArrowheads="1"/>
          </p:cNvSpPr>
          <p:nvPr/>
        </p:nvSpPr>
        <p:spPr bwMode="auto">
          <a:xfrm>
            <a:off x="5794375" y="30480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40</a:t>
            </a:r>
          </a:p>
        </p:txBody>
      </p:sp>
      <p:sp>
        <p:nvSpPr>
          <p:cNvPr id="209947" name="Text Box 27"/>
          <p:cNvSpPr txBox="1">
            <a:spLocks noChangeArrowheads="1"/>
          </p:cNvSpPr>
          <p:nvPr/>
        </p:nvSpPr>
        <p:spPr bwMode="auto">
          <a:xfrm>
            <a:off x="5794375" y="2789238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60</a:t>
            </a:r>
          </a:p>
        </p:txBody>
      </p:sp>
      <p:sp>
        <p:nvSpPr>
          <p:cNvPr id="209948" name="Text Box 28"/>
          <p:cNvSpPr txBox="1">
            <a:spLocks noChangeArrowheads="1"/>
          </p:cNvSpPr>
          <p:nvPr/>
        </p:nvSpPr>
        <p:spPr bwMode="auto">
          <a:xfrm>
            <a:off x="5794375" y="25146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80</a:t>
            </a:r>
          </a:p>
        </p:txBody>
      </p:sp>
      <p:sp>
        <p:nvSpPr>
          <p:cNvPr id="209949" name="Text Box 29"/>
          <p:cNvSpPr txBox="1">
            <a:spLocks noChangeArrowheads="1"/>
          </p:cNvSpPr>
          <p:nvPr/>
        </p:nvSpPr>
        <p:spPr bwMode="auto">
          <a:xfrm>
            <a:off x="5710238" y="2286000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100</a:t>
            </a:r>
          </a:p>
        </p:txBody>
      </p:sp>
      <p:sp>
        <p:nvSpPr>
          <p:cNvPr id="209950" name="Text Box 30"/>
          <p:cNvSpPr txBox="1">
            <a:spLocks noChangeArrowheads="1"/>
          </p:cNvSpPr>
          <p:nvPr/>
        </p:nvSpPr>
        <p:spPr bwMode="auto">
          <a:xfrm>
            <a:off x="5710238" y="2057400"/>
            <a:ext cx="43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/>
              <a:t>km</a:t>
            </a:r>
            <a:r>
              <a:rPr lang="en-US" sz="1000" b="1" baseline="50000"/>
              <a:t>2</a:t>
            </a:r>
          </a:p>
        </p:txBody>
      </p:sp>
      <p:sp>
        <p:nvSpPr>
          <p:cNvPr id="209951" name="Text Box 31"/>
          <p:cNvSpPr txBox="1">
            <a:spLocks noChangeArrowheads="1"/>
          </p:cNvSpPr>
          <p:nvPr/>
        </p:nvSpPr>
        <p:spPr bwMode="auto">
          <a:xfrm>
            <a:off x="392113" y="381000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0</a:t>
            </a:r>
          </a:p>
        </p:txBody>
      </p:sp>
      <p:sp>
        <p:nvSpPr>
          <p:cNvPr id="209952" name="Text Box 32"/>
          <p:cNvSpPr txBox="1">
            <a:spLocks noChangeArrowheads="1"/>
          </p:cNvSpPr>
          <p:nvPr/>
        </p:nvSpPr>
        <p:spPr bwMode="auto">
          <a:xfrm>
            <a:off x="307975" y="3551238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20</a:t>
            </a:r>
          </a:p>
        </p:txBody>
      </p:sp>
      <p:sp>
        <p:nvSpPr>
          <p:cNvPr id="209953" name="Text Box 33"/>
          <p:cNvSpPr txBox="1">
            <a:spLocks noChangeArrowheads="1"/>
          </p:cNvSpPr>
          <p:nvPr/>
        </p:nvSpPr>
        <p:spPr bwMode="auto">
          <a:xfrm>
            <a:off x="307975" y="32766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40</a:t>
            </a:r>
          </a:p>
        </p:txBody>
      </p:sp>
      <p:sp>
        <p:nvSpPr>
          <p:cNvPr id="209954" name="Text Box 34"/>
          <p:cNvSpPr txBox="1">
            <a:spLocks noChangeArrowheads="1"/>
          </p:cNvSpPr>
          <p:nvPr/>
        </p:nvSpPr>
        <p:spPr bwMode="auto">
          <a:xfrm>
            <a:off x="307975" y="3017838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60</a:t>
            </a:r>
          </a:p>
        </p:txBody>
      </p:sp>
      <p:sp>
        <p:nvSpPr>
          <p:cNvPr id="209955" name="Text Box 35"/>
          <p:cNvSpPr txBox="1">
            <a:spLocks noChangeArrowheads="1"/>
          </p:cNvSpPr>
          <p:nvPr/>
        </p:nvSpPr>
        <p:spPr bwMode="auto">
          <a:xfrm>
            <a:off x="307975" y="27432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80</a:t>
            </a:r>
          </a:p>
        </p:txBody>
      </p:sp>
      <p:sp>
        <p:nvSpPr>
          <p:cNvPr id="209956" name="Text Box 36"/>
          <p:cNvSpPr txBox="1">
            <a:spLocks noChangeArrowheads="1"/>
          </p:cNvSpPr>
          <p:nvPr/>
        </p:nvSpPr>
        <p:spPr bwMode="auto">
          <a:xfrm>
            <a:off x="223838" y="2514600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100</a:t>
            </a:r>
          </a:p>
        </p:txBody>
      </p:sp>
      <p:sp>
        <p:nvSpPr>
          <p:cNvPr id="209957" name="Text Box 37"/>
          <p:cNvSpPr txBox="1">
            <a:spLocks noChangeArrowheads="1"/>
          </p:cNvSpPr>
          <p:nvPr/>
        </p:nvSpPr>
        <p:spPr bwMode="auto">
          <a:xfrm>
            <a:off x="223838" y="2286000"/>
            <a:ext cx="43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/>
              <a:t>km</a:t>
            </a:r>
            <a:r>
              <a:rPr lang="en-US" sz="1000" b="1" baseline="50000"/>
              <a:t>2</a:t>
            </a:r>
          </a:p>
        </p:txBody>
      </p:sp>
      <p:sp>
        <p:nvSpPr>
          <p:cNvPr id="209958" name="Text Box 38"/>
          <p:cNvSpPr txBox="1">
            <a:spLocks noChangeArrowheads="1"/>
          </p:cNvSpPr>
          <p:nvPr/>
        </p:nvSpPr>
        <p:spPr bwMode="auto">
          <a:xfrm>
            <a:off x="544513" y="1981200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0</a:t>
            </a:r>
          </a:p>
        </p:txBody>
      </p:sp>
      <p:sp>
        <p:nvSpPr>
          <p:cNvPr id="209959" name="Text Box 39"/>
          <p:cNvSpPr txBox="1">
            <a:spLocks noChangeArrowheads="1"/>
          </p:cNvSpPr>
          <p:nvPr/>
        </p:nvSpPr>
        <p:spPr bwMode="auto">
          <a:xfrm>
            <a:off x="460375" y="1722438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20</a:t>
            </a:r>
          </a:p>
        </p:txBody>
      </p:sp>
      <p:sp>
        <p:nvSpPr>
          <p:cNvPr id="209960" name="Text Box 40"/>
          <p:cNvSpPr txBox="1">
            <a:spLocks noChangeArrowheads="1"/>
          </p:cNvSpPr>
          <p:nvPr/>
        </p:nvSpPr>
        <p:spPr bwMode="auto">
          <a:xfrm>
            <a:off x="460375" y="14478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40</a:t>
            </a:r>
          </a:p>
        </p:txBody>
      </p:sp>
      <p:sp>
        <p:nvSpPr>
          <p:cNvPr id="209961" name="Text Box 41"/>
          <p:cNvSpPr txBox="1">
            <a:spLocks noChangeArrowheads="1"/>
          </p:cNvSpPr>
          <p:nvPr/>
        </p:nvSpPr>
        <p:spPr bwMode="auto">
          <a:xfrm>
            <a:off x="460375" y="1189038"/>
            <a:ext cx="354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60</a:t>
            </a:r>
          </a:p>
        </p:txBody>
      </p:sp>
      <p:sp>
        <p:nvSpPr>
          <p:cNvPr id="209962" name="Text Box 42"/>
          <p:cNvSpPr txBox="1">
            <a:spLocks noChangeArrowheads="1"/>
          </p:cNvSpPr>
          <p:nvPr/>
        </p:nvSpPr>
        <p:spPr bwMode="auto">
          <a:xfrm>
            <a:off x="460375" y="914400"/>
            <a:ext cx="354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80</a:t>
            </a:r>
          </a:p>
        </p:txBody>
      </p:sp>
      <p:sp>
        <p:nvSpPr>
          <p:cNvPr id="209963" name="Text Box 43"/>
          <p:cNvSpPr txBox="1">
            <a:spLocks noChangeArrowheads="1"/>
          </p:cNvSpPr>
          <p:nvPr/>
        </p:nvSpPr>
        <p:spPr bwMode="auto">
          <a:xfrm>
            <a:off x="376238" y="685800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/>
              <a:t>100</a:t>
            </a:r>
          </a:p>
        </p:txBody>
      </p:sp>
      <p:sp>
        <p:nvSpPr>
          <p:cNvPr id="209964" name="Text Box 44"/>
          <p:cNvSpPr txBox="1">
            <a:spLocks noChangeArrowheads="1"/>
          </p:cNvSpPr>
          <p:nvPr/>
        </p:nvSpPr>
        <p:spPr bwMode="auto">
          <a:xfrm>
            <a:off x="376238" y="457200"/>
            <a:ext cx="43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/>
              <a:t>km</a:t>
            </a:r>
            <a:r>
              <a:rPr lang="en-US" sz="1000" b="1" baseline="50000"/>
              <a:t>2</a:t>
            </a:r>
          </a:p>
        </p:txBody>
      </p:sp>
      <p:sp>
        <p:nvSpPr>
          <p:cNvPr id="209965" name="Text Box 45"/>
          <p:cNvSpPr txBox="1">
            <a:spLocks noChangeArrowheads="1"/>
          </p:cNvSpPr>
          <p:nvPr/>
        </p:nvSpPr>
        <p:spPr bwMode="auto">
          <a:xfrm>
            <a:off x="144780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/>
              <a:t>Tidal flat area decrease &gt;50%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0" y="30163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</a:rPr>
              <a:t>Box Model for San Pablo Bay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218115" name="Picture 3" descr="fig8_Jaffe2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315325" cy="4152900"/>
          </a:xfrm>
          <a:prstGeom prst="rect">
            <a:avLst/>
          </a:prstGeom>
          <a:noFill/>
        </p:spPr>
      </p:pic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152400" y="5791200"/>
            <a:ext cx="235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et al. 2007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5800" y="392113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Conclusions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2A1C209-6293-4CB2-9A9E-4F740539FAC8}" type="slidenum">
              <a:rPr lang="en-US" smtClean="0"/>
              <a:pPr/>
              <a:t>243</a:t>
            </a:fld>
            <a:r>
              <a:rPr lang="en-US"/>
              <a:t>/20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92113" y="1604963"/>
            <a:ext cx="8331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nl-NL" dirty="0" err="1"/>
              <a:t>Process-based</a:t>
            </a:r>
            <a:r>
              <a:rPr lang="nl-NL" dirty="0"/>
              <a:t>, 3D, </a:t>
            </a:r>
            <a:r>
              <a:rPr lang="nl-NL" dirty="0" err="1"/>
              <a:t>numerical</a:t>
            </a:r>
            <a:r>
              <a:rPr lang="nl-NL" dirty="0"/>
              <a:t> model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reproduce</a:t>
            </a:r>
            <a:r>
              <a:rPr lang="nl-NL" dirty="0"/>
              <a:t> </a:t>
            </a:r>
            <a:r>
              <a:rPr lang="nl-NL" dirty="0" err="1"/>
              <a:t>decadal</a:t>
            </a:r>
            <a:r>
              <a:rPr lang="nl-NL" dirty="0"/>
              <a:t> </a:t>
            </a:r>
            <a:r>
              <a:rPr lang="nl-NL" dirty="0" err="1"/>
              <a:t>sedimentation</a:t>
            </a:r>
            <a:r>
              <a:rPr lang="nl-NL" dirty="0"/>
              <a:t> volumes and </a:t>
            </a:r>
            <a:r>
              <a:rPr lang="nl-NL" dirty="0" err="1"/>
              <a:t>patterns</a:t>
            </a:r>
            <a:r>
              <a:rPr lang="nl-NL" dirty="0"/>
              <a:t> </a:t>
            </a:r>
            <a:r>
              <a:rPr lang="nl-NL" dirty="0" err="1"/>
              <a:t>fairly</a:t>
            </a:r>
            <a:r>
              <a:rPr lang="nl-NL" dirty="0"/>
              <a:t> </a:t>
            </a:r>
            <a:r>
              <a:rPr lang="nl-NL" dirty="0" err="1"/>
              <a:t>well</a:t>
            </a: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r>
              <a:rPr lang="nl-NL" dirty="0"/>
              <a:t>The </a:t>
            </a:r>
            <a:r>
              <a:rPr lang="nl-NL" dirty="0" err="1"/>
              <a:t>depositional</a:t>
            </a:r>
            <a:r>
              <a:rPr lang="nl-NL" dirty="0"/>
              <a:t> </a:t>
            </a:r>
            <a:r>
              <a:rPr lang="nl-NL" dirty="0" err="1"/>
              <a:t>period</a:t>
            </a:r>
            <a:r>
              <a:rPr lang="nl-NL" dirty="0"/>
              <a:t> shows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the erosion </a:t>
            </a:r>
            <a:r>
              <a:rPr lang="nl-NL" dirty="0" err="1"/>
              <a:t>period</a:t>
            </a: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r>
              <a:rPr lang="nl-NL" dirty="0"/>
              <a:t>Erosion </a:t>
            </a:r>
            <a:r>
              <a:rPr lang="nl-NL" dirty="0" err="1"/>
              <a:t>mechanisms</a:t>
            </a:r>
            <a:r>
              <a:rPr lang="nl-NL" dirty="0"/>
              <a:t> </a:t>
            </a:r>
            <a:r>
              <a:rPr lang="nl-NL" dirty="0" err="1"/>
              <a:t>depend</a:t>
            </a:r>
            <a:r>
              <a:rPr lang="nl-NL" dirty="0"/>
              <a:t> to a high </a:t>
            </a:r>
            <a:r>
              <a:rPr lang="nl-NL" dirty="0" err="1"/>
              <a:t>degree</a:t>
            </a:r>
            <a:r>
              <a:rPr lang="nl-NL" dirty="0"/>
              <a:t> </a:t>
            </a:r>
            <a:r>
              <a:rPr lang="nl-NL" dirty="0" err="1"/>
              <a:t>on</a:t>
            </a:r>
            <a:r>
              <a:rPr lang="nl-NL" dirty="0"/>
              <a:t> </a:t>
            </a:r>
            <a:r>
              <a:rPr lang="nl-NL" dirty="0" err="1"/>
              <a:t>limited</a:t>
            </a:r>
            <a:r>
              <a:rPr lang="nl-NL" dirty="0"/>
              <a:t> data </a:t>
            </a:r>
            <a:r>
              <a:rPr lang="nl-NL" dirty="0" err="1"/>
              <a:t>on</a:t>
            </a:r>
            <a:r>
              <a:rPr lang="nl-NL" dirty="0"/>
              <a:t> bed </a:t>
            </a:r>
            <a:r>
              <a:rPr lang="nl-NL" dirty="0" err="1"/>
              <a:t>composition</a:t>
            </a:r>
            <a:r>
              <a:rPr lang="nl-NL" dirty="0"/>
              <a:t> </a:t>
            </a:r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r>
              <a:rPr lang="nl-NL" dirty="0"/>
              <a:t>Model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remain</a:t>
            </a:r>
            <a:r>
              <a:rPr lang="nl-NL" dirty="0"/>
              <a:t> </a:t>
            </a:r>
            <a:r>
              <a:rPr lang="nl-NL" dirty="0" err="1"/>
              <a:t>quite</a:t>
            </a:r>
            <a:r>
              <a:rPr lang="nl-NL" dirty="0"/>
              <a:t> consistent </a:t>
            </a:r>
            <a:r>
              <a:rPr lang="nl-NL" dirty="0" err="1"/>
              <a:t>by</a:t>
            </a:r>
            <a:r>
              <a:rPr lang="nl-NL" dirty="0"/>
              <a:t> model parameter </a:t>
            </a:r>
            <a:r>
              <a:rPr lang="nl-NL" dirty="0" err="1"/>
              <a:t>variation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reasonable</a:t>
            </a:r>
            <a:r>
              <a:rPr lang="nl-NL" dirty="0"/>
              <a:t> </a:t>
            </a:r>
            <a:r>
              <a:rPr lang="nl-NL" dirty="0" err="1"/>
              <a:t>limits</a:t>
            </a: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suggests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the </a:t>
            </a:r>
            <a:r>
              <a:rPr lang="nl-NL" dirty="0" err="1"/>
              <a:t>geometry</a:t>
            </a:r>
            <a:r>
              <a:rPr lang="nl-NL" dirty="0"/>
              <a:t> and </a:t>
            </a:r>
            <a:r>
              <a:rPr lang="nl-NL" dirty="0" err="1"/>
              <a:t>bathymetry</a:t>
            </a:r>
            <a:r>
              <a:rPr lang="nl-NL" dirty="0"/>
              <a:t> </a:t>
            </a:r>
            <a:r>
              <a:rPr lang="nl-NL" dirty="0" err="1"/>
              <a:t>play</a:t>
            </a:r>
            <a:r>
              <a:rPr lang="nl-NL" dirty="0"/>
              <a:t> a major </a:t>
            </a:r>
            <a:r>
              <a:rPr lang="nl-NL" dirty="0" err="1"/>
              <a:t>role</a:t>
            </a:r>
            <a:r>
              <a:rPr lang="nl-NL" dirty="0"/>
              <a:t> in the morphodynamic </a:t>
            </a:r>
            <a:r>
              <a:rPr lang="nl-NL" dirty="0" err="1"/>
              <a:t>development</a:t>
            </a:r>
            <a:r>
              <a:rPr lang="nl-NL" dirty="0"/>
              <a:t> of San </a:t>
            </a:r>
            <a:r>
              <a:rPr lang="nl-NL" dirty="0" err="1"/>
              <a:t>Pablo</a:t>
            </a:r>
            <a:r>
              <a:rPr lang="nl-NL" dirty="0"/>
              <a:t> </a:t>
            </a:r>
            <a:r>
              <a:rPr lang="nl-NL" dirty="0" err="1"/>
              <a:t>Bay</a:t>
            </a:r>
            <a:r>
              <a:rPr lang="nl-NL" dirty="0"/>
              <a:t>.</a:t>
            </a:r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  <a:p>
            <a:pPr>
              <a:lnSpc>
                <a:spcPct val="80000"/>
              </a:lnSpc>
            </a:pPr>
            <a:endParaRPr lang="nl-NL" dirty="0"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 </a:t>
            </a:r>
            <a:br>
              <a:rPr lang="en-US"/>
            </a:br>
            <a:endParaRPr lang="en-US" dirty="0"/>
          </a:p>
        </p:txBody>
      </p:sp>
      <p:sp>
        <p:nvSpPr>
          <p:cNvPr id="18435" name="Table Placeholder 2"/>
          <p:cNvSpPr>
            <a:spLocks noGrp="1" noTextEdit="1"/>
          </p:cNvSpPr>
          <p:nvPr>
            <p:ph type="tbl" idx="1"/>
          </p:nvPr>
        </p:nvSpPr>
        <p:spPr/>
      </p:sp>
      <p:sp>
        <p:nvSpPr>
          <p:cNvPr id="1843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4444C08-854D-4252-A96C-B42AEEE9553E}" type="slidenum">
              <a:rPr lang="en-US" smtClean="0"/>
              <a:pPr/>
              <a:t>244</a:t>
            </a:fld>
            <a:r>
              <a:rPr lang="en-US"/>
              <a:t>/20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 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772" y="0"/>
            <a:ext cx="77724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229" y="1001486"/>
            <a:ext cx="89117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dirty="0"/>
              <a:t> Time and length scales from pattern formation (~ decades, basin width) to basin evolution (~millennia, basin length);</a:t>
            </a:r>
          </a:p>
          <a:p>
            <a:pPr>
              <a:buFontTx/>
              <a:buChar char="-"/>
            </a:pPr>
            <a:r>
              <a:rPr lang="en-US" sz="2800" dirty="0"/>
              <a:t> Basin aims for less energy dissipation (sediment transports or morphodynamic development) at continuously smaller rate;</a:t>
            </a:r>
          </a:p>
          <a:p>
            <a:pPr>
              <a:buFontTx/>
              <a:buChar char="-"/>
            </a:pPr>
            <a:r>
              <a:rPr lang="en-US" sz="2800" dirty="0"/>
              <a:t> The geometry of the basin plays a significant role in the allocation of channel shoal patterns;</a:t>
            </a:r>
          </a:p>
          <a:p>
            <a:pPr>
              <a:buFontTx/>
              <a:buChar char="-"/>
            </a:pPr>
            <a:r>
              <a:rPr lang="en-US" sz="2800" dirty="0"/>
              <a:t> Major forcing and sediment availability in a given geometry give recognizable patterns;  </a:t>
            </a:r>
          </a:p>
          <a:p>
            <a:pPr>
              <a:buFontTx/>
              <a:buChar char="-"/>
            </a:pPr>
            <a:r>
              <a:rPr lang="en-US" sz="2800" dirty="0"/>
              <a:t> Best-guess model parameter settings lead to realistic decadal morphodynamic development even in complex environments;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Table Placeholder 3" descr="framework2.tif"/>
          <p:cNvPicPr>
            <a:picLocks noGrp="1" noChangeAspect="1"/>
          </p:cNvPicPr>
          <p:nvPr>
            <p:ph type="tbl" idx="1"/>
          </p:nvPr>
        </p:nvPicPr>
        <p:blipFill>
          <a:blip r:embed="rId2" cstate="print"/>
          <a:srcRect r="20899" b="25044"/>
          <a:stretch>
            <a:fillRect/>
          </a:stretch>
        </p:blipFill>
        <p:spPr>
          <a:xfrm>
            <a:off x="754743" y="1676398"/>
            <a:ext cx="6110514" cy="4342757"/>
          </a:xfr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82AEDB6-5CAA-4019-A361-4BC0EFFC1720}" type="slidenum">
              <a:rPr lang="en-US" smtClean="0"/>
              <a:pPr/>
              <a:t>249</a:t>
            </a:fld>
            <a:r>
              <a:rPr lang="en-US"/>
              <a:t>/20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pic>
        <p:nvPicPr>
          <p:cNvPr id="299016" name="bl wet 1mnth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-11113"/>
            <a:ext cx="8316913" cy="6107113"/>
          </a:xfrm>
        </p:spPr>
      </p:pic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6718300" y="5422900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Depth, m</a:t>
            </a:r>
          </a:p>
        </p:txBody>
      </p: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7594600" y="558800"/>
            <a:ext cx="29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7645400" y="4241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-20</a:t>
            </a: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7670800" y="24511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-10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419100" y="342900"/>
            <a:ext cx="1892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1856-1887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2990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90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9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90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0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Model formulation</a:t>
            </a:r>
            <a:endParaRPr lang="en-US"/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8375" y="1917700"/>
            <a:ext cx="77724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sz="2800"/>
              <a:t>Shallow water equations</a:t>
            </a:r>
          </a:p>
          <a:p>
            <a:pPr eaLnBrk="1" hangingPunct="1">
              <a:lnSpc>
                <a:spcPct val="90000"/>
              </a:lnSpc>
            </a:pPr>
            <a:endParaRPr lang="nl-NL" sz="2800"/>
          </a:p>
          <a:p>
            <a:pPr eaLnBrk="1" hangingPunct="1">
              <a:lnSpc>
                <a:spcPct val="90000"/>
              </a:lnSpc>
            </a:pPr>
            <a:endParaRPr lang="nl-NL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/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1328738" y="2520950"/>
          <a:ext cx="2566987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93" name="Equation" r:id="rId3" imgW="1282700" imgH="444500" progId="Equation.DSMT4">
                  <p:embed/>
                </p:oleObj>
              </mc:Choice>
              <mc:Fallback>
                <p:oleObj name="Equation" r:id="rId3" imgW="1282700" imgH="444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2520950"/>
                        <a:ext cx="2566987" cy="893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1243013" y="3348038"/>
          <a:ext cx="7667625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94" name="Equation" r:id="rId5" imgW="3835080" imgH="660240" progId="Equation.DSMT4">
                  <p:embed/>
                </p:oleObj>
              </mc:Choice>
              <mc:Fallback>
                <p:oleObj name="Equation" r:id="rId5" imgW="3835080" imgH="660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013" y="3348038"/>
                        <a:ext cx="7667625" cy="1312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1141413" y="4660900"/>
          <a:ext cx="7729537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95" name="Equation" r:id="rId7" imgW="3873240" imgH="863280" progId="Equation.DSMT4">
                  <p:embed/>
                </p:oleObj>
              </mc:Choice>
              <mc:Fallback>
                <p:oleObj name="Equation" r:id="rId7" imgW="3873240" imgH="8632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4660900"/>
                        <a:ext cx="7729537" cy="171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8ECE9D7-BE74-47A2-B91C-E998FC749154}" type="slidenum">
              <a:rPr lang="en-US" smtClean="0"/>
              <a:pPr/>
              <a:t>250</a:t>
            </a:fld>
            <a:r>
              <a:rPr lang="en-US"/>
              <a:t>/20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Sediment volume change in San Pablo Bay from 1856 to 1887</a:t>
            </a:r>
          </a:p>
        </p:txBody>
      </p:sp>
      <p:pic>
        <p:nvPicPr>
          <p:cNvPr id="20484" name="Picture 6" descr="SPB_1856-1887_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1447800"/>
            <a:ext cx="4789487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832475" y="2205038"/>
            <a:ext cx="2987675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Average net sediment </a:t>
            </a:r>
            <a:r>
              <a:rPr lang="en-US" b="1"/>
              <a:t>deposition</a:t>
            </a:r>
            <a:r>
              <a:rPr lang="en-US"/>
              <a:t> </a:t>
            </a:r>
            <a:r>
              <a:rPr lang="en-US" i="0"/>
              <a:t>was </a:t>
            </a:r>
          </a:p>
          <a:p>
            <a:pPr>
              <a:spcBef>
                <a:spcPct val="50000"/>
              </a:spcBef>
            </a:pPr>
            <a:r>
              <a:rPr lang="en-US" i="0"/>
              <a:t>~ 8 million m3/yr</a:t>
            </a:r>
          </a:p>
          <a:p>
            <a:pPr>
              <a:spcBef>
                <a:spcPct val="50000"/>
              </a:spcBef>
            </a:pPr>
            <a:endParaRPr lang="en-US" i="0"/>
          </a:p>
          <a:p>
            <a:pPr>
              <a:spcBef>
                <a:spcPct val="50000"/>
              </a:spcBef>
            </a:pPr>
            <a:r>
              <a:rPr lang="en-US" i="0"/>
              <a:t>Current conditions show</a:t>
            </a:r>
            <a:r>
              <a:rPr lang="en-US"/>
              <a:t> </a:t>
            </a:r>
            <a:r>
              <a:rPr lang="en-US" b="1"/>
              <a:t>erosion</a:t>
            </a:r>
            <a:r>
              <a:rPr lang="en-US" i="0"/>
              <a:t> of  </a:t>
            </a:r>
          </a:p>
          <a:p>
            <a:pPr>
              <a:spcBef>
                <a:spcPct val="50000"/>
              </a:spcBef>
            </a:pPr>
            <a:r>
              <a:rPr lang="en-US" i="0"/>
              <a:t>~ 0.8 million m3/yr</a:t>
            </a:r>
          </a:p>
          <a:p>
            <a:pPr>
              <a:spcBef>
                <a:spcPct val="50000"/>
              </a:spcBef>
            </a:pPr>
            <a:endParaRPr lang="en-US" i="0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723900" y="4559300"/>
            <a:ext cx="165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Jaffe et al. (2007)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5"/>
          <p:cNvSpPr>
            <a:spLocks/>
          </p:cNvSpPr>
          <p:nvPr/>
        </p:nvSpPr>
        <p:spPr bwMode="auto">
          <a:xfrm>
            <a:off x="1352550" y="2938463"/>
            <a:ext cx="1724025" cy="787400"/>
          </a:xfrm>
          <a:custGeom>
            <a:avLst/>
            <a:gdLst>
              <a:gd name="T0" fmla="*/ 272214 w 1026"/>
              <a:gd name="T1" fmla="*/ 29527 h 400"/>
              <a:gd name="T2" fmla="*/ 1199760 w 1026"/>
              <a:gd name="T3" fmla="*/ 29527 h 400"/>
              <a:gd name="T4" fmla="*/ 1522384 w 1026"/>
              <a:gd name="T5" fmla="*/ 41339 h 400"/>
              <a:gd name="T6" fmla="*/ 1693779 w 1026"/>
              <a:gd name="T7" fmla="*/ 277559 h 400"/>
              <a:gd name="T8" fmla="*/ 1673615 w 1026"/>
              <a:gd name="T9" fmla="*/ 667322 h 400"/>
              <a:gd name="T10" fmla="*/ 1391318 w 1026"/>
              <a:gd name="T11" fmla="*/ 785432 h 400"/>
              <a:gd name="T12" fmla="*/ 967874 w 1026"/>
              <a:gd name="T13" fmla="*/ 655511 h 400"/>
              <a:gd name="T14" fmla="*/ 463773 w 1026"/>
              <a:gd name="T15" fmla="*/ 690944 h 400"/>
              <a:gd name="T16" fmla="*/ 231886 w 1026"/>
              <a:gd name="T17" fmla="*/ 714566 h 400"/>
              <a:gd name="T18" fmla="*/ 0 w 1026"/>
              <a:gd name="T19" fmla="*/ 714566 h 4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6"/>
              <a:gd name="T31" fmla="*/ 0 h 400"/>
              <a:gd name="T32" fmla="*/ 1026 w 1026"/>
              <a:gd name="T33" fmla="*/ 400 h 4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6" h="400">
                <a:moveTo>
                  <a:pt x="162" y="15"/>
                </a:moveTo>
                <a:cubicBezTo>
                  <a:pt x="376" y="14"/>
                  <a:pt x="590" y="14"/>
                  <a:pt x="714" y="15"/>
                </a:cubicBezTo>
                <a:cubicBezTo>
                  <a:pt x="838" y="16"/>
                  <a:pt x="857" y="0"/>
                  <a:pt x="906" y="21"/>
                </a:cubicBezTo>
                <a:cubicBezTo>
                  <a:pt x="955" y="42"/>
                  <a:pt x="993" y="88"/>
                  <a:pt x="1008" y="141"/>
                </a:cubicBezTo>
                <a:cubicBezTo>
                  <a:pt x="1023" y="194"/>
                  <a:pt x="1026" y="296"/>
                  <a:pt x="996" y="339"/>
                </a:cubicBezTo>
                <a:cubicBezTo>
                  <a:pt x="966" y="382"/>
                  <a:pt x="898" y="400"/>
                  <a:pt x="828" y="399"/>
                </a:cubicBezTo>
                <a:cubicBezTo>
                  <a:pt x="758" y="398"/>
                  <a:pt x="668" y="341"/>
                  <a:pt x="576" y="333"/>
                </a:cubicBezTo>
                <a:cubicBezTo>
                  <a:pt x="484" y="325"/>
                  <a:pt x="349" y="346"/>
                  <a:pt x="276" y="351"/>
                </a:cubicBezTo>
                <a:cubicBezTo>
                  <a:pt x="203" y="356"/>
                  <a:pt x="184" y="361"/>
                  <a:pt x="138" y="363"/>
                </a:cubicBezTo>
                <a:cubicBezTo>
                  <a:pt x="92" y="365"/>
                  <a:pt x="46" y="364"/>
                  <a:pt x="0" y="363"/>
                </a:cubicBezTo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9" name="Freeform 6"/>
          <p:cNvSpPr>
            <a:spLocks/>
          </p:cNvSpPr>
          <p:nvPr/>
        </p:nvSpPr>
        <p:spPr bwMode="auto">
          <a:xfrm>
            <a:off x="3973513" y="2676525"/>
            <a:ext cx="2465387" cy="1112838"/>
          </a:xfrm>
          <a:custGeom>
            <a:avLst/>
            <a:gdLst>
              <a:gd name="T0" fmla="*/ 2413711 w 1145"/>
              <a:gd name="T1" fmla="*/ 0 h 377"/>
              <a:gd name="T2" fmla="*/ 1599810 w 1145"/>
              <a:gd name="T3" fmla="*/ 88555 h 377"/>
              <a:gd name="T4" fmla="*/ 527528 w 1145"/>
              <a:gd name="T5" fmla="*/ 159399 h 377"/>
              <a:gd name="T6" fmla="*/ 75361 w 1145"/>
              <a:gd name="T7" fmla="*/ 301086 h 377"/>
              <a:gd name="T8" fmla="*/ 75361 w 1145"/>
              <a:gd name="T9" fmla="*/ 743860 h 377"/>
              <a:gd name="T10" fmla="*/ 398338 w 1145"/>
              <a:gd name="T11" fmla="*/ 1098079 h 377"/>
              <a:gd name="T12" fmla="*/ 669638 w 1145"/>
              <a:gd name="T13" fmla="*/ 832415 h 377"/>
              <a:gd name="T14" fmla="*/ 1031371 w 1145"/>
              <a:gd name="T15" fmla="*/ 690727 h 377"/>
              <a:gd name="T16" fmla="*/ 1767758 w 1145"/>
              <a:gd name="T17" fmla="*/ 619883 h 377"/>
              <a:gd name="T18" fmla="*/ 2232844 w 1145"/>
              <a:gd name="T19" fmla="*/ 690727 h 377"/>
              <a:gd name="T20" fmla="*/ 2465387 w 1145"/>
              <a:gd name="T21" fmla="*/ 726149 h 3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45"/>
              <a:gd name="T34" fmla="*/ 0 h 377"/>
              <a:gd name="T35" fmla="*/ 1145 w 1145"/>
              <a:gd name="T36" fmla="*/ 377 h 3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45" h="377">
                <a:moveTo>
                  <a:pt x="1121" y="0"/>
                </a:moveTo>
                <a:cubicBezTo>
                  <a:pt x="1005" y="10"/>
                  <a:pt x="889" y="21"/>
                  <a:pt x="743" y="30"/>
                </a:cubicBezTo>
                <a:cubicBezTo>
                  <a:pt x="597" y="39"/>
                  <a:pt x="363" y="42"/>
                  <a:pt x="245" y="54"/>
                </a:cubicBezTo>
                <a:cubicBezTo>
                  <a:pt x="127" y="66"/>
                  <a:pt x="70" y="69"/>
                  <a:pt x="35" y="102"/>
                </a:cubicBezTo>
                <a:cubicBezTo>
                  <a:pt x="0" y="135"/>
                  <a:pt x="10" y="207"/>
                  <a:pt x="35" y="252"/>
                </a:cubicBezTo>
                <a:cubicBezTo>
                  <a:pt x="60" y="297"/>
                  <a:pt x="139" y="367"/>
                  <a:pt x="185" y="372"/>
                </a:cubicBezTo>
                <a:cubicBezTo>
                  <a:pt x="231" y="377"/>
                  <a:pt x="262" y="305"/>
                  <a:pt x="311" y="282"/>
                </a:cubicBezTo>
                <a:cubicBezTo>
                  <a:pt x="360" y="259"/>
                  <a:pt x="394" y="246"/>
                  <a:pt x="479" y="234"/>
                </a:cubicBezTo>
                <a:cubicBezTo>
                  <a:pt x="564" y="222"/>
                  <a:pt x="728" y="210"/>
                  <a:pt x="821" y="210"/>
                </a:cubicBezTo>
                <a:cubicBezTo>
                  <a:pt x="914" y="210"/>
                  <a:pt x="983" y="228"/>
                  <a:pt x="1037" y="234"/>
                </a:cubicBezTo>
                <a:cubicBezTo>
                  <a:pt x="1091" y="240"/>
                  <a:pt x="1118" y="243"/>
                  <a:pt x="1145" y="246"/>
                </a:cubicBezTo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57200" y="1400175"/>
            <a:ext cx="145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sea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52425" y="4133850"/>
            <a:ext cx="1543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basin</a:t>
            </a:r>
          </a:p>
        </p:txBody>
      </p:sp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2190750" y="1743075"/>
            <a:ext cx="2657475" cy="923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3228975" y="2762250"/>
            <a:ext cx="504825" cy="1409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Rectangle 11"/>
          <p:cNvSpPr>
            <a:spLocks noChangeArrowheads="1"/>
          </p:cNvSpPr>
          <p:nvPr/>
        </p:nvSpPr>
        <p:spPr bwMode="auto">
          <a:xfrm>
            <a:off x="2133600" y="4238625"/>
            <a:ext cx="2800350" cy="1028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390525" y="2952750"/>
            <a:ext cx="124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island</a:t>
            </a:r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2800350" y="188595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ebb delta</a:t>
            </a:r>
          </a:p>
        </p:txBody>
      </p:sp>
      <p:sp>
        <p:nvSpPr>
          <p:cNvPr id="19467" name="Text Box 14"/>
          <p:cNvSpPr txBox="1">
            <a:spLocks noChangeArrowheads="1"/>
          </p:cNvSpPr>
          <p:nvPr/>
        </p:nvSpPr>
        <p:spPr bwMode="auto">
          <a:xfrm rot="-5400000">
            <a:off x="2743200" y="3171825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channel</a:t>
            </a:r>
          </a:p>
        </p:txBody>
      </p:sp>
      <p:sp>
        <p:nvSpPr>
          <p:cNvPr id="19468" name="Text Box 15"/>
          <p:cNvSpPr txBox="1">
            <a:spLocks noChangeArrowheads="1"/>
          </p:cNvSpPr>
          <p:nvPr/>
        </p:nvSpPr>
        <p:spPr bwMode="auto">
          <a:xfrm>
            <a:off x="3095625" y="45339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flats</a:t>
            </a:r>
          </a:p>
        </p:txBody>
      </p:sp>
      <p:pic>
        <p:nvPicPr>
          <p:cNvPr id="19469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7763" y="0"/>
            <a:ext cx="46450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Freeform 18"/>
          <p:cNvSpPr>
            <a:spLocks/>
          </p:cNvSpPr>
          <p:nvPr/>
        </p:nvSpPr>
        <p:spPr bwMode="auto">
          <a:xfrm>
            <a:off x="1352550" y="3476625"/>
            <a:ext cx="4651375" cy="2555875"/>
          </a:xfrm>
          <a:custGeom>
            <a:avLst/>
            <a:gdLst>
              <a:gd name="T0" fmla="*/ 0 w 2930"/>
              <a:gd name="T1" fmla="*/ 342900 h 1610"/>
              <a:gd name="T2" fmla="*/ 190500 w 2930"/>
              <a:gd name="T3" fmla="*/ 1581150 h 1610"/>
              <a:gd name="T4" fmla="*/ 247650 w 2930"/>
              <a:gd name="T5" fmla="*/ 1914525 h 1610"/>
              <a:gd name="T6" fmla="*/ 1038225 w 2930"/>
              <a:gd name="T7" fmla="*/ 2371725 h 1610"/>
              <a:gd name="T8" fmla="*/ 2819400 w 2930"/>
              <a:gd name="T9" fmla="*/ 2514600 h 1610"/>
              <a:gd name="T10" fmla="*/ 3581400 w 2930"/>
              <a:gd name="T11" fmla="*/ 2124075 h 1610"/>
              <a:gd name="T12" fmla="*/ 4505325 w 2930"/>
              <a:gd name="T13" fmla="*/ 1514475 h 1610"/>
              <a:gd name="T14" fmla="*/ 4457700 w 2930"/>
              <a:gd name="T15" fmla="*/ 561975 h 1610"/>
              <a:gd name="T16" fmla="*/ 4124325 w 2930"/>
              <a:gd name="T17" fmla="*/ 0 h 1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30"/>
              <a:gd name="T28" fmla="*/ 0 h 1610"/>
              <a:gd name="T29" fmla="*/ 2930 w 2930"/>
              <a:gd name="T30" fmla="*/ 1610 h 16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30" h="1610">
                <a:moveTo>
                  <a:pt x="0" y="216"/>
                </a:moveTo>
                <a:cubicBezTo>
                  <a:pt x="47" y="523"/>
                  <a:pt x="94" y="831"/>
                  <a:pt x="120" y="996"/>
                </a:cubicBezTo>
                <a:cubicBezTo>
                  <a:pt x="146" y="1161"/>
                  <a:pt x="67" y="1123"/>
                  <a:pt x="156" y="1206"/>
                </a:cubicBezTo>
                <a:cubicBezTo>
                  <a:pt x="245" y="1289"/>
                  <a:pt x="384" y="1431"/>
                  <a:pt x="654" y="1494"/>
                </a:cubicBezTo>
                <a:cubicBezTo>
                  <a:pt x="924" y="1557"/>
                  <a:pt x="1509" y="1610"/>
                  <a:pt x="1776" y="1584"/>
                </a:cubicBezTo>
                <a:cubicBezTo>
                  <a:pt x="2043" y="1558"/>
                  <a:pt x="2079" y="1443"/>
                  <a:pt x="2256" y="1338"/>
                </a:cubicBezTo>
                <a:cubicBezTo>
                  <a:pt x="2433" y="1233"/>
                  <a:pt x="2746" y="1118"/>
                  <a:pt x="2838" y="954"/>
                </a:cubicBezTo>
                <a:cubicBezTo>
                  <a:pt x="2930" y="790"/>
                  <a:pt x="2848" y="513"/>
                  <a:pt x="2808" y="354"/>
                </a:cubicBezTo>
                <a:cubicBezTo>
                  <a:pt x="2768" y="195"/>
                  <a:pt x="2683" y="97"/>
                  <a:pt x="2598" y="0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Empirical relationships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dirty="0" err="1"/>
              <a:t>Jarret</a:t>
            </a:r>
            <a:r>
              <a:rPr lang="nl-NL" dirty="0"/>
              <a:t> (1976,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on</a:t>
            </a:r>
            <a:r>
              <a:rPr lang="nl-NL" dirty="0"/>
              <a:t> </a:t>
            </a:r>
            <a:r>
              <a:rPr lang="nl-NL" dirty="0" err="1"/>
              <a:t>O’Brien</a:t>
            </a:r>
            <a:r>
              <a:rPr lang="nl-NL" dirty="0"/>
              <a:t> (1931))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open </a:t>
            </a:r>
            <a:r>
              <a:rPr lang="nl-NL" dirty="0" err="1"/>
              <a:t>inlet</a:t>
            </a:r>
            <a:r>
              <a:rPr lang="nl-NL" dirty="0"/>
              <a:t>:</a:t>
            </a:r>
          </a:p>
          <a:p>
            <a:pPr eaLnBrk="1" hangingPunct="1">
              <a:buFontTx/>
              <a:buNone/>
            </a:pPr>
            <a:endParaRPr lang="nl-NL" dirty="0"/>
          </a:p>
          <a:p>
            <a:pPr eaLnBrk="1" hangingPunct="1">
              <a:buFontTx/>
              <a:buNone/>
            </a:pPr>
            <a:endParaRPr lang="nl-NL" dirty="0"/>
          </a:p>
          <a:p>
            <a:pPr eaLnBrk="1" hangingPunct="1">
              <a:buFontTx/>
              <a:buNone/>
            </a:pPr>
            <a:r>
              <a:rPr lang="nl-NL" sz="2400" dirty="0" err="1"/>
              <a:t>where</a:t>
            </a:r>
            <a:endParaRPr lang="nl-NL" sz="2400" dirty="0"/>
          </a:p>
          <a:p>
            <a:pPr eaLnBrk="1" hangingPunct="1">
              <a:buFontTx/>
              <a:buNone/>
            </a:pPr>
            <a:r>
              <a:rPr lang="nl-NL" sz="2400" dirty="0"/>
              <a:t>A</a:t>
            </a:r>
            <a:r>
              <a:rPr lang="nl-NL" sz="2400" baseline="-25000" dirty="0"/>
              <a:t>c</a:t>
            </a:r>
            <a:r>
              <a:rPr lang="nl-NL" sz="2400" dirty="0"/>
              <a:t> = Cross </a:t>
            </a:r>
            <a:r>
              <a:rPr lang="nl-NL" sz="2400" dirty="0" err="1"/>
              <a:t>sectional</a:t>
            </a:r>
            <a:r>
              <a:rPr lang="nl-NL" sz="2400" dirty="0"/>
              <a:t> </a:t>
            </a:r>
            <a:r>
              <a:rPr lang="nl-NL" sz="2400" dirty="0" err="1"/>
              <a:t>area</a:t>
            </a:r>
            <a:r>
              <a:rPr lang="nl-NL" sz="2400" dirty="0"/>
              <a:t> </a:t>
            </a:r>
            <a:r>
              <a:rPr lang="nl-NL" sz="2400" dirty="0" err="1"/>
              <a:t>below</a:t>
            </a:r>
            <a:r>
              <a:rPr lang="nl-NL" sz="2400" dirty="0"/>
              <a:t> MSL, m</a:t>
            </a:r>
            <a:r>
              <a:rPr lang="nl-NL" sz="2400" baseline="30000" dirty="0"/>
              <a:t>2</a:t>
            </a:r>
            <a:endParaRPr lang="nl-NL" sz="2400" dirty="0"/>
          </a:p>
          <a:p>
            <a:pPr eaLnBrk="1" hangingPunct="1">
              <a:buFontTx/>
              <a:buNone/>
            </a:pPr>
            <a:r>
              <a:rPr lang="nl-NL" sz="2400" dirty="0"/>
              <a:t>P = </a:t>
            </a:r>
            <a:r>
              <a:rPr lang="nl-NL" sz="2400" dirty="0" err="1"/>
              <a:t>Tidal</a:t>
            </a:r>
            <a:r>
              <a:rPr lang="nl-NL" sz="2400" dirty="0"/>
              <a:t> </a:t>
            </a:r>
            <a:r>
              <a:rPr lang="nl-NL" sz="2400" dirty="0" err="1"/>
              <a:t>prism</a:t>
            </a:r>
            <a:r>
              <a:rPr lang="nl-NL" sz="2400" dirty="0"/>
              <a:t>, m</a:t>
            </a:r>
            <a:r>
              <a:rPr lang="nl-NL" sz="2400" baseline="30000" dirty="0"/>
              <a:t>3</a:t>
            </a:r>
            <a:endParaRPr lang="en-US" sz="2400" dirty="0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689225" y="3284538"/>
          <a:ext cx="311943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3" name="Equation" r:id="rId3" imgW="1307880" imgH="241200" progId="Equation.DSMT4">
                  <p:embed/>
                </p:oleObj>
              </mc:Choice>
              <mc:Fallback>
                <p:oleObj name="Equation" r:id="rId3" imgW="130788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5" y="3284538"/>
                        <a:ext cx="311943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Empirical relationships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73355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nl-NL" dirty="0"/>
          </a:p>
          <a:p>
            <a:pPr eaLnBrk="1" hangingPunct="1">
              <a:buFontTx/>
              <a:buNone/>
            </a:pPr>
            <a:endParaRPr lang="nl-NL" dirty="0"/>
          </a:p>
          <a:p>
            <a:pPr eaLnBrk="1" hangingPunct="1">
              <a:buFontTx/>
              <a:buNone/>
            </a:pPr>
            <a:endParaRPr lang="nl-NL" dirty="0"/>
          </a:p>
          <a:p>
            <a:pPr eaLnBrk="1" hangingPunct="1">
              <a:buFontTx/>
              <a:buNone/>
            </a:pPr>
            <a:endParaRPr lang="nl-NL" dirty="0"/>
          </a:p>
          <a:p>
            <a:pPr eaLnBrk="1" hangingPunct="1">
              <a:buFontTx/>
              <a:buNone/>
            </a:pPr>
            <a:endParaRPr lang="nl-NL" dirty="0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07963" y="3209925"/>
          <a:ext cx="8601075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8" name="Equation" r:id="rId3" imgW="3606480" imgH="1117440" progId="Equation.DSMT4">
                  <p:embed/>
                </p:oleObj>
              </mc:Choice>
              <mc:Fallback>
                <p:oleObj name="Equation" r:id="rId3" imgW="3606480" imgH="11174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3209925"/>
                        <a:ext cx="8601075" cy="261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4995" name="Object 5"/>
          <p:cNvGraphicFramePr>
            <a:graphicFrameLocks noChangeAspect="1"/>
          </p:cNvGraphicFramePr>
          <p:nvPr/>
        </p:nvGraphicFramePr>
        <p:xfrm>
          <a:off x="1481137" y="1797050"/>
          <a:ext cx="5572126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69" name="Equation" r:id="rId5" imgW="2336760" imgH="558720" progId="Equation.DSMT4">
                  <p:embed/>
                </p:oleObj>
              </mc:Choice>
              <mc:Fallback>
                <p:oleObj name="Equation" r:id="rId5" imgW="2336760" imgH="5587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7" y="1797050"/>
                        <a:ext cx="5572126" cy="1309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4625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3600"/>
              <a:t>Vs/Vc versus a/h </a:t>
            </a:r>
            <a:br>
              <a:rPr lang="en-US" sz="3600"/>
            </a:br>
            <a:r>
              <a:rPr lang="en-US" sz="3600"/>
              <a:t>for fixed banks and erodable banks</a:t>
            </a:r>
          </a:p>
        </p:txBody>
      </p:sp>
      <p:pic>
        <p:nvPicPr>
          <p:cNvPr id="47107" name="Picture 5" descr="VsVcart"/>
          <p:cNvPicPr>
            <a:picLocks noChangeAspect="1" noChangeArrowheads="1"/>
          </p:cNvPicPr>
          <p:nvPr/>
        </p:nvPicPr>
        <p:blipFill>
          <a:blip r:embed="rId2" cstate="print"/>
          <a:srcRect l="5229" t="15309" r="1308" b="14278"/>
          <a:stretch>
            <a:fillRect/>
          </a:stretch>
        </p:blipFill>
        <p:spPr bwMode="auto">
          <a:xfrm>
            <a:off x="619125" y="1685925"/>
            <a:ext cx="748982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0" y="30163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</a:rPr>
              <a:t>Box Model for San Pablo Bay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213006" name="Picture 14" descr="fig8_Jaffe2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222875"/>
            <a:ext cx="2971800" cy="1482725"/>
          </a:xfrm>
          <a:prstGeom prst="rect">
            <a:avLst/>
          </a:prstGeom>
          <a:noFill/>
        </p:spPr>
      </p:pic>
      <p:sp>
        <p:nvSpPr>
          <p:cNvPr id="213007" name="Text Box 15"/>
          <p:cNvSpPr txBox="1">
            <a:spLocks noChangeArrowheads="1"/>
          </p:cNvSpPr>
          <p:nvPr/>
        </p:nvSpPr>
        <p:spPr bwMode="auto">
          <a:xfrm>
            <a:off x="152400" y="5791200"/>
            <a:ext cx="235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et al. 2007</a:t>
            </a:r>
          </a:p>
        </p:txBody>
      </p:sp>
      <p:sp>
        <p:nvSpPr>
          <p:cNvPr id="213013" name="Text Box 21"/>
          <p:cNvSpPr txBox="1">
            <a:spLocks noChangeArrowheads="1"/>
          </p:cNvSpPr>
          <p:nvPr/>
        </p:nvSpPr>
        <p:spPr bwMode="auto">
          <a:xfrm>
            <a:off x="533400" y="1524000"/>
            <a:ext cx="17684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River sediment supply decreased over time</a:t>
            </a:r>
          </a:p>
        </p:txBody>
      </p:sp>
      <p:pic>
        <p:nvPicPr>
          <p:cNvPr id="213014" name="Picture 22" descr="Sed supply history r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733425"/>
            <a:ext cx="5200650" cy="4295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0" y="30163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</a:rPr>
              <a:t>Box Model for San Pablo Bay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228355" name="Picture 3" descr="fig8_Jaffe2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222875"/>
            <a:ext cx="2971800" cy="1482725"/>
          </a:xfrm>
          <a:prstGeom prst="rect">
            <a:avLst/>
          </a:prstGeom>
          <a:noFill/>
        </p:spPr>
      </p:pic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152400" y="5791200"/>
            <a:ext cx="235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et al. 2007</a:t>
            </a:r>
          </a:p>
        </p:txBody>
      </p:sp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533400" y="1524000"/>
            <a:ext cx="17684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deposition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up-estuary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storage</a:t>
            </a: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=</a:t>
            </a: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river sediment supply</a:t>
            </a:r>
          </a:p>
        </p:txBody>
      </p:sp>
      <p:sp>
        <p:nvSpPr>
          <p:cNvPr id="228361" name="Line 9"/>
          <p:cNvSpPr>
            <a:spLocks noChangeShapeType="1"/>
          </p:cNvSpPr>
          <p:nvPr/>
        </p:nvSpPr>
        <p:spPr bwMode="auto">
          <a:xfrm>
            <a:off x="1423988" y="3200400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8363" name="Picture 11" descr="sed supply sed storage his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762000"/>
            <a:ext cx="5667375" cy="4291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0" y="30163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>
                <a:solidFill>
                  <a:srgbClr val="FFFF00"/>
                </a:solidFill>
              </a:rPr>
              <a:t>Box Model for San Pablo Bay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226307" name="Picture 3" descr="fig8_Jaffe2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222875"/>
            <a:ext cx="2971800" cy="1482725"/>
          </a:xfrm>
          <a:prstGeom prst="rect">
            <a:avLst/>
          </a:prstGeom>
          <a:noFill/>
        </p:spPr>
      </p:pic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52400" y="5791200"/>
            <a:ext cx="235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et al. 2007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517525" y="533400"/>
            <a:ext cx="1768475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erosional loss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bypassing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deposition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up-estuary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storage</a:t>
            </a: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river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sediment supply</a:t>
            </a:r>
          </a:p>
        </p:txBody>
      </p:sp>
      <p:pic>
        <p:nvPicPr>
          <p:cNvPr id="226313" name="Picture 9" descr="all sed budget plot 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762000"/>
            <a:ext cx="5667375" cy="4291013"/>
          </a:xfrm>
          <a:prstGeom prst="rect">
            <a:avLst/>
          </a:prstGeom>
          <a:noFill/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717925" y="1768475"/>
            <a:ext cx="2962275" cy="1165225"/>
            <a:chOff x="2342" y="1114"/>
            <a:chExt cx="1866" cy="734"/>
          </a:xfrm>
        </p:grpSpPr>
        <p:sp>
          <p:nvSpPr>
            <p:cNvPr id="226316" name="Text Box 12"/>
            <p:cNvSpPr txBox="1">
              <a:spLocks noChangeArrowheads="1"/>
            </p:cNvSpPr>
            <p:nvPr/>
          </p:nvSpPr>
          <p:spPr bwMode="auto">
            <a:xfrm>
              <a:off x="2342" y="1114"/>
              <a:ext cx="1866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Sediment Bypassing</a:t>
              </a:r>
            </a:p>
            <a:p>
              <a:r>
                <a:rPr lang="en-US">
                  <a:solidFill>
                    <a:srgbClr val="FF0000"/>
                  </a:solidFill>
                </a:rPr>
                <a:t>~ 5 Mcm/yr</a:t>
              </a:r>
            </a:p>
          </p:txBody>
        </p:sp>
        <p:sp>
          <p:nvSpPr>
            <p:cNvPr id="226318" name="Line 14"/>
            <p:cNvSpPr>
              <a:spLocks noChangeShapeType="1"/>
            </p:cNvSpPr>
            <p:nvPr/>
          </p:nvSpPr>
          <p:spPr bwMode="auto">
            <a:xfrm>
              <a:off x="2576" y="1584"/>
              <a:ext cx="0" cy="2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717925" y="3352800"/>
            <a:ext cx="2182813" cy="1219200"/>
            <a:chOff x="2342" y="2112"/>
            <a:chExt cx="1375" cy="768"/>
          </a:xfrm>
        </p:grpSpPr>
        <p:sp>
          <p:nvSpPr>
            <p:cNvPr id="226320" name="Text Box 16"/>
            <p:cNvSpPr txBox="1">
              <a:spLocks noChangeArrowheads="1"/>
            </p:cNvSpPr>
            <p:nvPr/>
          </p:nvSpPr>
          <p:spPr bwMode="auto">
            <a:xfrm>
              <a:off x="2342" y="2362"/>
              <a:ext cx="137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Erosional Loss</a:t>
              </a:r>
            </a:p>
            <a:p>
              <a:r>
                <a:rPr lang="en-US"/>
                <a:t>~ 3 Mcm/yr</a:t>
              </a:r>
              <a:endParaRPr lang="en-US">
                <a:solidFill>
                  <a:srgbClr val="FFCC99"/>
                </a:solidFill>
              </a:endParaRPr>
            </a:p>
          </p:txBody>
        </p:sp>
        <p:sp>
          <p:nvSpPr>
            <p:cNvPr id="226319" name="Line 15"/>
            <p:cNvSpPr>
              <a:spLocks noChangeShapeType="1"/>
            </p:cNvSpPr>
            <p:nvPr/>
          </p:nvSpPr>
          <p:spPr bwMode="auto">
            <a:xfrm flipV="1">
              <a:off x="2576" y="2112"/>
              <a:ext cx="0" cy="264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762000"/>
            <a:ext cx="6096000" cy="5341938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1000"/>
            <a:ext cx="3860800" cy="5105400"/>
          </a:xfrm>
          <a:prstGeom prst="rect">
            <a:avLst/>
          </a:prstGeom>
          <a:noFill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276600"/>
            <a:ext cx="3006725" cy="3200400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0" y="-46038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latin typeface="Times" pitchFamily="112" charset="0"/>
              </a:rPr>
              <a:t>Mudflats widened where sediment was abundant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733800" y="2286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3733800" y="5334000"/>
            <a:ext cx="1676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-1803400" y="3124200"/>
            <a:ext cx="2743200" cy="38862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838200" y="6146800"/>
            <a:ext cx="2743200" cy="38862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838200" y="3124200"/>
            <a:ext cx="2743200" cy="3048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7010400" y="6248400"/>
            <a:ext cx="1449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Jaffe et al. 2007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" y="1219200"/>
            <a:ext cx="411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Intertidal mudflat area responded to changes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in sediment supply to San Pablo Bay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029200" y="6435725"/>
            <a:ext cx="1162050" cy="301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267200" y="4114800"/>
            <a:ext cx="457200" cy="31242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763000" y="0"/>
            <a:ext cx="571500" cy="38862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419600" y="-1066800"/>
            <a:ext cx="5257800" cy="14478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495800" y="6477000"/>
            <a:ext cx="5257800" cy="1257300"/>
          </a:xfrm>
          <a:prstGeom prst="rect">
            <a:avLst/>
          </a:prstGeom>
          <a:solidFill>
            <a:srgbClr val="7B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320" name="Picture 8" descr="mudflat total a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-750888"/>
            <a:ext cx="4570413" cy="5018088"/>
          </a:xfrm>
          <a:prstGeom prst="rect">
            <a:avLst/>
          </a:prstGeom>
          <a:noFill/>
        </p:spPr>
      </p:pic>
      <p:pic>
        <p:nvPicPr>
          <p:cNvPr id="13321" name="Picture 9" descr="SPB net sed, sed deli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2611438"/>
            <a:ext cx="4570412" cy="4246562"/>
          </a:xfrm>
          <a:prstGeom prst="rect">
            <a:avLst/>
          </a:prstGeom>
          <a:noFill/>
        </p:spPr>
      </p:pic>
      <p:pic>
        <p:nvPicPr>
          <p:cNvPr id="13323" name="Picture 11" descr="Central Valley Reservoir Capac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962400"/>
            <a:ext cx="1219200" cy="868363"/>
          </a:xfrm>
          <a:prstGeom prst="rect">
            <a:avLst/>
          </a:prstGeom>
          <a:noFill/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52400" y="5486400"/>
            <a:ext cx="235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Jaffe et al. 2007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Model formulation</a:t>
            </a:r>
            <a:endParaRPr lang="en-US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772400" cy="3448050"/>
          </a:xfrm>
        </p:spPr>
        <p:txBody>
          <a:bodyPr/>
          <a:lstStyle/>
          <a:p>
            <a:pPr eaLnBrk="1" hangingPunct="1"/>
            <a:r>
              <a:rPr lang="nl-NL"/>
              <a:t>Engelund Hansen transport formula </a:t>
            </a:r>
          </a:p>
          <a:p>
            <a:pPr eaLnBrk="1" hangingPunct="1">
              <a:buFontTx/>
              <a:buNone/>
            </a:pPr>
            <a:endParaRPr lang="nl-NL"/>
          </a:p>
          <a:p>
            <a:pPr eaLnBrk="1" hangingPunct="1"/>
            <a:endParaRPr lang="en-US"/>
          </a:p>
          <a:p>
            <a:pPr eaLnBrk="1" hangingPunct="1"/>
            <a:r>
              <a:rPr lang="nl-NL"/>
              <a:t>Bed level update</a:t>
            </a:r>
          </a:p>
          <a:p>
            <a:pPr eaLnBrk="1" hangingPunct="1"/>
            <a:endParaRPr lang="nl-NL"/>
          </a:p>
          <a:p>
            <a:pPr eaLnBrk="1" hangingPunct="1">
              <a:buFontTx/>
              <a:buNone/>
            </a:pPr>
            <a:endParaRPr lang="nl-NL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/>
        </p:nvGraphicFramePr>
        <p:xfrm>
          <a:off x="1317625" y="4368800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76" name="Equation" r:id="rId3" imgW="1638000" imgH="444240" progId="Equation.DSMT4">
                  <p:embed/>
                </p:oleObj>
              </mc:Choice>
              <mc:Fallback>
                <p:oleObj name="Equation" r:id="rId3" imgW="1638000" imgH="4442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4368800"/>
                        <a:ext cx="32051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9" name="Object 10"/>
          <p:cNvGraphicFramePr>
            <a:graphicFrameLocks noChangeAspect="1"/>
          </p:cNvGraphicFramePr>
          <p:nvPr/>
        </p:nvGraphicFramePr>
        <p:xfrm>
          <a:off x="1382713" y="2319338"/>
          <a:ext cx="2989262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77" name="Equation" r:id="rId5" imgW="1612900" imgH="469900" progId="Equation.DSMT4">
                  <p:embed/>
                </p:oleObj>
              </mc:Choice>
              <mc:Fallback>
                <p:oleObj name="Equation" r:id="rId5" imgW="1612900" imgH="4699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2319338"/>
                        <a:ext cx="2989262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Morphodynamic update</a:t>
            </a: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4300" y="2565400"/>
            <a:ext cx="5076825" cy="3530600"/>
          </a:xfrm>
        </p:spPr>
        <p:txBody>
          <a:bodyPr/>
          <a:lstStyle/>
          <a:p>
            <a:pPr eaLnBrk="1" hangingPunct="1"/>
            <a:r>
              <a:rPr lang="nl-NL"/>
              <a:t>Delft3D online </a:t>
            </a:r>
          </a:p>
          <a:p>
            <a:pPr lvl="1" eaLnBrk="1" hangingPunct="1">
              <a:buFontTx/>
              <a:buNone/>
            </a:pPr>
            <a:r>
              <a:rPr lang="nl-NL"/>
              <a:t>(morphodynamic update every hydrodynamic timestep, morphological factor of 200)</a:t>
            </a:r>
            <a:endParaRPr lang="en-US"/>
          </a:p>
        </p:txBody>
      </p:sp>
      <p:pic>
        <p:nvPicPr>
          <p:cNvPr id="32772" name="Picture 4" descr="morfupd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81200"/>
            <a:ext cx="351155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Bed slope effects</a:t>
            </a:r>
            <a:endParaRPr lang="en-US"/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772400" cy="3448050"/>
          </a:xfrm>
        </p:spPr>
        <p:txBody>
          <a:bodyPr/>
          <a:lstStyle/>
          <a:p>
            <a:pPr eaLnBrk="1" hangingPunct="1"/>
            <a:r>
              <a:rPr lang="nl-NL" sz="2800"/>
              <a:t>Magnitude acc. to </a:t>
            </a:r>
            <a:r>
              <a:rPr lang="en-US" sz="2800"/>
              <a:t>Bagnold (1966)</a:t>
            </a:r>
            <a:r>
              <a:rPr lang="en-US"/>
              <a:t> 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nl-NL" sz="2800"/>
              <a:t>Direction acc. to </a:t>
            </a:r>
            <a:r>
              <a:rPr lang="en-US" sz="2800"/>
              <a:t>Ikeda (1982, 1988)</a:t>
            </a:r>
            <a:r>
              <a:rPr lang="en-US"/>
              <a:t> </a:t>
            </a:r>
          </a:p>
          <a:p>
            <a:pPr eaLnBrk="1" hangingPunct="1"/>
            <a:endParaRPr lang="nl-NL"/>
          </a:p>
          <a:p>
            <a:pPr eaLnBrk="1" hangingPunct="1"/>
            <a:endParaRPr lang="nl-NL"/>
          </a:p>
          <a:p>
            <a:pPr eaLnBrk="1" hangingPunct="1">
              <a:buFontTx/>
              <a:buNone/>
            </a:pPr>
            <a:endParaRPr lang="nl-NL"/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9" name="Rectangle 6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3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11"/>
          <p:cNvGraphicFramePr>
            <a:graphicFrameLocks noChangeAspect="1"/>
          </p:cNvGraphicFramePr>
          <p:nvPr/>
        </p:nvGraphicFramePr>
        <p:xfrm>
          <a:off x="3084513" y="2365375"/>
          <a:ext cx="3624262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41" name="Equation" r:id="rId3" imgW="2831760" imgH="914400" progId="Equation.DSMT4">
                  <p:embed/>
                </p:oleObj>
              </mc:Choice>
              <mc:Fallback>
                <p:oleObj name="Equation" r:id="rId3" imgW="2831760" imgH="9144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2365375"/>
                        <a:ext cx="3624262" cy="116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Rectangle 14"/>
          <p:cNvSpPr>
            <a:spLocks noChangeArrowheads="1"/>
          </p:cNvSpPr>
          <p:nvPr/>
        </p:nvSpPr>
        <p:spPr bwMode="auto">
          <a:xfrm>
            <a:off x="180975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3" name="Object 13"/>
          <p:cNvGraphicFramePr>
            <a:graphicFrameLocks noChangeAspect="1"/>
          </p:cNvGraphicFramePr>
          <p:nvPr/>
        </p:nvGraphicFramePr>
        <p:xfrm>
          <a:off x="1316038" y="2563813"/>
          <a:ext cx="14795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42" name="Equation" r:id="rId5" imgW="583947" imgH="279279" progId="Equation.DSMT4">
                  <p:embed/>
                </p:oleObj>
              </mc:Choice>
              <mc:Fallback>
                <p:oleObj name="Equation" r:id="rId5" imgW="583947" imgH="27927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38" y="2563813"/>
                        <a:ext cx="1479550" cy="66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Rectangle 1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4" name="Object 15"/>
          <p:cNvGraphicFramePr>
            <a:graphicFrameLocks noChangeAspect="1"/>
          </p:cNvGraphicFramePr>
          <p:nvPr/>
        </p:nvGraphicFramePr>
        <p:xfrm>
          <a:off x="1350963" y="4122738"/>
          <a:ext cx="28860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43" name="Equation" r:id="rId7" imgW="1269449" imgH="482391" progId="Equation.DSMT4">
                  <p:embed/>
                </p:oleObj>
              </mc:Choice>
              <mc:Fallback>
                <p:oleObj name="Equation" r:id="rId7" imgW="1269449" imgH="482391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963" y="4122738"/>
                        <a:ext cx="2886075" cy="1106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5" name="Line 17"/>
          <p:cNvSpPr>
            <a:spLocks noChangeShapeType="1"/>
          </p:cNvSpPr>
          <p:nvPr/>
        </p:nvSpPr>
        <p:spPr bwMode="auto">
          <a:xfrm>
            <a:off x="6124575" y="5072063"/>
            <a:ext cx="2519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6" name="Line 18"/>
          <p:cNvSpPr>
            <a:spLocks noChangeShapeType="1"/>
          </p:cNvSpPr>
          <p:nvPr/>
        </p:nvSpPr>
        <p:spPr bwMode="auto">
          <a:xfrm>
            <a:off x="6124575" y="5081588"/>
            <a:ext cx="0" cy="436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19"/>
          <p:cNvSpPr>
            <a:spLocks noChangeShapeType="1"/>
          </p:cNvSpPr>
          <p:nvPr/>
        </p:nvSpPr>
        <p:spPr bwMode="auto">
          <a:xfrm>
            <a:off x="6124575" y="5081588"/>
            <a:ext cx="252095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8" name="Text Box 20"/>
          <p:cNvSpPr txBox="1">
            <a:spLocks noChangeArrowheads="1"/>
          </p:cNvSpPr>
          <p:nvPr/>
        </p:nvSpPr>
        <p:spPr bwMode="auto">
          <a:xfrm>
            <a:off x="8047038" y="4549775"/>
            <a:ext cx="75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S’</a:t>
            </a:r>
            <a:endParaRPr lang="nl-NL"/>
          </a:p>
        </p:txBody>
      </p:sp>
      <p:sp>
        <p:nvSpPr>
          <p:cNvPr id="5139" name="Text Box 21"/>
          <p:cNvSpPr txBox="1">
            <a:spLocks noChangeArrowheads="1"/>
          </p:cNvSpPr>
          <p:nvPr/>
        </p:nvSpPr>
        <p:spPr bwMode="auto">
          <a:xfrm>
            <a:off x="5621338" y="5059363"/>
            <a:ext cx="75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</a:t>
            </a:r>
            <a:r>
              <a:rPr lang="en-US" sz="1800"/>
              <a:t>n</a:t>
            </a:r>
            <a:endParaRPr lang="nl-NL" sz="1800"/>
          </a:p>
        </p:txBody>
      </p:sp>
      <p:sp>
        <p:nvSpPr>
          <p:cNvPr id="5140" name="Text Box 22"/>
          <p:cNvSpPr txBox="1">
            <a:spLocks noChangeArrowheads="1"/>
          </p:cNvSpPr>
          <p:nvPr/>
        </p:nvSpPr>
        <p:spPr bwMode="auto">
          <a:xfrm>
            <a:off x="7185025" y="5230813"/>
            <a:ext cx="1074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</a:t>
            </a:r>
            <a:r>
              <a:rPr lang="en-US" sz="1800"/>
              <a:t>total</a:t>
            </a:r>
            <a:endParaRPr lang="nl-NL" sz="1800"/>
          </a:p>
        </p:txBody>
      </p:sp>
      <p:sp>
        <p:nvSpPr>
          <p:cNvPr id="5141" name="Line 23"/>
          <p:cNvSpPr>
            <a:spLocks noChangeShapeType="1"/>
          </p:cNvSpPr>
          <p:nvPr/>
        </p:nvSpPr>
        <p:spPr bwMode="auto">
          <a:xfrm>
            <a:off x="6122988" y="5072063"/>
            <a:ext cx="1893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42" name="Text Box 24"/>
          <p:cNvSpPr txBox="1">
            <a:spLocks noChangeArrowheads="1"/>
          </p:cNvSpPr>
          <p:nvPr/>
        </p:nvSpPr>
        <p:spPr bwMode="auto">
          <a:xfrm>
            <a:off x="6940550" y="4560888"/>
            <a:ext cx="75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</a:t>
            </a:r>
            <a:endParaRPr lang="nl-N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Model configuration</a:t>
            </a:r>
          </a:p>
        </p:txBody>
      </p:sp>
      <p:pic>
        <p:nvPicPr>
          <p:cNvPr id="33795" name="Picture 4" descr="configurati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32050"/>
            <a:ext cx="9144000" cy="287655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838200"/>
            <a:ext cx="7772400" cy="1143000"/>
          </a:xfrm>
        </p:spPr>
        <p:txBody>
          <a:bodyPr/>
          <a:lstStyle/>
          <a:p>
            <a:r>
              <a:rPr lang="en-US" dirty="0"/>
              <a:t>Estuarine </a:t>
            </a:r>
            <a:r>
              <a:rPr lang="en-US" dirty="0" err="1"/>
              <a:t>morphodynamics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2578443"/>
            <a:ext cx="8343899" cy="3441357"/>
          </a:xfrm>
        </p:spPr>
        <p:txBody>
          <a:bodyPr/>
          <a:lstStyle/>
          <a:p>
            <a:pPr algn="ctr">
              <a:buNone/>
            </a:pPr>
            <a:r>
              <a:rPr lang="en-US" sz="3600" i="1" dirty="0"/>
              <a:t>From realistic analogue to virtual reality</a:t>
            </a:r>
          </a:p>
          <a:p>
            <a:pPr algn="ctr">
              <a:buNone/>
            </a:pPr>
            <a:endParaRPr lang="en-US" i="1" dirty="0"/>
          </a:p>
          <a:p>
            <a:pPr algn="ctr">
              <a:buNone/>
            </a:pPr>
            <a:r>
              <a:rPr lang="en-US" sz="2800" dirty="0"/>
              <a:t>Mick van der Wegen m.vanderwegen@un-ihe.org </a:t>
            </a:r>
          </a:p>
          <a:p>
            <a:pPr algn="ctr">
              <a:buNone/>
            </a:pPr>
            <a:r>
              <a:rPr lang="en-US" sz="2800" dirty="0"/>
              <a:t>Associate Professor Estuarine Dynamics </a:t>
            </a:r>
          </a:p>
          <a:p>
            <a:pPr algn="ctr">
              <a:buNone/>
            </a:pPr>
            <a:r>
              <a:rPr lang="en-US" sz="2800" dirty="0"/>
              <a:t>and </a:t>
            </a:r>
          </a:p>
          <a:p>
            <a:pPr algn="ctr">
              <a:buNone/>
            </a:pPr>
            <a:r>
              <a:rPr lang="en-US" sz="2800" dirty="0"/>
              <a:t>Senior Researcher at Deltares 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/>
              <a:t>Model configuration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1752600"/>
            <a:ext cx="8518525" cy="9794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sz="2800"/>
              <a:t>Bank (dry cell) erosion; calculated erosion of wet cell is assigned to eroding level of adjacent dry cell</a:t>
            </a:r>
          </a:p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34820" name="Text Box 52"/>
          <p:cNvSpPr txBox="1">
            <a:spLocks noChangeArrowheads="1"/>
          </p:cNvSpPr>
          <p:nvPr/>
        </p:nvSpPr>
        <p:spPr bwMode="auto">
          <a:xfrm>
            <a:off x="3822700" y="3235325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800"/>
              <a:t>water level</a:t>
            </a:r>
            <a:endParaRPr lang="en-US" sz="1800"/>
          </a:p>
        </p:txBody>
      </p:sp>
      <p:sp>
        <p:nvSpPr>
          <p:cNvPr id="34821" name="Rectangle 12"/>
          <p:cNvSpPr>
            <a:spLocks noChangeArrowheads="1"/>
          </p:cNvSpPr>
          <p:nvPr/>
        </p:nvSpPr>
        <p:spPr bwMode="auto">
          <a:xfrm>
            <a:off x="1316038" y="3135313"/>
            <a:ext cx="533400" cy="13017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15"/>
          <p:cNvSpPr>
            <a:spLocks noChangeArrowheads="1"/>
          </p:cNvSpPr>
          <p:nvPr/>
        </p:nvSpPr>
        <p:spPr bwMode="auto">
          <a:xfrm>
            <a:off x="782638" y="3135313"/>
            <a:ext cx="533400" cy="12985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Line 16"/>
          <p:cNvSpPr>
            <a:spLocks noChangeShapeType="1"/>
          </p:cNvSpPr>
          <p:nvPr/>
        </p:nvSpPr>
        <p:spPr bwMode="auto">
          <a:xfrm flipH="1">
            <a:off x="401638" y="3440113"/>
            <a:ext cx="304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Rectangle 23"/>
          <p:cNvSpPr>
            <a:spLocks noChangeArrowheads="1"/>
          </p:cNvSpPr>
          <p:nvPr/>
        </p:nvSpPr>
        <p:spPr bwMode="auto">
          <a:xfrm>
            <a:off x="1849438" y="3440113"/>
            <a:ext cx="5334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Rectangle 24"/>
          <p:cNvSpPr>
            <a:spLocks noChangeArrowheads="1"/>
          </p:cNvSpPr>
          <p:nvPr/>
        </p:nvSpPr>
        <p:spPr bwMode="auto">
          <a:xfrm>
            <a:off x="2382838" y="3440113"/>
            <a:ext cx="5334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Text Box 48"/>
          <p:cNvSpPr txBox="1">
            <a:spLocks noChangeArrowheads="1"/>
          </p:cNvSpPr>
          <p:nvPr/>
        </p:nvSpPr>
        <p:spPr bwMode="auto">
          <a:xfrm rot="5400000">
            <a:off x="546100" y="3756025"/>
            <a:ext cx="1003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dry</a:t>
            </a:r>
            <a:endParaRPr lang="en-US"/>
          </a:p>
        </p:txBody>
      </p:sp>
      <p:sp>
        <p:nvSpPr>
          <p:cNvPr id="34827" name="Text Box 50"/>
          <p:cNvSpPr txBox="1">
            <a:spLocks noChangeArrowheads="1"/>
          </p:cNvSpPr>
          <p:nvPr/>
        </p:nvSpPr>
        <p:spPr bwMode="auto">
          <a:xfrm rot="5400000">
            <a:off x="1606550" y="3775075"/>
            <a:ext cx="104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wet</a:t>
            </a:r>
            <a:endParaRPr lang="en-US"/>
          </a:p>
        </p:txBody>
      </p:sp>
      <p:sp>
        <p:nvSpPr>
          <p:cNvPr id="34828" name="Rectangle 53"/>
          <p:cNvSpPr>
            <a:spLocks noChangeArrowheads="1"/>
          </p:cNvSpPr>
          <p:nvPr/>
        </p:nvSpPr>
        <p:spPr bwMode="auto">
          <a:xfrm>
            <a:off x="1316038" y="3135313"/>
            <a:ext cx="533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Text Box 59"/>
          <p:cNvSpPr txBox="1">
            <a:spLocks noChangeArrowheads="1"/>
          </p:cNvSpPr>
          <p:nvPr/>
        </p:nvSpPr>
        <p:spPr bwMode="auto">
          <a:xfrm rot="5400000">
            <a:off x="1049338" y="3756025"/>
            <a:ext cx="1003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dry</a:t>
            </a:r>
            <a:endParaRPr lang="en-US"/>
          </a:p>
        </p:txBody>
      </p:sp>
      <p:sp>
        <p:nvSpPr>
          <p:cNvPr id="34830" name="Text Box 60"/>
          <p:cNvSpPr txBox="1">
            <a:spLocks noChangeArrowheads="1"/>
          </p:cNvSpPr>
          <p:nvPr/>
        </p:nvSpPr>
        <p:spPr bwMode="auto">
          <a:xfrm rot="5400000">
            <a:off x="2111375" y="3775075"/>
            <a:ext cx="104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wet</a:t>
            </a:r>
            <a:endParaRPr lang="en-US"/>
          </a:p>
        </p:txBody>
      </p:sp>
      <p:sp>
        <p:nvSpPr>
          <p:cNvPr id="34831" name="Rectangle 71"/>
          <p:cNvSpPr>
            <a:spLocks noChangeArrowheads="1"/>
          </p:cNvSpPr>
          <p:nvPr/>
        </p:nvSpPr>
        <p:spPr bwMode="auto">
          <a:xfrm>
            <a:off x="3173413" y="4884738"/>
            <a:ext cx="698500" cy="931862"/>
          </a:xfrm>
          <a:prstGeom prst="rect">
            <a:avLst/>
          </a:prstGeom>
          <a:solidFill>
            <a:srgbClr val="00CCFF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Rectangle 72"/>
          <p:cNvSpPr>
            <a:spLocks noChangeArrowheads="1"/>
          </p:cNvSpPr>
          <p:nvPr/>
        </p:nvSpPr>
        <p:spPr bwMode="auto">
          <a:xfrm>
            <a:off x="3871913" y="4884738"/>
            <a:ext cx="4113212" cy="928687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Rectangle 73"/>
          <p:cNvSpPr>
            <a:spLocks noChangeArrowheads="1"/>
          </p:cNvSpPr>
          <p:nvPr/>
        </p:nvSpPr>
        <p:spPr bwMode="auto">
          <a:xfrm>
            <a:off x="3883025" y="5289550"/>
            <a:ext cx="4102100" cy="119063"/>
          </a:xfrm>
          <a:prstGeom prst="rect">
            <a:avLst/>
          </a:prstGeom>
          <a:solidFill>
            <a:srgbClr val="00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Rectangle 74"/>
          <p:cNvSpPr>
            <a:spLocks noChangeArrowheads="1"/>
          </p:cNvSpPr>
          <p:nvPr/>
        </p:nvSpPr>
        <p:spPr bwMode="auto">
          <a:xfrm>
            <a:off x="3605213" y="5294313"/>
            <a:ext cx="393700" cy="106362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Rectangle 77"/>
          <p:cNvSpPr>
            <a:spLocks noChangeArrowheads="1"/>
          </p:cNvSpPr>
          <p:nvPr/>
        </p:nvSpPr>
        <p:spPr bwMode="auto">
          <a:xfrm>
            <a:off x="6024563" y="3524250"/>
            <a:ext cx="533400" cy="9017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Rectangle 78"/>
          <p:cNvSpPr>
            <a:spLocks noChangeArrowheads="1"/>
          </p:cNvSpPr>
          <p:nvPr/>
        </p:nvSpPr>
        <p:spPr bwMode="auto">
          <a:xfrm>
            <a:off x="5491163" y="3121025"/>
            <a:ext cx="533400" cy="13049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79"/>
          <p:cNvSpPr>
            <a:spLocks noChangeShapeType="1"/>
          </p:cNvSpPr>
          <p:nvPr/>
        </p:nvSpPr>
        <p:spPr bwMode="auto">
          <a:xfrm flipH="1">
            <a:off x="5110163" y="3425825"/>
            <a:ext cx="304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8" name="Rectangle 80"/>
          <p:cNvSpPr>
            <a:spLocks noChangeArrowheads="1"/>
          </p:cNvSpPr>
          <p:nvPr/>
        </p:nvSpPr>
        <p:spPr bwMode="auto">
          <a:xfrm>
            <a:off x="6557963" y="3425825"/>
            <a:ext cx="5334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Rectangle 81"/>
          <p:cNvSpPr>
            <a:spLocks noChangeArrowheads="1"/>
          </p:cNvSpPr>
          <p:nvPr/>
        </p:nvSpPr>
        <p:spPr bwMode="auto">
          <a:xfrm>
            <a:off x="7091363" y="3425825"/>
            <a:ext cx="5334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Text Box 82"/>
          <p:cNvSpPr txBox="1">
            <a:spLocks noChangeArrowheads="1"/>
          </p:cNvSpPr>
          <p:nvPr/>
        </p:nvSpPr>
        <p:spPr bwMode="auto">
          <a:xfrm rot="5400000">
            <a:off x="5254625" y="3741738"/>
            <a:ext cx="1003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dry</a:t>
            </a:r>
            <a:endParaRPr lang="en-US"/>
          </a:p>
        </p:txBody>
      </p:sp>
      <p:sp>
        <p:nvSpPr>
          <p:cNvPr id="34841" name="Text Box 83"/>
          <p:cNvSpPr txBox="1">
            <a:spLocks noChangeArrowheads="1"/>
          </p:cNvSpPr>
          <p:nvPr/>
        </p:nvSpPr>
        <p:spPr bwMode="auto">
          <a:xfrm rot="5400000">
            <a:off x="6315075" y="3760788"/>
            <a:ext cx="104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wet</a:t>
            </a:r>
            <a:endParaRPr lang="en-US"/>
          </a:p>
        </p:txBody>
      </p:sp>
      <p:sp>
        <p:nvSpPr>
          <p:cNvPr id="34842" name="Text Box 88"/>
          <p:cNvSpPr txBox="1">
            <a:spLocks noChangeArrowheads="1"/>
          </p:cNvSpPr>
          <p:nvPr/>
        </p:nvSpPr>
        <p:spPr bwMode="auto">
          <a:xfrm rot="5400000">
            <a:off x="6819900" y="3760788"/>
            <a:ext cx="104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wet</a:t>
            </a:r>
            <a:endParaRPr lang="en-US"/>
          </a:p>
        </p:txBody>
      </p:sp>
      <p:sp>
        <p:nvSpPr>
          <p:cNvPr id="34843" name="Rectangle 91"/>
          <p:cNvSpPr>
            <a:spLocks noChangeArrowheads="1"/>
          </p:cNvSpPr>
          <p:nvPr/>
        </p:nvSpPr>
        <p:spPr bwMode="auto">
          <a:xfrm>
            <a:off x="6026150" y="3424238"/>
            <a:ext cx="533400" cy="1111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Rectangle 92"/>
          <p:cNvSpPr>
            <a:spLocks noChangeArrowheads="1"/>
          </p:cNvSpPr>
          <p:nvPr/>
        </p:nvSpPr>
        <p:spPr bwMode="auto">
          <a:xfrm>
            <a:off x="2381250" y="4124325"/>
            <a:ext cx="533400" cy="3095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Rectangle 93"/>
          <p:cNvSpPr>
            <a:spLocks noChangeArrowheads="1"/>
          </p:cNvSpPr>
          <p:nvPr/>
        </p:nvSpPr>
        <p:spPr bwMode="auto">
          <a:xfrm>
            <a:off x="1851025" y="4127500"/>
            <a:ext cx="533400" cy="3095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Rectangle 54"/>
          <p:cNvSpPr>
            <a:spLocks noChangeArrowheads="1"/>
          </p:cNvSpPr>
          <p:nvPr/>
        </p:nvSpPr>
        <p:spPr bwMode="auto">
          <a:xfrm>
            <a:off x="1849438" y="4125913"/>
            <a:ext cx="5334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AutoShape 58"/>
          <p:cNvSpPr>
            <a:spLocks noChangeArrowheads="1"/>
          </p:cNvSpPr>
          <p:nvPr/>
        </p:nvSpPr>
        <p:spPr bwMode="auto">
          <a:xfrm>
            <a:off x="2154238" y="3135313"/>
            <a:ext cx="304800" cy="1219200"/>
          </a:xfrm>
          <a:prstGeom prst="curvedLeftArrow">
            <a:avLst>
              <a:gd name="adj1" fmla="val 29667"/>
              <a:gd name="adj2" fmla="val 115111"/>
              <a:gd name="adj3" fmla="val 3645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Rectangle 94"/>
          <p:cNvSpPr>
            <a:spLocks noChangeArrowheads="1"/>
          </p:cNvSpPr>
          <p:nvPr/>
        </p:nvSpPr>
        <p:spPr bwMode="auto">
          <a:xfrm>
            <a:off x="6556375" y="4113213"/>
            <a:ext cx="533400" cy="3095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Rectangle 95"/>
          <p:cNvSpPr>
            <a:spLocks noChangeArrowheads="1"/>
          </p:cNvSpPr>
          <p:nvPr/>
        </p:nvSpPr>
        <p:spPr bwMode="auto">
          <a:xfrm>
            <a:off x="7092950" y="4116388"/>
            <a:ext cx="533400" cy="3095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eb5600ylo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144350" cy="611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488950"/>
            <a:ext cx="6096000" cy="1454150"/>
          </a:xfrm>
          <a:noFill/>
        </p:spPr>
        <p:txBody>
          <a:bodyPr/>
          <a:lstStyle/>
          <a:p>
            <a:pPr algn="l" eaLnBrk="1" hangingPunct="1"/>
            <a:r>
              <a:rPr lang="en-US" sz="3600" dirty="0"/>
              <a:t>Width averaged longitudinal profile for fixed banks and </a:t>
            </a:r>
            <a:r>
              <a:rPr lang="en-US" sz="3600" dirty="0" err="1"/>
              <a:t>erodable</a:t>
            </a:r>
            <a:r>
              <a:rPr lang="en-US" sz="3600" dirty="0"/>
              <a:t> banks</a:t>
            </a:r>
          </a:p>
        </p:txBody>
      </p:sp>
      <p:pic>
        <p:nvPicPr>
          <p:cNvPr id="37891" name="Picture 8" descr="lprofart"/>
          <p:cNvPicPr>
            <a:picLocks noChangeAspect="1" noChangeArrowheads="1"/>
          </p:cNvPicPr>
          <p:nvPr/>
        </p:nvPicPr>
        <p:blipFill>
          <a:blip r:embed="rId2" cstate="print"/>
          <a:srcRect t="15973" b="13368"/>
          <a:stretch>
            <a:fillRect/>
          </a:stretch>
        </p:blipFill>
        <p:spPr bwMode="auto">
          <a:xfrm>
            <a:off x="565150" y="2114550"/>
            <a:ext cx="73882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2007jf000898-f02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9821" y="0"/>
            <a:ext cx="3754179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821" y="0"/>
            <a:ext cx="3754179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460375"/>
            <a:ext cx="521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Tidal amplitude 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fixed banks and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erodable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banks</a:t>
            </a:r>
          </a:p>
        </p:txBody>
      </p:sp>
      <p:pic>
        <p:nvPicPr>
          <p:cNvPr id="7" name="Picture 4" descr="amplart"/>
          <p:cNvPicPr>
            <a:picLocks noChangeAspect="1" noChangeArrowheads="1"/>
          </p:cNvPicPr>
          <p:nvPr/>
        </p:nvPicPr>
        <p:blipFill>
          <a:blip r:embed="rId3" cstate="print"/>
          <a:srcRect t="16667" b="16667"/>
          <a:stretch>
            <a:fillRect/>
          </a:stretch>
        </p:blipFill>
        <p:spPr bwMode="auto">
          <a:xfrm>
            <a:off x="838200" y="2138363"/>
            <a:ext cx="72866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821" y="0"/>
            <a:ext cx="3754179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3850" y="514350"/>
            <a:ext cx="4857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Maximum ebb and flood velocities for fixed banks and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erodable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banks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96125" y="2552700"/>
            <a:ext cx="2209800" cy="22193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* </a:t>
            </a:r>
            <a:r>
              <a:rPr lang="en-US" sz="2400" dirty="0"/>
              <a:t>Initial</a:t>
            </a:r>
          </a:p>
          <a:p>
            <a:pPr eaLnBrk="1" hangingPunct="1">
              <a:buFontTx/>
              <a:buNone/>
            </a:pPr>
            <a:r>
              <a:rPr lang="en-US" sz="2400" b="1" dirty="0"/>
              <a:t>+</a:t>
            </a:r>
            <a:r>
              <a:rPr lang="en-US" sz="2400" dirty="0"/>
              <a:t> 200 years</a:t>
            </a:r>
          </a:p>
          <a:p>
            <a:pPr eaLnBrk="1" hangingPunct="1">
              <a:buFontTx/>
              <a:buNone/>
            </a:pPr>
            <a:r>
              <a:rPr lang="en-US" sz="2400" dirty="0"/>
              <a:t>    800 years</a:t>
            </a:r>
          </a:p>
          <a:p>
            <a:pPr eaLnBrk="1" hangingPunct="1">
              <a:buFontTx/>
              <a:buNone/>
            </a:pPr>
            <a:r>
              <a:rPr lang="en-US" sz="2400" dirty="0"/>
              <a:t>    3200 years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8" name="Picture 4" descr="velart"/>
          <p:cNvPicPr>
            <a:picLocks noChangeAspect="1" noChangeArrowheads="1"/>
          </p:cNvPicPr>
          <p:nvPr/>
        </p:nvPicPr>
        <p:blipFill>
          <a:blip r:embed="rId3" cstate="print"/>
          <a:srcRect l="4263" t="31981" r="5556" b="34647"/>
          <a:stretch>
            <a:fillRect/>
          </a:stretch>
        </p:blipFill>
        <p:spPr bwMode="auto">
          <a:xfrm>
            <a:off x="65814" y="2133600"/>
            <a:ext cx="7077936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>
            <a:off x="7172325" y="4124325"/>
            <a:ext cx="209550" cy="20955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1850" y="3667125"/>
            <a:ext cx="190500" cy="19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821" y="0"/>
            <a:ext cx="3754179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7975"/>
            <a:ext cx="5324475" cy="1143000"/>
          </a:xfrm>
          <a:noFill/>
        </p:spPr>
        <p:txBody>
          <a:bodyPr/>
          <a:lstStyle/>
          <a:p>
            <a:pPr eaLnBrk="1" hangingPunct="1"/>
            <a:r>
              <a:rPr lang="en-US" sz="3600" dirty="0"/>
              <a:t>Ebb and flood duration </a:t>
            </a:r>
            <a:br>
              <a:rPr lang="en-US" sz="3600" dirty="0"/>
            </a:br>
            <a:r>
              <a:rPr lang="en-US" sz="3600" dirty="0"/>
              <a:t>for fixed banks and </a:t>
            </a:r>
            <a:r>
              <a:rPr lang="en-US" sz="3600" dirty="0" err="1"/>
              <a:t>erodable</a:t>
            </a:r>
            <a:r>
              <a:rPr lang="en-US" sz="3600" dirty="0"/>
              <a:t> banks</a:t>
            </a:r>
          </a:p>
        </p:txBody>
      </p:sp>
      <p:pic>
        <p:nvPicPr>
          <p:cNvPr id="7" name="Picture 4" descr="wdurart"/>
          <p:cNvPicPr>
            <a:picLocks noChangeAspect="1" noChangeArrowheads="1"/>
          </p:cNvPicPr>
          <p:nvPr/>
        </p:nvPicPr>
        <p:blipFill>
          <a:blip r:embed="rId3" cstate="print"/>
          <a:srcRect t="2083" b="2083"/>
          <a:stretch>
            <a:fillRect/>
          </a:stretch>
        </p:blipFill>
        <p:spPr bwMode="auto">
          <a:xfrm>
            <a:off x="0" y="1804988"/>
            <a:ext cx="5619750" cy="53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67550" y="2495550"/>
            <a:ext cx="2209800" cy="22193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* </a:t>
            </a:r>
            <a:r>
              <a:rPr lang="en-US" sz="2400"/>
              <a:t>Initial</a:t>
            </a:r>
          </a:p>
          <a:p>
            <a:pPr eaLnBrk="1" hangingPunct="1">
              <a:buFontTx/>
              <a:buNone/>
            </a:pPr>
            <a:r>
              <a:rPr lang="en-US" sz="2400"/>
              <a:t>+ 200 years</a:t>
            </a:r>
          </a:p>
          <a:p>
            <a:pPr eaLnBrk="1" hangingPunct="1">
              <a:buFontTx/>
              <a:buNone/>
            </a:pPr>
            <a:r>
              <a:rPr lang="en-US" sz="2400"/>
              <a:t>    800 years</a:t>
            </a:r>
          </a:p>
          <a:p>
            <a:pPr eaLnBrk="1" hangingPunct="1">
              <a:buFontTx/>
              <a:buNone/>
            </a:pPr>
            <a:r>
              <a:rPr lang="en-US" sz="2400"/>
              <a:t>    3200 years</a:t>
            </a:r>
          </a:p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1375" y="3651250"/>
            <a:ext cx="161925" cy="168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7185025" y="4054475"/>
            <a:ext cx="196850" cy="2222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Development along equilibrium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1971675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/>
              <a:t>Development along equilibrium; t</a:t>
            </a:r>
            <a:r>
              <a:rPr lang="nl-NL"/>
              <a:t>wo timescales: </a:t>
            </a:r>
          </a:p>
          <a:p>
            <a:pPr eaLnBrk="1" hangingPunct="1">
              <a:lnSpc>
                <a:spcPct val="90000"/>
              </a:lnSpc>
            </a:pPr>
            <a:r>
              <a:rPr lang="nl-NL"/>
              <a:t>Pattern formation (first 20 years) with deltaic bed forms and alternating bar pattern- determined by local and constant (during development time) hydrodynamics</a:t>
            </a:r>
          </a:p>
          <a:p>
            <a:pPr eaLnBrk="1" hangingPunct="1">
              <a:lnSpc>
                <a:spcPct val="90000"/>
              </a:lnSpc>
            </a:pPr>
            <a:r>
              <a:rPr lang="nl-NL"/>
              <a:t>Width averaged profile development (centuries)-determined by interaction between tide and bed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1952625"/>
            <a:ext cx="7772400" cy="1143000"/>
          </a:xfrm>
        </p:spPr>
        <p:txBody>
          <a:bodyPr/>
          <a:lstStyle/>
          <a:p>
            <a:r>
              <a:rPr lang="en-US" dirty="0"/>
              <a:t>What is the basin aiming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Energy dissipation formulation (Rodriquez-Iturbe (1992) )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981200"/>
            <a:ext cx="8677275" cy="4114800"/>
          </a:xfrm>
        </p:spPr>
        <p:txBody>
          <a:bodyPr/>
          <a:lstStyle/>
          <a:p>
            <a:pPr eaLnBrk="1" hangingPunct="1"/>
            <a:r>
              <a:rPr lang="en-US"/>
              <a:t>Formulation based on optimal drainage networks</a:t>
            </a:r>
          </a:p>
          <a:p>
            <a:pPr eaLnBrk="1" hangingPunct="1"/>
            <a:r>
              <a:rPr lang="en-US" sz="2800"/>
              <a:t>Energy dissipation = function (shear stress, sediment transport):</a:t>
            </a:r>
          </a:p>
          <a:p>
            <a:pPr eaLnBrk="1" hangingPunct="1">
              <a:buFontTx/>
              <a:buNone/>
            </a:pPr>
            <a:endParaRPr lang="en-US" sz="2800"/>
          </a:p>
          <a:p>
            <a:pPr eaLnBrk="1" hangingPunct="1">
              <a:buFontTx/>
              <a:buNone/>
            </a:pPr>
            <a:r>
              <a:rPr lang="en-US"/>
              <a:t>	or in 2D numerical modeling terms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476500" y="3135313"/>
          <a:ext cx="391001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4" name="Equation" r:id="rId3" imgW="1930400" imgH="419100" progId="Equation.DSMT4">
                  <p:embed/>
                </p:oleObj>
              </mc:Choice>
              <mc:Fallback>
                <p:oleObj name="Equation" r:id="rId3" imgW="1930400" imgH="419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135313"/>
                        <a:ext cx="3910013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852488" y="5029200"/>
          <a:ext cx="732790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5" name="Equation" r:id="rId5" imgW="3365500" imgH="431800" progId="Equation.DSMT4">
                  <p:embed/>
                </p:oleObj>
              </mc:Choice>
              <mc:Fallback>
                <p:oleObj name="Equation" r:id="rId5" imgW="3365500" imgH="431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88" y="5029200"/>
                        <a:ext cx="7327900" cy="93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4"/>
          <p:cNvSpPr>
            <a:spLocks noChangeArrowheads="1"/>
          </p:cNvSpPr>
          <p:nvPr/>
        </p:nvSpPr>
        <p:spPr bwMode="auto">
          <a:xfrm>
            <a:off x="0" y="312738"/>
            <a:ext cx="84693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3200"/>
              <a:t>Energy dissipation (Ediss/m^2/s) for fixed banks</a:t>
            </a:r>
          </a:p>
        </p:txBody>
      </p:sp>
      <p:pic>
        <p:nvPicPr>
          <p:cNvPr id="51203" name="Picture 18" descr="ebasin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1130300"/>
            <a:ext cx="67214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6500" name="Picture 4" descr="deltaluf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873836" cy="685756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ChangeArrowheads="1"/>
          </p:cNvSpPr>
          <p:nvPr/>
        </p:nvSpPr>
        <p:spPr bwMode="auto">
          <a:xfrm>
            <a:off x="188913" y="312738"/>
            <a:ext cx="88312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l-NL" sz="3200" dirty="0"/>
              <a:t>Energy </a:t>
            </a:r>
            <a:r>
              <a:rPr lang="nl-NL" sz="3200" dirty="0" err="1"/>
              <a:t>dissipation</a:t>
            </a:r>
            <a:r>
              <a:rPr lang="nl-NL" sz="3200" dirty="0"/>
              <a:t> (</a:t>
            </a:r>
            <a:r>
              <a:rPr lang="nl-NL" sz="3200" dirty="0" err="1"/>
              <a:t>Ediss</a:t>
            </a:r>
            <a:r>
              <a:rPr lang="nl-NL" sz="3200" dirty="0"/>
              <a:t>/m^2/s)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erodible</a:t>
            </a:r>
            <a:r>
              <a:rPr lang="nl-NL" sz="3200" dirty="0"/>
              <a:t> </a:t>
            </a:r>
            <a:r>
              <a:rPr lang="nl-NL" sz="3200" dirty="0" err="1"/>
              <a:t>banks</a:t>
            </a:r>
            <a:endParaRPr lang="nl-NL" sz="3200" dirty="0"/>
          </a:p>
        </p:txBody>
      </p:sp>
      <p:pic>
        <p:nvPicPr>
          <p:cNvPr id="52227" name="Picture 13" descr="ebasin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935038"/>
            <a:ext cx="6867525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3252" name="Picture 4" descr="longedisslongprof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50" y="339725"/>
            <a:ext cx="732155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How</a:t>
            </a:r>
            <a:r>
              <a:rPr lang="nl-NL" dirty="0"/>
              <a:t> do model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compare</a:t>
            </a:r>
            <a:r>
              <a:rPr lang="nl-NL" dirty="0"/>
              <a:t> to </a:t>
            </a:r>
            <a:r>
              <a:rPr lang="nl-NL" dirty="0" err="1"/>
              <a:t>empirical</a:t>
            </a:r>
            <a:r>
              <a:rPr lang="nl-NL" dirty="0"/>
              <a:t> </a:t>
            </a:r>
            <a:r>
              <a:rPr lang="nl-NL" dirty="0" err="1"/>
              <a:t>relationships</a:t>
            </a:r>
            <a:r>
              <a:rPr lang="nl-NL" dirty="0"/>
              <a:t>?</a:t>
            </a: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00025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nl-NL" dirty="0" err="1"/>
              <a:t>Jarret</a:t>
            </a:r>
            <a:r>
              <a:rPr lang="nl-NL" dirty="0"/>
              <a:t> (1976,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on</a:t>
            </a:r>
            <a:r>
              <a:rPr lang="nl-NL" dirty="0"/>
              <a:t> </a:t>
            </a:r>
            <a:r>
              <a:rPr lang="nl-NL" dirty="0" err="1"/>
              <a:t>O’Brien</a:t>
            </a:r>
            <a:r>
              <a:rPr lang="nl-NL" dirty="0"/>
              <a:t> (1931))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open </a:t>
            </a:r>
            <a:r>
              <a:rPr lang="nl-NL" dirty="0" err="1"/>
              <a:t>inlet</a:t>
            </a:r>
            <a:r>
              <a:rPr lang="nl-NL" dirty="0"/>
              <a:t>:</a:t>
            </a:r>
          </a:p>
          <a:p>
            <a:pPr>
              <a:buFontTx/>
              <a:buNone/>
            </a:pPr>
            <a:endParaRPr lang="nl-NL" dirty="0"/>
          </a:p>
          <a:p>
            <a:pPr>
              <a:buFontTx/>
              <a:buNone/>
            </a:pPr>
            <a:endParaRPr lang="nl-NL" dirty="0"/>
          </a:p>
          <a:p>
            <a:pPr>
              <a:buFontTx/>
              <a:buNone/>
            </a:pPr>
            <a:r>
              <a:rPr lang="nl-NL" sz="2400" dirty="0" err="1"/>
              <a:t>where</a:t>
            </a:r>
            <a:endParaRPr lang="nl-NL" sz="2400" dirty="0"/>
          </a:p>
          <a:p>
            <a:pPr>
              <a:buFontTx/>
              <a:buNone/>
            </a:pPr>
            <a:r>
              <a:rPr lang="nl-NL" sz="2400" dirty="0"/>
              <a:t>A = Cross </a:t>
            </a:r>
            <a:r>
              <a:rPr lang="nl-NL" sz="2400" dirty="0" err="1"/>
              <a:t>sectional</a:t>
            </a:r>
            <a:r>
              <a:rPr lang="nl-NL" sz="2400" dirty="0"/>
              <a:t> </a:t>
            </a:r>
            <a:r>
              <a:rPr lang="nl-NL" sz="2400" dirty="0" err="1"/>
              <a:t>area</a:t>
            </a:r>
            <a:r>
              <a:rPr lang="nl-NL" sz="2400" dirty="0"/>
              <a:t> </a:t>
            </a:r>
            <a:r>
              <a:rPr lang="nl-NL" sz="2400" dirty="0" err="1"/>
              <a:t>below</a:t>
            </a:r>
            <a:r>
              <a:rPr lang="nl-NL" sz="2400" dirty="0"/>
              <a:t> MSL</a:t>
            </a:r>
          </a:p>
          <a:p>
            <a:pPr>
              <a:buFontTx/>
              <a:buNone/>
            </a:pPr>
            <a:r>
              <a:rPr lang="nl-NL" sz="2400" dirty="0"/>
              <a:t>P = </a:t>
            </a:r>
            <a:r>
              <a:rPr lang="nl-NL" sz="2400" dirty="0" err="1"/>
              <a:t>Tidal</a:t>
            </a:r>
            <a:r>
              <a:rPr lang="nl-NL" sz="2400" dirty="0"/>
              <a:t> </a:t>
            </a:r>
            <a:r>
              <a:rPr lang="nl-NL" sz="2400" dirty="0" err="1"/>
              <a:t>prism</a:t>
            </a:r>
            <a:endParaRPr lang="en-US" sz="2400" dirty="0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1621" name="Object 5"/>
          <p:cNvGraphicFramePr>
            <a:graphicFrameLocks noChangeAspect="1"/>
          </p:cNvGraphicFramePr>
          <p:nvPr/>
        </p:nvGraphicFramePr>
        <p:xfrm>
          <a:off x="2733675" y="3328988"/>
          <a:ext cx="30289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27" name="Equation" r:id="rId3" imgW="1269720" imgH="203040" progId="Equation.DSMT4">
                  <p:embed/>
                </p:oleObj>
              </mc:Choice>
              <mc:Fallback>
                <p:oleObj name="Equation" r:id="rId3" imgW="126972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3328988"/>
                        <a:ext cx="302895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8" descr="prcs"/>
          <p:cNvPicPr>
            <a:picLocks noChangeAspect="1" noChangeArrowheads="1"/>
          </p:cNvPicPr>
          <p:nvPr/>
        </p:nvPicPr>
        <p:blipFill>
          <a:blip r:embed="rId2" cstate="print"/>
          <a:srcRect l="35320" t="6250" b="5293"/>
          <a:stretch>
            <a:fillRect/>
          </a:stretch>
        </p:blipFill>
        <p:spPr bwMode="auto">
          <a:xfrm>
            <a:off x="0" y="295275"/>
            <a:ext cx="57721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0"/>
          <p:cNvSpPr>
            <a:spLocks noChangeArrowheads="1"/>
          </p:cNvSpPr>
          <p:nvPr/>
        </p:nvSpPr>
        <p:spPr bwMode="auto">
          <a:xfrm>
            <a:off x="6308725" y="1808163"/>
            <a:ext cx="1681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Fixed banks</a:t>
            </a:r>
          </a:p>
        </p:txBody>
      </p:sp>
      <p:sp>
        <p:nvSpPr>
          <p:cNvPr id="39940" name="Rectangle 21"/>
          <p:cNvSpPr>
            <a:spLocks noChangeArrowheads="1"/>
          </p:cNvSpPr>
          <p:nvPr/>
        </p:nvSpPr>
        <p:spPr bwMode="auto">
          <a:xfrm>
            <a:off x="6413500" y="5046663"/>
            <a:ext cx="2089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Erodible banks</a:t>
            </a:r>
          </a:p>
        </p:txBody>
      </p:sp>
      <p:pic>
        <p:nvPicPr>
          <p:cNvPr id="39941" name="Picture 7" descr="2007jf000898-f02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0"/>
            <a:ext cx="28321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>
            <a:off x="6257925" y="2581275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57925" y="2952750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67450" y="3362325"/>
            <a:ext cx="5715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67450" y="3781425"/>
            <a:ext cx="571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6" name="Rectangle 29"/>
          <p:cNvSpPr>
            <a:spLocks noChangeArrowheads="1"/>
          </p:cNvSpPr>
          <p:nvPr/>
        </p:nvSpPr>
        <p:spPr bwMode="auto">
          <a:xfrm>
            <a:off x="6918325" y="2351088"/>
            <a:ext cx="723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initial</a:t>
            </a:r>
          </a:p>
        </p:txBody>
      </p:sp>
      <p:sp>
        <p:nvSpPr>
          <p:cNvPr id="39947" name="Rectangle 32"/>
          <p:cNvSpPr>
            <a:spLocks noChangeArrowheads="1"/>
          </p:cNvSpPr>
          <p:nvPr/>
        </p:nvSpPr>
        <p:spPr bwMode="auto">
          <a:xfrm>
            <a:off x="6927850" y="3541713"/>
            <a:ext cx="1192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3200 years</a:t>
            </a:r>
          </a:p>
        </p:txBody>
      </p:sp>
      <p:sp>
        <p:nvSpPr>
          <p:cNvPr id="39948" name="Rectangle 34"/>
          <p:cNvSpPr>
            <a:spLocks noChangeArrowheads="1"/>
          </p:cNvSpPr>
          <p:nvPr/>
        </p:nvSpPr>
        <p:spPr bwMode="auto">
          <a:xfrm>
            <a:off x="7032625" y="3189288"/>
            <a:ext cx="1076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800 years</a:t>
            </a:r>
          </a:p>
        </p:txBody>
      </p:sp>
      <p:sp>
        <p:nvSpPr>
          <p:cNvPr id="39949" name="Rectangle 35"/>
          <p:cNvSpPr>
            <a:spLocks noChangeArrowheads="1"/>
          </p:cNvSpPr>
          <p:nvPr/>
        </p:nvSpPr>
        <p:spPr bwMode="auto">
          <a:xfrm>
            <a:off x="7023100" y="2760663"/>
            <a:ext cx="1076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200 years</a:t>
            </a:r>
          </a:p>
        </p:txBody>
      </p:sp>
      <p:sp>
        <p:nvSpPr>
          <p:cNvPr id="37" name="Left Arrow 36"/>
          <p:cNvSpPr/>
          <p:nvPr/>
        </p:nvSpPr>
        <p:spPr>
          <a:xfrm>
            <a:off x="5410200" y="1933575"/>
            <a:ext cx="78105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Left Arrow 37"/>
          <p:cNvSpPr/>
          <p:nvPr/>
        </p:nvSpPr>
        <p:spPr>
          <a:xfrm>
            <a:off x="5534025" y="5181600"/>
            <a:ext cx="78105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23900" y="876300"/>
            <a:ext cx="1695450" cy="1466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724275" y="1323975"/>
            <a:ext cx="1200150" cy="10382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3352800" y="3962400"/>
            <a:ext cx="1657350" cy="14859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838200" y="3952875"/>
            <a:ext cx="1590675" cy="155257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286500" y="4248150"/>
            <a:ext cx="571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7" name="Rectangle 47"/>
          <p:cNvSpPr>
            <a:spLocks noChangeArrowheads="1"/>
          </p:cNvSpPr>
          <p:nvPr/>
        </p:nvSpPr>
        <p:spPr bwMode="auto">
          <a:xfrm>
            <a:off x="6946900" y="4017963"/>
            <a:ext cx="1865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Jarrett jettied inlet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296025" y="4572000"/>
            <a:ext cx="571500" cy="0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9" name="Rectangle 49"/>
          <p:cNvSpPr>
            <a:spLocks noChangeArrowheads="1"/>
          </p:cNvSpPr>
          <p:nvPr/>
        </p:nvSpPr>
        <p:spPr bwMode="auto">
          <a:xfrm>
            <a:off x="6956425" y="4341813"/>
            <a:ext cx="164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Jarrett free inlet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66750" y="13335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Observations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19075" y="1066800"/>
            <a:ext cx="8743950" cy="4114800"/>
          </a:xfrm>
        </p:spPr>
        <p:txBody>
          <a:bodyPr/>
          <a:lstStyle/>
          <a:p>
            <a:pPr eaLnBrk="1" hangingPunct="1"/>
            <a:r>
              <a:rPr lang="en-US"/>
              <a:t>Model results fit nicely to empirical relationship</a:t>
            </a:r>
          </a:p>
          <a:p>
            <a:pPr eaLnBrk="1" hangingPunct="1"/>
            <a:r>
              <a:rPr lang="en-US"/>
              <a:t>Although there is continuous and ongoing development</a:t>
            </a:r>
          </a:p>
          <a:p>
            <a:pPr eaLnBrk="1" hangingPunct="1"/>
            <a:r>
              <a:rPr lang="en-US"/>
              <a:t>PA relationship is constant along the basin</a:t>
            </a:r>
          </a:p>
          <a:p>
            <a:pPr eaLnBrk="1" hangingPunct="1"/>
            <a:r>
              <a:rPr lang="en-US"/>
              <a:t>PA relationship for a jettied inlet (or: fixed banks basin) is steeper than for a ‘free’ inlet (or: basin with erodable banks)</a:t>
            </a:r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endParaRPr lang="en-US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657600" y="5089525"/>
            <a:ext cx="4572000" cy="831850"/>
          </a:xfrm>
          <a:prstGeom prst="rect">
            <a:avLst/>
          </a:prstGeom>
          <a:solidFill>
            <a:srgbClr val="FFC000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reason for this? Can we explain the PA relationship?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3335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Concluding remarks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152525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/>
              <a:t>Evolution leads to “equilibrium” on short time scales;</a:t>
            </a:r>
          </a:p>
          <a:p>
            <a:pPr eaLnBrk="1" hangingPunct="1"/>
            <a:r>
              <a:rPr lang="en-US" sz="2800" dirty="0"/>
              <a:t>Evolution leads to ongoing but decreasing dynamics on (very) long time scales;</a:t>
            </a:r>
          </a:p>
          <a:p>
            <a:pPr eaLnBrk="1" hangingPunct="1"/>
            <a:r>
              <a:rPr lang="en-US" sz="2800" dirty="0"/>
              <a:t>Indicators for equilibrium by</a:t>
            </a:r>
          </a:p>
          <a:p>
            <a:pPr lvl="1" eaLnBrk="1" hangingPunct="1"/>
            <a:r>
              <a:rPr lang="en-US" sz="2400" dirty="0"/>
              <a:t>Fit to empirical relationship</a:t>
            </a:r>
          </a:p>
          <a:p>
            <a:pPr lvl="1" eaLnBrk="1" hangingPunct="1"/>
            <a:r>
              <a:rPr lang="en-US" sz="2400" dirty="0"/>
              <a:t>Equal ebb and flood duration </a:t>
            </a:r>
          </a:p>
          <a:p>
            <a:pPr lvl="1" eaLnBrk="1" hangingPunct="1"/>
            <a:r>
              <a:rPr lang="en-US" sz="2400" dirty="0"/>
              <a:t>More uniform distribution of velocities and energy dissipation along the basin</a:t>
            </a:r>
          </a:p>
          <a:p>
            <a:pPr lvl="1" eaLnBrk="1" hangingPunct="1"/>
            <a:r>
              <a:rPr lang="en-US" sz="2400" dirty="0"/>
              <a:t>decreasing energy dissipation and dissipation rate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27" y="395417"/>
            <a:ext cx="7772400" cy="757880"/>
          </a:xfrm>
        </p:spPr>
        <p:txBody>
          <a:bodyPr/>
          <a:lstStyle/>
          <a:p>
            <a:r>
              <a:rPr lang="en-US" dirty="0"/>
              <a:t>Exercise – intertidal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610" y="1507524"/>
            <a:ext cx="8781535" cy="4114800"/>
          </a:xfrm>
        </p:spPr>
        <p:txBody>
          <a:bodyPr/>
          <a:lstStyle/>
          <a:p>
            <a:r>
              <a:rPr lang="en-US" sz="2400" dirty="0"/>
              <a:t>Prepare a 15 minute lecture for your fellow students on</a:t>
            </a:r>
          </a:p>
          <a:p>
            <a:pPr lvl="1"/>
            <a:r>
              <a:rPr lang="en-US" sz="2000" dirty="0"/>
              <a:t>Nature-based flood defenses in estuaries - </a:t>
            </a:r>
            <a:r>
              <a:rPr lang="en-US" sz="2000" dirty="0">
                <a:solidFill>
                  <a:srgbClr val="FFC000"/>
                </a:solidFill>
              </a:rPr>
              <a:t>How do these work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Sea level rise and estuaries- </a:t>
            </a:r>
            <a:r>
              <a:rPr lang="en-US" sz="2000" dirty="0">
                <a:solidFill>
                  <a:srgbClr val="FFC000"/>
                </a:solidFill>
              </a:rPr>
              <a:t>What happens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Ecosystems on intertidal flats – </a:t>
            </a:r>
            <a:r>
              <a:rPr lang="en-US" sz="2000" dirty="0">
                <a:solidFill>
                  <a:srgbClr val="FFC000"/>
                </a:solidFill>
              </a:rPr>
              <a:t>What happens</a:t>
            </a:r>
            <a:r>
              <a:rPr lang="en-US" sz="2000" dirty="0"/>
              <a:t>?</a:t>
            </a:r>
          </a:p>
          <a:p>
            <a:r>
              <a:rPr lang="en-US" sz="2400" dirty="0"/>
              <a:t>High quality! (of course….)</a:t>
            </a:r>
          </a:p>
          <a:p>
            <a:pPr lvl="1"/>
            <a:r>
              <a:rPr lang="en-US" sz="2000" dirty="0"/>
              <a:t>Fundamentals</a:t>
            </a:r>
          </a:p>
          <a:p>
            <a:pPr lvl="1"/>
            <a:r>
              <a:rPr lang="en-US" sz="2000" dirty="0"/>
              <a:t>Case studies</a:t>
            </a:r>
          </a:p>
          <a:p>
            <a:pPr lvl="1"/>
            <a:r>
              <a:rPr lang="en-US" sz="2000" dirty="0"/>
              <a:t>3 </a:t>
            </a:r>
            <a:r>
              <a:rPr lang="en-US" sz="2000"/>
              <a:t>cited journal papers</a:t>
            </a:r>
            <a:endParaRPr lang="en-US" sz="2000" dirty="0"/>
          </a:p>
          <a:p>
            <a:pPr lvl="1"/>
            <a:r>
              <a:rPr lang="en-US" sz="2000" dirty="0"/>
              <a:t>Movies</a:t>
            </a:r>
          </a:p>
          <a:p>
            <a:pPr lvl="1"/>
            <a:r>
              <a:rPr lang="en-US" sz="2000" dirty="0"/>
              <a:t>others?</a:t>
            </a:r>
          </a:p>
          <a:p>
            <a:r>
              <a:rPr lang="en-US" sz="2400" dirty="0"/>
              <a:t>Will be followed by 5 minute critical questions from fellow students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85884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93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476672"/>
            <a:ext cx="8424936" cy="1470025"/>
          </a:xfrm>
        </p:spPr>
        <p:txBody>
          <a:bodyPr/>
          <a:lstStyle/>
          <a:p>
            <a:r>
              <a:rPr lang="en-US" sz="3200" b="1" dirty="0"/>
              <a:t>Reproduction of the Western Scheldt bathymetry by means of a process-based, morphodynamic model</a:t>
            </a: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664" y="5445224"/>
            <a:ext cx="6400800" cy="550912"/>
          </a:xfrm>
        </p:spPr>
        <p:txBody>
          <a:bodyPr/>
          <a:lstStyle/>
          <a:p>
            <a:r>
              <a:rPr lang="en-US" sz="2000" dirty="0"/>
              <a:t>Mick van der Wegen and Dano Roelvink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395536" y="328498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i="1" dirty="0">
                <a:latin typeface="Lucida Bright" pitchFamily="18" charset="0"/>
              </a:rPr>
              <a:t>What are the main driving forces that determine the morphological patterns in a tidal embayment?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2060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0025" y="-1"/>
            <a:ext cx="8950036" cy="6712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75" y="253340"/>
            <a:ext cx="7772400" cy="1143000"/>
          </a:xfrm>
        </p:spPr>
        <p:txBody>
          <a:bodyPr/>
          <a:lstStyle/>
          <a:p>
            <a:r>
              <a:rPr lang="en-US" dirty="0">
                <a:latin typeface="Bell MT" pitchFamily="18" charset="0"/>
              </a:rPr>
              <a:t>Question</a:t>
            </a:r>
            <a:r>
              <a:rPr lang="en-US" dirty="0"/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89314"/>
            <a:ext cx="7772400" cy="4114800"/>
          </a:xfrm>
        </p:spPr>
        <p:txBody>
          <a:bodyPr/>
          <a:lstStyle/>
          <a:p>
            <a:r>
              <a:rPr lang="en-US" sz="3200" dirty="0">
                <a:latin typeface="Bell MT" pitchFamily="18" charset="0"/>
              </a:rPr>
              <a:t>What is the impact of the geometry on the location of the patterns?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331640" y="3284984"/>
            <a:ext cx="2304256" cy="1224136"/>
          </a:xfrm>
          <a:prstGeom prst="ellipse">
            <a:avLst/>
          </a:prstGeom>
          <a:solidFill>
            <a:srgbClr val="FFC000">
              <a:alpha val="48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39952" y="4797152"/>
            <a:ext cx="2304256" cy="1224136"/>
          </a:xfrm>
          <a:prstGeom prst="ellipse">
            <a:avLst/>
          </a:prstGeom>
          <a:solidFill>
            <a:srgbClr val="FFC000">
              <a:alpha val="48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292080" y="2708920"/>
            <a:ext cx="2304256" cy="1224136"/>
          </a:xfrm>
          <a:prstGeom prst="ellipse">
            <a:avLst/>
          </a:prstGeom>
          <a:solidFill>
            <a:srgbClr val="FFC000">
              <a:alpha val="48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3645024"/>
            <a:ext cx="208823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ll MT" pitchFamily="18" charset="0"/>
              </a:rPr>
              <a:t>hydrodynamics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515719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ll MT" pitchFamily="18" charset="0"/>
              </a:rPr>
              <a:t>geometry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120" y="306896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ell MT" pitchFamily="18" charset="0"/>
              </a:rPr>
              <a:t>bathymetry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3635896" y="3429000"/>
            <a:ext cx="1584176" cy="288032"/>
          </a:xfrm>
          <a:prstGeom prst="straightConnector1">
            <a:avLst/>
          </a:prstGeom>
          <a:noFill/>
          <a:ln w="635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3347864" y="4437112"/>
            <a:ext cx="792088" cy="576064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700" name="Picture 2" descr="WS2005a"/>
          <p:cNvPicPr>
            <a:picLocks noChangeAspect="1" noChangeArrowheads="1"/>
          </p:cNvPicPr>
          <p:nvPr/>
        </p:nvPicPr>
        <p:blipFill>
          <a:blip r:embed="rId2" cstate="print"/>
          <a:srcRect t="31732" b="3584"/>
          <a:stretch>
            <a:fillRect/>
          </a:stretch>
        </p:blipFill>
        <p:spPr bwMode="auto">
          <a:xfrm>
            <a:off x="0" y="0"/>
            <a:ext cx="7884368" cy="681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9952670" cy="138462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fig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9266" cy="6858000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4067944" y="2204864"/>
            <a:ext cx="2786709" cy="192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076056" y="1700808"/>
            <a:ext cx="148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2" y="4437112"/>
            <a:ext cx="191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river discharge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6" y="1268760"/>
            <a:ext cx="19158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dirty="0"/>
              <a:t>Only M</a:t>
            </a:r>
            <a:r>
              <a:rPr lang="en-US" baseline="-25000" dirty="0"/>
              <a:t>2</a:t>
            </a:r>
            <a:r>
              <a:rPr lang="en-US" dirty="0"/>
              <a:t> tidal forcing</a:t>
            </a:r>
          </a:p>
        </p:txBody>
      </p:sp>
      <p:pic>
        <p:nvPicPr>
          <p:cNvPr id="11" name="Picture 4" descr="deltalufo"/>
          <p:cNvPicPr>
            <a:picLocks noChangeAspect="1" noChangeArrowheads="1"/>
          </p:cNvPicPr>
          <p:nvPr/>
        </p:nvPicPr>
        <p:blipFill>
          <a:blip r:embed="rId3" cstate="print"/>
          <a:srcRect t="16220" r="33506" b="18898"/>
          <a:stretch>
            <a:fillRect/>
          </a:stretch>
        </p:blipFill>
        <p:spPr bwMode="auto">
          <a:xfrm>
            <a:off x="0" y="4659603"/>
            <a:ext cx="2915816" cy="2198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flyov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ew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_time"/>
          <p:cNvPicPr/>
          <p:nvPr/>
        </p:nvPicPr>
        <p:blipFill>
          <a:blip r:embed="rId2" cstate="print"/>
          <a:srcRect t="4474" b="7426"/>
          <a:stretch>
            <a:fillRect/>
          </a:stretch>
        </p:blipFill>
        <p:spPr bwMode="auto">
          <a:xfrm>
            <a:off x="0" y="0"/>
            <a:ext cx="36004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51920" y="0"/>
            <a:ext cx="45365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3600" dirty="0">
                <a:latin typeface="Arial" pitchFamily="34" charset="0"/>
                <a:cs typeface="Arial" pitchFamily="34" charset="0"/>
              </a:rPr>
              <a:t>1998 bathymetry</a:t>
            </a: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Flattened bathymetry</a:t>
            </a: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After 15 years</a:t>
            </a: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After 30 years</a:t>
            </a: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After 200 years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296" y="217714"/>
            <a:ext cx="7772400" cy="1143000"/>
          </a:xfrm>
        </p:spPr>
        <p:txBody>
          <a:bodyPr/>
          <a:lstStyle/>
          <a:p>
            <a:r>
              <a:rPr lang="en-US" dirty="0">
                <a:latin typeface="Bell MT" pitchFamily="18" charset="0"/>
              </a:rPr>
              <a:t>Variations: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74" y="1601190"/>
            <a:ext cx="7772400" cy="4114800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Tidal Forcing M2, M4, M6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Transport formulation Engelund Hansen, Van Rijn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Bed slope parameter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2D, 3D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Inclusion/exclusion :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Dredging and dumping actvities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River discharge (500 m3/s)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Non-erodible substrate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Sediment grain size</a:t>
            </a:r>
          </a:p>
          <a:p>
            <a:pPr lvl="1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3" descr="depfinalcases"/>
          <p:cNvPicPr>
            <a:picLocks noChangeAspect="1" noChangeArrowheads="1"/>
          </p:cNvPicPr>
          <p:nvPr/>
        </p:nvPicPr>
        <p:blipFill>
          <a:blip r:embed="rId2" cstate="print"/>
          <a:srcRect l="23460" t="8193" r="50814" b="76969"/>
          <a:stretch>
            <a:fillRect/>
          </a:stretch>
        </p:blipFill>
        <p:spPr bwMode="auto">
          <a:xfrm>
            <a:off x="2555776" y="0"/>
            <a:ext cx="6588224" cy="317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908720"/>
            <a:ext cx="2478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Bell MT" pitchFamily="18" charset="0"/>
              </a:rPr>
              <a:t>measured 1998 </a:t>
            </a:r>
            <a:endParaRPr lang="en-US" sz="2800" dirty="0">
              <a:latin typeface="Bell MT" pitchFamily="18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611560" y="4149080"/>
            <a:ext cx="1268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Bell MT" pitchFamily="18" charset="0"/>
              </a:rPr>
              <a:t>EH-2D</a:t>
            </a:r>
            <a:endParaRPr lang="en-US" sz="2800" dirty="0">
              <a:latin typeface="Bell MT" pitchFamily="18" charset="0"/>
            </a:endParaRPr>
          </a:p>
        </p:txBody>
      </p:sp>
      <p:pic>
        <p:nvPicPr>
          <p:cNvPr id="7" name="Picture 3" descr="depfinalcases"/>
          <p:cNvPicPr>
            <a:picLocks noChangeAspect="1" noChangeArrowheads="1"/>
          </p:cNvPicPr>
          <p:nvPr/>
        </p:nvPicPr>
        <p:blipFill>
          <a:blip r:embed="rId2" cstate="print"/>
          <a:srcRect l="23460" t="25930" r="50450" b="60036"/>
          <a:stretch>
            <a:fillRect/>
          </a:stretch>
        </p:blipFill>
        <p:spPr bwMode="auto">
          <a:xfrm>
            <a:off x="2555776" y="3140968"/>
            <a:ext cx="6588224" cy="296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908720"/>
            <a:ext cx="2478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Bell MT" pitchFamily="18" charset="0"/>
              </a:rPr>
              <a:t>measured 1998 </a:t>
            </a:r>
            <a:endParaRPr lang="en-US" sz="2800" dirty="0">
              <a:latin typeface="Bell MT" pitchFamily="18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79512" y="4437112"/>
            <a:ext cx="1904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Bell MT" pitchFamily="18" charset="0"/>
              </a:rPr>
              <a:t>EH-3D-M2</a:t>
            </a:r>
            <a:endParaRPr lang="en-US" sz="2800" dirty="0">
              <a:latin typeface="Bell MT" pitchFamily="18" charset="0"/>
            </a:endParaRPr>
          </a:p>
        </p:txBody>
      </p:sp>
      <p:pic>
        <p:nvPicPr>
          <p:cNvPr id="14350" name="Picture 3" descr="depfinalcases"/>
          <p:cNvPicPr>
            <a:picLocks noChangeAspect="1" noChangeArrowheads="1"/>
          </p:cNvPicPr>
          <p:nvPr/>
        </p:nvPicPr>
        <p:blipFill>
          <a:blip r:embed="rId2" cstate="print"/>
          <a:srcRect l="23460" t="8193" r="50814" b="76969"/>
          <a:stretch>
            <a:fillRect/>
          </a:stretch>
        </p:blipFill>
        <p:spPr bwMode="auto">
          <a:xfrm>
            <a:off x="2555776" y="0"/>
            <a:ext cx="6588224" cy="317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epfinalcases"/>
          <p:cNvPicPr>
            <a:picLocks noChangeAspect="1" noChangeArrowheads="1"/>
          </p:cNvPicPr>
          <p:nvPr/>
        </p:nvPicPr>
        <p:blipFill>
          <a:blip r:embed="rId2" cstate="print"/>
          <a:srcRect l="50010" t="8248" r="25290" b="76970"/>
          <a:stretch>
            <a:fillRect/>
          </a:stretch>
        </p:blipFill>
        <p:spPr bwMode="auto">
          <a:xfrm>
            <a:off x="2555776" y="3068960"/>
            <a:ext cx="6588224" cy="329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908720"/>
            <a:ext cx="2478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Bell MT" pitchFamily="18" charset="0"/>
              </a:rPr>
              <a:t>measured 1998 </a:t>
            </a:r>
            <a:endParaRPr lang="en-US" sz="2800" dirty="0">
              <a:latin typeface="Bell MT" pitchFamily="18" charset="0"/>
            </a:endParaRPr>
          </a:p>
        </p:txBody>
      </p:sp>
      <p:pic>
        <p:nvPicPr>
          <p:cNvPr id="14350" name="Picture 3" descr="depfinalcases"/>
          <p:cNvPicPr>
            <a:picLocks noChangeAspect="1" noChangeArrowheads="1"/>
          </p:cNvPicPr>
          <p:nvPr/>
        </p:nvPicPr>
        <p:blipFill>
          <a:blip r:embed="rId2" cstate="print"/>
          <a:srcRect l="23460" t="8193" r="50814" b="76969"/>
          <a:stretch>
            <a:fillRect/>
          </a:stretch>
        </p:blipFill>
        <p:spPr bwMode="auto">
          <a:xfrm>
            <a:off x="2555776" y="0"/>
            <a:ext cx="6588224" cy="317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51520" y="4653136"/>
            <a:ext cx="1837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latin typeface="Bell MT" pitchFamily="18" charset="0"/>
              </a:rPr>
              <a:t>EH-3D-nel</a:t>
            </a:r>
            <a:endParaRPr lang="en-US" sz="2800" dirty="0">
              <a:latin typeface="Bell MT" pitchFamily="18" charset="0"/>
            </a:endParaRPr>
          </a:p>
        </p:txBody>
      </p:sp>
      <p:pic>
        <p:nvPicPr>
          <p:cNvPr id="9" name="Picture 3" descr="depfinalcases"/>
          <p:cNvPicPr>
            <a:picLocks noChangeAspect="1" noChangeArrowheads="1"/>
          </p:cNvPicPr>
          <p:nvPr/>
        </p:nvPicPr>
        <p:blipFill>
          <a:blip r:embed="rId2" cstate="print"/>
          <a:srcRect l="50421" t="25494" r="25290" b="60036"/>
          <a:stretch>
            <a:fillRect/>
          </a:stretch>
        </p:blipFill>
        <p:spPr bwMode="auto">
          <a:xfrm>
            <a:off x="2555776" y="3068960"/>
            <a:ext cx="6588224" cy="327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3611"/>
            <a:ext cx="7772400" cy="1143000"/>
          </a:xfrm>
        </p:spPr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661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At </a:t>
            </a:r>
            <a:r>
              <a:rPr lang="nl-NL" dirty="0" err="1"/>
              <a:t>the</a:t>
            </a:r>
            <a:r>
              <a:rPr lang="nl-NL" dirty="0"/>
              <a:t> end of </a:t>
            </a:r>
            <a:r>
              <a:rPr lang="nl-NL" dirty="0" err="1"/>
              <a:t>the</a:t>
            </a:r>
            <a:r>
              <a:rPr lang="nl-NL" dirty="0"/>
              <a:t> course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qualify</a:t>
            </a:r>
            <a:r>
              <a:rPr lang="nl-NL" dirty="0"/>
              <a:t> </a:t>
            </a:r>
            <a:r>
              <a:rPr lang="nl-NL" dirty="0" err="1"/>
              <a:t>estuaries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hydrodynamic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sediment </a:t>
            </a:r>
            <a:r>
              <a:rPr lang="nl-NL" dirty="0" err="1"/>
              <a:t>driven</a:t>
            </a:r>
            <a:r>
              <a:rPr lang="nl-NL" dirty="0"/>
              <a:t> </a:t>
            </a:r>
            <a:r>
              <a:rPr lang="nl-NL" dirty="0" err="1"/>
              <a:t>forcing</a:t>
            </a:r>
            <a:r>
              <a:rPr lang="nl-NL" dirty="0"/>
              <a:t> </a:t>
            </a:r>
          </a:p>
          <a:p>
            <a:pPr>
              <a:buFontTx/>
              <a:buChar char="-"/>
            </a:pPr>
            <a:r>
              <a:rPr lang="nl-NL" dirty="0" err="1"/>
              <a:t>distinguish</a:t>
            </a:r>
            <a:r>
              <a:rPr lang="nl-NL" dirty="0"/>
              <a:t> </a:t>
            </a:r>
            <a:r>
              <a:rPr lang="nl-NL" dirty="0" err="1"/>
              <a:t>characteristic</a:t>
            </a:r>
            <a:r>
              <a:rPr lang="nl-NL" dirty="0"/>
              <a:t> morphodynamic </a:t>
            </a:r>
            <a:r>
              <a:rPr lang="nl-NL" dirty="0" err="1"/>
              <a:t>adaptation</a:t>
            </a:r>
            <a:r>
              <a:rPr lang="nl-NL" dirty="0"/>
              <a:t> time </a:t>
            </a:r>
            <a:r>
              <a:rPr lang="nl-NL" dirty="0" err="1"/>
              <a:t>scales</a:t>
            </a:r>
            <a:r>
              <a:rPr lang="nl-NL" dirty="0"/>
              <a:t> in </a:t>
            </a:r>
            <a:r>
              <a:rPr lang="nl-NL" dirty="0" err="1"/>
              <a:t>estuaries</a:t>
            </a: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assess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importance</a:t>
            </a:r>
            <a:r>
              <a:rPr lang="nl-NL" dirty="0"/>
              <a:t> of </a:t>
            </a:r>
            <a:r>
              <a:rPr lang="nl-NL" dirty="0" err="1"/>
              <a:t>tidal</a:t>
            </a:r>
            <a:r>
              <a:rPr lang="nl-NL" dirty="0"/>
              <a:t> flats</a:t>
            </a:r>
          </a:p>
          <a:p>
            <a:pPr>
              <a:buFontTx/>
              <a:buChar char="-"/>
            </a:pPr>
            <a:r>
              <a:rPr lang="nl-NL" dirty="0"/>
              <a:t>explain the Escoffier curve for inlets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015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US" dirty="0"/>
              <a:t>Mean depth</a:t>
            </a:r>
          </a:p>
        </p:txBody>
      </p:sp>
      <p:pic>
        <p:nvPicPr>
          <p:cNvPr id="4" name="Content Placeholder 3" descr="fig8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23" t="3814" r="13009"/>
          <a:stretch>
            <a:fillRect/>
          </a:stretch>
        </p:blipFill>
        <p:spPr>
          <a:xfrm>
            <a:off x="0" y="1246744"/>
            <a:ext cx="5940152" cy="561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119664" y="1556792"/>
            <a:ext cx="30243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Exporting basin: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About 1m deepening over 200 years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~100 Mm</a:t>
            </a:r>
            <a:r>
              <a:rPr lang="en-US" sz="28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/200 years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~500,000 m</a:t>
            </a:r>
            <a:r>
              <a:rPr lang="en-US" sz="28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/year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83" y="0"/>
            <a:ext cx="8229600" cy="1143000"/>
          </a:xfrm>
        </p:spPr>
        <p:txBody>
          <a:bodyPr/>
          <a:lstStyle/>
          <a:p>
            <a:r>
              <a:rPr lang="en-US" dirty="0"/>
              <a:t>Hypsometry after 200 years </a:t>
            </a:r>
          </a:p>
        </p:txBody>
      </p:sp>
      <p:pic>
        <p:nvPicPr>
          <p:cNvPr id="4" name="Content Placeholder 3" descr="fig6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1581" b="23844"/>
          <a:stretch>
            <a:fillRect/>
          </a:stretch>
        </p:blipFill>
        <p:spPr>
          <a:xfrm>
            <a:off x="14657" y="1543793"/>
            <a:ext cx="9129343" cy="4215739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765588" y="361578"/>
            <a:ext cx="7772400" cy="1143000"/>
          </a:xfrm>
        </p:spPr>
        <p:txBody>
          <a:bodyPr/>
          <a:lstStyle/>
          <a:p>
            <a:r>
              <a:rPr lang="en-US" dirty="0">
                <a:latin typeface="Bell MT" pitchFamily="18" charset="0"/>
              </a:rPr>
              <a:t>Brier Skill Score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475013" y="3162984"/>
            <a:ext cx="8455231" cy="2810303"/>
          </a:xfrm>
        </p:spPr>
        <p:txBody>
          <a:bodyPr/>
          <a:lstStyle/>
          <a:p>
            <a:r>
              <a:rPr lang="en-US" sz="2800" i="1" dirty="0">
                <a:latin typeface="Arial" pitchFamily="34" charset="0"/>
                <a:cs typeface="Arial" pitchFamily="34" charset="0"/>
              </a:rPr>
              <a:t>Δvol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- volumetric change compared to the initial flat bed, (m</a:t>
            </a:r>
            <a:r>
              <a:rPr lang="en-US" sz="28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 </a:t>
            </a:r>
          </a:p>
          <a:p>
            <a:r>
              <a:rPr lang="en-US" sz="2800" i="1" dirty="0">
                <a:latin typeface="Arial" pitchFamily="34" charset="0"/>
                <a:cs typeface="Arial" pitchFamily="34" charset="0"/>
              </a:rPr>
              <a:t>mod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- modeled quantity, </a:t>
            </a:r>
          </a:p>
          <a:p>
            <a:r>
              <a:rPr lang="en-US" sz="2800" i="1" dirty="0">
                <a:latin typeface="Arial" pitchFamily="34" charset="0"/>
                <a:cs typeface="Arial" pitchFamily="34" charset="0"/>
              </a:rPr>
              <a:t>meas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- measured quantity 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=1 is perfect model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&lt;0 is worse than a flat bed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Bell MT" pitchFamily="18" charset="0"/>
            </a:endParaRP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844866" y="1508167"/>
          <a:ext cx="5310009" cy="139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51" name="Equation" r:id="rId3" imgW="2032000" imgH="533400" progId="Equation.DSMT4">
                  <p:embed/>
                </p:oleObj>
              </mc:Choice>
              <mc:Fallback>
                <p:oleObj name="Equation" r:id="rId3" imgW="2032000" imgH="533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866" y="1508167"/>
                        <a:ext cx="5310009" cy="1395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565" y="403761"/>
            <a:ext cx="2069275" cy="6656119"/>
          </a:xfrm>
        </p:spPr>
        <p:txBody>
          <a:bodyPr/>
          <a:lstStyle/>
          <a:p>
            <a:r>
              <a:rPr lang="en-US" sz="2400" dirty="0"/>
              <a:t>1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0.75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0.75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0.76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0.83</a:t>
            </a: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285" y="0"/>
            <a:ext cx="66947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8130" y="368135"/>
            <a:ext cx="105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-1514475" y="219075"/>
            <a:ext cx="7772400" cy="1143000"/>
          </a:xfrm>
        </p:spPr>
        <p:txBody>
          <a:bodyPr/>
          <a:lstStyle/>
          <a:p>
            <a:r>
              <a:rPr lang="en-US" dirty="0">
                <a:latin typeface="Bell MT" pitchFamily="18" charset="0"/>
              </a:rPr>
              <a:t>Brier Skill Score</a:t>
            </a:r>
          </a:p>
        </p:txBody>
      </p:sp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Bell MT" pitchFamily="18" charset="0"/>
            </a:endParaRP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644008" y="548680"/>
          <a:ext cx="4125912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75" name="Equation" r:id="rId3" imgW="2032000" imgH="533400" progId="Equation.DSMT4">
                  <p:embed/>
                </p:oleObj>
              </mc:Choice>
              <mc:Fallback>
                <p:oleObj name="Equation" r:id="rId3" imgW="2032000" imgH="533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48680"/>
                        <a:ext cx="4125912" cy="1084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3" name="Picture 8" descr="bss_ext"/>
          <p:cNvPicPr>
            <a:picLocks noChangeAspect="1" noChangeArrowheads="1"/>
          </p:cNvPicPr>
          <p:nvPr/>
        </p:nvPicPr>
        <p:blipFill>
          <a:blip r:embed="rId5" cstate="print"/>
          <a:srcRect l="3316" t="3687" r="51559" b="65649"/>
          <a:stretch>
            <a:fillRect/>
          </a:stretch>
        </p:blipFill>
        <p:spPr bwMode="auto">
          <a:xfrm>
            <a:off x="510639" y="1447299"/>
            <a:ext cx="4573827" cy="457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872630" y="1550209"/>
            <a:ext cx="57606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itchFamily="18" charset="0"/>
            </a:endParaRPr>
          </a:p>
        </p:txBody>
      </p:sp>
      <p:pic>
        <p:nvPicPr>
          <p:cNvPr id="81924" name="Picture 8" descr="bss_ext"/>
          <p:cNvPicPr>
            <a:picLocks noChangeAspect="1" noChangeArrowheads="1"/>
          </p:cNvPicPr>
          <p:nvPr/>
        </p:nvPicPr>
        <p:blipFill>
          <a:blip r:embed="rId5" cstate="print"/>
          <a:srcRect l="50112" t="66111" r="21476" b="15740"/>
          <a:stretch>
            <a:fillRect/>
          </a:stretch>
        </p:blipFill>
        <p:spPr bwMode="auto">
          <a:xfrm>
            <a:off x="5448506" y="2460741"/>
            <a:ext cx="3096344" cy="291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450944" y="1454450"/>
            <a:ext cx="1428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Bell MT" pitchFamily="18" charset="0"/>
              </a:rPr>
              <a:t>1= perfect </a:t>
            </a:r>
            <a:endParaRPr lang="en-US" sz="2400" dirty="0">
              <a:latin typeface="Bell MT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48264" cy="1143000"/>
          </a:xfrm>
        </p:spPr>
        <p:txBody>
          <a:bodyPr/>
          <a:lstStyle/>
          <a:p>
            <a:r>
              <a:rPr lang="en-US" dirty="0">
                <a:latin typeface="Bell MT" pitchFamily="18" charset="0"/>
              </a:rPr>
              <a:t>What determines the BSS?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924944"/>
            <a:ext cx="6696744" cy="1889051"/>
          </a:xfrm>
        </p:spPr>
        <p:txBody>
          <a:bodyPr/>
          <a:lstStyle/>
          <a:p>
            <a:r>
              <a:rPr lang="en-US" sz="3200" dirty="0">
                <a:latin typeface="Bell MT" pitchFamily="18" charset="0"/>
              </a:rPr>
              <a:t>Amplitude (</a:t>
            </a:r>
            <a:r>
              <a:rPr lang="el-GR" sz="3200" dirty="0">
                <a:latin typeface="Times New Roman"/>
                <a:cs typeface="Times New Roman"/>
              </a:rPr>
              <a:t>α</a:t>
            </a:r>
            <a:r>
              <a:rPr lang="en-US" sz="3200" dirty="0">
                <a:latin typeface="Bell MT" pitchFamily="18" charset="0"/>
              </a:rPr>
              <a:t>)</a:t>
            </a:r>
          </a:p>
          <a:p>
            <a:pPr>
              <a:buNone/>
            </a:pPr>
            <a:r>
              <a:rPr lang="en-US" sz="3200" dirty="0">
                <a:latin typeface="Bell MT" pitchFamily="18" charset="0"/>
              </a:rPr>
              <a:t>   (size of the patterns)</a:t>
            </a:r>
          </a:p>
          <a:p>
            <a:r>
              <a:rPr lang="en-US" sz="3200" dirty="0">
                <a:latin typeface="Bell MT" pitchFamily="18" charset="0"/>
              </a:rPr>
              <a:t>Phase (</a:t>
            </a:r>
            <a:r>
              <a:rPr lang="el-GR" sz="3200" dirty="0">
                <a:latin typeface="Times New Roman"/>
                <a:cs typeface="Times New Roman"/>
              </a:rPr>
              <a:t>β</a:t>
            </a:r>
            <a:r>
              <a:rPr lang="en-US" sz="3200" dirty="0">
                <a:latin typeface="Bell MT" pitchFamily="18" charset="0"/>
              </a:rPr>
              <a:t>)</a:t>
            </a:r>
          </a:p>
          <a:p>
            <a:pPr>
              <a:buNone/>
            </a:pPr>
            <a:r>
              <a:rPr lang="en-US" sz="3200" dirty="0">
                <a:latin typeface="Bell MT" pitchFamily="18" charset="0"/>
              </a:rPr>
              <a:t>   (location)</a:t>
            </a:r>
          </a:p>
          <a:p>
            <a:r>
              <a:rPr lang="en-US" sz="3200" dirty="0">
                <a:latin typeface="Bell MT" pitchFamily="18" charset="0"/>
              </a:rPr>
              <a:t>Mean level (</a:t>
            </a:r>
            <a:r>
              <a:rPr lang="el-GR" sz="3200" dirty="0">
                <a:latin typeface="Times New Roman"/>
                <a:cs typeface="Times New Roman"/>
              </a:rPr>
              <a:t>γ</a:t>
            </a:r>
            <a:r>
              <a:rPr lang="en-US" sz="3200" dirty="0">
                <a:latin typeface="Bell MT" pitchFamily="18" charset="0"/>
              </a:rPr>
              <a:t>)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299695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Pattern 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9952" y="4149080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Pattern 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9952" y="530120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Longitudinal profile</a:t>
            </a: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5004048" y="1183758"/>
          <a:ext cx="3312368" cy="1021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40" name="Equation" r:id="rId3" imgW="1269846" imgH="393926" progId="Equation.DSMT4">
                  <p:embed/>
                </p:oleObj>
              </mc:Choice>
              <mc:Fallback>
                <p:oleObj name="Equation" r:id="rId3" imgW="1269846" imgH="393926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183758"/>
                        <a:ext cx="3312368" cy="10211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323528" y="1196752"/>
          <a:ext cx="4125912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41" name="Equation" r:id="rId5" imgW="2032000" imgH="533400" progId="Equation.DSMT4">
                  <p:embed/>
                </p:oleObj>
              </mc:Choice>
              <mc:Fallback>
                <p:oleObj name="Equation" r:id="rId5" imgW="2032000" imgH="533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96752"/>
                        <a:ext cx="4125912" cy="1084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292080" y="2420888"/>
            <a:ext cx="31213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latin typeface="Bell MT" pitchFamily="18" charset="0"/>
              </a:rPr>
              <a:t>(Sutherland et al. 2004)</a:t>
            </a:r>
            <a:endParaRPr lang="en-US" sz="2400" dirty="0">
              <a:latin typeface="Bell MT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ss_ext"/>
          <p:cNvPicPr/>
          <p:nvPr/>
        </p:nvPicPr>
        <p:blipFill>
          <a:blip r:embed="rId2" cstate="print"/>
          <a:srcRect t="33833" b="5963"/>
          <a:stretch>
            <a:fillRect/>
          </a:stretch>
        </p:blipFill>
        <p:spPr bwMode="auto">
          <a:xfrm>
            <a:off x="0" y="0"/>
            <a:ext cx="7668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1907704" y="0"/>
            <a:ext cx="576064" cy="3600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64088" y="0"/>
            <a:ext cx="576064" cy="3600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79712" y="3429000"/>
            <a:ext cx="576064" cy="3600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2637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0115" y="0"/>
            <a:ext cx="362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 and Phasing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9873" y="335957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level</a:t>
            </a:r>
          </a:p>
        </p:txBody>
      </p:sp>
      <p:pic>
        <p:nvPicPr>
          <p:cNvPr id="11" name="Picture 8" descr="bss_ext"/>
          <p:cNvPicPr>
            <a:picLocks noChangeAspect="1" noChangeArrowheads="1"/>
          </p:cNvPicPr>
          <p:nvPr/>
        </p:nvPicPr>
        <p:blipFill>
          <a:blip r:embed="rId2" cstate="print"/>
          <a:srcRect l="50112" t="66111" r="21476" b="15740"/>
          <a:stretch>
            <a:fillRect/>
          </a:stretch>
        </p:blipFill>
        <p:spPr bwMode="auto">
          <a:xfrm>
            <a:off x="4067944" y="3501008"/>
            <a:ext cx="3096344" cy="2914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302" y="229589"/>
            <a:ext cx="7772400" cy="1143000"/>
          </a:xfrm>
        </p:spPr>
        <p:txBody>
          <a:bodyPr/>
          <a:lstStyle/>
          <a:p>
            <a:r>
              <a:rPr lang="en-US" sz="4800" dirty="0">
                <a:latin typeface="Bell MT" pitchFamily="18" charset="0"/>
              </a:rPr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435280" cy="4525963"/>
          </a:xfrm>
        </p:spPr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Modeling approach reproduces realistic and characteristic patterns in the Western Scheldt tidal basin.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Major tidal forcing shows significant skill in reproducing the bathymetry, even for variations in model parameter settings.</a:t>
            </a: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Model performance varies over 200 years due to continuous pattern formation and deepening of the basin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8" y="930275"/>
            <a:ext cx="8764587" cy="4535488"/>
          </a:xfrm>
        </p:spPr>
        <p:txBody>
          <a:bodyPr/>
          <a:lstStyle/>
          <a:p>
            <a:pPr algn="ctr"/>
            <a:endParaRPr lang="nl-NL" sz="3600"/>
          </a:p>
          <a:p>
            <a:pPr algn="ctr"/>
            <a:endParaRPr lang="nl-NL" sz="3600"/>
          </a:p>
          <a:p>
            <a:pPr algn="ctr">
              <a:buFontTx/>
              <a:buNone/>
            </a:pPr>
            <a:endParaRPr lang="nl-NL" sz="3600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893763" y="1260475"/>
            <a:ext cx="73834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Long-term performance of morphological models in estuaries</a:t>
            </a:r>
          </a:p>
          <a:p>
            <a:endParaRPr lang="en-US" sz="3600" dirty="0"/>
          </a:p>
          <a:p>
            <a:r>
              <a:rPr lang="en-US" sz="3600" dirty="0"/>
              <a:t>Virtual reality? </a:t>
            </a:r>
          </a:p>
          <a:p>
            <a:endParaRPr lang="en-US" sz="3600" dirty="0"/>
          </a:p>
          <a:p>
            <a:r>
              <a:rPr lang="en-US" dirty="0"/>
              <a:t>Gerard Dam (</a:t>
            </a:r>
            <a:r>
              <a:rPr lang="en-US" dirty="0" err="1"/>
              <a:t>Svasek</a:t>
            </a:r>
            <a:r>
              <a:rPr lang="en-US" dirty="0"/>
              <a:t> Hydraulics/UNESCO-IHE)</a:t>
            </a:r>
          </a:p>
          <a:p>
            <a:r>
              <a:rPr lang="en-US" dirty="0"/>
              <a:t>Mick van </a:t>
            </a:r>
            <a:r>
              <a:rPr lang="en-US" dirty="0" err="1"/>
              <a:t>der</a:t>
            </a:r>
            <a:r>
              <a:rPr lang="en-US" dirty="0"/>
              <a:t> </a:t>
            </a:r>
            <a:r>
              <a:rPr lang="en-US" dirty="0" err="1"/>
              <a:t>Wegen</a:t>
            </a:r>
            <a:r>
              <a:rPr lang="en-US" dirty="0"/>
              <a:t> (UNESCO-IHE, </a:t>
            </a:r>
            <a:r>
              <a:rPr lang="en-US" dirty="0" err="1"/>
              <a:t>Deltares</a:t>
            </a:r>
            <a:r>
              <a:rPr lang="en-US" dirty="0"/>
              <a:t>)</a:t>
            </a:r>
          </a:p>
          <a:p>
            <a:r>
              <a:rPr lang="en-US" dirty="0" err="1"/>
              <a:t>Dano</a:t>
            </a:r>
            <a:r>
              <a:rPr lang="en-US" dirty="0"/>
              <a:t> </a:t>
            </a:r>
            <a:r>
              <a:rPr lang="en-US" dirty="0" err="1"/>
              <a:t>Roelvink</a:t>
            </a:r>
            <a:r>
              <a:rPr lang="en-US" dirty="0"/>
              <a:t> (UNESCO-IHE, </a:t>
            </a:r>
            <a:r>
              <a:rPr lang="en-US" dirty="0" err="1"/>
              <a:t>Deltares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373" y="197708"/>
            <a:ext cx="7772400" cy="916459"/>
          </a:xfrm>
        </p:spPr>
        <p:txBody>
          <a:bodyPr/>
          <a:lstStyle/>
          <a:p>
            <a:r>
              <a:rPr lang="nl-NL" dirty="0" err="1"/>
              <a:t>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68" y="1194486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/>
              <a:t>3 </a:t>
            </a:r>
            <a:r>
              <a:rPr lang="nl-NL" sz="2800" dirty="0" err="1"/>
              <a:t>periods</a:t>
            </a:r>
            <a:r>
              <a:rPr lang="nl-NL" sz="2800" dirty="0"/>
              <a:t> - </a:t>
            </a:r>
            <a:r>
              <a:rPr lang="nl-NL" sz="2800" dirty="0" err="1"/>
              <a:t>lectures</a:t>
            </a:r>
            <a:endParaRPr lang="nl-NL" sz="2800" dirty="0"/>
          </a:p>
          <a:p>
            <a:pPr lvl="1"/>
            <a:r>
              <a:rPr lang="nl-NL" sz="2400" dirty="0" err="1"/>
              <a:t>Introduction</a:t>
            </a:r>
            <a:r>
              <a:rPr lang="nl-NL" sz="2400" dirty="0"/>
              <a:t> </a:t>
            </a:r>
            <a:r>
              <a:rPr lang="nl-NL" sz="2400" dirty="0" err="1"/>
              <a:t>classification</a:t>
            </a:r>
            <a:r>
              <a:rPr lang="nl-NL" sz="2400" dirty="0"/>
              <a:t>, equilibrium? </a:t>
            </a:r>
          </a:p>
          <a:p>
            <a:pPr lvl="1"/>
            <a:r>
              <a:rPr lang="nl-NL" sz="2400" dirty="0" err="1"/>
              <a:t>Inlet</a:t>
            </a:r>
            <a:r>
              <a:rPr lang="nl-NL" sz="2400" dirty="0"/>
              <a:t> systems</a:t>
            </a:r>
          </a:p>
          <a:p>
            <a:pPr lvl="1"/>
            <a:r>
              <a:rPr lang="nl-NL" sz="2400" dirty="0" err="1"/>
              <a:t>From</a:t>
            </a:r>
            <a:r>
              <a:rPr lang="nl-NL" sz="2400" dirty="0"/>
              <a:t> </a:t>
            </a:r>
            <a:r>
              <a:rPr lang="nl-NL" sz="2400" dirty="0" err="1"/>
              <a:t>realistic</a:t>
            </a:r>
            <a:r>
              <a:rPr lang="nl-NL" sz="2400" dirty="0"/>
              <a:t> </a:t>
            </a:r>
            <a:r>
              <a:rPr lang="nl-NL" sz="2400" dirty="0" err="1"/>
              <a:t>analogue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virtual </a:t>
            </a:r>
            <a:r>
              <a:rPr lang="nl-NL" sz="2400" dirty="0" err="1"/>
              <a:t>reality</a:t>
            </a:r>
            <a:endParaRPr lang="nl-NL" sz="2400" dirty="0"/>
          </a:p>
          <a:p>
            <a:pPr lvl="2"/>
            <a:r>
              <a:rPr lang="nl-NL" sz="2000" dirty="0" err="1"/>
              <a:t>Schematized</a:t>
            </a:r>
            <a:r>
              <a:rPr lang="nl-NL" sz="2000" dirty="0"/>
              <a:t> </a:t>
            </a:r>
            <a:r>
              <a:rPr lang="nl-NL" sz="2000" dirty="0" err="1"/>
              <a:t>inlet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tidal</a:t>
            </a:r>
            <a:r>
              <a:rPr lang="nl-NL" sz="2000" dirty="0"/>
              <a:t> </a:t>
            </a:r>
            <a:r>
              <a:rPr lang="nl-NL" sz="2000" dirty="0" err="1"/>
              <a:t>basin</a:t>
            </a:r>
            <a:endParaRPr lang="nl-NL" sz="2000" dirty="0"/>
          </a:p>
          <a:p>
            <a:pPr lvl="2"/>
            <a:r>
              <a:rPr lang="nl-NL" sz="2000" dirty="0" err="1"/>
              <a:t>Forcing</a:t>
            </a:r>
            <a:r>
              <a:rPr lang="nl-NL" sz="2000" dirty="0"/>
              <a:t> </a:t>
            </a:r>
            <a:r>
              <a:rPr lang="nl-NL" sz="2000" dirty="0" err="1"/>
              <a:t>geometry</a:t>
            </a:r>
            <a:r>
              <a:rPr lang="nl-NL" sz="2000" dirty="0"/>
              <a:t> :Western Scheldt </a:t>
            </a:r>
          </a:p>
          <a:p>
            <a:pPr lvl="2"/>
            <a:r>
              <a:rPr lang="nl-NL" sz="2000" dirty="0"/>
              <a:t>150 </a:t>
            </a:r>
            <a:r>
              <a:rPr lang="nl-NL" sz="2000" dirty="0" err="1"/>
              <a:t>year</a:t>
            </a:r>
            <a:r>
              <a:rPr lang="nl-NL" sz="2000" dirty="0"/>
              <a:t> </a:t>
            </a:r>
            <a:r>
              <a:rPr lang="nl-NL" sz="2000" dirty="0" err="1"/>
              <a:t>hindcast</a:t>
            </a:r>
            <a:r>
              <a:rPr lang="nl-NL" sz="2000" dirty="0"/>
              <a:t> in Western Scheldt : model </a:t>
            </a:r>
            <a:r>
              <a:rPr lang="nl-NL" sz="2000" dirty="0" err="1"/>
              <a:t>skill</a:t>
            </a:r>
            <a:endParaRPr lang="nl-NL" sz="2000" dirty="0"/>
          </a:p>
          <a:p>
            <a:pPr lvl="2"/>
            <a:r>
              <a:rPr lang="nl-NL" sz="2000" dirty="0"/>
              <a:t>150 </a:t>
            </a:r>
            <a:r>
              <a:rPr lang="nl-NL" sz="2000" dirty="0" err="1"/>
              <a:t>year</a:t>
            </a:r>
            <a:r>
              <a:rPr lang="nl-NL" sz="2000" dirty="0"/>
              <a:t> </a:t>
            </a:r>
            <a:r>
              <a:rPr lang="nl-NL" sz="2000" dirty="0" err="1"/>
              <a:t>hindcast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100 </a:t>
            </a:r>
            <a:r>
              <a:rPr lang="nl-NL" sz="2000" dirty="0" err="1"/>
              <a:t>year</a:t>
            </a:r>
            <a:r>
              <a:rPr lang="nl-NL" sz="2000" dirty="0"/>
              <a:t> forecast in San Pablo Bay : model </a:t>
            </a:r>
            <a:r>
              <a:rPr lang="nl-NL" sz="2000" dirty="0" err="1"/>
              <a:t>confidence</a:t>
            </a:r>
            <a:r>
              <a:rPr lang="nl-NL" sz="2000" dirty="0"/>
              <a:t>, do we trust </a:t>
            </a:r>
            <a:r>
              <a:rPr lang="nl-NL" sz="2000" dirty="0" err="1"/>
              <a:t>our</a:t>
            </a:r>
            <a:r>
              <a:rPr lang="nl-NL" sz="2000" dirty="0"/>
              <a:t> model? </a:t>
            </a:r>
          </a:p>
          <a:p>
            <a:pPr marL="0" indent="0">
              <a:buNone/>
            </a:pPr>
            <a:r>
              <a:rPr lang="nl-NL" sz="2800" dirty="0"/>
              <a:t>Homework – reading stuff – prepare ppt</a:t>
            </a:r>
          </a:p>
          <a:p>
            <a:pPr marL="0" indent="0">
              <a:buNone/>
            </a:pPr>
            <a:r>
              <a:rPr lang="nl-NL" sz="2800" dirty="0"/>
              <a:t>1 </a:t>
            </a:r>
            <a:r>
              <a:rPr lang="nl-NL" sz="2800" dirty="0" err="1"/>
              <a:t>period</a:t>
            </a:r>
            <a:r>
              <a:rPr lang="nl-NL" sz="2800" dirty="0"/>
              <a:t>, </a:t>
            </a:r>
            <a:r>
              <a:rPr lang="nl-NL" sz="2800" dirty="0" err="1"/>
              <a:t>you</a:t>
            </a:r>
            <a:r>
              <a:rPr lang="nl-NL" sz="2800" dirty="0"/>
              <a:t> present in small </a:t>
            </a:r>
            <a:r>
              <a:rPr lang="nl-NL" sz="2800" dirty="0" err="1"/>
              <a:t>groups</a:t>
            </a:r>
            <a:r>
              <a:rPr lang="nl-NL" sz="2800" dirty="0"/>
              <a:t>! 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510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7175"/>
            <a:ext cx="7772400" cy="1143000"/>
          </a:xfrm>
        </p:spPr>
        <p:txBody>
          <a:bodyPr/>
          <a:lstStyle/>
          <a:p>
            <a:r>
              <a:rPr lang="nl-NL" sz="3200" dirty="0"/>
              <a:t>....the </a:t>
            </a:r>
            <a:r>
              <a:rPr lang="nl-NL" sz="3200" dirty="0" err="1"/>
              <a:t>weather</a:t>
            </a:r>
            <a:r>
              <a:rPr lang="nl-NL" sz="3200" dirty="0"/>
              <a:t> </a:t>
            </a:r>
            <a:r>
              <a:rPr lang="nl-NL" sz="3200" dirty="0" err="1"/>
              <a:t>forecast</a:t>
            </a:r>
            <a:r>
              <a:rPr lang="nl-NL" sz="3200" dirty="0"/>
              <a:t> </a:t>
            </a:r>
            <a:r>
              <a:rPr lang="nl-NL" sz="3200" dirty="0" err="1"/>
              <a:t>for</a:t>
            </a:r>
            <a:r>
              <a:rPr lang="nl-NL" sz="3200" dirty="0"/>
              <a:t> the </a:t>
            </a:r>
            <a:r>
              <a:rPr lang="nl-NL" sz="3200" dirty="0" err="1"/>
              <a:t>next</a:t>
            </a:r>
            <a:r>
              <a:rPr lang="nl-NL" sz="3200" dirty="0"/>
              <a:t> </a:t>
            </a:r>
            <a:r>
              <a:rPr lang="nl-NL" sz="3200" dirty="0" err="1"/>
              <a:t>days</a:t>
            </a:r>
            <a:r>
              <a:rPr lang="nl-NL" sz="3200" dirty="0"/>
              <a:t>....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319338" y="5076825"/>
            <a:ext cx="438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600"/>
              <a:t>(www.buienradar.nl)</a:t>
            </a:r>
          </a:p>
        </p:txBody>
      </p:sp>
      <p:pic>
        <p:nvPicPr>
          <p:cNvPr id="19460" name="Picture 4" descr="chart1503.png"/>
          <p:cNvPicPr>
            <a:picLocks noChangeAspect="1"/>
          </p:cNvPicPr>
          <p:nvPr/>
        </p:nvPicPr>
        <p:blipFill>
          <a:blip r:embed="rId2" cstate="print"/>
          <a:srcRect t="3055"/>
          <a:stretch>
            <a:fillRect/>
          </a:stretch>
        </p:blipFill>
        <p:spPr bwMode="auto">
          <a:xfrm>
            <a:off x="414338" y="1552575"/>
            <a:ext cx="84740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95425" y="1552575"/>
            <a:ext cx="5076825" cy="40481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2743200" y="2057400"/>
            <a:ext cx="0" cy="2971800"/>
          </a:xfrm>
          <a:prstGeom prst="line">
            <a:avLst/>
          </a:prstGeom>
          <a:ln w="25400"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743200" y="5029200"/>
            <a:ext cx="3048000" cy="0"/>
          </a:xfrm>
          <a:prstGeom prst="line">
            <a:avLst/>
          </a:prstGeom>
          <a:ln w="25400"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2738215" y="3200400"/>
            <a:ext cx="2948299" cy="1836634"/>
          </a:xfrm>
          <a:custGeom>
            <a:avLst/>
            <a:gdLst>
              <a:gd name="connsiteX0" fmla="*/ 0 w 2948299"/>
              <a:gd name="connsiteY0" fmla="*/ 1871529 h 1871529"/>
              <a:gd name="connsiteX1" fmla="*/ 512748 w 2948299"/>
              <a:gd name="connsiteY1" fmla="*/ 1016949 h 1871529"/>
              <a:gd name="connsiteX2" fmla="*/ 1333144 w 2948299"/>
              <a:gd name="connsiteY2" fmla="*/ 478564 h 1871529"/>
              <a:gd name="connsiteX3" fmla="*/ 2948299 w 2948299"/>
              <a:gd name="connsiteY3" fmla="*/ 0 h 18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8299" h="1871529">
                <a:moveTo>
                  <a:pt x="0" y="1871529"/>
                </a:moveTo>
                <a:cubicBezTo>
                  <a:pt x="145278" y="1560319"/>
                  <a:pt x="290557" y="1249110"/>
                  <a:pt x="512748" y="1016949"/>
                </a:cubicBezTo>
                <a:cubicBezTo>
                  <a:pt x="734939" y="784788"/>
                  <a:pt x="927219" y="648055"/>
                  <a:pt x="1333144" y="478564"/>
                </a:cubicBezTo>
                <a:cubicBezTo>
                  <a:pt x="1739069" y="309073"/>
                  <a:pt x="2343684" y="154536"/>
                  <a:pt x="2948299" y="0"/>
                </a:cubicBezTo>
              </a:path>
            </a:pathLst>
          </a:cu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00400" y="2666999"/>
            <a:ext cx="2491099" cy="1600201"/>
          </a:xfrm>
          <a:custGeom>
            <a:avLst/>
            <a:gdLst>
              <a:gd name="connsiteX0" fmla="*/ 0 w 2948299"/>
              <a:gd name="connsiteY0" fmla="*/ 1871529 h 1871529"/>
              <a:gd name="connsiteX1" fmla="*/ 512748 w 2948299"/>
              <a:gd name="connsiteY1" fmla="*/ 1016949 h 1871529"/>
              <a:gd name="connsiteX2" fmla="*/ 1333144 w 2948299"/>
              <a:gd name="connsiteY2" fmla="*/ 478564 h 1871529"/>
              <a:gd name="connsiteX3" fmla="*/ 2948299 w 2948299"/>
              <a:gd name="connsiteY3" fmla="*/ 0 h 18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8299" h="1871529">
                <a:moveTo>
                  <a:pt x="0" y="1871529"/>
                </a:moveTo>
                <a:cubicBezTo>
                  <a:pt x="145278" y="1560319"/>
                  <a:pt x="290557" y="1249110"/>
                  <a:pt x="512748" y="1016949"/>
                </a:cubicBezTo>
                <a:cubicBezTo>
                  <a:pt x="734939" y="784788"/>
                  <a:pt x="927219" y="648055"/>
                  <a:pt x="1333144" y="478564"/>
                </a:cubicBezTo>
                <a:cubicBezTo>
                  <a:pt x="1739069" y="309073"/>
                  <a:pt x="2343684" y="154536"/>
                  <a:pt x="2948299" y="0"/>
                </a:cubicBezTo>
              </a:path>
            </a:pathLst>
          </a:cu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00400" y="3124200"/>
            <a:ext cx="2514600" cy="1143000"/>
          </a:xfrm>
          <a:custGeom>
            <a:avLst/>
            <a:gdLst>
              <a:gd name="connsiteX0" fmla="*/ 0 w 2991028"/>
              <a:gd name="connsiteY0" fmla="*/ 1549638 h 1549638"/>
              <a:gd name="connsiteX1" fmla="*/ 743484 w 2991028"/>
              <a:gd name="connsiteY1" fmla="*/ 1216352 h 1549638"/>
              <a:gd name="connsiteX2" fmla="*/ 974220 w 2991028"/>
              <a:gd name="connsiteY2" fmla="*/ 395955 h 1549638"/>
              <a:gd name="connsiteX3" fmla="*/ 1529697 w 2991028"/>
              <a:gd name="connsiteY3" fmla="*/ 19940 h 1549638"/>
              <a:gd name="connsiteX4" fmla="*/ 2324456 w 2991028"/>
              <a:gd name="connsiteY4" fmla="*/ 276314 h 1549638"/>
              <a:gd name="connsiteX5" fmla="*/ 2991028 w 2991028"/>
              <a:gd name="connsiteY5" fmla="*/ 695058 h 154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1028" h="1549638">
                <a:moveTo>
                  <a:pt x="0" y="1549638"/>
                </a:moveTo>
                <a:cubicBezTo>
                  <a:pt x="290557" y="1479135"/>
                  <a:pt x="581114" y="1408632"/>
                  <a:pt x="743484" y="1216352"/>
                </a:cubicBezTo>
                <a:cubicBezTo>
                  <a:pt x="905854" y="1024072"/>
                  <a:pt x="843185" y="595357"/>
                  <a:pt x="974220" y="395955"/>
                </a:cubicBezTo>
                <a:cubicBezTo>
                  <a:pt x="1105256" y="196553"/>
                  <a:pt x="1304658" y="39880"/>
                  <a:pt x="1529697" y="19940"/>
                </a:cubicBezTo>
                <a:cubicBezTo>
                  <a:pt x="1754736" y="0"/>
                  <a:pt x="2080901" y="163794"/>
                  <a:pt x="2324456" y="276314"/>
                </a:cubicBezTo>
                <a:cubicBezTo>
                  <a:pt x="2568011" y="388834"/>
                  <a:pt x="2779519" y="541946"/>
                  <a:pt x="2991028" y="695058"/>
                </a:cubicBezTo>
              </a:path>
            </a:pathLst>
          </a:cu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3266" y="319670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Morphodynamic activity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5105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1" name="Freeform 10"/>
          <p:cNvSpPr/>
          <p:nvPr/>
        </p:nvSpPr>
        <p:spPr>
          <a:xfrm>
            <a:off x="3200399" y="3733800"/>
            <a:ext cx="2451931" cy="533400"/>
          </a:xfrm>
          <a:custGeom>
            <a:avLst/>
            <a:gdLst>
              <a:gd name="connsiteX0" fmla="*/ 0 w 2905570"/>
              <a:gd name="connsiteY0" fmla="*/ 1692068 h 1692068"/>
              <a:gd name="connsiteX1" fmla="*/ 957129 w 2905570"/>
              <a:gd name="connsiteY1" fmla="*/ 623843 h 1692068"/>
              <a:gd name="connsiteX2" fmla="*/ 2905570 w 2905570"/>
              <a:gd name="connsiteY2" fmla="*/ 0 h 16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5570" h="1692068">
                <a:moveTo>
                  <a:pt x="0" y="1692068"/>
                </a:moveTo>
                <a:cubicBezTo>
                  <a:pt x="236433" y="1298961"/>
                  <a:pt x="472867" y="905854"/>
                  <a:pt x="957129" y="623843"/>
                </a:cubicBezTo>
                <a:cubicBezTo>
                  <a:pt x="1441391" y="341832"/>
                  <a:pt x="2173480" y="170916"/>
                  <a:pt x="2905570" y="0"/>
                </a:cubicBezTo>
              </a:path>
            </a:pathLst>
          </a:custGeom>
          <a:ln w="254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200400" y="3048001"/>
            <a:ext cx="2514599" cy="1219199"/>
          </a:xfrm>
          <a:custGeom>
            <a:avLst/>
            <a:gdLst>
              <a:gd name="connsiteX0" fmla="*/ 0 w 2897024"/>
              <a:gd name="connsiteY0" fmla="*/ 1897167 h 1897167"/>
              <a:gd name="connsiteX1" fmla="*/ 529839 w 2897024"/>
              <a:gd name="connsiteY1" fmla="*/ 393107 h 1897167"/>
              <a:gd name="connsiteX2" fmla="*/ 1905712 w 2897024"/>
              <a:gd name="connsiteY2" fmla="*/ 179462 h 1897167"/>
              <a:gd name="connsiteX3" fmla="*/ 2897024 w 2897024"/>
              <a:gd name="connsiteY3" fmla="*/ 0 h 189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7024" h="1897167">
                <a:moveTo>
                  <a:pt x="0" y="1897167"/>
                </a:moveTo>
                <a:cubicBezTo>
                  <a:pt x="106110" y="1288279"/>
                  <a:pt x="212220" y="679391"/>
                  <a:pt x="529839" y="393107"/>
                </a:cubicBezTo>
                <a:cubicBezTo>
                  <a:pt x="847458" y="106823"/>
                  <a:pt x="1511181" y="244980"/>
                  <a:pt x="1905712" y="179462"/>
                </a:cubicBezTo>
                <a:cubicBezTo>
                  <a:pt x="2300243" y="113944"/>
                  <a:pt x="2598633" y="56972"/>
                  <a:pt x="2897024" y="0"/>
                </a:cubicBezTo>
              </a:path>
            </a:pathLst>
          </a:custGeom>
          <a:ln w="254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200025"/>
            <a:ext cx="7772400" cy="1143000"/>
          </a:xfrm>
        </p:spPr>
        <p:txBody>
          <a:bodyPr/>
          <a:lstStyle/>
          <a:p>
            <a:r>
              <a:rPr lang="nl-NL" sz="3600" dirty="0" err="1"/>
              <a:t>How</a:t>
            </a:r>
            <a:r>
              <a:rPr lang="nl-NL" sz="3600" dirty="0"/>
              <a:t> do </a:t>
            </a:r>
            <a:r>
              <a:rPr lang="nl-NL" sz="3600" dirty="0" err="1"/>
              <a:t>process-based</a:t>
            </a:r>
            <a:r>
              <a:rPr lang="nl-NL" sz="3600" dirty="0"/>
              <a:t> models </a:t>
            </a:r>
            <a:r>
              <a:rPr lang="nl-NL" sz="3600" dirty="0" err="1"/>
              <a:t>perform</a:t>
            </a:r>
            <a:r>
              <a:rPr lang="nl-NL" sz="36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 rot="20863107">
            <a:off x="6722605" y="2458576"/>
            <a:ext cx="239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reality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26406" y="2981325"/>
            <a:ext cx="1190625" cy="266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6500" name="Picture 4" descr="deltaluf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225425"/>
            <a:ext cx="7559675" cy="58420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314325"/>
            <a:ext cx="8667750" cy="428625"/>
          </a:xfrm>
        </p:spPr>
        <p:txBody>
          <a:bodyPr/>
          <a:lstStyle/>
          <a:p>
            <a:r>
              <a:rPr lang="nl-NL" dirty="0" err="1"/>
              <a:t>Morphological</a:t>
            </a:r>
            <a:r>
              <a:rPr lang="nl-NL" dirty="0"/>
              <a:t> </a:t>
            </a:r>
            <a:r>
              <a:rPr lang="nl-NL" dirty="0" err="1"/>
              <a:t>process-based</a:t>
            </a:r>
            <a:r>
              <a:rPr lang="nl-NL" dirty="0"/>
              <a:t> model: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162050" y="1323975"/>
            <a:ext cx="79819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nl-NL" sz="2800" dirty="0"/>
              <a:t>FINEL2d model (</a:t>
            </a:r>
            <a:r>
              <a:rPr lang="nl-NL" sz="2800" dirty="0">
                <a:hlinkClick r:id="rId2"/>
              </a:rPr>
              <a:t>www.finel2d.com</a:t>
            </a:r>
            <a:r>
              <a:rPr lang="nl-NL" sz="2800" dirty="0"/>
              <a:t> ):</a:t>
            </a:r>
          </a:p>
          <a:p>
            <a:pPr algn="l">
              <a:buFont typeface="Arial" charset="0"/>
              <a:buChar char="•"/>
            </a:pPr>
            <a:r>
              <a:rPr lang="nl-NL" sz="2800" dirty="0"/>
              <a:t> 2DH </a:t>
            </a:r>
            <a:r>
              <a:rPr lang="nl-NL" sz="2800" dirty="0" err="1"/>
              <a:t>simulation</a:t>
            </a:r>
            <a:r>
              <a:rPr lang="nl-NL" sz="2800" dirty="0"/>
              <a:t> </a:t>
            </a:r>
            <a:r>
              <a:rPr lang="nl-NL" sz="2800" dirty="0" err="1"/>
              <a:t>finite</a:t>
            </a:r>
            <a:r>
              <a:rPr lang="nl-NL" sz="2800" dirty="0"/>
              <a:t> </a:t>
            </a:r>
            <a:r>
              <a:rPr lang="nl-NL" sz="2800" dirty="0" err="1"/>
              <a:t>elements</a:t>
            </a:r>
            <a:r>
              <a:rPr lang="nl-NL" sz="2800" dirty="0"/>
              <a:t> </a:t>
            </a:r>
            <a:r>
              <a:rPr lang="nl-NL" sz="2800" dirty="0" err="1"/>
              <a:t>method</a:t>
            </a:r>
            <a:r>
              <a:rPr lang="nl-NL" sz="2800" dirty="0"/>
              <a:t>;</a:t>
            </a:r>
          </a:p>
          <a:p>
            <a:pPr algn="l">
              <a:buFont typeface="Arial" charset="0"/>
              <a:buChar char="•"/>
            </a:pPr>
            <a:r>
              <a:rPr lang="nl-NL" sz="2800" dirty="0"/>
              <a:t> </a:t>
            </a:r>
            <a:r>
              <a:rPr lang="nl-NL" sz="2800" dirty="0" err="1"/>
              <a:t>Only</a:t>
            </a:r>
            <a:r>
              <a:rPr lang="nl-NL" sz="2800" dirty="0"/>
              <a:t> </a:t>
            </a:r>
            <a:r>
              <a:rPr lang="nl-NL" sz="2800" dirty="0" err="1"/>
              <a:t>tidal</a:t>
            </a:r>
            <a:r>
              <a:rPr lang="nl-NL" sz="2800" dirty="0"/>
              <a:t> </a:t>
            </a:r>
            <a:r>
              <a:rPr lang="nl-NL" sz="2800" dirty="0" err="1"/>
              <a:t>forcing</a:t>
            </a:r>
            <a:r>
              <a:rPr lang="nl-NL" sz="2800" dirty="0"/>
              <a:t>; </a:t>
            </a:r>
          </a:p>
          <a:p>
            <a:pPr algn="l">
              <a:buFont typeface="Arial" charset="0"/>
              <a:buChar char="•"/>
            </a:pPr>
            <a:r>
              <a:rPr lang="nl-NL" sz="2800" dirty="0"/>
              <a:t> </a:t>
            </a:r>
            <a:r>
              <a:rPr lang="nl-NL" sz="2800" dirty="0" err="1"/>
              <a:t>Engelund-Hansen</a:t>
            </a:r>
            <a:r>
              <a:rPr lang="nl-NL" sz="2800" dirty="0"/>
              <a:t> sediment transport </a:t>
            </a:r>
            <a:r>
              <a:rPr lang="nl-NL" sz="2800" dirty="0" err="1"/>
              <a:t>formula</a:t>
            </a:r>
            <a:endParaRPr lang="nl-NL" sz="2800" dirty="0"/>
          </a:p>
          <a:p>
            <a:pPr algn="l">
              <a:buFont typeface="Arial" charset="0"/>
              <a:buChar char="•"/>
            </a:pPr>
            <a:r>
              <a:rPr lang="nl-NL" sz="2800" dirty="0"/>
              <a:t> 1 </a:t>
            </a:r>
            <a:r>
              <a:rPr lang="nl-NL" sz="2800" dirty="0" err="1"/>
              <a:t>fraction</a:t>
            </a:r>
            <a:r>
              <a:rPr lang="nl-NL" sz="2800" dirty="0"/>
              <a:t> of </a:t>
            </a:r>
            <a:r>
              <a:rPr lang="nl-NL" sz="2800" dirty="0" err="1"/>
              <a:t>sand</a:t>
            </a:r>
            <a:endParaRPr lang="nl-NL" sz="2800" dirty="0"/>
          </a:p>
          <a:p>
            <a:pPr algn="l">
              <a:buFont typeface="Arial" charset="0"/>
              <a:buChar char="•"/>
            </a:pPr>
            <a:r>
              <a:rPr lang="nl-NL" sz="2800" dirty="0"/>
              <a:t> </a:t>
            </a:r>
            <a:r>
              <a:rPr lang="nl-NL" sz="2800" dirty="0" err="1"/>
              <a:t>Roughness</a:t>
            </a:r>
            <a:r>
              <a:rPr lang="nl-NL" sz="2800" dirty="0"/>
              <a:t> constant in time and </a:t>
            </a:r>
            <a:r>
              <a:rPr lang="nl-NL" sz="2800" dirty="0" err="1"/>
              <a:t>space</a:t>
            </a:r>
            <a:endParaRPr lang="nl-NL" sz="2800" dirty="0"/>
          </a:p>
          <a:p>
            <a:pPr algn="l">
              <a:buFont typeface="Arial" charset="0"/>
              <a:buChar char="•"/>
            </a:pPr>
            <a:r>
              <a:rPr lang="nl-NL" sz="2800" dirty="0"/>
              <a:t> MORFAC: 24.75</a:t>
            </a:r>
          </a:p>
          <a:p>
            <a:pPr algn="l">
              <a:buFont typeface="Arial" charset="0"/>
              <a:buChar char="•"/>
            </a:pPr>
            <a:r>
              <a:rPr lang="nl-NL" sz="2800" dirty="0"/>
              <a:t> </a:t>
            </a:r>
            <a:r>
              <a:rPr lang="nl-NL" sz="2800" dirty="0" err="1"/>
              <a:t>Non-erodable</a:t>
            </a:r>
            <a:r>
              <a:rPr lang="nl-NL" sz="2800" dirty="0"/>
              <a:t> </a:t>
            </a:r>
            <a:r>
              <a:rPr lang="nl-NL" sz="2800" dirty="0" err="1"/>
              <a:t>layer</a:t>
            </a:r>
            <a:endParaRPr lang="nl-NL" sz="2800" dirty="0"/>
          </a:p>
          <a:p>
            <a:pPr algn="l">
              <a:buFont typeface="Arial" charset="0"/>
              <a:buChar char="•"/>
            </a:pPr>
            <a:r>
              <a:rPr lang="nl-NL" sz="2800" dirty="0"/>
              <a:t> </a:t>
            </a:r>
            <a:r>
              <a:rPr lang="nl-NL" sz="2800" dirty="0" err="1"/>
              <a:t>Parameterisation</a:t>
            </a:r>
            <a:r>
              <a:rPr lang="nl-NL" sz="2800" dirty="0"/>
              <a:t> of </a:t>
            </a:r>
            <a:r>
              <a:rPr lang="nl-NL" sz="2800" dirty="0" err="1"/>
              <a:t>spiral</a:t>
            </a:r>
            <a:r>
              <a:rPr lang="nl-NL" sz="2800" dirty="0"/>
              <a:t> </a:t>
            </a:r>
            <a:r>
              <a:rPr lang="nl-NL" sz="2800" dirty="0" err="1"/>
              <a:t>flow</a:t>
            </a:r>
            <a:endParaRPr lang="nl-NL" sz="2800" dirty="0"/>
          </a:p>
          <a:p>
            <a:pPr algn="l">
              <a:buFont typeface="Arial" charset="0"/>
              <a:buChar char="•"/>
            </a:pPr>
            <a:r>
              <a:rPr lang="nl-NL" sz="2800" dirty="0"/>
              <a:t> Water motion </a:t>
            </a:r>
            <a:r>
              <a:rPr lang="nl-NL" sz="2800" dirty="0" err="1"/>
              <a:t>calibrated</a:t>
            </a:r>
            <a:endParaRPr lang="nl-NL" sz="2800" dirty="0"/>
          </a:p>
          <a:p>
            <a:endParaRPr lang="nl-NL" sz="4000" dirty="0"/>
          </a:p>
          <a:p>
            <a:endParaRPr lang="nl-NL" sz="4000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Computational grid</a:t>
            </a:r>
          </a:p>
        </p:txBody>
      </p:sp>
      <p:pic>
        <p:nvPicPr>
          <p:cNvPr id="30723" name="Picture 3" descr="gridover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04888"/>
            <a:ext cx="68580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Computational grid</a:t>
            </a:r>
          </a:p>
        </p:txBody>
      </p:sp>
      <p:pic>
        <p:nvPicPr>
          <p:cNvPr id="31747" name="Picture 5" descr="gridzoom1.png"/>
          <p:cNvPicPr>
            <a:picLocks noChangeAspect="1"/>
          </p:cNvPicPr>
          <p:nvPr/>
        </p:nvPicPr>
        <p:blipFill>
          <a:blip r:embed="rId2" cstate="print"/>
          <a:srcRect l="8009" t="4617" r="6816" b="5602"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Computational grid</a:t>
            </a:r>
          </a:p>
        </p:txBody>
      </p:sp>
      <p:pic>
        <p:nvPicPr>
          <p:cNvPr id="32771" name="Picture 5" descr="gridzoom2.png"/>
          <p:cNvPicPr>
            <a:picLocks noChangeAspect="1"/>
          </p:cNvPicPr>
          <p:nvPr/>
        </p:nvPicPr>
        <p:blipFill>
          <a:blip r:embed="rId2" cstate="print"/>
          <a:srcRect l="7413" t="3491" r="6618" b="5602"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1143000"/>
          </a:xfrm>
        </p:spPr>
        <p:txBody>
          <a:bodyPr/>
          <a:lstStyle/>
          <a:p>
            <a:r>
              <a:rPr lang="nl-NL" dirty="0"/>
              <a:t>110 </a:t>
            </a:r>
            <a:r>
              <a:rPr lang="nl-NL" dirty="0" err="1"/>
              <a:t>years</a:t>
            </a:r>
            <a:r>
              <a:rPr lang="nl-NL" dirty="0"/>
              <a:t> hindcast </a:t>
            </a:r>
            <a:r>
              <a:rPr lang="nl-NL" dirty="0" err="1"/>
              <a:t>period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1860 - 1970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2311400" y="2236788"/>
            <a:ext cx="66738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 err="1"/>
              <a:t>Bathymetric</a:t>
            </a:r>
            <a:r>
              <a:rPr lang="nl-NL" dirty="0"/>
              <a:t> </a:t>
            </a:r>
            <a:r>
              <a:rPr lang="nl-NL" dirty="0" err="1"/>
              <a:t>recordings</a:t>
            </a:r>
            <a:r>
              <a:rPr lang="nl-NL" dirty="0"/>
              <a:t> in:</a:t>
            </a:r>
          </a:p>
          <a:p>
            <a:endParaRPr lang="nl-NL" dirty="0"/>
          </a:p>
          <a:p>
            <a:r>
              <a:rPr lang="nl-NL" dirty="0"/>
              <a:t>1860- </a:t>
            </a:r>
            <a:r>
              <a:rPr lang="nl-NL" dirty="0" err="1"/>
              <a:t>initial</a:t>
            </a:r>
            <a:r>
              <a:rPr lang="nl-NL" dirty="0"/>
              <a:t> </a:t>
            </a:r>
            <a:r>
              <a:rPr lang="nl-NL" dirty="0" err="1"/>
              <a:t>bathymetry</a:t>
            </a:r>
            <a:endParaRPr lang="nl-NL" dirty="0"/>
          </a:p>
          <a:p>
            <a:r>
              <a:rPr lang="nl-NL" dirty="0"/>
              <a:t>1878</a:t>
            </a:r>
          </a:p>
          <a:p>
            <a:r>
              <a:rPr lang="nl-NL" dirty="0"/>
              <a:t>1890</a:t>
            </a:r>
          </a:p>
          <a:p>
            <a:r>
              <a:rPr lang="nl-NL" dirty="0"/>
              <a:t>1905</a:t>
            </a:r>
          </a:p>
          <a:p>
            <a:r>
              <a:rPr lang="nl-NL" dirty="0"/>
              <a:t>1931</a:t>
            </a:r>
          </a:p>
          <a:p>
            <a:r>
              <a:rPr lang="nl-NL" dirty="0" err="1"/>
              <a:t>After</a:t>
            </a:r>
            <a:r>
              <a:rPr lang="nl-NL" dirty="0"/>
              <a:t> 1955 </a:t>
            </a:r>
            <a:r>
              <a:rPr lang="nl-NL" dirty="0" err="1"/>
              <a:t>every</a:t>
            </a:r>
            <a:r>
              <a:rPr lang="nl-NL" dirty="0"/>
              <a:t> 2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/>
              <a:t>till</a:t>
            </a:r>
            <a:r>
              <a:rPr lang="nl-NL" dirty="0"/>
              <a:t> 1970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77300" cy="895350"/>
          </a:xfrm>
        </p:spPr>
        <p:txBody>
          <a:bodyPr/>
          <a:lstStyle/>
          <a:p>
            <a:r>
              <a:rPr lang="nl-NL" sz="3600" dirty="0" err="1">
                <a:solidFill>
                  <a:srgbClr val="99CCFF"/>
                </a:solidFill>
              </a:rPr>
              <a:t>Erosion</a:t>
            </a:r>
            <a:r>
              <a:rPr lang="nl-NL" sz="3600" dirty="0">
                <a:solidFill>
                  <a:srgbClr val="99CCFF"/>
                </a:solidFill>
              </a:rPr>
              <a:t>/</a:t>
            </a:r>
            <a:r>
              <a:rPr lang="nl-NL" sz="3600" dirty="0" err="1">
                <a:solidFill>
                  <a:srgbClr val="99CCFF"/>
                </a:solidFill>
              </a:rPr>
              <a:t>sedimentation</a:t>
            </a:r>
            <a:r>
              <a:rPr lang="nl-NL" sz="3600" dirty="0">
                <a:solidFill>
                  <a:srgbClr val="99CCFF"/>
                </a:solidFill>
              </a:rPr>
              <a:t> 1860-1878 (18 </a:t>
            </a:r>
            <a:r>
              <a:rPr lang="nl-NL" sz="3600" dirty="0" err="1">
                <a:solidFill>
                  <a:srgbClr val="99CCFF"/>
                </a:solidFill>
              </a:rPr>
              <a:t>years</a:t>
            </a:r>
            <a:r>
              <a:rPr lang="nl-NL" sz="3600" dirty="0">
                <a:solidFill>
                  <a:srgbClr val="99CCFF"/>
                </a:solidFill>
              </a:rPr>
              <a:t>)</a:t>
            </a:r>
          </a:p>
        </p:txBody>
      </p:sp>
      <p:pic>
        <p:nvPicPr>
          <p:cNvPr id="34819" name="Picture 3" descr="EroSedRun2_yr187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0588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EroSedRun2_yr189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0"/>
            <a:ext cx="887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Erosion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sedimentation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1860-1890 (30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762" y="1981200"/>
            <a:ext cx="6942438" cy="4114800"/>
          </a:xfrm>
        </p:spPr>
        <p:txBody>
          <a:bodyPr/>
          <a:lstStyle/>
          <a:p>
            <a:pPr>
              <a:buFontTx/>
              <a:buChar char="-"/>
            </a:pPr>
            <a:r>
              <a:rPr lang="nl-NL" dirty="0"/>
              <a:t>Active </a:t>
            </a:r>
            <a:r>
              <a:rPr lang="nl-NL" dirty="0" err="1"/>
              <a:t>attendance</a:t>
            </a: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Participation</a:t>
            </a:r>
            <a:r>
              <a:rPr lang="nl-NL" dirty="0"/>
              <a:t> in </a:t>
            </a:r>
            <a:r>
              <a:rPr lang="nl-NL" dirty="0" err="1"/>
              <a:t>group</a:t>
            </a:r>
            <a:r>
              <a:rPr lang="nl-NL" dirty="0"/>
              <a:t> </a:t>
            </a:r>
            <a:r>
              <a:rPr lang="nl-NL" dirty="0" err="1"/>
              <a:t>discussions</a:t>
            </a:r>
            <a:r>
              <a:rPr lang="nl-NL" dirty="0"/>
              <a:t>/</a:t>
            </a:r>
            <a:r>
              <a:rPr lang="nl-NL" dirty="0" err="1"/>
              <a:t>presentation</a:t>
            </a: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4898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 descr="EroSedRun2_yr190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77300" cy="895350"/>
          </a:xfrm>
        </p:spPr>
        <p:txBody>
          <a:bodyPr/>
          <a:lstStyle/>
          <a:p>
            <a:r>
              <a:rPr lang="nl-NL" sz="3600" dirty="0" err="1">
                <a:solidFill>
                  <a:srgbClr val="99CCFF"/>
                </a:solidFill>
              </a:rPr>
              <a:t>Erosion</a:t>
            </a:r>
            <a:r>
              <a:rPr lang="nl-NL" sz="3600" dirty="0">
                <a:solidFill>
                  <a:srgbClr val="99CCFF"/>
                </a:solidFill>
              </a:rPr>
              <a:t>/</a:t>
            </a:r>
            <a:r>
              <a:rPr lang="nl-NL" sz="3600" dirty="0" err="1">
                <a:solidFill>
                  <a:srgbClr val="99CCFF"/>
                </a:solidFill>
              </a:rPr>
              <a:t>sedimentation</a:t>
            </a:r>
            <a:r>
              <a:rPr lang="nl-NL" sz="3600" dirty="0">
                <a:solidFill>
                  <a:srgbClr val="99CCFF"/>
                </a:solidFill>
              </a:rPr>
              <a:t> 1860-1905 (45 </a:t>
            </a:r>
            <a:r>
              <a:rPr lang="nl-NL" sz="3600" dirty="0" err="1">
                <a:solidFill>
                  <a:srgbClr val="99CCFF"/>
                </a:solidFill>
              </a:rPr>
              <a:t>years</a:t>
            </a:r>
            <a:r>
              <a:rPr lang="nl-NL" sz="3600" dirty="0">
                <a:solidFill>
                  <a:srgbClr val="99CCFF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EroSedRun2_yr193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77300" cy="895350"/>
          </a:xfrm>
        </p:spPr>
        <p:txBody>
          <a:bodyPr/>
          <a:lstStyle/>
          <a:p>
            <a:r>
              <a:rPr lang="nl-NL" sz="3600" dirty="0" err="1">
                <a:solidFill>
                  <a:srgbClr val="99CCFF"/>
                </a:solidFill>
              </a:rPr>
              <a:t>Erosion</a:t>
            </a:r>
            <a:r>
              <a:rPr lang="nl-NL" sz="3600" dirty="0">
                <a:solidFill>
                  <a:srgbClr val="99CCFF"/>
                </a:solidFill>
              </a:rPr>
              <a:t>/</a:t>
            </a:r>
            <a:r>
              <a:rPr lang="nl-NL" sz="3600" dirty="0" err="1">
                <a:solidFill>
                  <a:srgbClr val="99CCFF"/>
                </a:solidFill>
              </a:rPr>
              <a:t>sedimentation</a:t>
            </a:r>
            <a:r>
              <a:rPr lang="nl-NL" sz="3600" dirty="0">
                <a:solidFill>
                  <a:srgbClr val="99CCFF"/>
                </a:solidFill>
              </a:rPr>
              <a:t> 1860-1831 (71 </a:t>
            </a:r>
            <a:r>
              <a:rPr lang="nl-NL" sz="3600" dirty="0" err="1">
                <a:solidFill>
                  <a:srgbClr val="99CCFF"/>
                </a:solidFill>
              </a:rPr>
              <a:t>years</a:t>
            </a:r>
            <a:r>
              <a:rPr lang="nl-NL" sz="3600" dirty="0">
                <a:solidFill>
                  <a:srgbClr val="99CCFF"/>
                </a:solidFill>
              </a:rPr>
              <a:t>)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EroSedRun2_yr195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0"/>
            <a:ext cx="887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Erosion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sedimentation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1860-1955 (95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EroSedRun2_yr196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0"/>
            <a:ext cx="887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Erosion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sedimentation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1860-1960 (100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EroSedRun2_yr197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55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0"/>
            <a:ext cx="887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Erosion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sedimentation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1860-1970 (110 </a:t>
            </a:r>
            <a:r>
              <a:rPr kumimoji="0" lang="nl-NL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nl-NL" sz="3600" b="0" i="0" u="none" strike="noStrike" kern="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0025"/>
            <a:ext cx="7772400" cy="1143000"/>
          </a:xfrm>
        </p:spPr>
        <p:txBody>
          <a:bodyPr/>
          <a:lstStyle/>
          <a:p>
            <a:r>
              <a:rPr lang="nl-NL" dirty="0" err="1"/>
              <a:t>Brier-skill</a:t>
            </a:r>
            <a:r>
              <a:rPr lang="nl-NL" dirty="0"/>
              <a:t> score </a:t>
            </a:r>
            <a:br>
              <a:rPr lang="nl-NL" dirty="0"/>
            </a:br>
            <a:r>
              <a:rPr lang="nl-NL" sz="2800" dirty="0"/>
              <a:t>(</a:t>
            </a:r>
            <a:r>
              <a:rPr lang="nl-NL" sz="2800" dirty="0" err="1"/>
              <a:t>Sutherland</a:t>
            </a:r>
            <a:r>
              <a:rPr lang="nl-NL" sz="2800" dirty="0"/>
              <a:t> et al., 2004)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650875" y="3795713"/>
            <a:ext cx="66246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GB" sz="1600" dirty="0"/>
          </a:p>
          <a:p>
            <a:pPr algn="l"/>
            <a:r>
              <a:rPr lang="en-GB" sz="2000" dirty="0"/>
              <a:t>Where:				</a:t>
            </a:r>
            <a:endParaRPr lang="nl-NL" sz="2000" dirty="0"/>
          </a:p>
          <a:p>
            <a:pPr algn="l"/>
            <a:r>
              <a:rPr lang="en-GB" sz="2000" dirty="0"/>
              <a:t>Y=Bed level prediction at time T</a:t>
            </a:r>
          </a:p>
          <a:p>
            <a:pPr algn="l"/>
            <a:r>
              <a:rPr lang="en-GB" sz="2000" dirty="0"/>
              <a:t>X=Bed level observation at time T</a:t>
            </a:r>
          </a:p>
          <a:p>
            <a:pPr algn="l"/>
            <a:r>
              <a:rPr lang="en-GB" sz="2000" dirty="0"/>
              <a:t>B=Bed level at t=0</a:t>
            </a:r>
          </a:p>
          <a:p>
            <a:pPr algn="l"/>
            <a:r>
              <a:rPr lang="en-GB" sz="2000" dirty="0"/>
              <a:t>And the &lt;&gt; denote the arithmetic mean. </a:t>
            </a:r>
            <a:endParaRPr lang="nl-NL" sz="2000" dirty="0"/>
          </a:p>
          <a:p>
            <a:endParaRPr lang="nl-NL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0688" y="1909763"/>
          <a:ext cx="8347075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371" name="Equation" r:id="rId3" imgW="2234880" imgH="583920" progId="Equation.DSMT4">
                  <p:embed/>
                </p:oleObj>
              </mc:Choice>
              <mc:Fallback>
                <p:oleObj name="Equation" r:id="rId3" imgW="2234880" imgH="5839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1909763"/>
                        <a:ext cx="8347075" cy="16732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146675" y="3914775"/>
            <a:ext cx="43275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nl-NL" sz="2000"/>
              <a:t>Rating (van Rijn et al., 2003):</a:t>
            </a:r>
          </a:p>
          <a:p>
            <a:pPr algn="l"/>
            <a:r>
              <a:rPr lang="nl-NL" sz="2000"/>
              <a:t>&lt;0	: Bad</a:t>
            </a:r>
          </a:p>
          <a:p>
            <a:pPr algn="l"/>
            <a:r>
              <a:rPr lang="nl-NL" sz="2000"/>
              <a:t>0– 0.3	: Poor</a:t>
            </a:r>
          </a:p>
          <a:p>
            <a:pPr algn="l"/>
            <a:r>
              <a:rPr lang="nl-NL" sz="2000"/>
              <a:t>0.3- 0.6	: Reasonable/fair</a:t>
            </a:r>
          </a:p>
          <a:p>
            <a:pPr algn="l"/>
            <a:r>
              <a:rPr lang="nl-NL" sz="2000"/>
              <a:t>0.6- 0.8	: Good</a:t>
            </a:r>
          </a:p>
          <a:p>
            <a:pPr algn="l"/>
            <a:r>
              <a:rPr lang="nl-NL" sz="2000"/>
              <a:t>0.8- 1.0	: Perfect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65113"/>
            <a:ext cx="8037513" cy="542925"/>
          </a:xfrm>
        </p:spPr>
        <p:txBody>
          <a:bodyPr/>
          <a:lstStyle/>
          <a:p>
            <a:r>
              <a:rPr lang="nl-NL" sz="3600" dirty="0">
                <a:solidFill>
                  <a:srgbClr val="99CCFF"/>
                </a:solidFill>
              </a:rPr>
              <a:t>BSS 1860 – 1970; </a:t>
            </a:r>
            <a:br>
              <a:rPr lang="nl-NL" sz="3600" dirty="0">
                <a:solidFill>
                  <a:srgbClr val="99CCFF"/>
                </a:solidFill>
              </a:rPr>
            </a:br>
            <a:r>
              <a:rPr lang="nl-NL" sz="3600" dirty="0" err="1">
                <a:solidFill>
                  <a:srgbClr val="99CCFF"/>
                </a:solidFill>
              </a:rPr>
              <a:t>entire</a:t>
            </a:r>
            <a:r>
              <a:rPr lang="nl-NL" sz="3600" dirty="0">
                <a:solidFill>
                  <a:srgbClr val="99CCFF"/>
                </a:solidFill>
              </a:rPr>
              <a:t> Western Scheldt</a:t>
            </a:r>
          </a:p>
        </p:txBody>
      </p:sp>
      <p:pic>
        <p:nvPicPr>
          <p:cNvPr id="41987" name="Picture 3" descr="BSSandErrorSignal_eng.png"/>
          <p:cNvPicPr>
            <a:picLocks noChangeAspect="1"/>
          </p:cNvPicPr>
          <p:nvPr/>
        </p:nvPicPr>
        <p:blipFill>
          <a:blip r:embed="rId2" cstate="print"/>
          <a:srcRect b="52637"/>
          <a:stretch>
            <a:fillRect/>
          </a:stretch>
        </p:blipFill>
        <p:spPr bwMode="auto">
          <a:xfrm>
            <a:off x="527050" y="1281113"/>
            <a:ext cx="8040688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-390525" y="331788"/>
            <a:ext cx="5000625" cy="542925"/>
          </a:xfrm>
        </p:spPr>
        <p:txBody>
          <a:bodyPr/>
          <a:lstStyle/>
          <a:p>
            <a:r>
              <a:rPr lang="nl-NL" sz="3600" dirty="0" err="1">
                <a:solidFill>
                  <a:srgbClr val="99CCFF"/>
                </a:solidFill>
              </a:rPr>
              <a:t>Error</a:t>
            </a:r>
            <a:r>
              <a:rPr lang="nl-NL" sz="3600" dirty="0">
                <a:solidFill>
                  <a:srgbClr val="99CCFF"/>
                </a:solidFill>
              </a:rPr>
              <a:t> and </a:t>
            </a:r>
            <a:r>
              <a:rPr lang="nl-NL" sz="3600" dirty="0" err="1">
                <a:solidFill>
                  <a:srgbClr val="99CCFF"/>
                </a:solidFill>
              </a:rPr>
              <a:t>signal</a:t>
            </a:r>
            <a:r>
              <a:rPr lang="nl-NL" sz="3600" dirty="0">
                <a:solidFill>
                  <a:srgbClr val="99CCFF"/>
                </a:solidFill>
              </a:rPr>
              <a:t> </a:t>
            </a:r>
            <a:br>
              <a:rPr lang="nl-NL" sz="3600" dirty="0">
                <a:solidFill>
                  <a:srgbClr val="99CCFF"/>
                </a:solidFill>
              </a:rPr>
            </a:br>
            <a:r>
              <a:rPr lang="nl-NL" sz="3600" dirty="0">
                <a:solidFill>
                  <a:srgbClr val="99CCFF"/>
                </a:solidFill>
              </a:rPr>
              <a:t>1860 – 1970</a:t>
            </a:r>
          </a:p>
        </p:txBody>
      </p:sp>
      <p:pic>
        <p:nvPicPr>
          <p:cNvPr id="3076" name="Picture 3" descr="BSSandErrorSignal_eng.png"/>
          <p:cNvPicPr>
            <a:picLocks noChangeAspect="1"/>
          </p:cNvPicPr>
          <p:nvPr/>
        </p:nvPicPr>
        <p:blipFill>
          <a:blip r:embed="rId3" cstate="print"/>
          <a:srcRect t="50365" b="5959"/>
          <a:stretch>
            <a:fillRect/>
          </a:stretch>
        </p:blipFill>
        <p:spPr bwMode="auto">
          <a:xfrm>
            <a:off x="328613" y="1400175"/>
            <a:ext cx="847407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106863" y="161925"/>
          <a:ext cx="480853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95" name="Equation" r:id="rId4" imgW="2234880" imgH="583920" progId="Equation.DSMT4">
                  <p:embed/>
                </p:oleObj>
              </mc:Choice>
              <mc:Fallback>
                <p:oleObj name="Equation" r:id="rId4" imgW="2234880" imgH="5839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161925"/>
                        <a:ext cx="4808537" cy="963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41288"/>
            <a:ext cx="8432800" cy="542925"/>
          </a:xfrm>
        </p:spPr>
        <p:txBody>
          <a:bodyPr/>
          <a:lstStyle/>
          <a:p>
            <a:r>
              <a:rPr lang="nl-NL" sz="3600" dirty="0">
                <a:solidFill>
                  <a:srgbClr val="99CCFF"/>
                </a:solidFill>
              </a:rPr>
              <a:t>BSS: 3 hindcast </a:t>
            </a:r>
            <a:r>
              <a:rPr lang="nl-NL" sz="3600" dirty="0" err="1">
                <a:solidFill>
                  <a:srgbClr val="99CCFF"/>
                </a:solidFill>
              </a:rPr>
              <a:t>periods</a:t>
            </a:r>
            <a:endParaRPr lang="nl-NL" sz="3600" dirty="0">
              <a:solidFill>
                <a:srgbClr val="99CCFF"/>
              </a:solidFill>
            </a:endParaRPr>
          </a:p>
        </p:txBody>
      </p:sp>
      <p:pic>
        <p:nvPicPr>
          <p:cNvPr id="40963" name="Picture 3" descr="BSSandErrorSignal_TOT.png"/>
          <p:cNvPicPr>
            <a:picLocks noChangeAspect="1"/>
          </p:cNvPicPr>
          <p:nvPr/>
        </p:nvPicPr>
        <p:blipFill>
          <a:blip r:embed="rId2" cstate="print"/>
          <a:srcRect l="4932" t="3383" r="5704" b="53433"/>
          <a:stretch>
            <a:fillRect/>
          </a:stretch>
        </p:blipFill>
        <p:spPr bwMode="auto">
          <a:xfrm>
            <a:off x="531813" y="968375"/>
            <a:ext cx="8012112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198438"/>
            <a:ext cx="8432800" cy="542925"/>
          </a:xfrm>
        </p:spPr>
        <p:txBody>
          <a:bodyPr/>
          <a:lstStyle/>
          <a:p>
            <a:r>
              <a:rPr lang="nl-NL" sz="3200" dirty="0" err="1">
                <a:solidFill>
                  <a:srgbClr val="99CCFF"/>
                </a:solidFill>
              </a:rPr>
              <a:t>Error</a:t>
            </a:r>
            <a:r>
              <a:rPr lang="nl-NL" sz="3200" dirty="0">
                <a:solidFill>
                  <a:srgbClr val="99CCFF"/>
                </a:solidFill>
              </a:rPr>
              <a:t> and </a:t>
            </a:r>
            <a:r>
              <a:rPr lang="nl-NL" sz="3200" dirty="0" err="1">
                <a:solidFill>
                  <a:srgbClr val="99CCFF"/>
                </a:solidFill>
              </a:rPr>
              <a:t>signal</a:t>
            </a:r>
            <a:r>
              <a:rPr lang="nl-NL" sz="3200" dirty="0">
                <a:solidFill>
                  <a:srgbClr val="99CCFF"/>
                </a:solidFill>
              </a:rPr>
              <a:t>; 3 hindcast </a:t>
            </a:r>
            <a:r>
              <a:rPr lang="nl-NL" sz="3200" dirty="0" err="1">
                <a:solidFill>
                  <a:srgbClr val="99CCFF"/>
                </a:solidFill>
              </a:rPr>
              <a:t>periods</a:t>
            </a:r>
            <a:endParaRPr lang="nl-NL" sz="3200" dirty="0">
              <a:solidFill>
                <a:srgbClr val="99CCFF"/>
              </a:solidFill>
            </a:endParaRPr>
          </a:p>
        </p:txBody>
      </p:sp>
      <p:pic>
        <p:nvPicPr>
          <p:cNvPr id="41987" name="Picture 4" descr="BSSandErrorSignal_TOT.png"/>
          <p:cNvPicPr>
            <a:picLocks noChangeAspect="1"/>
          </p:cNvPicPr>
          <p:nvPr/>
        </p:nvPicPr>
        <p:blipFill>
          <a:blip r:embed="rId2" cstate="print"/>
          <a:srcRect l="7764" t="51343" r="6476" b="5273"/>
          <a:stretch>
            <a:fillRect/>
          </a:stretch>
        </p:blipFill>
        <p:spPr bwMode="auto">
          <a:xfrm>
            <a:off x="777875" y="968375"/>
            <a:ext cx="7751763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809625" y="0"/>
            <a:ext cx="2209800" cy="7077075"/>
            <a:chOff x="809625" y="0"/>
            <a:chExt cx="2209800" cy="707707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971800" y="0"/>
              <a:ext cx="28575" cy="7077075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09625" y="5514975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30 years spin-up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143000"/>
          </a:xfrm>
        </p:spPr>
        <p:txBody>
          <a:bodyPr/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Estuarine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morphodynamics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5400" b="1" i="1" dirty="0">
                <a:latin typeface="Times New Roman" pitchFamily="18" charset="0"/>
                <a:cs typeface="Times New Roman" pitchFamily="18" charset="0"/>
              </a:rPr>
            </a:br>
            <a:br>
              <a:rPr lang="en-US" sz="54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The study of forms where a river meets the sea</a:t>
            </a:r>
          </a:p>
        </p:txBody>
      </p:sp>
    </p:spTree>
    <p:extLst>
      <p:ext uri="{BB962C8B-B14F-4D97-AF65-F5344CB8AC3E}">
        <p14:creationId xmlns:p14="http://schemas.microsoft.com/office/powerpoint/2010/main" val="35141749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95425" y="1552575"/>
            <a:ext cx="5076825" cy="40481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2743200" y="2057400"/>
            <a:ext cx="0" cy="2971800"/>
          </a:xfrm>
          <a:prstGeom prst="line">
            <a:avLst/>
          </a:prstGeom>
          <a:ln w="25400"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743200" y="5029200"/>
            <a:ext cx="3048000" cy="0"/>
          </a:xfrm>
          <a:prstGeom prst="line">
            <a:avLst/>
          </a:prstGeom>
          <a:ln w="25400"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2738215" y="3200400"/>
            <a:ext cx="2948299" cy="1836634"/>
          </a:xfrm>
          <a:custGeom>
            <a:avLst/>
            <a:gdLst>
              <a:gd name="connsiteX0" fmla="*/ 0 w 2948299"/>
              <a:gd name="connsiteY0" fmla="*/ 1871529 h 1871529"/>
              <a:gd name="connsiteX1" fmla="*/ 512748 w 2948299"/>
              <a:gd name="connsiteY1" fmla="*/ 1016949 h 1871529"/>
              <a:gd name="connsiteX2" fmla="*/ 1333144 w 2948299"/>
              <a:gd name="connsiteY2" fmla="*/ 478564 h 1871529"/>
              <a:gd name="connsiteX3" fmla="*/ 2948299 w 2948299"/>
              <a:gd name="connsiteY3" fmla="*/ 0 h 187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8299" h="1871529">
                <a:moveTo>
                  <a:pt x="0" y="1871529"/>
                </a:moveTo>
                <a:cubicBezTo>
                  <a:pt x="145278" y="1560319"/>
                  <a:pt x="290557" y="1249110"/>
                  <a:pt x="512748" y="1016949"/>
                </a:cubicBezTo>
                <a:cubicBezTo>
                  <a:pt x="734939" y="784788"/>
                  <a:pt x="927219" y="648055"/>
                  <a:pt x="1333144" y="478564"/>
                </a:cubicBezTo>
                <a:cubicBezTo>
                  <a:pt x="1739069" y="309073"/>
                  <a:pt x="2343684" y="154536"/>
                  <a:pt x="2948299" y="0"/>
                </a:cubicBezTo>
              </a:path>
            </a:pathLst>
          </a:cu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00400" y="3124200"/>
            <a:ext cx="2514600" cy="1143000"/>
          </a:xfrm>
          <a:custGeom>
            <a:avLst/>
            <a:gdLst>
              <a:gd name="connsiteX0" fmla="*/ 0 w 2991028"/>
              <a:gd name="connsiteY0" fmla="*/ 1549638 h 1549638"/>
              <a:gd name="connsiteX1" fmla="*/ 743484 w 2991028"/>
              <a:gd name="connsiteY1" fmla="*/ 1216352 h 1549638"/>
              <a:gd name="connsiteX2" fmla="*/ 974220 w 2991028"/>
              <a:gd name="connsiteY2" fmla="*/ 395955 h 1549638"/>
              <a:gd name="connsiteX3" fmla="*/ 1529697 w 2991028"/>
              <a:gd name="connsiteY3" fmla="*/ 19940 h 1549638"/>
              <a:gd name="connsiteX4" fmla="*/ 2324456 w 2991028"/>
              <a:gd name="connsiteY4" fmla="*/ 276314 h 1549638"/>
              <a:gd name="connsiteX5" fmla="*/ 2991028 w 2991028"/>
              <a:gd name="connsiteY5" fmla="*/ 695058 h 154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1028" h="1549638">
                <a:moveTo>
                  <a:pt x="0" y="1549638"/>
                </a:moveTo>
                <a:cubicBezTo>
                  <a:pt x="290557" y="1479135"/>
                  <a:pt x="581114" y="1408632"/>
                  <a:pt x="743484" y="1216352"/>
                </a:cubicBezTo>
                <a:cubicBezTo>
                  <a:pt x="905854" y="1024072"/>
                  <a:pt x="843185" y="595357"/>
                  <a:pt x="974220" y="395955"/>
                </a:cubicBezTo>
                <a:cubicBezTo>
                  <a:pt x="1105256" y="196553"/>
                  <a:pt x="1304658" y="39880"/>
                  <a:pt x="1529697" y="19940"/>
                </a:cubicBezTo>
                <a:cubicBezTo>
                  <a:pt x="1754736" y="0"/>
                  <a:pt x="2080901" y="163794"/>
                  <a:pt x="2324456" y="276314"/>
                </a:cubicBezTo>
                <a:cubicBezTo>
                  <a:pt x="2568011" y="388834"/>
                  <a:pt x="2779519" y="541946"/>
                  <a:pt x="2991028" y="695058"/>
                </a:cubicBezTo>
              </a:path>
            </a:pathLst>
          </a:cu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3266" y="319670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Morphodynamic activity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5105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1" name="Freeform 10"/>
          <p:cNvSpPr/>
          <p:nvPr/>
        </p:nvSpPr>
        <p:spPr>
          <a:xfrm>
            <a:off x="3200399" y="3733800"/>
            <a:ext cx="2451931" cy="533400"/>
          </a:xfrm>
          <a:custGeom>
            <a:avLst/>
            <a:gdLst>
              <a:gd name="connsiteX0" fmla="*/ 0 w 2905570"/>
              <a:gd name="connsiteY0" fmla="*/ 1692068 h 1692068"/>
              <a:gd name="connsiteX1" fmla="*/ 957129 w 2905570"/>
              <a:gd name="connsiteY1" fmla="*/ 623843 h 1692068"/>
              <a:gd name="connsiteX2" fmla="*/ 2905570 w 2905570"/>
              <a:gd name="connsiteY2" fmla="*/ 0 h 16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5570" h="1692068">
                <a:moveTo>
                  <a:pt x="0" y="1692068"/>
                </a:moveTo>
                <a:cubicBezTo>
                  <a:pt x="236433" y="1298961"/>
                  <a:pt x="472867" y="905854"/>
                  <a:pt x="957129" y="623843"/>
                </a:cubicBezTo>
                <a:cubicBezTo>
                  <a:pt x="1441391" y="341832"/>
                  <a:pt x="2173480" y="170916"/>
                  <a:pt x="2905570" y="0"/>
                </a:cubicBezTo>
              </a:path>
            </a:pathLst>
          </a:custGeom>
          <a:ln w="254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200400" y="3048001"/>
            <a:ext cx="2514599" cy="1219199"/>
          </a:xfrm>
          <a:custGeom>
            <a:avLst/>
            <a:gdLst>
              <a:gd name="connsiteX0" fmla="*/ 0 w 2897024"/>
              <a:gd name="connsiteY0" fmla="*/ 1897167 h 1897167"/>
              <a:gd name="connsiteX1" fmla="*/ 529839 w 2897024"/>
              <a:gd name="connsiteY1" fmla="*/ 393107 h 1897167"/>
              <a:gd name="connsiteX2" fmla="*/ 1905712 w 2897024"/>
              <a:gd name="connsiteY2" fmla="*/ 179462 h 1897167"/>
              <a:gd name="connsiteX3" fmla="*/ 2897024 w 2897024"/>
              <a:gd name="connsiteY3" fmla="*/ 0 h 189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7024" h="1897167">
                <a:moveTo>
                  <a:pt x="0" y="1897167"/>
                </a:moveTo>
                <a:cubicBezTo>
                  <a:pt x="106110" y="1288279"/>
                  <a:pt x="212220" y="679391"/>
                  <a:pt x="529839" y="393107"/>
                </a:cubicBezTo>
                <a:cubicBezTo>
                  <a:pt x="847458" y="106823"/>
                  <a:pt x="1511181" y="244980"/>
                  <a:pt x="1905712" y="179462"/>
                </a:cubicBezTo>
                <a:cubicBezTo>
                  <a:pt x="2300243" y="113944"/>
                  <a:pt x="2598633" y="56972"/>
                  <a:pt x="2897024" y="0"/>
                </a:cubicBezTo>
              </a:path>
            </a:pathLst>
          </a:custGeom>
          <a:ln w="254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200025"/>
            <a:ext cx="7772400" cy="1143000"/>
          </a:xfrm>
        </p:spPr>
        <p:txBody>
          <a:bodyPr/>
          <a:lstStyle/>
          <a:p>
            <a:r>
              <a:rPr lang="nl-NL" sz="3600" dirty="0" err="1"/>
              <a:t>How</a:t>
            </a:r>
            <a:r>
              <a:rPr lang="nl-NL" sz="3600" dirty="0"/>
              <a:t> do </a:t>
            </a:r>
            <a:r>
              <a:rPr lang="nl-NL" sz="3600" dirty="0" err="1"/>
              <a:t>process-based</a:t>
            </a:r>
            <a:r>
              <a:rPr lang="nl-NL" sz="3600" dirty="0"/>
              <a:t> models </a:t>
            </a:r>
            <a:r>
              <a:rPr lang="nl-NL" sz="3600" dirty="0" err="1"/>
              <a:t>perform</a:t>
            </a:r>
            <a:r>
              <a:rPr lang="nl-NL" sz="36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 rot="20863107">
            <a:off x="6722605" y="2458576"/>
            <a:ext cx="239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reality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26406" y="2981325"/>
            <a:ext cx="1190625" cy="266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200400" y="1877552"/>
            <a:ext cx="5921959" cy="2389648"/>
            <a:chOff x="3200400" y="1877552"/>
            <a:chExt cx="5921959" cy="2389648"/>
          </a:xfrm>
        </p:grpSpPr>
        <p:sp>
          <p:nvSpPr>
            <p:cNvPr id="7" name="Freeform 6"/>
            <p:cNvSpPr/>
            <p:nvPr/>
          </p:nvSpPr>
          <p:spPr>
            <a:xfrm>
              <a:off x="3200400" y="2666999"/>
              <a:ext cx="2491099" cy="1600201"/>
            </a:xfrm>
            <a:custGeom>
              <a:avLst/>
              <a:gdLst>
                <a:gd name="connsiteX0" fmla="*/ 0 w 2948299"/>
                <a:gd name="connsiteY0" fmla="*/ 1871529 h 1871529"/>
                <a:gd name="connsiteX1" fmla="*/ 512748 w 2948299"/>
                <a:gd name="connsiteY1" fmla="*/ 1016949 h 1871529"/>
                <a:gd name="connsiteX2" fmla="*/ 1333144 w 2948299"/>
                <a:gd name="connsiteY2" fmla="*/ 478564 h 1871529"/>
                <a:gd name="connsiteX3" fmla="*/ 2948299 w 2948299"/>
                <a:gd name="connsiteY3" fmla="*/ 0 h 187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8299" h="1871529">
                  <a:moveTo>
                    <a:pt x="0" y="1871529"/>
                  </a:moveTo>
                  <a:cubicBezTo>
                    <a:pt x="145278" y="1560319"/>
                    <a:pt x="290557" y="1249110"/>
                    <a:pt x="512748" y="1016949"/>
                  </a:cubicBezTo>
                  <a:cubicBezTo>
                    <a:pt x="734939" y="784788"/>
                    <a:pt x="927219" y="648055"/>
                    <a:pt x="1333144" y="478564"/>
                  </a:cubicBezTo>
                  <a:cubicBezTo>
                    <a:pt x="1739069" y="309073"/>
                    <a:pt x="2343684" y="154536"/>
                    <a:pt x="2948299" y="0"/>
                  </a:cubicBezTo>
                </a:path>
              </a:pathLst>
            </a:cu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20863107">
              <a:off x="6722605" y="1877552"/>
              <a:ext cx="23997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Modeled reality</a:t>
              </a:r>
            </a:p>
          </p:txBody>
        </p:sp>
        <p:cxnSp>
          <p:nvCxnSpPr>
            <p:cNvPr id="18" name="Straight Arrow Connector 17"/>
            <p:cNvCxnSpPr>
              <a:endCxn id="17" idx="1"/>
            </p:cNvCxnSpPr>
            <p:nvPr/>
          </p:nvCxnSpPr>
          <p:spPr>
            <a:xfrm flipV="1">
              <a:off x="5402581" y="2363618"/>
              <a:ext cx="1347484" cy="389108"/>
            </a:xfrm>
            <a:prstGeom prst="straightConnector1">
              <a:avLst/>
            </a:prstGeom>
            <a:ln w="19050">
              <a:solidFill>
                <a:srgbClr val="00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2007jf000898-f0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077" y="-43072"/>
            <a:ext cx="3388051" cy="195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nergydissipationNCK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72817"/>
            <a:ext cx="6777454" cy="5084844"/>
          </a:xfrm>
          <a:prstGeom prst="rect">
            <a:avLst/>
          </a:prstGeom>
        </p:spPr>
      </p:pic>
      <p:pic>
        <p:nvPicPr>
          <p:cNvPr id="5" name="Picture 18" descr="ebasin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-27384"/>
            <a:ext cx="5076056" cy="380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8630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ew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57151"/>
            <a:ext cx="8267700" cy="620077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71370" y="6364605"/>
          <a:ext cx="4696460" cy="213360"/>
        </p:xfrm>
        <a:graphic>
          <a:graphicData uri="http://schemas.openxmlformats.org/drawingml/2006/table">
            <a:tbl>
              <a:tblPr/>
              <a:tblGrid>
                <a:gridCol w="4696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18795" marR="0" indent="-518795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Van </a:t>
                      </a:r>
                      <a:r>
                        <a:rPr lang="en-US" sz="1400" b="0" kern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der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0" kern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Wegen</a:t>
                      </a:r>
                      <a:r>
                        <a:rPr lang="en-US" sz="1400" b="0" kern="0" baseline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400" b="0" kern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Roelvink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Geomorphology, 2012</a:t>
                      </a:r>
                      <a:endParaRPr lang="en-US" sz="1400" b="1" kern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0"/>
            <a:ext cx="8505825" cy="885825"/>
          </a:xfrm>
        </p:spPr>
        <p:txBody>
          <a:bodyPr/>
          <a:lstStyle/>
          <a:p>
            <a:r>
              <a:rPr lang="en-US" dirty="0"/>
              <a:t>Concluding remarks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266825"/>
            <a:ext cx="8601074" cy="4114800"/>
          </a:xfrm>
        </p:spPr>
        <p:txBody>
          <a:bodyPr/>
          <a:lstStyle/>
          <a:p>
            <a:r>
              <a:rPr lang="en-US" sz="2600" dirty="0"/>
              <a:t>Model performs well in </a:t>
            </a:r>
            <a:r>
              <a:rPr lang="en-US" sz="2600" i="1" dirty="0"/>
              <a:t>confined systems</a:t>
            </a:r>
            <a:endParaRPr lang="en-US" sz="2600" dirty="0"/>
          </a:p>
          <a:p>
            <a:r>
              <a:rPr lang="en-US" sz="2600" dirty="0"/>
              <a:t>Performance of is weak in the first decades, but increases significantly on the longer run</a:t>
            </a:r>
          </a:p>
          <a:p>
            <a:pPr lvl="1"/>
            <a:r>
              <a:rPr lang="en-US" sz="2400" dirty="0"/>
              <a:t>Weak performance due to limited process description and initial data settings</a:t>
            </a:r>
          </a:p>
          <a:p>
            <a:pPr lvl="1"/>
            <a:r>
              <a:rPr lang="en-US" sz="2400" dirty="0"/>
              <a:t>Strong performance due to impact of geometry (outline and shape)</a:t>
            </a:r>
          </a:p>
          <a:p>
            <a:r>
              <a:rPr lang="en-US" sz="2600" dirty="0"/>
              <a:t>Long-term (&gt; decades) predictions seem more valuable than decadal predictions</a:t>
            </a:r>
          </a:p>
          <a:p>
            <a:r>
              <a:rPr lang="en-US" sz="2600" dirty="0"/>
              <a:t>How to decrease morphodynamic spin-up time?</a:t>
            </a:r>
          </a:p>
          <a:p>
            <a:r>
              <a:rPr lang="en-US" sz="2600" dirty="0"/>
              <a:t>Importance of sand and mud?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76300" y="808945"/>
            <a:ext cx="7764463" cy="542925"/>
          </a:xfrm>
        </p:spPr>
        <p:txBody>
          <a:bodyPr/>
          <a:lstStyle/>
          <a:p>
            <a:r>
              <a:rPr lang="nl-NL" dirty="0"/>
              <a:t>Net </a:t>
            </a:r>
            <a:r>
              <a:rPr lang="nl-NL" dirty="0" err="1"/>
              <a:t>annual</a:t>
            </a:r>
            <a:r>
              <a:rPr lang="nl-NL" dirty="0"/>
              <a:t> sediment transport (sediment </a:t>
            </a:r>
            <a:r>
              <a:rPr lang="nl-NL" dirty="0" err="1"/>
              <a:t>balance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)</a:t>
            </a:r>
          </a:p>
        </p:txBody>
      </p:sp>
      <p:pic>
        <p:nvPicPr>
          <p:cNvPr id="15363" name="Afbeelding 20"/>
          <p:cNvPicPr>
            <a:picLocks noChangeAspect="1" noChangeArrowheads="1"/>
          </p:cNvPicPr>
          <p:nvPr/>
        </p:nvPicPr>
        <p:blipFill>
          <a:blip r:embed="rId2" cstate="print"/>
          <a:srcRect t="39273" b="7562"/>
          <a:stretch>
            <a:fillRect/>
          </a:stretch>
        </p:blipFill>
        <p:spPr bwMode="auto">
          <a:xfrm>
            <a:off x="971550" y="1989138"/>
            <a:ext cx="78486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82663" y="5227638"/>
            <a:ext cx="75469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Untill recently transports believed to be all sand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65100" y="344484"/>
            <a:ext cx="7764463" cy="542925"/>
          </a:xfrm>
        </p:spPr>
        <p:txBody>
          <a:bodyPr/>
          <a:lstStyle/>
          <a:p>
            <a:r>
              <a:rPr lang="nl-NL"/>
              <a:t>Net annual sediment transport (sediment balance study)</a:t>
            </a:r>
          </a:p>
        </p:txBody>
      </p:sp>
      <p:pic>
        <p:nvPicPr>
          <p:cNvPr id="16387" name="Afbeelding 18"/>
          <p:cNvPicPr>
            <a:picLocks noChangeAspect="1" noChangeArrowheads="1"/>
          </p:cNvPicPr>
          <p:nvPr/>
        </p:nvPicPr>
        <p:blipFill>
          <a:blip r:embed="rId2" cstate="print"/>
          <a:srcRect t="16722"/>
          <a:stretch>
            <a:fillRect/>
          </a:stretch>
        </p:blipFill>
        <p:spPr bwMode="auto">
          <a:xfrm>
            <a:off x="1187450" y="1799771"/>
            <a:ext cx="7200900" cy="40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460500" y="1897063"/>
            <a:ext cx="1282700" cy="4778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nl-NL">
                <a:solidFill>
                  <a:srgbClr val="0A0A0A"/>
                </a:solidFill>
              </a:rPr>
              <a:t>Sand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1503363" y="3605213"/>
            <a:ext cx="1282700" cy="4778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nl-NL">
                <a:solidFill>
                  <a:srgbClr val="0A0A0A"/>
                </a:solidFill>
              </a:rPr>
              <a:t>Mud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1517650" y="1262057"/>
            <a:ext cx="6916738" cy="461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nl-NL">
                <a:solidFill>
                  <a:srgbClr val="0A0A0A"/>
                </a:solidFill>
              </a:rPr>
              <a:t>Annual sediment transport (1994-2010)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87450" y="5868988"/>
            <a:ext cx="7000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For long term morphological changes: also mud!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725 year calculation of Western Scheldt from flat bed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893763" y="1987550"/>
            <a:ext cx="72405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-Sand versus Sand-mud model</a:t>
            </a:r>
          </a:p>
          <a:p>
            <a:endParaRPr lang="nl-NL"/>
          </a:p>
          <a:p>
            <a:pPr>
              <a:buFontTx/>
              <a:buChar char="-"/>
            </a:pPr>
            <a:endParaRPr lang="nl-NL"/>
          </a:p>
          <a:p>
            <a:pPr>
              <a:buFontTx/>
              <a:buChar char="-"/>
            </a:pPr>
            <a:r>
              <a:rPr lang="nl-NL"/>
              <a:t>Sand-mud: Including effect of cohesive behaviour of bed above 30% mud in top layer of bed</a:t>
            </a:r>
          </a:p>
          <a:p>
            <a:r>
              <a:rPr lang="nl-NL"/>
              <a:t>(making it harder to erode than pure sand bed)</a:t>
            </a:r>
          </a:p>
          <a:p>
            <a:endParaRPr lang="nl-NL"/>
          </a:p>
          <a:p>
            <a:r>
              <a:rPr lang="nl-NL"/>
              <a:t>-Start with fully sandy bed</a:t>
            </a:r>
          </a:p>
          <a:p>
            <a:r>
              <a:rPr lang="nl-NL"/>
              <a:t>-Mud concentration at sea boundary</a:t>
            </a:r>
          </a:p>
          <a:p>
            <a:endParaRPr lang="nl-NL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5" name="Picture 5" descr="AnimationSANDvdSANDMUD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5850" y="0"/>
            <a:ext cx="12455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9" name="Picture 4" descr="AnimationSANDvdSANDMUD_frame_0030.png"/>
          <p:cNvPicPr>
            <a:picLocks noChangeAspect="1"/>
          </p:cNvPicPr>
          <p:nvPr/>
        </p:nvPicPr>
        <p:blipFill>
          <a:blip r:embed="rId2" cstate="print"/>
          <a:srcRect l="12218" r="10327"/>
          <a:stretch>
            <a:fillRect/>
          </a:stretch>
        </p:blipFill>
        <p:spPr bwMode="auto">
          <a:xfrm>
            <a:off x="-314325" y="0"/>
            <a:ext cx="9690100" cy="70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GE_easternWesternScheld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550" y="2933700"/>
            <a:ext cx="23844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Hindcast 1860 - 1970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893763" y="1987550"/>
            <a:ext cx="72405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-Sand versus Sand &amp; Mud model</a:t>
            </a:r>
          </a:p>
          <a:p>
            <a:endParaRPr lang="nl-NL"/>
          </a:p>
          <a:p>
            <a:pPr>
              <a:buFontTx/>
              <a:buChar char="-"/>
            </a:pPr>
            <a:endParaRPr lang="nl-NL"/>
          </a:p>
          <a:p>
            <a:r>
              <a:rPr lang="nl-NL"/>
              <a:t>-Start in 1860 fully sandy bed</a:t>
            </a:r>
          </a:p>
          <a:p>
            <a:r>
              <a:rPr lang="nl-NL"/>
              <a:t>-Mud concentration at sea boundary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16152</TotalTime>
  <Words>5064</Words>
  <Application>Microsoft Office PowerPoint</Application>
  <PresentationFormat>On-screen Show (4:3)</PresentationFormat>
  <Paragraphs>1111</Paragraphs>
  <Slides>259</Slides>
  <Notes>29</Notes>
  <HiddenSlides>0</HiddenSlides>
  <MMClips>11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259</vt:i4>
      </vt:variant>
    </vt:vector>
  </HeadingPairs>
  <TitlesOfParts>
    <vt:vector size="269" baseType="lpstr">
      <vt:lpstr>Arial</vt:lpstr>
      <vt:lpstr>Bell MT</vt:lpstr>
      <vt:lpstr>Calibri</vt:lpstr>
      <vt:lpstr>Helvetica</vt:lpstr>
      <vt:lpstr>Lucida Bright</vt:lpstr>
      <vt:lpstr>Microsoft Sans Serif</vt:lpstr>
      <vt:lpstr>Times</vt:lpstr>
      <vt:lpstr>Times New Roman</vt:lpstr>
      <vt:lpstr>Default Design</vt:lpstr>
      <vt:lpstr>Equation</vt:lpstr>
      <vt:lpstr>PowerPoint Presentation</vt:lpstr>
      <vt:lpstr>Three parts</vt:lpstr>
      <vt:lpstr>Estuarine morphodynamics</vt:lpstr>
      <vt:lpstr>PowerPoint Presentation</vt:lpstr>
      <vt:lpstr>PowerPoint Presentation</vt:lpstr>
      <vt:lpstr>Learning objectives</vt:lpstr>
      <vt:lpstr>Activities</vt:lpstr>
      <vt:lpstr>Assessment</vt:lpstr>
      <vt:lpstr>Estuarine morphodynamics   The study of forms where a river meets the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                  mud</vt:lpstr>
      <vt:lpstr>Morphological classification based on  </vt:lpstr>
      <vt:lpstr>Time</vt:lpstr>
      <vt:lpstr>PowerPoint Presentation</vt:lpstr>
      <vt:lpstr>Equilibrium?</vt:lpstr>
      <vt:lpstr>Empirical relationships</vt:lpstr>
      <vt:lpstr>Empirical relationships</vt:lpstr>
      <vt:lpstr>Would it be possible to derive empirical relationships with a process-based model?</vt:lpstr>
      <vt:lpstr>PowerPoint Presentation</vt:lpstr>
      <vt:lpstr>Model formulation</vt:lpstr>
      <vt:lpstr>Model formulation</vt:lpstr>
      <vt:lpstr>Morphodynamic update</vt:lpstr>
      <vt:lpstr>Bed slope effects</vt:lpstr>
      <vt:lpstr>Model configuration</vt:lpstr>
      <vt:lpstr>Model configuration</vt:lpstr>
      <vt:lpstr>PowerPoint Presentation</vt:lpstr>
      <vt:lpstr>Width averaged longitudinal profile for fixed banks and erodable banks</vt:lpstr>
      <vt:lpstr>PowerPoint Presentation</vt:lpstr>
      <vt:lpstr>PowerPoint Presentation</vt:lpstr>
      <vt:lpstr>Ebb and flood duration  for fixed banks and erodable banks</vt:lpstr>
      <vt:lpstr>Development along equilibrium</vt:lpstr>
      <vt:lpstr>What is the basin aiming for?</vt:lpstr>
      <vt:lpstr>Energy dissipation formulation (Rodriquez-Iturbe (1992) )</vt:lpstr>
      <vt:lpstr>PowerPoint Presentation</vt:lpstr>
      <vt:lpstr>PowerPoint Presentation</vt:lpstr>
      <vt:lpstr>PowerPoint Presentation</vt:lpstr>
      <vt:lpstr>How do model results compare to empirical relationships?</vt:lpstr>
      <vt:lpstr>PowerPoint Presentation</vt:lpstr>
      <vt:lpstr>Observations</vt:lpstr>
      <vt:lpstr>Concluding remarks</vt:lpstr>
      <vt:lpstr>PowerPoint Presentation</vt:lpstr>
      <vt:lpstr>Exercise – intertidal area</vt:lpstr>
      <vt:lpstr>PowerPoint Presentation</vt:lpstr>
      <vt:lpstr>Reproduction of the Western Scheldt bathymetry by means of a process-based, morphodynamic model</vt:lpstr>
      <vt:lpstr>Question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Variations:</vt:lpstr>
      <vt:lpstr>PowerPoint Presentation</vt:lpstr>
      <vt:lpstr>PowerPoint Presentation</vt:lpstr>
      <vt:lpstr>PowerPoint Presentation</vt:lpstr>
      <vt:lpstr>Mean depth</vt:lpstr>
      <vt:lpstr>Hypsometry after 200 years </vt:lpstr>
      <vt:lpstr>Brier Skill Score</vt:lpstr>
      <vt:lpstr>PowerPoint Presentation</vt:lpstr>
      <vt:lpstr>Brier Skill Score</vt:lpstr>
      <vt:lpstr>What determines the BSS?</vt:lpstr>
      <vt:lpstr>PowerPoint Presentation</vt:lpstr>
      <vt:lpstr>Conclusions </vt:lpstr>
      <vt:lpstr>PowerPoint Presentation</vt:lpstr>
      <vt:lpstr>PowerPoint Presentation</vt:lpstr>
      <vt:lpstr>....the weather forecast for the next days....</vt:lpstr>
      <vt:lpstr>How do process-based models perform?</vt:lpstr>
      <vt:lpstr>PowerPoint Presentation</vt:lpstr>
      <vt:lpstr>Morphological process-based model:</vt:lpstr>
      <vt:lpstr>Computational grid</vt:lpstr>
      <vt:lpstr>Computational grid</vt:lpstr>
      <vt:lpstr>Computational grid</vt:lpstr>
      <vt:lpstr>110 years hindcast period  1860 - 1970</vt:lpstr>
      <vt:lpstr>Erosion/sedimentation 1860-1878 (18 years)</vt:lpstr>
      <vt:lpstr>PowerPoint Presentation</vt:lpstr>
      <vt:lpstr>Erosion/sedimentation 1860-1905 (45 years)</vt:lpstr>
      <vt:lpstr>Erosion/sedimentation 1860-1831 (71 years)</vt:lpstr>
      <vt:lpstr>PowerPoint Presentation</vt:lpstr>
      <vt:lpstr>PowerPoint Presentation</vt:lpstr>
      <vt:lpstr>PowerPoint Presentation</vt:lpstr>
      <vt:lpstr>Brier-skill score  (Sutherland et al., 2004)</vt:lpstr>
      <vt:lpstr>BSS 1860 – 1970;  entire Western Scheldt</vt:lpstr>
      <vt:lpstr>Error and signal  1860 – 1970</vt:lpstr>
      <vt:lpstr>BSS: 3 hindcast periods</vt:lpstr>
      <vt:lpstr>Error and signal; 3 hindcast periods</vt:lpstr>
      <vt:lpstr>How do process-based models perform?</vt:lpstr>
      <vt:lpstr>PowerPoint Presentation</vt:lpstr>
      <vt:lpstr>PowerPoint Presentation</vt:lpstr>
      <vt:lpstr>Concluding remarks</vt:lpstr>
      <vt:lpstr>Net annual sediment transport (sediment balance study)</vt:lpstr>
      <vt:lpstr>Net annual sediment transport (sediment balance study)</vt:lpstr>
      <vt:lpstr>725 year calculation of Western Scheldt from flat bed</vt:lpstr>
      <vt:lpstr>PowerPoint Presentation</vt:lpstr>
      <vt:lpstr>PowerPoint Presentation</vt:lpstr>
      <vt:lpstr>Hindcast 1860 - 1970</vt:lpstr>
      <vt:lpstr>Hindcast 1860-1970: zand versus zand + slib</vt:lpstr>
      <vt:lpstr>Future research: Meer fysica: SLIB!!!!!!!!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BSS 1860 – 1970;  entire Western Scheldt</vt:lpstr>
      <vt:lpstr>Error and signal  1860 – 1970</vt:lpstr>
      <vt:lpstr>PowerPoint Presentation</vt:lpstr>
      <vt:lpstr>PowerPoint Presentation</vt:lpstr>
      <vt:lpstr>What happens in an inlet?</vt:lpstr>
      <vt:lpstr>PowerPoint Presentation</vt:lpstr>
      <vt:lpstr>PowerPoint Presentation</vt:lpstr>
      <vt:lpstr>PowerPoint Presentation</vt:lpstr>
      <vt:lpstr>Model formulation</vt:lpstr>
      <vt:lpstr>Model formulation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the solution look like for a given basin area and tidal forcing? (Escoffier curve)</vt:lpstr>
      <vt:lpstr>What is the morphodynamic response ?</vt:lpstr>
      <vt:lpstr>Can this be reproduced by a process-based morphodynamic model ?</vt:lpstr>
      <vt:lpstr>Yes! (at least for large cross-sections): </vt:lpstr>
      <vt:lpstr>Equilibrium by </vt:lpstr>
      <vt:lpstr>Equilibrium in a real inlet: the influence of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Tide only                      Tide and littoral drift</vt:lpstr>
      <vt:lpstr>Tide only                      Tide and littoral drift</vt:lpstr>
      <vt:lpstr>Equilibrium in inlets</vt:lpstr>
      <vt:lpstr>Equilibrium by </vt:lpstr>
      <vt:lpstr>PowerPoint Presentation</vt:lpstr>
      <vt:lpstr>Comparison deep basin to shallow basin</vt:lpstr>
      <vt:lpstr>PowerPoint Presentation</vt:lpstr>
      <vt:lpstr>PowerPoint Presentation</vt:lpstr>
      <vt:lpstr>Equilibrium by </vt:lpstr>
      <vt:lpstr>PowerPoint Presentation</vt:lpstr>
      <vt:lpstr>PowerPoint Presentation</vt:lpstr>
      <vt:lpstr>What is the morphodynamic response ?</vt:lpstr>
      <vt:lpstr>Equilibrium by </vt:lpstr>
      <vt:lpstr>Learning objectives</vt:lpstr>
      <vt:lpstr>Today </vt:lpstr>
      <vt:lpstr>PowerPoint Presentation</vt:lpstr>
      <vt:lpstr>Imposing sea level rise:</vt:lpstr>
      <vt:lpstr>PowerPoint Presentation</vt:lpstr>
      <vt:lpstr>Cumulative sediment transport</vt:lpstr>
      <vt:lpstr>PowerPoint Presentation</vt:lpstr>
      <vt:lpstr>Intertidal area</vt:lpstr>
      <vt:lpstr>Tidal asymmetry</vt:lpstr>
      <vt:lpstr>Tidal asymmetry</vt:lpstr>
      <vt:lpstr>Tidal asymmetry</vt:lpstr>
      <vt:lpstr>Sediment transport (~ U3-5)</vt:lpstr>
      <vt:lpstr>Generation of overtides (M4, M6, M12, etc.) </vt:lpstr>
      <vt:lpstr>Tidal asymmetry:  water depth influence on wave propagation </vt:lpstr>
      <vt:lpstr>Tidal asymmetry:  influence of intertidal area</vt:lpstr>
      <vt:lpstr>Tidal asymmetry:  influence of intertidal area</vt:lpstr>
      <vt:lpstr>Tidal symmetry (equilibrium) by counteracting influence of</vt:lpstr>
      <vt:lpstr>Tidal asymmetry</vt:lpstr>
      <vt:lpstr>Different forcing: intertidal area</vt:lpstr>
      <vt:lpstr>Different forcing: sediment transport</vt:lpstr>
      <vt:lpstr>Different forcing: tidal asymmetry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BSS 1860 – 1970;  entire Western Scheldt</vt:lpstr>
      <vt:lpstr>PowerPoint Presentation</vt:lpstr>
      <vt:lpstr>PowerPoint Presentation</vt:lpstr>
      <vt:lpstr>PowerPoint Presentation</vt:lpstr>
      <vt:lpstr>Equililbrium</vt:lpstr>
      <vt:lpstr>Equilibrium by </vt:lpstr>
      <vt:lpstr>Imposing  sea level rise:</vt:lpstr>
      <vt:lpstr>Different forcing: intertidal area</vt:lpstr>
      <vt:lpstr>Tidal asymmetry</vt:lpstr>
      <vt:lpstr>Hindcasting bathymetric change in San Pablo Bay  A step towards assessing likely geomorphic change in response to climate change</vt:lpstr>
      <vt:lpstr>PowerPoint Presentation</vt:lpstr>
      <vt:lpstr>PowerPoint Presentation</vt:lpstr>
      <vt:lpstr>Hydraulic mining</vt:lpstr>
      <vt:lpstr>PowerPoint Presentation</vt:lpstr>
      <vt:lpstr>PowerPoint Presentation</vt:lpstr>
      <vt:lpstr>The Data</vt:lpstr>
      <vt:lpstr>Three characteristic periods</vt:lpstr>
      <vt:lpstr>Deposition in San Pablo Bay  1856 to 1887</vt:lpstr>
      <vt:lpstr>Erosion in San Pablo Bay  1951 to 1983</vt:lpstr>
      <vt:lpstr>Aim of the study</vt:lpstr>
      <vt:lpstr>Subquestion 1:</vt:lpstr>
      <vt:lpstr>Delft 3D</vt:lpstr>
      <vt:lpstr>Boundary conditions</vt:lpstr>
      <vt:lpstr>Schematization by applying  only M2, M4, K1 and O1 at the boundaries</vt:lpstr>
      <vt:lpstr>PowerPoint Presentation</vt:lpstr>
      <vt:lpstr>Model schematization</vt:lpstr>
      <vt:lpstr>Unknown parameters</vt:lpstr>
      <vt:lpstr>Subquestion 2</vt:lpstr>
      <vt:lpstr>Van der Wegen et al., OD and JGR, 2011</vt:lpstr>
      <vt:lpstr>Subquestion:</vt:lpstr>
      <vt:lpstr>PowerPoint Presentation</vt:lpstr>
      <vt:lpstr>Brier Skill Score  (1=perfect)</vt:lpstr>
      <vt:lpstr>PowerPoint Presentation</vt:lpstr>
      <vt:lpstr>Van der Wegen et al., submitted</vt:lpstr>
      <vt:lpstr>SLR schematization</vt:lpstr>
      <vt:lpstr>PowerPoint Presentation</vt:lpstr>
      <vt:lpstr>    erosion and sedimentation 2013-2113      No SLR                  SLR</vt:lpstr>
      <vt:lpstr>Large historic variation in intertidal area</vt:lpstr>
      <vt:lpstr>Intertidal area drops from 17% to 2% in 100 years with SLR, despite net deposition</vt:lpstr>
      <vt:lpstr>Conclusions </vt:lpstr>
      <vt:lpstr>Learning objectives</vt:lpstr>
      <vt:lpstr>PowerPoint Presentation</vt:lpstr>
      <vt:lpstr>What is the model performance in terms of accuracy and skill?</vt:lpstr>
      <vt:lpstr>PowerPoint Presentation</vt:lpstr>
      <vt:lpstr>Forecast </vt:lpstr>
      <vt:lpstr>Confidence index</vt:lpstr>
      <vt:lpstr>Model performance indicator (MPI)   combination of uncertainty and skill</vt:lpstr>
      <vt:lpstr>PowerPoint Presentation</vt:lpstr>
      <vt:lpstr>Accuracy performance</vt:lpstr>
      <vt:lpstr>Concluding remarks</vt:lpstr>
      <vt:lpstr>Learning objectives</vt:lpstr>
      <vt:lpstr>Fin</vt:lpstr>
      <vt:lpstr>Van der Wegen et al., submitted</vt:lpstr>
      <vt:lpstr>What are governing tidal conditions?</vt:lpstr>
      <vt:lpstr>-  60% of the slope deposition occurs during flooding of the shoals; -  75 % of the slope erosion occurs during ebbing of the shoals; </vt:lpstr>
      <vt:lpstr>Why does the channel narrow?</vt:lpstr>
      <vt:lpstr>PowerPoint Presentation</vt:lpstr>
      <vt:lpstr>Current conditions     Sea level rise  (1 m/100yr)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Fin  </vt:lpstr>
      <vt:lpstr>Fin </vt:lpstr>
      <vt:lpstr>Summary</vt:lpstr>
      <vt:lpstr>Summary</vt:lpstr>
      <vt:lpstr>PowerPoint Presentation</vt:lpstr>
      <vt:lpstr>PowerPoint Presentation</vt:lpstr>
      <vt:lpstr>Sediment volume change in San Pablo Bay from 1856 to 1887</vt:lpstr>
      <vt:lpstr>PowerPoint Presentation</vt:lpstr>
      <vt:lpstr>Empirical relationships</vt:lpstr>
      <vt:lpstr>Empirical relationships</vt:lpstr>
      <vt:lpstr>Vs/Vc versus a/h  for fixed banks and erodable banks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morphodynamic equilibrium in estuaries</dc:title>
  <dc:creator>Closure dams</dc:creator>
  <cp:lastModifiedBy>Mick van der Wegen</cp:lastModifiedBy>
  <cp:revision>200</cp:revision>
  <dcterms:created xsi:type="dcterms:W3CDTF">2005-11-02T14:21:12Z</dcterms:created>
  <dcterms:modified xsi:type="dcterms:W3CDTF">2022-02-23T09:46:57Z</dcterms:modified>
</cp:coreProperties>
</file>