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266" r:id="rId4"/>
    <p:sldId id="311" r:id="rId5"/>
    <p:sldId id="268" r:id="rId6"/>
    <p:sldId id="269" r:id="rId7"/>
    <p:sldId id="273" r:id="rId8"/>
    <p:sldId id="313" r:id="rId9"/>
    <p:sldId id="314" r:id="rId10"/>
    <p:sldId id="315" r:id="rId11"/>
    <p:sldId id="316" r:id="rId12"/>
    <p:sldId id="312" r:id="rId13"/>
    <p:sldId id="317" r:id="rId14"/>
    <p:sldId id="318" r:id="rId15"/>
    <p:sldId id="259" r:id="rId16"/>
    <p:sldId id="260" r:id="rId17"/>
    <p:sldId id="319" r:id="rId18"/>
    <p:sldId id="320" r:id="rId19"/>
    <p:sldId id="322" r:id="rId20"/>
    <p:sldId id="3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99" autoAdjust="0"/>
  </p:normalViewPr>
  <p:slideViewPr>
    <p:cSldViewPr snapToGrid="0">
      <p:cViewPr varScale="1">
        <p:scale>
          <a:sx n="70" d="100"/>
          <a:sy n="70" d="100"/>
        </p:scale>
        <p:origin x="4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E46AD-3E62-4EA0-8BED-96A0B46C5170}" type="datetimeFigureOut">
              <a:rPr lang="en-GB" smtClean="0"/>
              <a:t>12/03/2025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EB22B-8019-447C-A43D-DC341F92C9EE}" type="slidenum">
              <a:rPr lang="en-GB" smtClean="0"/>
              <a:t>‹#›</a:t>
            </a:fld>
            <a:endParaRPr lang="en-GB"/>
          </a:p>
        </p:txBody>
      </p:sp>
    </p:spTree>
    <p:extLst>
      <p:ext uri="{BB962C8B-B14F-4D97-AF65-F5344CB8AC3E}">
        <p14:creationId xmlns:p14="http://schemas.microsoft.com/office/powerpoint/2010/main" val="2561773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GB" sz="1200" b="0" i="0" u="none" strike="noStrike" kern="1200" dirty="0">
                <a:solidFill>
                  <a:schemeClr val="tx1"/>
                </a:solidFill>
                <a:effectLst/>
                <a:latin typeface="+mn-lt"/>
                <a:ea typeface="+mn-ea"/>
                <a:cs typeface="+mn-cs"/>
              </a:rPr>
              <a:t>Capacity Development: status, 2024-25 workplan, challenges (country capacity and tool integration) </a:t>
            </a:r>
            <a:endParaRPr lang="en-GB" b="0" dirty="0">
              <a:effectLst/>
            </a:endParaRPr>
          </a:p>
          <a:p>
            <a:pPr rtl="0" fontAlgn="base"/>
            <a:r>
              <a:rPr lang="en-GB" sz="1200" b="0" i="0" u="none" strike="noStrike" kern="1200" dirty="0">
                <a:solidFill>
                  <a:schemeClr val="tx1"/>
                </a:solidFill>
                <a:effectLst/>
                <a:latin typeface="+mn-lt"/>
                <a:ea typeface="+mn-ea"/>
                <a:cs typeface="+mn-cs"/>
              </a:rPr>
              <a:t>pyWaPOR applications</a:t>
            </a:r>
          </a:p>
          <a:p>
            <a:pPr rtl="0" fontAlgn="base"/>
            <a:r>
              <a:rPr lang="en-GB" sz="1200" b="0" i="0" u="none" strike="noStrike" kern="1200" dirty="0">
                <a:solidFill>
                  <a:schemeClr val="tx1"/>
                </a:solidFill>
                <a:effectLst/>
                <a:latin typeface="+mn-lt"/>
                <a:ea typeface="+mn-ea"/>
                <a:cs typeface="+mn-cs"/>
              </a:rPr>
              <a:t>Open courseware</a:t>
            </a:r>
          </a:p>
          <a:p>
            <a:pPr rtl="0" fontAlgn="base"/>
            <a:r>
              <a:rPr lang="en-GB" sz="1200" b="0" i="0" u="none" strike="noStrike" kern="1200" dirty="0">
                <a:solidFill>
                  <a:schemeClr val="tx1"/>
                </a:solidFill>
                <a:effectLst/>
                <a:latin typeface="+mn-lt"/>
                <a:ea typeface="+mn-ea"/>
                <a:cs typeface="+mn-cs"/>
              </a:rPr>
              <a:t>Hackathon</a:t>
            </a:r>
          </a:p>
          <a:p>
            <a:pPr rtl="0" fontAlgn="base"/>
            <a:r>
              <a:rPr lang="en-GB" sz="1200" b="0" i="0" u="none" strike="noStrike" kern="1200" dirty="0">
                <a:solidFill>
                  <a:schemeClr val="tx1"/>
                </a:solidFill>
                <a:effectLst/>
                <a:latin typeface="+mn-lt"/>
                <a:ea typeface="+mn-ea"/>
                <a:cs typeface="+mn-cs"/>
              </a:rPr>
              <a:t>Capacity building in countries</a:t>
            </a:r>
          </a:p>
          <a:p>
            <a:pPr rtl="0" fontAlgn="base"/>
            <a:r>
              <a:rPr lang="en-GB" sz="1200" b="0" i="0" u="none" strike="noStrike" kern="1200" dirty="0">
                <a:solidFill>
                  <a:schemeClr val="tx1"/>
                </a:solidFill>
                <a:effectLst/>
                <a:latin typeface="+mn-lt"/>
                <a:ea typeface="+mn-ea"/>
                <a:cs typeface="+mn-cs"/>
              </a:rPr>
              <a:t>On-the-job trainings (challenges, etc.)</a:t>
            </a:r>
          </a:p>
          <a:p>
            <a:endParaRPr lang="en-GB" dirty="0"/>
          </a:p>
        </p:txBody>
      </p:sp>
      <p:sp>
        <p:nvSpPr>
          <p:cNvPr id="4" name="Slide Number Placeholder 3"/>
          <p:cNvSpPr>
            <a:spLocks noGrp="1"/>
          </p:cNvSpPr>
          <p:nvPr>
            <p:ph type="sldNum" sz="quarter" idx="5"/>
          </p:nvPr>
        </p:nvSpPr>
        <p:spPr/>
        <p:txBody>
          <a:bodyPr/>
          <a:lstStyle/>
          <a:p>
            <a:fld id="{562EB22B-8019-447C-A43D-DC341F92C9EE}" type="slidenum">
              <a:rPr lang="en-GB" smtClean="0"/>
              <a:t>1</a:t>
            </a:fld>
            <a:endParaRPr lang="en-GB"/>
          </a:p>
        </p:txBody>
      </p:sp>
    </p:spTree>
    <p:extLst>
      <p:ext uri="{BB962C8B-B14F-4D97-AF65-F5344CB8AC3E}">
        <p14:creationId xmlns:p14="http://schemas.microsoft.com/office/powerpoint/2010/main" val="386207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3805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Info for Hackathon: “Are you familiar with the </a:t>
            </a:r>
            <a:r>
              <a:rPr lang="en-US" sz="1200" b="0" i="0" kern="1200" dirty="0" err="1">
                <a:solidFill>
                  <a:schemeClr val="tx1"/>
                </a:solidFill>
                <a:effectLst/>
                <a:latin typeface="+mn-lt"/>
                <a:ea typeface="+mn-ea"/>
                <a:cs typeface="+mn-cs"/>
              </a:rPr>
              <a:t>WaPOR</a:t>
            </a:r>
            <a:r>
              <a:rPr lang="en-US" sz="1200" b="0" i="0" kern="1200" dirty="0">
                <a:solidFill>
                  <a:schemeClr val="tx1"/>
                </a:solidFill>
                <a:effectLst/>
                <a:latin typeface="+mn-lt"/>
                <a:ea typeface="+mn-ea"/>
                <a:cs typeface="+mn-cs"/>
              </a:rPr>
              <a:t> data and want to create innovative ideas using this data??”</a:t>
            </a:r>
            <a:endParaRPr lang="en-GB" dirty="0"/>
          </a:p>
        </p:txBody>
      </p:sp>
      <p:sp>
        <p:nvSpPr>
          <p:cNvPr id="4" name="Slide Number Placeholder 3"/>
          <p:cNvSpPr>
            <a:spLocks noGrp="1"/>
          </p:cNvSpPr>
          <p:nvPr>
            <p:ph type="sldNum" sz="quarter" idx="5"/>
          </p:nvPr>
        </p:nvSpPr>
        <p:spPr/>
        <p:txBody>
          <a:bodyPr/>
          <a:lstStyle/>
          <a:p>
            <a:fld id="{562EB22B-8019-447C-A43D-DC341F92C9EE}" type="slidenum">
              <a:rPr lang="en-GB" smtClean="0"/>
              <a:t>5</a:t>
            </a:fld>
            <a:endParaRPr lang="en-GB"/>
          </a:p>
        </p:txBody>
      </p:sp>
    </p:spTree>
    <p:extLst>
      <p:ext uri="{BB962C8B-B14F-4D97-AF65-F5344CB8AC3E}">
        <p14:creationId xmlns:p14="http://schemas.microsoft.com/office/powerpoint/2010/main" val="393400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96F01-C5B2-4B29-8780-F510D0E7C8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ABD0CE-A0F1-4039-BA9F-F30BD3D179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FB7939-D6AA-426C-9769-96E84465AF3A}"/>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5" name="Footer Placeholder 4">
            <a:extLst>
              <a:ext uri="{FF2B5EF4-FFF2-40B4-BE49-F238E27FC236}">
                <a16:creationId xmlns:a16="http://schemas.microsoft.com/office/drawing/2014/main" id="{31E75B2E-1DE1-4986-8761-0C0660BC40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6E3BFD-72DC-4F76-9E61-17636537733E}"/>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233908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537F-99B5-47DF-9102-8F44A495AD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D16A8E-B6C9-453B-A16B-63EAF68447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302F30-F66C-478D-A71C-35FBF44F617F}"/>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5" name="Footer Placeholder 4">
            <a:extLst>
              <a:ext uri="{FF2B5EF4-FFF2-40B4-BE49-F238E27FC236}">
                <a16:creationId xmlns:a16="http://schemas.microsoft.com/office/drawing/2014/main" id="{8A86BEA9-BBC5-4597-BC31-0A3E263828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0325FA-B040-4AA6-9682-5572026A5850}"/>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345964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7F1FDD-4CBA-48E0-A76B-CB7C5E416D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E586FD-2E37-480D-81A6-14101E738E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23D1D-380B-4F57-8E3D-2488D7C50E8B}"/>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5" name="Footer Placeholder 4">
            <a:extLst>
              <a:ext uri="{FF2B5EF4-FFF2-40B4-BE49-F238E27FC236}">
                <a16:creationId xmlns:a16="http://schemas.microsoft.com/office/drawing/2014/main" id="{40547A6A-F782-40DE-85CA-3AE631CA6C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CC48BF-6792-48FD-8349-F5B84AD07B10}"/>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955969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525145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u avec légende" type="objTx">
  <p:cSld name="Contenu avec légende">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1282890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avec légende" type="picTx">
  <p:cSld name="Image avec légende">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374163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texte vertical" type="vertTx">
  <p:cSld name="Titre et texte vertical">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299981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Titre vertical et texte">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884562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21"/>
        <p:cNvGrpSpPr/>
        <p:nvPr/>
      </p:nvGrpSpPr>
      <p:grpSpPr>
        <a:xfrm>
          <a:off x="0" y="0"/>
          <a:ext cx="0" cy="0"/>
          <a:chOff x="0" y="0"/>
          <a:chExt cx="0" cy="0"/>
        </a:xfrm>
      </p:grpSpPr>
      <p:sp>
        <p:nvSpPr>
          <p:cNvPr id="22" name="Google Shape;2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560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9646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8BFC-5378-4165-90BC-CC03575A8A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0F7673-0E4C-4176-9212-F286EE5DFA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61D85B-FC9A-4BD7-A9B3-773B10A11184}"/>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5" name="Footer Placeholder 4">
            <a:extLst>
              <a:ext uri="{FF2B5EF4-FFF2-40B4-BE49-F238E27FC236}">
                <a16:creationId xmlns:a16="http://schemas.microsoft.com/office/drawing/2014/main" id="{B82079A0-A21F-41ED-AB01-251DF2487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E50975-3B20-42A4-8098-C0BCB2F44C72}"/>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24240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13F7-7487-4481-AE6A-6387D43309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8A788F-6559-4D01-87D5-568C35666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FAC66F-4580-4BEA-9CE8-BCF00A510D21}"/>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5" name="Footer Placeholder 4">
            <a:extLst>
              <a:ext uri="{FF2B5EF4-FFF2-40B4-BE49-F238E27FC236}">
                <a16:creationId xmlns:a16="http://schemas.microsoft.com/office/drawing/2014/main" id="{78234C6D-8C6F-4E5F-BC07-D3A6E1954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B5A6E7-8E04-4B20-A567-84167B1C1753}"/>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41126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BA073-BEE5-416F-83D1-A506AB6402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A33565-0B51-4DCB-AC1F-282BAC3263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72F4C3-9CED-4558-B268-A3E7F552EE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CE168C-B6BD-4101-9F3C-9286F80F0FAD}"/>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6" name="Footer Placeholder 5">
            <a:extLst>
              <a:ext uri="{FF2B5EF4-FFF2-40B4-BE49-F238E27FC236}">
                <a16:creationId xmlns:a16="http://schemas.microsoft.com/office/drawing/2014/main" id="{1D2ACA38-46B3-4DA0-B597-24BC2D0E11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90EE98-D67D-4F7F-8630-CC3E8076E5BF}"/>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169208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BEDE-135D-4E63-AB1C-4E63A9206D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42BBB1-FD3B-485E-83A4-F0D95365E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85EFC0-8C39-433C-880E-EA93B08165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561C1D-DB64-499D-8E07-04F1C4382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FA60FF-F7A6-431C-955A-6008A0BA14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D64C30-9A4C-4321-8EF6-6DFFFEC1FB85}"/>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8" name="Footer Placeholder 7">
            <a:extLst>
              <a:ext uri="{FF2B5EF4-FFF2-40B4-BE49-F238E27FC236}">
                <a16:creationId xmlns:a16="http://schemas.microsoft.com/office/drawing/2014/main" id="{A32D7CC3-9536-4BA8-BC31-F364084CE1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A484EB-E454-4916-84ED-27B086F4B53F}"/>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245257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6430-F142-44FE-B987-AC0F77CA54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7242BB-285B-4909-B8FE-4F2E9A48E5A2}"/>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4" name="Footer Placeholder 3">
            <a:extLst>
              <a:ext uri="{FF2B5EF4-FFF2-40B4-BE49-F238E27FC236}">
                <a16:creationId xmlns:a16="http://schemas.microsoft.com/office/drawing/2014/main" id="{FC149888-42AE-4D53-89A1-6A29DC888C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9F82B3-A386-4683-BC35-26F223E9E98A}"/>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289918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BD581-61D4-433E-A909-7656EDE9EBFE}"/>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3" name="Footer Placeholder 2">
            <a:extLst>
              <a:ext uri="{FF2B5EF4-FFF2-40B4-BE49-F238E27FC236}">
                <a16:creationId xmlns:a16="http://schemas.microsoft.com/office/drawing/2014/main" id="{C6681F3B-B68A-4279-97F6-C44517A374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FD4CBF4-1CC9-4C09-9CA9-571D00D90D16}"/>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24456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1CA2-42FB-4401-81F3-45AA3A61B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ED8479-0A79-4544-AFA4-20017AE6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E1CE8D-94C1-4565-A8F1-E3FEC9FF0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ABC3BC-7C66-4E86-AD07-28139E88F459}"/>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6" name="Footer Placeholder 5">
            <a:extLst>
              <a:ext uri="{FF2B5EF4-FFF2-40B4-BE49-F238E27FC236}">
                <a16:creationId xmlns:a16="http://schemas.microsoft.com/office/drawing/2014/main" id="{44EA4539-2A64-4DC6-9FA9-166E205EC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416B9-E241-4DE8-9CF4-8D39BF97DC3D}"/>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329047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658F-23AE-4800-AB9C-BF69061A4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AFC868-E704-45F9-9126-C75AEE5CD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EDD1CB-971D-4672-9A99-4F47FCA0D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BBC2AE-3C19-430A-9A6E-D9C73B769CB6}"/>
              </a:ext>
            </a:extLst>
          </p:cNvPr>
          <p:cNvSpPr>
            <a:spLocks noGrp="1"/>
          </p:cNvSpPr>
          <p:nvPr>
            <p:ph type="dt" sz="half" idx="10"/>
          </p:nvPr>
        </p:nvSpPr>
        <p:spPr/>
        <p:txBody>
          <a:bodyPr/>
          <a:lstStyle/>
          <a:p>
            <a:fld id="{F3CE0F6E-5C31-4190-8C27-4E214F242941}" type="datetimeFigureOut">
              <a:rPr lang="en-GB" smtClean="0"/>
              <a:t>12/03/2025</a:t>
            </a:fld>
            <a:endParaRPr lang="en-GB"/>
          </a:p>
        </p:txBody>
      </p:sp>
      <p:sp>
        <p:nvSpPr>
          <p:cNvPr id="6" name="Footer Placeholder 5">
            <a:extLst>
              <a:ext uri="{FF2B5EF4-FFF2-40B4-BE49-F238E27FC236}">
                <a16:creationId xmlns:a16="http://schemas.microsoft.com/office/drawing/2014/main" id="{6A836441-8D04-451B-B80C-3D0E78B99F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D38256-C0FC-4061-ADD0-3DCE479731AC}"/>
              </a:ext>
            </a:extLst>
          </p:cNvPr>
          <p:cNvSpPr>
            <a:spLocks noGrp="1"/>
          </p:cNvSpPr>
          <p:nvPr>
            <p:ph type="sldNum" sz="quarter" idx="12"/>
          </p:nvPr>
        </p:nvSpPr>
        <p:spPr/>
        <p:txBody>
          <a:bodyPr/>
          <a:lstStyle/>
          <a:p>
            <a:fld id="{D3271B77-6995-4D5B-A31A-5B68A295E08A}" type="slidenum">
              <a:rPr lang="en-GB" smtClean="0"/>
              <a:t>‹#›</a:t>
            </a:fld>
            <a:endParaRPr lang="en-GB"/>
          </a:p>
        </p:txBody>
      </p:sp>
    </p:spTree>
    <p:extLst>
      <p:ext uri="{BB962C8B-B14F-4D97-AF65-F5344CB8AC3E}">
        <p14:creationId xmlns:p14="http://schemas.microsoft.com/office/powerpoint/2010/main" val="162105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C8BC92-18B0-4C42-8C41-0B21A34C3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147072-4C0E-43D6-8B97-00CD2EFBD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59D281-10DD-4953-80D9-E74354B34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E0F6E-5C31-4190-8C27-4E214F242941}" type="datetimeFigureOut">
              <a:rPr lang="en-GB" smtClean="0"/>
              <a:t>12/03/2025</a:t>
            </a:fld>
            <a:endParaRPr lang="en-GB"/>
          </a:p>
        </p:txBody>
      </p:sp>
      <p:sp>
        <p:nvSpPr>
          <p:cNvPr id="5" name="Footer Placeholder 4">
            <a:extLst>
              <a:ext uri="{FF2B5EF4-FFF2-40B4-BE49-F238E27FC236}">
                <a16:creationId xmlns:a16="http://schemas.microsoft.com/office/drawing/2014/main" id="{CB3B8D81-CD23-49AE-BC74-6F2D871A2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30B707A-1F1C-4EEF-A1EF-1168F7BCD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71B77-6995-4D5B-A31A-5B68A295E08A}" type="slidenum">
              <a:rPr lang="en-GB" smtClean="0"/>
              <a:t>‹#›</a:t>
            </a:fld>
            <a:endParaRPr lang="en-GB"/>
          </a:p>
        </p:txBody>
      </p:sp>
    </p:spTree>
    <p:extLst>
      <p:ext uri="{BB962C8B-B14F-4D97-AF65-F5344CB8AC3E}">
        <p14:creationId xmlns:p14="http://schemas.microsoft.com/office/powerpoint/2010/main" val="447577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319230654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82A909B-0B84-4382-B018-71662B3A0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itre 1">
            <a:extLst>
              <a:ext uri="{FF2B5EF4-FFF2-40B4-BE49-F238E27FC236}">
                <a16:creationId xmlns:a16="http://schemas.microsoft.com/office/drawing/2014/main" id="{82534CB5-AA2A-4DC2-A3B7-FF3343B89E5A}"/>
              </a:ext>
            </a:extLst>
          </p:cNvPr>
          <p:cNvSpPr>
            <a:spLocks noGrp="1"/>
          </p:cNvSpPr>
          <p:nvPr>
            <p:ph type="ctrTitle"/>
          </p:nvPr>
        </p:nvSpPr>
        <p:spPr>
          <a:xfrm>
            <a:off x="441959" y="2499638"/>
            <a:ext cx="10601861" cy="1606430"/>
          </a:xfrm>
        </p:spPr>
        <p:txBody>
          <a:bodyPr anchor="t">
            <a:normAutofit/>
          </a:bodyPr>
          <a:lstStyle/>
          <a:p>
            <a:pPr algn="l"/>
            <a:r>
              <a:rPr lang="en-US" sz="5400" dirty="0">
                <a:solidFill>
                  <a:srgbClr val="2BB3E2"/>
                </a:solidFill>
                <a:latin typeface="TitilliumText22L Xb" pitchFamily="50" charset="0"/>
              </a:rPr>
              <a:t>On the job training </a:t>
            </a:r>
            <a:br>
              <a:rPr lang="en-US" sz="5400" dirty="0">
                <a:solidFill>
                  <a:srgbClr val="2BB3E2"/>
                </a:solidFill>
                <a:latin typeface="TitilliumText22L Xb" pitchFamily="50" charset="0"/>
              </a:rPr>
            </a:br>
            <a:r>
              <a:rPr lang="en-US" sz="5400" dirty="0">
                <a:solidFill>
                  <a:srgbClr val="2BB3E2"/>
                </a:solidFill>
                <a:latin typeface="TitilliumText22L Xb" pitchFamily="50" charset="0"/>
              </a:rPr>
              <a:t>Jordan and Palestine</a:t>
            </a:r>
          </a:p>
        </p:txBody>
      </p:sp>
      <p:sp>
        <p:nvSpPr>
          <p:cNvPr id="6" name="Sous-titre 2">
            <a:extLst>
              <a:ext uri="{FF2B5EF4-FFF2-40B4-BE49-F238E27FC236}">
                <a16:creationId xmlns:a16="http://schemas.microsoft.com/office/drawing/2014/main" id="{702B0BDD-D525-4DBB-9CAA-32639EB7B7CA}"/>
              </a:ext>
            </a:extLst>
          </p:cNvPr>
          <p:cNvSpPr>
            <a:spLocks noGrp="1"/>
          </p:cNvSpPr>
          <p:nvPr>
            <p:ph type="subTitle" idx="1"/>
          </p:nvPr>
        </p:nvSpPr>
        <p:spPr>
          <a:xfrm>
            <a:off x="441960" y="4536488"/>
            <a:ext cx="9144000" cy="1079451"/>
          </a:xfrm>
        </p:spPr>
        <p:txBody>
          <a:bodyPr/>
          <a:lstStyle/>
          <a:p>
            <a:pPr algn="l"/>
            <a:r>
              <a:rPr lang="en-US" dirty="0">
                <a:solidFill>
                  <a:srgbClr val="2BB3E2"/>
                </a:solidFill>
                <a:latin typeface="TitilliumText22L Lt" pitchFamily="50" charset="0"/>
              </a:rPr>
              <a:t>Marloes Mul, Solomon Seyoum, Ahmed </a:t>
            </a:r>
            <a:r>
              <a:rPr lang="en-US" dirty="0" err="1">
                <a:solidFill>
                  <a:srgbClr val="2BB3E2"/>
                </a:solidFill>
                <a:latin typeface="TitilliumText22L Lt" pitchFamily="50" charset="0"/>
              </a:rPr>
              <a:t>ElNaggar</a:t>
            </a:r>
            <a:endParaRPr lang="en-US" dirty="0">
              <a:solidFill>
                <a:srgbClr val="2BB3E2"/>
              </a:solidFill>
              <a:latin typeface="TitilliumText22L Lt" pitchFamily="50" charset="0"/>
            </a:endParaRPr>
          </a:p>
          <a:p>
            <a:pPr algn="l"/>
            <a:r>
              <a:rPr lang="en-US" dirty="0">
                <a:solidFill>
                  <a:srgbClr val="2BB3E2"/>
                </a:solidFill>
                <a:latin typeface="TitilliumText22L Lt" pitchFamily="50" charset="0"/>
              </a:rPr>
              <a:t>IHE Delft Institute for Water Education</a:t>
            </a:r>
          </a:p>
        </p:txBody>
      </p:sp>
      <p:pic>
        <p:nvPicPr>
          <p:cNvPr id="3" name="Picture 2">
            <a:extLst>
              <a:ext uri="{FF2B5EF4-FFF2-40B4-BE49-F238E27FC236}">
                <a16:creationId xmlns:a16="http://schemas.microsoft.com/office/drawing/2014/main" id="{FB36FC69-FC1A-40E9-AF8D-D6D1F6A2C0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2785" y="5778549"/>
            <a:ext cx="3222244" cy="1079451"/>
          </a:xfrm>
          <a:prstGeom prst="rect">
            <a:avLst/>
          </a:prstGeom>
          <a:solidFill>
            <a:schemeClr val="bg1"/>
          </a:solidFill>
        </p:spPr>
      </p:pic>
    </p:spTree>
    <p:extLst>
      <p:ext uri="{BB962C8B-B14F-4D97-AF65-F5344CB8AC3E}">
        <p14:creationId xmlns:p14="http://schemas.microsoft.com/office/powerpoint/2010/main" val="324369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3" y="2217116"/>
            <a:ext cx="7972295" cy="4213224"/>
          </a:xfrm>
        </p:spPr>
        <p:txBody>
          <a:bodyPr>
            <a:normAutofit/>
          </a:bodyPr>
          <a:lstStyle/>
          <a:p>
            <a:r>
              <a:rPr lang="en-US" sz="2000" b="1" dirty="0">
                <a:solidFill>
                  <a:srgbClr val="024747"/>
                </a:solidFill>
                <a:latin typeface="TitilliumText22L Rg" pitchFamily="50" charset="0"/>
              </a:rPr>
              <a:t>Integration </a:t>
            </a:r>
            <a:r>
              <a:rPr lang="en-US" sz="2000" b="1" dirty="0" err="1">
                <a:solidFill>
                  <a:srgbClr val="024747"/>
                </a:solidFill>
                <a:latin typeface="TitilliumText22L Rg" pitchFamily="50" charset="0"/>
              </a:rPr>
              <a:t>WaPOR</a:t>
            </a:r>
            <a:r>
              <a:rPr lang="en-US" sz="2000" b="1" dirty="0">
                <a:solidFill>
                  <a:srgbClr val="024747"/>
                </a:solidFill>
                <a:latin typeface="TitilliumText22L Rg" pitchFamily="50" charset="0"/>
              </a:rPr>
              <a:t> into NWIS </a:t>
            </a: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6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Planned activities Jordan / Palestine</a:t>
            </a:r>
          </a:p>
        </p:txBody>
      </p:sp>
      <p:pic>
        <p:nvPicPr>
          <p:cNvPr id="10" name="Content Placeholder 4">
            <a:extLst>
              <a:ext uri="{FF2B5EF4-FFF2-40B4-BE49-F238E27FC236}">
                <a16:creationId xmlns:a16="http://schemas.microsoft.com/office/drawing/2014/main" id="{8474549F-B468-4AFF-BFBF-BF08C611BC76}"/>
              </a:ext>
            </a:extLst>
          </p:cNvPr>
          <p:cNvPicPr>
            <a:picLocks noChangeAspect="1"/>
          </p:cNvPicPr>
          <p:nvPr/>
        </p:nvPicPr>
        <p:blipFill rotWithShape="1">
          <a:blip r:embed="rId3">
            <a:extLst>
              <a:ext uri="{28A0092B-C50C-407E-A947-70E740481C1C}">
                <a14:useLocalDpi xmlns:a14="http://schemas.microsoft.com/office/drawing/2010/main" val="0"/>
              </a:ext>
            </a:extLst>
          </a:blip>
          <a:srcRect b="11423"/>
          <a:stretch/>
        </p:blipFill>
        <p:spPr>
          <a:xfrm>
            <a:off x="425253" y="2514045"/>
            <a:ext cx="3684230" cy="3625311"/>
          </a:xfrm>
          <a:prstGeom prst="rect">
            <a:avLst/>
          </a:prstGeom>
        </p:spPr>
      </p:pic>
      <p:pic>
        <p:nvPicPr>
          <p:cNvPr id="12" name="Content Placeholder 4">
            <a:extLst>
              <a:ext uri="{FF2B5EF4-FFF2-40B4-BE49-F238E27FC236}">
                <a16:creationId xmlns:a16="http://schemas.microsoft.com/office/drawing/2014/main" id="{E447B756-90C9-4B0E-9F09-B0A8DB6CBC36}"/>
              </a:ext>
            </a:extLst>
          </p:cNvPr>
          <p:cNvPicPr>
            <a:picLocks noChangeAspect="1"/>
          </p:cNvPicPr>
          <p:nvPr/>
        </p:nvPicPr>
        <p:blipFill rotWithShape="1">
          <a:blip r:embed="rId4">
            <a:extLst>
              <a:ext uri="{28A0092B-C50C-407E-A947-70E740481C1C}">
                <a14:useLocalDpi xmlns:a14="http://schemas.microsoft.com/office/drawing/2010/main" val="0"/>
              </a:ext>
            </a:extLst>
          </a:blip>
          <a:srcRect b="11423"/>
          <a:stretch/>
        </p:blipFill>
        <p:spPr>
          <a:xfrm>
            <a:off x="4339095" y="2494520"/>
            <a:ext cx="3828841" cy="3767609"/>
          </a:xfrm>
          <a:prstGeom prst="rect">
            <a:avLst/>
          </a:prstGeom>
        </p:spPr>
      </p:pic>
      <p:pic>
        <p:nvPicPr>
          <p:cNvPr id="13" name="Content Placeholder 4">
            <a:extLst>
              <a:ext uri="{FF2B5EF4-FFF2-40B4-BE49-F238E27FC236}">
                <a16:creationId xmlns:a16="http://schemas.microsoft.com/office/drawing/2014/main" id="{2E0C718F-9D8A-4B22-A832-12428FF4AC7E}"/>
              </a:ext>
            </a:extLst>
          </p:cNvPr>
          <p:cNvPicPr>
            <a:picLocks noChangeAspect="1"/>
          </p:cNvPicPr>
          <p:nvPr/>
        </p:nvPicPr>
        <p:blipFill rotWithShape="1">
          <a:blip r:embed="rId5">
            <a:extLst>
              <a:ext uri="{28A0092B-C50C-407E-A947-70E740481C1C}">
                <a14:useLocalDpi xmlns:a14="http://schemas.microsoft.com/office/drawing/2010/main" val="0"/>
              </a:ext>
            </a:extLst>
          </a:blip>
          <a:srcRect b="12916"/>
          <a:stretch/>
        </p:blipFill>
        <p:spPr>
          <a:xfrm>
            <a:off x="8291505" y="2472537"/>
            <a:ext cx="3898849" cy="3771859"/>
          </a:xfrm>
          <a:prstGeom prst="rect">
            <a:avLst/>
          </a:prstGeom>
        </p:spPr>
      </p:pic>
    </p:spTree>
    <p:extLst>
      <p:ext uri="{BB962C8B-B14F-4D97-AF65-F5344CB8AC3E}">
        <p14:creationId xmlns:p14="http://schemas.microsoft.com/office/powerpoint/2010/main" val="359804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3" y="2217116"/>
            <a:ext cx="10174323" cy="4640884"/>
          </a:xfrm>
        </p:spPr>
        <p:txBody>
          <a:bodyPr>
            <a:normAutofit/>
          </a:bodyPr>
          <a:lstStyle/>
          <a:p>
            <a:r>
              <a:rPr lang="en-US" sz="2100" b="1" dirty="0">
                <a:solidFill>
                  <a:srgbClr val="024747"/>
                </a:solidFill>
                <a:latin typeface="TitilliumText22L Rg" pitchFamily="50" charset="0"/>
              </a:rPr>
              <a:t>Expected outputs:</a:t>
            </a:r>
          </a:p>
          <a:p>
            <a:pPr lvl="1"/>
            <a:endParaRPr lang="en-US" sz="1800" dirty="0">
              <a:solidFill>
                <a:srgbClr val="024747"/>
              </a:solidFill>
              <a:latin typeface="Garamond" panose="02020404030301010803" pitchFamily="18" charset="0"/>
            </a:endParaRPr>
          </a:p>
          <a:p>
            <a:pPr lvl="1"/>
            <a:r>
              <a:rPr lang="en-US" sz="1900" dirty="0">
                <a:solidFill>
                  <a:srgbClr val="024747"/>
                </a:solidFill>
                <a:latin typeface="Garamond" panose="02020404030301010803" pitchFamily="18" charset="0"/>
              </a:rPr>
              <a:t>Identification of </a:t>
            </a:r>
            <a:r>
              <a:rPr lang="en-US" sz="1900" dirty="0" err="1">
                <a:solidFill>
                  <a:srgbClr val="024747"/>
                </a:solidFill>
                <a:latin typeface="Garamond" panose="02020404030301010803" pitchFamily="18" charset="0"/>
              </a:rPr>
              <a:t>WaPOR</a:t>
            </a:r>
            <a:r>
              <a:rPr lang="en-US" sz="1900" dirty="0">
                <a:solidFill>
                  <a:srgbClr val="024747"/>
                </a:solidFill>
                <a:latin typeface="Garamond" panose="02020404030301010803" pitchFamily="18" charset="0"/>
              </a:rPr>
              <a:t> variables and analyses for integration</a:t>
            </a:r>
          </a:p>
          <a:p>
            <a:pPr lvl="1"/>
            <a:endParaRPr lang="en-US" sz="1900" dirty="0">
              <a:solidFill>
                <a:srgbClr val="024747"/>
              </a:solidFill>
              <a:latin typeface="Garamond" panose="02020404030301010803" pitchFamily="18" charset="0"/>
            </a:endParaRPr>
          </a:p>
          <a:p>
            <a:pPr lvl="1"/>
            <a:r>
              <a:rPr lang="en-US" sz="1900" dirty="0">
                <a:solidFill>
                  <a:srgbClr val="024747"/>
                </a:solidFill>
                <a:latin typeface="Garamond" panose="02020404030301010803" pitchFamily="18" charset="0"/>
              </a:rPr>
              <a:t>Co-design scripts for aggregating </a:t>
            </a:r>
            <a:r>
              <a:rPr lang="en-US" sz="1900" dirty="0" err="1">
                <a:solidFill>
                  <a:srgbClr val="024747"/>
                </a:solidFill>
                <a:latin typeface="Garamond" panose="02020404030301010803" pitchFamily="18" charset="0"/>
              </a:rPr>
              <a:t>WaPOR</a:t>
            </a:r>
            <a:r>
              <a:rPr lang="en-US" sz="1900" dirty="0">
                <a:solidFill>
                  <a:srgbClr val="024747"/>
                </a:solidFill>
                <a:latin typeface="Garamond" panose="02020404030301010803" pitchFamily="18" charset="0"/>
              </a:rPr>
              <a:t> data to required </a:t>
            </a:r>
            <a:r>
              <a:rPr lang="en-US" sz="1900" dirty="0" err="1">
                <a:solidFill>
                  <a:srgbClr val="024747"/>
                </a:solidFill>
                <a:latin typeface="Garamond" panose="02020404030301010803" pitchFamily="18" charset="0"/>
              </a:rPr>
              <a:t>spatio</a:t>
            </a:r>
            <a:r>
              <a:rPr lang="en-US" sz="1900" dirty="0">
                <a:solidFill>
                  <a:srgbClr val="024747"/>
                </a:solidFill>
                <a:latin typeface="Garamond" panose="02020404030301010803" pitchFamily="18" charset="0"/>
              </a:rPr>
              <a:t>-temporal resolution</a:t>
            </a:r>
          </a:p>
          <a:p>
            <a:pPr lvl="1"/>
            <a:endParaRPr lang="en-US" sz="1900" dirty="0">
              <a:solidFill>
                <a:srgbClr val="024747"/>
              </a:solidFill>
              <a:latin typeface="Garamond" panose="02020404030301010803" pitchFamily="18" charset="0"/>
            </a:endParaRPr>
          </a:p>
          <a:p>
            <a:pPr lvl="1"/>
            <a:r>
              <a:rPr lang="en-US" sz="1900" dirty="0">
                <a:solidFill>
                  <a:srgbClr val="024747"/>
                </a:solidFill>
                <a:latin typeface="Garamond" panose="02020404030301010803" pitchFamily="18" charset="0"/>
              </a:rPr>
              <a:t>Validation of analyses</a:t>
            </a:r>
          </a:p>
          <a:p>
            <a:pPr lvl="1"/>
            <a:endParaRPr lang="en-US" sz="1900" dirty="0">
              <a:solidFill>
                <a:srgbClr val="024747"/>
              </a:solidFill>
              <a:latin typeface="Garamond" panose="02020404030301010803" pitchFamily="18" charset="0"/>
            </a:endParaRPr>
          </a:p>
          <a:p>
            <a:pPr lvl="1"/>
            <a:r>
              <a:rPr lang="en-US" sz="1900" dirty="0">
                <a:solidFill>
                  <a:srgbClr val="024747"/>
                </a:solidFill>
                <a:latin typeface="Garamond" panose="02020404030301010803" pitchFamily="18" charset="0"/>
              </a:rPr>
              <a:t>Co-design scripts for exporting analyses into required format</a:t>
            </a:r>
          </a:p>
          <a:p>
            <a:pPr lvl="1"/>
            <a:endParaRPr lang="en-US" sz="1900" dirty="0">
              <a:solidFill>
                <a:srgbClr val="024747"/>
              </a:solidFill>
              <a:latin typeface="Garamond" panose="02020404030301010803" pitchFamily="18" charset="0"/>
            </a:endParaRPr>
          </a:p>
          <a:p>
            <a:pPr lvl="3"/>
            <a:r>
              <a:rPr lang="en-US" sz="1600" dirty="0">
                <a:solidFill>
                  <a:srgbClr val="024747"/>
                </a:solidFill>
                <a:latin typeface="Garamond" panose="02020404030301010803" pitchFamily="18" charset="0"/>
              </a:rPr>
              <a:t>Required skills include understanding </a:t>
            </a:r>
            <a:r>
              <a:rPr lang="en-US" sz="1600" dirty="0" err="1">
                <a:solidFill>
                  <a:srgbClr val="024747"/>
                </a:solidFill>
                <a:latin typeface="Garamond" panose="02020404030301010803" pitchFamily="18" charset="0"/>
              </a:rPr>
              <a:t>WaPOR</a:t>
            </a:r>
            <a:r>
              <a:rPr lang="en-US" sz="1600" dirty="0">
                <a:solidFill>
                  <a:srgbClr val="024747"/>
                </a:solidFill>
                <a:latin typeface="Garamond" panose="02020404030301010803" pitchFamily="18" charset="0"/>
              </a:rPr>
              <a:t> data components and python scripting</a:t>
            </a:r>
          </a:p>
          <a:p>
            <a:pPr lvl="3"/>
            <a:endParaRPr lang="en-US" sz="1600" dirty="0">
              <a:solidFill>
                <a:srgbClr val="024747"/>
              </a:solidFill>
              <a:latin typeface="Garamond" panose="02020404030301010803" pitchFamily="18" charset="0"/>
            </a:endParaRPr>
          </a:p>
          <a:p>
            <a:pPr lvl="3"/>
            <a:r>
              <a:rPr lang="en-US" sz="1600" dirty="0">
                <a:solidFill>
                  <a:srgbClr val="024747"/>
                </a:solidFill>
                <a:latin typeface="Garamond" panose="02020404030301010803" pitchFamily="18" charset="0"/>
              </a:rPr>
              <a:t>Monday 17 March: Detailed discussion with </a:t>
            </a:r>
            <a:r>
              <a:rPr lang="en-US" sz="1600" dirty="0" err="1">
                <a:solidFill>
                  <a:srgbClr val="024747"/>
                </a:solidFill>
                <a:latin typeface="Garamond" panose="02020404030301010803" pitchFamily="18" charset="0"/>
              </a:rPr>
              <a:t>UoJ</a:t>
            </a:r>
            <a:r>
              <a:rPr lang="en-US" sz="1600" dirty="0">
                <a:solidFill>
                  <a:srgbClr val="024747"/>
                </a:solidFill>
                <a:latin typeface="Garamond" panose="02020404030301010803" pitchFamily="18" charset="0"/>
              </a:rPr>
              <a:t> on current ideas and reflection/ way forward</a:t>
            </a:r>
          </a:p>
          <a:p>
            <a:pPr lvl="1"/>
            <a:endParaRPr lang="en-US" sz="1800" dirty="0">
              <a:solidFill>
                <a:srgbClr val="024747"/>
              </a:solidFill>
              <a:latin typeface="Garamond" panose="02020404030301010803" pitchFamily="18" charset="0"/>
            </a:endParaRPr>
          </a:p>
          <a:p>
            <a:pPr lvl="1"/>
            <a:endParaRPr lang="en-US" sz="16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Integration </a:t>
            </a:r>
            <a:r>
              <a:rPr lang="en-US" sz="4000" b="1" dirty="0" err="1">
                <a:solidFill>
                  <a:srgbClr val="024747"/>
                </a:solidFill>
                <a:latin typeface="TitilliumText22L Rg" pitchFamily="50" charset="0"/>
              </a:rPr>
              <a:t>WaPOR</a:t>
            </a:r>
            <a:r>
              <a:rPr lang="en-US" sz="4000" b="1" dirty="0">
                <a:solidFill>
                  <a:srgbClr val="024747"/>
                </a:solidFill>
                <a:latin typeface="TitilliumText22L Rg" pitchFamily="50" charset="0"/>
              </a:rPr>
              <a:t> into NWIS </a:t>
            </a:r>
          </a:p>
        </p:txBody>
      </p:sp>
      <p:sp>
        <p:nvSpPr>
          <p:cNvPr id="4" name="Arrow: Right 3">
            <a:extLst>
              <a:ext uri="{FF2B5EF4-FFF2-40B4-BE49-F238E27FC236}">
                <a16:creationId xmlns:a16="http://schemas.microsoft.com/office/drawing/2014/main" id="{A54CC38C-2D5D-475B-A7B7-2A6C1F5EB9F4}"/>
              </a:ext>
            </a:extLst>
          </p:cNvPr>
          <p:cNvSpPr/>
          <p:nvPr/>
        </p:nvSpPr>
        <p:spPr>
          <a:xfrm>
            <a:off x="1155440" y="5476896"/>
            <a:ext cx="813320" cy="287932"/>
          </a:xfrm>
          <a:prstGeom prst="rightArrow">
            <a:avLst/>
          </a:prstGeom>
          <a:solidFill>
            <a:srgbClr val="024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CB5EE2AA-9B29-4252-9A55-2544DC746792}"/>
              </a:ext>
            </a:extLst>
          </p:cNvPr>
          <p:cNvSpPr/>
          <p:nvPr/>
        </p:nvSpPr>
        <p:spPr>
          <a:xfrm>
            <a:off x="1146109" y="6018159"/>
            <a:ext cx="813320" cy="287932"/>
          </a:xfrm>
          <a:prstGeom prst="rightArrow">
            <a:avLst/>
          </a:prstGeom>
          <a:solidFill>
            <a:srgbClr val="024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551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4" y="2217116"/>
            <a:ext cx="7423962" cy="4213224"/>
          </a:xfrm>
        </p:spPr>
        <p:txBody>
          <a:bodyPr>
            <a:normAutofit/>
          </a:bodyPr>
          <a:lstStyle/>
          <a:p>
            <a:r>
              <a:rPr lang="en-US" sz="2000" b="1" dirty="0">
                <a:solidFill>
                  <a:srgbClr val="024747"/>
                </a:solidFill>
                <a:latin typeface="TitilliumText22L Rg" pitchFamily="50" charset="0"/>
              </a:rPr>
              <a:t>Integration </a:t>
            </a:r>
            <a:r>
              <a:rPr lang="en-US" sz="2000" b="1" dirty="0" err="1">
                <a:solidFill>
                  <a:srgbClr val="024747"/>
                </a:solidFill>
                <a:latin typeface="TitilliumText22L Rg" pitchFamily="50" charset="0"/>
              </a:rPr>
              <a:t>WaPOR</a:t>
            </a:r>
            <a:r>
              <a:rPr lang="en-US" sz="2000" b="1" dirty="0">
                <a:solidFill>
                  <a:srgbClr val="024747"/>
                </a:solidFill>
                <a:latin typeface="TitilliumText22L Rg" pitchFamily="50" charset="0"/>
              </a:rPr>
              <a:t> into NWIS </a:t>
            </a:r>
          </a:p>
          <a:p>
            <a:r>
              <a:rPr lang="en-US" sz="2000" b="1" dirty="0">
                <a:solidFill>
                  <a:srgbClr val="024747"/>
                </a:solidFill>
                <a:latin typeface="TitilliumText22L Rg" pitchFamily="50" charset="0"/>
              </a:rPr>
              <a:t>Groundwater assessment</a:t>
            </a: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How much is the natural groundwater recharge?</a:t>
            </a: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How much groundwater is being abstracted for irrigation?</a:t>
            </a: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Evaluating groundwater abstraction vs ET, vs crop water requirements</a:t>
            </a:r>
          </a:p>
          <a:p>
            <a:pPr lvl="2"/>
            <a:r>
              <a:rPr lang="en-US" sz="1400" dirty="0">
                <a:solidFill>
                  <a:srgbClr val="024747"/>
                </a:solidFill>
                <a:latin typeface="Garamond" panose="02020404030301010803" pitchFamily="18" charset="0"/>
              </a:rPr>
              <a:t>Data collection for validation </a:t>
            </a: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Analyses and reporting in dashboard</a:t>
            </a: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6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Planned activities</a:t>
            </a:r>
          </a:p>
        </p:txBody>
      </p:sp>
      <p:pic>
        <p:nvPicPr>
          <p:cNvPr id="7" name="Picture 11">
            <a:extLst>
              <a:ext uri="{FF2B5EF4-FFF2-40B4-BE49-F238E27FC236}">
                <a16:creationId xmlns:a16="http://schemas.microsoft.com/office/drawing/2014/main" id="{A8D6A5C9-E2E2-404F-92FB-68398B75A59A}"/>
              </a:ext>
            </a:extLst>
          </p:cNvPr>
          <p:cNvPicPr/>
          <p:nvPr/>
        </p:nvPicPr>
        <p:blipFill rotWithShape="1">
          <a:blip r:embed="rId3"/>
          <a:srcRect/>
          <a:stretch/>
        </p:blipFill>
        <p:spPr>
          <a:xfrm>
            <a:off x="7146445" y="1881283"/>
            <a:ext cx="5746680" cy="2063160"/>
          </a:xfrm>
          <a:prstGeom prst="rect">
            <a:avLst/>
          </a:prstGeom>
          <a:ln w="0">
            <a:noFill/>
          </a:ln>
        </p:spPr>
      </p:pic>
      <p:sp>
        <p:nvSpPr>
          <p:cNvPr id="8" name="TextBox 158">
            <a:extLst>
              <a:ext uri="{FF2B5EF4-FFF2-40B4-BE49-F238E27FC236}">
                <a16:creationId xmlns:a16="http://schemas.microsoft.com/office/drawing/2014/main" id="{E9C3E5F9-CCEB-466A-9D82-CC0DD48219AF}"/>
              </a:ext>
            </a:extLst>
          </p:cNvPr>
          <p:cNvSpPr/>
          <p:nvPr/>
        </p:nvSpPr>
        <p:spPr>
          <a:xfrm>
            <a:off x="6296236" y="1082931"/>
            <a:ext cx="3838680" cy="318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500" b="1" strike="noStrike" spc="-1" dirty="0">
                <a:solidFill>
                  <a:srgbClr val="000000"/>
                </a:solidFill>
                <a:latin typeface="Calibri"/>
                <a:ea typeface="DejaVu Sans"/>
              </a:rPr>
              <a:t>Centre pivots in Egypt</a:t>
            </a:r>
            <a:endParaRPr lang="en-US" sz="1500" b="0" strike="noStrike" spc="-1" dirty="0">
              <a:solidFill>
                <a:srgbClr val="000000"/>
              </a:solidFill>
              <a:latin typeface="Calibri"/>
            </a:endParaRPr>
          </a:p>
        </p:txBody>
      </p:sp>
      <p:sp>
        <p:nvSpPr>
          <p:cNvPr id="10" name="TextBox 46">
            <a:extLst>
              <a:ext uri="{FF2B5EF4-FFF2-40B4-BE49-F238E27FC236}">
                <a16:creationId xmlns:a16="http://schemas.microsoft.com/office/drawing/2014/main" id="{25952AEB-ED1E-4523-AA41-7BED21198E7E}"/>
              </a:ext>
            </a:extLst>
          </p:cNvPr>
          <p:cNvSpPr/>
          <p:nvPr/>
        </p:nvSpPr>
        <p:spPr>
          <a:xfrm>
            <a:off x="7135679" y="1376573"/>
            <a:ext cx="18846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200" b="0" strike="noStrike" spc="-1" dirty="0">
                <a:solidFill>
                  <a:srgbClr val="000000"/>
                </a:solidFill>
                <a:latin typeface="Calibri"/>
                <a:ea typeface="DejaVu Sans"/>
              </a:rPr>
              <a:t> </a:t>
            </a:r>
            <a:r>
              <a:rPr lang="en-US" sz="1200" b="0" strike="noStrike" spc="-1" dirty="0" err="1">
                <a:solidFill>
                  <a:srgbClr val="000000"/>
                </a:solidFill>
                <a:latin typeface="Calibri"/>
                <a:ea typeface="DejaVu Sans"/>
              </a:rPr>
              <a:t>WaPOR</a:t>
            </a:r>
            <a:r>
              <a:rPr lang="en-US" sz="1200" b="0" strike="noStrike" spc="-1" dirty="0">
                <a:solidFill>
                  <a:srgbClr val="000000"/>
                </a:solidFill>
                <a:latin typeface="Calibri"/>
                <a:ea typeface="DejaVu Sans"/>
              </a:rPr>
              <a:t> V2 –L2 AETI (mm/</a:t>
            </a:r>
            <a:r>
              <a:rPr lang="en-US" sz="1200" b="0" strike="noStrike" spc="-1" dirty="0" err="1">
                <a:solidFill>
                  <a:srgbClr val="000000"/>
                </a:solidFill>
                <a:latin typeface="Calibri"/>
                <a:ea typeface="DejaVu Sans"/>
              </a:rPr>
              <a:t>yr</a:t>
            </a:r>
            <a:r>
              <a:rPr lang="en-US" sz="1200" b="0" strike="noStrike" spc="-1" dirty="0">
                <a:solidFill>
                  <a:srgbClr val="000000"/>
                </a:solidFill>
                <a:latin typeface="Calibri"/>
                <a:ea typeface="DejaVu Sans"/>
              </a:rPr>
              <a:t>)</a:t>
            </a:r>
            <a:endParaRPr lang="en-US" sz="1200" b="0" strike="noStrike" spc="-1" dirty="0">
              <a:solidFill>
                <a:srgbClr val="000000"/>
              </a:solidFill>
              <a:latin typeface="Calibri"/>
            </a:endParaRPr>
          </a:p>
        </p:txBody>
      </p:sp>
      <p:sp>
        <p:nvSpPr>
          <p:cNvPr id="11" name="TextBox 47">
            <a:extLst>
              <a:ext uri="{FF2B5EF4-FFF2-40B4-BE49-F238E27FC236}">
                <a16:creationId xmlns:a16="http://schemas.microsoft.com/office/drawing/2014/main" id="{159383B2-035B-4B87-9616-58F02AA78845}"/>
              </a:ext>
            </a:extLst>
          </p:cNvPr>
          <p:cNvSpPr/>
          <p:nvPr/>
        </p:nvSpPr>
        <p:spPr>
          <a:xfrm>
            <a:off x="8745239" y="1410053"/>
            <a:ext cx="17366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200" b="0" strike="noStrike" spc="-1">
                <a:solidFill>
                  <a:srgbClr val="000000"/>
                </a:solidFill>
                <a:latin typeface="Calibri"/>
                <a:ea typeface="DejaVu Sans"/>
              </a:rPr>
              <a:t> WaPOR V3-L2 AETI (mm/yr)</a:t>
            </a:r>
            <a:endParaRPr lang="en-US" sz="1200" b="0" strike="noStrike" spc="-1">
              <a:solidFill>
                <a:srgbClr val="000000"/>
              </a:solidFill>
              <a:latin typeface="Calibri"/>
            </a:endParaRPr>
          </a:p>
        </p:txBody>
      </p:sp>
      <p:sp>
        <p:nvSpPr>
          <p:cNvPr id="13" name="TextBox 52">
            <a:extLst>
              <a:ext uri="{FF2B5EF4-FFF2-40B4-BE49-F238E27FC236}">
                <a16:creationId xmlns:a16="http://schemas.microsoft.com/office/drawing/2014/main" id="{3C7FC4FC-6F3A-42BE-996A-2D7C610AE0C6}"/>
              </a:ext>
            </a:extLst>
          </p:cNvPr>
          <p:cNvSpPr/>
          <p:nvPr/>
        </p:nvSpPr>
        <p:spPr>
          <a:xfrm>
            <a:off x="10485479" y="1363253"/>
            <a:ext cx="17366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200" b="0" strike="noStrike" spc="-1" dirty="0">
                <a:solidFill>
                  <a:srgbClr val="000000"/>
                </a:solidFill>
                <a:latin typeface="Calibri"/>
                <a:ea typeface="DejaVu Sans"/>
              </a:rPr>
              <a:t> WaPOR difference V3-L2 – V2-L2 AETI (mm/yr)</a:t>
            </a:r>
            <a:endParaRPr lang="en-US" sz="1200" b="0" strike="noStrike" spc="-1" dirty="0">
              <a:solidFill>
                <a:srgbClr val="000000"/>
              </a:solidFill>
              <a:latin typeface="Calibri"/>
            </a:endParaRPr>
          </a:p>
        </p:txBody>
      </p:sp>
      <p:pic>
        <p:nvPicPr>
          <p:cNvPr id="15" name="Picture 14">
            <a:extLst>
              <a:ext uri="{FF2B5EF4-FFF2-40B4-BE49-F238E27FC236}">
                <a16:creationId xmlns:a16="http://schemas.microsoft.com/office/drawing/2014/main" id="{79DD0A5A-D453-4DA0-BD1C-885D3EF1B194}"/>
              </a:ext>
            </a:extLst>
          </p:cNvPr>
          <p:cNvPicPr>
            <a:picLocks noChangeAspect="1"/>
          </p:cNvPicPr>
          <p:nvPr/>
        </p:nvPicPr>
        <p:blipFill>
          <a:blip r:embed="rId4"/>
          <a:stretch>
            <a:fillRect/>
          </a:stretch>
        </p:blipFill>
        <p:spPr>
          <a:xfrm>
            <a:off x="7463686" y="4183246"/>
            <a:ext cx="4655570" cy="2520920"/>
          </a:xfrm>
          <a:prstGeom prst="rect">
            <a:avLst/>
          </a:prstGeom>
        </p:spPr>
      </p:pic>
      <p:pic>
        <p:nvPicPr>
          <p:cNvPr id="14" name="Picture 18">
            <a:extLst>
              <a:ext uri="{FF2B5EF4-FFF2-40B4-BE49-F238E27FC236}">
                <a16:creationId xmlns:a16="http://schemas.microsoft.com/office/drawing/2014/main" id="{56C346B3-0E87-4A95-8D3B-208F137D55BA}"/>
              </a:ext>
            </a:extLst>
          </p:cNvPr>
          <p:cNvPicPr/>
          <p:nvPr/>
        </p:nvPicPr>
        <p:blipFill>
          <a:blip r:embed="rId5"/>
          <a:stretch/>
        </p:blipFill>
        <p:spPr>
          <a:xfrm>
            <a:off x="6760915" y="4173959"/>
            <a:ext cx="4355978" cy="2454524"/>
          </a:xfrm>
          <a:prstGeom prst="rect">
            <a:avLst/>
          </a:prstGeom>
          <a:ln w="0">
            <a:noFill/>
          </a:ln>
        </p:spPr>
      </p:pic>
    </p:spTree>
    <p:extLst>
      <p:ext uri="{BB962C8B-B14F-4D97-AF65-F5344CB8AC3E}">
        <p14:creationId xmlns:p14="http://schemas.microsoft.com/office/powerpoint/2010/main" val="29355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4" y="2217116"/>
            <a:ext cx="7423962" cy="4213224"/>
          </a:xfrm>
        </p:spPr>
        <p:txBody>
          <a:bodyPr>
            <a:normAutofit/>
          </a:bodyPr>
          <a:lstStyle/>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6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Groundwater assessment</a:t>
            </a:r>
          </a:p>
        </p:txBody>
      </p:sp>
      <p:sp>
        <p:nvSpPr>
          <p:cNvPr id="16" name="PlaceHolder 1">
            <a:extLst>
              <a:ext uri="{FF2B5EF4-FFF2-40B4-BE49-F238E27FC236}">
                <a16:creationId xmlns:a16="http://schemas.microsoft.com/office/drawing/2014/main" id="{C008B8C4-0F3E-4C34-9B52-6C6BDE36AA5C}"/>
              </a:ext>
            </a:extLst>
          </p:cNvPr>
          <p:cNvSpPr txBox="1">
            <a:spLocks/>
          </p:cNvSpPr>
          <p:nvPr/>
        </p:nvSpPr>
        <p:spPr>
          <a:xfrm>
            <a:off x="838080" y="2592720"/>
            <a:ext cx="10427400" cy="3886560"/>
          </a:xfrm>
          <a:prstGeom prst="rect">
            <a:avLst/>
          </a:prstGeom>
          <a:noFill/>
          <a:ln w="0">
            <a:noFill/>
          </a:ln>
        </p:spPr>
        <p:txBody>
          <a:bodyPr vert="horz" lIns="90000" tIns="45000" rIns="90000" bIns="4500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spc="-1">
                <a:solidFill>
                  <a:schemeClr val="dk1"/>
                </a:solidFill>
                <a:latin typeface="Arial"/>
                <a:ea typeface="Calibri"/>
              </a:rPr>
              <a:t>- Development of a spatial soil water balance model (based on Thornthwaite-Mather method)</a:t>
            </a:r>
            <a:br>
              <a:rPr lang="en-GB" sz="2400"/>
            </a:br>
            <a:br>
              <a:rPr lang="en-GB" sz="2400"/>
            </a:br>
            <a:br>
              <a:rPr lang="en-GB" sz="2400"/>
            </a:br>
            <a:br>
              <a:rPr lang="en-GB" sz="2400"/>
            </a:br>
            <a:br>
              <a:rPr lang="en-GB" sz="2400"/>
            </a:br>
            <a:br>
              <a:rPr lang="en-GB" sz="2400"/>
            </a:br>
            <a:br>
              <a:rPr lang="en-GB" sz="2400"/>
            </a:br>
            <a:br>
              <a:rPr lang="en-GB" sz="2400"/>
            </a:br>
            <a:endParaRPr lang="en-GB" sz="2400" spc="-1" dirty="0">
              <a:solidFill>
                <a:srgbClr val="024747"/>
              </a:solidFill>
              <a:latin typeface="Arial"/>
            </a:endParaRPr>
          </a:p>
        </p:txBody>
      </p:sp>
      <p:sp>
        <p:nvSpPr>
          <p:cNvPr id="17" name="Rectangle 1">
            <a:extLst>
              <a:ext uri="{FF2B5EF4-FFF2-40B4-BE49-F238E27FC236}">
                <a16:creationId xmlns:a16="http://schemas.microsoft.com/office/drawing/2014/main" id="{447C6B9C-F49C-4024-BB11-D04218310508}"/>
              </a:ext>
            </a:extLst>
          </p:cNvPr>
          <p:cNvSpPr/>
          <p:nvPr/>
        </p:nvSpPr>
        <p:spPr>
          <a:xfrm>
            <a:off x="6846480" y="3719520"/>
            <a:ext cx="2316600" cy="27756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en-GB" sz="1800" b="0" strike="noStrike" spc="-1">
              <a:solidFill>
                <a:schemeClr val="lt1"/>
              </a:solidFill>
              <a:latin typeface="Arial"/>
              <a:ea typeface="DejaVu Sans"/>
            </a:endParaRPr>
          </a:p>
        </p:txBody>
      </p:sp>
      <p:sp>
        <p:nvSpPr>
          <p:cNvPr id="18" name="Rectangle 6">
            <a:extLst>
              <a:ext uri="{FF2B5EF4-FFF2-40B4-BE49-F238E27FC236}">
                <a16:creationId xmlns:a16="http://schemas.microsoft.com/office/drawing/2014/main" id="{4918C33F-1A2F-4311-872B-6F576DBBD61E}"/>
              </a:ext>
            </a:extLst>
          </p:cNvPr>
          <p:cNvSpPr/>
          <p:nvPr/>
        </p:nvSpPr>
        <p:spPr>
          <a:xfrm>
            <a:off x="5482800" y="4610160"/>
            <a:ext cx="5068800" cy="561960"/>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en-GB" sz="1800" b="0" strike="noStrike" spc="-1">
              <a:solidFill>
                <a:schemeClr val="lt1"/>
              </a:solidFill>
              <a:latin typeface="Arial"/>
              <a:ea typeface="DejaVu Sans"/>
            </a:endParaRPr>
          </a:p>
        </p:txBody>
      </p:sp>
      <p:sp>
        <p:nvSpPr>
          <p:cNvPr id="19" name="Arrow: Down 2">
            <a:extLst>
              <a:ext uri="{FF2B5EF4-FFF2-40B4-BE49-F238E27FC236}">
                <a16:creationId xmlns:a16="http://schemas.microsoft.com/office/drawing/2014/main" id="{15506BBC-54DF-4950-B21A-0455E2400A50}"/>
              </a:ext>
            </a:extLst>
          </p:cNvPr>
          <p:cNvSpPr/>
          <p:nvPr/>
        </p:nvSpPr>
        <p:spPr>
          <a:xfrm>
            <a:off x="7151760" y="3406320"/>
            <a:ext cx="150480" cy="253800"/>
          </a:xfrm>
          <a:prstGeom prst="downArrow">
            <a:avLst>
              <a:gd name="adj1" fmla="val 50000"/>
              <a:gd name="adj2" fmla="val 50000"/>
            </a:avLst>
          </a:prstGeom>
          <a:solidFill>
            <a:srgbClr val="2BB3E2"/>
          </a:solidFill>
          <a:ln>
            <a:solidFill>
              <a:srgbClr val="1F84A7"/>
            </a:solidFill>
          </a:ln>
        </p:spPr>
        <p:style>
          <a:lnRef idx="2">
            <a:schemeClr val="accent3">
              <a:shade val="50000"/>
            </a:schemeClr>
          </a:lnRef>
          <a:fillRef idx="1">
            <a:schemeClr val="accent3"/>
          </a:fillRef>
          <a:effectRef idx="0">
            <a:schemeClr val="accent3"/>
          </a:effectRef>
          <a:fontRef idx="minor"/>
        </p:style>
        <p:txBody>
          <a:bodyPr lIns="90000" tIns="45000" rIns="90000" bIns="45000" anchor="ctr">
            <a:noAutofit/>
          </a:bodyPr>
          <a:lstStyle/>
          <a:p>
            <a:pPr algn="ctr">
              <a:lnSpc>
                <a:spcPct val="100000"/>
              </a:lnSpc>
              <a:buNone/>
            </a:pPr>
            <a:endParaRPr lang="en-GB" sz="1800" b="0" strike="noStrike" spc="-1">
              <a:solidFill>
                <a:schemeClr val="lt1"/>
              </a:solidFill>
              <a:latin typeface="Arial"/>
              <a:ea typeface="DejaVu Sans"/>
            </a:endParaRPr>
          </a:p>
        </p:txBody>
      </p:sp>
      <p:sp>
        <p:nvSpPr>
          <p:cNvPr id="20" name="Arrow: Down 8">
            <a:extLst>
              <a:ext uri="{FF2B5EF4-FFF2-40B4-BE49-F238E27FC236}">
                <a16:creationId xmlns:a16="http://schemas.microsoft.com/office/drawing/2014/main" id="{FDA371BC-D8AF-4925-8A93-7E3570ED5DD7}"/>
              </a:ext>
            </a:extLst>
          </p:cNvPr>
          <p:cNvSpPr/>
          <p:nvPr/>
        </p:nvSpPr>
        <p:spPr>
          <a:xfrm>
            <a:off x="7373520" y="4056840"/>
            <a:ext cx="79560" cy="434520"/>
          </a:xfrm>
          <a:prstGeom prst="downArrow">
            <a:avLst>
              <a:gd name="adj1" fmla="val 50000"/>
              <a:gd name="adj2" fmla="val 50000"/>
            </a:avLst>
          </a:prstGeom>
          <a:solidFill>
            <a:srgbClr val="024747"/>
          </a:solidFill>
          <a:ln>
            <a:solidFill>
              <a:srgbClr val="00343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en-GB" sz="1800" b="0" strike="noStrike" spc="-1">
              <a:solidFill>
                <a:schemeClr val="lt1"/>
              </a:solidFill>
              <a:latin typeface="Arial"/>
              <a:ea typeface="DejaVu Sans"/>
            </a:endParaRPr>
          </a:p>
        </p:txBody>
      </p:sp>
      <p:sp>
        <p:nvSpPr>
          <p:cNvPr id="21" name="Arrow: Down 5">
            <a:extLst>
              <a:ext uri="{FF2B5EF4-FFF2-40B4-BE49-F238E27FC236}">
                <a16:creationId xmlns:a16="http://schemas.microsoft.com/office/drawing/2014/main" id="{761809D6-C093-4F17-A5D5-D720F54EBBF6}"/>
              </a:ext>
            </a:extLst>
          </p:cNvPr>
          <p:cNvSpPr/>
          <p:nvPr/>
        </p:nvSpPr>
        <p:spPr>
          <a:xfrm rot="10800000">
            <a:off x="7559640" y="3377160"/>
            <a:ext cx="130320" cy="283320"/>
          </a:xfrm>
          <a:prstGeom prst="downArrow">
            <a:avLst>
              <a:gd name="adj1" fmla="val 50000"/>
              <a:gd name="adj2" fmla="val 50000"/>
            </a:avLst>
          </a:prstGeom>
          <a:solidFill>
            <a:srgbClr val="024747"/>
          </a:solidFill>
          <a:ln>
            <a:solidFill>
              <a:srgbClr val="00343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en-GB" sz="1800" b="0" strike="noStrike" spc="-1">
              <a:solidFill>
                <a:schemeClr val="lt1"/>
              </a:solidFill>
              <a:latin typeface="Arial"/>
              <a:ea typeface="DejaVu Sans"/>
            </a:endParaRPr>
          </a:p>
        </p:txBody>
      </p:sp>
      <p:sp>
        <p:nvSpPr>
          <p:cNvPr id="22" name="Arrow: Bent 7">
            <a:extLst>
              <a:ext uri="{FF2B5EF4-FFF2-40B4-BE49-F238E27FC236}">
                <a16:creationId xmlns:a16="http://schemas.microsoft.com/office/drawing/2014/main" id="{E145EA98-F219-4665-A125-E9D61B199A94}"/>
              </a:ext>
            </a:extLst>
          </p:cNvPr>
          <p:cNvSpPr/>
          <p:nvPr/>
        </p:nvSpPr>
        <p:spPr>
          <a:xfrm flipH="1">
            <a:off x="7811640" y="3533400"/>
            <a:ext cx="317880" cy="957960"/>
          </a:xfrm>
          <a:prstGeom prst="bentArrow">
            <a:avLst>
              <a:gd name="adj1" fmla="val 25000"/>
              <a:gd name="adj2" fmla="val 25000"/>
              <a:gd name="adj3" fmla="val 25000"/>
              <a:gd name="adj4" fmla="val 43750"/>
            </a:avLst>
          </a:prstGeom>
          <a:solidFill>
            <a:srgbClr val="FFC000"/>
          </a:solidFill>
          <a:ln>
            <a:solidFill>
              <a:srgbClr val="BC8E00"/>
            </a:solid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buNone/>
            </a:pPr>
            <a:endParaRPr lang="en-GB" sz="1800" b="0" strike="noStrike" spc="-1">
              <a:solidFill>
                <a:srgbClr val="024747"/>
              </a:solidFill>
              <a:latin typeface="Arial"/>
              <a:ea typeface="DejaVu Sans"/>
            </a:endParaRPr>
          </a:p>
        </p:txBody>
      </p:sp>
      <p:sp>
        <p:nvSpPr>
          <p:cNvPr id="23" name="Arrow: Down 12">
            <a:extLst>
              <a:ext uri="{FF2B5EF4-FFF2-40B4-BE49-F238E27FC236}">
                <a16:creationId xmlns:a16="http://schemas.microsoft.com/office/drawing/2014/main" id="{BDFE37A6-DB7E-4304-82F5-ABC1CAA473A8}"/>
              </a:ext>
            </a:extLst>
          </p:cNvPr>
          <p:cNvSpPr/>
          <p:nvPr/>
        </p:nvSpPr>
        <p:spPr>
          <a:xfrm rot="16200000">
            <a:off x="4923720" y="4799520"/>
            <a:ext cx="252720" cy="277560"/>
          </a:xfrm>
          <a:prstGeom prst="downArrow">
            <a:avLst>
              <a:gd name="adj1" fmla="val 50000"/>
              <a:gd name="adj2" fmla="val 50000"/>
            </a:avLst>
          </a:prstGeom>
          <a:solidFill>
            <a:srgbClr val="024747"/>
          </a:solidFill>
          <a:ln>
            <a:solidFill>
              <a:srgbClr val="00343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en-GB" sz="1800" b="0" strike="noStrike" spc="-1">
              <a:solidFill>
                <a:schemeClr val="lt1"/>
              </a:solidFill>
              <a:latin typeface="Arial"/>
              <a:ea typeface="DejaVu Sans"/>
            </a:endParaRPr>
          </a:p>
        </p:txBody>
      </p:sp>
      <p:sp>
        <p:nvSpPr>
          <p:cNvPr id="24" name="Arrow: Down 13">
            <a:extLst>
              <a:ext uri="{FF2B5EF4-FFF2-40B4-BE49-F238E27FC236}">
                <a16:creationId xmlns:a16="http://schemas.microsoft.com/office/drawing/2014/main" id="{F5E3B2EE-DECA-45B6-9EB2-1AC55C394E74}"/>
              </a:ext>
            </a:extLst>
          </p:cNvPr>
          <p:cNvSpPr/>
          <p:nvPr/>
        </p:nvSpPr>
        <p:spPr>
          <a:xfrm rot="16200000">
            <a:off x="10857240" y="4799520"/>
            <a:ext cx="252720" cy="277560"/>
          </a:xfrm>
          <a:prstGeom prst="downArrow">
            <a:avLst>
              <a:gd name="adj1" fmla="val 50000"/>
              <a:gd name="adj2" fmla="val 50000"/>
            </a:avLst>
          </a:prstGeom>
          <a:solidFill>
            <a:srgbClr val="024747"/>
          </a:solidFill>
          <a:ln>
            <a:solidFill>
              <a:srgbClr val="003434"/>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en-GB" sz="1800" b="0" strike="noStrike" spc="-1">
              <a:solidFill>
                <a:schemeClr val="lt1"/>
              </a:solidFill>
              <a:latin typeface="Arial"/>
              <a:ea typeface="DejaVu Sans"/>
            </a:endParaRPr>
          </a:p>
        </p:txBody>
      </p:sp>
      <p:sp>
        <p:nvSpPr>
          <p:cNvPr id="25" name="TextBox 11">
            <a:extLst>
              <a:ext uri="{FF2B5EF4-FFF2-40B4-BE49-F238E27FC236}">
                <a16:creationId xmlns:a16="http://schemas.microsoft.com/office/drawing/2014/main" id="{6246D1C4-C11D-4E1D-B20E-2DFBEC7B9C36}"/>
              </a:ext>
            </a:extLst>
          </p:cNvPr>
          <p:cNvSpPr/>
          <p:nvPr/>
        </p:nvSpPr>
        <p:spPr>
          <a:xfrm>
            <a:off x="6815160" y="3036960"/>
            <a:ext cx="3333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a:solidFill>
                  <a:srgbClr val="024747"/>
                </a:solidFill>
                <a:latin typeface="Arial"/>
                <a:ea typeface="DejaVu Sans"/>
              </a:rPr>
              <a:t>P</a:t>
            </a:r>
            <a:endParaRPr lang="en-GB" sz="1800" b="0" strike="noStrike" spc="-1">
              <a:solidFill>
                <a:srgbClr val="000000"/>
              </a:solidFill>
              <a:latin typeface="Calibri"/>
            </a:endParaRPr>
          </a:p>
        </p:txBody>
      </p:sp>
      <p:sp>
        <p:nvSpPr>
          <p:cNvPr id="26" name="TextBox 17">
            <a:extLst>
              <a:ext uri="{FF2B5EF4-FFF2-40B4-BE49-F238E27FC236}">
                <a16:creationId xmlns:a16="http://schemas.microsoft.com/office/drawing/2014/main" id="{DC80945A-FCF8-41A5-990A-54B1C2F97DEF}"/>
              </a:ext>
            </a:extLst>
          </p:cNvPr>
          <p:cNvSpPr/>
          <p:nvPr/>
        </p:nvSpPr>
        <p:spPr>
          <a:xfrm>
            <a:off x="7666920" y="3043080"/>
            <a:ext cx="5835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a:solidFill>
                  <a:srgbClr val="024747"/>
                </a:solidFill>
                <a:latin typeface="Arial"/>
                <a:ea typeface="DejaVu Sans"/>
              </a:rPr>
              <a:t>Peff</a:t>
            </a:r>
            <a:endParaRPr lang="en-GB" sz="1800" b="0" strike="noStrike" spc="-1">
              <a:solidFill>
                <a:srgbClr val="000000"/>
              </a:solidFill>
              <a:latin typeface="Calibri"/>
            </a:endParaRPr>
          </a:p>
        </p:txBody>
      </p:sp>
      <p:sp>
        <p:nvSpPr>
          <p:cNvPr id="27" name="TextBox 18">
            <a:extLst>
              <a:ext uri="{FF2B5EF4-FFF2-40B4-BE49-F238E27FC236}">
                <a16:creationId xmlns:a16="http://schemas.microsoft.com/office/drawing/2014/main" id="{7FD524FD-9DB9-4821-AA2D-512C2DE2F3D6}"/>
              </a:ext>
            </a:extLst>
          </p:cNvPr>
          <p:cNvSpPr/>
          <p:nvPr/>
        </p:nvSpPr>
        <p:spPr>
          <a:xfrm>
            <a:off x="8141040" y="4056840"/>
            <a:ext cx="6001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a:solidFill>
                  <a:srgbClr val="024747"/>
                </a:solidFill>
                <a:latin typeface="Arial"/>
                <a:ea typeface="DejaVu Sans"/>
              </a:rPr>
              <a:t>ETb</a:t>
            </a:r>
            <a:endParaRPr lang="en-GB" sz="1800" b="0" strike="noStrike" spc="-1">
              <a:solidFill>
                <a:srgbClr val="000000"/>
              </a:solidFill>
              <a:latin typeface="Calibri"/>
            </a:endParaRPr>
          </a:p>
        </p:txBody>
      </p:sp>
      <p:sp>
        <p:nvSpPr>
          <p:cNvPr id="28" name="TextBox 19">
            <a:extLst>
              <a:ext uri="{FF2B5EF4-FFF2-40B4-BE49-F238E27FC236}">
                <a16:creationId xmlns:a16="http://schemas.microsoft.com/office/drawing/2014/main" id="{9C19E131-F584-4811-A0F7-AB309BB6F74E}"/>
              </a:ext>
            </a:extLst>
          </p:cNvPr>
          <p:cNvSpPr/>
          <p:nvPr/>
        </p:nvSpPr>
        <p:spPr>
          <a:xfrm>
            <a:off x="6922800" y="4107240"/>
            <a:ext cx="3456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a:solidFill>
                  <a:srgbClr val="024747"/>
                </a:solidFill>
                <a:latin typeface="Arial"/>
                <a:ea typeface="DejaVu Sans"/>
              </a:rPr>
              <a:t>R</a:t>
            </a:r>
            <a:endParaRPr lang="en-GB" sz="1800" b="0" strike="noStrike" spc="-1">
              <a:solidFill>
                <a:srgbClr val="000000"/>
              </a:solidFill>
              <a:latin typeface="Calibri"/>
            </a:endParaRPr>
          </a:p>
        </p:txBody>
      </p:sp>
      <p:sp>
        <p:nvSpPr>
          <p:cNvPr id="29" name="Rectangle 15">
            <a:extLst>
              <a:ext uri="{FF2B5EF4-FFF2-40B4-BE49-F238E27FC236}">
                <a16:creationId xmlns:a16="http://schemas.microsoft.com/office/drawing/2014/main" id="{951A8C7C-84C2-4DD9-88DF-5D32E3E3DA0D}"/>
              </a:ext>
            </a:extLst>
          </p:cNvPr>
          <p:cNvSpPr/>
          <p:nvPr/>
        </p:nvSpPr>
        <p:spPr>
          <a:xfrm>
            <a:off x="838080" y="5045760"/>
            <a:ext cx="9713520" cy="191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400" b="0" strike="noStrike" spc="-1">
                <a:solidFill>
                  <a:schemeClr val="dk1"/>
                </a:solidFill>
                <a:latin typeface="Arial"/>
                <a:ea typeface="Calibri"/>
              </a:rPr>
              <a:t>Outputs: </a:t>
            </a:r>
            <a:br>
              <a:rPr sz="2400"/>
            </a:br>
            <a:r>
              <a:rPr lang="en-GB" sz="2400" b="0" strike="noStrike" spc="-1">
                <a:solidFill>
                  <a:schemeClr val="dk1"/>
                </a:solidFill>
                <a:latin typeface="Arial"/>
                <a:ea typeface="Calibri"/>
              </a:rPr>
              <a:t>- Annual maps (P, ETa, Peff, ETblue/abstraction, recharge)</a:t>
            </a:r>
            <a:br>
              <a:rPr sz="2400"/>
            </a:br>
            <a:r>
              <a:rPr lang="en-GB" sz="2400" b="0" strike="noStrike" spc="-1">
                <a:solidFill>
                  <a:schemeClr val="dk1"/>
                </a:solidFill>
                <a:latin typeface="Arial"/>
                <a:ea typeface="Calibri"/>
              </a:rPr>
              <a:t>- Graphs (Monthly data on recharge, consumption)</a:t>
            </a:r>
            <a:br>
              <a:rPr sz="2400"/>
            </a:br>
            <a:r>
              <a:rPr lang="en-GB" sz="2400" b="0" strike="noStrike" spc="-1">
                <a:solidFill>
                  <a:schemeClr val="dk1"/>
                </a:solidFill>
                <a:latin typeface="Arial"/>
                <a:ea typeface="Calibri"/>
              </a:rPr>
              <a:t>- Water stress indicators (tbd)</a:t>
            </a:r>
            <a:br>
              <a:rPr sz="2400"/>
            </a:br>
            <a:endParaRPr lang="en-GB" sz="2400" b="0" strike="noStrike" spc="-1">
              <a:solidFill>
                <a:srgbClr val="000000"/>
              </a:solidFill>
              <a:latin typeface="Calibri"/>
            </a:endParaRPr>
          </a:p>
        </p:txBody>
      </p:sp>
      <p:sp>
        <p:nvSpPr>
          <p:cNvPr id="30" name="TextBox 21">
            <a:extLst>
              <a:ext uri="{FF2B5EF4-FFF2-40B4-BE49-F238E27FC236}">
                <a16:creationId xmlns:a16="http://schemas.microsoft.com/office/drawing/2014/main" id="{64573A9E-B247-425C-9486-5022467A25A9}"/>
              </a:ext>
            </a:extLst>
          </p:cNvPr>
          <p:cNvSpPr/>
          <p:nvPr/>
        </p:nvSpPr>
        <p:spPr>
          <a:xfrm>
            <a:off x="8205840" y="3059280"/>
            <a:ext cx="7984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GB" sz="1800" b="0" strike="noStrike" spc="-1">
                <a:solidFill>
                  <a:srgbClr val="024747"/>
                </a:solidFill>
                <a:latin typeface="Arial"/>
                <a:ea typeface="DejaVu Sans"/>
              </a:rPr>
              <a:t>+ ETb</a:t>
            </a:r>
            <a:endParaRPr lang="en-GB" sz="1800" b="0" strike="noStrike" spc="-1">
              <a:solidFill>
                <a:srgbClr val="000000"/>
              </a:solidFill>
              <a:latin typeface="Calibri"/>
            </a:endParaRPr>
          </a:p>
        </p:txBody>
      </p:sp>
      <p:sp>
        <p:nvSpPr>
          <p:cNvPr id="31" name="Arrow: Down 22">
            <a:extLst>
              <a:ext uri="{FF2B5EF4-FFF2-40B4-BE49-F238E27FC236}">
                <a16:creationId xmlns:a16="http://schemas.microsoft.com/office/drawing/2014/main" id="{B3F9E184-6753-40E5-9C07-0C14719C39AC}"/>
              </a:ext>
            </a:extLst>
          </p:cNvPr>
          <p:cNvSpPr/>
          <p:nvPr/>
        </p:nvSpPr>
        <p:spPr>
          <a:xfrm rot="10800000">
            <a:off x="7520760" y="3376800"/>
            <a:ext cx="223920" cy="284760"/>
          </a:xfrm>
          <a:prstGeom prst="downArrow">
            <a:avLst>
              <a:gd name="adj1" fmla="val 50000"/>
              <a:gd name="adj2" fmla="val 50000"/>
            </a:avLst>
          </a:prstGeom>
          <a:solidFill>
            <a:srgbClr val="FFC000"/>
          </a:solidFill>
          <a:ln>
            <a:solidFill>
              <a:srgbClr val="BC8E00"/>
            </a:solidFill>
          </a:ln>
        </p:spPr>
        <p:style>
          <a:lnRef idx="2">
            <a:schemeClr val="accent4">
              <a:shade val="50000"/>
            </a:schemeClr>
          </a:lnRef>
          <a:fillRef idx="1">
            <a:schemeClr val="accent4"/>
          </a:fillRef>
          <a:effectRef idx="0">
            <a:schemeClr val="accent4"/>
          </a:effectRef>
          <a:fontRef idx="minor"/>
        </p:style>
        <p:txBody>
          <a:bodyPr lIns="90000" tIns="45000" rIns="90000" bIns="45000" anchor="ctr">
            <a:noAutofit/>
          </a:bodyPr>
          <a:lstStyle/>
          <a:p>
            <a:pPr algn="ctr">
              <a:lnSpc>
                <a:spcPct val="100000"/>
              </a:lnSpc>
              <a:buNone/>
            </a:pPr>
            <a:endParaRPr lang="en-GB" sz="1800" b="0" strike="noStrike" spc="-1">
              <a:solidFill>
                <a:schemeClr val="lt1"/>
              </a:solidFill>
              <a:latin typeface="Arial"/>
              <a:ea typeface="DejaVu Sans"/>
            </a:endParaRPr>
          </a:p>
        </p:txBody>
      </p:sp>
      <p:sp>
        <p:nvSpPr>
          <p:cNvPr id="32" name="Rectangle 16">
            <a:extLst>
              <a:ext uri="{FF2B5EF4-FFF2-40B4-BE49-F238E27FC236}">
                <a16:creationId xmlns:a16="http://schemas.microsoft.com/office/drawing/2014/main" id="{A7205EF6-4061-4101-8EBF-5B548A2F61A2}"/>
              </a:ext>
            </a:extLst>
          </p:cNvPr>
          <p:cNvSpPr/>
          <p:nvPr/>
        </p:nvSpPr>
        <p:spPr>
          <a:xfrm>
            <a:off x="5410440" y="6443640"/>
            <a:ext cx="6669360" cy="418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a:lnSpc>
                <a:spcPct val="90000"/>
              </a:lnSpc>
              <a:spcBef>
                <a:spcPts val="499"/>
              </a:spcBef>
              <a:buNone/>
              <a:tabLst>
                <a:tab pos="0" algn="l"/>
              </a:tabLst>
            </a:pPr>
            <a:r>
              <a:rPr lang="en-GB" sz="2400" b="0" strike="noStrike" spc="-1">
                <a:solidFill>
                  <a:schemeClr val="dk1"/>
                </a:solidFill>
                <a:latin typeface="Arial"/>
                <a:ea typeface="Calibri"/>
              </a:rPr>
              <a:t>Validation using data from monitoring wells </a:t>
            </a:r>
            <a:endParaRPr lang="en-GB" sz="2400" b="0" strike="noStrike" spc="-1">
              <a:solidFill>
                <a:srgbClr val="000000"/>
              </a:solidFill>
              <a:latin typeface="Calibri"/>
            </a:endParaRPr>
          </a:p>
        </p:txBody>
      </p:sp>
      <p:sp>
        <p:nvSpPr>
          <p:cNvPr id="33" name="Rectangle 20">
            <a:extLst>
              <a:ext uri="{FF2B5EF4-FFF2-40B4-BE49-F238E27FC236}">
                <a16:creationId xmlns:a16="http://schemas.microsoft.com/office/drawing/2014/main" id="{907F1D4E-5DC7-4B4B-A459-7E791DEC6912}"/>
              </a:ext>
            </a:extLst>
          </p:cNvPr>
          <p:cNvSpPr/>
          <p:nvPr/>
        </p:nvSpPr>
        <p:spPr>
          <a:xfrm>
            <a:off x="9163800" y="3719520"/>
            <a:ext cx="1387800" cy="277560"/>
          </a:xfrm>
          <a:prstGeom prst="rect">
            <a:avLst/>
          </a:prstGeom>
          <a:solidFill>
            <a:srgbClr val="92D050">
              <a:alpha val="25000"/>
            </a:srgbClr>
          </a:solidFill>
          <a:ln>
            <a:solidFill>
              <a:srgbClr val="00B050">
                <a:alpha val="25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en-GB" sz="1800" b="0" strike="noStrike" spc="-1">
              <a:solidFill>
                <a:schemeClr val="lt1"/>
              </a:solidFill>
              <a:latin typeface="Arial"/>
              <a:ea typeface="DejaVu Sans"/>
            </a:endParaRPr>
          </a:p>
        </p:txBody>
      </p:sp>
      <p:sp>
        <p:nvSpPr>
          <p:cNvPr id="34" name="Rectangle 23">
            <a:extLst>
              <a:ext uri="{FF2B5EF4-FFF2-40B4-BE49-F238E27FC236}">
                <a16:creationId xmlns:a16="http://schemas.microsoft.com/office/drawing/2014/main" id="{6934B038-04D9-4D3C-8C9D-97D07AA15657}"/>
              </a:ext>
            </a:extLst>
          </p:cNvPr>
          <p:cNvSpPr/>
          <p:nvPr/>
        </p:nvSpPr>
        <p:spPr>
          <a:xfrm>
            <a:off x="5451840" y="3719520"/>
            <a:ext cx="1387800" cy="277560"/>
          </a:xfrm>
          <a:prstGeom prst="rect">
            <a:avLst/>
          </a:prstGeom>
          <a:solidFill>
            <a:srgbClr val="92D050">
              <a:alpha val="25000"/>
            </a:srgbClr>
          </a:solidFill>
          <a:ln>
            <a:solidFill>
              <a:srgbClr val="00B050">
                <a:alpha val="25000"/>
              </a:srgb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endParaRPr lang="en-GB" sz="1800" b="0" strike="noStrike" spc="-1">
              <a:solidFill>
                <a:schemeClr val="lt1"/>
              </a:solidFill>
              <a:latin typeface="Arial"/>
              <a:ea typeface="DejaVu Sans"/>
            </a:endParaRPr>
          </a:p>
        </p:txBody>
      </p:sp>
    </p:spTree>
    <p:extLst>
      <p:ext uri="{BB962C8B-B14F-4D97-AF65-F5344CB8AC3E}">
        <p14:creationId xmlns:p14="http://schemas.microsoft.com/office/powerpoint/2010/main" val="23770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A4D052A0-8900-4E23-AA3B-D487F24A3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154" name="Google Shape;189;p13"/>
          <p:cNvSpPr/>
          <p:nvPr/>
        </p:nvSpPr>
        <p:spPr>
          <a:xfrm>
            <a:off x="838080" y="1456560"/>
            <a:ext cx="4218120" cy="113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4444"/>
          </a:bodyPr>
          <a:lstStyle/>
          <a:p>
            <a:pPr>
              <a:lnSpc>
                <a:spcPct val="90000"/>
              </a:lnSpc>
              <a:buNone/>
              <a:tabLst>
                <a:tab pos="0" algn="l"/>
              </a:tabLst>
            </a:pPr>
            <a:r>
              <a:rPr lang="en-US" sz="4000" b="1" strike="noStrike" spc="-1" dirty="0">
                <a:solidFill>
                  <a:srgbClr val="024747"/>
                </a:solidFill>
                <a:latin typeface="Titillium Web"/>
                <a:ea typeface="Titillium Web"/>
              </a:rPr>
              <a:t>Preliminary results</a:t>
            </a:r>
          </a:p>
          <a:p>
            <a:pPr>
              <a:lnSpc>
                <a:spcPct val="90000"/>
              </a:lnSpc>
              <a:buNone/>
              <a:tabLst>
                <a:tab pos="0" algn="l"/>
              </a:tabLst>
            </a:pPr>
            <a:r>
              <a:rPr lang="en-US" sz="4000" b="1" spc="-1" dirty="0" err="1">
                <a:solidFill>
                  <a:srgbClr val="024747"/>
                </a:solidFill>
                <a:latin typeface="Titillium Web"/>
              </a:rPr>
              <a:t>Shemamouk</a:t>
            </a:r>
            <a:r>
              <a:rPr lang="en-US" sz="4000" b="1" spc="-1" dirty="0">
                <a:solidFill>
                  <a:srgbClr val="024747"/>
                </a:solidFill>
                <a:latin typeface="Titillium Web"/>
              </a:rPr>
              <a:t> - Iraq</a:t>
            </a:r>
            <a:endParaRPr lang="en-GB" sz="4000" b="0" strike="noStrike" spc="-1" dirty="0">
              <a:solidFill>
                <a:srgbClr val="000000"/>
              </a:solidFill>
              <a:latin typeface="Calibri"/>
            </a:endParaRPr>
          </a:p>
        </p:txBody>
      </p:sp>
      <p:pic>
        <p:nvPicPr>
          <p:cNvPr id="155" name="Picture 193"/>
          <p:cNvPicPr/>
          <p:nvPr/>
        </p:nvPicPr>
        <p:blipFill>
          <a:blip r:embed="rId3"/>
          <a:stretch/>
        </p:blipFill>
        <p:spPr>
          <a:xfrm>
            <a:off x="5056560" y="1143720"/>
            <a:ext cx="6649920" cy="5235480"/>
          </a:xfrm>
          <a:prstGeom prst="rect">
            <a:avLst/>
          </a:prstGeom>
          <a:ln w="0">
            <a:noFill/>
          </a:ln>
        </p:spPr>
      </p:pic>
      <p:sp>
        <p:nvSpPr>
          <p:cNvPr id="156" name="PlaceHolder 1"/>
          <p:cNvSpPr/>
          <p:nvPr/>
        </p:nvSpPr>
        <p:spPr>
          <a:xfrm>
            <a:off x="838080" y="3615840"/>
            <a:ext cx="4218120" cy="3076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buNone/>
            </a:pPr>
            <a:r>
              <a:rPr lang="en-GB" sz="2400" b="0" strike="noStrike" spc="-1">
                <a:solidFill>
                  <a:schemeClr val="dk1"/>
                </a:solidFill>
                <a:latin typeface="Arial"/>
                <a:ea typeface="Calibri"/>
              </a:rPr>
              <a:t>- Average annual abstraction rate (2018-2023)</a:t>
            </a:r>
            <a:br>
              <a:rPr sz="2400"/>
            </a:br>
            <a:br>
              <a:rPr sz="2400"/>
            </a:br>
            <a:br>
              <a:rPr sz="2400"/>
            </a:br>
            <a:br>
              <a:rPr sz="2400"/>
            </a:br>
            <a:br>
              <a:rPr sz="2400"/>
            </a:br>
            <a:br>
              <a:rPr sz="2400"/>
            </a:br>
            <a:br>
              <a:rPr sz="2400"/>
            </a:br>
            <a:endParaRPr lang="en-GB" sz="2400" b="0" strike="noStrike" spc="-1">
              <a:solidFill>
                <a:srgbClr val="000000"/>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8">
            <a:extLst>
              <a:ext uri="{FF2B5EF4-FFF2-40B4-BE49-F238E27FC236}">
                <a16:creationId xmlns:a16="http://schemas.microsoft.com/office/drawing/2014/main" id="{F10B623A-F804-4375-921F-DD020FF1A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157" name="PlaceHolder 1"/>
          <p:cNvSpPr>
            <a:spLocks noGrp="1"/>
          </p:cNvSpPr>
          <p:nvPr>
            <p:ph type="title"/>
          </p:nvPr>
        </p:nvSpPr>
        <p:spPr>
          <a:xfrm>
            <a:off x="838080" y="2479680"/>
            <a:ext cx="9778680" cy="4212360"/>
          </a:xfrm>
          <a:prstGeom prst="rect">
            <a:avLst/>
          </a:prstGeom>
          <a:noFill/>
          <a:ln w="0">
            <a:noFill/>
          </a:ln>
        </p:spPr>
        <p:txBody>
          <a:bodyPr lIns="90000" tIns="45000" rIns="90000" bIns="45000" anchor="t">
            <a:noAutofit/>
          </a:bodyPr>
          <a:lstStyle/>
          <a:p>
            <a:endParaRPr lang="en-US" sz="4400" b="0" strike="noStrike" spc="-1" dirty="0">
              <a:solidFill>
                <a:srgbClr val="024747"/>
              </a:solidFill>
              <a:latin typeface="Arial"/>
              <a:ea typeface="DejaVu Sans"/>
            </a:endParaRPr>
          </a:p>
        </p:txBody>
      </p:sp>
      <p:sp>
        <p:nvSpPr>
          <p:cNvPr id="158" name="Google Shape;189;p13"/>
          <p:cNvSpPr/>
          <p:nvPr/>
        </p:nvSpPr>
        <p:spPr>
          <a:xfrm>
            <a:off x="838080" y="1456560"/>
            <a:ext cx="10514880" cy="113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buNone/>
              <a:tabLst>
                <a:tab pos="0" algn="l"/>
              </a:tabLst>
            </a:pPr>
            <a:r>
              <a:rPr lang="en-US" sz="4000" b="1" strike="noStrike" spc="-1" dirty="0">
                <a:solidFill>
                  <a:srgbClr val="024747"/>
                </a:solidFill>
                <a:latin typeface="Titillium Web"/>
                <a:ea typeface="Titillium Web"/>
              </a:rPr>
              <a:t>Preliminary results – </a:t>
            </a:r>
            <a:r>
              <a:rPr lang="en-US" sz="4000" b="1" strike="noStrike" spc="-1" dirty="0" err="1">
                <a:solidFill>
                  <a:srgbClr val="024747"/>
                </a:solidFill>
                <a:latin typeface="Titillium Web"/>
                <a:ea typeface="Titillium Web"/>
              </a:rPr>
              <a:t>Shemamouk</a:t>
            </a:r>
            <a:r>
              <a:rPr lang="en-US" sz="4000" b="1" strike="noStrike" spc="-1" dirty="0">
                <a:solidFill>
                  <a:srgbClr val="024747"/>
                </a:solidFill>
                <a:latin typeface="Titillium Web"/>
                <a:ea typeface="Titillium Web"/>
              </a:rPr>
              <a:t> Iraq</a:t>
            </a:r>
            <a:endParaRPr lang="en-GB" sz="4000" b="0" strike="noStrike" spc="-1" dirty="0">
              <a:solidFill>
                <a:srgbClr val="000000"/>
              </a:solidFill>
              <a:latin typeface="Calibri"/>
            </a:endParaRPr>
          </a:p>
        </p:txBody>
      </p:sp>
      <p:pic>
        <p:nvPicPr>
          <p:cNvPr id="159" name="Picture 2"/>
          <p:cNvPicPr/>
          <p:nvPr/>
        </p:nvPicPr>
        <p:blipFill>
          <a:blip r:embed="rId3"/>
          <a:stretch/>
        </p:blipFill>
        <p:spPr>
          <a:xfrm>
            <a:off x="1793160" y="2392560"/>
            <a:ext cx="9905040" cy="414000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3" y="2217116"/>
            <a:ext cx="10174323" cy="4640884"/>
          </a:xfrm>
        </p:spPr>
        <p:txBody>
          <a:bodyPr>
            <a:normAutofit/>
          </a:bodyPr>
          <a:lstStyle/>
          <a:p>
            <a:r>
              <a:rPr lang="en-US" sz="2100" b="1" dirty="0">
                <a:solidFill>
                  <a:srgbClr val="024747"/>
                </a:solidFill>
                <a:latin typeface="TitilliumText22L Rg" pitchFamily="50" charset="0"/>
              </a:rPr>
              <a:t>Expected outputs:</a:t>
            </a:r>
          </a:p>
          <a:p>
            <a:pPr lvl="1"/>
            <a:endParaRPr lang="en-US" sz="1800" dirty="0">
              <a:solidFill>
                <a:srgbClr val="024747"/>
              </a:solidFill>
              <a:latin typeface="Garamond" panose="02020404030301010803" pitchFamily="18" charset="0"/>
            </a:endParaRPr>
          </a:p>
          <a:p>
            <a:pPr lvl="1"/>
            <a:r>
              <a:rPr lang="en-US" sz="1900" dirty="0">
                <a:solidFill>
                  <a:srgbClr val="024747"/>
                </a:solidFill>
                <a:latin typeface="Garamond" panose="02020404030301010803" pitchFamily="18" charset="0"/>
              </a:rPr>
              <a:t>Running and adapting GW assessment script for case study</a:t>
            </a:r>
          </a:p>
          <a:p>
            <a:pPr lvl="1"/>
            <a:endParaRPr lang="en-US" sz="1900" dirty="0">
              <a:solidFill>
                <a:srgbClr val="024747"/>
              </a:solidFill>
              <a:latin typeface="Garamond" panose="02020404030301010803" pitchFamily="18" charset="0"/>
            </a:endParaRPr>
          </a:p>
          <a:p>
            <a:pPr lvl="1"/>
            <a:r>
              <a:rPr lang="en-US" sz="1900" dirty="0">
                <a:solidFill>
                  <a:srgbClr val="024747"/>
                </a:solidFill>
                <a:latin typeface="Garamond" panose="02020404030301010803" pitchFamily="18" charset="0"/>
              </a:rPr>
              <a:t>Validation of analyses (possibly adapting script)</a:t>
            </a:r>
          </a:p>
          <a:p>
            <a:pPr lvl="1"/>
            <a:endParaRPr lang="en-US" sz="1900" dirty="0">
              <a:solidFill>
                <a:srgbClr val="024747"/>
              </a:solidFill>
              <a:latin typeface="Garamond" panose="02020404030301010803" pitchFamily="18" charset="0"/>
            </a:endParaRPr>
          </a:p>
          <a:p>
            <a:pPr lvl="1"/>
            <a:r>
              <a:rPr lang="en-US" sz="1900" dirty="0">
                <a:solidFill>
                  <a:srgbClr val="024747"/>
                </a:solidFill>
                <a:latin typeface="Garamond" panose="02020404030301010803" pitchFamily="18" charset="0"/>
              </a:rPr>
              <a:t>Dashboard </a:t>
            </a:r>
          </a:p>
          <a:p>
            <a:pPr lvl="1"/>
            <a:endParaRPr lang="en-US" sz="1900" dirty="0">
              <a:solidFill>
                <a:srgbClr val="024747"/>
              </a:solidFill>
              <a:latin typeface="Garamond" panose="02020404030301010803" pitchFamily="18" charset="0"/>
            </a:endParaRPr>
          </a:p>
          <a:p>
            <a:pPr lvl="3"/>
            <a:r>
              <a:rPr lang="en-US" sz="1600" dirty="0">
                <a:solidFill>
                  <a:srgbClr val="024747"/>
                </a:solidFill>
                <a:latin typeface="Garamond" panose="02020404030301010803" pitchFamily="18" charset="0"/>
              </a:rPr>
              <a:t>Required skills include understanding </a:t>
            </a:r>
            <a:r>
              <a:rPr lang="en-US" sz="1600" dirty="0" err="1">
                <a:solidFill>
                  <a:srgbClr val="024747"/>
                </a:solidFill>
                <a:latin typeface="Garamond" panose="02020404030301010803" pitchFamily="18" charset="0"/>
              </a:rPr>
              <a:t>WaPOR</a:t>
            </a:r>
            <a:r>
              <a:rPr lang="en-US" sz="1600" dirty="0">
                <a:solidFill>
                  <a:srgbClr val="024747"/>
                </a:solidFill>
                <a:latin typeface="Garamond" panose="02020404030301010803" pitchFamily="18" charset="0"/>
              </a:rPr>
              <a:t> data components and python scripting (MOOCs) &amp; specific training on GEE, groundwater modelling script and dashboard (development and) maintenance</a:t>
            </a:r>
          </a:p>
          <a:p>
            <a:pPr lvl="3"/>
            <a:endParaRPr lang="en-US" sz="1600" dirty="0">
              <a:solidFill>
                <a:srgbClr val="024747"/>
              </a:solidFill>
              <a:latin typeface="Garamond" panose="02020404030301010803" pitchFamily="18" charset="0"/>
            </a:endParaRPr>
          </a:p>
          <a:p>
            <a:pPr lvl="3"/>
            <a:r>
              <a:rPr lang="en-US" sz="1600" dirty="0">
                <a:solidFill>
                  <a:srgbClr val="024747"/>
                </a:solidFill>
                <a:latin typeface="Garamond" panose="02020404030301010803" pitchFamily="18" charset="0"/>
              </a:rPr>
              <a:t>Monday 17 March: Detailed discussion with </a:t>
            </a:r>
            <a:r>
              <a:rPr lang="en-US" sz="1600" dirty="0" err="1">
                <a:solidFill>
                  <a:srgbClr val="024747"/>
                </a:solidFill>
                <a:latin typeface="Garamond" panose="02020404030301010803" pitchFamily="18" charset="0"/>
              </a:rPr>
              <a:t>UoJ</a:t>
            </a:r>
            <a:r>
              <a:rPr lang="en-US" sz="1600" dirty="0">
                <a:solidFill>
                  <a:srgbClr val="024747"/>
                </a:solidFill>
                <a:latin typeface="Garamond" panose="02020404030301010803" pitchFamily="18" charset="0"/>
              </a:rPr>
              <a:t> on current ideas and reflection/ way forward</a:t>
            </a: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Groundwater assessment</a:t>
            </a:r>
          </a:p>
        </p:txBody>
      </p:sp>
      <p:sp>
        <p:nvSpPr>
          <p:cNvPr id="4" name="Arrow: Right 3">
            <a:extLst>
              <a:ext uri="{FF2B5EF4-FFF2-40B4-BE49-F238E27FC236}">
                <a16:creationId xmlns:a16="http://schemas.microsoft.com/office/drawing/2014/main" id="{A54CC38C-2D5D-475B-A7B7-2A6C1F5EB9F4}"/>
              </a:ext>
            </a:extLst>
          </p:cNvPr>
          <p:cNvSpPr/>
          <p:nvPr/>
        </p:nvSpPr>
        <p:spPr>
          <a:xfrm>
            <a:off x="1155440" y="4814419"/>
            <a:ext cx="813320" cy="287932"/>
          </a:xfrm>
          <a:prstGeom prst="rightArrow">
            <a:avLst/>
          </a:prstGeom>
          <a:solidFill>
            <a:srgbClr val="024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CB5EE2AA-9B29-4252-9A55-2544DC746792}"/>
              </a:ext>
            </a:extLst>
          </p:cNvPr>
          <p:cNvSpPr/>
          <p:nvPr/>
        </p:nvSpPr>
        <p:spPr>
          <a:xfrm>
            <a:off x="1146109" y="5607607"/>
            <a:ext cx="813320" cy="287932"/>
          </a:xfrm>
          <a:prstGeom prst="rightArrow">
            <a:avLst/>
          </a:prstGeom>
          <a:solidFill>
            <a:srgbClr val="024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630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graphicFrame>
        <p:nvGraphicFramePr>
          <p:cNvPr id="7" name="Content Placeholder 6">
            <a:extLst>
              <a:ext uri="{FF2B5EF4-FFF2-40B4-BE49-F238E27FC236}">
                <a16:creationId xmlns:a16="http://schemas.microsoft.com/office/drawing/2014/main" id="{8A84C785-53C3-4036-93CD-069D0B1D8E88}"/>
              </a:ext>
            </a:extLst>
          </p:cNvPr>
          <p:cNvGraphicFramePr>
            <a:graphicFrameLocks noGrp="1"/>
          </p:cNvGraphicFramePr>
          <p:nvPr>
            <p:ph sz="half" idx="1"/>
            <p:extLst>
              <p:ext uri="{D42A27DB-BD31-4B8C-83A1-F6EECF244321}">
                <p14:modId xmlns:p14="http://schemas.microsoft.com/office/powerpoint/2010/main" val="3002461678"/>
              </p:ext>
            </p:extLst>
          </p:nvPr>
        </p:nvGraphicFramePr>
        <p:xfrm>
          <a:off x="838198" y="2091585"/>
          <a:ext cx="8863965" cy="4384496"/>
        </p:xfrm>
        <a:graphic>
          <a:graphicData uri="http://schemas.openxmlformats.org/drawingml/2006/table">
            <a:tbl>
              <a:tblPr firstRow="1" firstCol="1" bandRow="1"/>
              <a:tblGrid>
                <a:gridCol w="348615">
                  <a:extLst>
                    <a:ext uri="{9D8B030D-6E8A-4147-A177-3AD203B41FA5}">
                      <a16:colId xmlns:a16="http://schemas.microsoft.com/office/drawing/2014/main" val="3220387034"/>
                    </a:ext>
                  </a:extLst>
                </a:gridCol>
                <a:gridCol w="3608705">
                  <a:extLst>
                    <a:ext uri="{9D8B030D-6E8A-4147-A177-3AD203B41FA5}">
                      <a16:colId xmlns:a16="http://schemas.microsoft.com/office/drawing/2014/main" val="3533011154"/>
                    </a:ext>
                  </a:extLst>
                </a:gridCol>
                <a:gridCol w="212725">
                  <a:extLst>
                    <a:ext uri="{9D8B030D-6E8A-4147-A177-3AD203B41FA5}">
                      <a16:colId xmlns:a16="http://schemas.microsoft.com/office/drawing/2014/main" val="3997990889"/>
                    </a:ext>
                  </a:extLst>
                </a:gridCol>
                <a:gridCol w="213360">
                  <a:extLst>
                    <a:ext uri="{9D8B030D-6E8A-4147-A177-3AD203B41FA5}">
                      <a16:colId xmlns:a16="http://schemas.microsoft.com/office/drawing/2014/main" val="3255949361"/>
                    </a:ext>
                  </a:extLst>
                </a:gridCol>
                <a:gridCol w="213360">
                  <a:extLst>
                    <a:ext uri="{9D8B030D-6E8A-4147-A177-3AD203B41FA5}">
                      <a16:colId xmlns:a16="http://schemas.microsoft.com/office/drawing/2014/main" val="3029123611"/>
                    </a:ext>
                  </a:extLst>
                </a:gridCol>
                <a:gridCol w="213360">
                  <a:extLst>
                    <a:ext uri="{9D8B030D-6E8A-4147-A177-3AD203B41FA5}">
                      <a16:colId xmlns:a16="http://schemas.microsoft.com/office/drawing/2014/main" val="2052029260"/>
                    </a:ext>
                  </a:extLst>
                </a:gridCol>
                <a:gridCol w="213360">
                  <a:extLst>
                    <a:ext uri="{9D8B030D-6E8A-4147-A177-3AD203B41FA5}">
                      <a16:colId xmlns:a16="http://schemas.microsoft.com/office/drawing/2014/main" val="2760641180"/>
                    </a:ext>
                  </a:extLst>
                </a:gridCol>
                <a:gridCol w="213360">
                  <a:extLst>
                    <a:ext uri="{9D8B030D-6E8A-4147-A177-3AD203B41FA5}">
                      <a16:colId xmlns:a16="http://schemas.microsoft.com/office/drawing/2014/main" val="2820071568"/>
                    </a:ext>
                  </a:extLst>
                </a:gridCol>
                <a:gridCol w="213360">
                  <a:extLst>
                    <a:ext uri="{9D8B030D-6E8A-4147-A177-3AD203B41FA5}">
                      <a16:colId xmlns:a16="http://schemas.microsoft.com/office/drawing/2014/main" val="307901954"/>
                    </a:ext>
                  </a:extLst>
                </a:gridCol>
                <a:gridCol w="213360">
                  <a:extLst>
                    <a:ext uri="{9D8B030D-6E8A-4147-A177-3AD203B41FA5}">
                      <a16:colId xmlns:a16="http://schemas.microsoft.com/office/drawing/2014/main" val="34073075"/>
                    </a:ext>
                  </a:extLst>
                </a:gridCol>
                <a:gridCol w="213360">
                  <a:extLst>
                    <a:ext uri="{9D8B030D-6E8A-4147-A177-3AD203B41FA5}">
                      <a16:colId xmlns:a16="http://schemas.microsoft.com/office/drawing/2014/main" val="1911967826"/>
                    </a:ext>
                  </a:extLst>
                </a:gridCol>
                <a:gridCol w="213360">
                  <a:extLst>
                    <a:ext uri="{9D8B030D-6E8A-4147-A177-3AD203B41FA5}">
                      <a16:colId xmlns:a16="http://schemas.microsoft.com/office/drawing/2014/main" val="1658397316"/>
                    </a:ext>
                  </a:extLst>
                </a:gridCol>
                <a:gridCol w="213360">
                  <a:extLst>
                    <a:ext uri="{9D8B030D-6E8A-4147-A177-3AD203B41FA5}">
                      <a16:colId xmlns:a16="http://schemas.microsoft.com/office/drawing/2014/main" val="2556705870"/>
                    </a:ext>
                  </a:extLst>
                </a:gridCol>
                <a:gridCol w="213360">
                  <a:extLst>
                    <a:ext uri="{9D8B030D-6E8A-4147-A177-3AD203B41FA5}">
                      <a16:colId xmlns:a16="http://schemas.microsoft.com/office/drawing/2014/main" val="3105225422"/>
                    </a:ext>
                  </a:extLst>
                </a:gridCol>
                <a:gridCol w="213360">
                  <a:extLst>
                    <a:ext uri="{9D8B030D-6E8A-4147-A177-3AD203B41FA5}">
                      <a16:colId xmlns:a16="http://schemas.microsoft.com/office/drawing/2014/main" val="858981163"/>
                    </a:ext>
                  </a:extLst>
                </a:gridCol>
                <a:gridCol w="213360">
                  <a:extLst>
                    <a:ext uri="{9D8B030D-6E8A-4147-A177-3AD203B41FA5}">
                      <a16:colId xmlns:a16="http://schemas.microsoft.com/office/drawing/2014/main" val="3751104258"/>
                    </a:ext>
                  </a:extLst>
                </a:gridCol>
                <a:gridCol w="213360">
                  <a:extLst>
                    <a:ext uri="{9D8B030D-6E8A-4147-A177-3AD203B41FA5}">
                      <a16:colId xmlns:a16="http://schemas.microsoft.com/office/drawing/2014/main" val="1463562979"/>
                    </a:ext>
                  </a:extLst>
                </a:gridCol>
                <a:gridCol w="213360">
                  <a:extLst>
                    <a:ext uri="{9D8B030D-6E8A-4147-A177-3AD203B41FA5}">
                      <a16:colId xmlns:a16="http://schemas.microsoft.com/office/drawing/2014/main" val="814856149"/>
                    </a:ext>
                  </a:extLst>
                </a:gridCol>
                <a:gridCol w="213360">
                  <a:extLst>
                    <a:ext uri="{9D8B030D-6E8A-4147-A177-3AD203B41FA5}">
                      <a16:colId xmlns:a16="http://schemas.microsoft.com/office/drawing/2014/main" val="1846126715"/>
                    </a:ext>
                  </a:extLst>
                </a:gridCol>
                <a:gridCol w="213360">
                  <a:extLst>
                    <a:ext uri="{9D8B030D-6E8A-4147-A177-3AD203B41FA5}">
                      <a16:colId xmlns:a16="http://schemas.microsoft.com/office/drawing/2014/main" val="252470761"/>
                    </a:ext>
                  </a:extLst>
                </a:gridCol>
                <a:gridCol w="213360">
                  <a:extLst>
                    <a:ext uri="{9D8B030D-6E8A-4147-A177-3AD203B41FA5}">
                      <a16:colId xmlns:a16="http://schemas.microsoft.com/office/drawing/2014/main" val="3565695073"/>
                    </a:ext>
                  </a:extLst>
                </a:gridCol>
                <a:gridCol w="213360">
                  <a:extLst>
                    <a:ext uri="{9D8B030D-6E8A-4147-A177-3AD203B41FA5}">
                      <a16:colId xmlns:a16="http://schemas.microsoft.com/office/drawing/2014/main" val="3159801342"/>
                    </a:ext>
                  </a:extLst>
                </a:gridCol>
                <a:gridCol w="213360">
                  <a:extLst>
                    <a:ext uri="{9D8B030D-6E8A-4147-A177-3AD203B41FA5}">
                      <a16:colId xmlns:a16="http://schemas.microsoft.com/office/drawing/2014/main" val="1846774225"/>
                    </a:ext>
                  </a:extLst>
                </a:gridCol>
                <a:gridCol w="213360">
                  <a:extLst>
                    <a:ext uri="{9D8B030D-6E8A-4147-A177-3AD203B41FA5}">
                      <a16:colId xmlns:a16="http://schemas.microsoft.com/office/drawing/2014/main" val="212087106"/>
                    </a:ext>
                  </a:extLst>
                </a:gridCol>
                <a:gridCol w="213360">
                  <a:extLst>
                    <a:ext uri="{9D8B030D-6E8A-4147-A177-3AD203B41FA5}">
                      <a16:colId xmlns:a16="http://schemas.microsoft.com/office/drawing/2014/main" val="44570886"/>
                    </a:ext>
                  </a:extLst>
                </a:gridCol>
              </a:tblGrid>
              <a:tr h="320040">
                <a:tc>
                  <a:txBody>
                    <a:bodyPr/>
                    <a:lstStyle/>
                    <a:p>
                      <a:pPr>
                        <a:lnSpc>
                          <a:spcPct val="107000"/>
                        </a:lnSpc>
                        <a:spcAft>
                          <a:spcPts val="80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No</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lnSpc>
                          <a:spcPct val="107000"/>
                        </a:lnSpc>
                        <a:spcAft>
                          <a:spcPts val="800"/>
                        </a:spcAft>
                      </a:pPr>
                      <a:r>
                        <a:rPr lang="en-GB" sz="900" b="1" dirty="0">
                          <a:effectLst/>
                          <a:latin typeface="Calibri Light" panose="020F0302020204030204" pitchFamily="34" charset="0"/>
                          <a:ea typeface="Calibri" panose="020F0502020204030204" pitchFamily="34" charset="0"/>
                          <a:cs typeface="Times New Roman" panose="02020603050405020304" pitchFamily="18" charset="0"/>
                        </a:rPr>
                        <a:t>Activities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12/3</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17/3</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26/3</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2/4</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9/4</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16/4</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23/4</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30/4</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7/5</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14/5</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21/5</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28/5</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4/6</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Break</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16/7</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23/7</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30/7</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6/8</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13/8</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20/8</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27/8</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3/9</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a:spcAft>
                          <a:spcPts val="0"/>
                        </a:spcAft>
                      </a:pPr>
                      <a:r>
                        <a:rPr lang="en-GB" sz="900" b="1">
                          <a:effectLst/>
                          <a:latin typeface="Calibri Light" panose="020F0302020204030204" pitchFamily="34" charset="0"/>
                          <a:cs typeface="Times New Roman" panose="02020603050405020304" pitchFamily="18" charset="0"/>
                        </a:rPr>
                        <a:t>10/9</a:t>
                      </a:r>
                      <a:endParaRPr lang="en-GB" sz="1100">
                        <a:effectLst/>
                        <a:latin typeface="Calibri" panose="020F0502020204030204" pitchFamily="34" charset="0"/>
                        <a:cs typeface="Times New Roman" panose="02020603050405020304" pitchFamily="18" charset="0"/>
                      </a:endParaRPr>
                    </a:p>
                  </a:txBody>
                  <a:tcPr marL="68580" marR="68580" marT="0" marB="0" vert="vert27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464599483"/>
                  </a:ext>
                </a:extLst>
              </a:tr>
              <a:tr h="0">
                <a:tc rowSpan="2">
                  <a:txBody>
                    <a:bodyPr/>
                    <a:lstStyle/>
                    <a:p>
                      <a:pPr>
                        <a:lnSpc>
                          <a:spcPct val="107000"/>
                        </a:lnSpc>
                        <a:spcAft>
                          <a:spcPts val="80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Introduction to the on the job training, Remote Sensing and WaPOR </a:t>
                      </a:r>
                      <a:r>
                        <a:rPr lang="en-GB" sz="900">
                          <a:effectLst/>
                          <a:latin typeface="Calibri Light" panose="020F0302020204030204" pitchFamily="34" charset="0"/>
                          <a:ea typeface="Calibri" panose="020F0502020204030204" pitchFamily="34" charset="0"/>
                          <a:cs typeface="Times New Roman" panose="02020603050405020304" pitchFamily="18" charset="0"/>
                        </a:rPr>
                        <a:t>(Mul)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880990368"/>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917537536"/>
                  </a:ext>
                </a:extLst>
              </a:tr>
              <a:tr h="131445">
                <a:tc rowSpan="2">
                  <a:txBody>
                    <a:bodyPr/>
                    <a:lstStyle/>
                    <a:p>
                      <a:pPr>
                        <a:lnSpc>
                          <a:spcPct val="107000"/>
                        </a:lnSpc>
                        <a:spcAft>
                          <a:spcPts val="80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80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MOOC: WaPOR introduction (version 3) </a:t>
                      </a:r>
                      <a:r>
                        <a:rPr lang="en-GB" sz="900">
                          <a:effectLst/>
                          <a:latin typeface="Calibri Light" panose="020F0302020204030204" pitchFamily="34" charset="0"/>
                          <a:ea typeface="Calibri" panose="020F0502020204030204" pitchFamily="34" charset="0"/>
                          <a:cs typeface="Times New Roman" panose="02020603050405020304" pitchFamily="18" charset="0"/>
                        </a:rPr>
                        <a:t>(Mul, Dehati)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878181985"/>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610192568"/>
                  </a:ext>
                </a:extLst>
              </a:tr>
              <a:tr h="109855">
                <a:tc rowSpan="2">
                  <a:txBody>
                    <a:bodyPr/>
                    <a:lstStyle/>
                    <a:p>
                      <a:pPr>
                        <a:lnSpc>
                          <a:spcPct val="107000"/>
                        </a:lnSpc>
                        <a:spcAft>
                          <a:spcPts val="80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80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MOOC: Python for Geospatial Analyses using WaPOR Data </a:t>
                      </a:r>
                      <a:r>
                        <a:rPr lang="en-GB" sz="900">
                          <a:effectLst/>
                          <a:latin typeface="Calibri Light" panose="020F0302020204030204" pitchFamily="34" charset="0"/>
                          <a:ea typeface="Calibri" panose="020F0502020204030204" pitchFamily="34" charset="0"/>
                          <a:cs typeface="Times New Roman" panose="02020603050405020304" pitchFamily="18" charset="0"/>
                        </a:rPr>
                        <a:t>(Mul, Dehati)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330133861"/>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796978438"/>
                  </a:ext>
                </a:extLst>
              </a:tr>
              <a:tr h="0">
                <a:tc rowSpan="2">
                  <a:txBody>
                    <a:bodyPr/>
                    <a:lstStyle/>
                    <a:p>
                      <a:pPr>
                        <a:lnSpc>
                          <a:spcPct val="107000"/>
                        </a:lnSpc>
                        <a:spcAft>
                          <a:spcPts val="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4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WaPOR validation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027698188"/>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95235617"/>
                  </a:ext>
                </a:extLst>
              </a:tr>
              <a:tr h="0">
                <a:tc>
                  <a:txBody>
                    <a:bodyPr/>
                    <a:lstStyle/>
                    <a:p>
                      <a:pPr>
                        <a:lnSpc>
                          <a:spcPct val="107000"/>
                        </a:lnSpc>
                        <a:spcAft>
                          <a:spcPts val="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gridSpan="24">
                  <a:txBody>
                    <a:bodyPr/>
                    <a:lstStyle/>
                    <a:p>
                      <a:pPr>
                        <a:lnSpc>
                          <a:spcPct val="107000"/>
                        </a:lnSpc>
                        <a:spcAft>
                          <a:spcPts val="0"/>
                        </a:spcAft>
                      </a:pPr>
                      <a:r>
                        <a:rPr lang="en-GB" sz="900" b="1">
                          <a:effectLst/>
                          <a:latin typeface="Calibri Light" panose="020F0302020204030204" pitchFamily="34" charset="0"/>
                          <a:ea typeface="Calibri" panose="020F0502020204030204" pitchFamily="34" charset="0"/>
                          <a:cs typeface="Times New Roman" panose="02020603050405020304" pitchFamily="18" charset="0"/>
                        </a:rPr>
                        <a:t>WaPOR integration in WIS</a:t>
                      </a:r>
                      <a:r>
                        <a:rPr lang="en-GB" sz="900">
                          <a:effectLst/>
                          <a:latin typeface="Calibri Light" panose="020F0302020204030204" pitchFamily="34" charset="0"/>
                          <a:ea typeface="Calibri" panose="020F0502020204030204" pitchFamily="34" charset="0"/>
                          <a:cs typeface="Times New Roman" panose="02020603050405020304" pitchFamily="18" charset="0"/>
                        </a:rPr>
                        <a:t> (Seyoum) (Palestine: only group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400013"/>
                  </a:ext>
                </a:extLst>
              </a:tr>
              <a:tr h="0">
                <a:tc rowSpan="2">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5.1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Python scripting for estimating key water indicators</a:t>
                      </a:r>
                      <a:r>
                        <a:rPr lang="en-GB" sz="900" b="1">
                          <a:effectLst/>
                          <a:latin typeface="Calibri Light" panose="020F0302020204030204" pitchFamily="34" charset="0"/>
                          <a:ea typeface="Calibri" panose="020F0502020204030204" pitchFamily="34" charset="0"/>
                          <a:cs typeface="Times New Roman" panose="02020603050405020304" pitchFamily="18" charset="0"/>
                        </a:rPr>
                        <a:t> </a:t>
                      </a:r>
                      <a:r>
                        <a:rPr lang="en-GB" sz="900">
                          <a:effectLst/>
                          <a:latin typeface="Calibri Light" panose="020F0302020204030204" pitchFamily="34" charset="0"/>
                          <a:ea typeface="Calibri" panose="020F0502020204030204" pitchFamily="34" charset="0"/>
                          <a:cs typeface="Times New Roman" panose="02020603050405020304" pitchFamily="18" charset="0"/>
                        </a:rPr>
                        <a:t>(Seyoum)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57622413"/>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885778496"/>
                  </a:ext>
                </a:extLst>
              </a:tr>
              <a:tr h="0">
                <a:tc rowSpan="2">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Analysing results and exporting data in relevant formats (Seyoum)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377166230"/>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56025314"/>
                  </a:ext>
                </a:extLst>
              </a:tr>
              <a:tr h="0">
                <a:tc>
                  <a:txBody>
                    <a:bodyPr/>
                    <a:lstStyle/>
                    <a:p>
                      <a:pPr>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6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gridSpan="24">
                  <a:txBody>
                    <a:bodyPr/>
                    <a:lstStyle/>
                    <a:p>
                      <a:pPr>
                        <a:lnSpc>
                          <a:spcPct val="107000"/>
                        </a:lnSpc>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Irrigation Groundwater Assessment (IGwA)</a:t>
                      </a:r>
                      <a:r>
                        <a:rPr lang="en-US" sz="900">
                          <a:effectLst/>
                          <a:latin typeface="Calibri" panose="020F0502020204030204" pitchFamily="34" charset="0"/>
                          <a:ea typeface="Calibri" panose="020F0502020204030204" pitchFamily="34" charset="0"/>
                          <a:cs typeface="Times New Roman" panose="02020603050405020304" pitchFamily="18" charset="0"/>
                        </a:rPr>
                        <a:t> </a:t>
                      </a:r>
                      <a:r>
                        <a:rPr lang="en-GB" sz="900">
                          <a:effectLst/>
                          <a:latin typeface="Calibri Light" panose="020F0302020204030204" pitchFamily="34" charset="0"/>
                          <a:ea typeface="Calibri" panose="020F0502020204030204" pitchFamily="34" charset="0"/>
                          <a:cs typeface="Times New Roman" panose="02020603050405020304" pitchFamily="18" charset="0"/>
                        </a:rPr>
                        <a:t>(Elnaggar) (Palestine: only group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84017015"/>
                  </a:ext>
                </a:extLst>
              </a:tr>
              <a:tr h="0">
                <a:tc rowSpan="2">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6.1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Overview of Google Earth Engine (GEE)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131414808"/>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090643203"/>
                  </a:ext>
                </a:extLst>
              </a:tr>
              <a:tr h="0">
                <a:tc rowSpan="2">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6.2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Fundamentals of IGwA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863855130"/>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749897398"/>
                  </a:ext>
                </a:extLst>
              </a:tr>
              <a:tr h="0">
                <a:tc rowSpan="2">
                  <a:txBody>
                    <a:bodyPr/>
                    <a:lstStyle/>
                    <a:p>
                      <a:pPr>
                        <a:lnSpc>
                          <a:spcPct val="107000"/>
                        </a:lnSpc>
                        <a:spcAft>
                          <a:spcPts val="80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6.3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80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Setting Up GEE Pipelines and Downloading WaPOR Data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068434141"/>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188552243"/>
                  </a:ext>
                </a:extLst>
              </a:tr>
              <a:tr h="0">
                <a:tc rowSpan="2">
                  <a:txBody>
                    <a:bodyPr/>
                    <a:lstStyle/>
                    <a:p>
                      <a:pPr>
                        <a:lnSpc>
                          <a:spcPct val="107000"/>
                        </a:lnSpc>
                        <a:spcAft>
                          <a:spcPts val="80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6.4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80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GEE and WaPOR: From Data Preprocessing to Analysis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722671599"/>
                  </a:ext>
                </a:extLst>
              </a:tr>
              <a:tr h="0">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646728326"/>
                  </a:ext>
                </a:extLst>
              </a:tr>
              <a:tr h="0">
                <a:tc rowSpan="2">
                  <a:txBody>
                    <a:bodyPr/>
                    <a:lstStyle/>
                    <a:p>
                      <a:pPr>
                        <a:lnSpc>
                          <a:spcPct val="107000"/>
                        </a:lnSpc>
                        <a:spcAft>
                          <a:spcPts val="80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80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Modeling Irrigation Groundwater Dynamics: Abstraction and Recharge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309735608"/>
                  </a:ext>
                </a:extLst>
              </a:tr>
              <a:tr h="97155">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589356160"/>
                  </a:ext>
                </a:extLst>
              </a:tr>
              <a:tr h="0">
                <a:tc rowSpan="2">
                  <a:txBody>
                    <a:bodyPr/>
                    <a:lstStyle/>
                    <a:p>
                      <a:pPr>
                        <a:lnSpc>
                          <a:spcPct val="107000"/>
                        </a:lnSpc>
                        <a:spcAft>
                          <a:spcPts val="80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6.6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80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Model Validation, and Stress Indicators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742319449"/>
                  </a:ext>
                </a:extLst>
              </a:tr>
              <a:tr h="83185">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06959318"/>
                  </a:ext>
                </a:extLst>
              </a:tr>
              <a:tr h="0">
                <a:tc rowSpan="2">
                  <a:txBody>
                    <a:bodyPr/>
                    <a:lstStyle/>
                    <a:p>
                      <a:pPr>
                        <a:lnSpc>
                          <a:spcPct val="107000"/>
                        </a:lnSpc>
                        <a:spcAft>
                          <a:spcPts val="80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rowSpan="2">
                  <a:txBody>
                    <a:bodyPr/>
                    <a:lstStyle/>
                    <a:p>
                      <a:pPr>
                        <a:lnSpc>
                          <a:spcPct val="107000"/>
                        </a:lnSpc>
                        <a:spcAft>
                          <a:spcPts val="80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Introduction to IGwA dashboard for visualizing and communicating findings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endParaRPr lang="en-GB"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8EAADB"/>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4216046802"/>
                  </a:ext>
                </a:extLst>
              </a:tr>
              <a:tr h="106045">
                <a:tc v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FFFFFF"/>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D9D9D9"/>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tc>
                  <a:txBody>
                    <a:bodyPr/>
                    <a:lstStyle/>
                    <a:p>
                      <a:pPr>
                        <a:lnSpc>
                          <a:spcPct val="107000"/>
                        </a:lnSpc>
                        <a:spcAft>
                          <a:spcPts val="0"/>
                        </a:spcAft>
                      </a:pPr>
                      <a:r>
                        <a:rPr lang="en-GB" sz="9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solidFill>
                      <a:srgbClr val="ED7D31"/>
                    </a:solidFill>
                  </a:tcPr>
                </a:tc>
                <a:extLst>
                  <a:ext uri="{0D108BD9-81ED-4DB2-BD59-A6C34878D82A}">
                    <a16:rowId xmlns:a16="http://schemas.microsoft.com/office/drawing/2014/main" val="2064657600"/>
                  </a:ext>
                </a:extLst>
              </a:tr>
            </a:tbl>
          </a:graphicData>
        </a:graphic>
      </p:graphicFrame>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Proposed time schedule (for discussion)</a:t>
            </a:r>
          </a:p>
        </p:txBody>
      </p:sp>
    </p:spTree>
    <p:extLst>
      <p:ext uri="{BB962C8B-B14F-4D97-AF65-F5344CB8AC3E}">
        <p14:creationId xmlns:p14="http://schemas.microsoft.com/office/powerpoint/2010/main" val="5878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3" y="2217116"/>
            <a:ext cx="10631523" cy="4640884"/>
          </a:xfrm>
        </p:spPr>
        <p:txBody>
          <a:bodyPr>
            <a:normAutofit/>
          </a:bodyPr>
          <a:lstStyle/>
          <a:p>
            <a:r>
              <a:rPr lang="en-GB" sz="2100" b="1" dirty="0">
                <a:solidFill>
                  <a:srgbClr val="024747"/>
                </a:solidFill>
                <a:latin typeface="TitilliumText22L Rg" pitchFamily="50" charset="0"/>
              </a:rPr>
              <a:t>Dedicated OCW page will be set up with all the materials and links</a:t>
            </a:r>
          </a:p>
          <a:p>
            <a:pPr lvl="1"/>
            <a:r>
              <a:rPr lang="en-GB" sz="1900" dirty="0">
                <a:solidFill>
                  <a:srgbClr val="024747"/>
                </a:solidFill>
                <a:latin typeface="Garamond" panose="02020404030301010803" pitchFamily="18" charset="0"/>
              </a:rPr>
              <a:t>All participants to register in the OCW platform of IHE</a:t>
            </a:r>
          </a:p>
          <a:p>
            <a:pPr lvl="1"/>
            <a:r>
              <a:rPr lang="en-GB" sz="1900" dirty="0">
                <a:solidFill>
                  <a:srgbClr val="024747"/>
                </a:solidFill>
                <a:latin typeface="Garamond" panose="02020404030301010803" pitchFamily="18" charset="0"/>
              </a:rPr>
              <a:t>List of participants to be provided (</a:t>
            </a:r>
            <a:r>
              <a:rPr lang="en-GB" sz="1900" dirty="0" err="1">
                <a:solidFill>
                  <a:srgbClr val="024747"/>
                </a:solidFill>
                <a:latin typeface="Garamond" panose="02020404030301010803" pitchFamily="18" charset="0"/>
              </a:rPr>
              <a:t>incl</a:t>
            </a:r>
            <a:r>
              <a:rPr lang="en-GB" sz="1900" dirty="0">
                <a:solidFill>
                  <a:srgbClr val="024747"/>
                </a:solidFill>
                <a:latin typeface="Garamond" panose="02020404030301010803" pitchFamily="18" charset="0"/>
              </a:rPr>
              <a:t> email address they registered to the OCW)</a:t>
            </a:r>
          </a:p>
          <a:p>
            <a:endParaRPr lang="en-GB" sz="2100" b="1" dirty="0">
              <a:solidFill>
                <a:srgbClr val="024747"/>
              </a:solidFill>
              <a:latin typeface="TitilliumText22L Rg" pitchFamily="50" charset="0"/>
            </a:endParaRPr>
          </a:p>
          <a:p>
            <a:r>
              <a:rPr lang="en-GB" sz="2100" b="1" dirty="0">
                <a:solidFill>
                  <a:srgbClr val="024747"/>
                </a:solidFill>
                <a:latin typeface="TitilliumText22L Rg" pitchFamily="50" charset="0"/>
              </a:rPr>
              <a:t>Certificate will be issued to those participants completing:</a:t>
            </a:r>
          </a:p>
          <a:p>
            <a:pPr lvl="1"/>
            <a:endParaRPr lang="en-GB" sz="1900" dirty="0">
              <a:solidFill>
                <a:srgbClr val="024747"/>
              </a:solidFill>
              <a:latin typeface="Garamond" panose="02020404030301010803" pitchFamily="18" charset="0"/>
            </a:endParaRPr>
          </a:p>
          <a:p>
            <a:pPr lvl="1"/>
            <a:r>
              <a:rPr lang="en-GB" sz="1900" dirty="0">
                <a:solidFill>
                  <a:srgbClr val="024747"/>
                </a:solidFill>
                <a:latin typeface="Garamond" panose="02020404030301010803" pitchFamily="18" charset="0"/>
              </a:rPr>
              <a:t>MOOC introduction to WaPORv3</a:t>
            </a:r>
          </a:p>
          <a:p>
            <a:pPr lvl="1"/>
            <a:endParaRPr lang="en-GB" sz="1900" dirty="0">
              <a:solidFill>
                <a:srgbClr val="024747"/>
              </a:solidFill>
              <a:latin typeface="Garamond" panose="02020404030301010803" pitchFamily="18" charset="0"/>
            </a:endParaRPr>
          </a:p>
          <a:p>
            <a:pPr lvl="1"/>
            <a:r>
              <a:rPr lang="en-GB" sz="1900" dirty="0">
                <a:solidFill>
                  <a:srgbClr val="024747"/>
                </a:solidFill>
                <a:latin typeface="Garamond" panose="02020404030301010803" pitchFamily="18" charset="0"/>
              </a:rPr>
              <a:t>MOOC python for geospatial analyses using </a:t>
            </a:r>
            <a:r>
              <a:rPr lang="en-GB" sz="1900" dirty="0" err="1">
                <a:solidFill>
                  <a:srgbClr val="024747"/>
                </a:solidFill>
                <a:latin typeface="Garamond" panose="02020404030301010803" pitchFamily="18" charset="0"/>
              </a:rPr>
              <a:t>WaPOR</a:t>
            </a:r>
            <a:r>
              <a:rPr lang="en-GB" sz="1900" dirty="0">
                <a:solidFill>
                  <a:srgbClr val="024747"/>
                </a:solidFill>
                <a:latin typeface="Garamond" panose="02020404030301010803" pitchFamily="18" charset="0"/>
              </a:rPr>
              <a:t> data</a:t>
            </a:r>
          </a:p>
          <a:p>
            <a:pPr lvl="1"/>
            <a:endParaRPr lang="en-GB" sz="1900" dirty="0">
              <a:solidFill>
                <a:srgbClr val="024747"/>
              </a:solidFill>
              <a:latin typeface="Garamond" panose="02020404030301010803" pitchFamily="18" charset="0"/>
            </a:endParaRPr>
          </a:p>
          <a:p>
            <a:pPr lvl="1"/>
            <a:r>
              <a:rPr lang="en-GB" sz="1900" dirty="0">
                <a:solidFill>
                  <a:srgbClr val="024747"/>
                </a:solidFill>
                <a:latin typeface="Garamond" panose="02020404030301010803" pitchFamily="18" charset="0"/>
              </a:rPr>
              <a:t>Complete the course materials for the on the job training</a:t>
            </a:r>
          </a:p>
          <a:p>
            <a:pPr marL="457200" lvl="1" indent="0">
              <a:buNone/>
            </a:pPr>
            <a:endParaRPr lang="en-US" sz="1900" dirty="0">
              <a:solidFill>
                <a:srgbClr val="024747"/>
              </a:solidFill>
              <a:latin typeface="Garamond" panose="02020404030301010803" pitchFamily="18" charset="0"/>
            </a:endParaRPr>
          </a:p>
          <a:p>
            <a:pPr lvl="1"/>
            <a:endParaRPr lang="en-US" sz="22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Next steps:</a:t>
            </a:r>
          </a:p>
        </p:txBody>
      </p:sp>
    </p:spTree>
    <p:extLst>
      <p:ext uri="{BB962C8B-B14F-4D97-AF65-F5344CB8AC3E}">
        <p14:creationId xmlns:p14="http://schemas.microsoft.com/office/powerpoint/2010/main" val="237696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3" y="2217116"/>
            <a:ext cx="10631523" cy="4640884"/>
          </a:xfrm>
        </p:spPr>
        <p:txBody>
          <a:bodyPr>
            <a:normAutofit/>
          </a:bodyPr>
          <a:lstStyle/>
          <a:p>
            <a:r>
              <a:rPr lang="en-US" sz="2100" b="1" dirty="0">
                <a:solidFill>
                  <a:srgbClr val="024747"/>
                </a:solidFill>
                <a:latin typeface="TitilliumText22L Rg" pitchFamily="50" charset="0"/>
              </a:rPr>
              <a:t>Start with MOOC Introduction to </a:t>
            </a:r>
            <a:r>
              <a:rPr lang="en-US" sz="2100" b="1" dirty="0" err="1">
                <a:solidFill>
                  <a:srgbClr val="024747"/>
                </a:solidFill>
                <a:latin typeface="TitilliumText22L Rg" pitchFamily="50" charset="0"/>
              </a:rPr>
              <a:t>WaPOR</a:t>
            </a:r>
            <a:r>
              <a:rPr lang="en-US" sz="2100" b="1" dirty="0">
                <a:solidFill>
                  <a:srgbClr val="024747"/>
                </a:solidFill>
                <a:latin typeface="TitilliumText22L Rg" pitchFamily="50" charset="0"/>
              </a:rPr>
              <a:t> v3 course </a:t>
            </a:r>
          </a:p>
          <a:p>
            <a:pPr marL="0" indent="0">
              <a:buNone/>
            </a:pPr>
            <a:r>
              <a:rPr lang="en-US" sz="2100" dirty="0">
                <a:solidFill>
                  <a:srgbClr val="024747"/>
                </a:solidFill>
                <a:latin typeface="TitilliumText22L Rg" pitchFamily="50" charset="0"/>
              </a:rPr>
              <a:t>(https://ocw.un-ihe.org/course/view.php?id=263)</a:t>
            </a:r>
          </a:p>
          <a:p>
            <a:pPr lvl="1"/>
            <a:endParaRPr lang="en-US" sz="1900" dirty="0">
              <a:solidFill>
                <a:srgbClr val="024747"/>
              </a:solidFill>
              <a:latin typeface="Garamond" panose="02020404030301010803" pitchFamily="18" charset="0"/>
            </a:endParaRPr>
          </a:p>
          <a:p>
            <a:pPr lvl="1"/>
            <a:r>
              <a:rPr lang="en-US" sz="1900" dirty="0">
                <a:solidFill>
                  <a:srgbClr val="024747"/>
                </a:solidFill>
                <a:latin typeface="Garamond" panose="02020404030301010803" pitchFamily="18" charset="0"/>
              </a:rPr>
              <a:t>Q&amp;A 19 March (</a:t>
            </a:r>
            <a:r>
              <a:rPr lang="en-US" sz="1900" dirty="0" err="1">
                <a:solidFill>
                  <a:srgbClr val="024747"/>
                </a:solidFill>
                <a:latin typeface="Garamond" panose="02020404030301010803" pitchFamily="18" charset="0"/>
              </a:rPr>
              <a:t>UoJ</a:t>
            </a:r>
            <a:r>
              <a:rPr lang="en-US" sz="1900" dirty="0">
                <a:solidFill>
                  <a:srgbClr val="024747"/>
                </a:solidFill>
                <a:latin typeface="Garamond" panose="02020404030301010803" pitchFamily="18" charset="0"/>
              </a:rPr>
              <a:t> to complete course)</a:t>
            </a:r>
          </a:p>
          <a:p>
            <a:pPr lvl="1"/>
            <a:r>
              <a:rPr lang="en-US" sz="1900" dirty="0">
                <a:solidFill>
                  <a:srgbClr val="024747"/>
                </a:solidFill>
                <a:latin typeface="Garamond" panose="02020404030301010803" pitchFamily="18" charset="0"/>
              </a:rPr>
              <a:t>Q&amp;A 19 March (Palestine complete topics 1. </a:t>
            </a:r>
            <a:r>
              <a:rPr lang="en-GB" sz="1900" dirty="0">
                <a:solidFill>
                  <a:srgbClr val="024747"/>
                </a:solidFill>
                <a:latin typeface="Garamond" panose="02020404030301010803" pitchFamily="18" charset="0"/>
              </a:rPr>
              <a:t>Introduction to </a:t>
            </a:r>
            <a:r>
              <a:rPr lang="en-GB" sz="1900" dirty="0" err="1">
                <a:solidFill>
                  <a:srgbClr val="024747"/>
                </a:solidFill>
                <a:latin typeface="Garamond" panose="02020404030301010803" pitchFamily="18" charset="0"/>
              </a:rPr>
              <a:t>WaPOR</a:t>
            </a:r>
            <a:r>
              <a:rPr lang="en-GB" sz="1900" dirty="0">
                <a:solidFill>
                  <a:srgbClr val="024747"/>
                </a:solidFill>
                <a:latin typeface="Garamond" panose="02020404030301010803" pitchFamily="18" charset="0"/>
              </a:rPr>
              <a:t> v3 &amp; 2. </a:t>
            </a:r>
            <a:r>
              <a:rPr lang="en-GB" sz="1900" dirty="0" err="1">
                <a:solidFill>
                  <a:srgbClr val="024747"/>
                </a:solidFill>
                <a:latin typeface="Garamond" panose="02020404030301010803" pitchFamily="18" charset="0"/>
              </a:rPr>
              <a:t>WaPOR</a:t>
            </a:r>
            <a:r>
              <a:rPr lang="en-GB" sz="1900" dirty="0">
                <a:solidFill>
                  <a:srgbClr val="024747"/>
                </a:solidFill>
                <a:latin typeface="Garamond" panose="02020404030301010803" pitchFamily="18" charset="0"/>
              </a:rPr>
              <a:t> portal v3)</a:t>
            </a:r>
            <a:endParaRPr lang="en-US" sz="1900" dirty="0">
              <a:solidFill>
                <a:srgbClr val="024747"/>
              </a:solidFill>
              <a:latin typeface="Garamond" panose="02020404030301010803" pitchFamily="18" charset="0"/>
            </a:endParaRPr>
          </a:p>
          <a:p>
            <a:pPr lvl="1"/>
            <a:endParaRPr lang="en-US" sz="1900" dirty="0">
              <a:solidFill>
                <a:srgbClr val="024747"/>
              </a:solidFill>
              <a:latin typeface="Garamond" panose="02020404030301010803" pitchFamily="18" charset="0"/>
            </a:endParaRPr>
          </a:p>
          <a:p>
            <a:pPr lvl="1"/>
            <a:endParaRPr lang="en-US" sz="22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Next steps:</a:t>
            </a:r>
          </a:p>
        </p:txBody>
      </p:sp>
      <p:pic>
        <p:nvPicPr>
          <p:cNvPr id="7" name="Picture 6">
            <a:extLst>
              <a:ext uri="{FF2B5EF4-FFF2-40B4-BE49-F238E27FC236}">
                <a16:creationId xmlns:a16="http://schemas.microsoft.com/office/drawing/2014/main" id="{2813BC9F-8198-4626-8891-CD7AE1764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351" y="4537558"/>
            <a:ext cx="6317504" cy="2117432"/>
          </a:xfrm>
          <a:prstGeom prst="rect">
            <a:avLst/>
          </a:prstGeom>
        </p:spPr>
      </p:pic>
    </p:spTree>
    <p:extLst>
      <p:ext uri="{BB962C8B-B14F-4D97-AF65-F5344CB8AC3E}">
        <p14:creationId xmlns:p14="http://schemas.microsoft.com/office/powerpoint/2010/main" val="202345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293011" y="2802633"/>
            <a:ext cx="6329517" cy="1892895"/>
          </a:xfrm>
        </p:spPr>
        <p:txBody>
          <a:bodyPr>
            <a:normAutofit/>
          </a:bodyPr>
          <a:lstStyle/>
          <a:p>
            <a:pPr marL="0" indent="0">
              <a:buNone/>
            </a:pPr>
            <a:r>
              <a:rPr lang="en-GB" sz="1800" b="1" dirty="0">
                <a:solidFill>
                  <a:srgbClr val="024747"/>
                </a:solidFill>
                <a:latin typeface="TitilliumText22L Rg" pitchFamily="50" charset="0"/>
                <a:ea typeface="+mj-ea"/>
                <a:cs typeface="+mj-cs"/>
              </a:rPr>
              <a:t>Objective</a:t>
            </a:r>
            <a:br>
              <a:rPr lang="en-GB" dirty="0">
                <a:solidFill>
                  <a:srgbClr val="024747"/>
                </a:solidFill>
                <a:latin typeface="TitilliumText22L Rg" pitchFamily="50" charset="0"/>
              </a:rPr>
            </a:br>
            <a:r>
              <a:rPr lang="en-US" sz="1800" dirty="0">
                <a:solidFill>
                  <a:srgbClr val="024747"/>
                </a:solidFill>
                <a:latin typeface="Garamond" panose="02020404030301010803" pitchFamily="18" charset="0"/>
                <a:ea typeface="+mj-ea"/>
                <a:cs typeface="+mj-cs"/>
              </a:rPr>
              <a:t>Enhanced capacities of stakeholders to use the </a:t>
            </a:r>
            <a:r>
              <a:rPr lang="en-US" sz="1800" dirty="0" err="1">
                <a:solidFill>
                  <a:srgbClr val="024747"/>
                </a:solidFill>
                <a:latin typeface="Garamond" panose="02020404030301010803" pitchFamily="18" charset="0"/>
                <a:ea typeface="+mj-ea"/>
                <a:cs typeface="+mj-cs"/>
              </a:rPr>
              <a:t>WaPOR</a:t>
            </a:r>
            <a:r>
              <a:rPr lang="en-US" sz="1800" dirty="0">
                <a:solidFill>
                  <a:srgbClr val="024747"/>
                </a:solidFill>
                <a:latin typeface="Garamond" panose="02020404030301010803" pitchFamily="18" charset="0"/>
                <a:ea typeface="+mj-ea"/>
                <a:cs typeface="+mj-cs"/>
              </a:rPr>
              <a:t> database for practical applications to increase land and water productivity as well as for policy relevant applications to support sustainable water  management and governance and agricultural policies. </a:t>
            </a:r>
          </a:p>
          <a:p>
            <a:pPr marL="0" lvl="1" indent="0">
              <a:spcBef>
                <a:spcPts val="1000"/>
              </a:spcBef>
              <a:buNone/>
            </a:pPr>
            <a:endParaRPr lang="en-GB" sz="1800" dirty="0"/>
          </a:p>
          <a:p>
            <a:pPr marL="0" indent="0">
              <a:buNone/>
            </a:pPr>
            <a:endParaRPr lang="en-US" sz="2100" b="1" dirty="0">
              <a:solidFill>
                <a:srgbClr val="024747"/>
              </a:solidFill>
              <a:latin typeface="TitilliumText22L Rg" pitchFamily="50" charset="0"/>
              <a:ea typeface="+mj-ea"/>
              <a:cs typeface="+mj-cs"/>
            </a:endParaRPr>
          </a:p>
        </p:txBody>
      </p:sp>
      <p:sp>
        <p:nvSpPr>
          <p:cNvPr id="7" name="Title 1">
            <a:extLst>
              <a:ext uri="{FF2B5EF4-FFF2-40B4-BE49-F238E27FC236}">
                <a16:creationId xmlns:a16="http://schemas.microsoft.com/office/drawing/2014/main" id="{5F11C6E6-1874-45AF-8790-62C0A850F433}"/>
              </a:ext>
            </a:extLst>
          </p:cNvPr>
          <p:cNvSpPr txBox="1">
            <a:spLocks/>
          </p:cNvSpPr>
          <p:nvPr/>
        </p:nvSpPr>
        <p:spPr>
          <a:xfrm>
            <a:off x="990599" y="1207494"/>
            <a:ext cx="10515600" cy="1325563"/>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000">
                <a:solidFill>
                  <a:srgbClr val="024747"/>
                </a:solidFill>
                <a:latin typeface="Garamond" panose="02020404030301010803" pitchFamily="18" charset="0"/>
              </a:rPr>
            </a:br>
            <a:br>
              <a:rPr lang="en-US" sz="2000">
                <a:solidFill>
                  <a:srgbClr val="024747"/>
                </a:solidFill>
                <a:latin typeface="Garamond" panose="02020404030301010803" pitchFamily="18" charset="0"/>
              </a:rPr>
            </a:br>
            <a:br>
              <a:rPr lang="en-US" sz="2000">
                <a:solidFill>
                  <a:srgbClr val="024747"/>
                </a:solidFill>
                <a:latin typeface="Garamond" panose="02020404030301010803" pitchFamily="18" charset="0"/>
              </a:rPr>
            </a:br>
            <a:br>
              <a:rPr lang="en-US" sz="200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8" name="Title 1">
            <a:extLst>
              <a:ext uri="{FF2B5EF4-FFF2-40B4-BE49-F238E27FC236}">
                <a16:creationId xmlns:a16="http://schemas.microsoft.com/office/drawing/2014/main" id="{E0564AE6-CF14-402C-8950-0BBEF1444D23}"/>
              </a:ext>
            </a:extLst>
          </p:cNvPr>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024747"/>
                </a:solidFill>
                <a:latin typeface="TitilliumText22L Rg" pitchFamily="50" charset="0"/>
              </a:rPr>
              <a:t>Component 2 Capacity building</a:t>
            </a:r>
          </a:p>
        </p:txBody>
      </p:sp>
      <p:sp>
        <p:nvSpPr>
          <p:cNvPr id="10" name="Title 1">
            <a:extLst>
              <a:ext uri="{FF2B5EF4-FFF2-40B4-BE49-F238E27FC236}">
                <a16:creationId xmlns:a16="http://schemas.microsoft.com/office/drawing/2014/main" id="{0A3F9490-8628-4EE3-AD60-842257F6375A}"/>
              </a:ext>
            </a:extLst>
          </p:cNvPr>
          <p:cNvSpPr txBox="1">
            <a:spLocks/>
          </p:cNvSpPr>
          <p:nvPr/>
        </p:nvSpPr>
        <p:spPr>
          <a:xfrm>
            <a:off x="5980836" y="2424262"/>
            <a:ext cx="6064592" cy="1136650"/>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4000" b="1" dirty="0">
                <a:solidFill>
                  <a:srgbClr val="024747"/>
                </a:solidFill>
                <a:latin typeface="TitilliumText22L Rg" pitchFamily="50" charset="0"/>
              </a:rPr>
              <a:t>Component 3 Compendium of solutions</a:t>
            </a:r>
          </a:p>
        </p:txBody>
      </p:sp>
      <p:sp>
        <p:nvSpPr>
          <p:cNvPr id="4" name="Rectangle 3">
            <a:extLst>
              <a:ext uri="{FF2B5EF4-FFF2-40B4-BE49-F238E27FC236}">
                <a16:creationId xmlns:a16="http://schemas.microsoft.com/office/drawing/2014/main" id="{AB106FE3-80F0-452B-8014-CE09EE2680DC}"/>
              </a:ext>
            </a:extLst>
          </p:cNvPr>
          <p:cNvSpPr/>
          <p:nvPr/>
        </p:nvSpPr>
        <p:spPr>
          <a:xfrm>
            <a:off x="6316824" y="4089348"/>
            <a:ext cx="5750268" cy="2585323"/>
          </a:xfrm>
          <a:prstGeom prst="rect">
            <a:avLst/>
          </a:prstGeom>
        </p:spPr>
        <p:txBody>
          <a:bodyPr wrap="square">
            <a:spAutoFit/>
          </a:bodyPr>
          <a:lstStyle/>
          <a:p>
            <a:pPr algn="r"/>
            <a:r>
              <a:rPr lang="en-GB" b="1" dirty="0">
                <a:solidFill>
                  <a:srgbClr val="024747"/>
                </a:solidFill>
                <a:latin typeface="TitilliumText22L Rg" pitchFamily="50" charset="0"/>
                <a:ea typeface="+mj-ea"/>
                <a:cs typeface="+mj-cs"/>
              </a:rPr>
              <a:t>Objective</a:t>
            </a:r>
          </a:p>
          <a:p>
            <a:pPr algn="r"/>
            <a:r>
              <a:rPr lang="en-GB" dirty="0">
                <a:solidFill>
                  <a:srgbClr val="024747"/>
                </a:solidFill>
                <a:latin typeface="Garamond" panose="02020404030301010803" pitchFamily="18" charset="0"/>
              </a:rPr>
              <a:t>Compendium of implementable solutions and tools, co-developed with various stakeholders at different operational scales, from farm to the national level, to effectively increase land and water productivity in agriculture sustainably at field level as well as to support water management, water governance and agricultural policies</a:t>
            </a:r>
            <a:br>
              <a:rPr lang="en-GB" dirty="0">
                <a:solidFill>
                  <a:srgbClr val="024747"/>
                </a:solidFill>
                <a:latin typeface="Garamond" panose="02020404030301010803" pitchFamily="18" charset="0"/>
              </a:rPr>
            </a:br>
            <a:br>
              <a:rPr lang="en-GB" dirty="0">
                <a:solidFill>
                  <a:srgbClr val="024747"/>
                </a:solidFill>
                <a:latin typeface="Garamond" panose="02020404030301010803" pitchFamily="18" charset="0"/>
              </a:rPr>
            </a:br>
            <a:endParaRPr lang="en-GB" dirty="0"/>
          </a:p>
        </p:txBody>
      </p:sp>
    </p:spTree>
    <p:extLst>
      <p:ext uri="{BB962C8B-B14F-4D97-AF65-F5344CB8AC3E}">
        <p14:creationId xmlns:p14="http://schemas.microsoft.com/office/powerpoint/2010/main" val="4817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6"/>
          <p:cNvPicPr preferRelativeResize="0"/>
          <p:nvPr/>
        </p:nvPicPr>
        <p:blipFill rotWithShape="1">
          <a:blip r:embed="rId3">
            <a:alphaModFix/>
          </a:blip>
          <a:srcRect/>
          <a:stretch/>
        </p:blipFill>
        <p:spPr>
          <a:xfrm>
            <a:off x="1645" y="-11372"/>
            <a:ext cx="12188709" cy="6858000"/>
          </a:xfrm>
          <a:prstGeom prst="rect">
            <a:avLst/>
          </a:prstGeom>
          <a:noFill/>
          <a:ln>
            <a:noFill/>
          </a:ln>
        </p:spPr>
      </p:pic>
      <p:sp>
        <p:nvSpPr>
          <p:cNvPr id="8" name="Google Shape;97;p2">
            <a:extLst>
              <a:ext uri="{FF2B5EF4-FFF2-40B4-BE49-F238E27FC236}">
                <a16:creationId xmlns:a16="http://schemas.microsoft.com/office/drawing/2014/main" id="{83AF5EBE-4469-4FCB-B850-03E858764D8A}"/>
              </a:ext>
            </a:extLst>
          </p:cNvPr>
          <p:cNvSpPr txBox="1"/>
          <p:nvPr/>
        </p:nvSpPr>
        <p:spPr>
          <a:xfrm>
            <a:off x="196645" y="1235093"/>
            <a:ext cx="10919188" cy="113665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24747"/>
                </a:solidFill>
                <a:effectLst/>
                <a:uLnTx/>
                <a:uFillTx/>
                <a:latin typeface="Titillium Web"/>
                <a:cs typeface="Arial"/>
                <a:sym typeface="Arial"/>
              </a:rPr>
              <a:t>On the job training</a:t>
            </a:r>
            <a:endParaRPr kumimoji="0" lang="en-US" sz="1900" b="1" i="0" u="none" strike="noStrike" kern="0" cap="none" spc="0" normalizeH="0" baseline="0" noProof="0" dirty="0">
              <a:ln>
                <a:noFill/>
              </a:ln>
              <a:solidFill>
                <a:srgbClr val="024747"/>
              </a:solidFill>
              <a:effectLst/>
              <a:uLnTx/>
              <a:uFillTx/>
              <a:latin typeface="Titillium Web"/>
              <a:cs typeface="Arial"/>
              <a:sym typeface="Arial"/>
            </a:endParaRPr>
          </a:p>
        </p:txBody>
      </p:sp>
      <p:sp>
        <p:nvSpPr>
          <p:cNvPr id="10" name="Rectangle 9">
            <a:extLst>
              <a:ext uri="{FF2B5EF4-FFF2-40B4-BE49-F238E27FC236}">
                <a16:creationId xmlns:a16="http://schemas.microsoft.com/office/drawing/2014/main" id="{1FE0A2C3-400D-4AEF-9040-241DBB0D90A8}"/>
              </a:ext>
            </a:extLst>
          </p:cNvPr>
          <p:cNvSpPr/>
          <p:nvPr/>
        </p:nvSpPr>
        <p:spPr>
          <a:xfrm>
            <a:off x="469909" y="2190118"/>
            <a:ext cx="7041931" cy="39395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24747"/>
                </a:solidFill>
                <a:effectLst/>
                <a:uLnTx/>
                <a:uFillTx/>
                <a:latin typeface="Titillium Web"/>
                <a:cs typeface="Arial"/>
                <a:sym typeface="Arial"/>
              </a:rPr>
              <a:t>Linked to specific country activities/ application development</a:t>
            </a:r>
          </a:p>
          <a:p>
            <a:pPr marL="285750" marR="0" lvl="0" indent="-285750" fontAlgn="auto">
              <a:lnSpc>
                <a:spcPct val="100000"/>
              </a:lnSpc>
              <a:spcBef>
                <a:spcPts val="0"/>
              </a:spcBef>
              <a:spcAft>
                <a:spcPts val="0"/>
              </a:spcAft>
              <a:buClr>
                <a:srgbClr val="000000"/>
              </a:buClr>
              <a:buSzTx/>
              <a:buFontTx/>
              <a:buChar char="-"/>
              <a:tabLst/>
              <a:defRPr/>
            </a:pPr>
            <a:r>
              <a:rPr lang="en-US" sz="2000" dirty="0">
                <a:solidFill>
                  <a:srgbClr val="024747"/>
                </a:solidFill>
                <a:latin typeface="Garamond" panose="02020404030301010803" pitchFamily="18" charset="0"/>
                <a:ea typeface="+mj-ea"/>
                <a:cs typeface="+mj-cs"/>
                <a:sym typeface="Arial"/>
              </a:rPr>
              <a:t>Target audience: technical experts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024747"/>
              </a:solidFill>
              <a:effectLst/>
              <a:uLnTx/>
              <a:uFillTx/>
              <a:latin typeface="Titillium Web"/>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24747"/>
                </a:solidFill>
                <a:effectLst/>
                <a:uLnTx/>
                <a:uFillTx/>
                <a:latin typeface="Titillium Web"/>
                <a:cs typeface="Arial"/>
                <a:sym typeface="Arial"/>
              </a:rPr>
              <a:t>Development of apps, dashboards etc by </a:t>
            </a:r>
            <a:r>
              <a:rPr kumimoji="0" lang="en-GB" sz="1800" b="1" i="0" u="none" strike="noStrike" kern="0" cap="none" spc="0" normalizeH="0" baseline="0" noProof="0" dirty="0" err="1">
                <a:ln>
                  <a:noFill/>
                </a:ln>
                <a:solidFill>
                  <a:srgbClr val="024747"/>
                </a:solidFill>
                <a:effectLst/>
                <a:uLnTx/>
                <a:uFillTx/>
                <a:latin typeface="Titillium Web"/>
                <a:cs typeface="Arial"/>
                <a:sym typeface="Arial"/>
              </a:rPr>
              <a:t>WaPOR</a:t>
            </a:r>
            <a:r>
              <a:rPr kumimoji="0" lang="en-GB" sz="1800" b="1" i="0" u="none" strike="noStrike" kern="0" cap="none" spc="0" normalizeH="0" baseline="0" noProof="0" dirty="0">
                <a:ln>
                  <a:noFill/>
                </a:ln>
                <a:solidFill>
                  <a:srgbClr val="024747"/>
                </a:solidFill>
                <a:effectLst/>
                <a:uLnTx/>
                <a:uFillTx/>
                <a:latin typeface="Titillium Web"/>
                <a:cs typeface="Arial"/>
                <a:sym typeface="Arial"/>
              </a:rPr>
              <a:t> team</a:t>
            </a:r>
          </a:p>
          <a:p>
            <a:pPr marL="285750" indent="-285750">
              <a:buClr>
                <a:srgbClr val="000000"/>
              </a:buClr>
              <a:buFontTx/>
              <a:buChar char="-"/>
            </a:pPr>
            <a:r>
              <a:rPr lang="en-US" sz="2000" dirty="0">
                <a:solidFill>
                  <a:srgbClr val="024747"/>
                </a:solidFill>
                <a:latin typeface="Garamond" panose="02020404030301010803" pitchFamily="18" charset="0"/>
                <a:ea typeface="+mj-ea"/>
                <a:cs typeface="+mj-cs"/>
                <a:sym typeface="Arial"/>
              </a:rPr>
              <a:t>T</a:t>
            </a:r>
            <a:r>
              <a:rPr lang="en-GB" sz="2000" dirty="0">
                <a:solidFill>
                  <a:srgbClr val="024747"/>
                </a:solidFill>
                <a:latin typeface="Garamond" panose="02020404030301010803" pitchFamily="18" charset="0"/>
                <a:ea typeface="+mj-ea"/>
                <a:cs typeface="+mj-cs"/>
                <a:sym typeface="Arial"/>
              </a:rPr>
              <a:t>raining on how to replicate the analyses/ adapt and co-design</a:t>
            </a:r>
          </a:p>
          <a:p>
            <a:pPr marL="285750" indent="-285750">
              <a:buClr>
                <a:srgbClr val="000000"/>
              </a:buClr>
              <a:buFontTx/>
              <a:buChar char="-"/>
            </a:pPr>
            <a:r>
              <a:rPr lang="en-US" sz="2000" dirty="0">
                <a:solidFill>
                  <a:srgbClr val="024747"/>
                </a:solidFill>
                <a:latin typeface="Garamond" panose="02020404030301010803" pitchFamily="18" charset="0"/>
                <a:ea typeface="+mj-ea"/>
                <a:cs typeface="+mj-cs"/>
                <a:sym typeface="Arial"/>
              </a:rPr>
              <a:t>T</a:t>
            </a:r>
            <a:r>
              <a:rPr lang="en-GB" sz="2000" dirty="0">
                <a:solidFill>
                  <a:srgbClr val="024747"/>
                </a:solidFill>
                <a:latin typeface="Garamond" panose="02020404030301010803" pitchFamily="18" charset="0"/>
                <a:ea typeface="+mj-ea"/>
                <a:cs typeface="+mj-cs"/>
                <a:sym typeface="Arial"/>
              </a:rPr>
              <a:t>raining on how to maintain tools</a:t>
            </a:r>
          </a:p>
          <a:p>
            <a:pPr marL="285750" indent="-285750">
              <a:buClr>
                <a:srgbClr val="000000"/>
              </a:buClr>
              <a:buFontTx/>
              <a:buChar char="-"/>
            </a:pPr>
            <a:r>
              <a:rPr lang="en-US" sz="2000" dirty="0">
                <a:solidFill>
                  <a:srgbClr val="024747"/>
                </a:solidFill>
                <a:latin typeface="Garamond" panose="02020404030301010803" pitchFamily="18" charset="0"/>
                <a:ea typeface="+mj-ea"/>
                <a:cs typeface="+mj-cs"/>
                <a:sym typeface="Arial"/>
              </a:rPr>
              <a:t>Training on how to use the tools (end user training)</a:t>
            </a:r>
            <a:endParaRPr lang="en-GB" sz="2000" dirty="0">
              <a:solidFill>
                <a:srgbClr val="024747"/>
              </a:solidFill>
              <a:latin typeface="Garamond" panose="02020404030301010803" pitchFamily="18" charset="0"/>
              <a:ea typeface="+mj-ea"/>
              <a:cs typeface="+mj-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24747"/>
              </a:solidFill>
              <a:effectLst/>
              <a:uLnTx/>
              <a:uFillTx/>
              <a:latin typeface="Titillium Web"/>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24747"/>
                </a:solidFill>
                <a:effectLst/>
                <a:uLnTx/>
                <a:uFillTx/>
                <a:latin typeface="Titillium Web"/>
                <a:cs typeface="Arial"/>
                <a:sym typeface="Arial"/>
              </a:rPr>
              <a:t>Training of trainers</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000" dirty="0">
                <a:solidFill>
                  <a:srgbClr val="024747"/>
                </a:solidFill>
                <a:latin typeface="Garamond" panose="02020404030301010803" pitchFamily="18" charset="0"/>
                <a:ea typeface="+mj-ea"/>
                <a:cs typeface="+mj-cs"/>
                <a:sym typeface="Arial"/>
              </a:rPr>
              <a:t>General concepts</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000" dirty="0">
                <a:solidFill>
                  <a:srgbClr val="024747"/>
                </a:solidFill>
                <a:latin typeface="Garamond" panose="02020404030301010803" pitchFamily="18" charset="0"/>
                <a:ea typeface="+mj-ea"/>
                <a:cs typeface="+mj-cs"/>
                <a:sym typeface="Arial"/>
              </a:rPr>
              <a:t>Standard analyses for selected case study</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000" dirty="0">
                <a:solidFill>
                  <a:srgbClr val="024747"/>
                </a:solidFill>
                <a:latin typeface="Garamond" panose="02020404030301010803" pitchFamily="18" charset="0"/>
                <a:ea typeface="+mj-ea"/>
                <a:cs typeface="+mj-cs"/>
                <a:sym typeface="Arial"/>
              </a:rPr>
              <a:t>Interpretation of analyses </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2000" dirty="0">
                <a:solidFill>
                  <a:srgbClr val="024747"/>
                </a:solidFill>
                <a:latin typeface="Garamond" panose="02020404030301010803" pitchFamily="18" charset="0"/>
                <a:ea typeface="+mj-ea"/>
                <a:cs typeface="+mj-cs"/>
                <a:sym typeface="Arial"/>
              </a:rPr>
              <a:t>Identify tailored analyses, adapt scripts and implement analyses</a:t>
            </a:r>
          </a:p>
        </p:txBody>
      </p:sp>
      <p:sp>
        <p:nvSpPr>
          <p:cNvPr id="3" name="Rectangle 2">
            <a:extLst>
              <a:ext uri="{FF2B5EF4-FFF2-40B4-BE49-F238E27FC236}">
                <a16:creationId xmlns:a16="http://schemas.microsoft.com/office/drawing/2014/main" id="{B35C5521-0B00-464F-AEE4-4DF028973BE3}"/>
              </a:ext>
            </a:extLst>
          </p:cNvPr>
          <p:cNvSpPr/>
          <p:nvPr/>
        </p:nvSpPr>
        <p:spPr>
          <a:xfrm>
            <a:off x="7511840" y="4710425"/>
            <a:ext cx="4285187" cy="193899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rgbClr val="024747"/>
                </a:solidFill>
                <a:latin typeface="Garamond" panose="02020404030301010803" pitchFamily="18" charset="0"/>
                <a:ea typeface="+mj-ea"/>
                <a:cs typeface="+mj-cs"/>
                <a:sym typeface="Arial"/>
              </a:rPr>
              <a:t>Steps: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dirty="0">
                <a:solidFill>
                  <a:srgbClr val="024747"/>
                </a:solidFill>
                <a:latin typeface="Garamond" panose="02020404030301010803" pitchFamily="18" charset="0"/>
                <a:ea typeface="+mj-ea"/>
                <a:cs typeface="+mj-cs"/>
                <a:sym typeface="Arial"/>
              </a:rPr>
              <a:t>Identify suitable candidates </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dirty="0">
                <a:solidFill>
                  <a:srgbClr val="024747"/>
                </a:solidFill>
                <a:latin typeface="Garamond" panose="02020404030301010803" pitchFamily="18" charset="0"/>
                <a:ea typeface="+mj-ea"/>
                <a:cs typeface="+mj-cs"/>
                <a:sym typeface="Arial"/>
              </a:rPr>
              <a:t>Regular online meeting (supported by dedicated platform) </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dirty="0">
                <a:solidFill>
                  <a:srgbClr val="024747"/>
                </a:solidFill>
                <a:latin typeface="Garamond" panose="02020404030301010803" pitchFamily="18" charset="0"/>
                <a:ea typeface="+mj-ea"/>
                <a:cs typeface="+mj-cs"/>
                <a:sym typeface="Arial"/>
              </a:rPr>
              <a:t>Possible face to face meeting (after sufficient progress made) </a:t>
            </a:r>
            <a:endParaRPr lang="en-GB" sz="2000" dirty="0">
              <a:solidFill>
                <a:srgbClr val="024747"/>
              </a:solidFill>
              <a:latin typeface="Garamond" panose="02020404030301010803" pitchFamily="18" charset="0"/>
              <a:ea typeface="+mj-ea"/>
              <a:cs typeface="+mj-cs"/>
              <a:sym typeface="Arial"/>
            </a:endParaRPr>
          </a:p>
        </p:txBody>
      </p:sp>
      <p:pic>
        <p:nvPicPr>
          <p:cNvPr id="4" name="Picture 3">
            <a:extLst>
              <a:ext uri="{FF2B5EF4-FFF2-40B4-BE49-F238E27FC236}">
                <a16:creationId xmlns:a16="http://schemas.microsoft.com/office/drawing/2014/main" id="{0C04889A-4813-40B0-B9D2-E2DF8AE84281}"/>
              </a:ext>
            </a:extLst>
          </p:cNvPr>
          <p:cNvPicPr>
            <a:picLocks noChangeAspect="1"/>
          </p:cNvPicPr>
          <p:nvPr/>
        </p:nvPicPr>
        <p:blipFill>
          <a:blip r:embed="rId4"/>
          <a:stretch>
            <a:fillRect/>
          </a:stretch>
        </p:blipFill>
        <p:spPr>
          <a:xfrm>
            <a:off x="9356930" y="1046114"/>
            <a:ext cx="2638425" cy="3467100"/>
          </a:xfrm>
          <a:prstGeom prst="rect">
            <a:avLst/>
          </a:prstGeom>
        </p:spPr>
      </p:pic>
    </p:spTree>
    <p:extLst>
      <p:ext uri="{BB962C8B-B14F-4D97-AF65-F5344CB8AC3E}">
        <p14:creationId xmlns:p14="http://schemas.microsoft.com/office/powerpoint/2010/main" val="170370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5" name="Title 1"/>
          <p:cNvSpPr txBox="1">
            <a:spLocks/>
          </p:cNvSpPr>
          <p:nvPr/>
        </p:nvSpPr>
        <p:spPr>
          <a:xfrm>
            <a:off x="838199" y="1060841"/>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Country trainings - </a:t>
            </a:r>
            <a:r>
              <a:rPr lang="en-GB" sz="4000" b="1" dirty="0">
                <a:solidFill>
                  <a:srgbClr val="024747"/>
                </a:solidFill>
                <a:latin typeface="TitilliumText22L Rg" pitchFamily="50" charset="0"/>
              </a:rPr>
              <a:t>On the job training </a:t>
            </a:r>
            <a:endParaRPr lang="en-US" sz="4000" b="1" dirty="0">
              <a:solidFill>
                <a:srgbClr val="024747"/>
              </a:solidFill>
              <a:latin typeface="TitilliumText22L Rg" pitchFamily="50" charset="0"/>
            </a:endParaRPr>
          </a:p>
        </p:txBody>
      </p:sp>
      <p:sp>
        <p:nvSpPr>
          <p:cNvPr id="3" name="Content Placeholder 2">
            <a:extLst>
              <a:ext uri="{FF2B5EF4-FFF2-40B4-BE49-F238E27FC236}">
                <a16:creationId xmlns:a16="http://schemas.microsoft.com/office/drawing/2014/main" id="{CED39028-B37B-4A6E-B9AB-DB53BF38711B}"/>
              </a:ext>
            </a:extLst>
          </p:cNvPr>
          <p:cNvSpPr>
            <a:spLocks noGrp="1"/>
          </p:cNvSpPr>
          <p:nvPr>
            <p:ph sz="half" idx="1"/>
          </p:nvPr>
        </p:nvSpPr>
        <p:spPr>
          <a:xfrm>
            <a:off x="564444" y="2052735"/>
            <a:ext cx="8082846" cy="4805264"/>
          </a:xfrm>
        </p:spPr>
        <p:txBody>
          <a:bodyPr>
            <a:normAutofit/>
          </a:bodyPr>
          <a:lstStyle/>
          <a:p>
            <a:r>
              <a:rPr lang="en-GB" sz="2000" dirty="0">
                <a:solidFill>
                  <a:srgbClr val="024747"/>
                </a:solidFill>
                <a:latin typeface="Garamond" panose="02020404030301010803" pitchFamily="18" charset="0"/>
                <a:ea typeface="+mj-ea"/>
                <a:cs typeface="+mj-cs"/>
              </a:rPr>
              <a:t>Various topics covered focussing on application development (output 3a)</a:t>
            </a:r>
          </a:p>
          <a:p>
            <a:pPr lvl="1"/>
            <a:r>
              <a:rPr lang="en-GB" sz="1800" dirty="0">
                <a:solidFill>
                  <a:srgbClr val="024747"/>
                </a:solidFill>
                <a:latin typeface="Garamond" panose="02020404030301010803" pitchFamily="18" charset="0"/>
                <a:ea typeface="+mj-ea"/>
                <a:cs typeface="+mj-cs"/>
              </a:rPr>
              <a:t>Irrigation Performance Assessment (Kenya, Sudan, IWMI – Jordan/Iraq/ Mozambique)</a:t>
            </a:r>
          </a:p>
          <a:p>
            <a:pPr lvl="1"/>
            <a:r>
              <a:rPr lang="en-GB" sz="1800" dirty="0">
                <a:solidFill>
                  <a:srgbClr val="024747"/>
                </a:solidFill>
                <a:latin typeface="Garamond" panose="02020404030301010803" pitchFamily="18" charset="0"/>
                <a:ea typeface="+mj-ea"/>
                <a:cs typeface="+mj-cs"/>
              </a:rPr>
              <a:t>Irrigation scheduling (IWMI – Algeria/Tunisia)</a:t>
            </a:r>
          </a:p>
          <a:p>
            <a:pPr lvl="1"/>
            <a:r>
              <a:rPr lang="en-GB" sz="1800" dirty="0">
                <a:solidFill>
                  <a:schemeClr val="accent2"/>
                </a:solidFill>
                <a:latin typeface="Garamond" panose="02020404030301010803" pitchFamily="18" charset="0"/>
                <a:ea typeface="+mj-ea"/>
                <a:cs typeface="+mj-cs"/>
              </a:rPr>
              <a:t>Supporting integration </a:t>
            </a:r>
            <a:r>
              <a:rPr lang="en-GB" sz="1800" dirty="0" err="1">
                <a:solidFill>
                  <a:schemeClr val="accent2"/>
                </a:solidFill>
                <a:latin typeface="Garamond" panose="02020404030301010803" pitchFamily="18" charset="0"/>
                <a:ea typeface="+mj-ea"/>
                <a:cs typeface="+mj-cs"/>
              </a:rPr>
              <a:t>WaPOR</a:t>
            </a:r>
            <a:r>
              <a:rPr lang="en-GB" sz="1800" dirty="0">
                <a:solidFill>
                  <a:schemeClr val="accent2"/>
                </a:solidFill>
                <a:latin typeface="Garamond" panose="02020404030301010803" pitchFamily="18" charset="0"/>
                <a:ea typeface="+mj-ea"/>
                <a:cs typeface="+mj-cs"/>
              </a:rPr>
              <a:t> into WIS (Palestine, Jordan)</a:t>
            </a:r>
          </a:p>
          <a:p>
            <a:pPr lvl="1"/>
            <a:r>
              <a:rPr lang="en-GB" sz="1800" dirty="0">
                <a:solidFill>
                  <a:schemeClr val="accent2"/>
                </a:solidFill>
                <a:latin typeface="Garamond" panose="02020404030301010803" pitchFamily="18" charset="0"/>
                <a:ea typeface="+mj-ea"/>
                <a:cs typeface="+mj-cs"/>
              </a:rPr>
              <a:t>Groundwater assessment (Iraq, Jordan, Palestine)</a:t>
            </a:r>
          </a:p>
          <a:p>
            <a:pPr lvl="1"/>
            <a:r>
              <a:rPr lang="en-GB" sz="1800" dirty="0">
                <a:solidFill>
                  <a:srgbClr val="024747"/>
                </a:solidFill>
                <a:latin typeface="Garamond" panose="02020404030301010803" pitchFamily="18" charset="0"/>
                <a:ea typeface="+mj-ea"/>
                <a:cs typeface="+mj-cs"/>
              </a:rPr>
              <a:t>Water use assessment/WA+ (Egypt, IWMI – Kenya)</a:t>
            </a:r>
            <a:endParaRPr lang="en-GB" sz="2200" dirty="0">
              <a:solidFill>
                <a:srgbClr val="024747"/>
              </a:solidFill>
              <a:latin typeface="Garamond" panose="02020404030301010803" pitchFamily="18" charset="0"/>
              <a:ea typeface="+mj-ea"/>
              <a:cs typeface="+mj-cs"/>
            </a:endParaRPr>
          </a:p>
          <a:p>
            <a:endParaRPr lang="en-GB" sz="2200" dirty="0">
              <a:solidFill>
                <a:srgbClr val="024747"/>
              </a:solidFill>
              <a:latin typeface="Garamond" panose="02020404030301010803" pitchFamily="18" charset="0"/>
              <a:ea typeface="+mj-ea"/>
              <a:cs typeface="+mj-cs"/>
            </a:endParaRPr>
          </a:p>
          <a:p>
            <a:r>
              <a:rPr lang="en-GB" sz="2200" dirty="0">
                <a:solidFill>
                  <a:srgbClr val="024747"/>
                </a:solidFill>
                <a:latin typeface="Garamond" panose="02020404030301010803" pitchFamily="18" charset="0"/>
                <a:ea typeface="+mj-ea"/>
                <a:cs typeface="+mj-cs"/>
              </a:rPr>
              <a:t>Or creating community of practice:</a:t>
            </a:r>
          </a:p>
          <a:p>
            <a:pPr lvl="1"/>
            <a:r>
              <a:rPr lang="en-GB" sz="1800" dirty="0">
                <a:solidFill>
                  <a:srgbClr val="024747"/>
                </a:solidFill>
                <a:latin typeface="Garamond" panose="02020404030301010803" pitchFamily="18" charset="0"/>
                <a:ea typeface="+mj-ea"/>
                <a:cs typeface="+mj-cs"/>
              </a:rPr>
              <a:t>Water Accounting plus (Ethiopia - completed)</a:t>
            </a:r>
          </a:p>
          <a:p>
            <a:pPr lvl="1"/>
            <a:r>
              <a:rPr lang="en-GB" sz="1800" dirty="0">
                <a:solidFill>
                  <a:srgbClr val="024747"/>
                </a:solidFill>
                <a:latin typeface="Garamond" panose="02020404030301010803" pitchFamily="18" charset="0"/>
                <a:ea typeface="+mj-ea"/>
                <a:cs typeface="+mj-cs"/>
              </a:rPr>
              <a:t>Training of trainers in Pakistan (academia – starting in 2025)</a:t>
            </a:r>
          </a:p>
          <a:p>
            <a:pPr lvl="1"/>
            <a:r>
              <a:rPr lang="en-GB" sz="1800" dirty="0">
                <a:solidFill>
                  <a:srgbClr val="024747"/>
                </a:solidFill>
                <a:latin typeface="Garamond" panose="02020404030301010803" pitchFamily="18" charset="0"/>
                <a:ea typeface="+mj-ea"/>
                <a:cs typeface="+mj-cs"/>
              </a:rPr>
              <a:t>Training of trainers in Colombia (various government departments- starting in 2025)</a:t>
            </a:r>
          </a:p>
        </p:txBody>
      </p:sp>
      <p:pic>
        <p:nvPicPr>
          <p:cNvPr id="2" name="Picture 1">
            <a:extLst>
              <a:ext uri="{FF2B5EF4-FFF2-40B4-BE49-F238E27FC236}">
                <a16:creationId xmlns:a16="http://schemas.microsoft.com/office/drawing/2014/main" id="{92B01AC5-49F9-4778-A995-2D517C01CB57}"/>
              </a:ext>
            </a:extLst>
          </p:cNvPr>
          <p:cNvPicPr>
            <a:picLocks noChangeAspect="1"/>
          </p:cNvPicPr>
          <p:nvPr/>
        </p:nvPicPr>
        <p:blipFill rotWithShape="1">
          <a:blip r:embed="rId3"/>
          <a:srcRect l="2033" t="2282" r="3313" b="2347"/>
          <a:stretch/>
        </p:blipFill>
        <p:spPr>
          <a:xfrm>
            <a:off x="9702539" y="1172630"/>
            <a:ext cx="2069538" cy="2732853"/>
          </a:xfrm>
          <a:prstGeom prst="rect">
            <a:avLst/>
          </a:prstGeom>
        </p:spPr>
      </p:pic>
      <p:pic>
        <p:nvPicPr>
          <p:cNvPr id="4" name="Picture 3">
            <a:extLst>
              <a:ext uri="{FF2B5EF4-FFF2-40B4-BE49-F238E27FC236}">
                <a16:creationId xmlns:a16="http://schemas.microsoft.com/office/drawing/2014/main" id="{005106DC-FF23-4D36-ABE3-A16FD4AB281C}"/>
              </a:ext>
            </a:extLst>
          </p:cNvPr>
          <p:cNvPicPr>
            <a:picLocks noChangeAspect="1"/>
          </p:cNvPicPr>
          <p:nvPr/>
        </p:nvPicPr>
        <p:blipFill>
          <a:blip r:embed="rId4"/>
          <a:stretch>
            <a:fillRect/>
          </a:stretch>
        </p:blipFill>
        <p:spPr>
          <a:xfrm>
            <a:off x="9702539" y="4017272"/>
            <a:ext cx="1977595" cy="2629781"/>
          </a:xfrm>
          <a:prstGeom prst="rect">
            <a:avLst/>
          </a:prstGeom>
        </p:spPr>
      </p:pic>
    </p:spTree>
    <p:extLst>
      <p:ext uri="{BB962C8B-B14F-4D97-AF65-F5344CB8AC3E}">
        <p14:creationId xmlns:p14="http://schemas.microsoft.com/office/powerpoint/2010/main" val="222842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838198" y="2103095"/>
            <a:ext cx="5652913" cy="4572705"/>
          </a:xfrm>
        </p:spPr>
        <p:txBody>
          <a:bodyPr>
            <a:normAutofit/>
          </a:bodyPr>
          <a:lstStyle/>
          <a:p>
            <a:r>
              <a:rPr lang="en-US" sz="1800" b="1" dirty="0">
                <a:solidFill>
                  <a:srgbClr val="024747"/>
                </a:solidFill>
                <a:latin typeface="TitilliumText22L Rg" pitchFamily="50" charset="0"/>
                <a:ea typeface="+mj-ea"/>
                <a:cs typeface="+mj-cs"/>
              </a:rPr>
              <a:t>Also used to support the on the job training</a:t>
            </a:r>
          </a:p>
          <a:p>
            <a:endParaRPr lang="en-US" sz="1800" b="1" dirty="0">
              <a:solidFill>
                <a:srgbClr val="024747"/>
              </a:solidFill>
              <a:latin typeface="TitilliumText22L Rg" pitchFamily="50" charset="0"/>
              <a:ea typeface="+mj-ea"/>
              <a:cs typeface="+mj-cs"/>
            </a:endParaRPr>
          </a:p>
          <a:p>
            <a:endParaRPr lang="en-US" sz="1800" b="1" dirty="0">
              <a:solidFill>
                <a:srgbClr val="024747"/>
              </a:solidFill>
              <a:latin typeface="TitilliumText22L Rg" pitchFamily="50" charset="0"/>
              <a:ea typeface="+mj-ea"/>
              <a:cs typeface="+mj-cs"/>
            </a:endParaRPr>
          </a:p>
          <a:p>
            <a:endParaRPr lang="en-US" sz="1800" b="1" dirty="0">
              <a:solidFill>
                <a:srgbClr val="024747"/>
              </a:solidFill>
              <a:latin typeface="TitilliumText22L Rg" pitchFamily="50" charset="0"/>
              <a:ea typeface="+mj-ea"/>
              <a:cs typeface="+mj-cs"/>
            </a:endParaRPr>
          </a:p>
          <a:p>
            <a:pPr lvl="1"/>
            <a:endParaRPr lang="en-US" sz="1700" dirty="0">
              <a:solidFill>
                <a:srgbClr val="024747"/>
              </a:solidFill>
              <a:latin typeface="Garamond" panose="02020404030301010803" pitchFamily="18" charset="0"/>
            </a:endParaRPr>
          </a:p>
          <a:p>
            <a:pPr lvl="1"/>
            <a:endParaRPr lang="en-US" sz="1700" dirty="0">
              <a:solidFill>
                <a:srgbClr val="024747"/>
              </a:solidFill>
              <a:latin typeface="Garamond" panose="02020404030301010803" pitchFamily="18" charset="0"/>
            </a:endParaRPr>
          </a:p>
          <a:p>
            <a:pPr lvl="1"/>
            <a:endParaRPr lang="en-US" sz="1700" dirty="0">
              <a:solidFill>
                <a:srgbClr val="024747"/>
              </a:solidFill>
              <a:latin typeface="Garamond" panose="02020404030301010803" pitchFamily="18" charset="0"/>
            </a:endParaRPr>
          </a:p>
          <a:p>
            <a:pPr lvl="1"/>
            <a:endParaRPr lang="en-US" sz="1700" dirty="0">
              <a:solidFill>
                <a:srgbClr val="024747"/>
              </a:solidFill>
              <a:latin typeface="Garamond" panose="02020404030301010803" pitchFamily="18" charset="0"/>
            </a:endParaRPr>
          </a:p>
          <a:p>
            <a:pPr lvl="1"/>
            <a:endParaRPr lang="en-US" sz="1700" dirty="0">
              <a:solidFill>
                <a:srgbClr val="024747"/>
              </a:solidFill>
              <a:latin typeface="Garamond" panose="02020404030301010803" pitchFamily="18" charset="0"/>
            </a:endParaRPr>
          </a:p>
          <a:p>
            <a:pPr lvl="1"/>
            <a:endParaRPr lang="en-US" sz="1700" dirty="0">
              <a:solidFill>
                <a:srgbClr val="024747"/>
              </a:solidFill>
              <a:latin typeface="Garamond" panose="02020404030301010803" pitchFamily="18" charset="0"/>
            </a:endParaRPr>
          </a:p>
          <a:p>
            <a:pPr lvl="1"/>
            <a:endParaRPr lang="en-US" sz="1700" dirty="0">
              <a:solidFill>
                <a:srgbClr val="024747"/>
              </a:solidFill>
              <a:latin typeface="Garamond" panose="02020404030301010803" pitchFamily="18" charset="0"/>
            </a:endParaRPr>
          </a:p>
          <a:p>
            <a:endParaRPr lang="en-GB" sz="17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Capacity building (global)</a:t>
            </a:r>
          </a:p>
        </p:txBody>
      </p:sp>
      <p:pic>
        <p:nvPicPr>
          <p:cNvPr id="8" name="Picture 7">
            <a:extLst>
              <a:ext uri="{FF2B5EF4-FFF2-40B4-BE49-F238E27FC236}">
                <a16:creationId xmlns:a16="http://schemas.microsoft.com/office/drawing/2014/main" id="{506FCF38-3454-4336-A453-E77D4EAA80B4}"/>
              </a:ext>
            </a:extLst>
          </p:cNvPr>
          <p:cNvPicPr>
            <a:picLocks noChangeAspect="1"/>
          </p:cNvPicPr>
          <p:nvPr/>
        </p:nvPicPr>
        <p:blipFill>
          <a:blip r:embed="rId4"/>
          <a:stretch>
            <a:fillRect/>
          </a:stretch>
        </p:blipFill>
        <p:spPr>
          <a:xfrm>
            <a:off x="9730254" y="1256724"/>
            <a:ext cx="2249916" cy="1222952"/>
          </a:xfrm>
          <a:prstGeom prst="rect">
            <a:avLst/>
          </a:prstGeom>
        </p:spPr>
      </p:pic>
      <p:pic>
        <p:nvPicPr>
          <p:cNvPr id="13" name="Picture 12">
            <a:extLst>
              <a:ext uri="{FF2B5EF4-FFF2-40B4-BE49-F238E27FC236}">
                <a16:creationId xmlns:a16="http://schemas.microsoft.com/office/drawing/2014/main" id="{57B659F4-9D6C-4570-A827-3080C99CD3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3938" y="2681306"/>
            <a:ext cx="4475127" cy="1528402"/>
          </a:xfrm>
          <a:prstGeom prst="rect">
            <a:avLst/>
          </a:prstGeom>
        </p:spPr>
      </p:pic>
      <p:pic>
        <p:nvPicPr>
          <p:cNvPr id="6" name="Picture 5">
            <a:extLst>
              <a:ext uri="{FF2B5EF4-FFF2-40B4-BE49-F238E27FC236}">
                <a16:creationId xmlns:a16="http://schemas.microsoft.com/office/drawing/2014/main" id="{C0F4DE3D-5BD3-44D1-A07B-5AF7223D0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1501" y="4479488"/>
            <a:ext cx="2161032" cy="2161032"/>
          </a:xfrm>
          <a:prstGeom prst="rect">
            <a:avLst/>
          </a:prstGeom>
        </p:spPr>
      </p:pic>
      <p:graphicFrame>
        <p:nvGraphicFramePr>
          <p:cNvPr id="10" name="Table 9">
            <a:extLst>
              <a:ext uri="{FF2B5EF4-FFF2-40B4-BE49-F238E27FC236}">
                <a16:creationId xmlns:a16="http://schemas.microsoft.com/office/drawing/2014/main" id="{6D9D2476-B611-4D02-89C3-239211E9AC29}"/>
              </a:ext>
            </a:extLst>
          </p:cNvPr>
          <p:cNvGraphicFramePr>
            <a:graphicFrameLocks noGrp="1"/>
          </p:cNvGraphicFramePr>
          <p:nvPr>
            <p:extLst>
              <p:ext uri="{D42A27DB-BD31-4B8C-83A1-F6EECF244321}">
                <p14:modId xmlns:p14="http://schemas.microsoft.com/office/powerpoint/2010/main" val="122538608"/>
              </p:ext>
            </p:extLst>
          </p:nvPr>
        </p:nvGraphicFramePr>
        <p:xfrm>
          <a:off x="468579" y="3066081"/>
          <a:ext cx="6827959" cy="2011680"/>
        </p:xfrm>
        <a:graphic>
          <a:graphicData uri="http://schemas.openxmlformats.org/drawingml/2006/table">
            <a:tbl>
              <a:tblPr bandRow="1">
                <a:tableStyleId>{93296810-A885-4BE3-A3E7-6D5BEEA58F35}</a:tableStyleId>
              </a:tblPr>
              <a:tblGrid>
                <a:gridCol w="6827959">
                  <a:extLst>
                    <a:ext uri="{9D8B030D-6E8A-4147-A177-3AD203B41FA5}">
                      <a16:colId xmlns:a16="http://schemas.microsoft.com/office/drawing/2014/main" val="1000057196"/>
                    </a:ext>
                  </a:extLst>
                </a:gridCol>
              </a:tblGrid>
              <a:tr h="457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24747"/>
                          </a:solidFill>
                          <a:latin typeface="Garamond" panose="02020404030301010803" pitchFamily="18" charset="0"/>
                          <a:ea typeface="+mn-ea"/>
                          <a:cs typeface="+mn-cs"/>
                        </a:rPr>
                        <a:t>Water Productivity and Water Accounting using </a:t>
                      </a:r>
                      <a:r>
                        <a:rPr lang="en-US" sz="1800" kern="1200" dirty="0" err="1">
                          <a:solidFill>
                            <a:srgbClr val="024747"/>
                          </a:solidFill>
                          <a:latin typeface="Garamond" panose="02020404030301010803" pitchFamily="18" charset="0"/>
                          <a:ea typeface="+mn-ea"/>
                          <a:cs typeface="+mn-cs"/>
                        </a:rPr>
                        <a:t>WaPOR</a:t>
                      </a:r>
                      <a:r>
                        <a:rPr lang="en-US" sz="1800" kern="1200" dirty="0">
                          <a:solidFill>
                            <a:srgbClr val="024747"/>
                          </a:solidFill>
                          <a:latin typeface="Garamond" panose="02020404030301010803" pitchFamily="18" charset="0"/>
                          <a:ea typeface="+mn-ea"/>
                          <a:cs typeface="+mn-cs"/>
                        </a:rPr>
                        <a:t> (phase 1) (also in French and Arabic)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24747"/>
                          </a:solidFill>
                          <a:latin typeface="Garamond" panose="02020404030301010803" pitchFamily="18" charset="0"/>
                          <a:ea typeface="+mn-ea"/>
                          <a:cs typeface="+mn-cs"/>
                        </a:rPr>
                        <a:t>- 3 modules </a:t>
                      </a:r>
                    </a:p>
                  </a:txBody>
                  <a:tcPr/>
                </a:tc>
                <a:extLst>
                  <a:ext uri="{0D108BD9-81ED-4DB2-BD59-A6C34878D82A}">
                    <a16:rowId xmlns:a16="http://schemas.microsoft.com/office/drawing/2014/main" val="354493665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rgbClr val="024747"/>
                          </a:solidFill>
                          <a:latin typeface="Garamond" panose="02020404030301010803" pitchFamily="18" charset="0"/>
                          <a:ea typeface="+mn-ea"/>
                          <a:cs typeface="+mn-cs"/>
                        </a:rPr>
                        <a:t>WaPOR</a:t>
                      </a:r>
                      <a:r>
                        <a:rPr lang="en-US" sz="1800" kern="1200" dirty="0">
                          <a:solidFill>
                            <a:srgbClr val="024747"/>
                          </a:solidFill>
                          <a:latin typeface="Garamond" panose="02020404030301010803" pitchFamily="18" charset="0"/>
                          <a:ea typeface="+mn-ea"/>
                          <a:cs typeface="+mn-cs"/>
                        </a:rPr>
                        <a:t> concepts and validation</a:t>
                      </a:r>
                    </a:p>
                  </a:txBody>
                  <a:tcPr/>
                </a:tc>
                <a:extLst>
                  <a:ext uri="{0D108BD9-81ED-4DB2-BD59-A6C34878D82A}">
                    <a16:rowId xmlns:a16="http://schemas.microsoft.com/office/drawing/2014/main" val="253588102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rgbClr val="024747"/>
                          </a:solidFill>
                          <a:latin typeface="Garamond" panose="02020404030301010803" pitchFamily="18" charset="0"/>
                          <a:ea typeface="+mn-ea"/>
                          <a:cs typeface="+mn-cs"/>
                        </a:rPr>
                        <a:t>WaPOR</a:t>
                      </a:r>
                      <a:r>
                        <a:rPr lang="en-US" sz="1800" kern="1200" dirty="0">
                          <a:solidFill>
                            <a:srgbClr val="024747"/>
                          </a:solidFill>
                          <a:latin typeface="Garamond" panose="02020404030301010803" pitchFamily="18" charset="0"/>
                          <a:ea typeface="+mn-ea"/>
                          <a:cs typeface="+mn-cs"/>
                        </a:rPr>
                        <a:t> v3 Introduction (also available in French and Spanish)</a:t>
                      </a:r>
                    </a:p>
                  </a:txBody>
                  <a:tcPr/>
                </a:tc>
                <a:extLst>
                  <a:ext uri="{0D108BD9-81ED-4DB2-BD59-A6C34878D82A}">
                    <a16:rowId xmlns:a16="http://schemas.microsoft.com/office/drawing/2014/main" val="106079171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24747"/>
                          </a:solidFill>
                          <a:latin typeface="Garamond" panose="02020404030301010803" pitchFamily="18" charset="0"/>
                          <a:ea typeface="+mn-ea"/>
                          <a:cs typeface="+mn-cs"/>
                        </a:rPr>
                        <a:t>Python for geospatial applications using </a:t>
                      </a:r>
                      <a:r>
                        <a:rPr lang="en-US" sz="1800" kern="1200" dirty="0" err="1">
                          <a:solidFill>
                            <a:srgbClr val="024747"/>
                          </a:solidFill>
                          <a:latin typeface="Garamond" panose="02020404030301010803" pitchFamily="18" charset="0"/>
                          <a:ea typeface="+mn-ea"/>
                          <a:cs typeface="+mn-cs"/>
                        </a:rPr>
                        <a:t>WaPOR</a:t>
                      </a:r>
                      <a:r>
                        <a:rPr lang="en-US" sz="1800" kern="1200" dirty="0">
                          <a:solidFill>
                            <a:srgbClr val="024747"/>
                          </a:solidFill>
                          <a:latin typeface="Garamond" panose="02020404030301010803" pitchFamily="18" charset="0"/>
                          <a:ea typeface="+mn-ea"/>
                          <a:cs typeface="+mn-cs"/>
                        </a:rPr>
                        <a:t> data</a:t>
                      </a:r>
                    </a:p>
                  </a:txBody>
                  <a:tcPr/>
                </a:tc>
                <a:extLst>
                  <a:ext uri="{0D108BD9-81ED-4DB2-BD59-A6C34878D82A}">
                    <a16:rowId xmlns:a16="http://schemas.microsoft.com/office/drawing/2014/main" val="4056777451"/>
                  </a:ext>
                </a:extLst>
              </a:tr>
            </a:tbl>
          </a:graphicData>
        </a:graphic>
      </p:graphicFrame>
      <p:pic>
        <p:nvPicPr>
          <p:cNvPr id="11" name="Picture 10">
            <a:extLst>
              <a:ext uri="{FF2B5EF4-FFF2-40B4-BE49-F238E27FC236}">
                <a16:creationId xmlns:a16="http://schemas.microsoft.com/office/drawing/2014/main" id="{D6881A9A-E92C-4E83-A117-F931B82D0F9F}"/>
              </a:ext>
            </a:extLst>
          </p:cNvPr>
          <p:cNvPicPr>
            <a:picLocks noChangeAspect="1"/>
          </p:cNvPicPr>
          <p:nvPr/>
        </p:nvPicPr>
        <p:blipFill>
          <a:blip r:embed="rId7"/>
          <a:stretch>
            <a:fillRect/>
          </a:stretch>
        </p:blipFill>
        <p:spPr>
          <a:xfrm>
            <a:off x="7688784" y="4479488"/>
            <a:ext cx="2041470" cy="1779743"/>
          </a:xfrm>
          <a:prstGeom prst="rect">
            <a:avLst/>
          </a:prstGeom>
        </p:spPr>
      </p:pic>
    </p:spTree>
    <p:extLst>
      <p:ext uri="{BB962C8B-B14F-4D97-AF65-F5344CB8AC3E}">
        <p14:creationId xmlns:p14="http://schemas.microsoft.com/office/powerpoint/2010/main" val="111130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4" y="2217116"/>
            <a:ext cx="7423962" cy="4213224"/>
          </a:xfrm>
        </p:spPr>
        <p:txBody>
          <a:bodyPr>
            <a:normAutofit/>
          </a:bodyPr>
          <a:lstStyle/>
          <a:p>
            <a:r>
              <a:rPr lang="en-US" sz="2000" b="1" dirty="0">
                <a:solidFill>
                  <a:srgbClr val="024747"/>
                </a:solidFill>
                <a:latin typeface="TitilliumText22L Rg" pitchFamily="50" charset="0"/>
              </a:rPr>
              <a:t>Integration </a:t>
            </a:r>
            <a:r>
              <a:rPr lang="en-US" sz="2000" b="1" dirty="0" err="1">
                <a:solidFill>
                  <a:srgbClr val="024747"/>
                </a:solidFill>
                <a:latin typeface="TitilliumText22L Rg" pitchFamily="50" charset="0"/>
              </a:rPr>
              <a:t>WaPOR</a:t>
            </a:r>
            <a:r>
              <a:rPr lang="en-US" sz="2000" b="1" dirty="0">
                <a:solidFill>
                  <a:srgbClr val="024747"/>
                </a:solidFill>
                <a:latin typeface="TitilliumText22L Rg" pitchFamily="50" charset="0"/>
              </a:rPr>
              <a:t> into NWIS </a:t>
            </a: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What variables can be used from </a:t>
            </a:r>
            <a:r>
              <a:rPr lang="en-US" sz="1800" dirty="0" err="1">
                <a:solidFill>
                  <a:srgbClr val="024747"/>
                </a:solidFill>
                <a:latin typeface="Garamond" panose="02020404030301010803" pitchFamily="18" charset="0"/>
              </a:rPr>
              <a:t>WaPOR</a:t>
            </a:r>
            <a:r>
              <a:rPr lang="en-US" sz="1800" dirty="0">
                <a:solidFill>
                  <a:srgbClr val="024747"/>
                </a:solidFill>
                <a:latin typeface="Garamond" panose="02020404030301010803" pitchFamily="18" charset="0"/>
              </a:rPr>
              <a:t> for integration into NWIS?</a:t>
            </a: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What are the spatial and temporal scales for aggregating </a:t>
            </a:r>
            <a:r>
              <a:rPr lang="en-US" sz="1800" dirty="0" err="1">
                <a:solidFill>
                  <a:srgbClr val="024747"/>
                </a:solidFill>
                <a:latin typeface="Garamond" panose="02020404030301010803" pitchFamily="18" charset="0"/>
              </a:rPr>
              <a:t>WaPOR</a:t>
            </a:r>
            <a:r>
              <a:rPr lang="en-US" sz="1800" dirty="0">
                <a:solidFill>
                  <a:srgbClr val="024747"/>
                </a:solidFill>
                <a:latin typeface="Garamond" panose="02020404030301010803" pitchFamily="18" charset="0"/>
              </a:rPr>
              <a:t> data?</a:t>
            </a: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Validation of the variables at the required </a:t>
            </a:r>
            <a:r>
              <a:rPr lang="en-US" sz="1800" dirty="0" err="1">
                <a:solidFill>
                  <a:srgbClr val="024747"/>
                </a:solidFill>
                <a:latin typeface="Garamond" panose="02020404030301010803" pitchFamily="18" charset="0"/>
              </a:rPr>
              <a:t>spatio</a:t>
            </a:r>
            <a:r>
              <a:rPr lang="en-US" sz="1800" dirty="0">
                <a:solidFill>
                  <a:srgbClr val="024747"/>
                </a:solidFill>
                <a:latin typeface="Garamond" panose="02020404030301010803" pitchFamily="18" charset="0"/>
              </a:rPr>
              <a:t>-temporal scale</a:t>
            </a: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Required template for exporting </a:t>
            </a:r>
            <a:r>
              <a:rPr lang="en-US" sz="1800" dirty="0" err="1">
                <a:solidFill>
                  <a:srgbClr val="024747"/>
                </a:solidFill>
                <a:latin typeface="Garamond" panose="02020404030301010803" pitchFamily="18" charset="0"/>
              </a:rPr>
              <a:t>WaPOR</a:t>
            </a:r>
            <a:r>
              <a:rPr lang="en-US" sz="1800" dirty="0">
                <a:solidFill>
                  <a:srgbClr val="024747"/>
                </a:solidFill>
                <a:latin typeface="Garamond" panose="02020404030301010803" pitchFamily="18" charset="0"/>
              </a:rPr>
              <a:t> data</a:t>
            </a: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a:t>
            </a:r>
          </a:p>
          <a:p>
            <a:pPr lvl="1"/>
            <a:endParaRPr lang="en-US" sz="1800" dirty="0">
              <a:solidFill>
                <a:srgbClr val="024747"/>
              </a:solidFill>
              <a:latin typeface="Garamond" panose="02020404030301010803" pitchFamily="18" charset="0"/>
            </a:endParaRPr>
          </a:p>
          <a:p>
            <a:pPr lvl="1"/>
            <a:endParaRPr lang="en-US" sz="16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Planned activities Jordan / Palestine</a:t>
            </a:r>
          </a:p>
        </p:txBody>
      </p:sp>
      <p:pic>
        <p:nvPicPr>
          <p:cNvPr id="12" name="Picture 11" descr="A graph with blue bars&#10;&#10;Description automatically generated">
            <a:extLst>
              <a:ext uri="{FF2B5EF4-FFF2-40B4-BE49-F238E27FC236}">
                <a16:creationId xmlns:a16="http://schemas.microsoft.com/office/drawing/2014/main" id="{9247B62D-F7C3-4B4D-970B-12CA9F7762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849216" y="2697350"/>
            <a:ext cx="4168613" cy="2940521"/>
          </a:xfrm>
          <a:prstGeom prst="rect">
            <a:avLst/>
          </a:prstGeom>
          <a:noFill/>
        </p:spPr>
      </p:pic>
    </p:spTree>
    <p:extLst>
      <p:ext uri="{BB962C8B-B14F-4D97-AF65-F5344CB8AC3E}">
        <p14:creationId xmlns:p14="http://schemas.microsoft.com/office/powerpoint/2010/main" val="196742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3" y="2217116"/>
            <a:ext cx="7972295" cy="4213224"/>
          </a:xfrm>
        </p:spPr>
        <p:txBody>
          <a:bodyPr>
            <a:normAutofit/>
          </a:bodyPr>
          <a:lstStyle/>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Example of Precipitation and Evapotranspiration comparison per sub-basin</a:t>
            </a:r>
          </a:p>
          <a:p>
            <a:pPr lvl="1"/>
            <a:endParaRPr lang="en-US" sz="1800" dirty="0">
              <a:solidFill>
                <a:srgbClr val="024747"/>
              </a:solidFill>
              <a:latin typeface="Garamond" panose="02020404030301010803" pitchFamily="18" charset="0"/>
            </a:endParaRPr>
          </a:p>
          <a:p>
            <a:pPr lvl="1"/>
            <a:endParaRPr lang="en-US" sz="16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Integration </a:t>
            </a:r>
            <a:r>
              <a:rPr lang="en-US" sz="4000" b="1" dirty="0" err="1">
                <a:solidFill>
                  <a:srgbClr val="024747"/>
                </a:solidFill>
                <a:latin typeface="TitilliumText22L Rg" pitchFamily="50" charset="0"/>
              </a:rPr>
              <a:t>WaPOR</a:t>
            </a:r>
            <a:r>
              <a:rPr lang="en-US" sz="4000" b="1" dirty="0">
                <a:solidFill>
                  <a:srgbClr val="024747"/>
                </a:solidFill>
                <a:latin typeface="TitilliumText22L Rg" pitchFamily="50" charset="0"/>
              </a:rPr>
              <a:t> into NWIS </a:t>
            </a:r>
          </a:p>
        </p:txBody>
      </p:sp>
      <p:pic>
        <p:nvPicPr>
          <p:cNvPr id="8" name="Content Placeholder 4">
            <a:extLst>
              <a:ext uri="{FF2B5EF4-FFF2-40B4-BE49-F238E27FC236}">
                <a16:creationId xmlns:a16="http://schemas.microsoft.com/office/drawing/2014/main" id="{6BBBB0AD-84DB-43D4-80D7-9EC727381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34" y="2883902"/>
            <a:ext cx="4769820" cy="2883715"/>
          </a:xfrm>
          <a:prstGeom prst="rect">
            <a:avLst/>
          </a:prstGeom>
        </p:spPr>
      </p:pic>
      <p:pic>
        <p:nvPicPr>
          <p:cNvPr id="11" name="Picture 10">
            <a:extLst>
              <a:ext uri="{FF2B5EF4-FFF2-40B4-BE49-F238E27FC236}">
                <a16:creationId xmlns:a16="http://schemas.microsoft.com/office/drawing/2014/main" id="{E39ED147-A2CB-4FDC-B956-7EC71D3F2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319" y="2883902"/>
            <a:ext cx="4769820" cy="2883715"/>
          </a:xfrm>
          <a:prstGeom prst="rect">
            <a:avLst/>
          </a:prstGeom>
        </p:spPr>
      </p:pic>
      <p:sp>
        <p:nvSpPr>
          <p:cNvPr id="4" name="TextBox 3">
            <a:extLst>
              <a:ext uri="{FF2B5EF4-FFF2-40B4-BE49-F238E27FC236}">
                <a16:creationId xmlns:a16="http://schemas.microsoft.com/office/drawing/2014/main" id="{5AEB5A75-1764-4665-AE50-291F4ACCFC26}"/>
              </a:ext>
            </a:extLst>
          </p:cNvPr>
          <p:cNvSpPr txBox="1"/>
          <p:nvPr/>
        </p:nvSpPr>
        <p:spPr>
          <a:xfrm>
            <a:off x="6814585" y="3254747"/>
            <a:ext cx="639919" cy="200055"/>
          </a:xfrm>
          <a:prstGeom prst="rect">
            <a:avLst/>
          </a:prstGeom>
          <a:solidFill>
            <a:schemeClr val="bg1"/>
          </a:solidFill>
        </p:spPr>
        <p:txBody>
          <a:bodyPr wrap="none" rtlCol="0">
            <a:spAutoFit/>
          </a:bodyPr>
          <a:lstStyle/>
          <a:p>
            <a:r>
              <a:rPr lang="en-GB" sz="700" dirty="0"/>
              <a:t>ET_WB_rate</a:t>
            </a:r>
          </a:p>
        </p:txBody>
      </p:sp>
    </p:spTree>
    <p:extLst>
      <p:ext uri="{BB962C8B-B14F-4D97-AF65-F5344CB8AC3E}">
        <p14:creationId xmlns:p14="http://schemas.microsoft.com/office/powerpoint/2010/main" val="363539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3" y="2217116"/>
            <a:ext cx="7972295" cy="4213224"/>
          </a:xfrm>
        </p:spPr>
        <p:txBody>
          <a:bodyPr>
            <a:normAutofit/>
          </a:bodyPr>
          <a:lstStyle/>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Example of Precipitation and Evapotranspiration comparison per sub-basin</a:t>
            </a:r>
          </a:p>
          <a:p>
            <a:pPr lvl="1"/>
            <a:endParaRPr lang="en-US" sz="1800" dirty="0">
              <a:solidFill>
                <a:srgbClr val="024747"/>
              </a:solidFill>
              <a:latin typeface="Garamond" panose="02020404030301010803" pitchFamily="18" charset="0"/>
            </a:endParaRPr>
          </a:p>
          <a:p>
            <a:pPr lvl="1"/>
            <a:endParaRPr lang="en-US" sz="16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Integration </a:t>
            </a:r>
            <a:r>
              <a:rPr lang="en-US" sz="4000" b="1" dirty="0" err="1">
                <a:solidFill>
                  <a:srgbClr val="024747"/>
                </a:solidFill>
                <a:latin typeface="TitilliumText22L Rg" pitchFamily="50" charset="0"/>
              </a:rPr>
              <a:t>WaPOR</a:t>
            </a:r>
            <a:r>
              <a:rPr lang="en-US" sz="4000" b="1" dirty="0">
                <a:solidFill>
                  <a:srgbClr val="024747"/>
                </a:solidFill>
                <a:latin typeface="TitilliumText22L Rg" pitchFamily="50" charset="0"/>
              </a:rPr>
              <a:t> into NWIS </a:t>
            </a:r>
          </a:p>
        </p:txBody>
      </p:sp>
      <p:pic>
        <p:nvPicPr>
          <p:cNvPr id="8" name="Content Placeholder 4">
            <a:extLst>
              <a:ext uri="{FF2B5EF4-FFF2-40B4-BE49-F238E27FC236}">
                <a16:creationId xmlns:a16="http://schemas.microsoft.com/office/drawing/2014/main" id="{6BBBB0AD-84DB-43D4-80D7-9EC727381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34" y="2473352"/>
            <a:ext cx="4769820" cy="2883715"/>
          </a:xfrm>
          <a:prstGeom prst="rect">
            <a:avLst/>
          </a:prstGeom>
        </p:spPr>
      </p:pic>
      <p:pic>
        <p:nvPicPr>
          <p:cNvPr id="11" name="Picture 10">
            <a:extLst>
              <a:ext uri="{FF2B5EF4-FFF2-40B4-BE49-F238E27FC236}">
                <a16:creationId xmlns:a16="http://schemas.microsoft.com/office/drawing/2014/main" id="{E39ED147-A2CB-4FDC-B956-7EC71D3F2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319" y="2473352"/>
            <a:ext cx="4769820" cy="2883715"/>
          </a:xfrm>
          <a:prstGeom prst="rect">
            <a:avLst/>
          </a:prstGeom>
        </p:spPr>
      </p:pic>
      <p:sp>
        <p:nvSpPr>
          <p:cNvPr id="4" name="TextBox 3">
            <a:extLst>
              <a:ext uri="{FF2B5EF4-FFF2-40B4-BE49-F238E27FC236}">
                <a16:creationId xmlns:a16="http://schemas.microsoft.com/office/drawing/2014/main" id="{5AEB5A75-1764-4665-AE50-291F4ACCFC26}"/>
              </a:ext>
            </a:extLst>
          </p:cNvPr>
          <p:cNvSpPr txBox="1"/>
          <p:nvPr/>
        </p:nvSpPr>
        <p:spPr>
          <a:xfrm>
            <a:off x="6814585" y="2844197"/>
            <a:ext cx="639919" cy="200055"/>
          </a:xfrm>
          <a:prstGeom prst="rect">
            <a:avLst/>
          </a:prstGeom>
          <a:solidFill>
            <a:schemeClr val="bg1"/>
          </a:solidFill>
        </p:spPr>
        <p:txBody>
          <a:bodyPr wrap="none" rtlCol="0">
            <a:spAutoFit/>
          </a:bodyPr>
          <a:lstStyle/>
          <a:p>
            <a:r>
              <a:rPr lang="en-GB" sz="700" dirty="0"/>
              <a:t>ET_WB_rate</a:t>
            </a:r>
          </a:p>
        </p:txBody>
      </p:sp>
    </p:spTree>
    <p:extLst>
      <p:ext uri="{BB962C8B-B14F-4D97-AF65-F5344CB8AC3E}">
        <p14:creationId xmlns:p14="http://schemas.microsoft.com/office/powerpoint/2010/main" val="392804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EC2D3E1-32BB-4C49-8257-924A5B8F4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 y="0"/>
            <a:ext cx="12188709" cy="6858000"/>
          </a:xfrm>
          <a:prstGeom prst="rect">
            <a:avLst/>
          </a:prstGeom>
        </p:spPr>
      </p:pic>
      <p:sp>
        <p:nvSpPr>
          <p:cNvPr id="2" name="Title 1"/>
          <p:cNvSpPr>
            <a:spLocks noGrp="1"/>
          </p:cNvSpPr>
          <p:nvPr>
            <p:ph type="title"/>
          </p:nvPr>
        </p:nvSpPr>
        <p:spPr>
          <a:xfrm>
            <a:off x="838199" y="1055094"/>
            <a:ext cx="10515600" cy="1325563"/>
          </a:xfrm>
        </p:spPr>
        <p:txBody>
          <a:bodyPr anchor="t">
            <a:normAutofit fontScale="90000"/>
          </a:bodyPr>
          <a:lstStyle/>
          <a:p>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br>
              <a:rPr lang="en-US" sz="2000" dirty="0">
                <a:solidFill>
                  <a:srgbClr val="024747"/>
                </a:solidFill>
                <a:latin typeface="Garamond" panose="02020404030301010803" pitchFamily="18" charset="0"/>
              </a:rPr>
            </a:br>
            <a:endParaRPr lang="en-US" sz="2000" dirty="0">
              <a:solidFill>
                <a:srgbClr val="024747"/>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385AFCF-BEC2-45E5-9267-6AAA4BC1418A}"/>
              </a:ext>
            </a:extLst>
          </p:cNvPr>
          <p:cNvSpPr>
            <a:spLocks noGrp="1"/>
          </p:cNvSpPr>
          <p:nvPr>
            <p:ph sz="half" idx="1"/>
          </p:nvPr>
        </p:nvSpPr>
        <p:spPr>
          <a:xfrm>
            <a:off x="425253" y="2217116"/>
            <a:ext cx="7972295" cy="4213224"/>
          </a:xfrm>
        </p:spPr>
        <p:txBody>
          <a:bodyPr>
            <a:normAutofit/>
          </a:bodyPr>
          <a:lstStyle/>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endParaRPr lang="en-US" sz="1800" dirty="0">
              <a:solidFill>
                <a:srgbClr val="024747"/>
              </a:solidFill>
              <a:latin typeface="Garamond" panose="02020404030301010803" pitchFamily="18" charset="0"/>
            </a:endParaRPr>
          </a:p>
          <a:p>
            <a:pPr lvl="1"/>
            <a:r>
              <a:rPr lang="en-US" sz="1800" dirty="0">
                <a:solidFill>
                  <a:srgbClr val="024747"/>
                </a:solidFill>
                <a:latin typeface="Garamond" panose="02020404030301010803" pitchFamily="18" charset="0"/>
              </a:rPr>
              <a:t>Example of Precipitation and Evapotranspiration comparison per sub-basin</a:t>
            </a:r>
          </a:p>
          <a:p>
            <a:pPr lvl="1"/>
            <a:endParaRPr lang="en-US" sz="1800" dirty="0">
              <a:solidFill>
                <a:srgbClr val="024747"/>
              </a:solidFill>
              <a:latin typeface="Garamond" panose="02020404030301010803" pitchFamily="18" charset="0"/>
            </a:endParaRPr>
          </a:p>
          <a:p>
            <a:pPr lvl="1"/>
            <a:endParaRPr lang="en-US" sz="1600" dirty="0">
              <a:solidFill>
                <a:srgbClr val="024747"/>
              </a:solidFill>
              <a:latin typeface="Garamond" panose="02020404030301010803" pitchFamily="18" charset="0"/>
            </a:endParaRPr>
          </a:p>
        </p:txBody>
      </p:sp>
      <p:sp>
        <p:nvSpPr>
          <p:cNvPr id="5" name="Title 1"/>
          <p:cNvSpPr txBox="1">
            <a:spLocks/>
          </p:cNvSpPr>
          <p:nvPr/>
        </p:nvSpPr>
        <p:spPr>
          <a:xfrm>
            <a:off x="838200" y="1343026"/>
            <a:ext cx="10515600" cy="113665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24747"/>
                </a:solidFill>
                <a:latin typeface="TitilliumText22L Rg" pitchFamily="50" charset="0"/>
              </a:rPr>
              <a:t>Integration </a:t>
            </a:r>
            <a:r>
              <a:rPr lang="en-US" sz="4000" b="1" dirty="0" err="1">
                <a:solidFill>
                  <a:srgbClr val="024747"/>
                </a:solidFill>
                <a:latin typeface="TitilliumText22L Rg" pitchFamily="50" charset="0"/>
              </a:rPr>
              <a:t>WaPOR</a:t>
            </a:r>
            <a:r>
              <a:rPr lang="en-US" sz="4000" b="1" dirty="0">
                <a:solidFill>
                  <a:srgbClr val="024747"/>
                </a:solidFill>
                <a:latin typeface="TitilliumText22L Rg" pitchFamily="50" charset="0"/>
              </a:rPr>
              <a:t> into NWIS </a:t>
            </a:r>
          </a:p>
        </p:txBody>
      </p:sp>
      <p:pic>
        <p:nvPicPr>
          <p:cNvPr id="10" name="Content Placeholder 4">
            <a:extLst>
              <a:ext uri="{FF2B5EF4-FFF2-40B4-BE49-F238E27FC236}">
                <a16:creationId xmlns:a16="http://schemas.microsoft.com/office/drawing/2014/main" id="{A106603E-D6D7-4F7E-BBB2-2269F1D28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0406"/>
            <a:ext cx="9172974" cy="3580036"/>
          </a:xfrm>
          <a:prstGeom prst="rect">
            <a:avLst/>
          </a:prstGeom>
        </p:spPr>
      </p:pic>
      <p:pic>
        <p:nvPicPr>
          <p:cNvPr id="12" name="Content Placeholder 4">
            <a:extLst>
              <a:ext uri="{FF2B5EF4-FFF2-40B4-BE49-F238E27FC236}">
                <a16:creationId xmlns:a16="http://schemas.microsoft.com/office/drawing/2014/main" id="{C7FFF727-AD55-4A60-A409-8D7A452C89F0}"/>
              </a:ext>
            </a:extLst>
          </p:cNvPr>
          <p:cNvPicPr>
            <a:picLocks noChangeAspect="1"/>
          </p:cNvPicPr>
          <p:nvPr/>
        </p:nvPicPr>
        <p:blipFill rotWithShape="1">
          <a:blip r:embed="rId4">
            <a:extLst>
              <a:ext uri="{28A0092B-C50C-407E-A947-70E740481C1C}">
                <a14:useLocalDpi xmlns:a14="http://schemas.microsoft.com/office/drawing/2010/main" val="0"/>
              </a:ext>
            </a:extLst>
          </a:blip>
          <a:srcRect t="3462"/>
          <a:stretch/>
        </p:blipFill>
        <p:spPr>
          <a:xfrm>
            <a:off x="8593587" y="1156996"/>
            <a:ext cx="3596766" cy="2841470"/>
          </a:xfrm>
          <a:prstGeom prst="rect">
            <a:avLst/>
          </a:prstGeom>
        </p:spPr>
      </p:pic>
    </p:spTree>
    <p:extLst>
      <p:ext uri="{BB962C8B-B14F-4D97-AF65-F5344CB8AC3E}">
        <p14:creationId xmlns:p14="http://schemas.microsoft.com/office/powerpoint/2010/main" val="91520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9966</TotalTime>
  <Words>1854</Words>
  <Application>Microsoft Office PowerPoint</Application>
  <PresentationFormat>Widescreen</PresentationFormat>
  <Paragraphs>868</Paragraphs>
  <Slides>19</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Calibri</vt:lpstr>
      <vt:lpstr>Calibri Light</vt:lpstr>
      <vt:lpstr>DejaVu Sans</vt:lpstr>
      <vt:lpstr>Garamond</vt:lpstr>
      <vt:lpstr>Times New Roman</vt:lpstr>
      <vt:lpstr>Titillium Web</vt:lpstr>
      <vt:lpstr>TitilliumText22L Lt</vt:lpstr>
      <vt:lpstr>TitilliumText22L Rg</vt:lpstr>
      <vt:lpstr>TitilliumText22L Xb</vt:lpstr>
      <vt:lpstr>Office Theme</vt:lpstr>
      <vt:lpstr>Thème Office</vt:lpstr>
      <vt:lpstr>On the job training  Jordan and Palestine</vt:lpstr>
      <vt:lpstr>    </vt:lpstr>
      <vt:lpstr>PowerPoint Presentation</vt:lpstr>
      <vt:lpstr>PowerPoint Presentation</vt:lpstr>
      <vt:lpstr>    </vt:lpstr>
      <vt:lpstr>    </vt:lpstr>
      <vt:lpstr>    </vt:lpstr>
      <vt:lpstr>    </vt:lpstr>
      <vt:lpstr>    </vt:lpstr>
      <vt:lpstr>    </vt:lpstr>
      <vt:lpstr>    </vt:lpstr>
      <vt:lpstr>    </vt:lpstr>
      <vt:lpstr>    </vt:lpstr>
      <vt:lpstr>PowerPoint Presentation</vt:lpstr>
      <vt:lpstr>PowerPoint Presentation</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land and water productivity by Remote Sensing (WaPOR phase 2)</dc:title>
  <dc:creator>Solomon Seyoum</dc:creator>
  <cp:lastModifiedBy>Marloes Mul</cp:lastModifiedBy>
  <cp:revision>86</cp:revision>
  <dcterms:created xsi:type="dcterms:W3CDTF">2021-06-24T13:29:33Z</dcterms:created>
  <dcterms:modified xsi:type="dcterms:W3CDTF">2025-03-12T12:07:46Z</dcterms:modified>
</cp:coreProperties>
</file>