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700" r:id="rId3"/>
  </p:sldMasterIdLst>
  <p:notesMasterIdLst>
    <p:notesMasterId r:id="rId12"/>
  </p:notesMasterIdLst>
  <p:sldIdLst>
    <p:sldId id="257" r:id="rId4"/>
    <p:sldId id="282" r:id="rId5"/>
    <p:sldId id="286" r:id="rId6"/>
    <p:sldId id="289" r:id="rId7"/>
    <p:sldId id="288" r:id="rId8"/>
    <p:sldId id="283" r:id="rId9"/>
    <p:sldId id="287" r:id="rId10"/>
    <p:sldId id="309" r:id="rId11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7872"/>
    <a:srgbClr val="000000"/>
    <a:srgbClr val="000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86" autoAdjust="0"/>
    <p:restoredTop sz="94660"/>
  </p:normalViewPr>
  <p:slideViewPr>
    <p:cSldViewPr snapToGrid="0">
      <p:cViewPr>
        <p:scale>
          <a:sx n="100" d="100"/>
          <a:sy n="100" d="100"/>
        </p:scale>
        <p:origin x="72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Click to move the slide</a:t>
            </a:r>
          </a:p>
        </p:txBody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en-GB" sz="2000" b="0" strike="noStrike" spc="-1">
                <a:solidFill>
                  <a:srgbClr val="000000"/>
                </a:solidFill>
                <a:latin typeface="Calibri"/>
              </a:rPr>
              <a:t>Click to edit the notes' format</a:t>
            </a:r>
          </a:p>
        </p:txBody>
      </p:sp>
      <p:sp>
        <p:nvSpPr>
          <p:cNvPr id="20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en-GB" sz="1400" b="0" strike="noStrike" spc="-1">
                <a:solidFill>
                  <a:srgbClr val="000000"/>
                </a:solidFill>
                <a:latin typeface="Calibri"/>
              </a:rPr>
              <a:t>&lt;header&gt;</a:t>
            </a:r>
          </a:p>
        </p:txBody>
      </p:sp>
      <p:sp>
        <p:nvSpPr>
          <p:cNvPr id="207" name="PlaceHolder 4"/>
          <p:cNvSpPr>
            <a:spLocks noGrp="1"/>
          </p:cNvSpPr>
          <p:nvPr>
            <p:ph type="dt" idx="7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en-GB" sz="14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pPr algn="r">
              <a:buNone/>
            </a:pPr>
            <a:r>
              <a:rPr lang="en-GB" sz="1400" b="0" strike="noStrike" spc="-1">
                <a:solidFill>
                  <a:srgbClr val="000000"/>
                </a:solidFill>
                <a:latin typeface="Calibri"/>
              </a:rPr>
              <a:t>&lt;date/time&gt;</a:t>
            </a:r>
          </a:p>
        </p:txBody>
      </p:sp>
      <p:sp>
        <p:nvSpPr>
          <p:cNvPr id="208" name="PlaceHolder 5"/>
          <p:cNvSpPr>
            <a:spLocks noGrp="1"/>
          </p:cNvSpPr>
          <p:nvPr>
            <p:ph type="ftr" idx="8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>
              <a:defRPr lang="en-GB" sz="14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r>
              <a:rPr lang="en-GB" sz="1400" b="0" strike="noStrike" spc="-1">
                <a:solidFill>
                  <a:srgbClr val="000000"/>
                </a:solidFill>
                <a:latin typeface="Calibri"/>
              </a:rPr>
              <a:t>&lt;footer&gt;</a:t>
            </a:r>
          </a:p>
        </p:txBody>
      </p:sp>
      <p:sp>
        <p:nvSpPr>
          <p:cNvPr id="209" name="PlaceHolder 6"/>
          <p:cNvSpPr>
            <a:spLocks noGrp="1"/>
          </p:cNvSpPr>
          <p:nvPr>
            <p:ph type="sldNum" idx="9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algn="r">
              <a:buNone/>
              <a:defRPr lang="en-GB" sz="14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pPr algn="r">
              <a:buNone/>
            </a:pPr>
            <a:fld id="{4D641EF3-3FE9-432C-8B42-FECD4522EB66}" type="slidenum">
              <a:rPr lang="en-GB" sz="1400" b="0" strike="noStrike" spc="-1">
                <a:solidFill>
                  <a:srgbClr val="000000"/>
                </a:solidFill>
                <a:latin typeface="Calibri"/>
              </a:rPr>
              <a:t>‹#›</a:t>
            </a:fld>
            <a:endParaRPr lang="en-GB" sz="1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66A23E4-7A74-4EA0-B773-BD8E74822CFF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951BAA6-C1D4-4406-A039-7C86AECF5FFA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F333C15-3FAA-4F05-AC82-CEE4643E6D4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DBEED45-1114-4685-B686-95F65CB7611C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6544FAF-AD5A-42E0-BD11-26ACEE454BCC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0C4BA8-9A0A-4589-85D3-6AB6B35BC53D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A432318-0193-4A8D-B726-ADA567F10E5C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EB320B2-A714-48FF-94A9-0725B1D4E34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6473684-CBA8-40F7-A452-7B7099EB78C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FD92C2E-705C-42EE-A41D-EA56F1D0A1C9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D75B76E-E09D-483F-B672-D6F137201C5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DF0C1BE-6411-40FF-B33C-5034CF11B33C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GB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8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9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9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0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0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20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r>
              <a:rPr lang="en-US" sz="6000" b="0" strike="noStrike" spc="-1">
                <a:solidFill>
                  <a:srgbClr val="000000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defRPr lang="en-GB" sz="14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r>
              <a:rPr lang="en-GB" sz="1400" b="0" strike="noStrike" spc="-1">
                <a:solidFill>
                  <a:srgbClr val="000000"/>
                </a:solidFill>
                <a:latin typeface="Calibri"/>
              </a:rPr>
              <a:t>&lt;date/time&gt;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en-GB" sz="14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pPr algn="ctr">
              <a:buNone/>
            </a:pPr>
            <a:r>
              <a:rPr lang="en-GB" sz="1400" b="0" strike="noStrike" spc="-1">
                <a:solidFill>
                  <a:srgbClr val="000000"/>
                </a:solidFill>
                <a:latin typeface="Calibri"/>
              </a:rPr>
              <a:t>&lt;footer&gt;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tabLst>
                <a:tab pos="0" algn="l"/>
              </a:tabLst>
              <a:defRPr lang="en-US" sz="1400" b="0" strike="noStrike" spc="-1">
                <a:solidFill>
                  <a:srgbClr val="000000"/>
                </a:solidFill>
                <a:latin typeface="Arial"/>
                <a:ea typeface="MS PGothic"/>
              </a:defRPr>
            </a:lvl1pPr>
          </a:lstStyle>
          <a:p>
            <a:pPr algn="r">
              <a:lnSpc>
                <a:spcPct val="100000"/>
              </a:lnSpc>
              <a:buNone/>
              <a:tabLst>
                <a:tab pos="0" algn="l"/>
              </a:tabLst>
            </a:pPr>
            <a:fld id="{8143971C-33FC-4230-8D09-4B7EF81D9C2D}" type="slidenum">
              <a:rPr lang="en-US" sz="1400" b="0" strike="noStrike" spc="-1">
                <a:solidFill>
                  <a:srgbClr val="000000"/>
                </a:solidFill>
                <a:latin typeface="Arial"/>
                <a:ea typeface="MS PGothic"/>
              </a:rPr>
              <a:t>‹#›</a:t>
            </a:fld>
            <a:endParaRPr lang="en-GB" sz="1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2A2A2A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2A2A2A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body"/>
          </p:nvPr>
        </p:nvSpPr>
        <p:spPr>
          <a:xfrm>
            <a:off x="672120" y="1556640"/>
            <a:ext cx="10847520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252000" indent="-25200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2A2A2A"/>
              </a:buClr>
              <a:buFont typeface="Arial"/>
              <a:buChar char="•"/>
            </a:pPr>
            <a:r>
              <a:rPr lang="en-GB" sz="2400" b="0" strike="noStrike" spc="-1">
                <a:solidFill>
                  <a:srgbClr val="2A2A2A"/>
                </a:solidFill>
                <a:latin typeface="Arial"/>
              </a:rPr>
              <a:t>Click to edit text</a:t>
            </a:r>
            <a:endParaRPr lang="en-US" sz="2400" b="0" strike="noStrike" spc="-1">
              <a:solidFill>
                <a:srgbClr val="2A2A2A"/>
              </a:solidFill>
              <a:latin typeface="Arial"/>
            </a:endParaRPr>
          </a:p>
          <a:p>
            <a:pPr marL="612000" lvl="1" indent="-28800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2A2A2A"/>
              </a:buClr>
              <a:buFont typeface="Arial"/>
              <a:buChar char="–"/>
            </a:pPr>
            <a:r>
              <a:rPr lang="en-GB" sz="2400" b="0" strike="noStrike" spc="-1">
                <a:solidFill>
                  <a:srgbClr val="2A2A2A"/>
                </a:solidFill>
                <a:latin typeface="Arial"/>
              </a:rPr>
              <a:t>Second level</a:t>
            </a:r>
            <a:endParaRPr lang="en-US" sz="2400" b="0" strike="noStrike" spc="-1">
              <a:solidFill>
                <a:srgbClr val="2A2A2A"/>
              </a:solidFill>
              <a:latin typeface="Arial"/>
            </a:endParaRPr>
          </a:p>
          <a:p>
            <a:pPr marL="972000" lvl="2" indent="-32400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2A2A2A"/>
              </a:buClr>
              <a:buFont typeface="Lucida Grande"/>
              <a:buChar char="-"/>
            </a:pPr>
            <a:r>
              <a:rPr lang="en-GB" sz="2400" b="0" strike="noStrike" spc="-1">
                <a:solidFill>
                  <a:srgbClr val="2A2A2A"/>
                </a:solidFill>
                <a:latin typeface="Arial"/>
              </a:rPr>
              <a:t>Third level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rm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>
                <a:solidFill>
                  <a:srgbClr val="009FEE"/>
                </a:solidFill>
                <a:latin typeface="Arial"/>
              </a:rPr>
              <a:t>Click to edit topic title</a:t>
            </a:r>
            <a:endParaRPr lang="en-US" sz="3200" b="0" strike="noStrike" spc="-1">
              <a:solidFill>
                <a:srgbClr val="2A2A2A"/>
              </a:solidFill>
              <a:latin typeface="Arial"/>
            </a:endParaRPr>
          </a:p>
        </p:txBody>
      </p:sp>
      <p:sp>
        <p:nvSpPr>
          <p:cNvPr id="43" name="TextBox 4"/>
          <p:cNvSpPr/>
          <p:nvPr/>
        </p:nvSpPr>
        <p:spPr>
          <a:xfrm>
            <a:off x="11568600" y="6381360"/>
            <a:ext cx="503640" cy="333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buNone/>
            </a:pPr>
            <a:fld id="{BB890EB1-6566-40DC-8808-2CE45A1A2CA6}" type="slidenum">
              <a:rPr lang="en-GB" sz="1600" b="0" strike="noStrike" spc="-1">
                <a:solidFill>
                  <a:srgbClr val="000000"/>
                </a:solidFill>
                <a:latin typeface="Arial"/>
                <a:ea typeface="MS PGothic"/>
              </a:rPr>
              <a:t>‹#›</a:t>
            </a:fld>
            <a:endParaRPr lang="en-GB" sz="1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4" name="TextBox 6"/>
          <p:cNvSpPr/>
          <p:nvPr/>
        </p:nvSpPr>
        <p:spPr>
          <a:xfrm>
            <a:off x="11568600" y="6381360"/>
            <a:ext cx="503640" cy="333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buNone/>
            </a:pPr>
            <a:fld id="{AE378150-D8E3-4A7B-9205-3BE9A529E324}" type="slidenum">
              <a:rPr lang="en-GB" sz="1600" b="0" strike="noStrike" spc="-1">
                <a:solidFill>
                  <a:srgbClr val="000000"/>
                </a:solidFill>
                <a:latin typeface="Arial"/>
                <a:ea typeface="MS PGothic"/>
              </a:rPr>
              <a:t>‹#›</a:t>
            </a:fld>
            <a:endParaRPr lang="en-GB" sz="1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1"/>
          <p:cNvPicPr/>
          <p:nvPr/>
        </p:nvPicPr>
        <p:blipFill>
          <a:blip r:embed="rId14"/>
          <a:stretch/>
        </p:blipFill>
        <p:spPr>
          <a:xfrm>
            <a:off x="719280" y="404640"/>
            <a:ext cx="10800720" cy="5400360"/>
          </a:xfrm>
          <a:prstGeom prst="rect">
            <a:avLst/>
          </a:prstGeom>
          <a:ln w="0">
            <a:noFill/>
          </a:ln>
        </p:spPr>
      </p:pic>
      <p:pic>
        <p:nvPicPr>
          <p:cNvPr id="165" name="Picture 3"/>
          <p:cNvPicPr/>
          <p:nvPr/>
        </p:nvPicPr>
        <p:blipFill>
          <a:blip r:embed="rId15"/>
          <a:stretch/>
        </p:blipFill>
        <p:spPr>
          <a:xfrm>
            <a:off x="438120" y="6210000"/>
            <a:ext cx="1626840" cy="647640"/>
          </a:xfrm>
          <a:prstGeom prst="rect">
            <a:avLst/>
          </a:prstGeom>
          <a:ln w="0">
            <a:noFill/>
          </a:ln>
        </p:spPr>
      </p:pic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16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2A2A2A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2A2A2A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157;p9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302040" y="2437956"/>
            <a:ext cx="9232200" cy="160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US" sz="4000" b="0" strike="noStrike" spc="-1" dirty="0">
                <a:solidFill>
                  <a:srgbClr val="2BB3E2"/>
                </a:solidFill>
                <a:latin typeface="Arial"/>
              </a:rPr>
              <a:t>Remote Sensing </a:t>
            </a:r>
            <a:br>
              <a:rPr sz="4000" dirty="0"/>
            </a:br>
            <a:r>
              <a:rPr lang="en-US" sz="4000" b="0" strike="noStrike" spc="-1" dirty="0">
                <a:solidFill>
                  <a:srgbClr val="2BB3E2"/>
                </a:solidFill>
                <a:latin typeface="Arial"/>
              </a:rPr>
              <a:t>for Irrigation Performance Assessment</a:t>
            </a:r>
            <a:br>
              <a:rPr sz="4000" dirty="0"/>
            </a:br>
            <a:endParaRPr lang="en-US" sz="40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Google Shape;138;p6">
            <a:extLst>
              <a:ext uri="{FF2B5EF4-FFF2-40B4-BE49-F238E27FC236}">
                <a16:creationId xmlns:a16="http://schemas.microsoft.com/office/drawing/2014/main" id="{5275E062-ECB9-4E9C-983D-B3CBA8F1238E}"/>
              </a:ext>
            </a:extLst>
          </p:cNvPr>
          <p:cNvSpPr/>
          <p:nvPr/>
        </p:nvSpPr>
        <p:spPr>
          <a:xfrm>
            <a:off x="302040" y="4581128"/>
            <a:ext cx="7424280" cy="122387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en-GB" sz="2000" b="0" strike="noStrike" spc="-1" dirty="0">
                <a:solidFill>
                  <a:srgbClr val="2BB3E2"/>
                </a:solidFill>
                <a:latin typeface="Arial"/>
                <a:ea typeface="Calibri"/>
              </a:rPr>
              <a:t>Presenter: Marloes Mul, m.mul</a:t>
            </a:r>
            <a:r>
              <a:rPr lang="en-GB" sz="2000" spc="-1" dirty="0">
                <a:solidFill>
                  <a:srgbClr val="2BB3E2"/>
                </a:solidFill>
                <a:latin typeface="Arial"/>
                <a:ea typeface="Calibri"/>
              </a:rPr>
              <a:t>@un-ihe.org</a:t>
            </a:r>
            <a:r>
              <a:rPr lang="en-GB" sz="2000" b="0" strike="noStrike" spc="-1" dirty="0">
                <a:solidFill>
                  <a:srgbClr val="2BB3E2"/>
                </a:solidFill>
                <a:latin typeface="Arial"/>
                <a:ea typeface="Calibri"/>
              </a:rPr>
              <a:t> </a:t>
            </a:r>
            <a:endParaRPr lang="en-GB" sz="20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en-US" sz="1700" b="0" strike="noStrike" spc="-1" dirty="0">
                <a:solidFill>
                  <a:srgbClr val="2BB3E2"/>
                </a:solidFill>
                <a:latin typeface="Arial"/>
                <a:ea typeface="Calibri"/>
              </a:rPr>
              <a:t>IHE Delft Institute for Water Education, the Netherlands </a:t>
            </a:r>
            <a:endParaRPr lang="en-GB" sz="17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endParaRPr lang="en-GB" sz="1200" b="0" strike="noStrike" spc="-1" dirty="0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90000"/>
              </a:lnSpc>
              <a:buNone/>
              <a:tabLst>
                <a:tab pos="0" algn="l"/>
              </a:tabLst>
            </a:pPr>
            <a:endParaRPr lang="en-GB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5AAF09F3-11E7-2123-7C7D-F4A41E542C18}"/>
              </a:ext>
            </a:extLst>
          </p:cNvPr>
          <p:cNvSpPr/>
          <p:nvPr/>
        </p:nvSpPr>
        <p:spPr>
          <a:xfrm>
            <a:off x="5524559" y="2507029"/>
            <a:ext cx="4183947" cy="3272126"/>
          </a:xfrm>
          <a:prstGeom prst="rect">
            <a:avLst/>
          </a:prstGeom>
          <a:solidFill>
            <a:srgbClr val="3A7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endParaRPr lang="en-GB" sz="1800" b="0" strike="noStrike" spc="-1" dirty="0">
              <a:solidFill>
                <a:schemeClr val="lt1"/>
              </a:solidFill>
              <a:latin typeface="Arial"/>
              <a:ea typeface="MS PGothic"/>
            </a:endParaRPr>
          </a:p>
        </p:txBody>
      </p:sp>
      <p:sp>
        <p:nvSpPr>
          <p:cNvPr id="368" name="PlaceHolder 1"/>
          <p:cNvSpPr>
            <a:spLocks noGrp="1"/>
          </p:cNvSpPr>
          <p:nvPr>
            <p:ph/>
          </p:nvPr>
        </p:nvSpPr>
        <p:spPr>
          <a:xfrm>
            <a:off x="672120" y="1556640"/>
            <a:ext cx="10847520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en-US" sz="2400" b="0" strike="noStrike" spc="-1" dirty="0">
                <a:solidFill>
                  <a:srgbClr val="2A2A2A"/>
                </a:solidFill>
                <a:latin typeface="Arial"/>
              </a:rPr>
              <a:t>The ability of a system to reach targeted deliveries in terms of quantity (discharge and/or volume) to the users </a:t>
            </a:r>
          </a:p>
        </p:txBody>
      </p:sp>
      <p:sp>
        <p:nvSpPr>
          <p:cNvPr id="369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 dirty="0">
                <a:solidFill>
                  <a:srgbClr val="009FEE"/>
                </a:solidFill>
                <a:latin typeface="Arial"/>
              </a:rPr>
              <a:t>Adequacy</a:t>
            </a:r>
            <a:endParaRPr lang="en-US" sz="3200" b="0" strike="noStrike" spc="-1" dirty="0">
              <a:solidFill>
                <a:srgbClr val="2A2A2A"/>
              </a:solidFill>
              <a:latin typeface="Aria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674D7DD-BBF7-5C1C-4395-4E6DD93D9B7F}"/>
              </a:ext>
            </a:extLst>
          </p:cNvPr>
          <p:cNvGrpSpPr/>
          <p:nvPr/>
        </p:nvGrpSpPr>
        <p:grpSpPr>
          <a:xfrm>
            <a:off x="752746" y="2527232"/>
            <a:ext cx="3545654" cy="2424960"/>
            <a:chOff x="849226" y="3204720"/>
            <a:chExt cx="3545654" cy="2424960"/>
          </a:xfrm>
        </p:grpSpPr>
        <p:sp>
          <p:nvSpPr>
            <p:cNvPr id="371" name="Rectangle 8"/>
            <p:cNvSpPr/>
            <p:nvPr/>
          </p:nvSpPr>
          <p:spPr>
            <a:xfrm>
              <a:off x="849226" y="3204720"/>
              <a:ext cx="3319214" cy="2424960"/>
            </a:xfrm>
            <a:prstGeom prst="rect">
              <a:avLst/>
            </a:prstGeom>
            <a:solidFill>
              <a:srgbClr val="3A7872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>
                <a:lnSpc>
                  <a:spcPct val="100000"/>
                </a:lnSpc>
                <a:buNone/>
              </a:pPr>
              <a:endParaRPr lang="en-GB" sz="1800" b="0" strike="noStrike" spc="-1">
                <a:solidFill>
                  <a:schemeClr val="lt1"/>
                </a:solidFill>
                <a:latin typeface="Arial"/>
                <a:ea typeface="MS PGothic"/>
              </a:endParaRPr>
            </a:p>
          </p:txBody>
        </p:sp>
        <p:sp>
          <p:nvSpPr>
            <p:cNvPr id="373" name="TextBox 10"/>
            <p:cNvSpPr/>
            <p:nvPr/>
          </p:nvSpPr>
          <p:spPr>
            <a:xfrm>
              <a:off x="912240" y="3976200"/>
              <a:ext cx="1672560" cy="7064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  <a:buNone/>
              </a:pPr>
              <a:r>
                <a:rPr lang="en-US" sz="4000" b="0" strike="noStrike" spc="-1" dirty="0">
                  <a:solidFill>
                    <a:srgbClr val="FFFFFF"/>
                  </a:solidFill>
                  <a:latin typeface="Arial"/>
                  <a:ea typeface="MS PGothic"/>
                </a:rPr>
                <a:t>Ad = </a:t>
              </a:r>
              <a:endParaRPr lang="en-GB" sz="4000" b="0" strike="noStrike" spc="-1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74" name="TextBox 11"/>
            <p:cNvSpPr/>
            <p:nvPr/>
          </p:nvSpPr>
          <p:spPr>
            <a:xfrm>
              <a:off x="2495520" y="3445568"/>
              <a:ext cx="1899360" cy="7064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  <a:buNone/>
              </a:pPr>
              <a:r>
                <a:rPr lang="en-GB" sz="4000" b="0" strike="noStrike" spc="-1" dirty="0">
                  <a:solidFill>
                    <a:srgbClr val="FFFFFF"/>
                  </a:solidFill>
                  <a:latin typeface="Arial"/>
                  <a:ea typeface="MS PGothic"/>
                </a:rPr>
                <a:t>AETI</a:t>
              </a:r>
              <a:endParaRPr lang="en-GB" sz="4000" b="0" strike="noStrike" spc="-1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75" name="TextBox 12"/>
            <p:cNvSpPr/>
            <p:nvPr/>
          </p:nvSpPr>
          <p:spPr>
            <a:xfrm>
              <a:off x="2505600" y="4366048"/>
              <a:ext cx="1879200" cy="767987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  <a:buNone/>
              </a:pPr>
              <a:r>
                <a:rPr lang="en-GB" sz="4400" b="0" strike="noStrike" spc="-1" dirty="0" err="1">
                  <a:solidFill>
                    <a:srgbClr val="FFFFFF"/>
                  </a:solidFill>
                  <a:latin typeface="Arial"/>
                  <a:ea typeface="MS PGothic"/>
                </a:rPr>
                <a:t>ET</a:t>
              </a:r>
              <a:r>
                <a:rPr lang="en-GB" sz="4400" b="0" strike="noStrike" spc="-1" baseline="-25000" dirty="0" err="1">
                  <a:solidFill>
                    <a:srgbClr val="FFFFFF"/>
                  </a:solidFill>
                  <a:latin typeface="Arial"/>
                  <a:ea typeface="MS PGothic"/>
                </a:rPr>
                <a:t>pot</a:t>
              </a:r>
              <a:endParaRPr lang="en-GB" sz="4400" b="0" strike="noStrike" spc="-1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76" name="Straight Connector 13"/>
            <p:cNvSpPr/>
            <p:nvPr/>
          </p:nvSpPr>
          <p:spPr>
            <a:xfrm>
              <a:off x="2142720" y="4300880"/>
              <a:ext cx="2043360" cy="360"/>
            </a:xfrm>
            <a:prstGeom prst="line">
              <a:avLst/>
            </a:prstGeom>
            <a:ln w="57150">
              <a:solidFill>
                <a:srgbClr val="FFFFFF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44640" rIns="90000" bIns="-44640" anchor="t" anchorCtr="1">
              <a:noAutofit/>
            </a:bodyPr>
            <a:lstStyle/>
            <a:p>
              <a:endParaRPr lang="en-GB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87A74B5-6681-4AF1-AF0B-043D7BAB1BC5}"/>
              </a:ext>
            </a:extLst>
          </p:cNvPr>
          <p:cNvGrpSpPr/>
          <p:nvPr/>
        </p:nvGrpSpPr>
        <p:grpSpPr>
          <a:xfrm>
            <a:off x="752746" y="4751880"/>
            <a:ext cx="4183947" cy="2341808"/>
            <a:chOff x="3058332" y="105523"/>
            <a:chExt cx="6653221" cy="175651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879BB02-54C2-481B-8D91-BDE6A0B0AA8F}"/>
                </a:ext>
              </a:extLst>
            </p:cNvPr>
            <p:cNvSpPr/>
            <p:nvPr/>
          </p:nvSpPr>
          <p:spPr>
            <a:xfrm>
              <a:off x="3419724" y="105523"/>
              <a:ext cx="3134479" cy="1494616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5D21773-4C74-44B1-8444-365F1BC76766}"/>
                </a:ext>
              </a:extLst>
            </p:cNvPr>
            <p:cNvSpPr txBox="1"/>
            <p:nvPr/>
          </p:nvSpPr>
          <p:spPr>
            <a:xfrm>
              <a:off x="3058332" y="105523"/>
              <a:ext cx="6653221" cy="17565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000" kern="1200" dirty="0"/>
                <a:t>Different possible targets (</a:t>
              </a:r>
              <a:r>
                <a:rPr lang="en-GB" sz="2000" kern="1200" dirty="0" err="1"/>
                <a:t>ETpot</a:t>
              </a:r>
              <a:r>
                <a:rPr lang="en-GB" sz="2000" kern="1200" dirty="0"/>
                <a:t>):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dirty="0"/>
                <a:t>RET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dirty="0"/>
                <a:t>95 percentile of ET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dirty="0"/>
                <a:t>Crop water requirement </a:t>
              </a:r>
              <a:r>
                <a:rPr lang="en-GB" kern="1200" dirty="0"/>
                <a:t> 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F86A5C1-4E0C-F474-F956-FC4AB9CAA492}"/>
                  </a:ext>
                </a:extLst>
              </p:cNvPr>
              <p:cNvSpPr txBox="1"/>
              <p:nvPr/>
            </p:nvSpPr>
            <p:spPr>
              <a:xfrm>
                <a:off x="5638800" y="3088341"/>
                <a:ext cx="3855799" cy="11762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𝐴𝑑</m:t>
                          </m:r>
                        </m:e>
                        <m:sub>
                          <m: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𝑏𝑙𝑜𝑐𝑘</m:t>
                          </m:r>
                        </m:sub>
                      </m:sSub>
                      <m:r>
                        <a:rPr lang="en-GB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GB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GB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𝐴𝐸𝑇𝐼</m:t>
                              </m:r>
                              <m: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sz="28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8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𝐸𝑇</m:t>
                                  </m:r>
                                </m:e>
                                <m:sub>
                                  <m:r>
                                    <a:rPr lang="en-GB" sz="28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𝑝𝑜𝑡</m:t>
                                  </m:r>
                                  <m:r>
                                    <a:rPr lang="en-GB" sz="28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GB" sz="28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den>
                          </m:f>
                          <m:r>
                            <a:rPr lang="en-GB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  <m:sSub>
                            <m:sSubPr>
                              <m:ctrlPr>
                                <a:rPr lang="en-GB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GB" sz="2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F86A5C1-4E0C-F474-F956-FC4AB9CAA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3088341"/>
                <a:ext cx="3855799" cy="11762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FC4EED50-C9CA-CDE5-0285-B30B324DCED7}"/>
              </a:ext>
            </a:extLst>
          </p:cNvPr>
          <p:cNvSpPr txBox="1"/>
          <p:nvPr/>
        </p:nvSpPr>
        <p:spPr>
          <a:xfrm>
            <a:off x="5638800" y="418056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with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D95D1DC-9EC8-4532-C6F2-A22DD38E19D9}"/>
                  </a:ext>
                </a:extLst>
              </p:cNvPr>
              <p:cNvSpPr txBox="1"/>
              <p:nvPr/>
            </p:nvSpPr>
            <p:spPr>
              <a:xfrm>
                <a:off x="6419846" y="4606235"/>
                <a:ext cx="2141227" cy="9295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GB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sz="2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𝑐𝑟𝑜𝑝𝑝𝑒𝑑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D95D1DC-9EC8-4532-C6F2-A22DD38E19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9846" y="4606235"/>
                <a:ext cx="2141227" cy="9295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p15="http://schemas.microsoft.com/office/powerpoint/2012/main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PlaceHolder 1"/>
          <p:cNvSpPr>
            <a:spLocks noGrp="1"/>
          </p:cNvSpPr>
          <p:nvPr>
            <p:ph/>
          </p:nvPr>
        </p:nvSpPr>
        <p:spPr>
          <a:xfrm>
            <a:off x="971550" y="4508638"/>
            <a:ext cx="5301047" cy="1255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2400" b="0" strike="noStrike" spc="-1" dirty="0">
                <a:solidFill>
                  <a:srgbClr val="2A2A2A"/>
                </a:solidFill>
                <a:latin typeface="Arial"/>
              </a:rPr>
              <a:t>Example of fairness (do farmers receive sufficient amount of water)</a:t>
            </a:r>
          </a:p>
        </p:txBody>
      </p:sp>
      <p:sp>
        <p:nvSpPr>
          <p:cNvPr id="389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 dirty="0">
                <a:solidFill>
                  <a:srgbClr val="009FEE"/>
                </a:solidFill>
                <a:latin typeface="Arial"/>
              </a:rPr>
              <a:t>Equity</a:t>
            </a:r>
            <a:endParaRPr lang="en-US" sz="3200" b="0" strike="noStrike" spc="-1" dirty="0">
              <a:solidFill>
                <a:srgbClr val="2A2A2A"/>
              </a:solidFill>
              <a:latin typeface="Arial"/>
            </a:endParaRPr>
          </a:p>
        </p:txBody>
      </p:sp>
      <p:pic>
        <p:nvPicPr>
          <p:cNvPr id="390" name="Picture 3"/>
          <p:cNvPicPr/>
          <p:nvPr/>
        </p:nvPicPr>
        <p:blipFill rotWithShape="1">
          <a:blip r:embed="rId2"/>
          <a:srcRect t="55941" r="60367" b="13777"/>
          <a:stretch>
            <a:fillRect/>
          </a:stretch>
        </p:blipFill>
        <p:spPr>
          <a:xfrm>
            <a:off x="9096374" y="3981450"/>
            <a:ext cx="2833983" cy="1003438"/>
          </a:xfrm>
          <a:prstGeom prst="rect">
            <a:avLst/>
          </a:prstGeom>
          <a:ln w="0">
            <a:noFill/>
          </a:ln>
        </p:spPr>
      </p:pic>
      <p:sp>
        <p:nvSpPr>
          <p:cNvPr id="5" name="PlaceHolder 1">
            <a:extLst>
              <a:ext uri="{FF2B5EF4-FFF2-40B4-BE49-F238E27FC236}">
                <a16:creationId xmlns:a16="http://schemas.microsoft.com/office/drawing/2014/main" id="{AB28EECB-65B1-453C-9F02-DAD26E4802F3}"/>
              </a:ext>
            </a:extLst>
          </p:cNvPr>
          <p:cNvSpPr txBox="1">
            <a:spLocks/>
          </p:cNvSpPr>
          <p:nvPr/>
        </p:nvSpPr>
        <p:spPr>
          <a:xfrm>
            <a:off x="672120" y="1556640"/>
            <a:ext cx="10847520" cy="5657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pc="-1" dirty="0">
                <a:solidFill>
                  <a:srgbClr val="2A2A2A"/>
                </a:solidFill>
                <a:latin typeface="Arial"/>
              </a:rPr>
              <a:t>The degree to which deliveries are considered fair by all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99546A6-39B3-6BCE-6A2C-1255EE47BADD}"/>
              </a:ext>
            </a:extLst>
          </p:cNvPr>
          <p:cNvSpPr/>
          <p:nvPr/>
        </p:nvSpPr>
        <p:spPr>
          <a:xfrm>
            <a:off x="981075" y="2562225"/>
            <a:ext cx="3371850" cy="1809750"/>
          </a:xfrm>
          <a:prstGeom prst="rect">
            <a:avLst/>
          </a:prstGeom>
          <a:solidFill>
            <a:srgbClr val="3A7872"/>
          </a:solidFill>
          <a:ln>
            <a:solidFill>
              <a:srgbClr val="3A787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Equity</a:t>
            </a:r>
            <a:r>
              <a:rPr lang="en-GB" sz="2400" dirty="0"/>
              <a:t> = CV(Ad)</a:t>
            </a:r>
          </a:p>
        </p:txBody>
      </p:sp>
      <p:sp>
        <p:nvSpPr>
          <p:cNvPr id="3" name="PlaceHolder 1">
            <a:extLst>
              <a:ext uri="{FF2B5EF4-FFF2-40B4-BE49-F238E27FC236}">
                <a16:creationId xmlns:a16="http://schemas.microsoft.com/office/drawing/2014/main" id="{4E18BD2A-D22C-0FD0-06F7-907F2AEC7D51}"/>
              </a:ext>
            </a:extLst>
          </p:cNvPr>
          <p:cNvSpPr txBox="1">
            <a:spLocks/>
          </p:cNvSpPr>
          <p:nvPr/>
        </p:nvSpPr>
        <p:spPr>
          <a:xfrm>
            <a:off x="7986328" y="5301360"/>
            <a:ext cx="4086993" cy="1255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US" sz="1600" spc="-1" dirty="0">
                <a:solidFill>
                  <a:srgbClr val="2A2A2A"/>
                </a:solidFill>
                <a:latin typeface="Arial"/>
              </a:rPr>
              <a:t>Example of fairness (do farmers receive the same amount of water)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11900D-E971-53C6-050A-4C54C58C733E}"/>
              </a:ext>
            </a:extLst>
          </p:cNvPr>
          <p:cNvSpPr/>
          <p:nvPr/>
        </p:nvSpPr>
        <p:spPr>
          <a:xfrm>
            <a:off x="8305800" y="3848099"/>
            <a:ext cx="3767521" cy="2000251"/>
          </a:xfrm>
          <a:prstGeom prst="rect">
            <a:avLst/>
          </a:prstGeom>
          <a:solidFill>
            <a:schemeClr val="bg1">
              <a:alpha val="50196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p15="http://schemas.microsoft.com/office/powerpoint/2012/main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/>
          </p:nvPr>
        </p:nvSpPr>
        <p:spPr>
          <a:xfrm>
            <a:off x="672119" y="1556640"/>
            <a:ext cx="4969401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2400" b="0" strike="noStrike" spc="-1" dirty="0">
                <a:solidFill>
                  <a:srgbClr val="2A2A2A"/>
                </a:solidFill>
                <a:latin typeface="Arial"/>
              </a:rPr>
              <a:t>The amount of evapotranspiration that goes into transpiration (for plant growth)</a:t>
            </a:r>
            <a:endParaRPr lang="en-US" sz="2400" b="0" strike="noStrike" spc="-1" dirty="0">
              <a:solidFill>
                <a:srgbClr val="2A2A2A"/>
              </a:solidFill>
              <a:latin typeface="Arial"/>
            </a:endParaRPr>
          </a:p>
        </p:txBody>
      </p:sp>
      <p:sp>
        <p:nvSpPr>
          <p:cNvPr id="398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rm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2800" b="0" strike="noStrike" spc="-1" dirty="0">
                <a:solidFill>
                  <a:srgbClr val="009FEE"/>
                </a:solidFill>
                <a:latin typeface="Arial"/>
              </a:rPr>
              <a:t>Beneficial fraction</a:t>
            </a:r>
            <a:endParaRPr lang="en-US" sz="2800" b="0" strike="noStrike" spc="-1" dirty="0">
              <a:solidFill>
                <a:srgbClr val="2A2A2A"/>
              </a:solidFill>
              <a:latin typeface="Arial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D83F4CB-E421-413F-B31C-032A156C7218}"/>
              </a:ext>
            </a:extLst>
          </p:cNvPr>
          <p:cNvSpPr/>
          <p:nvPr/>
        </p:nvSpPr>
        <p:spPr>
          <a:xfrm>
            <a:off x="2631265" y="3198080"/>
            <a:ext cx="2043360" cy="2424960"/>
          </a:xfrm>
          <a:prstGeom prst="rect">
            <a:avLst/>
          </a:prstGeom>
          <a:gradFill rotWithShape="0">
            <a:gsLst>
              <a:gs pos="0">
                <a:srgbClr val="3A7872"/>
              </a:gs>
              <a:gs pos="100000">
                <a:srgbClr val="306E65"/>
              </a:gs>
            </a:gsLst>
            <a:lin ang="21594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endParaRPr lang="en-GB" sz="1800" b="0" strike="noStrike" spc="-1">
              <a:solidFill>
                <a:schemeClr val="lt1"/>
              </a:solidFill>
              <a:latin typeface="Arial"/>
              <a:ea typeface="MS PGothic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A584556D-AD72-43FA-B671-035C7DD84C9A}"/>
              </a:ext>
            </a:extLst>
          </p:cNvPr>
          <p:cNvSpPr/>
          <p:nvPr/>
        </p:nvSpPr>
        <p:spPr>
          <a:xfrm>
            <a:off x="1273705" y="3198080"/>
            <a:ext cx="1375200" cy="2424960"/>
          </a:xfrm>
          <a:prstGeom prst="rect">
            <a:avLst/>
          </a:prstGeom>
          <a:solidFill>
            <a:srgbClr val="3A7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endParaRPr lang="en-GB" sz="1800" b="0" strike="noStrike" spc="-1" dirty="0">
              <a:solidFill>
                <a:schemeClr val="lt1"/>
              </a:solidFill>
              <a:latin typeface="Arial"/>
              <a:ea typeface="MS PGothic"/>
            </a:endParaRPr>
          </a:p>
        </p:txBody>
      </p:sp>
      <p:sp>
        <p:nvSpPr>
          <p:cNvPr id="7" name="TextBox 10">
            <a:extLst>
              <a:ext uri="{FF2B5EF4-FFF2-40B4-BE49-F238E27FC236}">
                <a16:creationId xmlns:a16="http://schemas.microsoft.com/office/drawing/2014/main" id="{DD6591E6-0986-4E4D-9CA0-8A559CB99501}"/>
              </a:ext>
            </a:extLst>
          </p:cNvPr>
          <p:cNvSpPr/>
          <p:nvPr/>
        </p:nvSpPr>
        <p:spPr>
          <a:xfrm>
            <a:off x="1256694" y="3887260"/>
            <a:ext cx="167256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sz="4000" spc="-1" dirty="0">
                <a:solidFill>
                  <a:srgbClr val="FFFFFF"/>
                </a:solidFill>
                <a:latin typeface="Arial"/>
                <a:ea typeface="MS PGothic"/>
              </a:rPr>
              <a:t>Bf</a:t>
            </a:r>
            <a:r>
              <a:rPr lang="en-US" sz="4000" b="0" strike="noStrike" spc="-1" dirty="0">
                <a:solidFill>
                  <a:srgbClr val="FFFFFF"/>
                </a:solidFill>
                <a:latin typeface="Arial"/>
                <a:ea typeface="MS PGothic"/>
              </a:rPr>
              <a:t> = </a:t>
            </a:r>
            <a:endParaRPr lang="en-GB" sz="4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Straight Connector 13">
            <a:extLst>
              <a:ext uri="{FF2B5EF4-FFF2-40B4-BE49-F238E27FC236}">
                <a16:creationId xmlns:a16="http://schemas.microsoft.com/office/drawing/2014/main" id="{0AD0F689-7E4C-48AA-9BDA-83C8248E9B01}"/>
              </a:ext>
            </a:extLst>
          </p:cNvPr>
          <p:cNvSpPr/>
          <p:nvPr/>
        </p:nvSpPr>
        <p:spPr>
          <a:xfrm>
            <a:off x="2425705" y="4214360"/>
            <a:ext cx="2043360" cy="360"/>
          </a:xfrm>
          <a:prstGeom prst="line">
            <a:avLst/>
          </a:prstGeom>
          <a:ln w="57150">
            <a:solidFill>
              <a:srgbClr val="FFFF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90000" tIns="-44640" rIns="90000" bIns="-44640" anchor="t" anchorCtr="1">
            <a:noAutofit/>
          </a:bodyPr>
          <a:lstStyle/>
          <a:p>
            <a:endParaRPr lang="en-GB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2A2936C8-917F-4A14-B1A4-77917402D9B9}"/>
              </a:ext>
            </a:extLst>
          </p:cNvPr>
          <p:cNvSpPr/>
          <p:nvPr/>
        </p:nvSpPr>
        <p:spPr>
          <a:xfrm>
            <a:off x="2991625" y="3227208"/>
            <a:ext cx="189936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sz="4000" b="0" strike="noStrike" spc="-1" dirty="0">
                <a:solidFill>
                  <a:srgbClr val="FFFFFF"/>
                </a:solidFill>
                <a:latin typeface="Arial"/>
                <a:ea typeface="MS PGothic"/>
              </a:rPr>
              <a:t>T</a:t>
            </a:r>
            <a:endParaRPr lang="en-GB" sz="4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10F4B5B5-7601-45CE-B2D0-682B596D047F}"/>
              </a:ext>
            </a:extLst>
          </p:cNvPr>
          <p:cNvSpPr/>
          <p:nvPr/>
        </p:nvSpPr>
        <p:spPr>
          <a:xfrm>
            <a:off x="2564678" y="4358556"/>
            <a:ext cx="1879200" cy="7679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sz="4400" spc="-1" dirty="0">
                <a:solidFill>
                  <a:srgbClr val="FFFFFF"/>
                </a:solidFill>
                <a:latin typeface="Arial"/>
                <a:ea typeface="MS PGothic"/>
              </a:rPr>
              <a:t>AETI</a:t>
            </a:r>
            <a:endParaRPr lang="en-GB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" name="Picture 10" descr="Map&#10;&#10;Description automatically generated">
            <a:extLst>
              <a:ext uri="{FF2B5EF4-FFF2-40B4-BE49-F238E27FC236}">
                <a16:creationId xmlns:a16="http://schemas.microsoft.com/office/drawing/2014/main" id="{6A5A793A-8696-4A1B-8C98-CE8679828B80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" r="49840" b="14798"/>
          <a:stretch/>
        </p:blipFill>
        <p:spPr bwMode="auto">
          <a:xfrm>
            <a:off x="5846367" y="1446312"/>
            <a:ext cx="4710054" cy="41767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PlaceHolder 1">
            <a:extLst>
              <a:ext uri="{FF2B5EF4-FFF2-40B4-BE49-F238E27FC236}">
                <a16:creationId xmlns:a16="http://schemas.microsoft.com/office/drawing/2014/main" id="{DEA66C6D-11AC-8F6B-39D9-2F8E36886EA8}"/>
              </a:ext>
            </a:extLst>
          </p:cNvPr>
          <p:cNvSpPr txBox="1">
            <a:spLocks/>
          </p:cNvSpPr>
          <p:nvPr/>
        </p:nvSpPr>
        <p:spPr>
          <a:xfrm>
            <a:off x="1581081" y="5766876"/>
            <a:ext cx="4969401" cy="881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en-GB" sz="2400" spc="-1" dirty="0">
                <a:solidFill>
                  <a:srgbClr val="2A2A2A"/>
                </a:solidFill>
                <a:latin typeface="Arial"/>
              </a:rPr>
              <a:t>Can be calculated per irrigation block</a:t>
            </a:r>
            <a:endParaRPr lang="en-US" sz="2400" spc="-1" dirty="0">
              <a:solidFill>
                <a:srgbClr val="2A2A2A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p15="http://schemas.microsoft.com/office/powerpoint/2012/main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PlaceHolder 1"/>
          <p:cNvSpPr>
            <a:spLocks noGrp="1"/>
          </p:cNvSpPr>
          <p:nvPr>
            <p:ph/>
          </p:nvPr>
        </p:nvSpPr>
        <p:spPr>
          <a:xfrm>
            <a:off x="672120" y="1556640"/>
            <a:ext cx="10847520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en-US" sz="2400" b="0" strike="noStrike" spc="-1" dirty="0">
                <a:solidFill>
                  <a:srgbClr val="2A2A2A"/>
                </a:solidFill>
                <a:latin typeface="Arial"/>
              </a:rPr>
              <a:t>Output per unit of land (land productivity/ yield) or water consumed (water productivity)</a:t>
            </a:r>
          </a:p>
        </p:txBody>
      </p:sp>
      <p:sp>
        <p:nvSpPr>
          <p:cNvPr id="395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 dirty="0">
                <a:solidFill>
                  <a:srgbClr val="009FEE"/>
                </a:solidFill>
                <a:latin typeface="Arial"/>
              </a:rPr>
              <a:t>Productivity</a:t>
            </a:r>
            <a:endParaRPr lang="en-US" sz="3200" b="0" strike="noStrike" spc="-1" dirty="0">
              <a:solidFill>
                <a:srgbClr val="2A2A2A"/>
              </a:solidFill>
              <a:latin typeface="Arial"/>
            </a:endParaRPr>
          </a:p>
        </p:txBody>
      </p:sp>
      <p:pic>
        <p:nvPicPr>
          <p:cNvPr id="396" name="Picture 3"/>
          <p:cNvPicPr/>
          <p:nvPr/>
        </p:nvPicPr>
        <p:blipFill rotWithShape="1">
          <a:blip r:embed="rId2"/>
          <a:srcRect t="30248"/>
          <a:stretch/>
        </p:blipFill>
        <p:spPr>
          <a:xfrm>
            <a:off x="671040" y="2600585"/>
            <a:ext cx="10038960" cy="3188805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p15="http://schemas.microsoft.com/office/powerpoint/2012/main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/>
          </p:nvPr>
        </p:nvSpPr>
        <p:spPr>
          <a:xfrm>
            <a:off x="672120" y="1556640"/>
            <a:ext cx="10847520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en-US" sz="2400" b="0" strike="noStrike" spc="-1" dirty="0">
                <a:solidFill>
                  <a:srgbClr val="2A2A2A"/>
                </a:solidFill>
                <a:latin typeface="Arial"/>
              </a:rPr>
              <a:t>To understand where more wate</a:t>
            </a:r>
            <a:r>
              <a:rPr lang="en-US" sz="2400" spc="-1" dirty="0">
                <a:solidFill>
                  <a:srgbClr val="2A2A2A"/>
                </a:solidFill>
                <a:latin typeface="Arial"/>
              </a:rPr>
              <a:t>r is needed </a:t>
            </a:r>
            <a:endParaRPr lang="en-US" sz="2400" b="0" strike="noStrike" spc="-1" dirty="0">
              <a:solidFill>
                <a:srgbClr val="2A2A2A"/>
              </a:solidFill>
              <a:latin typeface="Arial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 dirty="0">
                <a:solidFill>
                  <a:srgbClr val="009FEE"/>
                </a:solidFill>
                <a:latin typeface="Arial"/>
              </a:rPr>
              <a:t>Relative Water Deficit </a:t>
            </a:r>
            <a:endParaRPr lang="en-US" sz="3200" b="0" strike="noStrike" spc="-1" dirty="0">
              <a:solidFill>
                <a:srgbClr val="2A2A2A"/>
              </a:solidFill>
              <a:latin typeface="Arial"/>
            </a:endParaRPr>
          </a:p>
        </p:txBody>
      </p:sp>
      <p:pic>
        <p:nvPicPr>
          <p:cNvPr id="379" name="Picture 3"/>
          <p:cNvPicPr/>
          <p:nvPr/>
        </p:nvPicPr>
        <p:blipFill rotWithShape="1">
          <a:blip r:embed="rId2"/>
          <a:srcRect t="26561"/>
          <a:stretch/>
        </p:blipFill>
        <p:spPr>
          <a:xfrm>
            <a:off x="872376" y="2511315"/>
            <a:ext cx="9012960" cy="3707369"/>
          </a:xfrm>
          <a:prstGeom prst="rect">
            <a:avLst/>
          </a:prstGeom>
          <a:ln w="0">
            <a:noFill/>
          </a:ln>
        </p:spPr>
      </p:pic>
      <p:pic>
        <p:nvPicPr>
          <p:cNvPr id="380" name="Picture 4"/>
          <p:cNvPicPr/>
          <p:nvPr/>
        </p:nvPicPr>
        <p:blipFill>
          <a:blip r:embed="rId3"/>
          <a:stretch/>
        </p:blipFill>
        <p:spPr>
          <a:xfrm>
            <a:off x="872376" y="3690257"/>
            <a:ext cx="3593488" cy="2511103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PlaceHolder 1"/>
          <p:cNvSpPr>
            <a:spLocks noGrp="1"/>
          </p:cNvSpPr>
          <p:nvPr>
            <p:ph/>
          </p:nvPr>
        </p:nvSpPr>
        <p:spPr>
          <a:xfrm>
            <a:off x="672120" y="1556640"/>
            <a:ext cx="10847520" cy="440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en-US" sz="2400" b="0" strike="noStrike" spc="-1" dirty="0">
                <a:solidFill>
                  <a:srgbClr val="2A2A2A"/>
                </a:solidFill>
                <a:latin typeface="Arial"/>
              </a:rPr>
              <a:t>The degree to which irrigation application is spatially homogeneous in the field</a:t>
            </a:r>
          </a:p>
        </p:txBody>
      </p:sp>
      <p:sp>
        <p:nvSpPr>
          <p:cNvPr id="392" name="PlaceHolder 2"/>
          <p:cNvSpPr>
            <a:spLocks noGrp="1"/>
          </p:cNvSpPr>
          <p:nvPr>
            <p:ph/>
          </p:nvPr>
        </p:nvSpPr>
        <p:spPr>
          <a:xfrm>
            <a:off x="671040" y="548640"/>
            <a:ext cx="10848600" cy="771840"/>
          </a:xfrm>
          <a:prstGeom prst="rect">
            <a:avLst/>
          </a:prstGeom>
          <a:noFill/>
          <a:ln w="0">
            <a:noFill/>
          </a:ln>
        </p:spPr>
        <p:txBody>
          <a:bodyPr tIns="108000" bIns="108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  <a:tabLst>
                <a:tab pos="0" algn="l"/>
              </a:tabLst>
            </a:pPr>
            <a:r>
              <a:rPr lang="en-GB" sz="3200" b="0" strike="noStrike" spc="-1" dirty="0">
                <a:solidFill>
                  <a:srgbClr val="009FEE"/>
                </a:solidFill>
                <a:latin typeface="Arial"/>
              </a:rPr>
              <a:t>Uniformity</a:t>
            </a:r>
            <a:endParaRPr lang="en-US" sz="3200" b="0" strike="noStrike" spc="-1" dirty="0">
              <a:solidFill>
                <a:srgbClr val="2A2A2A"/>
              </a:solidFill>
              <a:latin typeface="Arial"/>
            </a:endParaRPr>
          </a:p>
        </p:txBody>
      </p:sp>
      <p:pic>
        <p:nvPicPr>
          <p:cNvPr id="393" name="Picture 4"/>
          <p:cNvPicPr/>
          <p:nvPr/>
        </p:nvPicPr>
        <p:blipFill rotWithShape="1">
          <a:blip r:embed="rId2"/>
          <a:srcRect t="13412"/>
          <a:stretch/>
        </p:blipFill>
        <p:spPr>
          <a:xfrm>
            <a:off x="1964024" y="2121909"/>
            <a:ext cx="9077040" cy="4731251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p15="http://schemas.microsoft.com/office/powerpoint/2012/main">
      <p:transition>
        <p:fade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004B"/>
      </a:accent1>
      <a:accent2>
        <a:srgbClr val="005576"/>
      </a:accent2>
      <a:accent3>
        <a:srgbClr val="28AC8A"/>
      </a:accent3>
      <a:accent4>
        <a:srgbClr val="009FEE"/>
      </a:accent4>
      <a:accent5>
        <a:srgbClr val="808080"/>
      </a:accent5>
      <a:accent6>
        <a:srgbClr val="F79646"/>
      </a:accent6>
      <a:hlink>
        <a:srgbClr val="00004B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1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004B"/>
      </a:accent1>
      <a:accent2>
        <a:srgbClr val="005576"/>
      </a:accent2>
      <a:accent3>
        <a:srgbClr val="28AC8A"/>
      </a:accent3>
      <a:accent4>
        <a:srgbClr val="009FEE"/>
      </a:accent4>
      <a:accent5>
        <a:srgbClr val="808080"/>
      </a:accent5>
      <a:accent6>
        <a:srgbClr val="F79646"/>
      </a:accent6>
      <a:hlink>
        <a:srgbClr val="00004B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eme1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004B"/>
      </a:accent1>
      <a:accent2>
        <a:srgbClr val="005576"/>
      </a:accent2>
      <a:accent3>
        <a:srgbClr val="28AC8A"/>
      </a:accent3>
      <a:accent4>
        <a:srgbClr val="009FEE"/>
      </a:accent4>
      <a:accent5>
        <a:srgbClr val="808080"/>
      </a:accent5>
      <a:accent6>
        <a:srgbClr val="F79646"/>
      </a:accent6>
      <a:hlink>
        <a:srgbClr val="00004B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004B"/>
      </a:accent1>
      <a:accent2>
        <a:srgbClr val="005576"/>
      </a:accent2>
      <a:accent3>
        <a:srgbClr val="28AC8A"/>
      </a:accent3>
      <a:accent4>
        <a:srgbClr val="009FEE"/>
      </a:accent4>
      <a:accent5>
        <a:srgbClr val="808080"/>
      </a:accent5>
      <a:accent6>
        <a:srgbClr val="F79646"/>
      </a:accent6>
      <a:hlink>
        <a:srgbClr val="00004B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19154</TotalTime>
  <Words>187</Words>
  <Application>Microsoft Office PowerPoint</Application>
  <PresentationFormat>Widescreen</PresentationFormat>
  <Paragraphs>32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Cambria Math</vt:lpstr>
      <vt:lpstr>Lucida Grande</vt:lpstr>
      <vt:lpstr>Symbol</vt:lpstr>
      <vt:lpstr>Wingdings</vt:lpstr>
      <vt:lpstr>Theme1</vt:lpstr>
      <vt:lpstr>Theme1</vt:lpstr>
      <vt:lpstr>Theme1</vt:lpstr>
      <vt:lpstr>Remote Sensing  for Irrigation Performance Assessment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UNESCO-IHE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Alma Imamovic - Ivanov</dc:creator>
  <dc:description/>
  <cp:lastModifiedBy>Marloes Mul</cp:lastModifiedBy>
  <cp:revision>433</cp:revision>
  <dcterms:created xsi:type="dcterms:W3CDTF">2019-01-17T13:50:31Z</dcterms:created>
  <dcterms:modified xsi:type="dcterms:W3CDTF">2025-11-04T08:51:21Z</dcterms:modified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19</vt:i4>
  </property>
  <property fmtid="{D5CDD505-2E9C-101B-9397-08002B2CF9AE}" pid="3" name="PresentationFormat">
    <vt:lpwstr>Widescreen</vt:lpwstr>
  </property>
  <property fmtid="{D5CDD505-2E9C-101B-9397-08002B2CF9AE}" pid="4" name="Slides">
    <vt:i4>54</vt:i4>
  </property>
</Properties>
</file>