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8" r:id="rId1"/>
  </p:sldMasterIdLst>
  <p:notesMasterIdLst>
    <p:notesMasterId r:id="rId34"/>
  </p:notesMasterIdLst>
  <p:handoutMasterIdLst>
    <p:handoutMasterId r:id="rId35"/>
  </p:handoutMasterIdLst>
  <p:sldIdLst>
    <p:sldId id="424" r:id="rId2"/>
    <p:sldId id="428" r:id="rId3"/>
    <p:sldId id="460"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Lst>
  <p:sldSz cx="12192000" cy="6858000"/>
  <p:notesSz cx="9144000" cy="6858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319" userDrawn="1">
          <p15:clr>
            <a:srgbClr val="A4A3A4"/>
          </p15:clr>
        </p15:guide>
        <p15:guide id="2" orient="horz" pos="980" userDrawn="1">
          <p15:clr>
            <a:srgbClr val="A4A3A4"/>
          </p15:clr>
        </p15:guide>
        <p15:guide id="3" orient="horz" pos="346" userDrawn="1">
          <p15:clr>
            <a:srgbClr val="A4A3A4"/>
          </p15:clr>
        </p15:guide>
        <p15:guide id="4" orient="horz" pos="1616" userDrawn="1">
          <p15:clr>
            <a:srgbClr val="A4A3A4"/>
          </p15:clr>
        </p15:guide>
        <p15:guide id="5" pos="7468" userDrawn="1">
          <p15:clr>
            <a:srgbClr val="A4A3A4"/>
          </p15:clr>
        </p15:guide>
        <p15:guide id="6" pos="3868" userDrawn="1">
          <p15:clr>
            <a:srgbClr val="A4A3A4"/>
          </p15:clr>
        </p15:guide>
        <p15:guide id="7" pos="211"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EE"/>
    <a:srgbClr val="0092D0"/>
    <a:srgbClr val="002D6D"/>
    <a:srgbClr val="0092D1"/>
    <a:srgbClr val="00B7EB"/>
    <a:srgbClr val="385D8A"/>
    <a:srgbClr val="6699FF"/>
    <a:srgbClr val="00B7EA"/>
    <a:srgbClr val="00B0F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autoAdjust="0"/>
  </p:normalViewPr>
  <p:slideViewPr>
    <p:cSldViewPr snapToObjects="1">
      <p:cViewPr varScale="1">
        <p:scale>
          <a:sx n="114" d="100"/>
          <a:sy n="114" d="100"/>
        </p:scale>
        <p:origin x="756" y="114"/>
      </p:cViewPr>
      <p:guideLst>
        <p:guide orient="horz" pos="4319"/>
        <p:guide orient="horz" pos="980"/>
        <p:guide orient="horz" pos="346"/>
        <p:guide orient="horz" pos="1616"/>
        <p:guide pos="7468"/>
        <p:guide pos="3868"/>
        <p:guide pos="2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notesViewPr>
    <p:cSldViewPr snapToGrid="0" snapToObjects="1" showGuides="1">
      <p:cViewPr varScale="1">
        <p:scale>
          <a:sx n="113" d="100"/>
          <a:sy n="113" d="100"/>
        </p:scale>
        <p:origin x="2388" y="11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529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6309A501-0301-4398-965A-6A4A93E447EF}" type="datetime1">
              <a:rPr lang="en-US"/>
              <a:pPr>
                <a:defRPr/>
              </a:pPr>
              <a:t>4/24/2022</a:t>
            </a:fld>
            <a:endParaRPr lang="en-US"/>
          </a:p>
        </p:txBody>
      </p:sp>
      <p:sp>
        <p:nvSpPr>
          <p:cNvPr id="5530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530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6B9A137C-6395-42CC-A20B-C17891A09B20}" type="slidenum">
              <a:rPr lang="en-US"/>
              <a:pPr>
                <a:defRPr/>
              </a:pPr>
              <a:t>‹#›</a:t>
            </a:fld>
            <a:endParaRPr lang="en-US"/>
          </a:p>
        </p:txBody>
      </p:sp>
    </p:spTree>
    <p:extLst>
      <p:ext uri="{BB962C8B-B14F-4D97-AF65-F5344CB8AC3E}">
        <p14:creationId xmlns:p14="http://schemas.microsoft.com/office/powerpoint/2010/main" val="13178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1B1BAD-EFC5-4142-A9F0-ADD3DB3AF809}" type="slidenum">
              <a:rPr lang="en-US"/>
              <a:pPr>
                <a:defRPr/>
              </a:pPr>
              <a:t>‹#›</a:t>
            </a:fld>
            <a:endParaRPr lang="en-US"/>
          </a:p>
        </p:txBody>
      </p:sp>
    </p:spTree>
    <p:extLst>
      <p:ext uri="{BB962C8B-B14F-4D97-AF65-F5344CB8AC3E}">
        <p14:creationId xmlns:p14="http://schemas.microsoft.com/office/powerpoint/2010/main" val="30960500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72000" y="1512000"/>
            <a:ext cx="10848000" cy="4320480"/>
          </a:xfrm>
        </p:spPr>
        <p:txBody>
          <a:bodyPr tIns="108000" bIns="108000"/>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sp>
        <p:nvSpPr>
          <p:cNvPr id="4" name="Text Placeholder 3"/>
          <p:cNvSpPr>
            <a:spLocks noGrp="1"/>
          </p:cNvSpPr>
          <p:nvPr>
            <p:ph type="body" sz="quarter" idx="10" hasCustomPrompt="1"/>
          </p:nvPr>
        </p:nvSpPr>
        <p:spPr>
          <a:xfrm>
            <a:off x="670984" y="548680"/>
            <a:ext cx="10849016" cy="772107"/>
          </a:xfrm>
        </p:spPr>
        <p:txBody>
          <a:bodyPr wrap="none" tIns="108000" bIns="108000">
            <a:normAutofit/>
          </a:bodyPr>
          <a:lstStyle>
            <a:lvl1pPr marL="0" indent="0">
              <a:buNone/>
              <a:defRPr sz="3600" b="1">
                <a:solidFill>
                  <a:schemeClr val="bg1"/>
                </a:solidFill>
              </a:defRPr>
            </a:lvl1pPr>
          </a:lstStyle>
          <a:p>
            <a:pPr lvl="0"/>
            <a:r>
              <a:rPr lang="en-US" dirty="0"/>
              <a:t>Click to edit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000" y="1440000"/>
            <a:ext cx="10848000" cy="4525963"/>
          </a:xfrm>
        </p:spPr>
        <p:txBody>
          <a:bodyPr/>
          <a:lstStyle/>
          <a:p>
            <a:pPr lvl="0"/>
            <a:r>
              <a:rPr lang="en-US"/>
              <a:t>Click to edit Master text styles</a:t>
            </a:r>
          </a:p>
          <a:p>
            <a:pPr lvl="1"/>
            <a:r>
              <a:rPr lang="en-US"/>
              <a:t>Second level</a:t>
            </a:r>
          </a:p>
          <a:p>
            <a:pPr lvl="2"/>
            <a:r>
              <a:rPr lang="en-US"/>
              <a:t>Third level</a:t>
            </a:r>
          </a:p>
        </p:txBody>
      </p:sp>
      <p:sp>
        <p:nvSpPr>
          <p:cNvPr id="13" name="Rectangle 12"/>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0" hasCustomPrompt="1"/>
          </p:nvPr>
        </p:nvSpPr>
        <p:spPr>
          <a:xfrm>
            <a:off x="480001" y="360364"/>
            <a:ext cx="2361892"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a:solidFill>
                  <a:schemeClr val="bg1"/>
                </a:solidFill>
                <a:latin typeface="Times New Roman"/>
                <a:cs typeface="Times New Roman"/>
              </a:rPr>
              <a:t>Click to edit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2000" y="1440000"/>
            <a:ext cx="53848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40000"/>
            <a:ext cx="53848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Rectangle 12"/>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480001" y="360364"/>
            <a:ext cx="2361892"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a:solidFill>
                  <a:schemeClr val="bg1"/>
                </a:solidFill>
                <a:latin typeface="Times New Roman"/>
                <a:cs typeface="Times New Roman"/>
              </a:rPr>
              <a:t>Click to edit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000" y="5040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2000" y="16200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4" r:id="rId1"/>
    <p:sldLayoutId id="2147483969" r:id="rId2"/>
    <p:sldLayoutId id="2147483970" r:id="rId3"/>
    <p:sldLayoutId id="2147483972" r:id="rId4"/>
    <p:sldLayoutId id="2147483975" r:id="rId5"/>
  </p:sldLayoutIdLst>
  <p:hf hdr="0"/>
  <p:txStyles>
    <p:titleStyle>
      <a:lvl1pPr algn="l" defTabSz="914377" rtl="0" eaLnBrk="1" latinLnBrk="0" hangingPunct="1">
        <a:spcBef>
          <a:spcPct val="0"/>
        </a:spcBef>
        <a:buNone/>
        <a:defRPr sz="2800" b="1" kern="1200">
          <a:solidFill>
            <a:schemeClr val="tx1"/>
          </a:solidFill>
          <a:latin typeface="Arial"/>
          <a:ea typeface="+mj-ea"/>
          <a:cs typeface="Arial"/>
        </a:defRPr>
      </a:lvl1pPr>
    </p:titleStyle>
    <p:bodyStyle>
      <a:lvl1pPr marL="251994" indent="-251994"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1985" indent="-287993"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1976" indent="-323992" algn="l" defTabSz="914377" rtl="0" eaLnBrk="1" latinLnBrk="0" hangingPunct="1">
        <a:spcBef>
          <a:spcPct val="20000"/>
        </a:spcBef>
        <a:buFont typeface="Lucida Grande"/>
        <a:buChar char="-"/>
        <a:defRPr sz="1800" kern="1200">
          <a:solidFill>
            <a:schemeClr val="tx1"/>
          </a:solidFill>
          <a:latin typeface="Arial"/>
          <a:ea typeface="+mn-ea"/>
          <a:cs typeface="Arial"/>
        </a:defRPr>
      </a:lvl3pPr>
      <a:lvl4pPr marL="1600160"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UnescoIH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unescoihe" TargetMode="External"/><Relationship Id="rId1" Type="http://schemas.openxmlformats.org/officeDocument/2006/relationships/slideLayout" Target="../slideLayouts/slideLayout2.xml"/><Relationship Id="rId6" Type="http://schemas.openxmlformats.org/officeDocument/2006/relationships/hyperlink" Target="https://www.linkedin.com/company/unesco-ihe"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www.unesco-ihe.org/" TargetMode="External"/><Relationship Id="rId4" Type="http://schemas.openxmlformats.org/officeDocument/2006/relationships/hyperlink" Target="https://www.youtube.com/user/unescoihe"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springer.com/gp/book/9783319442327" TargetMode="External"/><Relationship Id="rId2" Type="http://schemas.openxmlformats.org/officeDocument/2006/relationships/hyperlink" Target="http://ecampus.un-ihe.org/"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sz="2800" dirty="0"/>
              <a:t>Introduction to the course</a:t>
            </a:r>
          </a:p>
          <a:p>
            <a:endParaRPr lang="en-US" dirty="0"/>
          </a:p>
          <a:p>
            <a:endParaRPr lang="en-US" dirty="0"/>
          </a:p>
          <a:p>
            <a:r>
              <a:rPr lang="en-US" dirty="0"/>
              <a:t>Nora Van Cauwenbergh, PhD</a:t>
            </a:r>
          </a:p>
          <a:p>
            <a:r>
              <a:rPr lang="en-US" dirty="0"/>
              <a:t>Senior lecturer Water Resources Planning, module coordinator</a:t>
            </a:r>
          </a:p>
          <a:p>
            <a:r>
              <a:rPr lang="en-US" dirty="0"/>
              <a:t>25 April 2022</a:t>
            </a:r>
          </a:p>
          <a:p>
            <a:endParaRPr lang="en-US" dirty="0"/>
          </a:p>
        </p:txBody>
      </p:sp>
      <p:sp>
        <p:nvSpPr>
          <p:cNvPr id="12" name="Text Placeholder 11"/>
          <p:cNvSpPr>
            <a:spLocks noGrp="1"/>
          </p:cNvSpPr>
          <p:nvPr>
            <p:ph type="body" sz="quarter" idx="10"/>
          </p:nvPr>
        </p:nvSpPr>
        <p:spPr>
          <a:xfrm>
            <a:off x="672000" y="553665"/>
            <a:ext cx="8136763" cy="772107"/>
          </a:xfrm>
        </p:spPr>
        <p:txBody>
          <a:bodyPr wrap="square">
            <a:spAutoFit/>
          </a:bodyPr>
          <a:lstStyle/>
          <a:p>
            <a:r>
              <a:rPr lang="en-US" dirty="0"/>
              <a:t>Water resources planning</a:t>
            </a:r>
          </a:p>
        </p:txBody>
      </p:sp>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2406" y="6029538"/>
            <a:ext cx="610271" cy="610271"/>
          </a:xfrm>
          <a:prstGeom prst="rect">
            <a:avLst/>
          </a:prstGeom>
        </p:spPr>
      </p:pic>
      <p:pic>
        <p:nvPicPr>
          <p:cNvPr id="6" name="Picture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2482" y="6122239"/>
            <a:ext cx="435039" cy="435039"/>
          </a:xfrm>
          <a:prstGeom prst="rect">
            <a:avLst/>
          </a:prstGeom>
        </p:spPr>
      </p:pic>
      <p:pic>
        <p:nvPicPr>
          <p:cNvPr id="7" name="Picture 6">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72681" y="6117154"/>
            <a:ext cx="435039" cy="435039"/>
          </a:xfrm>
          <a:prstGeom prst="rect">
            <a:avLst/>
          </a:prstGeom>
        </p:spPr>
      </p:pic>
      <p:pic>
        <p:nvPicPr>
          <p:cNvPr id="8" name="Picture 7">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34175" y="6122239"/>
            <a:ext cx="435039" cy="435039"/>
          </a:xfrm>
          <a:prstGeom prst="rect">
            <a:avLst/>
          </a:prstGeom>
        </p:spPr>
      </p:pic>
      <p:pic>
        <p:nvPicPr>
          <p:cNvPr id="9" name="Picture 8">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71618" y="6117153"/>
            <a:ext cx="435039" cy="435039"/>
          </a:xfrm>
          <a:prstGeom prst="rect">
            <a:avLst/>
          </a:prstGeom>
        </p:spPr>
      </p:pic>
    </p:spTree>
    <p:extLst>
      <p:ext uri="{BB962C8B-B14F-4D97-AF65-F5344CB8AC3E}">
        <p14:creationId xmlns:p14="http://schemas.microsoft.com/office/powerpoint/2010/main" val="151316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3"/>
            <a:ext cx="8572952" cy="551090"/>
          </a:xfrm>
        </p:spPr>
        <p:txBody>
          <a:bodyPr/>
          <a:lstStyle/>
          <a:p>
            <a:r>
              <a:rPr lang="en-US" dirty="0"/>
              <a:t>Water resources planning – multiple dimension of the water system</a:t>
            </a:r>
            <a:endParaRPr lang="en-GB" dirty="0"/>
          </a:p>
        </p:txBody>
      </p:sp>
      <p:pic>
        <p:nvPicPr>
          <p:cNvPr id="5" name="Picture 4" descr="Pages from 01_chapter01_22.tiff"/>
          <p:cNvPicPr>
            <a:picLocks noChangeAspect="1"/>
          </p:cNvPicPr>
          <p:nvPr/>
        </p:nvPicPr>
        <p:blipFill>
          <a:blip r:embed="rId2" cstate="print"/>
          <a:srcRect l="48702" t="7524" r="7870" b="59771"/>
          <a:stretch>
            <a:fillRect/>
          </a:stretch>
        </p:blipFill>
        <p:spPr>
          <a:xfrm>
            <a:off x="3287688" y="1412777"/>
            <a:ext cx="4824536" cy="4668907"/>
          </a:xfrm>
          <a:prstGeom prst="rect">
            <a:avLst/>
          </a:prstGeom>
        </p:spPr>
      </p:pic>
    </p:spTree>
    <p:extLst>
      <p:ext uri="{BB962C8B-B14F-4D97-AF65-F5344CB8AC3E}">
        <p14:creationId xmlns:p14="http://schemas.microsoft.com/office/powerpoint/2010/main" val="186076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2" y="360363"/>
            <a:ext cx="5591751" cy="551090"/>
          </a:xfrm>
        </p:spPr>
        <p:txBody>
          <a:bodyPr/>
          <a:lstStyle/>
          <a:p>
            <a:r>
              <a:rPr lang="en-US" dirty="0"/>
              <a:t>WRP – integration of knowledge and skills</a:t>
            </a:r>
            <a:endParaRPr lang="en-GB" dirty="0"/>
          </a:p>
        </p:txBody>
      </p:sp>
      <p:pic>
        <p:nvPicPr>
          <p:cNvPr id="4" name="Picture 3" descr="Pages from 01_chapter01_22.tiff"/>
          <p:cNvPicPr>
            <a:picLocks noChangeAspect="1"/>
          </p:cNvPicPr>
          <p:nvPr/>
        </p:nvPicPr>
        <p:blipFill>
          <a:blip r:embed="rId2" cstate="print"/>
          <a:srcRect l="48702" t="7524" r="7870" b="59771"/>
          <a:stretch>
            <a:fillRect/>
          </a:stretch>
        </p:blipFill>
        <p:spPr>
          <a:xfrm>
            <a:off x="3287688" y="1412777"/>
            <a:ext cx="4824536" cy="4668907"/>
          </a:xfrm>
          <a:prstGeom prst="rect">
            <a:avLst/>
          </a:prstGeom>
        </p:spPr>
      </p:pic>
      <p:sp>
        <p:nvSpPr>
          <p:cNvPr id="5" name="Oval 4"/>
          <p:cNvSpPr/>
          <p:nvPr/>
        </p:nvSpPr>
        <p:spPr>
          <a:xfrm>
            <a:off x="1096363" y="3702981"/>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Systems Modeling</a:t>
            </a:r>
          </a:p>
        </p:txBody>
      </p:sp>
      <p:sp>
        <p:nvSpPr>
          <p:cNvPr id="6" name="Oval 5"/>
          <p:cNvSpPr/>
          <p:nvPr/>
        </p:nvSpPr>
        <p:spPr>
          <a:xfrm>
            <a:off x="7953388" y="4500571"/>
            <a:ext cx="2500331" cy="157163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Economics</a:t>
            </a:r>
          </a:p>
        </p:txBody>
      </p:sp>
      <p:sp>
        <p:nvSpPr>
          <p:cNvPr id="7" name="Oval 6"/>
          <p:cNvSpPr/>
          <p:nvPr/>
        </p:nvSpPr>
        <p:spPr>
          <a:xfrm>
            <a:off x="8010509" y="3143248"/>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Governance</a:t>
            </a:r>
          </a:p>
        </p:txBody>
      </p:sp>
      <p:sp>
        <p:nvSpPr>
          <p:cNvPr id="8" name="Oval 7"/>
          <p:cNvSpPr/>
          <p:nvPr/>
        </p:nvSpPr>
        <p:spPr>
          <a:xfrm>
            <a:off x="2441345" y="4714884"/>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Assessment</a:t>
            </a:r>
          </a:p>
        </p:txBody>
      </p:sp>
      <p:sp>
        <p:nvSpPr>
          <p:cNvPr id="9" name="Oval 8"/>
          <p:cNvSpPr/>
          <p:nvPr/>
        </p:nvSpPr>
        <p:spPr>
          <a:xfrm>
            <a:off x="928001" y="1440000"/>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Principles of IWRM</a:t>
            </a:r>
          </a:p>
        </p:txBody>
      </p:sp>
      <p:sp>
        <p:nvSpPr>
          <p:cNvPr id="10" name="Oval 9"/>
          <p:cNvSpPr/>
          <p:nvPr/>
        </p:nvSpPr>
        <p:spPr>
          <a:xfrm>
            <a:off x="2189827" y="2508225"/>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System</a:t>
            </a:r>
          </a:p>
        </p:txBody>
      </p:sp>
      <p:sp>
        <p:nvSpPr>
          <p:cNvPr id="11" name="Oval 10"/>
          <p:cNvSpPr/>
          <p:nvPr/>
        </p:nvSpPr>
        <p:spPr>
          <a:xfrm>
            <a:off x="7724756" y="1785927"/>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Mediation for Water Conflict Management</a:t>
            </a:r>
          </a:p>
        </p:txBody>
      </p:sp>
      <p:sp>
        <p:nvSpPr>
          <p:cNvPr id="12" name="Oval 11"/>
          <p:cNvSpPr/>
          <p:nvPr/>
        </p:nvSpPr>
        <p:spPr>
          <a:xfrm>
            <a:off x="6748007" y="749447"/>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legislation</a:t>
            </a:r>
          </a:p>
        </p:txBody>
      </p:sp>
    </p:spTree>
    <p:extLst>
      <p:ext uri="{BB962C8B-B14F-4D97-AF65-F5344CB8AC3E}">
        <p14:creationId xmlns:p14="http://schemas.microsoft.com/office/powerpoint/2010/main" val="321654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a:cs typeface="Times New Roman" pitchFamily="18" charset="0"/>
              </a:rPr>
              <a:t>Target group:</a:t>
            </a:r>
          </a:p>
          <a:p>
            <a:r>
              <a:rPr lang="en-US" dirty="0"/>
              <a:t>Young and mid-career professionals, managers, engineers and technicians who have the ambition to judge, participate in and guide multi-disciplinary water resources planning studies.</a:t>
            </a:r>
            <a:endParaRPr lang="en-GB" sz="1600" dirty="0"/>
          </a:p>
          <a:p>
            <a:pPr>
              <a:buNone/>
            </a:pPr>
            <a:endParaRPr lang="en-GB" sz="1600" dirty="0"/>
          </a:p>
          <a:p>
            <a:pPr>
              <a:buNone/>
            </a:pPr>
            <a:r>
              <a:rPr lang="en-GB" sz="2400" dirty="0">
                <a:cs typeface="Times New Roman" pitchFamily="18" charset="0"/>
              </a:rPr>
              <a:t>Prerequisites</a:t>
            </a:r>
            <a:endParaRPr lang="en-US" sz="2400" dirty="0">
              <a:cs typeface="Times New Roman" pitchFamily="18" charset="0"/>
            </a:endParaRPr>
          </a:p>
          <a:p>
            <a:r>
              <a:rPr lang="en-GB" dirty="0"/>
              <a:t>Understanding of the water resources physical system. Understanding of water use for agriculture, water supply, hydropower and environment. Understanding of water governance. Computer literacy. Good command of English.</a:t>
            </a:r>
          </a:p>
          <a:p>
            <a:endParaRPr lang="en-GB" dirty="0"/>
          </a:p>
        </p:txBody>
      </p:sp>
      <p:sp>
        <p:nvSpPr>
          <p:cNvPr id="3" name="Text Placeholder 2"/>
          <p:cNvSpPr>
            <a:spLocks noGrp="1"/>
          </p:cNvSpPr>
          <p:nvPr>
            <p:ph type="body" sz="quarter" idx="10"/>
          </p:nvPr>
        </p:nvSpPr>
        <p:spPr>
          <a:xfrm>
            <a:off x="480001" y="360363"/>
            <a:ext cx="7231046" cy="551090"/>
          </a:xfrm>
        </p:spPr>
        <p:txBody>
          <a:bodyPr/>
          <a:lstStyle/>
          <a:p>
            <a:r>
              <a:rPr lang="en-US" dirty="0"/>
              <a:t>Module for WMG students and short course participants</a:t>
            </a:r>
            <a:endParaRPr lang="en-GB" dirty="0"/>
          </a:p>
        </p:txBody>
      </p:sp>
    </p:spTree>
    <p:extLst>
      <p:ext uri="{BB962C8B-B14F-4D97-AF65-F5344CB8AC3E}">
        <p14:creationId xmlns:p14="http://schemas.microsoft.com/office/powerpoint/2010/main" val="159116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2400" dirty="0">
              <a:solidFill>
                <a:srgbClr val="00339F"/>
              </a:solidFill>
            </a:endParaRPr>
          </a:p>
          <a:p>
            <a:pPr marL="0" indent="0">
              <a:buNone/>
            </a:pPr>
            <a:endParaRPr lang="en-US" sz="2400" dirty="0">
              <a:solidFill>
                <a:srgbClr val="00339F"/>
              </a:solidFill>
            </a:endParaRPr>
          </a:p>
          <a:p>
            <a:pPr marL="0" indent="0" algn="ctr">
              <a:buNone/>
            </a:pPr>
            <a:r>
              <a:rPr lang="en-US" sz="2400" dirty="0">
                <a:solidFill>
                  <a:srgbClr val="00339F"/>
                </a:solidFill>
              </a:rPr>
              <a:t>What is background, professional experience and particularly experiences with planning?</a:t>
            </a:r>
            <a:br>
              <a:rPr lang="en-US" sz="2400" dirty="0">
                <a:solidFill>
                  <a:srgbClr val="00339F"/>
                </a:solidFill>
              </a:rPr>
            </a:br>
            <a:br>
              <a:rPr lang="en-US" sz="2400" dirty="0">
                <a:solidFill>
                  <a:srgbClr val="00339F"/>
                </a:solidFill>
              </a:rPr>
            </a:br>
            <a:r>
              <a:rPr lang="en-US" sz="2400" dirty="0">
                <a:solidFill>
                  <a:srgbClr val="00339F"/>
                </a:solidFill>
              </a:rPr>
              <a:t>What is your interest in Water Resources Planning?</a:t>
            </a:r>
            <a:endParaRPr lang="en-GB" sz="2400" dirty="0"/>
          </a:p>
        </p:txBody>
      </p:sp>
      <p:sp>
        <p:nvSpPr>
          <p:cNvPr id="3" name="Text Placeholder 2"/>
          <p:cNvSpPr>
            <a:spLocks noGrp="1"/>
          </p:cNvSpPr>
          <p:nvPr>
            <p:ph type="body" sz="quarter" idx="10"/>
          </p:nvPr>
        </p:nvSpPr>
        <p:spPr>
          <a:xfrm>
            <a:off x="480000" y="360363"/>
            <a:ext cx="3023933" cy="551090"/>
          </a:xfrm>
        </p:spPr>
        <p:txBody>
          <a:bodyPr/>
          <a:lstStyle/>
          <a:p>
            <a:r>
              <a:rPr lang="en-US" dirty="0"/>
              <a:t>Round of introduction</a:t>
            </a:r>
            <a:endParaRPr lang="en-GB" dirty="0"/>
          </a:p>
        </p:txBody>
      </p:sp>
    </p:spTree>
    <p:extLst>
      <p:ext uri="{BB962C8B-B14F-4D97-AF65-F5344CB8AC3E}">
        <p14:creationId xmlns:p14="http://schemas.microsoft.com/office/powerpoint/2010/main" val="29247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2564" y="3517107"/>
            <a:ext cx="3255169" cy="19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p:txBody>
          <a:bodyPr>
            <a:normAutofit fontScale="92500" lnSpcReduction="20000"/>
          </a:bodyPr>
          <a:lstStyle/>
          <a:p>
            <a:pPr marL="0" indent="0">
              <a:buNone/>
            </a:pPr>
            <a:r>
              <a:rPr lang="en-US" dirty="0"/>
              <a:t>Teaching/training</a:t>
            </a:r>
          </a:p>
          <a:p>
            <a:r>
              <a:rPr lang="en-US" dirty="0"/>
              <a:t>Water resources planning (WMG8b), Who and what makes water expertise (WMG2) WRMI-II at IUPWARE (VUB-KUL)</a:t>
            </a:r>
          </a:p>
          <a:p>
            <a:r>
              <a:rPr lang="en-US" dirty="0"/>
              <a:t>Capacity building through training and research</a:t>
            </a:r>
          </a:p>
          <a:p>
            <a:pPr marL="0" indent="0">
              <a:buNone/>
            </a:pPr>
            <a:r>
              <a:rPr lang="en-US" dirty="0"/>
              <a:t>Research</a:t>
            </a:r>
          </a:p>
          <a:p>
            <a:r>
              <a:rPr lang="en-US" dirty="0"/>
              <a:t>Use of multiple knowledge in science-policy processes for natural resources management</a:t>
            </a:r>
          </a:p>
          <a:p>
            <a:r>
              <a:rPr lang="en-US" dirty="0"/>
              <a:t>System understanding; participatory integrated assessment using multiple-methods</a:t>
            </a:r>
          </a:p>
          <a:p>
            <a:pPr marL="0" indent="0">
              <a:buNone/>
            </a:pPr>
            <a:endParaRPr lang="en-US" dirty="0"/>
          </a:p>
          <a:p>
            <a:pPr marL="0" indent="0">
              <a:buNone/>
            </a:pPr>
            <a:r>
              <a:rPr lang="es-CO" dirty="0" err="1">
                <a:solidFill>
                  <a:schemeClr val="tx1">
                    <a:lumMod val="75000"/>
                    <a:lumOff val="25000"/>
                  </a:schemeClr>
                </a:solidFill>
              </a:rPr>
              <a:t>Experience</a:t>
            </a:r>
            <a:r>
              <a:rPr lang="es-CO" dirty="0">
                <a:solidFill>
                  <a:schemeClr val="tx1">
                    <a:lumMod val="75000"/>
                    <a:lumOff val="25000"/>
                  </a:schemeClr>
                </a:solidFill>
              </a:rPr>
              <a:t> </a:t>
            </a:r>
          </a:p>
          <a:p>
            <a:pPr marL="0" indent="0">
              <a:buNone/>
            </a:pPr>
            <a:r>
              <a:rPr lang="en-US" altLang="en-US" dirty="0">
                <a:solidFill>
                  <a:schemeClr val="tx1">
                    <a:lumMod val="75000"/>
                    <a:lumOff val="25000"/>
                  </a:schemeClr>
                </a:solidFill>
              </a:rPr>
              <a:t>EU (H2020) – NBS planning, Colombia - POMCA, Bolivia (VUB), Mexico, Myanmar - AIRBMP (CGIAR/WB),</a:t>
            </a:r>
          </a:p>
          <a:p>
            <a:pPr marL="0" indent="0">
              <a:buNone/>
            </a:pPr>
            <a:r>
              <a:rPr lang="en-US" altLang="en-US" dirty="0">
                <a:solidFill>
                  <a:schemeClr val="tx1">
                    <a:lumMod val="75000"/>
                    <a:lumOff val="25000"/>
                  </a:schemeClr>
                </a:solidFill>
              </a:rPr>
              <a:t>Bangladesh Delta plan + NICHE, India (WB), Palestine (UN – planning under conflict), Chile, Saudi-Arabia (2nO), Algeria, Morocco</a:t>
            </a:r>
          </a:p>
          <a:p>
            <a:endParaRPr lang="en-GB" dirty="0"/>
          </a:p>
        </p:txBody>
      </p:sp>
      <p:sp>
        <p:nvSpPr>
          <p:cNvPr id="6" name="Rectangle 5"/>
          <p:cNvSpPr/>
          <p:nvPr/>
        </p:nvSpPr>
        <p:spPr>
          <a:xfrm>
            <a:off x="9814321" y="3473054"/>
            <a:ext cx="594123" cy="2052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7" name="Smiley Face 6"/>
          <p:cNvSpPr/>
          <p:nvPr/>
        </p:nvSpPr>
        <p:spPr>
          <a:xfrm>
            <a:off x="7991477" y="4146950"/>
            <a:ext cx="108347" cy="107156"/>
          </a:xfrm>
          <a:prstGeom prst="smileyFac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8" name="Smiley Face 7"/>
          <p:cNvSpPr/>
          <p:nvPr/>
        </p:nvSpPr>
        <p:spPr>
          <a:xfrm>
            <a:off x="7883133" y="4416033"/>
            <a:ext cx="54769" cy="54769"/>
          </a:xfrm>
          <a:prstGeom prst="smileyFac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9" name="Smiley Face 8"/>
          <p:cNvSpPr/>
          <p:nvPr/>
        </p:nvSpPr>
        <p:spPr>
          <a:xfrm>
            <a:off x="7937897" y="4524377"/>
            <a:ext cx="53579" cy="53579"/>
          </a:xfrm>
          <a:prstGeom prst="smileyFac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0" name="Smiley Face 9"/>
          <p:cNvSpPr/>
          <p:nvPr/>
        </p:nvSpPr>
        <p:spPr>
          <a:xfrm>
            <a:off x="7829552" y="4524377"/>
            <a:ext cx="53579" cy="53579"/>
          </a:xfrm>
          <a:prstGeom prst="smileyFac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1" name="Smiley Face 10"/>
          <p:cNvSpPr/>
          <p:nvPr/>
        </p:nvSpPr>
        <p:spPr>
          <a:xfrm>
            <a:off x="9328548" y="4607721"/>
            <a:ext cx="53579" cy="53579"/>
          </a:xfrm>
          <a:prstGeom prst="smileyFac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2" name="Smiley Face 11"/>
          <p:cNvSpPr/>
          <p:nvPr/>
        </p:nvSpPr>
        <p:spPr>
          <a:xfrm>
            <a:off x="9557150" y="4416033"/>
            <a:ext cx="54769" cy="54769"/>
          </a:xfrm>
          <a:prstGeom prst="smileyFac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3" name="Smiley Face 12"/>
          <p:cNvSpPr/>
          <p:nvPr/>
        </p:nvSpPr>
        <p:spPr>
          <a:xfrm>
            <a:off x="9611917" y="4470797"/>
            <a:ext cx="53579" cy="53579"/>
          </a:xfrm>
          <a:prstGeom prst="smileyFac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4" name="Smiley Face 13"/>
          <p:cNvSpPr/>
          <p:nvPr/>
        </p:nvSpPr>
        <p:spPr>
          <a:xfrm>
            <a:off x="7829552" y="4308873"/>
            <a:ext cx="53579" cy="53579"/>
          </a:xfrm>
          <a:prstGeom prst="smileyFac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5" name="Smiley Face 14"/>
          <p:cNvSpPr/>
          <p:nvPr/>
        </p:nvSpPr>
        <p:spPr>
          <a:xfrm>
            <a:off x="8566548" y="4893471"/>
            <a:ext cx="53579" cy="53579"/>
          </a:xfrm>
          <a:prstGeom prst="smileyFac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6" name="Smiley Face 15"/>
          <p:cNvSpPr/>
          <p:nvPr/>
        </p:nvSpPr>
        <p:spPr>
          <a:xfrm>
            <a:off x="8153401" y="4416033"/>
            <a:ext cx="53579" cy="54769"/>
          </a:xfrm>
          <a:prstGeom prst="smileyFac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7" name="Picture 9" descr="2NOfactuurhead.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842" y="2121473"/>
            <a:ext cx="129897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6722" y="2539604"/>
            <a:ext cx="1628775" cy="86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7947" y="1658418"/>
            <a:ext cx="1257549" cy="1257549"/>
          </a:xfrm>
          <a:prstGeom prst="rect">
            <a:avLst/>
          </a:prstGeom>
        </p:spPr>
      </p:pic>
      <p:sp>
        <p:nvSpPr>
          <p:cNvPr id="21" name="Rectangle 20"/>
          <p:cNvSpPr/>
          <p:nvPr/>
        </p:nvSpPr>
        <p:spPr>
          <a:xfrm>
            <a:off x="7099697" y="3444479"/>
            <a:ext cx="594123" cy="2052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3" name="Text Placeholder 3"/>
          <p:cNvSpPr>
            <a:spLocks noGrp="1"/>
          </p:cNvSpPr>
          <p:nvPr>
            <p:ph type="body" sz="quarter" idx="10"/>
          </p:nvPr>
        </p:nvSpPr>
        <p:spPr>
          <a:xfrm>
            <a:off x="480001" y="360364"/>
            <a:ext cx="1512301" cy="551090"/>
          </a:xfrm>
        </p:spPr>
        <p:txBody>
          <a:bodyPr/>
          <a:lstStyle/>
          <a:p>
            <a:r>
              <a:rPr lang="en-US" dirty="0"/>
              <a:t>About me</a:t>
            </a:r>
            <a:endParaRPr lang="en-GB" dirty="0"/>
          </a:p>
        </p:txBody>
      </p:sp>
      <p:pic>
        <p:nvPicPr>
          <p:cNvPr id="3" name="Graphic 2">
            <a:extLst>
              <a:ext uri="{FF2B5EF4-FFF2-40B4-BE49-F238E27FC236}">
                <a16:creationId xmlns:a16="http://schemas.microsoft.com/office/drawing/2014/main" id="{9AC026CD-0FAF-4763-B460-CD6738A193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25181" y="2102061"/>
            <a:ext cx="966526" cy="399217"/>
          </a:xfrm>
          <a:prstGeom prst="rect">
            <a:avLst/>
          </a:prstGeom>
        </p:spPr>
      </p:pic>
    </p:spTree>
    <p:extLst>
      <p:ext uri="{BB962C8B-B14F-4D97-AF65-F5344CB8AC3E}">
        <p14:creationId xmlns:p14="http://schemas.microsoft.com/office/powerpoint/2010/main" val="399950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GB" b="1" dirty="0"/>
              <a:t>Successful participants will be able to:</a:t>
            </a:r>
          </a:p>
          <a:p>
            <a:pPr>
              <a:buNone/>
            </a:pPr>
            <a:endParaRPr lang="en-GB" b="1" dirty="0"/>
          </a:p>
          <a:p>
            <a:r>
              <a:rPr lang="en-US" dirty="0">
                <a:solidFill>
                  <a:srgbClr val="FF0000"/>
                </a:solidFill>
              </a:rPr>
              <a:t>Describe concepts and major steps</a:t>
            </a:r>
            <a:r>
              <a:rPr lang="en-US" dirty="0"/>
              <a:t> in water resources planning. </a:t>
            </a:r>
          </a:p>
          <a:p>
            <a:endParaRPr lang="en-US" dirty="0"/>
          </a:p>
          <a:p>
            <a:r>
              <a:rPr lang="en-US" dirty="0">
                <a:solidFill>
                  <a:srgbClr val="FF0000"/>
                </a:solidFill>
              </a:rPr>
              <a:t>Identify, critically analyze and apply methods and tools</a:t>
            </a:r>
            <a:r>
              <a:rPr lang="en-US" dirty="0"/>
              <a:t>, such as stakeholder integration, environmental impact assessment (EIA), decision support systems, role plays and water system models, while engaging in water resources planning activities.</a:t>
            </a:r>
          </a:p>
          <a:p>
            <a:endParaRPr lang="en-US" dirty="0"/>
          </a:p>
          <a:p>
            <a:r>
              <a:rPr lang="en-US" dirty="0">
                <a:solidFill>
                  <a:srgbClr val="FF0000"/>
                </a:solidFill>
              </a:rPr>
              <a:t>Develop water management strategies and compare </a:t>
            </a:r>
            <a:r>
              <a:rPr lang="en-US" dirty="0"/>
              <a:t>and evaluate them by applying multi-criteria analysis.</a:t>
            </a:r>
          </a:p>
          <a:p>
            <a:endParaRPr lang="en-US" dirty="0"/>
          </a:p>
          <a:p>
            <a:r>
              <a:rPr lang="en-US" dirty="0">
                <a:solidFill>
                  <a:srgbClr val="FF0000"/>
                </a:solidFill>
              </a:rPr>
              <a:t>Discuss water resources planning and implementation </a:t>
            </a:r>
            <a:r>
              <a:rPr lang="en-US" dirty="0"/>
              <a:t>in basins for specific context with special attention to basins in a developing country context.</a:t>
            </a:r>
          </a:p>
          <a:p>
            <a:endParaRPr lang="en-GB" dirty="0"/>
          </a:p>
        </p:txBody>
      </p:sp>
      <p:sp>
        <p:nvSpPr>
          <p:cNvPr id="6" name="Text Placeholder 5"/>
          <p:cNvSpPr>
            <a:spLocks noGrp="1"/>
          </p:cNvSpPr>
          <p:nvPr>
            <p:ph type="body" sz="quarter" idx="10"/>
          </p:nvPr>
        </p:nvSpPr>
        <p:spPr>
          <a:xfrm>
            <a:off x="480000" y="360363"/>
            <a:ext cx="2722568" cy="551090"/>
          </a:xfrm>
        </p:spPr>
        <p:txBody>
          <a:bodyPr/>
          <a:lstStyle/>
          <a:p>
            <a:r>
              <a:rPr lang="en-US" dirty="0"/>
              <a:t>Learning objectives</a:t>
            </a:r>
            <a:endParaRPr lang="en-GB" dirty="0"/>
          </a:p>
        </p:txBody>
      </p:sp>
    </p:spTree>
    <p:extLst>
      <p:ext uri="{BB962C8B-B14F-4D97-AF65-F5344CB8AC3E}">
        <p14:creationId xmlns:p14="http://schemas.microsoft.com/office/powerpoint/2010/main" val="363708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3"/>
            <a:ext cx="6428518" cy="551090"/>
          </a:xfrm>
        </p:spPr>
        <p:txBody>
          <a:bodyPr/>
          <a:lstStyle/>
          <a:p>
            <a:r>
              <a:rPr lang="en-US" dirty="0"/>
              <a:t>WRP requires integration of knowledge and skills</a:t>
            </a:r>
            <a:endParaRPr lang="en-GB" dirty="0"/>
          </a:p>
        </p:txBody>
      </p:sp>
      <p:pic>
        <p:nvPicPr>
          <p:cNvPr id="4" name="Picture 3" descr="Pages from 01_chapter01_22.tiff"/>
          <p:cNvPicPr>
            <a:picLocks noChangeAspect="1"/>
          </p:cNvPicPr>
          <p:nvPr/>
        </p:nvPicPr>
        <p:blipFill>
          <a:blip r:embed="rId2" cstate="print"/>
          <a:srcRect l="48702" t="7524" r="7870" b="59771"/>
          <a:stretch>
            <a:fillRect/>
          </a:stretch>
        </p:blipFill>
        <p:spPr>
          <a:xfrm>
            <a:off x="3287688" y="1412777"/>
            <a:ext cx="4824536" cy="4668907"/>
          </a:xfrm>
          <a:prstGeom prst="rect">
            <a:avLst/>
          </a:prstGeom>
        </p:spPr>
      </p:pic>
      <p:sp>
        <p:nvSpPr>
          <p:cNvPr id="5" name="Oval 4"/>
          <p:cNvSpPr/>
          <p:nvPr/>
        </p:nvSpPr>
        <p:spPr>
          <a:xfrm>
            <a:off x="1096363" y="3702981"/>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Systems Modeling</a:t>
            </a:r>
          </a:p>
        </p:txBody>
      </p:sp>
      <p:sp>
        <p:nvSpPr>
          <p:cNvPr id="6" name="Oval 5"/>
          <p:cNvSpPr/>
          <p:nvPr/>
        </p:nvSpPr>
        <p:spPr>
          <a:xfrm>
            <a:off x="7953388" y="4500571"/>
            <a:ext cx="2500331" cy="157163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Economics</a:t>
            </a:r>
          </a:p>
        </p:txBody>
      </p:sp>
      <p:sp>
        <p:nvSpPr>
          <p:cNvPr id="7" name="Oval 6"/>
          <p:cNvSpPr/>
          <p:nvPr/>
        </p:nvSpPr>
        <p:spPr>
          <a:xfrm>
            <a:off x="8010509" y="3143248"/>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Governance</a:t>
            </a:r>
          </a:p>
        </p:txBody>
      </p:sp>
      <p:sp>
        <p:nvSpPr>
          <p:cNvPr id="8" name="Oval 7"/>
          <p:cNvSpPr/>
          <p:nvPr/>
        </p:nvSpPr>
        <p:spPr>
          <a:xfrm>
            <a:off x="2441345" y="4714884"/>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Assessment</a:t>
            </a:r>
          </a:p>
        </p:txBody>
      </p:sp>
      <p:sp>
        <p:nvSpPr>
          <p:cNvPr id="9" name="Oval 8"/>
          <p:cNvSpPr/>
          <p:nvPr/>
        </p:nvSpPr>
        <p:spPr>
          <a:xfrm>
            <a:off x="928001" y="1440000"/>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Principles of IWRM</a:t>
            </a:r>
          </a:p>
        </p:txBody>
      </p:sp>
      <p:sp>
        <p:nvSpPr>
          <p:cNvPr id="10" name="Oval 9"/>
          <p:cNvSpPr/>
          <p:nvPr/>
        </p:nvSpPr>
        <p:spPr>
          <a:xfrm>
            <a:off x="2189827" y="2508225"/>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System</a:t>
            </a:r>
          </a:p>
        </p:txBody>
      </p:sp>
      <p:sp>
        <p:nvSpPr>
          <p:cNvPr id="11" name="Oval 10"/>
          <p:cNvSpPr/>
          <p:nvPr/>
        </p:nvSpPr>
        <p:spPr>
          <a:xfrm>
            <a:off x="7724756" y="1785927"/>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Mediation for Water Conflict Management</a:t>
            </a:r>
          </a:p>
        </p:txBody>
      </p:sp>
      <p:sp>
        <p:nvSpPr>
          <p:cNvPr id="12" name="Oval 11"/>
          <p:cNvSpPr/>
          <p:nvPr/>
        </p:nvSpPr>
        <p:spPr>
          <a:xfrm>
            <a:off x="6748007" y="749447"/>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legislation</a:t>
            </a:r>
          </a:p>
        </p:txBody>
      </p:sp>
    </p:spTree>
    <p:extLst>
      <p:ext uri="{BB962C8B-B14F-4D97-AF65-F5344CB8AC3E}">
        <p14:creationId xmlns:p14="http://schemas.microsoft.com/office/powerpoint/2010/main" val="370547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Framework for analysis and steps in the planning process</a:t>
            </a:r>
          </a:p>
          <a:p>
            <a:endParaRPr lang="en-US" sz="2400" dirty="0"/>
          </a:p>
          <a:p>
            <a:r>
              <a:rPr lang="en-US" sz="2400" dirty="0"/>
              <a:t>Approaches, models and tools in planning</a:t>
            </a:r>
          </a:p>
          <a:p>
            <a:pPr lvl="1"/>
            <a:r>
              <a:rPr lang="en-US" sz="2000" dirty="0"/>
              <a:t>Role of models in planning</a:t>
            </a:r>
          </a:p>
          <a:p>
            <a:pPr lvl="1"/>
            <a:r>
              <a:rPr lang="en-US" sz="2000" dirty="0"/>
              <a:t>Multi criteria analysis (MCA)</a:t>
            </a:r>
          </a:p>
          <a:p>
            <a:pPr lvl="1"/>
            <a:r>
              <a:rPr lang="en-US" sz="2000" dirty="0"/>
              <a:t>Environmental Impact Assessment</a:t>
            </a:r>
          </a:p>
          <a:p>
            <a:endParaRPr lang="en-US" sz="2400" dirty="0"/>
          </a:p>
          <a:p>
            <a:r>
              <a:rPr lang="en-US" sz="2400" dirty="0"/>
              <a:t>Experiences from the Global South: plan implementation</a:t>
            </a:r>
          </a:p>
          <a:p>
            <a:endParaRPr lang="en-GB" dirty="0"/>
          </a:p>
        </p:txBody>
      </p:sp>
      <p:sp>
        <p:nvSpPr>
          <p:cNvPr id="3" name="Text Placeholder 2"/>
          <p:cNvSpPr>
            <a:spLocks noGrp="1"/>
          </p:cNvSpPr>
          <p:nvPr>
            <p:ph type="body" sz="quarter" idx="10"/>
          </p:nvPr>
        </p:nvSpPr>
        <p:spPr>
          <a:xfrm>
            <a:off x="480001" y="360363"/>
            <a:ext cx="3570556" cy="551090"/>
          </a:xfrm>
        </p:spPr>
        <p:txBody>
          <a:bodyPr/>
          <a:lstStyle/>
          <a:p>
            <a:r>
              <a:rPr lang="en-US" dirty="0"/>
              <a:t>Module content – 3 blocks</a:t>
            </a:r>
            <a:endParaRPr lang="en-GB" dirty="0"/>
          </a:p>
        </p:txBody>
      </p:sp>
    </p:spTree>
    <p:extLst>
      <p:ext uri="{BB962C8B-B14F-4D97-AF65-F5344CB8AC3E}">
        <p14:creationId xmlns:p14="http://schemas.microsoft.com/office/powerpoint/2010/main" val="851281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Introduction to Water Resources Planning and Framework for Analysis</a:t>
            </a:r>
          </a:p>
          <a:p>
            <a:pPr lvl="1"/>
            <a:r>
              <a:rPr lang="en-US" sz="2000" dirty="0"/>
              <a:t>Analysis of Water resources plans</a:t>
            </a:r>
          </a:p>
          <a:p>
            <a:pPr lvl="1"/>
            <a:r>
              <a:rPr lang="en-US" sz="2000" dirty="0"/>
              <a:t>Link to general theory and concepts</a:t>
            </a:r>
          </a:p>
          <a:p>
            <a:endParaRPr lang="en-US" sz="2400" dirty="0"/>
          </a:p>
          <a:p>
            <a:r>
              <a:rPr lang="en-US" sz="2400" dirty="0"/>
              <a:t>Key steps in a participatory integrated planning process</a:t>
            </a:r>
          </a:p>
          <a:p>
            <a:pPr lvl="1"/>
            <a:r>
              <a:rPr lang="en-US" sz="2000" dirty="0"/>
              <a:t>Case study on participatory planning and exercises</a:t>
            </a:r>
          </a:p>
          <a:p>
            <a:pPr lvl="1"/>
            <a:r>
              <a:rPr lang="en-US" sz="2000" dirty="0"/>
              <a:t>Highlighting stakeholder involvement in different steps of the planning process. </a:t>
            </a:r>
          </a:p>
          <a:p>
            <a:pPr lvl="1"/>
            <a:r>
              <a:rPr lang="en-US" sz="2000" dirty="0"/>
              <a:t>Situation analysis, stakeholder involvement, criteria and objectives, action plans, evaluation, negotiation and decision making</a:t>
            </a:r>
          </a:p>
          <a:p>
            <a:endParaRPr lang="en-GB" dirty="0"/>
          </a:p>
        </p:txBody>
      </p:sp>
      <p:sp>
        <p:nvSpPr>
          <p:cNvPr id="3" name="Text Placeholder 2"/>
          <p:cNvSpPr>
            <a:spLocks noGrp="1"/>
          </p:cNvSpPr>
          <p:nvPr>
            <p:ph type="body" sz="quarter" idx="10"/>
          </p:nvPr>
        </p:nvSpPr>
        <p:spPr>
          <a:xfrm>
            <a:off x="480001" y="360363"/>
            <a:ext cx="10483346" cy="551090"/>
          </a:xfrm>
        </p:spPr>
        <p:txBody>
          <a:bodyPr/>
          <a:lstStyle/>
          <a:p>
            <a:r>
              <a:rPr lang="en-US" dirty="0">
                <a:solidFill>
                  <a:schemeClr val="bg1"/>
                </a:solidFill>
              </a:rPr>
              <a:t>Block 1: Framework for Analysis for water Resources Planning and planning steps</a:t>
            </a:r>
            <a:endParaRPr lang="en-GB" dirty="0">
              <a:solidFill>
                <a:schemeClr val="bg1"/>
              </a:solidFill>
            </a:endParaRPr>
          </a:p>
        </p:txBody>
      </p:sp>
    </p:spTree>
    <p:extLst>
      <p:ext uri="{BB962C8B-B14F-4D97-AF65-F5344CB8AC3E}">
        <p14:creationId xmlns:p14="http://schemas.microsoft.com/office/powerpoint/2010/main" val="262026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Comprehensive overview of different types of models and when they are used in the planning process. Discussion of experiences, opportunities and limitations of modeling and their design.</a:t>
            </a:r>
          </a:p>
          <a:p>
            <a:pPr>
              <a:buNone/>
            </a:pPr>
            <a:r>
              <a:rPr lang="en-US" dirty="0"/>
              <a:t> </a:t>
            </a:r>
          </a:p>
          <a:p>
            <a:r>
              <a:rPr lang="en-US" dirty="0"/>
              <a:t>Exercise on multi criteria analysis (MCA) of water management alternatives: construct a set of alternatives that will be evaluated using MCA, based on a set of predefined objectives and criteria of the plan. </a:t>
            </a:r>
          </a:p>
          <a:p>
            <a:endParaRPr lang="en-US" dirty="0"/>
          </a:p>
          <a:p>
            <a:r>
              <a:rPr lang="en-US" dirty="0"/>
              <a:t>Environmental Impact Assessment (EIA): Environmental impacts of water resources development projects, principles and methods of EIA, EIA and its application in water resources planning, case study and exercise on impact matrix</a:t>
            </a:r>
            <a:endParaRPr lang="en-GB" dirty="0"/>
          </a:p>
        </p:txBody>
      </p:sp>
      <p:sp>
        <p:nvSpPr>
          <p:cNvPr id="3" name="Text Placeholder 2"/>
          <p:cNvSpPr>
            <a:spLocks noGrp="1"/>
          </p:cNvSpPr>
          <p:nvPr>
            <p:ph type="body" sz="quarter" idx="10"/>
          </p:nvPr>
        </p:nvSpPr>
        <p:spPr>
          <a:xfrm>
            <a:off x="480002" y="360363"/>
            <a:ext cx="9336559" cy="551090"/>
          </a:xfrm>
        </p:spPr>
        <p:txBody>
          <a:bodyPr/>
          <a:lstStyle/>
          <a:p>
            <a:r>
              <a:rPr lang="en-US" dirty="0">
                <a:solidFill>
                  <a:schemeClr val="bg1"/>
                </a:solidFill>
              </a:rPr>
              <a:t>Block 2: Methods, models and tools in water resources planning – 3 parts</a:t>
            </a:r>
            <a:endParaRPr lang="en-GB" dirty="0">
              <a:solidFill>
                <a:schemeClr val="bg1"/>
              </a:solidFill>
            </a:endParaRPr>
          </a:p>
        </p:txBody>
      </p:sp>
    </p:spTree>
    <p:extLst>
      <p:ext uri="{BB962C8B-B14F-4D97-AF65-F5344CB8AC3E}">
        <p14:creationId xmlns:p14="http://schemas.microsoft.com/office/powerpoint/2010/main" val="428321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33387" indent="-533387">
              <a:lnSpc>
                <a:spcPct val="90000"/>
              </a:lnSpc>
              <a:spcBef>
                <a:spcPts val="600"/>
              </a:spcBef>
              <a:spcAft>
                <a:spcPts val="600"/>
              </a:spcAft>
            </a:pPr>
            <a:r>
              <a:rPr lang="en-US" dirty="0"/>
              <a:t>serves Water Resources Management (WRM). </a:t>
            </a:r>
          </a:p>
          <a:p>
            <a:pPr marL="533387" indent="-533387">
              <a:lnSpc>
                <a:spcPct val="90000"/>
              </a:lnSpc>
              <a:spcBef>
                <a:spcPts val="600"/>
              </a:spcBef>
              <a:spcAft>
                <a:spcPts val="600"/>
              </a:spcAft>
            </a:pPr>
            <a:endParaRPr lang="en-US" dirty="0"/>
          </a:p>
          <a:p>
            <a:pPr marL="533387" indent="-533387">
              <a:lnSpc>
                <a:spcPct val="90000"/>
              </a:lnSpc>
              <a:spcBef>
                <a:spcPts val="600"/>
              </a:spcBef>
              <a:spcAft>
                <a:spcPts val="600"/>
              </a:spcAft>
            </a:pPr>
            <a:r>
              <a:rPr lang="en-US" dirty="0"/>
              <a:t>serves the manager to decide upon a number of investments for development of water management infrastructure, </a:t>
            </a:r>
          </a:p>
          <a:p>
            <a:pPr marL="533387" indent="-533387">
              <a:lnSpc>
                <a:spcPct val="90000"/>
              </a:lnSpc>
              <a:spcBef>
                <a:spcPts val="600"/>
              </a:spcBef>
              <a:spcAft>
                <a:spcPts val="600"/>
              </a:spcAft>
            </a:pPr>
            <a:r>
              <a:rPr lang="en-US" dirty="0"/>
              <a:t>also serves to </a:t>
            </a:r>
            <a:r>
              <a:rPr lang="en-US" dirty="0" err="1"/>
              <a:t>analyse</a:t>
            </a:r>
            <a:r>
              <a:rPr lang="en-US" dirty="0"/>
              <a:t> and formulate policies and strategies for the use of water and the delivery of water services</a:t>
            </a:r>
          </a:p>
          <a:p>
            <a:pPr marL="533387" indent="-533387">
              <a:lnSpc>
                <a:spcPct val="90000"/>
              </a:lnSpc>
              <a:spcBef>
                <a:spcPts val="600"/>
              </a:spcBef>
              <a:spcAft>
                <a:spcPts val="600"/>
              </a:spcAft>
            </a:pPr>
            <a:endParaRPr lang="en-US" dirty="0"/>
          </a:p>
          <a:p>
            <a:pPr marL="533387" indent="-533387">
              <a:lnSpc>
                <a:spcPct val="90000"/>
              </a:lnSpc>
              <a:spcBef>
                <a:spcPts val="600"/>
              </a:spcBef>
              <a:spcAft>
                <a:spcPts val="600"/>
              </a:spcAft>
            </a:pPr>
            <a:r>
              <a:rPr lang="en-US" dirty="0"/>
              <a:t>addresses the functioning of the Water Resources System (WRS) in its integrated whole, taking into consideration its social, economic and environmental functions. </a:t>
            </a:r>
            <a:endParaRPr lang="en-US" kern="0" dirty="0"/>
          </a:p>
        </p:txBody>
      </p:sp>
      <p:sp>
        <p:nvSpPr>
          <p:cNvPr id="4" name="Text Placeholder 3"/>
          <p:cNvSpPr>
            <a:spLocks noGrp="1"/>
          </p:cNvSpPr>
          <p:nvPr>
            <p:ph type="body" sz="quarter" idx="10"/>
          </p:nvPr>
        </p:nvSpPr>
        <p:spPr>
          <a:xfrm>
            <a:off x="668497" y="407689"/>
            <a:ext cx="3408076" cy="551090"/>
          </a:xfrm>
        </p:spPr>
        <p:txBody>
          <a:bodyPr/>
          <a:lstStyle/>
          <a:p>
            <a:r>
              <a:rPr lang="en-US" dirty="0"/>
              <a:t>Water resources planning</a:t>
            </a:r>
          </a:p>
        </p:txBody>
      </p:sp>
    </p:spTree>
    <p:extLst>
      <p:ext uri="{BB962C8B-B14F-4D97-AF65-F5344CB8AC3E}">
        <p14:creationId xmlns:p14="http://schemas.microsoft.com/office/powerpoint/2010/main" val="324593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Plan implementation and evaluation will be discussed based on case studies from the global south. Case studies and discussion on practices, challenges and opportunities for water resources planning in the global south</a:t>
            </a:r>
          </a:p>
          <a:p>
            <a:endParaRPr lang="en-US" dirty="0"/>
          </a:p>
          <a:p>
            <a:r>
              <a:rPr lang="en-US" dirty="0"/>
              <a:t>Case studies by experienced/senior lecturers</a:t>
            </a:r>
          </a:p>
          <a:p>
            <a:r>
              <a:rPr lang="en-US" dirty="0"/>
              <a:t>Assignment by participants</a:t>
            </a:r>
          </a:p>
          <a:p>
            <a:endParaRPr lang="en-GB" dirty="0"/>
          </a:p>
        </p:txBody>
      </p:sp>
      <p:sp>
        <p:nvSpPr>
          <p:cNvPr id="3" name="Text Placeholder 2"/>
          <p:cNvSpPr>
            <a:spLocks noGrp="1"/>
          </p:cNvSpPr>
          <p:nvPr>
            <p:ph type="body" sz="quarter" idx="10"/>
          </p:nvPr>
        </p:nvSpPr>
        <p:spPr>
          <a:xfrm>
            <a:off x="480002" y="360363"/>
            <a:ext cx="9142595" cy="551090"/>
          </a:xfrm>
        </p:spPr>
        <p:txBody>
          <a:bodyPr/>
          <a:lstStyle/>
          <a:p>
            <a:r>
              <a:rPr lang="en-US" dirty="0">
                <a:solidFill>
                  <a:schemeClr val="bg1"/>
                </a:solidFill>
              </a:rPr>
              <a:t>Block 3: Experiences from the Global South – planning implementation</a:t>
            </a:r>
            <a:endParaRPr lang="en-GB" dirty="0">
              <a:solidFill>
                <a:schemeClr val="bg1"/>
              </a:solidFill>
            </a:endParaRPr>
          </a:p>
        </p:txBody>
      </p:sp>
    </p:spTree>
    <p:extLst>
      <p:ext uri="{BB962C8B-B14F-4D97-AF65-F5344CB8AC3E}">
        <p14:creationId xmlns:p14="http://schemas.microsoft.com/office/powerpoint/2010/main" val="3527089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2" y="360363"/>
            <a:ext cx="5098219" cy="551090"/>
          </a:xfrm>
        </p:spPr>
        <p:txBody>
          <a:bodyPr/>
          <a:lstStyle/>
          <a:p>
            <a:r>
              <a:rPr lang="en-GB" kern="0" dirty="0">
                <a:solidFill>
                  <a:schemeClr val="bg1"/>
                </a:solidFill>
              </a:rPr>
              <a:t>Staff – 3 lecturers and 2 guest lecturers</a:t>
            </a:r>
            <a:endParaRPr lang="en-GB" sz="4400" kern="0" dirty="0">
              <a:solidFill>
                <a:schemeClr val="bg1"/>
              </a:solidFill>
            </a:endParaRPr>
          </a:p>
        </p:txBody>
      </p:sp>
      <p:pic>
        <p:nvPicPr>
          <p:cNvPr id="5" name="Picture 4" descr="vanbeek_web2.png"/>
          <p:cNvPicPr>
            <a:picLocks noChangeAspect="1"/>
          </p:cNvPicPr>
          <p:nvPr/>
        </p:nvPicPr>
        <p:blipFill>
          <a:blip r:embed="rId2" cstate="print"/>
          <a:stretch>
            <a:fillRect/>
          </a:stretch>
        </p:blipFill>
        <p:spPr>
          <a:xfrm>
            <a:off x="5617892" y="3776463"/>
            <a:ext cx="1676400" cy="1676400"/>
          </a:xfrm>
          <a:prstGeom prst="rect">
            <a:avLst/>
          </a:prstGeom>
        </p:spPr>
      </p:pic>
      <p:pic>
        <p:nvPicPr>
          <p:cNvPr id="6" name="Picture 5" descr="masih_dsc1183_web2.png"/>
          <p:cNvPicPr>
            <a:picLocks noChangeAspect="1"/>
          </p:cNvPicPr>
          <p:nvPr/>
        </p:nvPicPr>
        <p:blipFill>
          <a:blip r:embed="rId3" cstate="print"/>
          <a:stretch>
            <a:fillRect/>
          </a:stretch>
        </p:blipFill>
        <p:spPr>
          <a:xfrm>
            <a:off x="5066228" y="1340768"/>
            <a:ext cx="1676400" cy="1676400"/>
          </a:xfrm>
          <a:prstGeom prst="rect">
            <a:avLst/>
          </a:prstGeom>
        </p:spPr>
      </p:pic>
      <p:pic>
        <p:nvPicPr>
          <p:cNvPr id="7" name="Picture 6" descr="nca_vancauwenbergh_2.png"/>
          <p:cNvPicPr>
            <a:picLocks noChangeAspect="1"/>
          </p:cNvPicPr>
          <p:nvPr/>
        </p:nvPicPr>
        <p:blipFill>
          <a:blip r:embed="rId4" cstate="print"/>
          <a:stretch>
            <a:fillRect/>
          </a:stretch>
        </p:blipFill>
        <p:spPr>
          <a:xfrm>
            <a:off x="2351584" y="1340768"/>
            <a:ext cx="1676400" cy="1676400"/>
          </a:xfrm>
          <a:prstGeom prst="rect">
            <a:avLst/>
          </a:prstGeom>
        </p:spPr>
      </p:pic>
      <p:sp>
        <p:nvSpPr>
          <p:cNvPr id="8" name="TextBox 7"/>
          <p:cNvSpPr txBox="1"/>
          <p:nvPr/>
        </p:nvSpPr>
        <p:spPr>
          <a:xfrm>
            <a:off x="2219931" y="3055280"/>
            <a:ext cx="2045496" cy="738664"/>
          </a:xfrm>
          <a:prstGeom prst="rect">
            <a:avLst/>
          </a:prstGeom>
          <a:noFill/>
        </p:spPr>
        <p:txBody>
          <a:bodyPr wrap="none" rtlCol="0">
            <a:spAutoFit/>
          </a:bodyPr>
          <a:lstStyle/>
          <a:p>
            <a:pPr algn="ctr">
              <a:buNone/>
            </a:pPr>
            <a:r>
              <a:rPr lang="en-US" sz="1400" dirty="0"/>
              <a:t>V</a:t>
            </a:r>
            <a:r>
              <a:rPr lang="nl-NL" sz="1400" dirty="0"/>
              <a:t>an Cauwenbergh</a:t>
            </a:r>
          </a:p>
          <a:p>
            <a:pPr algn="ctr">
              <a:buNone/>
            </a:pPr>
            <a:r>
              <a:rPr lang="nl-NL" sz="1400" dirty="0"/>
              <a:t>Framework for Analysis</a:t>
            </a:r>
          </a:p>
          <a:p>
            <a:pPr algn="ctr">
              <a:buNone/>
            </a:pPr>
            <a:r>
              <a:rPr lang="nl-NL" sz="1400" dirty="0">
                <a:solidFill>
                  <a:srgbClr val="000000"/>
                </a:solidFill>
              </a:rPr>
              <a:t>Module coordinator</a:t>
            </a:r>
            <a:endParaRPr lang="en-US" sz="1400" dirty="0">
              <a:solidFill>
                <a:srgbClr val="000000"/>
              </a:solidFill>
            </a:endParaRPr>
          </a:p>
        </p:txBody>
      </p:sp>
      <p:sp>
        <p:nvSpPr>
          <p:cNvPr id="9" name="TextBox 8"/>
          <p:cNvSpPr txBox="1"/>
          <p:nvPr/>
        </p:nvSpPr>
        <p:spPr>
          <a:xfrm>
            <a:off x="5274192" y="3055280"/>
            <a:ext cx="1260281" cy="523220"/>
          </a:xfrm>
          <a:prstGeom prst="rect">
            <a:avLst/>
          </a:prstGeom>
          <a:noFill/>
        </p:spPr>
        <p:txBody>
          <a:bodyPr wrap="none" rtlCol="0">
            <a:spAutoFit/>
          </a:bodyPr>
          <a:lstStyle/>
          <a:p>
            <a:pPr algn="ctr">
              <a:buNone/>
            </a:pPr>
            <a:r>
              <a:rPr lang="nl-NL" sz="1400" dirty="0"/>
              <a:t>Masih</a:t>
            </a:r>
          </a:p>
          <a:p>
            <a:pPr algn="ctr">
              <a:buNone/>
            </a:pPr>
            <a:r>
              <a:rPr lang="nl-NL" sz="1400" dirty="0"/>
              <a:t>Models, MCA</a:t>
            </a:r>
            <a:endParaRPr lang="en-US" sz="1400" dirty="0"/>
          </a:p>
        </p:txBody>
      </p:sp>
      <p:sp>
        <p:nvSpPr>
          <p:cNvPr id="10" name="TextBox 9"/>
          <p:cNvSpPr txBox="1"/>
          <p:nvPr/>
        </p:nvSpPr>
        <p:spPr>
          <a:xfrm>
            <a:off x="6885506" y="3055280"/>
            <a:ext cx="2931956" cy="523220"/>
          </a:xfrm>
          <a:prstGeom prst="rect">
            <a:avLst/>
          </a:prstGeom>
          <a:noFill/>
        </p:spPr>
        <p:txBody>
          <a:bodyPr wrap="none" rtlCol="0">
            <a:spAutoFit/>
          </a:bodyPr>
          <a:lstStyle/>
          <a:p>
            <a:pPr algn="ctr">
              <a:buNone/>
            </a:pPr>
            <a:r>
              <a:rPr lang="nl-NL" sz="1400" dirty="0"/>
              <a:t>Mendoza</a:t>
            </a:r>
          </a:p>
          <a:p>
            <a:pPr algn="ctr">
              <a:buNone/>
            </a:pPr>
            <a:r>
              <a:rPr lang="nl-NL" sz="1400" dirty="0"/>
              <a:t>Environmental Impact Assessment</a:t>
            </a:r>
            <a:endParaRPr lang="en-US" sz="1400" dirty="0"/>
          </a:p>
        </p:txBody>
      </p:sp>
      <p:sp>
        <p:nvSpPr>
          <p:cNvPr id="11" name="TextBox 10"/>
          <p:cNvSpPr txBox="1"/>
          <p:nvPr/>
        </p:nvSpPr>
        <p:spPr>
          <a:xfrm>
            <a:off x="5915819" y="5524301"/>
            <a:ext cx="1080745" cy="523220"/>
          </a:xfrm>
          <a:prstGeom prst="rect">
            <a:avLst/>
          </a:prstGeom>
          <a:noFill/>
        </p:spPr>
        <p:txBody>
          <a:bodyPr wrap="none" rtlCol="0">
            <a:spAutoFit/>
          </a:bodyPr>
          <a:lstStyle/>
          <a:p>
            <a:pPr algn="ctr">
              <a:buNone/>
            </a:pPr>
            <a:r>
              <a:rPr lang="nl-NL" sz="1400" dirty="0"/>
              <a:t>Van Beek</a:t>
            </a:r>
          </a:p>
          <a:p>
            <a:pPr algn="ctr">
              <a:buNone/>
            </a:pPr>
            <a:r>
              <a:rPr lang="nl-NL" sz="1400" dirty="0"/>
              <a:t>Case study</a:t>
            </a:r>
            <a:endParaRPr lang="en-US" sz="1400" dirty="0"/>
          </a:p>
        </p:txBody>
      </p:sp>
      <p:sp>
        <p:nvSpPr>
          <p:cNvPr id="13" name="TextBox 12"/>
          <p:cNvSpPr txBox="1"/>
          <p:nvPr/>
        </p:nvSpPr>
        <p:spPr>
          <a:xfrm>
            <a:off x="4117701" y="5519105"/>
            <a:ext cx="1080745" cy="523220"/>
          </a:xfrm>
          <a:prstGeom prst="rect">
            <a:avLst/>
          </a:prstGeom>
          <a:noFill/>
        </p:spPr>
        <p:txBody>
          <a:bodyPr wrap="none" rtlCol="0">
            <a:spAutoFit/>
          </a:bodyPr>
          <a:lstStyle/>
          <a:p>
            <a:pPr algn="ctr">
              <a:buNone/>
            </a:pPr>
            <a:r>
              <a:rPr lang="nl-NL" sz="1400" dirty="0"/>
              <a:t>Godinez</a:t>
            </a:r>
          </a:p>
          <a:p>
            <a:pPr algn="ctr">
              <a:buNone/>
            </a:pPr>
            <a:r>
              <a:rPr lang="nl-NL" sz="1400" dirty="0"/>
              <a:t>Case study</a:t>
            </a:r>
            <a:endParaRPr lang="en-US" sz="1400" dirty="0"/>
          </a:p>
        </p:txBody>
      </p:sp>
      <p:pic>
        <p:nvPicPr>
          <p:cNvPr id="14" name="Picture 2" descr="https://www.unesco-ihe.org/sites/default/files/styles/unesco-profile-network/public/ame_mendoza_web2.jpg?itok=O68SaV3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631" y="1334703"/>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494092" y="3771269"/>
            <a:ext cx="206335" cy="1747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utoShape 2" descr="Zaki Shubber featured in Diplomat magazine | IHE Delft Institute ..."/>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1744" y="3771268"/>
            <a:ext cx="1676400" cy="1676400"/>
          </a:xfrm>
          <a:prstGeom prst="rect">
            <a:avLst/>
          </a:prstGeom>
        </p:spPr>
      </p:pic>
    </p:spTree>
    <p:extLst>
      <p:ext uri="{BB962C8B-B14F-4D97-AF65-F5344CB8AC3E}">
        <p14:creationId xmlns:p14="http://schemas.microsoft.com/office/powerpoint/2010/main" val="398384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contact hours in the module will include BBB lectures, exercises and assignments, accompanied by PowerPoint presentations or videos with exercise guides</a:t>
            </a:r>
          </a:p>
          <a:p>
            <a:endParaRPr lang="en-US" dirty="0"/>
          </a:p>
          <a:p>
            <a:r>
              <a:rPr lang="en-US" dirty="0"/>
              <a:t>Part of the module will be asynchronous, with students doing self-paced learning and possibility for questions/discussion in BBB sessions</a:t>
            </a:r>
          </a:p>
          <a:p>
            <a:endParaRPr lang="en-US" dirty="0"/>
          </a:p>
          <a:p>
            <a:r>
              <a:rPr lang="en-US" dirty="0"/>
              <a:t>Interactive workshops and role plays will be organized (in BBB breakout sessions)</a:t>
            </a:r>
          </a:p>
          <a:p>
            <a:endParaRPr lang="en-US" dirty="0"/>
          </a:p>
          <a:p>
            <a:r>
              <a:rPr lang="en-US" dirty="0"/>
              <a:t>There will be no field trip</a:t>
            </a:r>
          </a:p>
          <a:p>
            <a:endParaRPr lang="en-US" dirty="0"/>
          </a:p>
          <a:p>
            <a:r>
              <a:rPr lang="en-US" dirty="0"/>
              <a:t>Overall module load has been reduced with around 20% given the specific circumstances of Covid19 lockdown, contact hours are generally limited to 2 periods per day</a:t>
            </a:r>
            <a:endParaRPr lang="en-GB" dirty="0"/>
          </a:p>
        </p:txBody>
      </p:sp>
      <p:sp>
        <p:nvSpPr>
          <p:cNvPr id="3" name="Text Placeholder 2"/>
          <p:cNvSpPr>
            <a:spLocks noGrp="1"/>
          </p:cNvSpPr>
          <p:nvPr>
            <p:ph type="body" sz="quarter" idx="10"/>
          </p:nvPr>
        </p:nvSpPr>
        <p:spPr>
          <a:xfrm>
            <a:off x="480000" y="360363"/>
            <a:ext cx="2768414" cy="551090"/>
          </a:xfrm>
        </p:spPr>
        <p:txBody>
          <a:bodyPr/>
          <a:lstStyle/>
          <a:p>
            <a:r>
              <a:rPr lang="en-US" dirty="0"/>
              <a:t>Teaching modalities</a:t>
            </a:r>
            <a:endParaRPr lang="en-GB" dirty="0"/>
          </a:p>
        </p:txBody>
      </p:sp>
    </p:spTree>
    <p:extLst>
      <p:ext uri="{BB962C8B-B14F-4D97-AF65-F5344CB8AC3E}">
        <p14:creationId xmlns:p14="http://schemas.microsoft.com/office/powerpoint/2010/main" val="85070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4"/>
            <a:ext cx="3996955" cy="551090"/>
          </a:xfrm>
        </p:spPr>
        <p:txBody>
          <a:bodyPr/>
          <a:lstStyle/>
          <a:p>
            <a:r>
              <a:rPr lang="en-US" dirty="0"/>
              <a:t>Module content – case studies</a:t>
            </a:r>
            <a:endParaRPr lang="en-GB" dirty="0"/>
          </a:p>
        </p:txBody>
      </p:sp>
      <p:pic>
        <p:nvPicPr>
          <p:cNvPr id="4" name="Picture 3"/>
          <p:cNvPicPr>
            <a:picLocks noChangeAspect="1" noChangeArrowheads="1"/>
          </p:cNvPicPr>
          <p:nvPr/>
        </p:nvPicPr>
        <p:blipFill>
          <a:blip r:embed="rId2" cstate="print"/>
          <a:srcRect/>
          <a:stretch>
            <a:fillRect/>
          </a:stretch>
        </p:blipFill>
        <p:spPr bwMode="auto">
          <a:xfrm>
            <a:off x="1309654" y="1428737"/>
            <a:ext cx="9755823" cy="4969372"/>
          </a:xfrm>
          <a:prstGeom prst="rect">
            <a:avLst/>
          </a:prstGeom>
          <a:noFill/>
          <a:ln w="9525">
            <a:noFill/>
            <a:miter lim="800000"/>
            <a:headEnd/>
            <a:tailEnd/>
          </a:ln>
          <a:effectLst/>
        </p:spPr>
      </p:pic>
      <p:sp>
        <p:nvSpPr>
          <p:cNvPr id="5" name="Content Placeholder 13"/>
          <p:cNvSpPr txBox="1">
            <a:spLocks/>
          </p:cNvSpPr>
          <p:nvPr/>
        </p:nvSpPr>
        <p:spPr>
          <a:xfrm>
            <a:off x="2952728" y="1600201"/>
            <a:ext cx="6858048" cy="4525963"/>
          </a:xfrm>
          <a:prstGeom prst="rect">
            <a:avLst/>
          </a:prstGeom>
        </p:spPr>
        <p:txBody>
          <a:bodyPr vert="horz" lIns="91440" tIns="45720" rIns="91440" bIns="45720" rtlCol="0">
            <a:normAutofit/>
          </a:bodyPr>
          <a:lstStyle>
            <a:lvl1pPr marL="251994" indent="-251994"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1985" indent="-287993"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1976" indent="-323992" algn="l" defTabSz="914377" rtl="0" eaLnBrk="1" latinLnBrk="0" hangingPunct="1">
              <a:spcBef>
                <a:spcPct val="20000"/>
              </a:spcBef>
              <a:buFont typeface="Lucida Grande"/>
              <a:buChar char="-"/>
              <a:defRPr sz="1800" kern="1200">
                <a:solidFill>
                  <a:schemeClr val="tx1"/>
                </a:solidFill>
                <a:latin typeface="Arial"/>
                <a:ea typeface="+mn-ea"/>
                <a:cs typeface="Arial"/>
              </a:defRPr>
            </a:lvl3pPr>
            <a:lvl4pPr marL="1600160"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US" sz="2000" dirty="0"/>
          </a:p>
          <a:p>
            <a:pPr fontAlgn="auto">
              <a:spcAft>
                <a:spcPts val="0"/>
              </a:spcAft>
            </a:pPr>
            <a:endParaRPr lang="en-US" sz="2000" dirty="0"/>
          </a:p>
          <a:p>
            <a:pPr fontAlgn="auto">
              <a:spcAft>
                <a:spcPts val="0"/>
              </a:spcAft>
            </a:pPr>
            <a:endParaRPr lang="en-US" sz="2000" dirty="0"/>
          </a:p>
          <a:p>
            <a:pPr fontAlgn="auto">
              <a:spcAft>
                <a:spcPts val="0"/>
              </a:spcAft>
            </a:pPr>
            <a:endParaRPr lang="en-US" sz="2000" dirty="0"/>
          </a:p>
          <a:p>
            <a:pPr fontAlgn="auto">
              <a:spcAft>
                <a:spcPts val="0"/>
              </a:spcAft>
            </a:pPr>
            <a:r>
              <a:rPr lang="en-US" sz="2000" dirty="0" err="1">
                <a:solidFill>
                  <a:schemeClr val="bg1"/>
                </a:solidFill>
              </a:rPr>
              <a:t>Andarax</a:t>
            </a:r>
            <a:r>
              <a:rPr lang="en-US" sz="2000" dirty="0">
                <a:solidFill>
                  <a:schemeClr val="bg1"/>
                </a:solidFill>
              </a:rPr>
              <a:t> basin – participatory planning</a:t>
            </a:r>
          </a:p>
          <a:p>
            <a:pPr fontAlgn="auto">
              <a:spcAft>
                <a:spcPts val="0"/>
              </a:spcAft>
            </a:pPr>
            <a:endParaRPr lang="en-US" sz="2000" dirty="0"/>
          </a:p>
          <a:p>
            <a:pPr fontAlgn="auto">
              <a:spcAft>
                <a:spcPts val="0"/>
              </a:spcAft>
            </a:pPr>
            <a:r>
              <a:rPr lang="en-US" sz="2000" dirty="0"/>
              <a:t>Nile basin, NL barrier dam – MCA</a:t>
            </a:r>
          </a:p>
          <a:p>
            <a:pPr fontAlgn="auto">
              <a:spcAft>
                <a:spcPts val="0"/>
              </a:spcAft>
            </a:pPr>
            <a:endParaRPr lang="en-US" sz="2000" dirty="0"/>
          </a:p>
          <a:p>
            <a:pPr fontAlgn="auto">
              <a:spcAft>
                <a:spcPts val="0"/>
              </a:spcAft>
            </a:pPr>
            <a:r>
              <a:rPr lang="en-US" sz="2000" dirty="0"/>
              <a:t>Mekong basin – EIA </a:t>
            </a:r>
          </a:p>
          <a:p>
            <a:pPr fontAlgn="auto">
              <a:spcAft>
                <a:spcPts val="0"/>
              </a:spcAft>
            </a:pPr>
            <a:endParaRPr lang="en-US" sz="2000" dirty="0"/>
          </a:p>
          <a:p>
            <a:pPr marL="0" indent="0" fontAlgn="auto">
              <a:spcAft>
                <a:spcPts val="0"/>
              </a:spcAft>
              <a:buNone/>
            </a:pPr>
            <a:endParaRPr lang="en-US" sz="2000" dirty="0"/>
          </a:p>
        </p:txBody>
      </p:sp>
    </p:spTree>
    <p:extLst>
      <p:ext uri="{BB962C8B-B14F-4D97-AF65-F5344CB8AC3E}">
        <p14:creationId xmlns:p14="http://schemas.microsoft.com/office/powerpoint/2010/main" val="180519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4"/>
            <a:ext cx="7738364" cy="551090"/>
          </a:xfrm>
        </p:spPr>
        <p:txBody>
          <a:bodyPr/>
          <a:lstStyle/>
          <a:p>
            <a:r>
              <a:rPr lang="en-US" dirty="0"/>
              <a:t>Module content – additional case studies + assignment cases</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309654" y="1428737"/>
            <a:ext cx="9755823" cy="4969372"/>
          </a:xfrm>
          <a:prstGeom prst="rect">
            <a:avLst/>
          </a:prstGeom>
          <a:noFill/>
          <a:ln w="9525">
            <a:noFill/>
            <a:miter lim="800000"/>
            <a:headEnd/>
            <a:tailEnd/>
          </a:ln>
          <a:effectLst/>
        </p:spPr>
      </p:pic>
      <p:sp>
        <p:nvSpPr>
          <p:cNvPr id="5" name="Rectangle 4"/>
          <p:cNvSpPr/>
          <p:nvPr/>
        </p:nvSpPr>
        <p:spPr>
          <a:xfrm>
            <a:off x="2422527" y="2852936"/>
            <a:ext cx="4393555" cy="2376264"/>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ontent Placeholder 13"/>
          <p:cNvSpPr txBox="1">
            <a:spLocks/>
          </p:cNvSpPr>
          <p:nvPr/>
        </p:nvSpPr>
        <p:spPr>
          <a:xfrm>
            <a:off x="2452663" y="1831997"/>
            <a:ext cx="4038600" cy="4525963"/>
          </a:xfrm>
          <a:prstGeom prst="rect">
            <a:avLst/>
          </a:prstGeom>
        </p:spPr>
        <p:txBody>
          <a:bodyPr vert="horz" lIns="91440" tIns="45720" rIns="91440" bIns="45720" rtlCol="0">
            <a:normAutofit/>
          </a:bodyPr>
          <a:lstStyle>
            <a:lvl1pPr marL="251994" indent="-251994"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1985" indent="-287993"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1976" indent="-323992" algn="l" defTabSz="914377" rtl="0" eaLnBrk="1" latinLnBrk="0" hangingPunct="1">
              <a:spcBef>
                <a:spcPct val="20000"/>
              </a:spcBef>
              <a:buFont typeface="Lucida Grande"/>
              <a:buChar char="-"/>
              <a:defRPr sz="1800" kern="1200">
                <a:solidFill>
                  <a:schemeClr val="tx1"/>
                </a:solidFill>
                <a:latin typeface="Arial"/>
                <a:ea typeface="+mn-ea"/>
                <a:cs typeface="Arial"/>
              </a:defRPr>
            </a:lvl3pPr>
            <a:lvl4pPr marL="1600160"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US" sz="2000">
              <a:solidFill>
                <a:srgbClr val="000000"/>
              </a:solidFill>
            </a:endParaRPr>
          </a:p>
          <a:p>
            <a:pPr fontAlgn="auto">
              <a:spcAft>
                <a:spcPts val="0"/>
              </a:spcAft>
            </a:pPr>
            <a:endParaRPr lang="en-US" sz="2000">
              <a:solidFill>
                <a:srgbClr val="000000"/>
              </a:solidFill>
            </a:endParaRPr>
          </a:p>
          <a:p>
            <a:pPr fontAlgn="auto">
              <a:spcAft>
                <a:spcPts val="0"/>
              </a:spcAft>
            </a:pPr>
            <a:endParaRPr lang="en-US" sz="2000">
              <a:solidFill>
                <a:srgbClr val="000000"/>
              </a:solidFill>
            </a:endParaRPr>
          </a:p>
          <a:p>
            <a:pPr fontAlgn="auto">
              <a:spcAft>
                <a:spcPts val="0"/>
              </a:spcAft>
            </a:pPr>
            <a:r>
              <a:rPr lang="en-US" sz="2000">
                <a:solidFill>
                  <a:srgbClr val="000000"/>
                </a:solidFill>
              </a:rPr>
              <a:t>Implementation experiences in</a:t>
            </a:r>
          </a:p>
          <a:p>
            <a:pPr fontAlgn="auto">
              <a:spcAft>
                <a:spcPts val="0"/>
              </a:spcAft>
            </a:pPr>
            <a:endParaRPr lang="en-US" sz="2000">
              <a:solidFill>
                <a:srgbClr val="000000"/>
              </a:solidFill>
            </a:endParaRPr>
          </a:p>
          <a:p>
            <a:pPr fontAlgn="auto">
              <a:spcAft>
                <a:spcPts val="0"/>
              </a:spcAft>
            </a:pPr>
            <a:r>
              <a:rPr lang="en-US" sz="2000">
                <a:solidFill>
                  <a:srgbClr val="000000"/>
                </a:solidFill>
              </a:rPr>
              <a:t>Mekong basin</a:t>
            </a:r>
          </a:p>
          <a:p>
            <a:pPr fontAlgn="auto">
              <a:spcAft>
                <a:spcPts val="0"/>
              </a:spcAft>
            </a:pPr>
            <a:r>
              <a:rPr lang="en-US" sz="2000">
                <a:solidFill>
                  <a:srgbClr val="000000"/>
                </a:solidFill>
              </a:rPr>
              <a:t>Mongolia</a:t>
            </a:r>
          </a:p>
          <a:p>
            <a:pPr fontAlgn="auto">
              <a:spcAft>
                <a:spcPts val="0"/>
              </a:spcAft>
            </a:pPr>
            <a:r>
              <a:rPr lang="en-US" sz="2000">
                <a:solidFill>
                  <a:srgbClr val="000000"/>
                </a:solidFill>
              </a:rPr>
              <a:t>Mexico</a:t>
            </a:r>
          </a:p>
          <a:p>
            <a:pPr fontAlgn="auto">
              <a:spcAft>
                <a:spcPts val="0"/>
              </a:spcAft>
            </a:pPr>
            <a:r>
              <a:rPr lang="en-US" sz="2000">
                <a:solidFill>
                  <a:srgbClr val="000000"/>
                </a:solidFill>
              </a:rPr>
              <a:t>Other</a:t>
            </a:r>
          </a:p>
          <a:p>
            <a:pPr fontAlgn="auto">
              <a:spcAft>
                <a:spcPts val="0"/>
              </a:spcAft>
            </a:pPr>
            <a:endParaRPr lang="en-US" sz="2000" dirty="0">
              <a:solidFill>
                <a:srgbClr val="000000"/>
              </a:solidFill>
            </a:endParaRPr>
          </a:p>
        </p:txBody>
      </p:sp>
    </p:spTree>
    <p:extLst>
      <p:ext uri="{BB962C8B-B14F-4D97-AF65-F5344CB8AC3E}">
        <p14:creationId xmlns:p14="http://schemas.microsoft.com/office/powerpoint/2010/main" val="21970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1" y="360364"/>
            <a:ext cx="5004667" cy="551090"/>
          </a:xfrm>
        </p:spPr>
        <p:txBody>
          <a:bodyPr/>
          <a:lstStyle/>
          <a:p>
            <a:r>
              <a:rPr lang="en-US" dirty="0"/>
              <a:t>Water resources planning – </a:t>
            </a:r>
            <a:r>
              <a:rPr lang="en-US" i="1" dirty="0"/>
              <a:t>the Matrix</a:t>
            </a:r>
            <a:endParaRPr lang="en-GB" i="1" dirty="0"/>
          </a:p>
        </p:txBody>
      </p:sp>
      <p:sp>
        <p:nvSpPr>
          <p:cNvPr id="4" name="Rectangle 3"/>
          <p:cNvSpPr/>
          <p:nvPr/>
        </p:nvSpPr>
        <p:spPr>
          <a:xfrm>
            <a:off x="1899972" y="1393931"/>
            <a:ext cx="2071703" cy="45720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latin typeface="Calibri" pitchFamily="34" charset="0"/>
              </a:rPr>
              <a:t>BLOCK 1</a:t>
            </a:r>
          </a:p>
          <a:p>
            <a:pPr algn="ctr"/>
            <a:r>
              <a:rPr lang="en-US" sz="1600" dirty="0">
                <a:latin typeface="Calibri" pitchFamily="34" charset="0"/>
              </a:rPr>
              <a:t>Framework for analysis</a:t>
            </a:r>
          </a:p>
          <a:p>
            <a:pPr algn="ctr"/>
            <a:r>
              <a:rPr lang="en-US" sz="1600" dirty="0">
                <a:latin typeface="Calibri" pitchFamily="34" charset="0"/>
              </a:rPr>
              <a:t>Steps in planning process</a:t>
            </a:r>
          </a:p>
          <a:p>
            <a:pPr algn="ctr"/>
            <a:r>
              <a:rPr lang="en-US" sz="1600" dirty="0">
                <a:latin typeface="Calibri" pitchFamily="34" charset="0"/>
              </a:rPr>
              <a:t>Participatory techniques and experiences</a:t>
            </a: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buNone/>
            </a:pPr>
            <a:endParaRPr lang="en-US" sz="1600" dirty="0">
              <a:latin typeface="Calibri" pitchFamily="34" charset="0"/>
            </a:endParaRPr>
          </a:p>
        </p:txBody>
      </p:sp>
      <p:sp>
        <p:nvSpPr>
          <p:cNvPr id="5" name="Rectangle 4"/>
          <p:cNvSpPr/>
          <p:nvPr/>
        </p:nvSpPr>
        <p:spPr>
          <a:xfrm>
            <a:off x="4185988" y="1393931"/>
            <a:ext cx="2071703" cy="45720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latin typeface="Calibri" pitchFamily="34" charset="0"/>
              </a:rPr>
              <a:t>BLOCK 2</a:t>
            </a:r>
          </a:p>
          <a:p>
            <a:pPr algn="ctr"/>
            <a:r>
              <a:rPr lang="en-US" sz="1600" dirty="0">
                <a:latin typeface="Calibri" pitchFamily="34" charset="0"/>
              </a:rPr>
              <a:t>Models and Tools</a:t>
            </a: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r>
              <a:rPr lang="en-US" sz="1600" dirty="0">
                <a:latin typeface="Calibri" pitchFamily="34" charset="0"/>
              </a:rPr>
              <a:t>MCA</a:t>
            </a: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r>
              <a:rPr lang="en-US" sz="1600" dirty="0">
                <a:latin typeface="Calibri" pitchFamily="34" charset="0"/>
              </a:rPr>
              <a:t>EIA</a:t>
            </a: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buNone/>
            </a:pPr>
            <a:endParaRPr lang="en-US" sz="1600" dirty="0">
              <a:latin typeface="Calibri" pitchFamily="34" charset="0"/>
            </a:endParaRPr>
          </a:p>
        </p:txBody>
      </p:sp>
      <p:sp>
        <p:nvSpPr>
          <p:cNvPr id="6" name="Rectangle 5"/>
          <p:cNvSpPr/>
          <p:nvPr/>
        </p:nvSpPr>
        <p:spPr>
          <a:xfrm>
            <a:off x="6472005" y="1393931"/>
            <a:ext cx="2143140" cy="457203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latin typeface="Calibri" pitchFamily="34" charset="0"/>
              </a:rPr>
              <a:t>BLOCK 3</a:t>
            </a:r>
          </a:p>
          <a:p>
            <a:pPr algn="ctr"/>
            <a:r>
              <a:rPr lang="en-US" sz="1600" dirty="0">
                <a:latin typeface="Calibri" pitchFamily="34" charset="0"/>
              </a:rPr>
              <a:t>Experiences on planning and implementation</a:t>
            </a: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r>
              <a:rPr lang="en-US" sz="1600" dirty="0">
                <a:latin typeface="Calibri" pitchFamily="34" charset="0"/>
              </a:rPr>
              <a:t>Participants Assignments</a:t>
            </a:r>
          </a:p>
          <a:p>
            <a:pPr algn="ctr"/>
            <a:endParaRPr lang="en-US" sz="1600" dirty="0">
              <a:latin typeface="Calibri" pitchFamily="34" charset="0"/>
            </a:endParaRPr>
          </a:p>
          <a:p>
            <a:pPr algn="ctr"/>
            <a:endParaRPr lang="en-US" sz="1600" dirty="0">
              <a:latin typeface="Calibri" pitchFamily="34" charset="0"/>
            </a:endParaRPr>
          </a:p>
          <a:p>
            <a:pPr algn="ctr">
              <a:buNone/>
            </a:pPr>
            <a:endParaRPr lang="en-US" sz="1600" dirty="0">
              <a:latin typeface="Calibri" pitchFamily="34" charset="0"/>
            </a:endParaRPr>
          </a:p>
          <a:p>
            <a:pPr algn="ctr"/>
            <a:endParaRPr lang="en-US" sz="1600" dirty="0">
              <a:latin typeface="Calibri" pitchFamily="34" charset="0"/>
            </a:endParaRPr>
          </a:p>
          <a:p>
            <a:pPr algn="ctr">
              <a:buNone/>
            </a:pPr>
            <a:endParaRPr lang="en-US" sz="1600" dirty="0">
              <a:latin typeface="Calibri" pitchFamily="34" charset="0"/>
            </a:endParaRPr>
          </a:p>
        </p:txBody>
      </p:sp>
      <p:pic>
        <p:nvPicPr>
          <p:cNvPr id="7" name="Picture 6" descr="vanbeek_web2.png"/>
          <p:cNvPicPr>
            <a:picLocks noChangeAspect="1"/>
          </p:cNvPicPr>
          <p:nvPr/>
        </p:nvPicPr>
        <p:blipFill>
          <a:blip r:embed="rId2" cstate="print"/>
          <a:stretch>
            <a:fillRect/>
          </a:stretch>
        </p:blipFill>
        <p:spPr>
          <a:xfrm>
            <a:off x="6472005" y="2770308"/>
            <a:ext cx="838200" cy="838200"/>
          </a:xfrm>
          <a:prstGeom prst="rect">
            <a:avLst/>
          </a:prstGeom>
        </p:spPr>
      </p:pic>
      <p:pic>
        <p:nvPicPr>
          <p:cNvPr id="8" name="Picture 7" descr="masih_dsc1183_web2.png"/>
          <p:cNvPicPr>
            <a:picLocks noChangeAspect="1"/>
          </p:cNvPicPr>
          <p:nvPr/>
        </p:nvPicPr>
        <p:blipFill>
          <a:blip r:embed="rId3" cstate="print"/>
          <a:stretch>
            <a:fillRect/>
          </a:stretch>
        </p:blipFill>
        <p:spPr>
          <a:xfrm>
            <a:off x="4818670" y="2218170"/>
            <a:ext cx="838200" cy="838200"/>
          </a:xfrm>
          <a:prstGeom prst="rect">
            <a:avLst/>
          </a:prstGeom>
        </p:spPr>
      </p:pic>
      <p:pic>
        <p:nvPicPr>
          <p:cNvPr id="9" name="Picture 8" descr="nca_vancauwenbergh_2.png"/>
          <p:cNvPicPr>
            <a:picLocks noChangeAspect="1"/>
          </p:cNvPicPr>
          <p:nvPr/>
        </p:nvPicPr>
        <p:blipFill>
          <a:blip r:embed="rId4" cstate="print"/>
          <a:stretch>
            <a:fillRect/>
          </a:stretch>
        </p:blipFill>
        <p:spPr>
          <a:xfrm>
            <a:off x="2614353" y="3822823"/>
            <a:ext cx="838200" cy="838200"/>
          </a:xfrm>
          <a:prstGeom prst="rect">
            <a:avLst/>
          </a:prstGeom>
        </p:spPr>
      </p:pic>
      <p:pic>
        <p:nvPicPr>
          <p:cNvPr id="10" name="Picture 9" descr="masih_dsc1183_web2.png"/>
          <p:cNvPicPr>
            <a:picLocks noChangeAspect="1"/>
          </p:cNvPicPr>
          <p:nvPr/>
        </p:nvPicPr>
        <p:blipFill>
          <a:blip r:embed="rId3" cstate="print"/>
          <a:stretch>
            <a:fillRect/>
          </a:stretch>
        </p:blipFill>
        <p:spPr>
          <a:xfrm>
            <a:off x="4818670" y="3185323"/>
            <a:ext cx="838200" cy="838200"/>
          </a:xfrm>
          <a:prstGeom prst="rect">
            <a:avLst/>
          </a:prstGeom>
        </p:spPr>
      </p:pic>
      <p:pic>
        <p:nvPicPr>
          <p:cNvPr id="11" name="Picture 10" descr="nca_vancauwenbergh_2.png"/>
          <p:cNvPicPr>
            <a:picLocks noChangeAspect="1"/>
          </p:cNvPicPr>
          <p:nvPr/>
        </p:nvPicPr>
        <p:blipFill>
          <a:blip r:embed="rId4" cstate="print"/>
          <a:stretch>
            <a:fillRect/>
          </a:stretch>
        </p:blipFill>
        <p:spPr>
          <a:xfrm>
            <a:off x="6472005" y="4627696"/>
            <a:ext cx="838200" cy="838200"/>
          </a:xfrm>
          <a:prstGeom prst="rect">
            <a:avLst/>
          </a:prstGeom>
        </p:spPr>
      </p:pic>
      <p:sp>
        <p:nvSpPr>
          <p:cNvPr id="12" name="TextBox 11"/>
          <p:cNvSpPr txBox="1"/>
          <p:nvPr/>
        </p:nvSpPr>
        <p:spPr>
          <a:xfrm>
            <a:off x="2185725" y="4627278"/>
            <a:ext cx="1494320" cy="338554"/>
          </a:xfrm>
          <a:prstGeom prst="rect">
            <a:avLst/>
          </a:prstGeom>
          <a:noFill/>
        </p:spPr>
        <p:txBody>
          <a:bodyPr wrap="none" rtlCol="0">
            <a:spAutoFit/>
          </a:bodyPr>
          <a:lstStyle/>
          <a:p>
            <a:pPr>
              <a:buNone/>
            </a:pPr>
            <a:r>
              <a:rPr lang="en-US" sz="1600" i="1" dirty="0" err="1"/>
              <a:t>Andarax</a:t>
            </a:r>
            <a:r>
              <a:rPr lang="en-US" sz="1600" i="1" dirty="0"/>
              <a:t> basin</a:t>
            </a:r>
          </a:p>
        </p:txBody>
      </p:sp>
      <p:sp>
        <p:nvSpPr>
          <p:cNvPr id="13" name="TextBox 12"/>
          <p:cNvSpPr txBox="1"/>
          <p:nvPr/>
        </p:nvSpPr>
        <p:spPr>
          <a:xfrm>
            <a:off x="4675277" y="4037138"/>
            <a:ext cx="1082348" cy="338554"/>
          </a:xfrm>
          <a:prstGeom prst="rect">
            <a:avLst/>
          </a:prstGeom>
          <a:noFill/>
        </p:spPr>
        <p:txBody>
          <a:bodyPr wrap="none" rtlCol="0">
            <a:spAutoFit/>
          </a:bodyPr>
          <a:lstStyle/>
          <a:p>
            <a:pPr>
              <a:buNone/>
            </a:pPr>
            <a:r>
              <a:rPr lang="en-US" sz="1600" i="1" dirty="0"/>
              <a:t>Nile basin</a:t>
            </a:r>
          </a:p>
        </p:txBody>
      </p:sp>
      <p:sp>
        <p:nvSpPr>
          <p:cNvPr id="14" name="TextBox 13"/>
          <p:cNvSpPr txBox="1"/>
          <p:nvPr/>
        </p:nvSpPr>
        <p:spPr>
          <a:xfrm>
            <a:off x="4543178" y="5555971"/>
            <a:ext cx="1460656" cy="338554"/>
          </a:xfrm>
          <a:prstGeom prst="rect">
            <a:avLst/>
          </a:prstGeom>
          <a:noFill/>
        </p:spPr>
        <p:txBody>
          <a:bodyPr wrap="none" rtlCol="0">
            <a:spAutoFit/>
          </a:bodyPr>
          <a:lstStyle/>
          <a:p>
            <a:pPr>
              <a:buNone/>
            </a:pPr>
            <a:r>
              <a:rPr lang="en-US" sz="1600" i="1" dirty="0"/>
              <a:t>Mekong basin</a:t>
            </a:r>
          </a:p>
        </p:txBody>
      </p:sp>
      <p:sp>
        <p:nvSpPr>
          <p:cNvPr id="15" name="TextBox 14"/>
          <p:cNvSpPr txBox="1"/>
          <p:nvPr/>
        </p:nvSpPr>
        <p:spPr>
          <a:xfrm>
            <a:off x="6888669" y="3608510"/>
            <a:ext cx="1369286" cy="338554"/>
          </a:xfrm>
          <a:prstGeom prst="rect">
            <a:avLst/>
          </a:prstGeom>
          <a:noFill/>
        </p:spPr>
        <p:txBody>
          <a:bodyPr wrap="none" rtlCol="0">
            <a:spAutoFit/>
          </a:bodyPr>
          <a:lstStyle/>
          <a:p>
            <a:pPr>
              <a:buNone/>
            </a:pPr>
            <a:r>
              <a:rPr lang="en-US" sz="1600" i="1" dirty="0"/>
              <a:t>Global South</a:t>
            </a:r>
          </a:p>
        </p:txBody>
      </p:sp>
      <p:sp>
        <p:nvSpPr>
          <p:cNvPr id="16" name="TextBox 15"/>
          <p:cNvSpPr txBox="1"/>
          <p:nvPr/>
        </p:nvSpPr>
        <p:spPr>
          <a:xfrm>
            <a:off x="6829195" y="5537335"/>
            <a:ext cx="1369286" cy="338554"/>
          </a:xfrm>
          <a:prstGeom prst="rect">
            <a:avLst/>
          </a:prstGeom>
          <a:noFill/>
        </p:spPr>
        <p:txBody>
          <a:bodyPr wrap="none" rtlCol="0">
            <a:spAutoFit/>
          </a:bodyPr>
          <a:lstStyle/>
          <a:p>
            <a:pPr>
              <a:buNone/>
            </a:pPr>
            <a:r>
              <a:rPr lang="en-US" sz="1600" i="1" dirty="0"/>
              <a:t>Global South</a:t>
            </a:r>
          </a:p>
        </p:txBody>
      </p:sp>
      <p:pic>
        <p:nvPicPr>
          <p:cNvPr id="17" name="Picture 2" descr="https://www.unesco-ihe.org/sites/default/files/styles/unesco-profile-network/public/ame_mendoza_web2.jpg?itok=O68SaV3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8859" y="4627277"/>
            <a:ext cx="820387" cy="8203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www.unesco-ihe.org/sites/default/files/styles/unesco-profile-network/public/ame_mendoza_web2.jpg?itok=O68SaV3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3562" y="4694818"/>
            <a:ext cx="816239" cy="8162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masih_dsc1183_web2.png"/>
          <p:cNvPicPr>
            <a:picLocks noChangeAspect="1"/>
          </p:cNvPicPr>
          <p:nvPr/>
        </p:nvPicPr>
        <p:blipFill>
          <a:blip r:embed="rId3" cstate="print"/>
          <a:stretch>
            <a:fillRect/>
          </a:stretch>
        </p:blipFill>
        <p:spPr>
          <a:xfrm>
            <a:off x="7134002" y="4627696"/>
            <a:ext cx="838200" cy="838200"/>
          </a:xfrm>
          <a:prstGeom prst="rect">
            <a:avLst/>
          </a:prstGeom>
        </p:spPr>
      </p:pic>
      <p:pic>
        <p:nvPicPr>
          <p:cNvPr id="22" name="Content Placeholder 21"/>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513838" y="2770308"/>
            <a:ext cx="838202" cy="838202"/>
          </a:xfrm>
        </p:spPr>
      </p:pic>
    </p:spTree>
    <p:extLst>
      <p:ext uri="{BB962C8B-B14F-4D97-AF65-F5344CB8AC3E}">
        <p14:creationId xmlns:p14="http://schemas.microsoft.com/office/powerpoint/2010/main" val="3043075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Linking WMG module activities to other modules in the program</a:t>
            </a:r>
          </a:p>
          <a:p>
            <a:endParaRPr lang="en-US" sz="2400" dirty="0"/>
          </a:p>
          <a:p>
            <a:r>
              <a:rPr lang="en-US" sz="2400" dirty="0"/>
              <a:t>In order to plan you need:</a:t>
            </a:r>
          </a:p>
          <a:p>
            <a:pPr lvl="1"/>
            <a:r>
              <a:rPr lang="en-US" sz="2000" dirty="0"/>
              <a:t>Understand that planning is done by people and that differences exist in water management and governance expertise (WMG02)</a:t>
            </a:r>
          </a:p>
          <a:p>
            <a:pPr lvl="1"/>
            <a:r>
              <a:rPr lang="en-US" sz="2000" dirty="0"/>
              <a:t>Understand the water resources system and governance (WMG03 and WMG04)</a:t>
            </a:r>
          </a:p>
          <a:p>
            <a:pPr lvl="1"/>
            <a:r>
              <a:rPr lang="en-US" sz="2000" dirty="0"/>
              <a:t>Relate to a legal framework and institutions (WMG05o and WMG06o)</a:t>
            </a:r>
          </a:p>
          <a:p>
            <a:pPr lvl="1"/>
            <a:r>
              <a:rPr lang="en-US" sz="2000" dirty="0"/>
              <a:t>Quantify impacts of actions on the system and its economics (WMG06o and WMG07o)</a:t>
            </a:r>
          </a:p>
          <a:p>
            <a:pPr lvl="1"/>
            <a:r>
              <a:rPr lang="en-US" sz="2000" dirty="0"/>
              <a:t>To be able to manage differences in opinion and potential conflict  (WMG07o)</a:t>
            </a:r>
          </a:p>
          <a:p>
            <a:endParaRPr lang="en-GB" dirty="0"/>
          </a:p>
        </p:txBody>
      </p:sp>
      <p:sp>
        <p:nvSpPr>
          <p:cNvPr id="3" name="Text Placeholder 2"/>
          <p:cNvSpPr>
            <a:spLocks noGrp="1"/>
          </p:cNvSpPr>
          <p:nvPr>
            <p:ph type="body" sz="quarter" idx="10"/>
          </p:nvPr>
        </p:nvSpPr>
        <p:spPr>
          <a:xfrm>
            <a:off x="480001" y="360364"/>
            <a:ext cx="3293237" cy="551090"/>
          </a:xfrm>
        </p:spPr>
        <p:txBody>
          <a:bodyPr/>
          <a:lstStyle/>
          <a:p>
            <a:r>
              <a:rPr lang="en-US" dirty="0"/>
              <a:t>The matrix in the matrix</a:t>
            </a:r>
            <a:endParaRPr lang="en-GB" dirty="0"/>
          </a:p>
        </p:txBody>
      </p:sp>
    </p:spTree>
    <p:extLst>
      <p:ext uri="{BB962C8B-B14F-4D97-AF65-F5344CB8AC3E}">
        <p14:creationId xmlns:p14="http://schemas.microsoft.com/office/powerpoint/2010/main" val="2683062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Oral exam (open book): 70%</a:t>
            </a:r>
          </a:p>
          <a:p>
            <a:r>
              <a:rPr lang="en-US" sz="2800" dirty="0"/>
              <a:t>Assignment: 30%</a:t>
            </a:r>
          </a:p>
          <a:p>
            <a:endParaRPr lang="en-US" sz="2800" dirty="0"/>
          </a:p>
          <a:p>
            <a:pPr marL="914377" lvl="1" indent="-457189">
              <a:buFont typeface="+mj-lt"/>
              <a:buAutoNum type="arabicPeriod"/>
            </a:pPr>
            <a:r>
              <a:rPr lang="en-US" sz="2400" dirty="0"/>
              <a:t>Individual assignment week 1</a:t>
            </a:r>
          </a:p>
          <a:p>
            <a:pPr marL="914377" lvl="1" indent="-457189">
              <a:buFont typeface="+mj-lt"/>
              <a:buAutoNum type="arabicPeriod"/>
            </a:pPr>
            <a:r>
              <a:rPr lang="en-US" sz="2400" dirty="0"/>
              <a:t>Participatory Integrated Planning assignment week 3</a:t>
            </a:r>
          </a:p>
          <a:p>
            <a:endParaRPr lang="en-GB" dirty="0"/>
          </a:p>
        </p:txBody>
      </p:sp>
      <p:sp>
        <p:nvSpPr>
          <p:cNvPr id="3" name="Text Placeholder 2"/>
          <p:cNvSpPr>
            <a:spLocks noGrp="1"/>
          </p:cNvSpPr>
          <p:nvPr>
            <p:ph type="body" sz="quarter" idx="10"/>
          </p:nvPr>
        </p:nvSpPr>
        <p:spPr>
          <a:xfrm>
            <a:off x="480001" y="360364"/>
            <a:ext cx="4808075" cy="551090"/>
          </a:xfrm>
        </p:spPr>
        <p:txBody>
          <a:bodyPr/>
          <a:lstStyle/>
          <a:p>
            <a:r>
              <a:rPr lang="en-US" dirty="0"/>
              <a:t>Module assessment and examination</a:t>
            </a:r>
            <a:endParaRPr lang="en-GB" dirty="0"/>
          </a:p>
        </p:txBody>
      </p:sp>
    </p:spTree>
    <p:extLst>
      <p:ext uri="{BB962C8B-B14F-4D97-AF65-F5344CB8AC3E}">
        <p14:creationId xmlns:p14="http://schemas.microsoft.com/office/powerpoint/2010/main" val="1776253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734B8FD-512A-4926-8D46-BE8CF4C131CD}"/>
              </a:ext>
            </a:extLst>
          </p:cNvPr>
          <p:cNvPicPr>
            <a:picLocks noGrp="1" noChangeAspect="1"/>
          </p:cNvPicPr>
          <p:nvPr>
            <p:ph idx="1"/>
          </p:nvPr>
        </p:nvPicPr>
        <p:blipFill>
          <a:blip r:embed="rId2"/>
          <a:stretch>
            <a:fillRect/>
          </a:stretch>
        </p:blipFill>
        <p:spPr>
          <a:xfrm>
            <a:off x="480001" y="1453238"/>
            <a:ext cx="11224084" cy="4496041"/>
          </a:xfrm>
          <a:prstGeom prst="rect">
            <a:avLst/>
          </a:prstGeom>
        </p:spPr>
      </p:pic>
      <p:sp>
        <p:nvSpPr>
          <p:cNvPr id="3" name="Text Placeholder 2"/>
          <p:cNvSpPr>
            <a:spLocks noGrp="1"/>
          </p:cNvSpPr>
          <p:nvPr>
            <p:ph type="body" sz="quarter" idx="10"/>
          </p:nvPr>
        </p:nvSpPr>
        <p:spPr>
          <a:xfrm>
            <a:off x="480001" y="360364"/>
            <a:ext cx="4392898" cy="551090"/>
          </a:xfrm>
        </p:spPr>
        <p:txBody>
          <a:bodyPr/>
          <a:lstStyle/>
          <a:p>
            <a:r>
              <a:rPr lang="en-US" dirty="0"/>
              <a:t>Module assessment vs study load</a:t>
            </a:r>
            <a:endParaRPr lang="en-GB" dirty="0"/>
          </a:p>
        </p:txBody>
      </p:sp>
    </p:spTree>
    <p:extLst>
      <p:ext uri="{BB962C8B-B14F-4D97-AF65-F5344CB8AC3E}">
        <p14:creationId xmlns:p14="http://schemas.microsoft.com/office/powerpoint/2010/main" val="3895393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8A2807-5024-4C98-9CD0-2885C000C30C}"/>
              </a:ext>
            </a:extLst>
          </p:cNvPr>
          <p:cNvPicPr>
            <a:picLocks noGrp="1" noChangeAspect="1"/>
          </p:cNvPicPr>
          <p:nvPr>
            <p:ph idx="1"/>
          </p:nvPr>
        </p:nvPicPr>
        <p:blipFill>
          <a:blip r:embed="rId2"/>
          <a:stretch>
            <a:fillRect/>
          </a:stretch>
        </p:blipFill>
        <p:spPr>
          <a:xfrm>
            <a:off x="0" y="1983615"/>
            <a:ext cx="12233322" cy="3282490"/>
          </a:xfrm>
          <a:prstGeom prst="rect">
            <a:avLst/>
          </a:prstGeom>
        </p:spPr>
      </p:pic>
      <p:sp>
        <p:nvSpPr>
          <p:cNvPr id="3" name="Text Placeholder 2"/>
          <p:cNvSpPr>
            <a:spLocks noGrp="1"/>
          </p:cNvSpPr>
          <p:nvPr>
            <p:ph type="body" sz="quarter" idx="10"/>
          </p:nvPr>
        </p:nvSpPr>
        <p:spPr>
          <a:xfrm>
            <a:off x="480001" y="360364"/>
            <a:ext cx="3629868" cy="551090"/>
          </a:xfrm>
        </p:spPr>
        <p:txBody>
          <a:bodyPr/>
          <a:lstStyle/>
          <a:p>
            <a:r>
              <a:rPr lang="en-US" dirty="0"/>
              <a:t>Module assessment - detail</a:t>
            </a:r>
            <a:endParaRPr lang="en-GB" dirty="0"/>
          </a:p>
        </p:txBody>
      </p:sp>
    </p:spTree>
    <p:extLst>
      <p:ext uri="{BB962C8B-B14F-4D97-AF65-F5344CB8AC3E}">
        <p14:creationId xmlns:p14="http://schemas.microsoft.com/office/powerpoint/2010/main" val="185076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3"/>
            <a:ext cx="4901049" cy="551090"/>
          </a:xfrm>
        </p:spPr>
        <p:txBody>
          <a:bodyPr/>
          <a:lstStyle/>
          <a:p>
            <a:r>
              <a:rPr lang="en-US" dirty="0"/>
              <a:t>The importance of water for our lives</a:t>
            </a:r>
            <a:endParaRPr lang="en-GB" dirty="0"/>
          </a:p>
        </p:txBody>
      </p:sp>
      <p:sp>
        <p:nvSpPr>
          <p:cNvPr id="4" name="TextBox 3"/>
          <p:cNvSpPr txBox="1"/>
          <p:nvPr/>
        </p:nvSpPr>
        <p:spPr>
          <a:xfrm>
            <a:off x="2881291" y="2285994"/>
            <a:ext cx="2882520" cy="769441"/>
          </a:xfrm>
          <a:prstGeom prst="rect">
            <a:avLst/>
          </a:prstGeom>
          <a:noFill/>
        </p:spPr>
        <p:txBody>
          <a:bodyPr wrap="none" rtlCol="0">
            <a:spAutoFit/>
          </a:bodyPr>
          <a:lstStyle/>
          <a:p>
            <a:pPr>
              <a:buNone/>
            </a:pPr>
            <a:r>
              <a:rPr lang="nl-BE" sz="4400" dirty="0"/>
              <a:t>Agriculture</a:t>
            </a:r>
            <a:endParaRPr lang="en-US" sz="4400" dirty="0"/>
          </a:p>
        </p:txBody>
      </p:sp>
      <p:sp>
        <p:nvSpPr>
          <p:cNvPr id="5" name="TextBox 4"/>
          <p:cNvSpPr txBox="1"/>
          <p:nvPr/>
        </p:nvSpPr>
        <p:spPr>
          <a:xfrm>
            <a:off x="4881553" y="3000374"/>
            <a:ext cx="1471878" cy="769441"/>
          </a:xfrm>
          <a:prstGeom prst="rect">
            <a:avLst/>
          </a:prstGeom>
          <a:noFill/>
        </p:spPr>
        <p:txBody>
          <a:bodyPr wrap="none" rtlCol="0">
            <a:spAutoFit/>
          </a:bodyPr>
          <a:lstStyle/>
          <a:p>
            <a:pPr>
              <a:buNone/>
            </a:pPr>
            <a:r>
              <a:rPr lang="nl-BE" sz="4400" dirty="0"/>
              <a:t>Food</a:t>
            </a:r>
            <a:endParaRPr lang="en-US" sz="4400" dirty="0"/>
          </a:p>
        </p:txBody>
      </p:sp>
      <p:sp>
        <p:nvSpPr>
          <p:cNvPr id="6" name="TextBox 5"/>
          <p:cNvSpPr txBox="1"/>
          <p:nvPr/>
        </p:nvSpPr>
        <p:spPr>
          <a:xfrm>
            <a:off x="2952730" y="3071812"/>
            <a:ext cx="1973617" cy="769441"/>
          </a:xfrm>
          <a:prstGeom prst="rect">
            <a:avLst/>
          </a:prstGeom>
          <a:noFill/>
        </p:spPr>
        <p:txBody>
          <a:bodyPr wrap="none" rtlCol="0">
            <a:spAutoFit/>
          </a:bodyPr>
          <a:lstStyle/>
          <a:p>
            <a:pPr>
              <a:buNone/>
            </a:pPr>
            <a:r>
              <a:rPr lang="nl-BE" sz="4400" dirty="0"/>
              <a:t>Energy</a:t>
            </a:r>
            <a:endParaRPr lang="en-US" sz="4400" dirty="0"/>
          </a:p>
        </p:txBody>
      </p:sp>
      <p:sp>
        <p:nvSpPr>
          <p:cNvPr id="7" name="TextBox 6"/>
          <p:cNvSpPr txBox="1"/>
          <p:nvPr/>
        </p:nvSpPr>
        <p:spPr>
          <a:xfrm>
            <a:off x="4595803" y="3643316"/>
            <a:ext cx="3227165" cy="769441"/>
          </a:xfrm>
          <a:prstGeom prst="rect">
            <a:avLst/>
          </a:prstGeom>
          <a:noFill/>
        </p:spPr>
        <p:txBody>
          <a:bodyPr wrap="none" rtlCol="0">
            <a:spAutoFit/>
          </a:bodyPr>
          <a:lstStyle/>
          <a:p>
            <a:pPr>
              <a:buNone/>
            </a:pPr>
            <a:r>
              <a:rPr lang="nl-BE" sz="4400" dirty="0"/>
              <a:t>Ecosystems</a:t>
            </a:r>
            <a:endParaRPr lang="en-US" sz="4400" dirty="0"/>
          </a:p>
        </p:txBody>
      </p:sp>
      <p:sp>
        <p:nvSpPr>
          <p:cNvPr id="8" name="TextBox 7"/>
          <p:cNvSpPr txBox="1"/>
          <p:nvPr/>
        </p:nvSpPr>
        <p:spPr>
          <a:xfrm>
            <a:off x="5167305" y="1857366"/>
            <a:ext cx="3615092" cy="769441"/>
          </a:xfrm>
          <a:prstGeom prst="rect">
            <a:avLst/>
          </a:prstGeom>
          <a:noFill/>
        </p:spPr>
        <p:txBody>
          <a:bodyPr wrap="none" rtlCol="0">
            <a:spAutoFit/>
          </a:bodyPr>
          <a:lstStyle/>
          <a:p>
            <a:pPr>
              <a:buNone/>
            </a:pPr>
            <a:r>
              <a:rPr lang="nl-BE" sz="4400" dirty="0">
                <a:latin typeface="Times New Roman" pitchFamily="18" charset="0"/>
                <a:cs typeface="Times New Roman" pitchFamily="18" charset="0"/>
              </a:rPr>
              <a:t>Drinking water</a:t>
            </a:r>
            <a:endParaRPr lang="en-US" sz="4400" dirty="0">
              <a:latin typeface="Times New Roman" pitchFamily="18" charset="0"/>
              <a:cs typeface="Times New Roman" pitchFamily="18" charset="0"/>
            </a:endParaRPr>
          </a:p>
        </p:txBody>
      </p:sp>
      <p:sp>
        <p:nvSpPr>
          <p:cNvPr id="9" name="TextBox 8"/>
          <p:cNvSpPr txBox="1"/>
          <p:nvPr/>
        </p:nvSpPr>
        <p:spPr>
          <a:xfrm>
            <a:off x="2595539" y="4143382"/>
            <a:ext cx="2914580" cy="769441"/>
          </a:xfrm>
          <a:prstGeom prst="rect">
            <a:avLst/>
          </a:prstGeom>
          <a:noFill/>
        </p:spPr>
        <p:txBody>
          <a:bodyPr wrap="none" rtlCol="0">
            <a:spAutoFit/>
          </a:bodyPr>
          <a:lstStyle/>
          <a:p>
            <a:pPr>
              <a:buNone/>
            </a:pPr>
            <a:r>
              <a:rPr lang="nl-BE" sz="4400" dirty="0"/>
              <a:t>Recreation</a:t>
            </a:r>
            <a:endParaRPr lang="en-US" sz="4400" dirty="0"/>
          </a:p>
        </p:txBody>
      </p:sp>
      <p:sp>
        <p:nvSpPr>
          <p:cNvPr id="10" name="TextBox 9"/>
          <p:cNvSpPr txBox="1"/>
          <p:nvPr/>
        </p:nvSpPr>
        <p:spPr>
          <a:xfrm>
            <a:off x="5024431" y="4643448"/>
            <a:ext cx="2473754" cy="769441"/>
          </a:xfrm>
          <a:prstGeom prst="rect">
            <a:avLst/>
          </a:prstGeom>
          <a:noFill/>
        </p:spPr>
        <p:txBody>
          <a:bodyPr wrap="none" rtlCol="0">
            <a:spAutoFit/>
          </a:bodyPr>
          <a:lstStyle/>
          <a:p>
            <a:pPr>
              <a:buNone/>
            </a:pPr>
            <a:r>
              <a:rPr lang="nl-BE" sz="4400" dirty="0"/>
              <a:t>Fisheries</a:t>
            </a:r>
            <a:endParaRPr lang="en-US" sz="4400" dirty="0"/>
          </a:p>
        </p:txBody>
      </p:sp>
      <p:sp>
        <p:nvSpPr>
          <p:cNvPr id="11" name="TextBox 10"/>
          <p:cNvSpPr txBox="1"/>
          <p:nvPr/>
        </p:nvSpPr>
        <p:spPr>
          <a:xfrm>
            <a:off x="5881687" y="2357432"/>
            <a:ext cx="2632452" cy="769441"/>
          </a:xfrm>
          <a:prstGeom prst="rect">
            <a:avLst/>
          </a:prstGeom>
          <a:noFill/>
        </p:spPr>
        <p:txBody>
          <a:bodyPr wrap="none" rtlCol="0">
            <a:spAutoFit/>
          </a:bodyPr>
          <a:lstStyle/>
          <a:p>
            <a:pPr>
              <a:buNone/>
            </a:pPr>
            <a:r>
              <a:rPr lang="nl-BE" sz="4400" dirty="0">
                <a:latin typeface="BankGothic Lt BT" pitchFamily="34" charset="0"/>
              </a:rPr>
              <a:t>Industries</a:t>
            </a:r>
            <a:endParaRPr lang="en-US" sz="4400" dirty="0">
              <a:latin typeface="BankGothic Lt BT" pitchFamily="34" charset="0"/>
            </a:endParaRPr>
          </a:p>
        </p:txBody>
      </p:sp>
      <p:sp>
        <p:nvSpPr>
          <p:cNvPr id="12" name="TextBox 11"/>
          <p:cNvSpPr txBox="1"/>
          <p:nvPr/>
        </p:nvSpPr>
        <p:spPr>
          <a:xfrm>
            <a:off x="6881819" y="4286258"/>
            <a:ext cx="3635932" cy="769441"/>
          </a:xfrm>
          <a:prstGeom prst="rect">
            <a:avLst/>
          </a:prstGeom>
          <a:noFill/>
        </p:spPr>
        <p:txBody>
          <a:bodyPr wrap="none" rtlCol="0">
            <a:spAutoFit/>
          </a:bodyPr>
          <a:lstStyle/>
          <a:p>
            <a:pPr>
              <a:buNone/>
            </a:pPr>
            <a:r>
              <a:rPr lang="nl-BE" sz="4400" dirty="0"/>
              <a:t>Cultural value</a:t>
            </a:r>
            <a:endParaRPr lang="en-US" sz="4400" dirty="0"/>
          </a:p>
        </p:txBody>
      </p:sp>
      <p:sp>
        <p:nvSpPr>
          <p:cNvPr id="13" name="TextBox 12"/>
          <p:cNvSpPr txBox="1"/>
          <p:nvPr/>
        </p:nvSpPr>
        <p:spPr>
          <a:xfrm>
            <a:off x="6310317" y="2857498"/>
            <a:ext cx="4076885" cy="769441"/>
          </a:xfrm>
          <a:prstGeom prst="rect">
            <a:avLst/>
          </a:prstGeom>
          <a:noFill/>
        </p:spPr>
        <p:txBody>
          <a:bodyPr wrap="none" rtlCol="0">
            <a:spAutoFit/>
          </a:bodyPr>
          <a:lstStyle/>
          <a:p>
            <a:pPr>
              <a:buNone/>
            </a:pPr>
            <a:r>
              <a:rPr lang="nl-BE" sz="4400" dirty="0">
                <a:latin typeface="Calibri" pitchFamily="34" charset="0"/>
              </a:rPr>
              <a:t>Aesthetical value</a:t>
            </a:r>
            <a:endParaRPr lang="en-US" sz="4400" dirty="0">
              <a:latin typeface="Calibri" pitchFamily="34" charset="0"/>
            </a:endParaRPr>
          </a:p>
        </p:txBody>
      </p:sp>
      <p:sp>
        <p:nvSpPr>
          <p:cNvPr id="14" name="TextBox 13"/>
          <p:cNvSpPr txBox="1"/>
          <p:nvPr/>
        </p:nvSpPr>
        <p:spPr>
          <a:xfrm>
            <a:off x="1881159" y="4786324"/>
            <a:ext cx="3486275" cy="769441"/>
          </a:xfrm>
          <a:prstGeom prst="rect">
            <a:avLst/>
          </a:prstGeom>
          <a:noFill/>
        </p:spPr>
        <p:txBody>
          <a:bodyPr wrap="none" rtlCol="0">
            <a:spAutoFit/>
          </a:bodyPr>
          <a:lstStyle/>
          <a:p>
            <a:pPr>
              <a:buNone/>
            </a:pPr>
            <a:r>
              <a:rPr lang="nl-BE" sz="4400" dirty="0">
                <a:latin typeface="Times New Roman" pitchFamily="18" charset="0"/>
                <a:cs typeface="Times New Roman" pitchFamily="18" charset="0"/>
              </a:rPr>
              <a:t>Transportation</a:t>
            </a:r>
            <a:endParaRPr lang="en-US" sz="4400" dirty="0">
              <a:latin typeface="Times New Roman" pitchFamily="18" charset="0"/>
              <a:cs typeface="Times New Roman" pitchFamily="18" charset="0"/>
            </a:endParaRPr>
          </a:p>
        </p:txBody>
      </p:sp>
      <p:sp>
        <p:nvSpPr>
          <p:cNvPr id="15" name="TextBox 14"/>
          <p:cNvSpPr txBox="1"/>
          <p:nvPr/>
        </p:nvSpPr>
        <p:spPr>
          <a:xfrm>
            <a:off x="7440837" y="3786192"/>
            <a:ext cx="3222357" cy="769441"/>
          </a:xfrm>
          <a:prstGeom prst="rect">
            <a:avLst/>
          </a:prstGeom>
          <a:noFill/>
        </p:spPr>
        <p:txBody>
          <a:bodyPr wrap="none" rtlCol="0">
            <a:spAutoFit/>
          </a:bodyPr>
          <a:lstStyle/>
          <a:p>
            <a:pPr>
              <a:buNone/>
            </a:pPr>
            <a:r>
              <a:rPr lang="nl-BE" sz="4400" dirty="0">
                <a:latin typeface="Book Antiqua" pitchFamily="18" charset="0"/>
              </a:rPr>
              <a:t>Biodiversity</a:t>
            </a:r>
            <a:endParaRPr lang="en-US" sz="4400" dirty="0">
              <a:latin typeface="Book Antiqua" pitchFamily="18" charset="0"/>
            </a:endParaRPr>
          </a:p>
        </p:txBody>
      </p:sp>
    </p:spTree>
    <p:extLst>
      <p:ext uri="{BB962C8B-B14F-4D97-AF65-F5344CB8AC3E}">
        <p14:creationId xmlns:p14="http://schemas.microsoft.com/office/powerpoint/2010/main" val="2269131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Individual assignment on analyzing the steps in a  planning process in a case of own choice (10%)</a:t>
            </a:r>
          </a:p>
          <a:p>
            <a:endParaRPr lang="en-US" dirty="0"/>
          </a:p>
          <a:p>
            <a:r>
              <a:rPr lang="en-US" dirty="0"/>
              <a:t>Group assignment (3-4 per group) on designing a participatory planning process in a case of own choice (20%)</a:t>
            </a:r>
          </a:p>
          <a:p>
            <a:endParaRPr lang="en-GB" dirty="0"/>
          </a:p>
        </p:txBody>
      </p:sp>
      <p:sp>
        <p:nvSpPr>
          <p:cNvPr id="3" name="Text Placeholder 2"/>
          <p:cNvSpPr>
            <a:spLocks noGrp="1"/>
          </p:cNvSpPr>
          <p:nvPr>
            <p:ph type="body" sz="quarter" idx="10"/>
          </p:nvPr>
        </p:nvSpPr>
        <p:spPr>
          <a:xfrm>
            <a:off x="480001" y="360364"/>
            <a:ext cx="4734337" cy="551090"/>
          </a:xfrm>
        </p:spPr>
        <p:txBody>
          <a:bodyPr/>
          <a:lstStyle/>
          <a:p>
            <a:r>
              <a:rPr lang="en-US" dirty="0"/>
              <a:t>Module assessment – 2 assignments</a:t>
            </a:r>
            <a:endParaRPr lang="en-GB" dirty="0"/>
          </a:p>
        </p:txBody>
      </p:sp>
    </p:spTree>
    <p:extLst>
      <p:ext uri="{BB962C8B-B14F-4D97-AF65-F5344CB8AC3E}">
        <p14:creationId xmlns:p14="http://schemas.microsoft.com/office/powerpoint/2010/main" val="308648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hlinkClick r:id="rId2"/>
              </a:rPr>
              <a:t>http://eCampus.un-ihe.org</a:t>
            </a:r>
            <a:r>
              <a:rPr lang="en-US" dirty="0"/>
              <a:t> module 202122T08_M3549</a:t>
            </a:r>
          </a:p>
          <a:p>
            <a:endParaRPr lang="en-US" dirty="0"/>
          </a:p>
          <a:p>
            <a:r>
              <a:rPr lang="en-US" dirty="0"/>
              <a:t>J.C. </a:t>
            </a:r>
            <a:r>
              <a:rPr lang="en-US" dirty="0" err="1"/>
              <a:t>Heun</a:t>
            </a:r>
            <a:r>
              <a:rPr lang="en-US" dirty="0"/>
              <a:t> and N. Van Cauwenbergh, 2018 – Participatory Integrated Water Resources Planning: Framework for Analysis and Stakeholder integration, IHE Delft Lecture Notes.</a:t>
            </a:r>
          </a:p>
          <a:p>
            <a:endParaRPr lang="en-US" dirty="0"/>
          </a:p>
          <a:p>
            <a:r>
              <a:rPr lang="en-US" dirty="0"/>
              <a:t>Clouting H., </a:t>
            </a:r>
            <a:r>
              <a:rPr lang="en-US" dirty="0" err="1"/>
              <a:t>Beevers</a:t>
            </a:r>
            <a:r>
              <a:rPr lang="en-US" dirty="0"/>
              <a:t> L. and R. Vis, 2014 - Environmental Impact Assessment for water related projects, UNESCO-IHE Lecture Notes. </a:t>
            </a:r>
            <a:r>
              <a:rPr lang="en-US" i="1" dirty="0"/>
              <a:t>(highlighted sections)</a:t>
            </a:r>
          </a:p>
          <a:p>
            <a:endParaRPr lang="en-US" dirty="0"/>
          </a:p>
          <a:p>
            <a:r>
              <a:rPr lang="en-US" dirty="0" err="1"/>
              <a:t>Loucks</a:t>
            </a:r>
            <a:r>
              <a:rPr lang="en-US" dirty="0"/>
              <a:t>, D.P., van Beek, E. 2017. Water Resources Systems Planning and Management: An Introduction to Methods, Models and Applications. Springer. </a:t>
            </a:r>
            <a:r>
              <a:rPr lang="en-US" dirty="0">
                <a:hlinkClick r:id="rId3"/>
              </a:rPr>
              <a:t>https://www.springer.com/gp/book/9783319442327</a:t>
            </a:r>
            <a:r>
              <a:rPr lang="en-US" dirty="0"/>
              <a:t>   </a:t>
            </a:r>
          </a:p>
          <a:p>
            <a:endParaRPr lang="en-US" dirty="0"/>
          </a:p>
          <a:p>
            <a:r>
              <a:rPr lang="en-US" dirty="0"/>
              <a:t>Other Handouts:  Examples of case studies, Selected background reading.</a:t>
            </a:r>
          </a:p>
          <a:p>
            <a:r>
              <a:rPr lang="en-US" dirty="0"/>
              <a:t>Software: LIBRA River Basin Planning Simulation, Excel Spreadsheets, </a:t>
            </a:r>
            <a:r>
              <a:rPr lang="en-US" dirty="0" err="1"/>
              <a:t>Altaguax</a:t>
            </a:r>
            <a:r>
              <a:rPr lang="en-US" dirty="0"/>
              <a:t> DSS, Expert Choice (MCA). </a:t>
            </a:r>
          </a:p>
          <a:p>
            <a:endParaRPr lang="en-US" dirty="0"/>
          </a:p>
          <a:p>
            <a:endParaRPr lang="en-US" dirty="0"/>
          </a:p>
        </p:txBody>
      </p:sp>
      <p:sp>
        <p:nvSpPr>
          <p:cNvPr id="3" name="Text Placeholder 2"/>
          <p:cNvSpPr>
            <a:spLocks noGrp="1"/>
          </p:cNvSpPr>
          <p:nvPr>
            <p:ph type="body" sz="quarter" idx="10"/>
          </p:nvPr>
        </p:nvSpPr>
        <p:spPr>
          <a:xfrm>
            <a:off x="480001" y="360364"/>
            <a:ext cx="2687302" cy="551090"/>
          </a:xfrm>
        </p:spPr>
        <p:txBody>
          <a:bodyPr/>
          <a:lstStyle/>
          <a:p>
            <a:r>
              <a:rPr lang="en-US" dirty="0"/>
              <a:t>Lecturing materials</a:t>
            </a:r>
            <a:endParaRPr lang="en-GB" dirty="0"/>
          </a:p>
        </p:txBody>
      </p:sp>
    </p:spTree>
    <p:extLst>
      <p:ext uri="{BB962C8B-B14F-4D97-AF65-F5344CB8AC3E}">
        <p14:creationId xmlns:p14="http://schemas.microsoft.com/office/powerpoint/2010/main" val="1129464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1965" y="2780928"/>
            <a:ext cx="5112568" cy="769441"/>
          </a:xfrm>
          <a:prstGeom prst="rect">
            <a:avLst/>
          </a:prstGeom>
          <a:noFill/>
        </p:spPr>
        <p:txBody>
          <a:bodyPr wrap="square" rtlCol="0">
            <a:spAutoFit/>
          </a:bodyPr>
          <a:lstStyle/>
          <a:p>
            <a:pPr algn="ctr"/>
            <a:r>
              <a:rPr lang="en-US" sz="4400" dirty="0">
                <a:solidFill>
                  <a:schemeClr val="bg1"/>
                </a:solidFill>
              </a:rPr>
              <a:t>Questions?</a:t>
            </a:r>
            <a:endParaRPr lang="en-GB" sz="4400" dirty="0">
              <a:solidFill>
                <a:schemeClr val="bg1"/>
              </a:solidFill>
            </a:endParaRPr>
          </a:p>
        </p:txBody>
      </p:sp>
    </p:spTree>
    <p:extLst>
      <p:ext uri="{BB962C8B-B14F-4D97-AF65-F5344CB8AC3E}">
        <p14:creationId xmlns:p14="http://schemas.microsoft.com/office/powerpoint/2010/main" val="376593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0" y="360363"/>
            <a:ext cx="5954222" cy="551090"/>
          </a:xfrm>
        </p:spPr>
        <p:txBody>
          <a:bodyPr/>
          <a:lstStyle/>
          <a:p>
            <a:r>
              <a:rPr lang="en-US" dirty="0"/>
              <a:t>Multiple functions of water resources systems</a:t>
            </a:r>
            <a:endParaRPr lang="en-GB" dirty="0"/>
          </a:p>
        </p:txBody>
      </p:sp>
      <p:pic>
        <p:nvPicPr>
          <p:cNvPr id="4" name="Content Placeholder 3" descr="WRS functions.jpg"/>
          <p:cNvPicPr>
            <a:picLocks noGrp="1" noChangeAspect="1"/>
          </p:cNvPicPr>
          <p:nvPr>
            <p:ph idx="1"/>
          </p:nvPr>
        </p:nvPicPr>
        <p:blipFill>
          <a:blip r:embed="rId2" cstate="print"/>
          <a:srcRect l="21666" t="62600" r="6824" b="7054"/>
          <a:stretch>
            <a:fillRect/>
          </a:stretch>
        </p:blipFill>
        <p:spPr>
          <a:xfrm>
            <a:off x="1271465" y="1078340"/>
            <a:ext cx="8715227" cy="4752528"/>
          </a:xfrm>
          <a:prstGeom prst="rect">
            <a:avLst/>
          </a:prstGeom>
        </p:spPr>
      </p:pic>
    </p:spTree>
    <p:extLst>
      <p:ext uri="{BB962C8B-B14F-4D97-AF65-F5344CB8AC3E}">
        <p14:creationId xmlns:p14="http://schemas.microsoft.com/office/powerpoint/2010/main" val="124687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0" y="360363"/>
            <a:ext cx="3961689" cy="551090"/>
          </a:xfrm>
        </p:spPr>
        <p:txBody>
          <a:bodyPr/>
          <a:lstStyle/>
          <a:p>
            <a:r>
              <a:rPr lang="en-US" dirty="0"/>
              <a:t>Increased water use over time</a:t>
            </a:r>
            <a:endParaRPr lang="en-GB"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634493" y="1752915"/>
            <a:ext cx="6923017" cy="3899860"/>
          </a:xfrm>
          <a:prstGeom prst="rect">
            <a:avLst/>
          </a:prstGeom>
          <a:noFill/>
          <a:ln w="9525">
            <a:noFill/>
            <a:miter lim="800000"/>
            <a:headEnd/>
            <a:tailEnd/>
          </a:ln>
          <a:effectLst/>
        </p:spPr>
      </p:pic>
    </p:spTree>
    <p:extLst>
      <p:ext uri="{BB962C8B-B14F-4D97-AF65-F5344CB8AC3E}">
        <p14:creationId xmlns:p14="http://schemas.microsoft.com/office/powerpoint/2010/main" val="158557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33387" indent="-533387">
              <a:lnSpc>
                <a:spcPct val="90000"/>
              </a:lnSpc>
              <a:spcBef>
                <a:spcPts val="600"/>
              </a:spcBef>
              <a:spcAft>
                <a:spcPts val="600"/>
              </a:spcAft>
            </a:pPr>
            <a:r>
              <a:rPr lang="en-US" kern="0" dirty="0"/>
              <a:t>Excessive withdrawals of river flows</a:t>
            </a:r>
          </a:p>
          <a:p>
            <a:pPr marL="533387" indent="-533387">
              <a:lnSpc>
                <a:spcPct val="90000"/>
              </a:lnSpc>
              <a:spcBef>
                <a:spcPts val="600"/>
              </a:spcBef>
              <a:spcAft>
                <a:spcPts val="600"/>
              </a:spcAft>
            </a:pPr>
            <a:r>
              <a:rPr lang="en-US" kern="0" dirty="0"/>
              <a:t>Pollution from industrial and agricultural activities,</a:t>
            </a:r>
          </a:p>
          <a:p>
            <a:pPr marL="533387" indent="-533387">
              <a:lnSpc>
                <a:spcPct val="90000"/>
              </a:lnSpc>
              <a:spcBef>
                <a:spcPts val="600"/>
              </a:spcBef>
              <a:spcAft>
                <a:spcPts val="600"/>
              </a:spcAft>
            </a:pPr>
            <a:r>
              <a:rPr lang="en-US" kern="0" dirty="0"/>
              <a:t>Eutrophication from excessive nutrient loads</a:t>
            </a:r>
          </a:p>
          <a:p>
            <a:pPr marL="533387" indent="-533387">
              <a:lnSpc>
                <a:spcPct val="90000"/>
              </a:lnSpc>
              <a:spcBef>
                <a:spcPts val="600"/>
              </a:spcBef>
              <a:spcAft>
                <a:spcPts val="600"/>
              </a:spcAft>
            </a:pPr>
            <a:r>
              <a:rPr lang="en-US" kern="0" dirty="0"/>
              <a:t>Salinization from irrigation return flows</a:t>
            </a:r>
          </a:p>
          <a:p>
            <a:pPr marL="533387" indent="-533387">
              <a:lnSpc>
                <a:spcPct val="90000"/>
              </a:lnSpc>
              <a:spcBef>
                <a:spcPts val="600"/>
              </a:spcBef>
              <a:spcAft>
                <a:spcPts val="600"/>
              </a:spcAft>
            </a:pPr>
            <a:r>
              <a:rPr lang="en-US" kern="0" dirty="0"/>
              <a:t>Excessive fish harvesting</a:t>
            </a:r>
          </a:p>
          <a:p>
            <a:pPr marL="533387" indent="-533387">
              <a:lnSpc>
                <a:spcPct val="90000"/>
              </a:lnSpc>
              <a:spcBef>
                <a:spcPts val="600"/>
              </a:spcBef>
              <a:spcAft>
                <a:spcPts val="600"/>
              </a:spcAft>
            </a:pPr>
            <a:r>
              <a:rPr lang="en-US" kern="0" dirty="0"/>
              <a:t>Floodplain and habitat alteration from development activities</a:t>
            </a:r>
          </a:p>
          <a:p>
            <a:pPr marL="533387" indent="-533387">
              <a:lnSpc>
                <a:spcPct val="90000"/>
              </a:lnSpc>
              <a:spcBef>
                <a:spcPts val="600"/>
              </a:spcBef>
              <a:spcAft>
                <a:spcPts val="600"/>
              </a:spcAft>
            </a:pPr>
            <a:r>
              <a:rPr lang="en-US" kern="0" dirty="0"/>
              <a:t>Changes in water and sediment flow regimes</a:t>
            </a:r>
          </a:p>
          <a:p>
            <a:pPr marL="533387" indent="-533387">
              <a:lnSpc>
                <a:spcPct val="90000"/>
              </a:lnSpc>
              <a:spcBef>
                <a:spcPts val="600"/>
              </a:spcBef>
              <a:spcAft>
                <a:spcPts val="600"/>
              </a:spcAft>
            </a:pPr>
            <a:r>
              <a:rPr lang="en-US" kern="0" dirty="0"/>
              <a:t>Degraded infrastructures</a:t>
            </a:r>
          </a:p>
          <a:p>
            <a:pPr marL="533387" indent="-533387">
              <a:lnSpc>
                <a:spcPct val="90000"/>
              </a:lnSpc>
              <a:spcBef>
                <a:spcPts val="600"/>
              </a:spcBef>
              <a:spcAft>
                <a:spcPts val="600"/>
              </a:spcAft>
            </a:pPr>
            <a:r>
              <a:rPr lang="en-US" kern="0" dirty="0"/>
              <a:t>Other issues…..</a:t>
            </a:r>
          </a:p>
          <a:p>
            <a:endParaRPr lang="en-GB" dirty="0"/>
          </a:p>
        </p:txBody>
      </p:sp>
      <p:sp>
        <p:nvSpPr>
          <p:cNvPr id="3" name="Text Placeholder 2"/>
          <p:cNvSpPr>
            <a:spLocks noGrp="1"/>
          </p:cNvSpPr>
          <p:nvPr>
            <p:ph type="body" sz="quarter" idx="10"/>
          </p:nvPr>
        </p:nvSpPr>
        <p:spPr>
          <a:xfrm>
            <a:off x="480001" y="360363"/>
            <a:ext cx="3431096" cy="551090"/>
          </a:xfrm>
        </p:spPr>
        <p:txBody>
          <a:bodyPr/>
          <a:lstStyle/>
          <a:p>
            <a:r>
              <a:rPr lang="en-US" dirty="0"/>
              <a:t>Potential adverse impacts</a:t>
            </a:r>
            <a:endParaRPr lang="en-GB" dirty="0"/>
          </a:p>
        </p:txBody>
      </p:sp>
    </p:spTree>
    <p:extLst>
      <p:ext uri="{BB962C8B-B14F-4D97-AF65-F5344CB8AC3E}">
        <p14:creationId xmlns:p14="http://schemas.microsoft.com/office/powerpoint/2010/main" val="136873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80990" indent="-380990">
              <a:spcBef>
                <a:spcPct val="50000"/>
              </a:spcBef>
            </a:pPr>
            <a:r>
              <a:rPr lang="en-US" dirty="0">
                <a:latin typeface="Arial" charset="0"/>
              </a:rPr>
              <a:t>problems have to be solved</a:t>
            </a:r>
          </a:p>
          <a:p>
            <a:pPr marL="380990" indent="-380990">
              <a:spcBef>
                <a:spcPct val="50000"/>
              </a:spcBef>
            </a:pPr>
            <a:r>
              <a:rPr lang="en-US" dirty="0">
                <a:latin typeface="Arial" charset="0"/>
              </a:rPr>
              <a:t>an undesirable event</a:t>
            </a:r>
          </a:p>
          <a:p>
            <a:pPr marL="380990" indent="-380990">
              <a:spcBef>
                <a:spcPct val="50000"/>
              </a:spcBef>
            </a:pPr>
            <a:r>
              <a:rPr lang="en-US" dirty="0">
                <a:latin typeface="Arial" charset="0"/>
              </a:rPr>
              <a:t>meet unsatisfied demands</a:t>
            </a:r>
          </a:p>
          <a:p>
            <a:pPr marL="380990" indent="-380990">
              <a:spcBef>
                <a:spcPct val="50000"/>
              </a:spcBef>
            </a:pPr>
            <a:r>
              <a:rPr lang="en-US" dirty="0">
                <a:latin typeface="Arial" charset="0"/>
              </a:rPr>
              <a:t>develop under-utilized resources</a:t>
            </a:r>
          </a:p>
          <a:p>
            <a:pPr marL="380990" indent="-380990">
              <a:spcBef>
                <a:spcPct val="50000"/>
              </a:spcBef>
            </a:pPr>
            <a:r>
              <a:rPr lang="en-US" dirty="0">
                <a:latin typeface="Arial" charset="0"/>
              </a:rPr>
              <a:t>achieve national development objectives</a:t>
            </a:r>
          </a:p>
          <a:p>
            <a:pPr marL="380990" indent="-380990">
              <a:spcBef>
                <a:spcPct val="50000"/>
              </a:spcBef>
            </a:pPr>
            <a:r>
              <a:rPr lang="en-US" dirty="0">
                <a:latin typeface="Arial" charset="0"/>
              </a:rPr>
              <a:t>other (sectoral) planning efforts: energy, agriculture, fisheries, land use</a:t>
            </a:r>
          </a:p>
          <a:p>
            <a:endParaRPr lang="en-GB" dirty="0"/>
          </a:p>
        </p:txBody>
      </p:sp>
      <p:sp>
        <p:nvSpPr>
          <p:cNvPr id="3" name="Text Placeholder 2"/>
          <p:cNvSpPr>
            <a:spLocks noGrp="1"/>
          </p:cNvSpPr>
          <p:nvPr>
            <p:ph type="body" sz="quarter" idx="10"/>
          </p:nvPr>
        </p:nvSpPr>
        <p:spPr>
          <a:xfrm>
            <a:off x="480000" y="360363"/>
            <a:ext cx="4909449" cy="551090"/>
          </a:xfrm>
        </p:spPr>
        <p:txBody>
          <a:bodyPr/>
          <a:lstStyle/>
          <a:p>
            <a:r>
              <a:rPr lang="en-US" dirty="0"/>
              <a:t>Triggers for water resources planning</a:t>
            </a:r>
            <a:endParaRPr lang="en-GB" dirty="0"/>
          </a:p>
        </p:txBody>
      </p:sp>
    </p:spTree>
    <p:extLst>
      <p:ext uri="{BB962C8B-B14F-4D97-AF65-F5344CB8AC3E}">
        <p14:creationId xmlns:p14="http://schemas.microsoft.com/office/powerpoint/2010/main" val="284457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kern="0" dirty="0"/>
              <a:t>There are problems to solve and opportunities to obtain increased benefits from the use of water and related land resources</a:t>
            </a:r>
          </a:p>
          <a:p>
            <a:endParaRPr lang="en-US" kern="0" dirty="0"/>
          </a:p>
          <a:p>
            <a:endParaRPr lang="en-US" kern="0" dirty="0"/>
          </a:p>
          <a:p>
            <a:r>
              <a:rPr lang="en-US" kern="0" dirty="0"/>
              <a:t>Benefits can be measured in many different ways. Agreement on best approach not easy, conflicts possible. </a:t>
            </a:r>
          </a:p>
          <a:p>
            <a:endParaRPr lang="en-US" kern="0" dirty="0"/>
          </a:p>
          <a:p>
            <a:endParaRPr lang="en-US" kern="0" dirty="0"/>
          </a:p>
          <a:p>
            <a:pPr>
              <a:buNone/>
            </a:pPr>
            <a:r>
              <a:rPr lang="en-US" kern="0" dirty="0">
                <a:sym typeface="Wingdings" pitchFamily="2" charset="2"/>
              </a:rPr>
              <a:t> </a:t>
            </a:r>
            <a:r>
              <a:rPr lang="en-US" kern="0" dirty="0"/>
              <a:t>Need for careful study and research, as well as stakeholder involvement, in the search for a shared vision of the best compromised plan or management policy.</a:t>
            </a:r>
          </a:p>
          <a:p>
            <a:endParaRPr lang="en-GB" dirty="0"/>
          </a:p>
        </p:txBody>
      </p:sp>
      <p:sp>
        <p:nvSpPr>
          <p:cNvPr id="3" name="Text Placeholder 2"/>
          <p:cNvSpPr>
            <a:spLocks noGrp="1"/>
          </p:cNvSpPr>
          <p:nvPr>
            <p:ph type="body" sz="quarter" idx="10"/>
          </p:nvPr>
        </p:nvSpPr>
        <p:spPr>
          <a:xfrm>
            <a:off x="480000" y="360363"/>
            <a:ext cx="3803825" cy="551090"/>
          </a:xfrm>
        </p:spPr>
        <p:txBody>
          <a:bodyPr/>
          <a:lstStyle/>
          <a:p>
            <a:r>
              <a:rPr lang="en-US" dirty="0"/>
              <a:t>So why plan? Why manage?</a:t>
            </a:r>
            <a:endParaRPr lang="en-GB" dirty="0"/>
          </a:p>
        </p:txBody>
      </p:sp>
    </p:spTree>
    <p:extLst>
      <p:ext uri="{BB962C8B-B14F-4D97-AF65-F5344CB8AC3E}">
        <p14:creationId xmlns:p14="http://schemas.microsoft.com/office/powerpoint/2010/main" val="175586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3"/>
            <a:ext cx="7685466" cy="551090"/>
          </a:xfrm>
        </p:spPr>
        <p:txBody>
          <a:bodyPr/>
          <a:lstStyle/>
          <a:p>
            <a:r>
              <a:rPr lang="en-US" dirty="0"/>
              <a:t>An example of planning procedure to address water scarcity</a:t>
            </a:r>
            <a:endParaRPr lang="en-GB" dirty="0"/>
          </a:p>
        </p:txBody>
      </p:sp>
      <p:sp>
        <p:nvSpPr>
          <p:cNvPr id="12" name="Up-Down Arrow 11"/>
          <p:cNvSpPr/>
          <p:nvPr/>
        </p:nvSpPr>
        <p:spPr>
          <a:xfrm>
            <a:off x="5636945" y="3298486"/>
            <a:ext cx="288032" cy="4861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5"/>
          <p:cNvGrpSpPr/>
          <p:nvPr/>
        </p:nvGrpSpPr>
        <p:grpSpPr>
          <a:xfrm>
            <a:off x="1847528" y="1278387"/>
            <a:ext cx="7776864" cy="4849188"/>
            <a:chOff x="539552" y="1627483"/>
            <a:chExt cx="7776864" cy="4849189"/>
          </a:xfrm>
        </p:grpSpPr>
        <p:sp>
          <p:nvSpPr>
            <p:cNvPr id="14" name="Rectangle 13"/>
            <p:cNvSpPr/>
            <p:nvPr/>
          </p:nvSpPr>
          <p:spPr>
            <a:xfrm>
              <a:off x="539552" y="1627483"/>
              <a:ext cx="7704856"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Issue: supplies are inadequate to meet demands</a:t>
              </a:r>
            </a:p>
          </p:txBody>
        </p:sp>
        <p:sp>
          <p:nvSpPr>
            <p:cNvPr id="15" name="TextBox 14"/>
            <p:cNvSpPr txBox="1"/>
            <p:nvPr/>
          </p:nvSpPr>
          <p:spPr>
            <a:xfrm>
              <a:off x="539552" y="2708921"/>
              <a:ext cx="77768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What are the causes? (increased water development, conflict over water rights and allocations (could be of </a:t>
              </a:r>
              <a:r>
                <a:rPr lang="en-US" dirty="0" err="1"/>
                <a:t>transboundary</a:t>
              </a:r>
              <a:r>
                <a:rPr lang="en-US" dirty="0"/>
                <a:t> nature), inefficient water use, high variability of water availability….. </a:t>
              </a:r>
            </a:p>
          </p:txBody>
        </p:sp>
        <p:sp>
          <p:nvSpPr>
            <p:cNvPr id="16" name="TextBox 15"/>
            <p:cNvSpPr txBox="1"/>
            <p:nvPr/>
          </p:nvSpPr>
          <p:spPr>
            <a:xfrm>
              <a:off x="539552" y="4149080"/>
              <a:ext cx="77768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What could be the measures to cope water scarcity? (water rationing in times of scarcity, conjunctive use of groundwater and surface supplies, equitable allocation to upstream and downstream users….. )</a:t>
              </a:r>
            </a:p>
          </p:txBody>
        </p:sp>
        <p:sp>
          <p:nvSpPr>
            <p:cNvPr id="17" name="TextBox 16"/>
            <p:cNvSpPr txBox="1"/>
            <p:nvPr/>
          </p:nvSpPr>
          <p:spPr>
            <a:xfrm>
              <a:off x="611560" y="5553342"/>
              <a:ext cx="770485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Do stakeholders agree on these measures?</a:t>
              </a:r>
            </a:p>
            <a:p>
              <a:r>
                <a:rPr lang="en-US" dirty="0"/>
                <a:t>Are these interventions sustainable (e.g. conjunctive groundwater use does not lead to over-exploitation)?</a:t>
              </a:r>
            </a:p>
          </p:txBody>
        </p:sp>
        <p:sp>
          <p:nvSpPr>
            <p:cNvPr id="18" name="Up-Down Arrow 17"/>
            <p:cNvSpPr/>
            <p:nvPr/>
          </p:nvSpPr>
          <p:spPr>
            <a:xfrm>
              <a:off x="4340265" y="2221602"/>
              <a:ext cx="288032" cy="4809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18"/>
            <p:cNvSpPr/>
            <p:nvPr/>
          </p:nvSpPr>
          <p:spPr>
            <a:xfrm>
              <a:off x="4326885" y="5074241"/>
              <a:ext cx="288032" cy="46605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9265778"/>
      </p:ext>
    </p:extLst>
  </p:cSld>
  <p:clrMapOvr>
    <a:masterClrMapping/>
  </p:clrMapOvr>
</p:sld>
</file>

<file path=ppt/theme/theme1.xml><?xml version="1.0" encoding="utf-8"?>
<a:theme xmlns:a="http://schemas.openxmlformats.org/drawingml/2006/main" name="Presentation_UNESCO-IHE">
  <a:themeElements>
    <a:clrScheme name="Custom 1">
      <a:dk1>
        <a:sysClr val="windowText" lastClr="000000"/>
      </a:dk1>
      <a:lt1>
        <a:sysClr val="window" lastClr="FFFFFF"/>
      </a:lt1>
      <a:dk2>
        <a:srgbClr val="1F497D"/>
      </a:dk2>
      <a:lt2>
        <a:srgbClr val="EEECE1"/>
      </a:lt2>
      <a:accent1>
        <a:srgbClr val="00004B"/>
      </a:accent1>
      <a:accent2>
        <a:srgbClr val="005576"/>
      </a:accent2>
      <a:accent3>
        <a:srgbClr val="28AC8A"/>
      </a:accent3>
      <a:accent4>
        <a:srgbClr val="009FEE"/>
      </a:accent4>
      <a:accent5>
        <a:srgbClr val="808080"/>
      </a:accent5>
      <a:accent6>
        <a:srgbClr val="F79646"/>
      </a:accent6>
      <a:hlink>
        <a:srgbClr val="00004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Presentation_UNESCO-IHE.potx</Template>
  <TotalTime>13165</TotalTime>
  <Words>1605</Words>
  <Application>Microsoft Office PowerPoint</Application>
  <PresentationFormat>Widescreen</PresentationFormat>
  <Paragraphs>256</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Arial</vt:lpstr>
      <vt:lpstr>BankGothic Lt BT</vt:lpstr>
      <vt:lpstr>Book Antiqua</vt:lpstr>
      <vt:lpstr>Calibri</vt:lpstr>
      <vt:lpstr>Lucida Grande</vt:lpstr>
      <vt:lpstr>Times New Roman</vt:lpstr>
      <vt:lpstr>Wingdings</vt:lpstr>
      <vt:lpstr>Presentation_UNESCO-IHE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UNESCO-IHE Institute for Water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APH</dc:creator>
  <cp:lastModifiedBy>Nora van Cauwenbergh</cp:lastModifiedBy>
  <cp:revision>648</cp:revision>
  <dcterms:created xsi:type="dcterms:W3CDTF">2010-10-05T07:23:50Z</dcterms:created>
  <dcterms:modified xsi:type="dcterms:W3CDTF">2022-04-25T08:25:35Z</dcterms:modified>
</cp:coreProperties>
</file>