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6"/>
  </p:notesMasterIdLst>
  <p:sldIdLst>
    <p:sldId id="331" r:id="rId2"/>
    <p:sldId id="257" r:id="rId3"/>
    <p:sldId id="280" r:id="rId4"/>
    <p:sldId id="402" r:id="rId5"/>
    <p:sldId id="281" r:id="rId6"/>
    <p:sldId id="282" r:id="rId7"/>
    <p:sldId id="308" r:id="rId8"/>
    <p:sldId id="334" r:id="rId9"/>
    <p:sldId id="335" r:id="rId10"/>
    <p:sldId id="337" r:id="rId11"/>
    <p:sldId id="338" r:id="rId12"/>
    <p:sldId id="339" r:id="rId13"/>
    <p:sldId id="340" r:id="rId14"/>
    <p:sldId id="341" r:id="rId15"/>
    <p:sldId id="342" r:id="rId16"/>
    <p:sldId id="343" r:id="rId17"/>
    <p:sldId id="344" r:id="rId18"/>
    <p:sldId id="345" r:id="rId19"/>
    <p:sldId id="346" r:id="rId20"/>
    <p:sldId id="347" r:id="rId21"/>
    <p:sldId id="348" r:id="rId22"/>
    <p:sldId id="349" r:id="rId23"/>
    <p:sldId id="350" r:id="rId24"/>
    <p:sldId id="356" r:id="rId25"/>
    <p:sldId id="357" r:id="rId26"/>
    <p:sldId id="358" r:id="rId27"/>
    <p:sldId id="418" r:id="rId28"/>
    <p:sldId id="419" r:id="rId29"/>
    <p:sldId id="420" r:id="rId30"/>
    <p:sldId id="283" r:id="rId31"/>
    <p:sldId id="309" r:id="rId32"/>
    <p:sldId id="310" r:id="rId33"/>
    <p:sldId id="311" r:id="rId34"/>
    <p:sldId id="312" r:id="rId35"/>
    <p:sldId id="313" r:id="rId36"/>
    <p:sldId id="333" r:id="rId37"/>
    <p:sldId id="314" r:id="rId38"/>
    <p:sldId id="315" r:id="rId39"/>
    <p:sldId id="316" r:id="rId40"/>
    <p:sldId id="317" r:id="rId41"/>
    <p:sldId id="332" r:id="rId42"/>
    <p:sldId id="320" r:id="rId43"/>
    <p:sldId id="318" r:id="rId44"/>
    <p:sldId id="319" r:id="rId45"/>
    <p:sldId id="321" r:id="rId46"/>
    <p:sldId id="322" r:id="rId47"/>
    <p:sldId id="323" r:id="rId48"/>
    <p:sldId id="324" r:id="rId49"/>
    <p:sldId id="325" r:id="rId50"/>
    <p:sldId id="326" r:id="rId51"/>
    <p:sldId id="327" r:id="rId52"/>
    <p:sldId id="328" r:id="rId53"/>
    <p:sldId id="265" r:id="rId54"/>
    <p:sldId id="330" r:id="rId55"/>
    <p:sldId id="359" r:id="rId56"/>
    <p:sldId id="373" r:id="rId57"/>
    <p:sldId id="374" r:id="rId58"/>
    <p:sldId id="375" r:id="rId59"/>
    <p:sldId id="376" r:id="rId60"/>
    <p:sldId id="377" r:id="rId61"/>
    <p:sldId id="378" r:id="rId62"/>
    <p:sldId id="379" r:id="rId63"/>
    <p:sldId id="380" r:id="rId64"/>
    <p:sldId id="381" r:id="rId65"/>
    <p:sldId id="382" r:id="rId66"/>
    <p:sldId id="383" r:id="rId67"/>
    <p:sldId id="384" r:id="rId68"/>
    <p:sldId id="385" r:id="rId69"/>
    <p:sldId id="386" r:id="rId70"/>
    <p:sldId id="403" r:id="rId71"/>
    <p:sldId id="404" r:id="rId72"/>
    <p:sldId id="405" r:id="rId73"/>
    <p:sldId id="406" r:id="rId74"/>
    <p:sldId id="407" r:id="rId75"/>
    <p:sldId id="408" r:id="rId76"/>
    <p:sldId id="409" r:id="rId77"/>
    <p:sldId id="410" r:id="rId78"/>
    <p:sldId id="411" r:id="rId79"/>
    <p:sldId id="412" r:id="rId80"/>
    <p:sldId id="413" r:id="rId81"/>
    <p:sldId id="414" r:id="rId82"/>
    <p:sldId id="415" r:id="rId83"/>
    <p:sldId id="416" r:id="rId84"/>
    <p:sldId id="417" r:id="rId85"/>
  </p:sldIdLst>
  <p:sldSz cx="12192000" cy="6858000"/>
  <p:notesSz cx="6858000" cy="9144000"/>
  <p:embeddedFontLst>
    <p:embeddedFont>
      <p:font typeface="ＭＳ Ｐゴシック" panose="020B0600070205080204" pitchFamily="34" charset="-128"/>
      <p:regular r:id="rId87"/>
    </p:embeddedFont>
    <p:embeddedFont>
      <p:font typeface="Calibri" panose="020F0502020204030204" pitchFamily="34" charset="0"/>
      <p:regular r:id="rId88"/>
      <p:bold r:id="rId89"/>
      <p:italic r:id="rId90"/>
      <p:boldItalic r:id="rId91"/>
    </p:embeddedFont>
    <p:embeddedFont>
      <p:font typeface="Calibri Light" panose="020F0302020204030204" pitchFamily="34" charset="0"/>
      <p:regular r:id="rId92"/>
      <p:italic r:id="rId9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82" autoAdjust="0"/>
    <p:restoredTop sz="94434" autoAdjust="0"/>
  </p:normalViewPr>
  <p:slideViewPr>
    <p:cSldViewPr snapToGrid="0">
      <p:cViewPr varScale="1">
        <p:scale>
          <a:sx n="68" d="100"/>
          <a:sy n="68" d="100"/>
        </p:scale>
        <p:origin x="780" y="72"/>
      </p:cViewPr>
      <p:guideLst/>
    </p:cSldViewPr>
  </p:slideViewPr>
  <p:notesTextViewPr>
    <p:cViewPr>
      <p:scale>
        <a:sx n="150" d="100"/>
        <a:sy n="15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4.fntdata"/><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ED7E71-0D0C-4A52-80AA-19365B8501EA}"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GB"/>
        </a:p>
      </dgm:t>
    </dgm:pt>
    <dgm:pt modelId="{1D83813D-F30B-42F7-A875-5BCBAFF149EF}">
      <dgm:prSet phldrT="[Text]" custT="1"/>
      <dgm:spPr/>
      <dgm:t>
        <a:bodyPr/>
        <a:lstStyle/>
        <a:p>
          <a:r>
            <a:rPr lang="en-US" sz="4000" dirty="0"/>
            <a:t>Water policy</a:t>
          </a:r>
          <a:endParaRPr lang="en-GB" sz="4000" dirty="0"/>
        </a:p>
      </dgm:t>
    </dgm:pt>
    <dgm:pt modelId="{EB0587AA-AFD5-41F0-9EBF-8381800D5FDB}" type="parTrans" cxnId="{BBE588F0-884D-45E0-9CD5-0CEA52CF3F9B}">
      <dgm:prSet/>
      <dgm:spPr/>
      <dgm:t>
        <a:bodyPr/>
        <a:lstStyle/>
        <a:p>
          <a:endParaRPr lang="en-GB"/>
        </a:p>
      </dgm:t>
    </dgm:pt>
    <dgm:pt modelId="{13A796F0-62C7-4154-BAB8-D2F0535B52A6}" type="sibTrans" cxnId="{BBE588F0-884D-45E0-9CD5-0CEA52CF3F9B}">
      <dgm:prSet/>
      <dgm:spPr/>
      <dgm:t>
        <a:bodyPr/>
        <a:lstStyle/>
        <a:p>
          <a:endParaRPr lang="en-GB"/>
        </a:p>
      </dgm:t>
    </dgm:pt>
    <dgm:pt modelId="{8BF6F29D-47C6-4AB0-A2EA-EDFED0CDE839}">
      <dgm:prSet phldrT="[Text]"/>
      <dgm:spPr/>
      <dgm:t>
        <a:bodyPr/>
        <a:lstStyle/>
        <a:p>
          <a:r>
            <a:rPr lang="en-US" dirty="0"/>
            <a:t>Systematic review of functions WRS</a:t>
          </a:r>
          <a:endParaRPr lang="en-GB" dirty="0"/>
        </a:p>
      </dgm:t>
    </dgm:pt>
    <dgm:pt modelId="{B2592F15-B482-49A1-919E-5A6E9620F411}" type="parTrans" cxnId="{D26B8894-45F7-4DF6-A061-C6CB1686F0D3}">
      <dgm:prSet/>
      <dgm:spPr/>
      <dgm:t>
        <a:bodyPr/>
        <a:lstStyle/>
        <a:p>
          <a:endParaRPr lang="en-GB"/>
        </a:p>
      </dgm:t>
    </dgm:pt>
    <dgm:pt modelId="{B96E1628-BF02-4246-A056-CA990694EA61}" type="sibTrans" cxnId="{D26B8894-45F7-4DF6-A061-C6CB1686F0D3}">
      <dgm:prSet/>
      <dgm:spPr/>
      <dgm:t>
        <a:bodyPr/>
        <a:lstStyle/>
        <a:p>
          <a:endParaRPr lang="en-GB"/>
        </a:p>
      </dgm:t>
    </dgm:pt>
    <dgm:pt modelId="{0B8411C1-9EE8-494D-B2B8-E66918C136B2}">
      <dgm:prSet phldrT="[Text]"/>
      <dgm:spPr/>
      <dgm:t>
        <a:bodyPr/>
        <a:lstStyle/>
        <a:p>
          <a:r>
            <a:rPr lang="en-US" dirty="0"/>
            <a:t>All benefits and issues</a:t>
          </a:r>
          <a:endParaRPr lang="en-GB" dirty="0"/>
        </a:p>
      </dgm:t>
    </dgm:pt>
    <dgm:pt modelId="{DDA4AC47-383A-4AB5-98B8-5AA87CD5FF6B}" type="parTrans" cxnId="{73C1CC8D-B4EB-439A-9937-B21F294C852D}">
      <dgm:prSet/>
      <dgm:spPr/>
      <dgm:t>
        <a:bodyPr/>
        <a:lstStyle/>
        <a:p>
          <a:endParaRPr lang="en-GB"/>
        </a:p>
      </dgm:t>
    </dgm:pt>
    <dgm:pt modelId="{0C36B0B0-1D64-4ADE-BEE0-46DF44C4E1AE}" type="sibTrans" cxnId="{73C1CC8D-B4EB-439A-9937-B21F294C852D}">
      <dgm:prSet/>
      <dgm:spPr/>
      <dgm:t>
        <a:bodyPr/>
        <a:lstStyle/>
        <a:p>
          <a:endParaRPr lang="en-GB"/>
        </a:p>
      </dgm:t>
    </dgm:pt>
    <dgm:pt modelId="{1EF5CE96-C28E-4473-B409-7733D4AFE304}">
      <dgm:prSet phldrT="[Text]" custT="1"/>
      <dgm:spPr/>
      <dgm:t>
        <a:bodyPr/>
        <a:lstStyle/>
        <a:p>
          <a:r>
            <a:rPr lang="en-US" sz="4000" dirty="0"/>
            <a:t>Regular planning</a:t>
          </a:r>
          <a:endParaRPr lang="en-GB" sz="4000" dirty="0"/>
        </a:p>
      </dgm:t>
    </dgm:pt>
    <dgm:pt modelId="{E29DADB5-2EC3-4235-89E1-A7C0E67D5FDE}" type="parTrans" cxnId="{E4564B7F-D2D0-4312-9F7C-3F2BDCC13860}">
      <dgm:prSet/>
      <dgm:spPr/>
      <dgm:t>
        <a:bodyPr/>
        <a:lstStyle/>
        <a:p>
          <a:endParaRPr lang="en-GB"/>
        </a:p>
      </dgm:t>
    </dgm:pt>
    <dgm:pt modelId="{EF526EB1-B4E8-4419-874A-85B8D6C641FC}" type="sibTrans" cxnId="{E4564B7F-D2D0-4312-9F7C-3F2BDCC13860}">
      <dgm:prSet/>
      <dgm:spPr/>
      <dgm:t>
        <a:bodyPr/>
        <a:lstStyle/>
        <a:p>
          <a:endParaRPr lang="en-GB"/>
        </a:p>
      </dgm:t>
    </dgm:pt>
    <dgm:pt modelId="{E580CF60-80F0-4190-97E7-3F03C86A7F53}">
      <dgm:prSet phldrT="[Text]"/>
      <dgm:spPr/>
      <dgm:t>
        <a:bodyPr/>
        <a:lstStyle/>
        <a:p>
          <a:r>
            <a:rPr lang="en-US" dirty="0" err="1"/>
            <a:t>Analyse</a:t>
          </a:r>
          <a:r>
            <a:rPr lang="en-US" dirty="0"/>
            <a:t> demand-supply</a:t>
          </a:r>
          <a:endParaRPr lang="en-GB" dirty="0"/>
        </a:p>
      </dgm:t>
    </dgm:pt>
    <dgm:pt modelId="{CCDFC755-F163-4D38-8536-8A5D59C28C55}" type="parTrans" cxnId="{A6104B3F-71DA-4DA6-BC5E-645440EB7EEC}">
      <dgm:prSet/>
      <dgm:spPr/>
      <dgm:t>
        <a:bodyPr/>
        <a:lstStyle/>
        <a:p>
          <a:endParaRPr lang="en-GB"/>
        </a:p>
      </dgm:t>
    </dgm:pt>
    <dgm:pt modelId="{4828CE22-D99C-433C-9BA7-B1A0E0704C61}" type="sibTrans" cxnId="{A6104B3F-71DA-4DA6-BC5E-645440EB7EEC}">
      <dgm:prSet/>
      <dgm:spPr/>
      <dgm:t>
        <a:bodyPr/>
        <a:lstStyle/>
        <a:p>
          <a:endParaRPr lang="en-GB"/>
        </a:p>
      </dgm:t>
    </dgm:pt>
    <dgm:pt modelId="{DB3388F5-60DB-40B1-B7E1-F97FF16BCAFE}">
      <dgm:prSet phldrT="[Text]"/>
      <dgm:spPr/>
      <dgm:t>
        <a:bodyPr/>
        <a:lstStyle/>
        <a:p>
          <a:r>
            <a:rPr lang="en-US" dirty="0"/>
            <a:t>Link to other sectoral plans</a:t>
          </a:r>
          <a:endParaRPr lang="en-GB" dirty="0"/>
        </a:p>
      </dgm:t>
    </dgm:pt>
    <dgm:pt modelId="{0BC99C04-BD64-4683-95E1-E3028038BC74}" type="parTrans" cxnId="{D4EE129F-9585-482C-B213-FB82CF4FA379}">
      <dgm:prSet/>
      <dgm:spPr/>
      <dgm:t>
        <a:bodyPr/>
        <a:lstStyle/>
        <a:p>
          <a:endParaRPr lang="en-GB"/>
        </a:p>
      </dgm:t>
    </dgm:pt>
    <dgm:pt modelId="{C8FF848B-B134-4FD0-8D6E-897B146D2848}" type="sibTrans" cxnId="{D4EE129F-9585-482C-B213-FB82CF4FA379}">
      <dgm:prSet/>
      <dgm:spPr/>
      <dgm:t>
        <a:bodyPr/>
        <a:lstStyle/>
        <a:p>
          <a:endParaRPr lang="en-GB"/>
        </a:p>
      </dgm:t>
    </dgm:pt>
    <dgm:pt modelId="{B0B47381-BD7A-494A-8602-6BE553FA0603}">
      <dgm:prSet phldrT="[Text]"/>
      <dgm:spPr/>
      <dgm:t>
        <a:bodyPr/>
        <a:lstStyle/>
        <a:p>
          <a:r>
            <a:rPr lang="en-US" dirty="0"/>
            <a:t>Specific problem</a:t>
          </a:r>
          <a:endParaRPr lang="en-GB" dirty="0"/>
        </a:p>
      </dgm:t>
    </dgm:pt>
    <dgm:pt modelId="{B830314E-1DC1-45C6-9396-11B89054913E}" type="parTrans" cxnId="{CAF14798-8D98-42B1-82BD-D73AAEC4970A}">
      <dgm:prSet/>
      <dgm:spPr/>
      <dgm:t>
        <a:bodyPr/>
        <a:lstStyle/>
        <a:p>
          <a:endParaRPr lang="en-GB"/>
        </a:p>
      </dgm:t>
    </dgm:pt>
    <dgm:pt modelId="{7414757F-2D8A-45F4-A25A-026B4ACDB92A}" type="sibTrans" cxnId="{CAF14798-8D98-42B1-82BD-D73AAEC4970A}">
      <dgm:prSet/>
      <dgm:spPr/>
      <dgm:t>
        <a:bodyPr/>
        <a:lstStyle/>
        <a:p>
          <a:endParaRPr lang="en-GB"/>
        </a:p>
      </dgm:t>
    </dgm:pt>
    <dgm:pt modelId="{8CEA41A0-9714-4727-A843-D6B36182C0F7}">
      <dgm:prSet phldrT="[Text]"/>
      <dgm:spPr/>
      <dgm:t>
        <a:bodyPr/>
        <a:lstStyle/>
        <a:p>
          <a:r>
            <a:rPr lang="en-US" dirty="0"/>
            <a:t>Straight-forward, focused</a:t>
          </a:r>
          <a:endParaRPr lang="en-GB" dirty="0"/>
        </a:p>
      </dgm:t>
    </dgm:pt>
    <dgm:pt modelId="{CE071C9C-0FBA-4143-8006-765CA168DAAE}" type="parTrans" cxnId="{0BA5C1E9-E352-48F3-A556-50C0E43129F3}">
      <dgm:prSet/>
      <dgm:spPr/>
      <dgm:t>
        <a:bodyPr/>
        <a:lstStyle/>
        <a:p>
          <a:endParaRPr lang="en-GB"/>
        </a:p>
      </dgm:t>
    </dgm:pt>
    <dgm:pt modelId="{EB03C745-51BE-4F4A-9A37-E41AAED0FEE0}" type="sibTrans" cxnId="{0BA5C1E9-E352-48F3-A556-50C0E43129F3}">
      <dgm:prSet/>
      <dgm:spPr/>
      <dgm:t>
        <a:bodyPr/>
        <a:lstStyle/>
        <a:p>
          <a:endParaRPr lang="en-GB"/>
        </a:p>
      </dgm:t>
    </dgm:pt>
    <dgm:pt modelId="{D2DF7CF7-7EE0-48E1-AEEA-22B24C6A70CA}">
      <dgm:prSet phldrT="[Text]"/>
      <dgm:spPr/>
      <dgm:t>
        <a:bodyPr/>
        <a:lstStyle/>
        <a:p>
          <a:r>
            <a:rPr lang="en-US" dirty="0"/>
            <a:t>Analysis still holistic (e.g. EIA)</a:t>
          </a:r>
          <a:endParaRPr lang="en-GB" dirty="0"/>
        </a:p>
      </dgm:t>
    </dgm:pt>
    <dgm:pt modelId="{06BCC193-4A6A-4765-8087-849ABBC6206A}" type="parTrans" cxnId="{25DFAA84-4DBA-482A-A56A-E3CFAF76A056}">
      <dgm:prSet/>
      <dgm:spPr/>
      <dgm:t>
        <a:bodyPr/>
        <a:lstStyle/>
        <a:p>
          <a:endParaRPr lang="en-GB"/>
        </a:p>
      </dgm:t>
    </dgm:pt>
    <dgm:pt modelId="{DEFCFFF8-3669-44E1-9FE2-ED12C51AAAD7}" type="sibTrans" cxnId="{25DFAA84-4DBA-482A-A56A-E3CFAF76A056}">
      <dgm:prSet/>
      <dgm:spPr/>
      <dgm:t>
        <a:bodyPr/>
        <a:lstStyle/>
        <a:p>
          <a:endParaRPr lang="en-GB"/>
        </a:p>
      </dgm:t>
    </dgm:pt>
    <dgm:pt modelId="{B1C0783C-45F9-47B2-BCB5-617327202994}">
      <dgm:prSet phldrT="[Text]"/>
      <dgm:spPr/>
      <dgm:t>
        <a:bodyPr/>
        <a:lstStyle/>
        <a:p>
          <a:r>
            <a:rPr lang="en-US" dirty="0"/>
            <a:t>Impact activities on resources</a:t>
          </a:r>
          <a:endParaRPr lang="en-GB" dirty="0"/>
        </a:p>
      </dgm:t>
    </dgm:pt>
    <dgm:pt modelId="{47358130-5E42-4894-8ABE-DFC1978C6D2C}" type="parTrans" cxnId="{4DA22AAB-CC84-4486-8BCB-82F2B98A0C32}">
      <dgm:prSet/>
      <dgm:spPr/>
      <dgm:t>
        <a:bodyPr/>
        <a:lstStyle/>
        <a:p>
          <a:endParaRPr lang="en-GB"/>
        </a:p>
      </dgm:t>
    </dgm:pt>
    <dgm:pt modelId="{6DEC1771-6042-4219-AAD8-4AF365B39E0A}" type="sibTrans" cxnId="{4DA22AAB-CC84-4486-8BCB-82F2B98A0C32}">
      <dgm:prSet/>
      <dgm:spPr/>
      <dgm:t>
        <a:bodyPr/>
        <a:lstStyle/>
        <a:p>
          <a:endParaRPr lang="en-GB"/>
        </a:p>
      </dgm:t>
    </dgm:pt>
    <dgm:pt modelId="{4FAA48A3-1D4C-4951-8AE4-488EDB9488DB}">
      <dgm:prSet phldrT="[Text]"/>
      <dgm:spPr/>
      <dgm:t>
        <a:bodyPr/>
        <a:lstStyle/>
        <a:p>
          <a:r>
            <a:rPr lang="en-US" dirty="0" err="1"/>
            <a:t>Analyse</a:t>
          </a:r>
          <a:r>
            <a:rPr lang="en-US" dirty="0"/>
            <a:t> potential conflicts</a:t>
          </a:r>
          <a:endParaRPr lang="en-GB" dirty="0"/>
        </a:p>
      </dgm:t>
    </dgm:pt>
    <dgm:pt modelId="{39E32520-0319-45D9-B676-5C4617EABFB6}" type="parTrans" cxnId="{385FFAA5-8E3C-49A5-A97B-FBCEF0C976B8}">
      <dgm:prSet/>
      <dgm:spPr/>
      <dgm:t>
        <a:bodyPr/>
        <a:lstStyle/>
        <a:p>
          <a:endParaRPr lang="en-GB"/>
        </a:p>
      </dgm:t>
    </dgm:pt>
    <dgm:pt modelId="{E3500896-D5DF-4CED-8D51-5A0EB514616A}" type="sibTrans" cxnId="{385FFAA5-8E3C-49A5-A97B-FBCEF0C976B8}">
      <dgm:prSet/>
      <dgm:spPr/>
      <dgm:t>
        <a:bodyPr/>
        <a:lstStyle/>
        <a:p>
          <a:endParaRPr lang="en-GB"/>
        </a:p>
      </dgm:t>
    </dgm:pt>
    <dgm:pt modelId="{D6C43174-20AA-497C-8797-14E79D518223}" type="pres">
      <dgm:prSet presAssocID="{71ED7E71-0D0C-4A52-80AA-19365B8501EA}" presName="Name0" presStyleCnt="0">
        <dgm:presLayoutVars>
          <dgm:chMax val="7"/>
          <dgm:dir/>
          <dgm:animLvl val="lvl"/>
          <dgm:resizeHandles val="exact"/>
        </dgm:presLayoutVars>
      </dgm:prSet>
      <dgm:spPr/>
    </dgm:pt>
    <dgm:pt modelId="{2FBA93CC-842C-4538-A0E2-232773941EFD}" type="pres">
      <dgm:prSet presAssocID="{1D83813D-F30B-42F7-A875-5BCBAFF149EF}" presName="circle1" presStyleLbl="node1" presStyleIdx="0" presStyleCnt="3"/>
      <dgm:spPr/>
    </dgm:pt>
    <dgm:pt modelId="{C3E54DF7-C112-4876-A6EF-E13FDA7626A2}" type="pres">
      <dgm:prSet presAssocID="{1D83813D-F30B-42F7-A875-5BCBAFF149EF}" presName="space" presStyleCnt="0"/>
      <dgm:spPr/>
    </dgm:pt>
    <dgm:pt modelId="{1206BB7F-7948-4BFC-BCA2-BD54D8EBF149}" type="pres">
      <dgm:prSet presAssocID="{1D83813D-F30B-42F7-A875-5BCBAFF149EF}" presName="rect1" presStyleLbl="alignAcc1" presStyleIdx="0" presStyleCnt="3"/>
      <dgm:spPr/>
    </dgm:pt>
    <dgm:pt modelId="{D3A874B1-7D1A-46A9-A717-96C2E209876A}" type="pres">
      <dgm:prSet presAssocID="{1EF5CE96-C28E-4473-B409-7733D4AFE304}" presName="vertSpace2" presStyleLbl="node1" presStyleIdx="0" presStyleCnt="3"/>
      <dgm:spPr/>
    </dgm:pt>
    <dgm:pt modelId="{C8DB1915-399A-4FD4-8785-F8FE3A0FA6AD}" type="pres">
      <dgm:prSet presAssocID="{1EF5CE96-C28E-4473-B409-7733D4AFE304}" presName="circle2" presStyleLbl="node1" presStyleIdx="1" presStyleCnt="3"/>
      <dgm:spPr/>
    </dgm:pt>
    <dgm:pt modelId="{C27ACD9C-AF72-46C7-AD9E-DBCEB48164E2}" type="pres">
      <dgm:prSet presAssocID="{1EF5CE96-C28E-4473-B409-7733D4AFE304}" presName="rect2" presStyleLbl="alignAcc1" presStyleIdx="1" presStyleCnt="3"/>
      <dgm:spPr/>
    </dgm:pt>
    <dgm:pt modelId="{6862CE63-1F50-4F8C-94F1-18B1BDEB0E22}" type="pres">
      <dgm:prSet presAssocID="{B0B47381-BD7A-494A-8602-6BE553FA0603}" presName="vertSpace3" presStyleLbl="node1" presStyleIdx="1" presStyleCnt="3"/>
      <dgm:spPr/>
    </dgm:pt>
    <dgm:pt modelId="{3ACB29B3-FA0C-4D52-B59B-EA7538F93CA1}" type="pres">
      <dgm:prSet presAssocID="{B0B47381-BD7A-494A-8602-6BE553FA0603}" presName="circle3" presStyleLbl="node1" presStyleIdx="2" presStyleCnt="3"/>
      <dgm:spPr/>
    </dgm:pt>
    <dgm:pt modelId="{23FD4156-FB5D-4166-867F-D689DA3957A9}" type="pres">
      <dgm:prSet presAssocID="{B0B47381-BD7A-494A-8602-6BE553FA0603}" presName="rect3" presStyleLbl="alignAcc1" presStyleIdx="2" presStyleCnt="3"/>
      <dgm:spPr/>
    </dgm:pt>
    <dgm:pt modelId="{017D7E6E-E86A-4CAD-A797-3E577D61F3A5}" type="pres">
      <dgm:prSet presAssocID="{1D83813D-F30B-42F7-A875-5BCBAFF149EF}" presName="rect1ParTx" presStyleLbl="alignAcc1" presStyleIdx="2" presStyleCnt="3">
        <dgm:presLayoutVars>
          <dgm:chMax val="1"/>
          <dgm:bulletEnabled val="1"/>
        </dgm:presLayoutVars>
      </dgm:prSet>
      <dgm:spPr/>
    </dgm:pt>
    <dgm:pt modelId="{BBABC4B4-F9DD-4A33-AD54-34172BB8B598}" type="pres">
      <dgm:prSet presAssocID="{1D83813D-F30B-42F7-A875-5BCBAFF149EF}" presName="rect1ChTx" presStyleLbl="alignAcc1" presStyleIdx="2" presStyleCnt="3">
        <dgm:presLayoutVars>
          <dgm:bulletEnabled val="1"/>
        </dgm:presLayoutVars>
      </dgm:prSet>
      <dgm:spPr/>
    </dgm:pt>
    <dgm:pt modelId="{E3EEF655-2B79-42BD-96DA-9443443D64F5}" type="pres">
      <dgm:prSet presAssocID="{1EF5CE96-C28E-4473-B409-7733D4AFE304}" presName="rect2ParTx" presStyleLbl="alignAcc1" presStyleIdx="2" presStyleCnt="3">
        <dgm:presLayoutVars>
          <dgm:chMax val="1"/>
          <dgm:bulletEnabled val="1"/>
        </dgm:presLayoutVars>
      </dgm:prSet>
      <dgm:spPr/>
    </dgm:pt>
    <dgm:pt modelId="{D72EE17D-01B2-4ADD-8710-938D6B95F38A}" type="pres">
      <dgm:prSet presAssocID="{1EF5CE96-C28E-4473-B409-7733D4AFE304}" presName="rect2ChTx" presStyleLbl="alignAcc1" presStyleIdx="2" presStyleCnt="3">
        <dgm:presLayoutVars>
          <dgm:bulletEnabled val="1"/>
        </dgm:presLayoutVars>
      </dgm:prSet>
      <dgm:spPr/>
    </dgm:pt>
    <dgm:pt modelId="{F38A9BBB-FACC-4079-B786-42F29AFE224D}" type="pres">
      <dgm:prSet presAssocID="{B0B47381-BD7A-494A-8602-6BE553FA0603}" presName="rect3ParTx" presStyleLbl="alignAcc1" presStyleIdx="2" presStyleCnt="3">
        <dgm:presLayoutVars>
          <dgm:chMax val="1"/>
          <dgm:bulletEnabled val="1"/>
        </dgm:presLayoutVars>
      </dgm:prSet>
      <dgm:spPr/>
    </dgm:pt>
    <dgm:pt modelId="{4A44AD05-D0BC-472C-9EC3-CC86B2F011DE}" type="pres">
      <dgm:prSet presAssocID="{B0B47381-BD7A-494A-8602-6BE553FA0603}" presName="rect3ChTx" presStyleLbl="alignAcc1" presStyleIdx="2" presStyleCnt="3">
        <dgm:presLayoutVars>
          <dgm:bulletEnabled val="1"/>
        </dgm:presLayoutVars>
      </dgm:prSet>
      <dgm:spPr/>
    </dgm:pt>
  </dgm:ptLst>
  <dgm:cxnLst>
    <dgm:cxn modelId="{C3EA3F07-C03A-4AAF-BC3B-0E98F9DCF8EB}" type="presOf" srcId="{1D83813D-F30B-42F7-A875-5BCBAFF149EF}" destId="{1206BB7F-7948-4BFC-BCA2-BD54D8EBF149}" srcOrd="0" destOrd="0" presId="urn:microsoft.com/office/officeart/2005/8/layout/target3"/>
    <dgm:cxn modelId="{D0636B12-37E2-4575-A56A-1270B4900262}" type="presOf" srcId="{D2DF7CF7-7EE0-48E1-AEEA-22B24C6A70CA}" destId="{4A44AD05-D0BC-472C-9EC3-CC86B2F011DE}" srcOrd="0" destOrd="1" presId="urn:microsoft.com/office/officeart/2005/8/layout/target3"/>
    <dgm:cxn modelId="{A6104B3F-71DA-4DA6-BC5E-645440EB7EEC}" srcId="{1EF5CE96-C28E-4473-B409-7733D4AFE304}" destId="{E580CF60-80F0-4190-97E7-3F03C86A7F53}" srcOrd="0" destOrd="0" parTransId="{CCDFC755-F163-4D38-8536-8A5D59C28C55}" sibTransId="{4828CE22-D99C-433C-9BA7-B1A0E0704C61}"/>
    <dgm:cxn modelId="{FE5CDC47-931D-4CDF-9A68-98385EB35097}" type="presOf" srcId="{E580CF60-80F0-4190-97E7-3F03C86A7F53}" destId="{D72EE17D-01B2-4ADD-8710-938D6B95F38A}" srcOrd="0" destOrd="0" presId="urn:microsoft.com/office/officeart/2005/8/layout/target3"/>
    <dgm:cxn modelId="{6CB79A48-2734-4E6B-B9A5-4DB4723B07F9}" type="presOf" srcId="{8BF6F29D-47C6-4AB0-A2EA-EDFED0CDE839}" destId="{BBABC4B4-F9DD-4A33-AD54-34172BB8B598}" srcOrd="0" destOrd="0" presId="urn:microsoft.com/office/officeart/2005/8/layout/target3"/>
    <dgm:cxn modelId="{79581556-060D-444E-9FBD-5DC5D3E36D08}" type="presOf" srcId="{B1C0783C-45F9-47B2-BCB5-617327202994}" destId="{D72EE17D-01B2-4ADD-8710-938D6B95F38A}" srcOrd="0" destOrd="1" presId="urn:microsoft.com/office/officeart/2005/8/layout/target3"/>
    <dgm:cxn modelId="{E4564B7F-D2D0-4312-9F7C-3F2BDCC13860}" srcId="{71ED7E71-0D0C-4A52-80AA-19365B8501EA}" destId="{1EF5CE96-C28E-4473-B409-7733D4AFE304}" srcOrd="1" destOrd="0" parTransId="{E29DADB5-2EC3-4235-89E1-A7C0E67D5FDE}" sibTransId="{EF526EB1-B4E8-4419-874A-85B8D6C641FC}"/>
    <dgm:cxn modelId="{25DFAA84-4DBA-482A-A56A-E3CFAF76A056}" srcId="{B0B47381-BD7A-494A-8602-6BE553FA0603}" destId="{D2DF7CF7-7EE0-48E1-AEEA-22B24C6A70CA}" srcOrd="1" destOrd="0" parTransId="{06BCC193-4A6A-4765-8087-849ABBC6206A}" sibTransId="{DEFCFFF8-3669-44E1-9FE2-ED12C51AAAD7}"/>
    <dgm:cxn modelId="{6B21CB89-4EE5-4608-B270-D54398B8C39B}" type="presOf" srcId="{4FAA48A3-1D4C-4951-8AE4-488EDB9488DB}" destId="{D72EE17D-01B2-4ADD-8710-938D6B95F38A}" srcOrd="0" destOrd="2" presId="urn:microsoft.com/office/officeart/2005/8/layout/target3"/>
    <dgm:cxn modelId="{73C1CC8D-B4EB-439A-9937-B21F294C852D}" srcId="{1D83813D-F30B-42F7-A875-5BCBAFF149EF}" destId="{0B8411C1-9EE8-494D-B2B8-E66918C136B2}" srcOrd="1" destOrd="0" parTransId="{DDA4AC47-383A-4AB5-98B8-5AA87CD5FF6B}" sibTransId="{0C36B0B0-1D64-4ADE-BEE0-46DF44C4E1AE}"/>
    <dgm:cxn modelId="{D26B8894-45F7-4DF6-A061-C6CB1686F0D3}" srcId="{1D83813D-F30B-42F7-A875-5BCBAFF149EF}" destId="{8BF6F29D-47C6-4AB0-A2EA-EDFED0CDE839}" srcOrd="0" destOrd="0" parTransId="{B2592F15-B482-49A1-919E-5A6E9620F411}" sibTransId="{B96E1628-BF02-4246-A056-CA990694EA61}"/>
    <dgm:cxn modelId="{CAF14798-8D98-42B1-82BD-D73AAEC4970A}" srcId="{71ED7E71-0D0C-4A52-80AA-19365B8501EA}" destId="{B0B47381-BD7A-494A-8602-6BE553FA0603}" srcOrd="2" destOrd="0" parTransId="{B830314E-1DC1-45C6-9396-11B89054913E}" sibTransId="{7414757F-2D8A-45F4-A25A-026B4ACDB92A}"/>
    <dgm:cxn modelId="{D4EE129F-9585-482C-B213-FB82CF4FA379}" srcId="{1EF5CE96-C28E-4473-B409-7733D4AFE304}" destId="{DB3388F5-60DB-40B1-B7E1-F97FF16BCAFE}" srcOrd="3" destOrd="0" parTransId="{0BC99C04-BD64-4683-95E1-E3028038BC74}" sibTransId="{C8FF848B-B134-4FD0-8D6E-897B146D2848}"/>
    <dgm:cxn modelId="{385FFAA5-8E3C-49A5-A97B-FBCEF0C976B8}" srcId="{1EF5CE96-C28E-4473-B409-7733D4AFE304}" destId="{4FAA48A3-1D4C-4951-8AE4-488EDB9488DB}" srcOrd="2" destOrd="0" parTransId="{39E32520-0319-45D9-B676-5C4617EABFB6}" sibTransId="{E3500896-D5DF-4CED-8D51-5A0EB514616A}"/>
    <dgm:cxn modelId="{0265F6AA-861F-4B24-844B-80CBDF1033A1}" type="presOf" srcId="{1EF5CE96-C28E-4473-B409-7733D4AFE304}" destId="{C27ACD9C-AF72-46C7-AD9E-DBCEB48164E2}" srcOrd="0" destOrd="0" presId="urn:microsoft.com/office/officeart/2005/8/layout/target3"/>
    <dgm:cxn modelId="{4DA22AAB-CC84-4486-8BCB-82F2B98A0C32}" srcId="{1EF5CE96-C28E-4473-B409-7733D4AFE304}" destId="{B1C0783C-45F9-47B2-BCB5-617327202994}" srcOrd="1" destOrd="0" parTransId="{47358130-5E42-4894-8ABE-DFC1978C6D2C}" sibTransId="{6DEC1771-6042-4219-AAD8-4AF365B39E0A}"/>
    <dgm:cxn modelId="{9FCE08B5-A07B-4922-9ECA-FC6E78866DB6}" type="presOf" srcId="{1EF5CE96-C28E-4473-B409-7733D4AFE304}" destId="{E3EEF655-2B79-42BD-96DA-9443443D64F5}" srcOrd="1" destOrd="0" presId="urn:microsoft.com/office/officeart/2005/8/layout/target3"/>
    <dgm:cxn modelId="{059DFCBA-6F25-4C94-A67B-5AC04B1CF0F0}" type="presOf" srcId="{B0B47381-BD7A-494A-8602-6BE553FA0603}" destId="{23FD4156-FB5D-4166-867F-D689DA3957A9}" srcOrd="0" destOrd="0" presId="urn:microsoft.com/office/officeart/2005/8/layout/target3"/>
    <dgm:cxn modelId="{3F90D3CA-46FA-4E00-A7EF-EF78346BE703}" type="presOf" srcId="{1D83813D-F30B-42F7-A875-5BCBAFF149EF}" destId="{017D7E6E-E86A-4CAD-A797-3E577D61F3A5}" srcOrd="1" destOrd="0" presId="urn:microsoft.com/office/officeart/2005/8/layout/target3"/>
    <dgm:cxn modelId="{BAEE6DCD-0FD5-4306-8F96-56C95098ABB7}" type="presOf" srcId="{71ED7E71-0D0C-4A52-80AA-19365B8501EA}" destId="{D6C43174-20AA-497C-8797-14E79D518223}" srcOrd="0" destOrd="0" presId="urn:microsoft.com/office/officeart/2005/8/layout/target3"/>
    <dgm:cxn modelId="{010EE5CD-EC16-429F-B2E9-28562CDA4DD5}" type="presOf" srcId="{DB3388F5-60DB-40B1-B7E1-F97FF16BCAFE}" destId="{D72EE17D-01B2-4ADD-8710-938D6B95F38A}" srcOrd="0" destOrd="3" presId="urn:microsoft.com/office/officeart/2005/8/layout/target3"/>
    <dgm:cxn modelId="{DBB6A0D0-5760-4FF2-B021-2B66BFE7F674}" type="presOf" srcId="{B0B47381-BD7A-494A-8602-6BE553FA0603}" destId="{F38A9BBB-FACC-4079-B786-42F29AFE224D}" srcOrd="1" destOrd="0" presId="urn:microsoft.com/office/officeart/2005/8/layout/target3"/>
    <dgm:cxn modelId="{8F9636D3-987C-4F68-9A72-2C305F2D415A}" type="presOf" srcId="{0B8411C1-9EE8-494D-B2B8-E66918C136B2}" destId="{BBABC4B4-F9DD-4A33-AD54-34172BB8B598}" srcOrd="0" destOrd="1" presId="urn:microsoft.com/office/officeart/2005/8/layout/target3"/>
    <dgm:cxn modelId="{0BA5C1E9-E352-48F3-A556-50C0E43129F3}" srcId="{B0B47381-BD7A-494A-8602-6BE553FA0603}" destId="{8CEA41A0-9714-4727-A843-D6B36182C0F7}" srcOrd="0" destOrd="0" parTransId="{CE071C9C-0FBA-4143-8006-765CA168DAAE}" sibTransId="{EB03C745-51BE-4F4A-9A37-E41AAED0FEE0}"/>
    <dgm:cxn modelId="{BBE588F0-884D-45E0-9CD5-0CEA52CF3F9B}" srcId="{71ED7E71-0D0C-4A52-80AA-19365B8501EA}" destId="{1D83813D-F30B-42F7-A875-5BCBAFF149EF}" srcOrd="0" destOrd="0" parTransId="{EB0587AA-AFD5-41F0-9EBF-8381800D5FDB}" sibTransId="{13A796F0-62C7-4154-BAB8-D2F0535B52A6}"/>
    <dgm:cxn modelId="{EA58C3F5-49C8-4022-A664-2A4DA2A133FF}" type="presOf" srcId="{8CEA41A0-9714-4727-A843-D6B36182C0F7}" destId="{4A44AD05-D0BC-472C-9EC3-CC86B2F011DE}" srcOrd="0" destOrd="0" presId="urn:microsoft.com/office/officeart/2005/8/layout/target3"/>
    <dgm:cxn modelId="{F1919096-40CB-4B53-8739-089433ABF5A0}" type="presParOf" srcId="{D6C43174-20AA-497C-8797-14E79D518223}" destId="{2FBA93CC-842C-4538-A0E2-232773941EFD}" srcOrd="0" destOrd="0" presId="urn:microsoft.com/office/officeart/2005/8/layout/target3"/>
    <dgm:cxn modelId="{98CE44E7-FD76-4CBD-A34A-6A4407EB0950}" type="presParOf" srcId="{D6C43174-20AA-497C-8797-14E79D518223}" destId="{C3E54DF7-C112-4876-A6EF-E13FDA7626A2}" srcOrd="1" destOrd="0" presId="urn:microsoft.com/office/officeart/2005/8/layout/target3"/>
    <dgm:cxn modelId="{CBDB8BF6-A598-4D97-A0C7-6F2037F1E964}" type="presParOf" srcId="{D6C43174-20AA-497C-8797-14E79D518223}" destId="{1206BB7F-7948-4BFC-BCA2-BD54D8EBF149}" srcOrd="2" destOrd="0" presId="urn:microsoft.com/office/officeart/2005/8/layout/target3"/>
    <dgm:cxn modelId="{70E2127F-FCB1-49E9-934D-9586AC0D3A1F}" type="presParOf" srcId="{D6C43174-20AA-497C-8797-14E79D518223}" destId="{D3A874B1-7D1A-46A9-A717-96C2E209876A}" srcOrd="3" destOrd="0" presId="urn:microsoft.com/office/officeart/2005/8/layout/target3"/>
    <dgm:cxn modelId="{67C1EB88-8E22-427B-8995-E9EE2929899C}" type="presParOf" srcId="{D6C43174-20AA-497C-8797-14E79D518223}" destId="{C8DB1915-399A-4FD4-8785-F8FE3A0FA6AD}" srcOrd="4" destOrd="0" presId="urn:microsoft.com/office/officeart/2005/8/layout/target3"/>
    <dgm:cxn modelId="{D19E2E32-1988-4925-9BC4-26614EACA002}" type="presParOf" srcId="{D6C43174-20AA-497C-8797-14E79D518223}" destId="{C27ACD9C-AF72-46C7-AD9E-DBCEB48164E2}" srcOrd="5" destOrd="0" presId="urn:microsoft.com/office/officeart/2005/8/layout/target3"/>
    <dgm:cxn modelId="{2DDD266D-3CCC-4121-A520-3E6E7477E496}" type="presParOf" srcId="{D6C43174-20AA-497C-8797-14E79D518223}" destId="{6862CE63-1F50-4F8C-94F1-18B1BDEB0E22}" srcOrd="6" destOrd="0" presId="urn:microsoft.com/office/officeart/2005/8/layout/target3"/>
    <dgm:cxn modelId="{BC7E45C7-2AE4-4D6E-971A-FB0655228C14}" type="presParOf" srcId="{D6C43174-20AA-497C-8797-14E79D518223}" destId="{3ACB29B3-FA0C-4D52-B59B-EA7538F93CA1}" srcOrd="7" destOrd="0" presId="urn:microsoft.com/office/officeart/2005/8/layout/target3"/>
    <dgm:cxn modelId="{52616CF2-4946-48A1-92EF-F42BAC73FA94}" type="presParOf" srcId="{D6C43174-20AA-497C-8797-14E79D518223}" destId="{23FD4156-FB5D-4166-867F-D689DA3957A9}" srcOrd="8" destOrd="0" presId="urn:microsoft.com/office/officeart/2005/8/layout/target3"/>
    <dgm:cxn modelId="{64226A48-5044-4684-B529-BAC268A1E983}" type="presParOf" srcId="{D6C43174-20AA-497C-8797-14E79D518223}" destId="{017D7E6E-E86A-4CAD-A797-3E577D61F3A5}" srcOrd="9" destOrd="0" presId="urn:microsoft.com/office/officeart/2005/8/layout/target3"/>
    <dgm:cxn modelId="{9A36BEA3-61B4-4623-8DAA-43DDDE3D860F}" type="presParOf" srcId="{D6C43174-20AA-497C-8797-14E79D518223}" destId="{BBABC4B4-F9DD-4A33-AD54-34172BB8B598}" srcOrd="10" destOrd="0" presId="urn:microsoft.com/office/officeart/2005/8/layout/target3"/>
    <dgm:cxn modelId="{261F02CF-D8E1-41E4-8926-BB4633A70C67}" type="presParOf" srcId="{D6C43174-20AA-497C-8797-14E79D518223}" destId="{E3EEF655-2B79-42BD-96DA-9443443D64F5}" srcOrd="11" destOrd="0" presId="urn:microsoft.com/office/officeart/2005/8/layout/target3"/>
    <dgm:cxn modelId="{C5AC244B-17E0-416F-8694-5C9379C6141D}" type="presParOf" srcId="{D6C43174-20AA-497C-8797-14E79D518223}" destId="{D72EE17D-01B2-4ADD-8710-938D6B95F38A}" srcOrd="12" destOrd="0" presId="urn:microsoft.com/office/officeart/2005/8/layout/target3"/>
    <dgm:cxn modelId="{BEAD3FB4-E4FB-4BD0-B820-2084E76DACD8}" type="presParOf" srcId="{D6C43174-20AA-497C-8797-14E79D518223}" destId="{F38A9BBB-FACC-4079-B786-42F29AFE224D}" srcOrd="13" destOrd="0" presId="urn:microsoft.com/office/officeart/2005/8/layout/target3"/>
    <dgm:cxn modelId="{B75AB316-CF1F-4E09-AE90-2B5A6407E6D9}" type="presParOf" srcId="{D6C43174-20AA-497C-8797-14E79D518223}" destId="{4A44AD05-D0BC-472C-9EC3-CC86B2F011DE}"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ED7E71-0D0C-4A52-80AA-19365B8501EA}"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GB"/>
        </a:p>
      </dgm:t>
    </dgm:pt>
    <dgm:pt modelId="{1D83813D-F30B-42F7-A875-5BCBAFF149EF}">
      <dgm:prSet phldrT="[Text]" custT="1"/>
      <dgm:spPr/>
      <dgm:t>
        <a:bodyPr/>
        <a:lstStyle/>
        <a:p>
          <a:r>
            <a:rPr lang="en-US" sz="2800" dirty="0"/>
            <a:t>Water policy</a:t>
          </a:r>
          <a:endParaRPr lang="en-GB" sz="2800" dirty="0"/>
        </a:p>
      </dgm:t>
    </dgm:pt>
    <dgm:pt modelId="{EB0587AA-AFD5-41F0-9EBF-8381800D5FDB}" type="parTrans" cxnId="{BBE588F0-884D-45E0-9CD5-0CEA52CF3F9B}">
      <dgm:prSet/>
      <dgm:spPr/>
      <dgm:t>
        <a:bodyPr/>
        <a:lstStyle/>
        <a:p>
          <a:endParaRPr lang="en-GB"/>
        </a:p>
      </dgm:t>
    </dgm:pt>
    <dgm:pt modelId="{13A796F0-62C7-4154-BAB8-D2F0535B52A6}" type="sibTrans" cxnId="{BBE588F0-884D-45E0-9CD5-0CEA52CF3F9B}">
      <dgm:prSet/>
      <dgm:spPr/>
      <dgm:t>
        <a:bodyPr/>
        <a:lstStyle/>
        <a:p>
          <a:endParaRPr lang="en-GB"/>
        </a:p>
      </dgm:t>
    </dgm:pt>
    <dgm:pt modelId="{1EF5CE96-C28E-4473-B409-7733D4AFE304}">
      <dgm:prSet phldrT="[Text]" custT="1"/>
      <dgm:spPr/>
      <dgm:t>
        <a:bodyPr/>
        <a:lstStyle/>
        <a:p>
          <a:r>
            <a:rPr lang="en-US" sz="2800" dirty="0"/>
            <a:t>Regular planning</a:t>
          </a:r>
          <a:endParaRPr lang="en-GB" sz="2800" dirty="0"/>
        </a:p>
      </dgm:t>
    </dgm:pt>
    <dgm:pt modelId="{E29DADB5-2EC3-4235-89E1-A7C0E67D5FDE}" type="parTrans" cxnId="{E4564B7F-D2D0-4312-9F7C-3F2BDCC13860}">
      <dgm:prSet/>
      <dgm:spPr/>
      <dgm:t>
        <a:bodyPr/>
        <a:lstStyle/>
        <a:p>
          <a:endParaRPr lang="en-GB"/>
        </a:p>
      </dgm:t>
    </dgm:pt>
    <dgm:pt modelId="{EF526EB1-B4E8-4419-874A-85B8D6C641FC}" type="sibTrans" cxnId="{E4564B7F-D2D0-4312-9F7C-3F2BDCC13860}">
      <dgm:prSet/>
      <dgm:spPr/>
      <dgm:t>
        <a:bodyPr/>
        <a:lstStyle/>
        <a:p>
          <a:endParaRPr lang="en-GB"/>
        </a:p>
      </dgm:t>
    </dgm:pt>
    <dgm:pt modelId="{B0B47381-BD7A-494A-8602-6BE553FA0603}">
      <dgm:prSet phldrT="[Text]" custT="1"/>
      <dgm:spPr/>
      <dgm:t>
        <a:bodyPr/>
        <a:lstStyle/>
        <a:p>
          <a:r>
            <a:rPr lang="en-US" sz="2800" dirty="0"/>
            <a:t>Specific problem</a:t>
          </a:r>
          <a:endParaRPr lang="en-GB" sz="2800" dirty="0"/>
        </a:p>
      </dgm:t>
    </dgm:pt>
    <dgm:pt modelId="{B830314E-1DC1-45C6-9396-11B89054913E}" type="parTrans" cxnId="{CAF14798-8D98-42B1-82BD-D73AAEC4970A}">
      <dgm:prSet/>
      <dgm:spPr/>
      <dgm:t>
        <a:bodyPr/>
        <a:lstStyle/>
        <a:p>
          <a:endParaRPr lang="en-GB"/>
        </a:p>
      </dgm:t>
    </dgm:pt>
    <dgm:pt modelId="{7414757F-2D8A-45F4-A25A-026B4ACDB92A}" type="sibTrans" cxnId="{CAF14798-8D98-42B1-82BD-D73AAEC4970A}">
      <dgm:prSet/>
      <dgm:spPr/>
      <dgm:t>
        <a:bodyPr/>
        <a:lstStyle/>
        <a:p>
          <a:endParaRPr lang="en-GB"/>
        </a:p>
      </dgm:t>
    </dgm:pt>
    <dgm:pt modelId="{D6C43174-20AA-497C-8797-14E79D518223}" type="pres">
      <dgm:prSet presAssocID="{71ED7E71-0D0C-4A52-80AA-19365B8501EA}" presName="Name0" presStyleCnt="0">
        <dgm:presLayoutVars>
          <dgm:chMax val="7"/>
          <dgm:dir/>
          <dgm:animLvl val="lvl"/>
          <dgm:resizeHandles val="exact"/>
        </dgm:presLayoutVars>
      </dgm:prSet>
      <dgm:spPr/>
    </dgm:pt>
    <dgm:pt modelId="{2FBA93CC-842C-4538-A0E2-232773941EFD}" type="pres">
      <dgm:prSet presAssocID="{1D83813D-F30B-42F7-A875-5BCBAFF149EF}" presName="circle1" presStyleLbl="node1" presStyleIdx="0" presStyleCnt="3"/>
      <dgm:spPr/>
    </dgm:pt>
    <dgm:pt modelId="{C3E54DF7-C112-4876-A6EF-E13FDA7626A2}" type="pres">
      <dgm:prSet presAssocID="{1D83813D-F30B-42F7-A875-5BCBAFF149EF}" presName="space" presStyleCnt="0"/>
      <dgm:spPr/>
    </dgm:pt>
    <dgm:pt modelId="{1206BB7F-7948-4BFC-BCA2-BD54D8EBF149}" type="pres">
      <dgm:prSet presAssocID="{1D83813D-F30B-42F7-A875-5BCBAFF149EF}" presName="rect1" presStyleLbl="alignAcc1" presStyleIdx="0" presStyleCnt="3"/>
      <dgm:spPr/>
    </dgm:pt>
    <dgm:pt modelId="{D3A874B1-7D1A-46A9-A717-96C2E209876A}" type="pres">
      <dgm:prSet presAssocID="{1EF5CE96-C28E-4473-B409-7733D4AFE304}" presName="vertSpace2" presStyleLbl="node1" presStyleIdx="0" presStyleCnt="3"/>
      <dgm:spPr/>
    </dgm:pt>
    <dgm:pt modelId="{C8DB1915-399A-4FD4-8785-F8FE3A0FA6AD}" type="pres">
      <dgm:prSet presAssocID="{1EF5CE96-C28E-4473-B409-7733D4AFE304}" presName="circle2" presStyleLbl="node1" presStyleIdx="1" presStyleCnt="3"/>
      <dgm:spPr/>
    </dgm:pt>
    <dgm:pt modelId="{C27ACD9C-AF72-46C7-AD9E-DBCEB48164E2}" type="pres">
      <dgm:prSet presAssocID="{1EF5CE96-C28E-4473-B409-7733D4AFE304}" presName="rect2" presStyleLbl="alignAcc1" presStyleIdx="1" presStyleCnt="3"/>
      <dgm:spPr/>
    </dgm:pt>
    <dgm:pt modelId="{6862CE63-1F50-4F8C-94F1-18B1BDEB0E22}" type="pres">
      <dgm:prSet presAssocID="{B0B47381-BD7A-494A-8602-6BE553FA0603}" presName="vertSpace3" presStyleLbl="node1" presStyleIdx="1" presStyleCnt="3"/>
      <dgm:spPr/>
    </dgm:pt>
    <dgm:pt modelId="{3ACB29B3-FA0C-4D52-B59B-EA7538F93CA1}" type="pres">
      <dgm:prSet presAssocID="{B0B47381-BD7A-494A-8602-6BE553FA0603}" presName="circle3" presStyleLbl="node1" presStyleIdx="2" presStyleCnt="3"/>
      <dgm:spPr/>
    </dgm:pt>
    <dgm:pt modelId="{23FD4156-FB5D-4166-867F-D689DA3957A9}" type="pres">
      <dgm:prSet presAssocID="{B0B47381-BD7A-494A-8602-6BE553FA0603}" presName="rect3" presStyleLbl="alignAcc1" presStyleIdx="2" presStyleCnt="3"/>
      <dgm:spPr/>
    </dgm:pt>
    <dgm:pt modelId="{024277D2-C55D-4EB8-9AB2-9F57A654779F}" type="pres">
      <dgm:prSet presAssocID="{1D83813D-F30B-42F7-A875-5BCBAFF149EF}" presName="rect1ParTxNoCh" presStyleLbl="alignAcc1" presStyleIdx="2" presStyleCnt="3">
        <dgm:presLayoutVars>
          <dgm:chMax val="1"/>
          <dgm:bulletEnabled val="1"/>
        </dgm:presLayoutVars>
      </dgm:prSet>
      <dgm:spPr/>
    </dgm:pt>
    <dgm:pt modelId="{34B67AD8-20FC-49A7-9B37-F39BC8F95C7C}" type="pres">
      <dgm:prSet presAssocID="{1EF5CE96-C28E-4473-B409-7733D4AFE304}" presName="rect2ParTxNoCh" presStyleLbl="alignAcc1" presStyleIdx="2" presStyleCnt="3">
        <dgm:presLayoutVars>
          <dgm:chMax val="1"/>
          <dgm:bulletEnabled val="1"/>
        </dgm:presLayoutVars>
      </dgm:prSet>
      <dgm:spPr/>
    </dgm:pt>
    <dgm:pt modelId="{B33C5343-1C8D-46B3-A0BD-BF0524CCB264}" type="pres">
      <dgm:prSet presAssocID="{B0B47381-BD7A-494A-8602-6BE553FA0603}" presName="rect3ParTxNoCh" presStyleLbl="alignAcc1" presStyleIdx="2" presStyleCnt="3">
        <dgm:presLayoutVars>
          <dgm:chMax val="1"/>
          <dgm:bulletEnabled val="1"/>
        </dgm:presLayoutVars>
      </dgm:prSet>
      <dgm:spPr/>
    </dgm:pt>
  </dgm:ptLst>
  <dgm:cxnLst>
    <dgm:cxn modelId="{7A7DCD00-1465-470F-888E-CCBE4CC682D5}" type="presOf" srcId="{B0B47381-BD7A-494A-8602-6BE553FA0603}" destId="{B33C5343-1C8D-46B3-A0BD-BF0524CCB264}" srcOrd="1" destOrd="0" presId="urn:microsoft.com/office/officeart/2005/8/layout/target3"/>
    <dgm:cxn modelId="{15CDA106-C185-4AD2-AE39-1AD183D575E2}" type="presOf" srcId="{1D83813D-F30B-42F7-A875-5BCBAFF149EF}" destId="{024277D2-C55D-4EB8-9AB2-9F57A654779F}" srcOrd="1" destOrd="0" presId="urn:microsoft.com/office/officeart/2005/8/layout/target3"/>
    <dgm:cxn modelId="{1F074219-9F72-4ACC-AB8C-3A1980F6E1F3}" type="presOf" srcId="{1EF5CE96-C28E-4473-B409-7733D4AFE304}" destId="{34B67AD8-20FC-49A7-9B37-F39BC8F95C7C}" srcOrd="1" destOrd="0" presId="urn:microsoft.com/office/officeart/2005/8/layout/target3"/>
    <dgm:cxn modelId="{FE23DF77-76B9-4489-BDEB-75D9F2621E76}" type="presOf" srcId="{71ED7E71-0D0C-4A52-80AA-19365B8501EA}" destId="{D6C43174-20AA-497C-8797-14E79D518223}" srcOrd="0" destOrd="0" presId="urn:microsoft.com/office/officeart/2005/8/layout/target3"/>
    <dgm:cxn modelId="{E4564B7F-D2D0-4312-9F7C-3F2BDCC13860}" srcId="{71ED7E71-0D0C-4A52-80AA-19365B8501EA}" destId="{1EF5CE96-C28E-4473-B409-7733D4AFE304}" srcOrd="1" destOrd="0" parTransId="{E29DADB5-2EC3-4235-89E1-A7C0E67D5FDE}" sibTransId="{EF526EB1-B4E8-4419-874A-85B8D6C641FC}"/>
    <dgm:cxn modelId="{CAF14798-8D98-42B1-82BD-D73AAEC4970A}" srcId="{71ED7E71-0D0C-4A52-80AA-19365B8501EA}" destId="{B0B47381-BD7A-494A-8602-6BE553FA0603}" srcOrd="2" destOrd="0" parTransId="{B830314E-1DC1-45C6-9396-11B89054913E}" sibTransId="{7414757F-2D8A-45F4-A25A-026B4ACDB92A}"/>
    <dgm:cxn modelId="{49CDC8A0-F5C3-4D2B-A73B-888AAE584E0F}" type="presOf" srcId="{1EF5CE96-C28E-4473-B409-7733D4AFE304}" destId="{C27ACD9C-AF72-46C7-AD9E-DBCEB48164E2}" srcOrd="0" destOrd="0" presId="urn:microsoft.com/office/officeart/2005/8/layout/target3"/>
    <dgm:cxn modelId="{3498EAE7-62C9-45D6-BDB8-FAA84F0DCE8D}" type="presOf" srcId="{1D83813D-F30B-42F7-A875-5BCBAFF149EF}" destId="{1206BB7F-7948-4BFC-BCA2-BD54D8EBF149}" srcOrd="0" destOrd="0" presId="urn:microsoft.com/office/officeart/2005/8/layout/target3"/>
    <dgm:cxn modelId="{77A487E8-E297-4BC6-9B31-341118735681}" type="presOf" srcId="{B0B47381-BD7A-494A-8602-6BE553FA0603}" destId="{23FD4156-FB5D-4166-867F-D689DA3957A9}" srcOrd="0" destOrd="0" presId="urn:microsoft.com/office/officeart/2005/8/layout/target3"/>
    <dgm:cxn modelId="{BBE588F0-884D-45E0-9CD5-0CEA52CF3F9B}" srcId="{71ED7E71-0D0C-4A52-80AA-19365B8501EA}" destId="{1D83813D-F30B-42F7-A875-5BCBAFF149EF}" srcOrd="0" destOrd="0" parTransId="{EB0587AA-AFD5-41F0-9EBF-8381800D5FDB}" sibTransId="{13A796F0-62C7-4154-BAB8-D2F0535B52A6}"/>
    <dgm:cxn modelId="{F91CC2ED-4A2D-4945-9AFA-B47FA6BBD4F6}" type="presParOf" srcId="{D6C43174-20AA-497C-8797-14E79D518223}" destId="{2FBA93CC-842C-4538-A0E2-232773941EFD}" srcOrd="0" destOrd="0" presId="urn:microsoft.com/office/officeart/2005/8/layout/target3"/>
    <dgm:cxn modelId="{474C4C2E-4D08-4581-8BE1-C52208605FA1}" type="presParOf" srcId="{D6C43174-20AA-497C-8797-14E79D518223}" destId="{C3E54DF7-C112-4876-A6EF-E13FDA7626A2}" srcOrd="1" destOrd="0" presId="urn:microsoft.com/office/officeart/2005/8/layout/target3"/>
    <dgm:cxn modelId="{362370C3-F153-4C5B-88EE-04905BE0AAD8}" type="presParOf" srcId="{D6C43174-20AA-497C-8797-14E79D518223}" destId="{1206BB7F-7948-4BFC-BCA2-BD54D8EBF149}" srcOrd="2" destOrd="0" presId="urn:microsoft.com/office/officeart/2005/8/layout/target3"/>
    <dgm:cxn modelId="{00A1A8DF-FAC9-4E08-B512-FC5F8E26545C}" type="presParOf" srcId="{D6C43174-20AA-497C-8797-14E79D518223}" destId="{D3A874B1-7D1A-46A9-A717-96C2E209876A}" srcOrd="3" destOrd="0" presId="urn:microsoft.com/office/officeart/2005/8/layout/target3"/>
    <dgm:cxn modelId="{4437F364-B8F7-4746-8182-3E9019FDF8B0}" type="presParOf" srcId="{D6C43174-20AA-497C-8797-14E79D518223}" destId="{C8DB1915-399A-4FD4-8785-F8FE3A0FA6AD}" srcOrd="4" destOrd="0" presId="urn:microsoft.com/office/officeart/2005/8/layout/target3"/>
    <dgm:cxn modelId="{50C15F36-CF92-4BC9-8D08-541E2A49F3AE}" type="presParOf" srcId="{D6C43174-20AA-497C-8797-14E79D518223}" destId="{C27ACD9C-AF72-46C7-AD9E-DBCEB48164E2}" srcOrd="5" destOrd="0" presId="urn:microsoft.com/office/officeart/2005/8/layout/target3"/>
    <dgm:cxn modelId="{973AB969-BDF2-4751-BF79-279E86A4A3F9}" type="presParOf" srcId="{D6C43174-20AA-497C-8797-14E79D518223}" destId="{6862CE63-1F50-4F8C-94F1-18B1BDEB0E22}" srcOrd="6" destOrd="0" presId="urn:microsoft.com/office/officeart/2005/8/layout/target3"/>
    <dgm:cxn modelId="{D1A48B85-75DA-4D2B-9309-8F2CCCBBF2A6}" type="presParOf" srcId="{D6C43174-20AA-497C-8797-14E79D518223}" destId="{3ACB29B3-FA0C-4D52-B59B-EA7538F93CA1}" srcOrd="7" destOrd="0" presId="urn:microsoft.com/office/officeart/2005/8/layout/target3"/>
    <dgm:cxn modelId="{0D8086F0-3DBC-47BF-8593-8511E8EFA19F}" type="presParOf" srcId="{D6C43174-20AA-497C-8797-14E79D518223}" destId="{23FD4156-FB5D-4166-867F-D689DA3957A9}" srcOrd="8" destOrd="0" presId="urn:microsoft.com/office/officeart/2005/8/layout/target3"/>
    <dgm:cxn modelId="{370BFCDB-FC92-442B-9A85-A4C4268AAA7D}" type="presParOf" srcId="{D6C43174-20AA-497C-8797-14E79D518223}" destId="{024277D2-C55D-4EB8-9AB2-9F57A654779F}" srcOrd="9" destOrd="0" presId="urn:microsoft.com/office/officeart/2005/8/layout/target3"/>
    <dgm:cxn modelId="{C26BB43E-8C62-4EC8-AA7D-190B8A158886}" type="presParOf" srcId="{D6C43174-20AA-497C-8797-14E79D518223}" destId="{34B67AD8-20FC-49A7-9B37-F39BC8F95C7C}" srcOrd="10" destOrd="0" presId="urn:microsoft.com/office/officeart/2005/8/layout/target3"/>
    <dgm:cxn modelId="{707A66B6-57D4-43CF-AF51-47D7B89BABF0}" type="presParOf" srcId="{D6C43174-20AA-497C-8797-14E79D518223}" destId="{B33C5343-1C8D-46B3-A0BD-BF0524CCB264}" srcOrd="11"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A93CC-842C-4538-A0E2-232773941EFD}">
      <dsp:nvSpPr>
        <dsp:cNvPr id="0" name=""/>
        <dsp:cNvSpPr/>
      </dsp:nvSpPr>
      <dsp:spPr>
        <a:xfrm>
          <a:off x="0" y="0"/>
          <a:ext cx="4351338" cy="4351338"/>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06BB7F-7948-4BFC-BCA2-BD54D8EBF149}">
      <dsp:nvSpPr>
        <dsp:cNvPr id="0" name=""/>
        <dsp:cNvSpPr/>
      </dsp:nvSpPr>
      <dsp:spPr>
        <a:xfrm>
          <a:off x="2175669" y="0"/>
          <a:ext cx="8339931" cy="435133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Water policy</a:t>
          </a:r>
          <a:endParaRPr lang="en-GB" sz="4000" kern="1200" dirty="0"/>
        </a:p>
      </dsp:txBody>
      <dsp:txXfrm>
        <a:off x="2175669" y="0"/>
        <a:ext cx="4169965" cy="1305404"/>
      </dsp:txXfrm>
    </dsp:sp>
    <dsp:sp modelId="{C8DB1915-399A-4FD4-8785-F8FE3A0FA6AD}">
      <dsp:nvSpPr>
        <dsp:cNvPr id="0" name=""/>
        <dsp:cNvSpPr/>
      </dsp:nvSpPr>
      <dsp:spPr>
        <a:xfrm>
          <a:off x="761485" y="1305404"/>
          <a:ext cx="2828366" cy="2828366"/>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7ACD9C-AF72-46C7-AD9E-DBCEB48164E2}">
      <dsp:nvSpPr>
        <dsp:cNvPr id="0" name=""/>
        <dsp:cNvSpPr/>
      </dsp:nvSpPr>
      <dsp:spPr>
        <a:xfrm>
          <a:off x="2175669" y="1305404"/>
          <a:ext cx="8339931" cy="282836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Regular planning</a:t>
          </a:r>
          <a:endParaRPr lang="en-GB" sz="4000" kern="1200" dirty="0"/>
        </a:p>
      </dsp:txBody>
      <dsp:txXfrm>
        <a:off x="2175669" y="1305404"/>
        <a:ext cx="4169965" cy="1305399"/>
      </dsp:txXfrm>
    </dsp:sp>
    <dsp:sp modelId="{3ACB29B3-FA0C-4D52-B59B-EA7538F93CA1}">
      <dsp:nvSpPr>
        <dsp:cNvPr id="0" name=""/>
        <dsp:cNvSpPr/>
      </dsp:nvSpPr>
      <dsp:spPr>
        <a:xfrm>
          <a:off x="1522968" y="2610804"/>
          <a:ext cx="1305400" cy="1305400"/>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FD4156-FB5D-4166-867F-D689DA3957A9}">
      <dsp:nvSpPr>
        <dsp:cNvPr id="0" name=""/>
        <dsp:cNvSpPr/>
      </dsp:nvSpPr>
      <dsp:spPr>
        <a:xfrm>
          <a:off x="2175669" y="2610804"/>
          <a:ext cx="8339931" cy="1305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Specific problem</a:t>
          </a:r>
          <a:endParaRPr lang="en-GB" sz="4400" kern="1200" dirty="0"/>
        </a:p>
      </dsp:txBody>
      <dsp:txXfrm>
        <a:off x="2175669" y="2610804"/>
        <a:ext cx="4169965" cy="1305400"/>
      </dsp:txXfrm>
    </dsp:sp>
    <dsp:sp modelId="{BBABC4B4-F9DD-4A33-AD54-34172BB8B598}">
      <dsp:nvSpPr>
        <dsp:cNvPr id="0" name=""/>
        <dsp:cNvSpPr/>
      </dsp:nvSpPr>
      <dsp:spPr>
        <a:xfrm>
          <a:off x="6345634" y="0"/>
          <a:ext cx="4169965" cy="13054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Systematic review of functions WRS</a:t>
          </a:r>
          <a:endParaRPr lang="en-GB" sz="1800" kern="1200" dirty="0"/>
        </a:p>
        <a:p>
          <a:pPr marL="171450" lvl="1" indent="-171450" algn="l" defTabSz="800100">
            <a:lnSpc>
              <a:spcPct val="90000"/>
            </a:lnSpc>
            <a:spcBef>
              <a:spcPct val="0"/>
            </a:spcBef>
            <a:spcAft>
              <a:spcPct val="15000"/>
            </a:spcAft>
            <a:buChar char="•"/>
          </a:pPr>
          <a:r>
            <a:rPr lang="en-US" sz="1800" kern="1200" dirty="0"/>
            <a:t>All benefits and issues</a:t>
          </a:r>
          <a:endParaRPr lang="en-GB" sz="1800" kern="1200" dirty="0"/>
        </a:p>
      </dsp:txBody>
      <dsp:txXfrm>
        <a:off x="6345634" y="0"/>
        <a:ext cx="4169965" cy="1305404"/>
      </dsp:txXfrm>
    </dsp:sp>
    <dsp:sp modelId="{D72EE17D-01B2-4ADD-8710-938D6B95F38A}">
      <dsp:nvSpPr>
        <dsp:cNvPr id="0" name=""/>
        <dsp:cNvSpPr/>
      </dsp:nvSpPr>
      <dsp:spPr>
        <a:xfrm>
          <a:off x="6345634" y="1305404"/>
          <a:ext cx="4169965" cy="130539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err="1"/>
            <a:t>Analyse</a:t>
          </a:r>
          <a:r>
            <a:rPr lang="en-US" sz="1800" kern="1200" dirty="0"/>
            <a:t> demand-supply</a:t>
          </a:r>
          <a:endParaRPr lang="en-GB" sz="1800" kern="1200" dirty="0"/>
        </a:p>
        <a:p>
          <a:pPr marL="171450" lvl="1" indent="-171450" algn="l" defTabSz="800100">
            <a:lnSpc>
              <a:spcPct val="90000"/>
            </a:lnSpc>
            <a:spcBef>
              <a:spcPct val="0"/>
            </a:spcBef>
            <a:spcAft>
              <a:spcPct val="15000"/>
            </a:spcAft>
            <a:buChar char="•"/>
          </a:pPr>
          <a:r>
            <a:rPr lang="en-US" sz="1800" kern="1200" dirty="0"/>
            <a:t>Impact activities on resources</a:t>
          </a:r>
          <a:endParaRPr lang="en-GB" sz="1800" kern="1200" dirty="0"/>
        </a:p>
        <a:p>
          <a:pPr marL="171450" lvl="1" indent="-171450" algn="l" defTabSz="800100">
            <a:lnSpc>
              <a:spcPct val="90000"/>
            </a:lnSpc>
            <a:spcBef>
              <a:spcPct val="0"/>
            </a:spcBef>
            <a:spcAft>
              <a:spcPct val="15000"/>
            </a:spcAft>
            <a:buChar char="•"/>
          </a:pPr>
          <a:r>
            <a:rPr lang="en-US" sz="1800" kern="1200" dirty="0" err="1"/>
            <a:t>Analyse</a:t>
          </a:r>
          <a:r>
            <a:rPr lang="en-US" sz="1800" kern="1200" dirty="0"/>
            <a:t> potential conflicts</a:t>
          </a:r>
          <a:endParaRPr lang="en-GB" sz="1800" kern="1200" dirty="0"/>
        </a:p>
        <a:p>
          <a:pPr marL="171450" lvl="1" indent="-171450" algn="l" defTabSz="800100">
            <a:lnSpc>
              <a:spcPct val="90000"/>
            </a:lnSpc>
            <a:spcBef>
              <a:spcPct val="0"/>
            </a:spcBef>
            <a:spcAft>
              <a:spcPct val="15000"/>
            </a:spcAft>
            <a:buChar char="•"/>
          </a:pPr>
          <a:r>
            <a:rPr lang="en-US" sz="1800" kern="1200" dirty="0"/>
            <a:t>Link to other sectoral plans</a:t>
          </a:r>
          <a:endParaRPr lang="en-GB" sz="1800" kern="1200" dirty="0"/>
        </a:p>
      </dsp:txBody>
      <dsp:txXfrm>
        <a:off x="6345634" y="1305404"/>
        <a:ext cx="4169965" cy="1305399"/>
      </dsp:txXfrm>
    </dsp:sp>
    <dsp:sp modelId="{4A44AD05-D0BC-472C-9EC3-CC86B2F011DE}">
      <dsp:nvSpPr>
        <dsp:cNvPr id="0" name=""/>
        <dsp:cNvSpPr/>
      </dsp:nvSpPr>
      <dsp:spPr>
        <a:xfrm>
          <a:off x="6345634" y="2610804"/>
          <a:ext cx="4169965" cy="1305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Straight-forward, focused</a:t>
          </a:r>
          <a:endParaRPr lang="en-GB" sz="1800" kern="1200" dirty="0"/>
        </a:p>
        <a:p>
          <a:pPr marL="171450" lvl="1" indent="-171450" algn="l" defTabSz="800100">
            <a:lnSpc>
              <a:spcPct val="90000"/>
            </a:lnSpc>
            <a:spcBef>
              <a:spcPct val="0"/>
            </a:spcBef>
            <a:spcAft>
              <a:spcPct val="15000"/>
            </a:spcAft>
            <a:buChar char="•"/>
          </a:pPr>
          <a:r>
            <a:rPr lang="en-US" sz="1800" kern="1200" dirty="0"/>
            <a:t>Analysis still holistic (e.g. EIA)</a:t>
          </a:r>
          <a:endParaRPr lang="en-GB" sz="1800" kern="1200" dirty="0"/>
        </a:p>
      </dsp:txBody>
      <dsp:txXfrm>
        <a:off x="6345634" y="2610804"/>
        <a:ext cx="4169965" cy="1305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A93CC-842C-4538-A0E2-232773941EFD}">
      <dsp:nvSpPr>
        <dsp:cNvPr id="0" name=""/>
        <dsp:cNvSpPr/>
      </dsp:nvSpPr>
      <dsp:spPr>
        <a:xfrm>
          <a:off x="0" y="621188"/>
          <a:ext cx="3108960" cy="3108960"/>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06BB7F-7948-4BFC-BCA2-BD54D8EBF149}">
      <dsp:nvSpPr>
        <dsp:cNvPr id="0" name=""/>
        <dsp:cNvSpPr/>
      </dsp:nvSpPr>
      <dsp:spPr>
        <a:xfrm>
          <a:off x="1554480" y="621188"/>
          <a:ext cx="3627120" cy="310896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Water policy</a:t>
          </a:r>
          <a:endParaRPr lang="en-GB" sz="2800" kern="1200" dirty="0"/>
        </a:p>
      </dsp:txBody>
      <dsp:txXfrm>
        <a:off x="1554480" y="621188"/>
        <a:ext cx="3627120" cy="932690"/>
      </dsp:txXfrm>
    </dsp:sp>
    <dsp:sp modelId="{C8DB1915-399A-4FD4-8785-F8FE3A0FA6AD}">
      <dsp:nvSpPr>
        <dsp:cNvPr id="0" name=""/>
        <dsp:cNvSpPr/>
      </dsp:nvSpPr>
      <dsp:spPr>
        <a:xfrm>
          <a:off x="544069" y="1553879"/>
          <a:ext cx="2020821" cy="2020821"/>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7ACD9C-AF72-46C7-AD9E-DBCEB48164E2}">
      <dsp:nvSpPr>
        <dsp:cNvPr id="0" name=""/>
        <dsp:cNvSpPr/>
      </dsp:nvSpPr>
      <dsp:spPr>
        <a:xfrm>
          <a:off x="1554480" y="1553879"/>
          <a:ext cx="3627120" cy="2020821"/>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Regular planning</a:t>
          </a:r>
          <a:endParaRPr lang="en-GB" sz="2800" kern="1200" dirty="0"/>
        </a:p>
      </dsp:txBody>
      <dsp:txXfrm>
        <a:off x="1554480" y="1553879"/>
        <a:ext cx="3627120" cy="932686"/>
      </dsp:txXfrm>
    </dsp:sp>
    <dsp:sp modelId="{3ACB29B3-FA0C-4D52-B59B-EA7538F93CA1}">
      <dsp:nvSpPr>
        <dsp:cNvPr id="0" name=""/>
        <dsp:cNvSpPr/>
      </dsp:nvSpPr>
      <dsp:spPr>
        <a:xfrm>
          <a:off x="1088136" y="2486565"/>
          <a:ext cx="932687" cy="932687"/>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FD4156-FB5D-4166-867F-D689DA3957A9}">
      <dsp:nvSpPr>
        <dsp:cNvPr id="0" name=""/>
        <dsp:cNvSpPr/>
      </dsp:nvSpPr>
      <dsp:spPr>
        <a:xfrm>
          <a:off x="1554480" y="2486565"/>
          <a:ext cx="3627120" cy="93268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Specific problem</a:t>
          </a:r>
          <a:endParaRPr lang="en-GB" sz="2800" kern="1200" dirty="0"/>
        </a:p>
      </dsp:txBody>
      <dsp:txXfrm>
        <a:off x="1554480" y="2486565"/>
        <a:ext cx="3627120" cy="932687"/>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7C6A6A-C775-40CB-A663-0BAE4553E486}" type="datetimeFigureOut">
              <a:rPr lang="en-GB" smtClean="0"/>
              <a:t>25/04/2022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B016DB-4D14-44FE-A7E4-A68BD52A3E89}" type="slidenum">
              <a:rPr lang="en-GB" smtClean="0"/>
              <a:t>‹#›</a:t>
            </a:fld>
            <a:endParaRPr lang="en-GB"/>
          </a:p>
        </p:txBody>
      </p:sp>
    </p:spTree>
    <p:extLst>
      <p:ext uri="{BB962C8B-B14F-4D97-AF65-F5344CB8AC3E}">
        <p14:creationId xmlns:p14="http://schemas.microsoft.com/office/powerpoint/2010/main" val="1557730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bRyBKWqLzI8"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s://www.youtube.com/watch?v=MxGKKgax1RA"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B016DB-4D14-44FE-A7E4-A68BD52A3E89}" type="slidenum">
              <a:rPr lang="en-GB" smtClean="0"/>
              <a:t>2</a:t>
            </a:fld>
            <a:endParaRPr lang="en-GB"/>
          </a:p>
        </p:txBody>
      </p:sp>
    </p:spTree>
    <p:extLst>
      <p:ext uri="{BB962C8B-B14F-4D97-AF65-F5344CB8AC3E}">
        <p14:creationId xmlns:p14="http://schemas.microsoft.com/office/powerpoint/2010/main" val="611859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B016DB-4D14-44FE-A7E4-A68BD52A3E89}" type="slidenum">
              <a:rPr lang="en-GB" smtClean="0"/>
              <a:t>40</a:t>
            </a:fld>
            <a:endParaRPr lang="en-GB"/>
          </a:p>
        </p:txBody>
      </p:sp>
    </p:spTree>
    <p:extLst>
      <p:ext uri="{BB962C8B-B14F-4D97-AF65-F5344CB8AC3E}">
        <p14:creationId xmlns:p14="http://schemas.microsoft.com/office/powerpoint/2010/main" val="3879884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B016DB-4D14-44FE-A7E4-A68BD52A3E89}" type="slidenum">
              <a:rPr lang="en-GB" smtClean="0"/>
              <a:t>44</a:t>
            </a:fld>
            <a:endParaRPr lang="en-GB"/>
          </a:p>
        </p:txBody>
      </p:sp>
    </p:spTree>
    <p:extLst>
      <p:ext uri="{BB962C8B-B14F-4D97-AF65-F5344CB8AC3E}">
        <p14:creationId xmlns:p14="http://schemas.microsoft.com/office/powerpoint/2010/main" val="2110286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B016DB-4D14-44FE-A7E4-A68BD52A3E89}" type="slidenum">
              <a:rPr lang="en-GB" smtClean="0"/>
              <a:t>57</a:t>
            </a:fld>
            <a:endParaRPr lang="en-GB"/>
          </a:p>
        </p:txBody>
      </p:sp>
    </p:spTree>
    <p:extLst>
      <p:ext uri="{BB962C8B-B14F-4D97-AF65-F5344CB8AC3E}">
        <p14:creationId xmlns:p14="http://schemas.microsoft.com/office/powerpoint/2010/main" val="3848618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B016DB-4D14-44FE-A7E4-A68BD52A3E89}" type="slidenum">
              <a:rPr lang="en-GB" smtClean="0"/>
              <a:t>58</a:t>
            </a:fld>
            <a:endParaRPr lang="en-GB"/>
          </a:p>
        </p:txBody>
      </p:sp>
    </p:spTree>
    <p:extLst>
      <p:ext uri="{BB962C8B-B14F-4D97-AF65-F5344CB8AC3E}">
        <p14:creationId xmlns:p14="http://schemas.microsoft.com/office/powerpoint/2010/main" val="3589171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a:t>
            </a:r>
            <a:r>
              <a:rPr lang="en-US" baseline="0" dirty="0"/>
              <a:t> example of overexploitation in </a:t>
            </a:r>
            <a:r>
              <a:rPr lang="en-US" baseline="0" dirty="0" err="1"/>
              <a:t>Andarax</a:t>
            </a:r>
            <a:endParaRPr lang="en-US" baseline="0" dirty="0"/>
          </a:p>
          <a:p>
            <a:endParaRPr lang="en-US" baseline="0" dirty="0"/>
          </a:p>
          <a:p>
            <a:r>
              <a:rPr lang="en-US" baseline="0" dirty="0"/>
              <a:t>Highlight</a:t>
            </a:r>
          </a:p>
          <a:p>
            <a:endParaRPr lang="en-US" baseline="0" dirty="0"/>
          </a:p>
          <a:p>
            <a:r>
              <a:rPr lang="en-US" baseline="0" dirty="0"/>
              <a:t>Has NRS and SES causes</a:t>
            </a:r>
          </a:p>
          <a:p>
            <a:r>
              <a:rPr lang="en-US" baseline="0" dirty="0"/>
              <a:t>Feedback loop</a:t>
            </a:r>
          </a:p>
          <a:p>
            <a:r>
              <a:rPr lang="en-US" baseline="0" dirty="0"/>
              <a:t>Combination needed to have a certain effect</a:t>
            </a:r>
          </a:p>
          <a:p>
            <a:r>
              <a:rPr lang="en-US" baseline="0" dirty="0"/>
              <a:t>What happens if you have a box double</a:t>
            </a:r>
          </a:p>
          <a:p>
            <a:endParaRPr lang="en-GB" dirty="0"/>
          </a:p>
        </p:txBody>
      </p:sp>
      <p:sp>
        <p:nvSpPr>
          <p:cNvPr id="4" name="Slide Number Placeholder 3"/>
          <p:cNvSpPr>
            <a:spLocks noGrp="1"/>
          </p:cNvSpPr>
          <p:nvPr>
            <p:ph type="sldNum" sz="quarter" idx="10"/>
          </p:nvPr>
        </p:nvSpPr>
        <p:spPr/>
        <p:txBody>
          <a:bodyPr/>
          <a:lstStyle/>
          <a:p>
            <a:fld id="{F1B016DB-4D14-44FE-A7E4-A68BD52A3E89}" type="slidenum">
              <a:rPr lang="en-GB" smtClean="0"/>
              <a:t>63</a:t>
            </a:fld>
            <a:endParaRPr lang="en-GB"/>
          </a:p>
        </p:txBody>
      </p:sp>
    </p:spTree>
    <p:extLst>
      <p:ext uri="{BB962C8B-B14F-4D97-AF65-F5344CB8AC3E}">
        <p14:creationId xmlns:p14="http://schemas.microsoft.com/office/powerpoint/2010/main" val="1459196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B016DB-4D14-44FE-A7E4-A68BD52A3E89}" type="slidenum">
              <a:rPr lang="en-GB" smtClean="0"/>
              <a:t>67</a:t>
            </a:fld>
            <a:endParaRPr lang="en-GB"/>
          </a:p>
        </p:txBody>
      </p:sp>
    </p:spTree>
    <p:extLst>
      <p:ext uri="{BB962C8B-B14F-4D97-AF65-F5344CB8AC3E}">
        <p14:creationId xmlns:p14="http://schemas.microsoft.com/office/powerpoint/2010/main" val="2414869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a:t>The future of farming – Hydroponic tomatoes </a:t>
            </a:r>
            <a:r>
              <a:rPr lang="en-US" dirty="0"/>
              <a:t>(4’39 video on the high-tech, highly intensive production system used to different degrees in Almeria – video is from California, but essentially this technology was invented in Almeria and then exported and further perfected all over the world. Reflect on the input/output of this system, advantages and challenges) </a:t>
            </a:r>
            <a:r>
              <a:rPr lang="en-US" dirty="0">
                <a:hlinkClick r:id="rId3"/>
              </a:rPr>
              <a:t>https://www.youtube.com/watch?v=bRyBKWqLzI8</a:t>
            </a:r>
            <a:r>
              <a:rPr lang="en-US" dirty="0"/>
              <a:t> </a:t>
            </a:r>
          </a:p>
          <a:p>
            <a:pPr lvl="1"/>
            <a:r>
              <a:rPr lang="en-GB" b="1" dirty="0"/>
              <a:t>Water mismanagement in Spain  </a:t>
            </a:r>
            <a:r>
              <a:rPr lang="en-GB" dirty="0"/>
              <a:t>- the Economist (3’22 video on management for water in Spain, good overview, then focuses on example of Guadiana river) </a:t>
            </a:r>
            <a:r>
              <a:rPr lang="en-GB" dirty="0">
                <a:hlinkClick r:id="rId4"/>
              </a:rPr>
              <a:t>https://www.youtube.com/watch?v=MxGKKgax1RA</a:t>
            </a:r>
            <a:endParaRPr lang="en-GB" dirty="0"/>
          </a:p>
          <a:p>
            <a:pPr lvl="1"/>
            <a:r>
              <a:rPr lang="en-US" dirty="0" err="1"/>
              <a:t>Senderismo</a:t>
            </a:r>
            <a:r>
              <a:rPr lang="en-US" dirty="0"/>
              <a:t>, </a:t>
            </a:r>
            <a:r>
              <a:rPr lang="en-US" dirty="0" err="1"/>
              <a:t>Laujar</a:t>
            </a:r>
            <a:r>
              <a:rPr lang="en-US" baseline="0" dirty="0"/>
              <a:t> de </a:t>
            </a:r>
            <a:r>
              <a:rPr lang="en-US" baseline="0" dirty="0" err="1"/>
              <a:t>Andarax</a:t>
            </a:r>
            <a:r>
              <a:rPr lang="en-US" baseline="0" dirty="0"/>
              <a:t>, Almeria – by Canal de </a:t>
            </a:r>
            <a:r>
              <a:rPr lang="en-US" baseline="0" dirty="0" err="1"/>
              <a:t>Turismo</a:t>
            </a:r>
            <a:r>
              <a:rPr lang="en-US" baseline="0" dirty="0"/>
              <a:t> (1:29 video to see the spring of the river </a:t>
            </a:r>
            <a:r>
              <a:rPr lang="en-US" baseline="0" dirty="0" err="1"/>
              <a:t>Andarax</a:t>
            </a:r>
            <a:r>
              <a:rPr lang="en-US" baseline="0" dirty="0"/>
              <a:t>, no English subtitles available) https://www.youtube.com/watch?v=CZ5lS7HU4dg </a:t>
            </a:r>
          </a:p>
          <a:p>
            <a:pPr lvl="1"/>
            <a:r>
              <a:rPr lang="en-GB" dirty="0"/>
              <a:t>Las Canales</a:t>
            </a:r>
            <a:r>
              <a:rPr lang="en-GB" baseline="0" dirty="0"/>
              <a:t> de </a:t>
            </a:r>
            <a:r>
              <a:rPr lang="en-GB" baseline="0" dirty="0" err="1"/>
              <a:t>Padules</a:t>
            </a:r>
            <a:r>
              <a:rPr lang="en-GB" baseline="0" dirty="0"/>
              <a:t>, </a:t>
            </a:r>
            <a:r>
              <a:rPr lang="en-GB" baseline="0" dirty="0" err="1"/>
              <a:t>rio</a:t>
            </a:r>
            <a:r>
              <a:rPr lang="en-GB" baseline="0" dirty="0"/>
              <a:t> </a:t>
            </a:r>
            <a:r>
              <a:rPr lang="en-GB" baseline="0" dirty="0" err="1"/>
              <a:t>Andarax</a:t>
            </a:r>
            <a:r>
              <a:rPr lang="en-GB" baseline="0" dirty="0"/>
              <a:t> – by Altos </a:t>
            </a:r>
            <a:r>
              <a:rPr lang="en-GB" baseline="0" dirty="0" err="1"/>
              <a:t>vuelos</a:t>
            </a:r>
            <a:r>
              <a:rPr lang="en-GB" baseline="0" dirty="0"/>
              <a:t> (2:59 video flyover of some villages in the medium-upper </a:t>
            </a:r>
            <a:r>
              <a:rPr lang="en-GB" baseline="0" dirty="0" err="1"/>
              <a:t>Andarax</a:t>
            </a:r>
            <a:r>
              <a:rPr lang="en-GB" baseline="0" dirty="0"/>
              <a:t> (old grapevine area) and in the </a:t>
            </a:r>
            <a:r>
              <a:rPr lang="en-GB" baseline="0" dirty="0" err="1"/>
              <a:t>Padules</a:t>
            </a:r>
            <a:r>
              <a:rPr lang="en-GB" baseline="0" dirty="0"/>
              <a:t> channels – just to get an image of the area </a:t>
            </a:r>
            <a:r>
              <a:rPr lang="en-GB" dirty="0"/>
              <a:t>https://www.youtube.com/watch?v=bYOUHfgR_Kw)</a:t>
            </a:r>
          </a:p>
          <a:p>
            <a:r>
              <a:rPr lang="en-US" baseline="0" dirty="0"/>
              <a:t>.</a:t>
            </a:r>
            <a:endParaRPr lang="en-GB" dirty="0"/>
          </a:p>
        </p:txBody>
      </p:sp>
      <p:sp>
        <p:nvSpPr>
          <p:cNvPr id="4" name="Slide Number Placeholder 3"/>
          <p:cNvSpPr>
            <a:spLocks noGrp="1"/>
          </p:cNvSpPr>
          <p:nvPr>
            <p:ph type="sldNum" sz="quarter" idx="10"/>
          </p:nvPr>
        </p:nvSpPr>
        <p:spPr/>
        <p:txBody>
          <a:bodyPr/>
          <a:lstStyle/>
          <a:p>
            <a:fld id="{F1B016DB-4D14-44FE-A7E4-A68BD52A3E89}" type="slidenum">
              <a:rPr lang="en-GB" smtClean="0"/>
              <a:t>68</a:t>
            </a:fld>
            <a:endParaRPr lang="en-GB"/>
          </a:p>
        </p:txBody>
      </p:sp>
    </p:spTree>
    <p:extLst>
      <p:ext uri="{BB962C8B-B14F-4D97-AF65-F5344CB8AC3E}">
        <p14:creationId xmlns:p14="http://schemas.microsoft.com/office/powerpoint/2010/main" val="3245236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Why are we talking about stakeholder</a:t>
            </a:r>
            <a:r>
              <a:rPr lang="en-US" baseline="0" dirty="0"/>
              <a:t> involvement for TB water security?</a:t>
            </a:r>
          </a:p>
          <a:p>
            <a:r>
              <a:rPr lang="en-US" baseline="0" dirty="0"/>
              <a:t>Well, to achieve this TB water security a number of decisions on water allocation and management have to be made that will affect a large number of people and involve multiple parties.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These parties are: </a:t>
            </a:r>
            <a:r>
              <a:rPr lang="en-US" i="1" baseline="0" dirty="0"/>
              <a:t>different levels of government, to water users in different sectors, water utilities and service companies, research experts and media but also the civil society and NGOs representing environmental and other interests. </a:t>
            </a:r>
          </a:p>
          <a:p>
            <a:endParaRPr lang="en-US" baseline="0" dirty="0"/>
          </a:p>
          <a:p>
            <a:endParaRPr lang="en-US" baseline="0" dirty="0"/>
          </a:p>
          <a:p>
            <a:r>
              <a:rPr lang="en-US" baseline="0" dirty="0"/>
              <a:t>The consensus is that</a:t>
            </a:r>
            <a:r>
              <a:rPr lang="en-US" dirty="0"/>
              <a:t> we need to involve these stakeholders when making decisions</a:t>
            </a:r>
            <a:r>
              <a:rPr lang="en-US" baseline="0" dirty="0"/>
              <a:t> on water management and allocation, be it transboundary or not. </a:t>
            </a:r>
          </a:p>
          <a:p>
            <a:endParaRPr lang="en-US" baseline="0" dirty="0"/>
          </a:p>
          <a:p>
            <a:r>
              <a:rPr lang="en-US" baseline="0" dirty="0"/>
              <a:t>The idea is that through involving stakeholders, the understanding of the water issue will improve as well as which solutions and projects are possible. On top of that you can anticipate resistance to certain projects by discussing with stakeholders and assure buy-in from stakeholders on the final decisions made. This will make their implementation smoother and more efficient. And through also involving those stakeholders that do not normally have access to </a:t>
            </a:r>
            <a:r>
              <a:rPr lang="en-US" baseline="0" dirty="0" err="1"/>
              <a:t>centres</a:t>
            </a:r>
            <a:r>
              <a:rPr lang="en-US" baseline="0" dirty="0"/>
              <a:t> of decision making and power, you can avoid propagating or aggravating social inequity.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p>
          <a:p>
            <a:endParaRPr lang="en-US" dirty="0"/>
          </a:p>
        </p:txBody>
      </p:sp>
      <p:sp>
        <p:nvSpPr>
          <p:cNvPr id="4" name="Slide Number Placeholder 3"/>
          <p:cNvSpPr>
            <a:spLocks noGrp="1"/>
          </p:cNvSpPr>
          <p:nvPr>
            <p:ph type="sldNum" sz="quarter" idx="10"/>
          </p:nvPr>
        </p:nvSpPr>
        <p:spPr/>
        <p:txBody>
          <a:bodyPr/>
          <a:lstStyle/>
          <a:p>
            <a:fld id="{F1B016DB-4D14-44FE-A7E4-A68BD52A3E89}" type="slidenum">
              <a:rPr lang="en-GB" smtClean="0"/>
              <a:t>72</a:t>
            </a:fld>
            <a:endParaRPr lang="en-GB"/>
          </a:p>
        </p:txBody>
      </p:sp>
    </p:spTree>
    <p:extLst>
      <p:ext uri="{BB962C8B-B14F-4D97-AF65-F5344CB8AC3E}">
        <p14:creationId xmlns:p14="http://schemas.microsoft.com/office/powerpoint/2010/main" val="4237795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a:t>
            </a:r>
            <a:r>
              <a:rPr lang="en-US" baseline="0" dirty="0"/>
              <a:t> you want to start with involving stakeholders, the first thing to do is to set up the stakeholder group</a:t>
            </a:r>
          </a:p>
          <a:p>
            <a:r>
              <a:rPr lang="en-US" baseline="0" dirty="0"/>
              <a:t>And to do so you need to identify and select stakeholders</a:t>
            </a:r>
          </a:p>
          <a:p>
            <a:r>
              <a:rPr lang="en-US" baseline="0" dirty="0"/>
              <a:t>This is a key step and the care with which this is done will determine to large extent the success of your involvement, as the latter will strongly depend of the legitimacy and representativeness of your stakeholder group.</a:t>
            </a:r>
          </a:p>
          <a:p>
            <a:endParaRPr lang="en-US" baseline="0" dirty="0"/>
          </a:p>
          <a:p>
            <a:r>
              <a:rPr lang="en-US" baseline="0" dirty="0"/>
              <a:t>What it comes down to is that you have to know your stakeholders before you involve them</a:t>
            </a:r>
          </a:p>
          <a:p>
            <a:endParaRPr lang="en-US" baseline="0" dirty="0"/>
          </a:p>
          <a:p>
            <a:r>
              <a:rPr lang="en-US" baseline="0" dirty="0"/>
              <a:t>Reed provides good information on methods for stakeholder identification in 3 steps: </a:t>
            </a:r>
          </a:p>
          <a:p>
            <a:r>
              <a:rPr lang="en-US" baseline="0" dirty="0"/>
              <a:t>from identification with interviews, snowball sampling and focus groups </a:t>
            </a:r>
          </a:p>
          <a:p>
            <a:r>
              <a:rPr lang="en-US" baseline="0" dirty="0"/>
              <a:t>to Differentiation of stakeholders (either top down with methods such as influence – importance matrices) or bottom-up, led by the stakeholders themselves. </a:t>
            </a:r>
          </a:p>
          <a:p>
            <a:r>
              <a:rPr lang="en-US" baseline="0" dirty="0"/>
              <a:t>Finally it is also wise to look into the relations between stakeholders before starting the involvement. This can be done using methods such as social network analysis, knowledge mapping etc. </a:t>
            </a:r>
          </a:p>
          <a:p>
            <a:endParaRPr lang="en-US" baseline="0" dirty="0"/>
          </a:p>
          <a:p>
            <a:r>
              <a:rPr lang="en-US" baseline="0" dirty="0"/>
              <a:t>These steps are important, not only to assure a representative and legitimate group of stakeholders, but also to adapt your involvement methods and techniques based on the categories of stakeholders and for example the degree of cooperation that exists between them</a:t>
            </a:r>
          </a:p>
        </p:txBody>
      </p:sp>
      <p:sp>
        <p:nvSpPr>
          <p:cNvPr id="4" name="Slide Number Placeholder 3"/>
          <p:cNvSpPr>
            <a:spLocks noGrp="1"/>
          </p:cNvSpPr>
          <p:nvPr>
            <p:ph type="sldNum" sz="quarter" idx="10"/>
          </p:nvPr>
        </p:nvSpPr>
        <p:spPr/>
        <p:txBody>
          <a:bodyPr/>
          <a:lstStyle/>
          <a:p>
            <a:fld id="{F1B016DB-4D14-44FE-A7E4-A68BD52A3E89}" type="slidenum">
              <a:rPr lang="en-GB" smtClean="0"/>
              <a:t>73</a:t>
            </a:fld>
            <a:endParaRPr lang="en-GB"/>
          </a:p>
        </p:txBody>
      </p:sp>
    </p:spTree>
    <p:extLst>
      <p:ext uri="{BB962C8B-B14F-4D97-AF65-F5344CB8AC3E}">
        <p14:creationId xmlns:p14="http://schemas.microsoft.com/office/powerpoint/2010/main" val="2786181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B016DB-4D14-44FE-A7E4-A68BD52A3E89}" type="slidenum">
              <a:rPr lang="en-GB" smtClean="0"/>
              <a:t>77</a:t>
            </a:fld>
            <a:endParaRPr lang="en-GB"/>
          </a:p>
        </p:txBody>
      </p:sp>
    </p:spTree>
    <p:extLst>
      <p:ext uri="{BB962C8B-B14F-4D97-AF65-F5344CB8AC3E}">
        <p14:creationId xmlns:p14="http://schemas.microsoft.com/office/powerpoint/2010/main" val="4208805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B016DB-4D14-44FE-A7E4-A68BD52A3E89}" type="slidenum">
              <a:rPr lang="en-GB" smtClean="0"/>
              <a:t>8</a:t>
            </a:fld>
            <a:endParaRPr lang="en-GB"/>
          </a:p>
        </p:txBody>
      </p:sp>
    </p:spTree>
    <p:extLst>
      <p:ext uri="{BB962C8B-B14F-4D97-AF65-F5344CB8AC3E}">
        <p14:creationId xmlns:p14="http://schemas.microsoft.com/office/powerpoint/2010/main" val="3583972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a:t>
            </a:r>
            <a:r>
              <a:rPr lang="en-US" baseline="0" dirty="0"/>
              <a:t> on the methods and tools for stakeholder involvement in TB water security can be found in the links and references here.</a:t>
            </a:r>
            <a:endParaRPr lang="en-GB" dirty="0"/>
          </a:p>
        </p:txBody>
      </p:sp>
      <p:sp>
        <p:nvSpPr>
          <p:cNvPr id="4" name="Slide Number Placeholder 3"/>
          <p:cNvSpPr>
            <a:spLocks noGrp="1"/>
          </p:cNvSpPr>
          <p:nvPr>
            <p:ph type="sldNum" sz="quarter" idx="10"/>
          </p:nvPr>
        </p:nvSpPr>
        <p:spPr/>
        <p:txBody>
          <a:bodyPr/>
          <a:lstStyle/>
          <a:p>
            <a:fld id="{F1B016DB-4D14-44FE-A7E4-A68BD52A3E89}" type="slidenum">
              <a:rPr lang="en-GB" smtClean="0"/>
              <a:t>82</a:t>
            </a:fld>
            <a:endParaRPr lang="en-GB"/>
          </a:p>
        </p:txBody>
      </p:sp>
    </p:spTree>
    <p:extLst>
      <p:ext uri="{BB962C8B-B14F-4D97-AF65-F5344CB8AC3E}">
        <p14:creationId xmlns:p14="http://schemas.microsoft.com/office/powerpoint/2010/main" val="1873700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B016DB-4D14-44FE-A7E4-A68BD52A3E89}" type="slidenum">
              <a:rPr lang="en-GB" smtClean="0"/>
              <a:t>9</a:t>
            </a:fld>
            <a:endParaRPr lang="en-GB"/>
          </a:p>
        </p:txBody>
      </p:sp>
    </p:spTree>
    <p:extLst>
      <p:ext uri="{BB962C8B-B14F-4D97-AF65-F5344CB8AC3E}">
        <p14:creationId xmlns:p14="http://schemas.microsoft.com/office/powerpoint/2010/main" val="1294272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B016DB-4D14-44FE-A7E4-A68BD52A3E89}" type="slidenum">
              <a:rPr lang="en-GB" smtClean="0"/>
              <a:t>13</a:t>
            </a:fld>
            <a:endParaRPr lang="en-GB"/>
          </a:p>
        </p:txBody>
      </p:sp>
    </p:spTree>
    <p:extLst>
      <p:ext uri="{BB962C8B-B14F-4D97-AF65-F5344CB8AC3E}">
        <p14:creationId xmlns:p14="http://schemas.microsoft.com/office/powerpoint/2010/main" val="310236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B016DB-4D14-44FE-A7E4-A68BD52A3E89}" type="slidenum">
              <a:rPr lang="en-GB" smtClean="0"/>
              <a:t>14</a:t>
            </a:fld>
            <a:endParaRPr lang="en-GB"/>
          </a:p>
        </p:txBody>
      </p:sp>
    </p:spTree>
    <p:extLst>
      <p:ext uri="{BB962C8B-B14F-4D97-AF65-F5344CB8AC3E}">
        <p14:creationId xmlns:p14="http://schemas.microsoft.com/office/powerpoint/2010/main" val="1934426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B016DB-4D14-44FE-A7E4-A68BD52A3E89}" type="slidenum">
              <a:rPr lang="en-GB" smtClean="0"/>
              <a:t>16</a:t>
            </a:fld>
            <a:endParaRPr lang="en-GB"/>
          </a:p>
        </p:txBody>
      </p:sp>
    </p:spTree>
    <p:extLst>
      <p:ext uri="{BB962C8B-B14F-4D97-AF65-F5344CB8AC3E}">
        <p14:creationId xmlns:p14="http://schemas.microsoft.com/office/powerpoint/2010/main" val="68808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B016DB-4D14-44FE-A7E4-A68BD52A3E89}" type="slidenum">
              <a:rPr lang="en-GB" smtClean="0"/>
              <a:t>25</a:t>
            </a:fld>
            <a:endParaRPr lang="en-GB"/>
          </a:p>
        </p:txBody>
      </p:sp>
    </p:spTree>
    <p:extLst>
      <p:ext uri="{BB962C8B-B14F-4D97-AF65-F5344CB8AC3E}">
        <p14:creationId xmlns:p14="http://schemas.microsoft.com/office/powerpoint/2010/main" val="692857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B016DB-4D14-44FE-A7E4-A68BD52A3E89}" type="slidenum">
              <a:rPr lang="en-GB" smtClean="0"/>
              <a:t>26</a:t>
            </a:fld>
            <a:endParaRPr lang="en-GB"/>
          </a:p>
        </p:txBody>
      </p:sp>
    </p:spTree>
    <p:extLst>
      <p:ext uri="{BB962C8B-B14F-4D97-AF65-F5344CB8AC3E}">
        <p14:creationId xmlns:p14="http://schemas.microsoft.com/office/powerpoint/2010/main" val="2820616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B016DB-4D14-44FE-A7E4-A68BD52A3E89}" type="slidenum">
              <a:rPr lang="en-GB" smtClean="0"/>
              <a:t>32</a:t>
            </a:fld>
            <a:endParaRPr lang="en-GB"/>
          </a:p>
        </p:txBody>
      </p:sp>
    </p:spTree>
    <p:extLst>
      <p:ext uri="{BB962C8B-B14F-4D97-AF65-F5344CB8AC3E}">
        <p14:creationId xmlns:p14="http://schemas.microsoft.com/office/powerpoint/2010/main" val="2722328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51D5397-FD46-4760-80D7-1599468EABBC}" type="datetimeFigureOut">
              <a:rPr lang="en-GB" smtClean="0"/>
              <a:t>25/04/2022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F46651-998E-4FB3-A089-4EDB89FEA2EA}" type="slidenum">
              <a:rPr lang="en-GB" smtClean="0"/>
              <a:t>‹#›</a:t>
            </a:fld>
            <a:endParaRPr lang="en-GB"/>
          </a:p>
        </p:txBody>
      </p:sp>
    </p:spTree>
    <p:extLst>
      <p:ext uri="{BB962C8B-B14F-4D97-AF65-F5344CB8AC3E}">
        <p14:creationId xmlns:p14="http://schemas.microsoft.com/office/powerpoint/2010/main" val="2745569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1D5397-FD46-4760-80D7-1599468EABBC}" type="datetimeFigureOut">
              <a:rPr lang="en-GB" smtClean="0"/>
              <a:t>25/04/2022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F46651-998E-4FB3-A089-4EDB89FEA2EA}" type="slidenum">
              <a:rPr lang="en-GB" smtClean="0"/>
              <a:t>‹#›</a:t>
            </a:fld>
            <a:endParaRPr lang="en-GB"/>
          </a:p>
        </p:txBody>
      </p:sp>
    </p:spTree>
    <p:extLst>
      <p:ext uri="{BB962C8B-B14F-4D97-AF65-F5344CB8AC3E}">
        <p14:creationId xmlns:p14="http://schemas.microsoft.com/office/powerpoint/2010/main" val="3893095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1D5397-FD46-4760-80D7-1599468EABBC}" type="datetimeFigureOut">
              <a:rPr lang="en-GB" smtClean="0"/>
              <a:t>25/04/2022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F46651-998E-4FB3-A089-4EDB89FEA2EA}" type="slidenum">
              <a:rPr lang="en-GB" smtClean="0"/>
              <a:t>‹#›</a:t>
            </a:fld>
            <a:endParaRPr lang="en-GB"/>
          </a:p>
        </p:txBody>
      </p:sp>
    </p:spTree>
    <p:extLst>
      <p:ext uri="{BB962C8B-B14F-4D97-AF65-F5344CB8AC3E}">
        <p14:creationId xmlns:p14="http://schemas.microsoft.com/office/powerpoint/2010/main" val="958230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Rectangle 5"/>
          <p:cNvSpPr/>
          <p:nvPr userDrawn="1"/>
        </p:nvSpPr>
        <p:spPr>
          <a:xfrm>
            <a:off x="480000" y="360000"/>
            <a:ext cx="11232000" cy="5292000"/>
          </a:xfrm>
          <a:prstGeom prst="rect">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368" y="5652002"/>
            <a:ext cx="2138157" cy="1135187"/>
          </a:xfrm>
          <a:prstGeom prst="rect">
            <a:avLst/>
          </a:prstGeom>
        </p:spPr>
      </p:pic>
    </p:spTree>
    <p:extLst>
      <p:ext uri="{BB962C8B-B14F-4D97-AF65-F5344CB8AC3E}">
        <p14:creationId xmlns:p14="http://schemas.microsoft.com/office/powerpoint/2010/main" val="1505068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8" name="Rectangle 17"/>
          <p:cNvSpPr/>
          <p:nvPr userDrawn="1"/>
        </p:nvSpPr>
        <p:spPr>
          <a:xfrm>
            <a:off x="480000" y="360000"/>
            <a:ext cx="11232000" cy="5292000"/>
          </a:xfrm>
          <a:prstGeom prst="rect">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672000" y="1512000"/>
            <a:ext cx="10848000" cy="4320480"/>
          </a:xfrm>
        </p:spPr>
        <p:txBody>
          <a:bodyPr tIns="108000" bIns="108000"/>
          <a:lstStyle>
            <a:lvl1pPr marL="0" indent="0" algn="l">
              <a:buNone/>
              <a:defRPr>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subtitle</a:t>
            </a:r>
          </a:p>
        </p:txBody>
      </p:sp>
      <p:sp>
        <p:nvSpPr>
          <p:cNvPr id="4" name="Text Placeholder 3"/>
          <p:cNvSpPr>
            <a:spLocks noGrp="1"/>
          </p:cNvSpPr>
          <p:nvPr>
            <p:ph type="body" sz="quarter" idx="10" hasCustomPrompt="1"/>
          </p:nvPr>
        </p:nvSpPr>
        <p:spPr>
          <a:xfrm>
            <a:off x="670984" y="548680"/>
            <a:ext cx="10849016" cy="772107"/>
          </a:xfrm>
        </p:spPr>
        <p:txBody>
          <a:bodyPr wrap="none" tIns="108000" bIns="108000">
            <a:normAutofit/>
          </a:bodyPr>
          <a:lstStyle>
            <a:lvl1pPr marL="0" indent="0">
              <a:buNone/>
              <a:defRPr sz="3600" b="1">
                <a:solidFill>
                  <a:schemeClr val="bg1"/>
                </a:solidFill>
              </a:defRPr>
            </a:lvl1pPr>
          </a:lstStyle>
          <a:p>
            <a:pPr lvl="0"/>
            <a:r>
              <a:rPr lang="en-US" dirty="0"/>
              <a:t>Click to edit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368" y="5652002"/>
            <a:ext cx="2138157" cy="1135187"/>
          </a:xfrm>
          <a:prstGeom prst="rect">
            <a:avLst/>
          </a:prstGeom>
        </p:spPr>
      </p:pic>
    </p:spTree>
    <p:extLst>
      <p:ext uri="{BB962C8B-B14F-4D97-AF65-F5344CB8AC3E}">
        <p14:creationId xmlns:p14="http://schemas.microsoft.com/office/powerpoint/2010/main" val="2750861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1D5397-FD46-4760-80D7-1599468EABBC}" type="datetimeFigureOut">
              <a:rPr lang="en-GB" smtClean="0"/>
              <a:t>25/04/2022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F46651-998E-4FB3-A089-4EDB89FEA2EA}" type="slidenum">
              <a:rPr lang="en-GB" smtClean="0"/>
              <a:t>‹#›</a:t>
            </a:fld>
            <a:endParaRPr lang="en-GB"/>
          </a:p>
        </p:txBody>
      </p:sp>
    </p:spTree>
    <p:extLst>
      <p:ext uri="{BB962C8B-B14F-4D97-AF65-F5344CB8AC3E}">
        <p14:creationId xmlns:p14="http://schemas.microsoft.com/office/powerpoint/2010/main" val="990406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1D5397-FD46-4760-80D7-1599468EABBC}" type="datetimeFigureOut">
              <a:rPr lang="en-GB" smtClean="0"/>
              <a:t>25/04/2022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F46651-998E-4FB3-A089-4EDB89FEA2EA}" type="slidenum">
              <a:rPr lang="en-GB" smtClean="0"/>
              <a:t>‹#›</a:t>
            </a:fld>
            <a:endParaRPr lang="en-GB"/>
          </a:p>
        </p:txBody>
      </p:sp>
    </p:spTree>
    <p:extLst>
      <p:ext uri="{BB962C8B-B14F-4D97-AF65-F5344CB8AC3E}">
        <p14:creationId xmlns:p14="http://schemas.microsoft.com/office/powerpoint/2010/main" val="1216059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51D5397-FD46-4760-80D7-1599468EABBC}" type="datetimeFigureOut">
              <a:rPr lang="en-GB" smtClean="0"/>
              <a:t>25/04/2022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F46651-998E-4FB3-A089-4EDB89FEA2EA}" type="slidenum">
              <a:rPr lang="en-GB" smtClean="0"/>
              <a:t>‹#›</a:t>
            </a:fld>
            <a:endParaRPr lang="en-GB"/>
          </a:p>
        </p:txBody>
      </p:sp>
    </p:spTree>
    <p:extLst>
      <p:ext uri="{BB962C8B-B14F-4D97-AF65-F5344CB8AC3E}">
        <p14:creationId xmlns:p14="http://schemas.microsoft.com/office/powerpoint/2010/main" val="2629168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51D5397-FD46-4760-80D7-1599468EABBC}" type="datetimeFigureOut">
              <a:rPr lang="en-GB" smtClean="0"/>
              <a:t>25/04/2022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F46651-998E-4FB3-A089-4EDB89FEA2EA}" type="slidenum">
              <a:rPr lang="en-GB" smtClean="0"/>
              <a:t>‹#›</a:t>
            </a:fld>
            <a:endParaRPr lang="en-GB"/>
          </a:p>
        </p:txBody>
      </p:sp>
    </p:spTree>
    <p:extLst>
      <p:ext uri="{BB962C8B-B14F-4D97-AF65-F5344CB8AC3E}">
        <p14:creationId xmlns:p14="http://schemas.microsoft.com/office/powerpoint/2010/main" val="245650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51D5397-FD46-4760-80D7-1599468EABBC}" type="datetimeFigureOut">
              <a:rPr lang="en-GB" smtClean="0"/>
              <a:t>25/04/2022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5F46651-998E-4FB3-A089-4EDB89FEA2EA}" type="slidenum">
              <a:rPr lang="en-GB" smtClean="0"/>
              <a:t>‹#›</a:t>
            </a:fld>
            <a:endParaRPr lang="en-GB"/>
          </a:p>
        </p:txBody>
      </p:sp>
    </p:spTree>
    <p:extLst>
      <p:ext uri="{BB962C8B-B14F-4D97-AF65-F5344CB8AC3E}">
        <p14:creationId xmlns:p14="http://schemas.microsoft.com/office/powerpoint/2010/main" val="3962362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5397-FD46-4760-80D7-1599468EABBC}" type="datetimeFigureOut">
              <a:rPr lang="en-GB" smtClean="0"/>
              <a:t>25/04/2022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5F46651-998E-4FB3-A089-4EDB89FEA2EA}" type="slidenum">
              <a:rPr lang="en-GB" smtClean="0"/>
              <a:t>‹#›</a:t>
            </a:fld>
            <a:endParaRPr lang="en-GB"/>
          </a:p>
        </p:txBody>
      </p:sp>
    </p:spTree>
    <p:extLst>
      <p:ext uri="{BB962C8B-B14F-4D97-AF65-F5344CB8AC3E}">
        <p14:creationId xmlns:p14="http://schemas.microsoft.com/office/powerpoint/2010/main" val="259561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1D5397-FD46-4760-80D7-1599468EABBC}" type="datetimeFigureOut">
              <a:rPr lang="en-GB" smtClean="0"/>
              <a:t>25/04/2022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F46651-998E-4FB3-A089-4EDB89FEA2EA}" type="slidenum">
              <a:rPr lang="en-GB" smtClean="0"/>
              <a:t>‹#›</a:t>
            </a:fld>
            <a:endParaRPr lang="en-GB"/>
          </a:p>
        </p:txBody>
      </p:sp>
    </p:spTree>
    <p:extLst>
      <p:ext uri="{BB962C8B-B14F-4D97-AF65-F5344CB8AC3E}">
        <p14:creationId xmlns:p14="http://schemas.microsoft.com/office/powerpoint/2010/main" val="88824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1D5397-FD46-4760-80D7-1599468EABBC}" type="datetimeFigureOut">
              <a:rPr lang="en-GB" smtClean="0"/>
              <a:t>25/04/2022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F46651-998E-4FB3-A089-4EDB89FEA2EA}" type="slidenum">
              <a:rPr lang="en-GB" smtClean="0"/>
              <a:t>‹#›</a:t>
            </a:fld>
            <a:endParaRPr lang="en-GB"/>
          </a:p>
        </p:txBody>
      </p:sp>
    </p:spTree>
    <p:extLst>
      <p:ext uri="{BB962C8B-B14F-4D97-AF65-F5344CB8AC3E}">
        <p14:creationId xmlns:p14="http://schemas.microsoft.com/office/powerpoint/2010/main" val="985361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D5397-FD46-4760-80D7-1599468EABBC}" type="datetimeFigureOut">
              <a:rPr lang="en-GB" smtClean="0"/>
              <a:t>25/04/2022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F46651-998E-4FB3-A089-4EDB89FEA2EA}" type="slidenum">
              <a:rPr lang="en-GB" smtClean="0"/>
              <a:t>‹#›</a:t>
            </a:fld>
            <a:endParaRPr lang="en-GB"/>
          </a:p>
        </p:txBody>
      </p:sp>
    </p:spTree>
    <p:extLst>
      <p:ext uri="{BB962C8B-B14F-4D97-AF65-F5344CB8AC3E}">
        <p14:creationId xmlns:p14="http://schemas.microsoft.com/office/powerpoint/2010/main" val="3741255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facebook.com/UnescoIHE" TargetMode="External"/><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hyperlink" Target="https://twitter.com/unescoihe" TargetMode="External"/><Relationship Id="rId1" Type="http://schemas.openxmlformats.org/officeDocument/2006/relationships/slideLayout" Target="../slideLayouts/slideLayout13.xml"/><Relationship Id="rId6" Type="http://schemas.openxmlformats.org/officeDocument/2006/relationships/hyperlink" Target="https://www.linkedin.com/company/unesco-ihe" TargetMode="External"/><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hyperlink" Target="http://www.unesco-ihe.org/" TargetMode="External"/><Relationship Id="rId4" Type="http://schemas.openxmlformats.org/officeDocument/2006/relationships/hyperlink" Target="https://www.youtube.com/user/unescoihe" TargetMode="Externa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9.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080/00045608.2013.754688" TargetMode="External"/><Relationship Id="rId2" Type="http://schemas.openxmlformats.org/officeDocument/2006/relationships/hyperlink" Target="https://doi.org/10.1007/s00254-007-0847-y" TargetMode="External"/><Relationship Id="rId1" Type="http://schemas.openxmlformats.org/officeDocument/2006/relationships/slideLayout" Target="../slideLayouts/slideLayout2.xml"/><Relationship Id="rId6" Type="http://schemas.openxmlformats.org/officeDocument/2006/relationships/hyperlink" Target="https://doi.org/10.1006/jema.1999.0335" TargetMode="External"/><Relationship Id="rId5" Type="http://schemas.openxmlformats.org/officeDocument/2006/relationships/hyperlink" Target="https://doi.org/10.1111/j.1747-6593.2012.00354.x" TargetMode="External"/><Relationship Id="rId4" Type="http://schemas.openxmlformats.org/officeDocument/2006/relationships/hyperlink" Target="https://doi.org/10.1007/s40710-016-0187-6"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youtube.com/user/unescoihe" TargetMode="External"/><Relationship Id="rId3" Type="http://schemas.openxmlformats.org/officeDocument/2006/relationships/hyperlink" Target="https://www.youtube.com/watch?v=MNVLW5EzTDA" TargetMode="External"/><Relationship Id="rId7" Type="http://schemas.openxmlformats.org/officeDocument/2006/relationships/hyperlink" Target="https://www.youtube.com/watch?v=VYiQ-kgZHjA"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youtube.com/watch?v=oZl1eBU4Qx0" TargetMode="External"/><Relationship Id="rId5" Type="http://schemas.openxmlformats.org/officeDocument/2006/relationships/hyperlink" Target="https://www.youtube.com/watch?v=LcyrqsBDUc8" TargetMode="External"/><Relationship Id="rId4" Type="http://schemas.openxmlformats.org/officeDocument/2006/relationships/hyperlink" Target="https://www.youtube.com/watch?v=wLaPGsBa130" TargetMode="External"/><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16/j.envsci.2018.03.019"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doi.org/10.5751/ES-09987-230202"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www.methodfinder.net/pdfmethods/methodfinder/methodfinder_method1.pdf" TargetMode="External"/><Relationship Id="rId3" Type="http://schemas.openxmlformats.org/officeDocument/2006/relationships/hyperlink" Target="http://worldbank.org/" TargetMode="External"/><Relationship Id="rId7" Type="http://schemas.openxmlformats.org/officeDocument/2006/relationships/hyperlink" Target="http://www.methodfinder.net/pdfmethods/methodfinder/methodfinder_method67.pdf" TargetMode="External"/><Relationship Id="rId2" Type="http://schemas.openxmlformats.org/officeDocument/2006/relationships/hyperlink" Target="http://www.oecd.org/" TargetMode="External"/><Relationship Id="rId1" Type="http://schemas.openxmlformats.org/officeDocument/2006/relationships/slideLayout" Target="../slideLayouts/slideLayout2.xml"/><Relationship Id="rId6" Type="http://schemas.openxmlformats.org/officeDocument/2006/relationships/hyperlink" Target="http://cwam.ucdavis.edu/Manual_chapters.htm" TargetMode="External"/><Relationship Id="rId5" Type="http://schemas.openxmlformats.org/officeDocument/2006/relationships/hyperlink" Target="http://www.wmo.ch/web/homs/documents/english/handbook.pdf" TargetMode="External"/><Relationship Id="rId4" Type="http://schemas.openxmlformats.org/officeDocument/2006/relationships/hyperlink" Target="http://www.cap-net.org/" TargetMode="External"/><Relationship Id="rId9" Type="http://schemas.openxmlformats.org/officeDocument/2006/relationships/hyperlink" Target="http://www-wds.worldbank.org/servlet/WDSContentServer/WDSP/IB/1996/04/01/000009265_3980624143608/Rendered/PDF/multi0page.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hyperlink" Target="mailto:n.vancauwenbergh@un-ihe.org" TargetMode="Externa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hyperlink" Target="https://www.facebook.com/UnescoIHE" TargetMode="External"/><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hyperlink" Target="https://twitter.com/unescoihe" TargetMode="External"/><Relationship Id="rId1" Type="http://schemas.openxmlformats.org/officeDocument/2006/relationships/slideLayout" Target="../slideLayouts/slideLayout13.xml"/><Relationship Id="rId6" Type="http://schemas.openxmlformats.org/officeDocument/2006/relationships/hyperlink" Target="https://www.linkedin.com/company/unesco-ihe" TargetMode="External"/><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hyperlink" Target="http://www.unesco-ihe.org/" TargetMode="External"/><Relationship Id="rId4" Type="http://schemas.openxmlformats.org/officeDocument/2006/relationships/hyperlink" Target="https://www.youtube.com/user/unescoihe" TargetMode="External"/><Relationship Id="rId9" Type="http://schemas.openxmlformats.org/officeDocument/2006/relationships/image" Target="../media/image5.png"/></Relationships>
</file>

<file path=ppt/slides/_rels/slide5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iisd.org/csconservation/conflict_tree.aspx" TargetMode="External"/><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tiff"/><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hyperlink" Target="https://doi.org/10.1016/j.cosust.2014.11.002" TargetMode="External"/><Relationship Id="rId3" Type="http://schemas.openxmlformats.org/officeDocument/2006/relationships/hyperlink" Target="https://biodiversity.europa.eu/maes" TargetMode="External"/><Relationship Id="rId7" Type="http://schemas.openxmlformats.org/officeDocument/2006/relationships/hyperlink" Target="https://doi.org/10.5751/ES-06387-19023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doi.org/10.1002/eet.1808" TargetMode="External"/><Relationship Id="rId5" Type="http://schemas.openxmlformats.org/officeDocument/2006/relationships/hyperlink" Target="https://doi.org/10.1006/jema.1999.0335" TargetMode="External"/><Relationship Id="rId4" Type="http://schemas.openxmlformats.org/officeDocument/2006/relationships/hyperlink" Target="https://doi.org/10.1111/j.1747-6593.2012.00354.x"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j-_Y7D35H4" TargetMode="External"/><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youtube.com/user/unescoihe" TargetMode="External"/><Relationship Id="rId5" Type="http://schemas.openxmlformats.org/officeDocument/2006/relationships/hyperlink" Target="https://www.youtube.com/watch?v=BCH1Gre3Mg0" TargetMode="External"/><Relationship Id="rId4" Type="http://schemas.openxmlformats.org/officeDocument/2006/relationships/hyperlink" Target="https://www.youtube.com/watch?time_continue=27&amp;v=D6luBEJfi3s&amp;feature=emb_title"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8" Type="http://schemas.openxmlformats.org/officeDocument/2006/relationships/hyperlink" Target="https://www.facebook.com/UnescoIHE" TargetMode="External"/><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hyperlink" Target="https://twitter.com/unescoihe" TargetMode="External"/><Relationship Id="rId1" Type="http://schemas.openxmlformats.org/officeDocument/2006/relationships/slideLayout" Target="../slideLayouts/slideLayout13.xml"/><Relationship Id="rId6" Type="http://schemas.openxmlformats.org/officeDocument/2006/relationships/hyperlink" Target="https://www.linkedin.com/company/unesco-ihe" TargetMode="External"/><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hyperlink" Target="http://www.unesco-ihe.org/" TargetMode="External"/><Relationship Id="rId4" Type="http://schemas.openxmlformats.org/officeDocument/2006/relationships/hyperlink" Target="https://www.youtube.com/user/unescoihe" TargetMode="External"/><Relationship Id="rId9" Type="http://schemas.openxmlformats.org/officeDocument/2006/relationships/image" Target="../media/image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ww.mspguide.org/tools-and-method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researchgate.net/publication/267327989_Learning_about_Analysing_Networks_to_Support_Development_Work" TargetMode="External"/><Relationship Id="rId5" Type="http://schemas.openxmlformats.org/officeDocument/2006/relationships/hyperlink" Target="https://www.riob.org/pub/HandBook-participation-en/2/" TargetMode="External"/><Relationship Id="rId4" Type="http://schemas.openxmlformats.org/officeDocument/2006/relationships/hyperlink" Target="https://switchtraining.eu/home/"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doi.org/10.1080/01944366908977225" TargetMode="External"/><Relationship Id="rId2" Type="http://schemas.openxmlformats.org/officeDocument/2006/relationships/hyperlink" Target="https://doi.org/10.1016/j.jenvman.2009.01.001" TargetMode="External"/><Relationship Id="rId1" Type="http://schemas.openxmlformats.org/officeDocument/2006/relationships/slideLayout" Target="../slideLayouts/slideLayout2.xml"/><Relationship Id="rId4" Type="http://schemas.openxmlformats.org/officeDocument/2006/relationships/hyperlink" Target="https://doi.org/10.2166/wp.2019.148"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
          </p:nvPr>
        </p:nvSpPr>
        <p:spPr/>
        <p:txBody>
          <a:bodyPr/>
          <a:lstStyle/>
          <a:p>
            <a:r>
              <a:rPr lang="en-US" sz="2800" dirty="0"/>
              <a:t>Situation analysis -  discussion</a:t>
            </a:r>
          </a:p>
          <a:p>
            <a:endParaRPr lang="en-US" dirty="0"/>
          </a:p>
          <a:p>
            <a:endParaRPr lang="en-US" dirty="0"/>
          </a:p>
          <a:p>
            <a:r>
              <a:rPr lang="en-US" dirty="0"/>
              <a:t>Nora Van Cauwenbergh, PhD</a:t>
            </a:r>
          </a:p>
          <a:p>
            <a:r>
              <a:rPr lang="en-US" dirty="0"/>
              <a:t>Senior lecturer Water Resources Planning, module coordinator</a:t>
            </a:r>
          </a:p>
          <a:p>
            <a:r>
              <a:rPr lang="en-US" dirty="0"/>
              <a:t>26 April 2022</a:t>
            </a:r>
          </a:p>
          <a:p>
            <a:endParaRPr lang="en-US" dirty="0"/>
          </a:p>
        </p:txBody>
      </p:sp>
      <p:sp>
        <p:nvSpPr>
          <p:cNvPr id="12" name="Text Placeholder 11"/>
          <p:cNvSpPr>
            <a:spLocks noGrp="1"/>
          </p:cNvSpPr>
          <p:nvPr>
            <p:ph type="body" sz="quarter" idx="10"/>
          </p:nvPr>
        </p:nvSpPr>
        <p:spPr>
          <a:xfrm>
            <a:off x="672000" y="553665"/>
            <a:ext cx="8136763" cy="772107"/>
          </a:xfrm>
        </p:spPr>
        <p:txBody>
          <a:bodyPr wrap="square">
            <a:spAutoFit/>
          </a:bodyPr>
          <a:lstStyle/>
          <a:p>
            <a:r>
              <a:rPr lang="en-US" dirty="0"/>
              <a:t>Water resources planning</a:t>
            </a:r>
          </a:p>
        </p:txBody>
      </p:sp>
      <p:pic>
        <p:nvPicPr>
          <p:cNvPr id="5" name="Picture 4">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12406" y="6029538"/>
            <a:ext cx="610271" cy="610271"/>
          </a:xfrm>
          <a:prstGeom prst="rect">
            <a:avLst/>
          </a:prstGeom>
        </p:spPr>
      </p:pic>
      <p:pic>
        <p:nvPicPr>
          <p:cNvPr id="6" name="Picture 5">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02482" y="6122239"/>
            <a:ext cx="435039" cy="435039"/>
          </a:xfrm>
          <a:prstGeom prst="rect">
            <a:avLst/>
          </a:prstGeom>
        </p:spPr>
      </p:pic>
      <p:pic>
        <p:nvPicPr>
          <p:cNvPr id="7" name="Picture 6">
            <a:hlinkClick r:id="rId6"/>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72681" y="6117154"/>
            <a:ext cx="435039" cy="435039"/>
          </a:xfrm>
          <a:prstGeom prst="rect">
            <a:avLst/>
          </a:prstGeom>
        </p:spPr>
      </p:pic>
      <p:pic>
        <p:nvPicPr>
          <p:cNvPr id="8" name="Picture 7">
            <a:hlinkClick r:id="rId8"/>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234175" y="6122239"/>
            <a:ext cx="435039" cy="435039"/>
          </a:xfrm>
          <a:prstGeom prst="rect">
            <a:avLst/>
          </a:prstGeom>
        </p:spPr>
      </p:pic>
      <p:pic>
        <p:nvPicPr>
          <p:cNvPr id="9" name="Picture 8">
            <a:hlinkClick r:id="rId10"/>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171618" y="6117153"/>
            <a:ext cx="435039" cy="435039"/>
          </a:xfrm>
          <a:prstGeom prst="rect">
            <a:avLst/>
          </a:prstGeom>
        </p:spPr>
      </p:pic>
    </p:spTree>
    <p:extLst>
      <p:ext uri="{BB962C8B-B14F-4D97-AF65-F5344CB8AC3E}">
        <p14:creationId xmlns:p14="http://schemas.microsoft.com/office/powerpoint/2010/main" val="1931825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 active listening / situation analysis</a:t>
            </a:r>
            <a:endParaRPr lang="en-GB" dirty="0"/>
          </a:p>
        </p:txBody>
      </p:sp>
      <p:sp>
        <p:nvSpPr>
          <p:cNvPr id="3" name="Content Placeholder 2"/>
          <p:cNvSpPr>
            <a:spLocks noGrp="1"/>
          </p:cNvSpPr>
          <p:nvPr>
            <p:ph idx="1"/>
          </p:nvPr>
        </p:nvSpPr>
        <p:spPr/>
        <p:txBody>
          <a:bodyPr/>
          <a:lstStyle/>
          <a:p>
            <a:pPr marL="381000" indent="-381000">
              <a:spcBef>
                <a:spcPct val="50000"/>
              </a:spcBef>
            </a:pPr>
            <a:r>
              <a:rPr lang="en-US" sz="2400" dirty="0"/>
              <a:t>While the presentation is on-going make (mental) notes of</a:t>
            </a:r>
          </a:p>
          <a:p>
            <a:pPr marL="781050" lvl="1" indent="-381000">
              <a:spcBef>
                <a:spcPct val="50000"/>
              </a:spcBef>
            </a:pPr>
            <a:r>
              <a:rPr lang="en-US" sz="2000" dirty="0"/>
              <a:t>What are potential problems in the basin? </a:t>
            </a:r>
          </a:p>
          <a:p>
            <a:pPr marL="781050" lvl="1" indent="-381000">
              <a:spcBef>
                <a:spcPct val="50000"/>
              </a:spcBef>
            </a:pPr>
            <a:r>
              <a:rPr lang="en-US" sz="2000" dirty="0"/>
              <a:t>What are main drivers for changes in the basin?</a:t>
            </a:r>
          </a:p>
          <a:p>
            <a:pPr marL="781050" lvl="1" indent="-381000">
              <a:spcBef>
                <a:spcPct val="50000"/>
              </a:spcBef>
            </a:pPr>
            <a:r>
              <a:rPr lang="en-US" sz="2000" dirty="0"/>
              <a:t>What is the status of the water bodies?</a:t>
            </a:r>
          </a:p>
          <a:p>
            <a:pPr marL="781050" lvl="1" indent="-381000">
              <a:spcBef>
                <a:spcPct val="50000"/>
              </a:spcBef>
            </a:pPr>
            <a:r>
              <a:rPr lang="en-US" sz="2000" dirty="0"/>
              <a:t>Who is using water and for what?</a:t>
            </a:r>
          </a:p>
          <a:p>
            <a:pPr marL="781050" lvl="1" indent="-381000">
              <a:spcBef>
                <a:spcPct val="50000"/>
              </a:spcBef>
            </a:pPr>
            <a:r>
              <a:rPr lang="en-US" sz="2000" dirty="0"/>
              <a:t>What are other actors?</a:t>
            </a:r>
            <a:endParaRPr lang="en-US" dirty="0"/>
          </a:p>
          <a:p>
            <a:pPr marL="781050" lvl="1" indent="-381000">
              <a:spcBef>
                <a:spcPct val="50000"/>
              </a:spcBef>
            </a:pPr>
            <a:endParaRPr lang="en-US" dirty="0"/>
          </a:p>
          <a:p>
            <a:pPr marL="381000" indent="-381000">
              <a:spcBef>
                <a:spcPct val="50000"/>
              </a:spcBef>
            </a:pPr>
            <a:r>
              <a:rPr lang="en-US" sz="2400" dirty="0"/>
              <a:t>Make notes of questions</a:t>
            </a:r>
          </a:p>
          <a:p>
            <a:endParaRPr lang="en-GB" dirty="0"/>
          </a:p>
        </p:txBody>
      </p:sp>
      <p:sp>
        <p:nvSpPr>
          <p:cNvPr id="4" name="Footer Placeholder 3"/>
          <p:cNvSpPr>
            <a:spLocks noGrp="1"/>
          </p:cNvSpPr>
          <p:nvPr>
            <p:ph type="ftr" sz="quarter" idx="11"/>
          </p:nvPr>
        </p:nvSpPr>
        <p:spPr/>
        <p:txBody>
          <a:bodyPr/>
          <a:lstStyle/>
          <a:p>
            <a:r>
              <a:rPr lang="en-US"/>
              <a:t>N. Van Cauwenbergh</a:t>
            </a:r>
            <a:endParaRPr lang="en-GB" dirty="0"/>
          </a:p>
        </p:txBody>
      </p:sp>
      <p:sp>
        <p:nvSpPr>
          <p:cNvPr id="5" name="Slide Number Placeholder 4"/>
          <p:cNvSpPr>
            <a:spLocks noGrp="1"/>
          </p:cNvSpPr>
          <p:nvPr>
            <p:ph type="sldNum" sz="quarter" idx="12"/>
          </p:nvPr>
        </p:nvSpPr>
        <p:spPr/>
        <p:txBody>
          <a:bodyPr/>
          <a:lstStyle/>
          <a:p>
            <a:fld id="{75F46651-998E-4FB3-A089-4EDB89FEA2EA}" type="slidenum">
              <a:rPr lang="en-GB" smtClean="0"/>
              <a:pPr/>
              <a:t>10</a:t>
            </a:fld>
            <a:endParaRPr lang="en-GB"/>
          </a:p>
        </p:txBody>
      </p:sp>
    </p:spTree>
    <p:extLst>
      <p:ext uri="{BB962C8B-B14F-4D97-AF65-F5344CB8AC3E}">
        <p14:creationId xmlns:p14="http://schemas.microsoft.com/office/powerpoint/2010/main" val="3707769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1524000" y="-79188"/>
            <a:ext cx="9144000" cy="7010400"/>
            <a:chOff x="0" y="-96"/>
            <a:chExt cx="5760" cy="4416"/>
          </a:xfrm>
        </p:grpSpPr>
        <p:grpSp>
          <p:nvGrpSpPr>
            <p:cNvPr id="5" name="Group 3"/>
            <p:cNvGrpSpPr>
              <a:grpSpLocks/>
            </p:cNvGrpSpPr>
            <p:nvPr/>
          </p:nvGrpSpPr>
          <p:grpSpPr bwMode="auto">
            <a:xfrm>
              <a:off x="0" y="-96"/>
              <a:ext cx="5760" cy="4416"/>
              <a:chOff x="0" y="0"/>
              <a:chExt cx="5760" cy="4416"/>
            </a:xfrm>
          </p:grpSpPr>
          <p:pic>
            <p:nvPicPr>
              <p:cNvPr id="7" name="Picture 4" descr="image_jpeg"/>
              <p:cNvPicPr>
                <a:picLocks noChangeAspect="1" noChangeArrowheads="1"/>
              </p:cNvPicPr>
              <p:nvPr/>
            </p:nvPicPr>
            <p:blipFill>
              <a:blip r:embed="rId2" cstate="print"/>
              <a:srcRect b="17116"/>
              <a:stretch>
                <a:fillRect/>
              </a:stretch>
            </p:blipFill>
            <p:spPr bwMode="auto">
              <a:xfrm>
                <a:off x="0" y="0"/>
                <a:ext cx="5760" cy="4416"/>
              </a:xfrm>
              <a:prstGeom prst="rect">
                <a:avLst/>
              </a:prstGeom>
              <a:noFill/>
              <a:ln w="9525">
                <a:noFill/>
                <a:miter lim="800000"/>
                <a:headEnd/>
                <a:tailEnd/>
              </a:ln>
            </p:spPr>
          </p:pic>
          <p:sp>
            <p:nvSpPr>
              <p:cNvPr id="8" name="Freeform 5"/>
              <p:cNvSpPr>
                <a:spLocks/>
              </p:cNvSpPr>
              <p:nvPr/>
            </p:nvSpPr>
            <p:spPr bwMode="auto">
              <a:xfrm>
                <a:off x="288" y="1008"/>
                <a:ext cx="3175" cy="1996"/>
              </a:xfrm>
              <a:custGeom>
                <a:avLst/>
                <a:gdLst>
                  <a:gd name="T0" fmla="*/ 0 w 3175"/>
                  <a:gd name="T1" fmla="*/ 0 h 1996"/>
                  <a:gd name="T2" fmla="*/ 45 w 3175"/>
                  <a:gd name="T3" fmla="*/ 182 h 1996"/>
                  <a:gd name="T4" fmla="*/ 91 w 3175"/>
                  <a:gd name="T5" fmla="*/ 273 h 1996"/>
                  <a:gd name="T6" fmla="*/ 136 w 3175"/>
                  <a:gd name="T7" fmla="*/ 363 h 1996"/>
                  <a:gd name="T8" fmla="*/ 136 w 3175"/>
                  <a:gd name="T9" fmla="*/ 454 h 1996"/>
                  <a:gd name="T10" fmla="*/ 136 w 3175"/>
                  <a:gd name="T11" fmla="*/ 545 h 1996"/>
                  <a:gd name="T12" fmla="*/ 181 w 3175"/>
                  <a:gd name="T13" fmla="*/ 635 h 1996"/>
                  <a:gd name="T14" fmla="*/ 227 w 3175"/>
                  <a:gd name="T15" fmla="*/ 635 h 1996"/>
                  <a:gd name="T16" fmla="*/ 317 w 3175"/>
                  <a:gd name="T17" fmla="*/ 635 h 1996"/>
                  <a:gd name="T18" fmla="*/ 363 w 3175"/>
                  <a:gd name="T19" fmla="*/ 635 h 1996"/>
                  <a:gd name="T20" fmla="*/ 408 w 3175"/>
                  <a:gd name="T21" fmla="*/ 635 h 1996"/>
                  <a:gd name="T22" fmla="*/ 453 w 3175"/>
                  <a:gd name="T23" fmla="*/ 635 h 1996"/>
                  <a:gd name="T24" fmla="*/ 544 w 3175"/>
                  <a:gd name="T25" fmla="*/ 635 h 1996"/>
                  <a:gd name="T26" fmla="*/ 590 w 3175"/>
                  <a:gd name="T27" fmla="*/ 635 h 1996"/>
                  <a:gd name="T28" fmla="*/ 771 w 3175"/>
                  <a:gd name="T29" fmla="*/ 590 h 1996"/>
                  <a:gd name="T30" fmla="*/ 816 w 3175"/>
                  <a:gd name="T31" fmla="*/ 545 h 1996"/>
                  <a:gd name="T32" fmla="*/ 907 w 3175"/>
                  <a:gd name="T33" fmla="*/ 545 h 1996"/>
                  <a:gd name="T34" fmla="*/ 952 w 3175"/>
                  <a:gd name="T35" fmla="*/ 545 h 1996"/>
                  <a:gd name="T36" fmla="*/ 1089 w 3175"/>
                  <a:gd name="T37" fmla="*/ 590 h 1996"/>
                  <a:gd name="T38" fmla="*/ 1134 w 3175"/>
                  <a:gd name="T39" fmla="*/ 499 h 1996"/>
                  <a:gd name="T40" fmla="*/ 1179 w 3175"/>
                  <a:gd name="T41" fmla="*/ 499 h 1996"/>
                  <a:gd name="T42" fmla="*/ 1270 w 3175"/>
                  <a:gd name="T43" fmla="*/ 499 h 1996"/>
                  <a:gd name="T44" fmla="*/ 1315 w 3175"/>
                  <a:gd name="T45" fmla="*/ 499 h 1996"/>
                  <a:gd name="T46" fmla="*/ 1406 w 3175"/>
                  <a:gd name="T47" fmla="*/ 499 h 1996"/>
                  <a:gd name="T48" fmla="*/ 1406 w 3175"/>
                  <a:gd name="T49" fmla="*/ 545 h 1996"/>
                  <a:gd name="T50" fmla="*/ 1451 w 3175"/>
                  <a:gd name="T51" fmla="*/ 545 h 1996"/>
                  <a:gd name="T52" fmla="*/ 1542 w 3175"/>
                  <a:gd name="T53" fmla="*/ 545 h 1996"/>
                  <a:gd name="T54" fmla="*/ 1633 w 3175"/>
                  <a:gd name="T55" fmla="*/ 545 h 1996"/>
                  <a:gd name="T56" fmla="*/ 1724 w 3175"/>
                  <a:gd name="T57" fmla="*/ 590 h 1996"/>
                  <a:gd name="T58" fmla="*/ 1814 w 3175"/>
                  <a:gd name="T59" fmla="*/ 590 h 1996"/>
                  <a:gd name="T60" fmla="*/ 1860 w 3175"/>
                  <a:gd name="T61" fmla="*/ 635 h 1996"/>
                  <a:gd name="T62" fmla="*/ 1905 w 3175"/>
                  <a:gd name="T63" fmla="*/ 635 h 1996"/>
                  <a:gd name="T64" fmla="*/ 1950 w 3175"/>
                  <a:gd name="T65" fmla="*/ 635 h 1996"/>
                  <a:gd name="T66" fmla="*/ 2041 w 3175"/>
                  <a:gd name="T67" fmla="*/ 681 h 1996"/>
                  <a:gd name="T68" fmla="*/ 2132 w 3175"/>
                  <a:gd name="T69" fmla="*/ 681 h 1996"/>
                  <a:gd name="T70" fmla="*/ 2222 w 3175"/>
                  <a:gd name="T71" fmla="*/ 681 h 1996"/>
                  <a:gd name="T72" fmla="*/ 2313 w 3175"/>
                  <a:gd name="T73" fmla="*/ 726 h 1996"/>
                  <a:gd name="T74" fmla="*/ 2404 w 3175"/>
                  <a:gd name="T75" fmla="*/ 772 h 1996"/>
                  <a:gd name="T76" fmla="*/ 2495 w 3175"/>
                  <a:gd name="T77" fmla="*/ 681 h 1996"/>
                  <a:gd name="T78" fmla="*/ 2585 w 3175"/>
                  <a:gd name="T79" fmla="*/ 726 h 1996"/>
                  <a:gd name="T80" fmla="*/ 2631 w 3175"/>
                  <a:gd name="T81" fmla="*/ 772 h 1996"/>
                  <a:gd name="T82" fmla="*/ 2631 w 3175"/>
                  <a:gd name="T83" fmla="*/ 862 h 1996"/>
                  <a:gd name="T84" fmla="*/ 2812 w 3175"/>
                  <a:gd name="T85" fmla="*/ 908 h 1996"/>
                  <a:gd name="T86" fmla="*/ 2858 w 3175"/>
                  <a:gd name="T87" fmla="*/ 998 h 1996"/>
                  <a:gd name="T88" fmla="*/ 2948 w 3175"/>
                  <a:gd name="T89" fmla="*/ 1044 h 1996"/>
                  <a:gd name="T90" fmla="*/ 2994 w 3175"/>
                  <a:gd name="T91" fmla="*/ 1134 h 1996"/>
                  <a:gd name="T92" fmla="*/ 2994 w 3175"/>
                  <a:gd name="T93" fmla="*/ 1225 h 1996"/>
                  <a:gd name="T94" fmla="*/ 3039 w 3175"/>
                  <a:gd name="T95" fmla="*/ 1271 h 1996"/>
                  <a:gd name="T96" fmla="*/ 3084 w 3175"/>
                  <a:gd name="T97" fmla="*/ 1407 h 1996"/>
                  <a:gd name="T98" fmla="*/ 3084 w 3175"/>
                  <a:gd name="T99" fmla="*/ 1452 h 1996"/>
                  <a:gd name="T100" fmla="*/ 3130 w 3175"/>
                  <a:gd name="T101" fmla="*/ 1588 h 1996"/>
                  <a:gd name="T102" fmla="*/ 3175 w 3175"/>
                  <a:gd name="T103" fmla="*/ 1724 h 1996"/>
                  <a:gd name="T104" fmla="*/ 3130 w 3175"/>
                  <a:gd name="T105" fmla="*/ 1996 h 199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75"/>
                  <a:gd name="T160" fmla="*/ 0 h 1996"/>
                  <a:gd name="T161" fmla="*/ 3175 w 3175"/>
                  <a:gd name="T162" fmla="*/ 1996 h 199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75" h="1996">
                    <a:moveTo>
                      <a:pt x="0" y="0"/>
                    </a:moveTo>
                    <a:cubicBezTo>
                      <a:pt x="15" y="68"/>
                      <a:pt x="30" y="137"/>
                      <a:pt x="45" y="182"/>
                    </a:cubicBezTo>
                    <a:cubicBezTo>
                      <a:pt x="60" y="227"/>
                      <a:pt x="76" y="243"/>
                      <a:pt x="91" y="273"/>
                    </a:cubicBezTo>
                    <a:cubicBezTo>
                      <a:pt x="106" y="303"/>
                      <a:pt x="129" y="333"/>
                      <a:pt x="136" y="363"/>
                    </a:cubicBezTo>
                    <a:cubicBezTo>
                      <a:pt x="143" y="393"/>
                      <a:pt x="136" y="424"/>
                      <a:pt x="136" y="454"/>
                    </a:cubicBezTo>
                    <a:cubicBezTo>
                      <a:pt x="136" y="484"/>
                      <a:pt x="129" y="515"/>
                      <a:pt x="136" y="545"/>
                    </a:cubicBezTo>
                    <a:cubicBezTo>
                      <a:pt x="143" y="575"/>
                      <a:pt x="166" y="620"/>
                      <a:pt x="181" y="635"/>
                    </a:cubicBezTo>
                    <a:cubicBezTo>
                      <a:pt x="196" y="650"/>
                      <a:pt x="204" y="635"/>
                      <a:pt x="227" y="635"/>
                    </a:cubicBezTo>
                    <a:cubicBezTo>
                      <a:pt x="250" y="635"/>
                      <a:pt x="294" y="635"/>
                      <a:pt x="317" y="635"/>
                    </a:cubicBezTo>
                    <a:cubicBezTo>
                      <a:pt x="340" y="635"/>
                      <a:pt x="348" y="635"/>
                      <a:pt x="363" y="635"/>
                    </a:cubicBezTo>
                    <a:cubicBezTo>
                      <a:pt x="378" y="635"/>
                      <a:pt x="393" y="635"/>
                      <a:pt x="408" y="635"/>
                    </a:cubicBezTo>
                    <a:cubicBezTo>
                      <a:pt x="423" y="635"/>
                      <a:pt x="430" y="635"/>
                      <a:pt x="453" y="635"/>
                    </a:cubicBezTo>
                    <a:cubicBezTo>
                      <a:pt x="476" y="635"/>
                      <a:pt x="521" y="635"/>
                      <a:pt x="544" y="635"/>
                    </a:cubicBezTo>
                    <a:cubicBezTo>
                      <a:pt x="567" y="635"/>
                      <a:pt x="552" y="642"/>
                      <a:pt x="590" y="635"/>
                    </a:cubicBezTo>
                    <a:cubicBezTo>
                      <a:pt x="628" y="628"/>
                      <a:pt x="733" y="605"/>
                      <a:pt x="771" y="590"/>
                    </a:cubicBezTo>
                    <a:cubicBezTo>
                      <a:pt x="809" y="575"/>
                      <a:pt x="793" y="552"/>
                      <a:pt x="816" y="545"/>
                    </a:cubicBezTo>
                    <a:cubicBezTo>
                      <a:pt x="839" y="538"/>
                      <a:pt x="884" y="545"/>
                      <a:pt x="907" y="545"/>
                    </a:cubicBezTo>
                    <a:cubicBezTo>
                      <a:pt x="930" y="545"/>
                      <a:pt x="922" y="538"/>
                      <a:pt x="952" y="545"/>
                    </a:cubicBezTo>
                    <a:cubicBezTo>
                      <a:pt x="982" y="552"/>
                      <a:pt x="1059" y="598"/>
                      <a:pt x="1089" y="590"/>
                    </a:cubicBezTo>
                    <a:cubicBezTo>
                      <a:pt x="1119" y="582"/>
                      <a:pt x="1119" y="514"/>
                      <a:pt x="1134" y="499"/>
                    </a:cubicBezTo>
                    <a:cubicBezTo>
                      <a:pt x="1149" y="484"/>
                      <a:pt x="1156" y="499"/>
                      <a:pt x="1179" y="499"/>
                    </a:cubicBezTo>
                    <a:cubicBezTo>
                      <a:pt x="1202" y="499"/>
                      <a:pt x="1247" y="499"/>
                      <a:pt x="1270" y="499"/>
                    </a:cubicBezTo>
                    <a:cubicBezTo>
                      <a:pt x="1293" y="499"/>
                      <a:pt x="1292" y="499"/>
                      <a:pt x="1315" y="499"/>
                    </a:cubicBezTo>
                    <a:cubicBezTo>
                      <a:pt x="1338" y="499"/>
                      <a:pt x="1391" y="491"/>
                      <a:pt x="1406" y="499"/>
                    </a:cubicBezTo>
                    <a:cubicBezTo>
                      <a:pt x="1421" y="507"/>
                      <a:pt x="1399" y="537"/>
                      <a:pt x="1406" y="545"/>
                    </a:cubicBezTo>
                    <a:cubicBezTo>
                      <a:pt x="1413" y="553"/>
                      <a:pt x="1428" y="545"/>
                      <a:pt x="1451" y="545"/>
                    </a:cubicBezTo>
                    <a:cubicBezTo>
                      <a:pt x="1474" y="545"/>
                      <a:pt x="1512" y="545"/>
                      <a:pt x="1542" y="545"/>
                    </a:cubicBezTo>
                    <a:cubicBezTo>
                      <a:pt x="1572" y="545"/>
                      <a:pt x="1603" y="538"/>
                      <a:pt x="1633" y="545"/>
                    </a:cubicBezTo>
                    <a:cubicBezTo>
                      <a:pt x="1663" y="552"/>
                      <a:pt x="1694" y="583"/>
                      <a:pt x="1724" y="590"/>
                    </a:cubicBezTo>
                    <a:cubicBezTo>
                      <a:pt x="1754" y="597"/>
                      <a:pt x="1791" y="583"/>
                      <a:pt x="1814" y="590"/>
                    </a:cubicBezTo>
                    <a:cubicBezTo>
                      <a:pt x="1837" y="597"/>
                      <a:pt x="1845" y="628"/>
                      <a:pt x="1860" y="635"/>
                    </a:cubicBezTo>
                    <a:cubicBezTo>
                      <a:pt x="1875" y="642"/>
                      <a:pt x="1890" y="635"/>
                      <a:pt x="1905" y="635"/>
                    </a:cubicBezTo>
                    <a:cubicBezTo>
                      <a:pt x="1920" y="635"/>
                      <a:pt x="1927" y="627"/>
                      <a:pt x="1950" y="635"/>
                    </a:cubicBezTo>
                    <a:cubicBezTo>
                      <a:pt x="1973" y="643"/>
                      <a:pt x="2011" y="673"/>
                      <a:pt x="2041" y="681"/>
                    </a:cubicBezTo>
                    <a:cubicBezTo>
                      <a:pt x="2071" y="689"/>
                      <a:pt x="2102" y="681"/>
                      <a:pt x="2132" y="681"/>
                    </a:cubicBezTo>
                    <a:cubicBezTo>
                      <a:pt x="2162" y="681"/>
                      <a:pt x="2192" y="674"/>
                      <a:pt x="2222" y="681"/>
                    </a:cubicBezTo>
                    <a:cubicBezTo>
                      <a:pt x="2252" y="688"/>
                      <a:pt x="2283" y="711"/>
                      <a:pt x="2313" y="726"/>
                    </a:cubicBezTo>
                    <a:cubicBezTo>
                      <a:pt x="2343" y="741"/>
                      <a:pt x="2374" y="779"/>
                      <a:pt x="2404" y="772"/>
                    </a:cubicBezTo>
                    <a:cubicBezTo>
                      <a:pt x="2434" y="765"/>
                      <a:pt x="2465" y="689"/>
                      <a:pt x="2495" y="681"/>
                    </a:cubicBezTo>
                    <a:cubicBezTo>
                      <a:pt x="2525" y="673"/>
                      <a:pt x="2562" y="711"/>
                      <a:pt x="2585" y="726"/>
                    </a:cubicBezTo>
                    <a:cubicBezTo>
                      <a:pt x="2608" y="741"/>
                      <a:pt x="2623" y="749"/>
                      <a:pt x="2631" y="772"/>
                    </a:cubicBezTo>
                    <a:cubicBezTo>
                      <a:pt x="2639" y="795"/>
                      <a:pt x="2601" y="839"/>
                      <a:pt x="2631" y="862"/>
                    </a:cubicBezTo>
                    <a:cubicBezTo>
                      <a:pt x="2661" y="885"/>
                      <a:pt x="2774" y="885"/>
                      <a:pt x="2812" y="908"/>
                    </a:cubicBezTo>
                    <a:cubicBezTo>
                      <a:pt x="2850" y="931"/>
                      <a:pt x="2835" y="975"/>
                      <a:pt x="2858" y="998"/>
                    </a:cubicBezTo>
                    <a:cubicBezTo>
                      <a:pt x="2881" y="1021"/>
                      <a:pt x="2925" y="1021"/>
                      <a:pt x="2948" y="1044"/>
                    </a:cubicBezTo>
                    <a:cubicBezTo>
                      <a:pt x="2971" y="1067"/>
                      <a:pt x="2986" y="1104"/>
                      <a:pt x="2994" y="1134"/>
                    </a:cubicBezTo>
                    <a:cubicBezTo>
                      <a:pt x="3002" y="1164"/>
                      <a:pt x="2987" y="1202"/>
                      <a:pt x="2994" y="1225"/>
                    </a:cubicBezTo>
                    <a:cubicBezTo>
                      <a:pt x="3001" y="1248"/>
                      <a:pt x="3024" y="1241"/>
                      <a:pt x="3039" y="1271"/>
                    </a:cubicBezTo>
                    <a:cubicBezTo>
                      <a:pt x="3054" y="1301"/>
                      <a:pt x="3077" y="1377"/>
                      <a:pt x="3084" y="1407"/>
                    </a:cubicBezTo>
                    <a:cubicBezTo>
                      <a:pt x="3091" y="1437"/>
                      <a:pt x="3076" y="1422"/>
                      <a:pt x="3084" y="1452"/>
                    </a:cubicBezTo>
                    <a:cubicBezTo>
                      <a:pt x="3092" y="1482"/>
                      <a:pt x="3115" y="1543"/>
                      <a:pt x="3130" y="1588"/>
                    </a:cubicBezTo>
                    <a:cubicBezTo>
                      <a:pt x="3145" y="1633"/>
                      <a:pt x="3175" y="1656"/>
                      <a:pt x="3175" y="1724"/>
                    </a:cubicBezTo>
                    <a:cubicBezTo>
                      <a:pt x="3175" y="1792"/>
                      <a:pt x="3152" y="1894"/>
                      <a:pt x="3130" y="1996"/>
                    </a:cubicBezTo>
                  </a:path>
                </a:pathLst>
              </a:custGeom>
              <a:noFill/>
              <a:ln w="38100">
                <a:solidFill>
                  <a:srgbClr val="0B4AFB"/>
                </a:solidFill>
                <a:round/>
                <a:headEnd type="none" w="sm" len="sm"/>
                <a:tailEnd type="none" w="sm" len="sm"/>
              </a:ln>
            </p:spPr>
            <p:txBody>
              <a:bodyPr/>
              <a:lstStyle/>
              <a:p>
                <a:endParaRPr lang="fr-BE"/>
              </a:p>
            </p:txBody>
          </p:sp>
        </p:grpSp>
        <p:sp>
          <p:nvSpPr>
            <p:cNvPr id="6" name="Text Box 6"/>
            <p:cNvSpPr txBox="1">
              <a:spLocks noChangeArrowheads="1"/>
            </p:cNvSpPr>
            <p:nvPr/>
          </p:nvSpPr>
          <p:spPr bwMode="auto">
            <a:xfrm>
              <a:off x="3168" y="3067"/>
              <a:ext cx="937" cy="233"/>
            </a:xfrm>
            <a:prstGeom prst="rect">
              <a:avLst/>
            </a:prstGeom>
            <a:noFill/>
            <a:ln w="12700">
              <a:noFill/>
              <a:miter lim="800000"/>
              <a:headEnd type="none" w="sm" len="sm"/>
              <a:tailEnd type="none" w="sm" len="sm"/>
            </a:ln>
            <a:effectLst/>
          </p:spPr>
          <p:txBody>
            <a:bodyPr wrap="square">
              <a:spAutoFit/>
            </a:bodyPr>
            <a:lstStyle/>
            <a:p>
              <a:pPr eaLnBrk="0" hangingPunct="0">
                <a:spcBef>
                  <a:spcPct val="50000"/>
                </a:spcBef>
                <a:buNone/>
                <a:defRPr/>
              </a:pPr>
              <a:r>
                <a:rPr lang="es-ES_tradnl" b="1" dirty="0">
                  <a:solidFill>
                    <a:srgbClr val="FAFD00"/>
                  </a:solidFill>
                  <a:effectLst>
                    <a:outerShdw blurRad="38100" dist="38100" dir="2700000" algn="tl">
                      <a:srgbClr val="C0C0C0"/>
                    </a:outerShdw>
                  </a:effectLst>
                  <a:ea typeface="ＭＳ Ｐゴシック" pitchFamily="-65" charset="-128"/>
                </a:rPr>
                <a:t>Almería</a:t>
              </a:r>
              <a:endParaRPr lang="es-ES" b="1" dirty="0">
                <a:solidFill>
                  <a:srgbClr val="FAFD00"/>
                </a:solidFill>
                <a:effectLst>
                  <a:outerShdw blurRad="38100" dist="38100" dir="2700000" algn="tl">
                    <a:srgbClr val="C0C0C0"/>
                  </a:outerShdw>
                </a:effectLst>
                <a:ea typeface="ＭＳ Ｐゴシック" pitchFamily="-65" charset="-128"/>
              </a:endParaRPr>
            </a:p>
          </p:txBody>
        </p:sp>
      </p:grpSp>
      <p:sp>
        <p:nvSpPr>
          <p:cNvPr id="9" name="Text Box 7"/>
          <p:cNvSpPr txBox="1">
            <a:spLocks noChangeArrowheads="1"/>
          </p:cNvSpPr>
          <p:nvPr/>
        </p:nvSpPr>
        <p:spPr bwMode="auto">
          <a:xfrm>
            <a:off x="6499225" y="2260600"/>
            <a:ext cx="2110001" cy="400110"/>
          </a:xfrm>
          <a:prstGeom prst="rect">
            <a:avLst/>
          </a:prstGeom>
          <a:noFill/>
          <a:ln w="12700">
            <a:noFill/>
            <a:miter lim="800000"/>
            <a:headEnd type="none" w="sm" len="sm"/>
            <a:tailEnd type="none" w="sm" len="sm"/>
          </a:ln>
        </p:spPr>
        <p:txBody>
          <a:bodyPr wrap="none">
            <a:spAutoFit/>
          </a:bodyPr>
          <a:lstStyle/>
          <a:p>
            <a:pPr defTabSz="1033463" eaLnBrk="0" hangingPunct="0">
              <a:buNone/>
            </a:pPr>
            <a:r>
              <a:rPr lang="es-ES_tradnl" sz="2000" b="1" dirty="0">
                <a:solidFill>
                  <a:schemeClr val="bg1"/>
                </a:solidFill>
                <a:ea typeface="ＭＳ Ｐゴシック" pitchFamily="34" charset="-128"/>
              </a:rPr>
              <a:t>Sierra </a:t>
            </a:r>
            <a:r>
              <a:rPr lang="es-ES_tradnl" sz="2000" b="1" dirty="0" err="1">
                <a:solidFill>
                  <a:schemeClr val="bg1"/>
                </a:solidFill>
                <a:ea typeface="ＭＳ Ｐゴシック" pitchFamily="34" charset="-128"/>
              </a:rPr>
              <a:t>Alhamilla</a:t>
            </a:r>
            <a:endParaRPr lang="es-ES" sz="2000" b="1" dirty="0">
              <a:solidFill>
                <a:schemeClr val="bg1"/>
              </a:solidFill>
              <a:ea typeface="ＭＳ Ｐゴシック" pitchFamily="34" charset="-128"/>
            </a:endParaRPr>
          </a:p>
        </p:txBody>
      </p:sp>
      <p:sp>
        <p:nvSpPr>
          <p:cNvPr id="10" name="Text Box 8"/>
          <p:cNvSpPr txBox="1">
            <a:spLocks noChangeArrowheads="1"/>
          </p:cNvSpPr>
          <p:nvPr/>
        </p:nvSpPr>
        <p:spPr bwMode="auto">
          <a:xfrm>
            <a:off x="2133600" y="3556000"/>
            <a:ext cx="2106667" cy="400110"/>
          </a:xfrm>
          <a:prstGeom prst="rect">
            <a:avLst/>
          </a:prstGeom>
          <a:noFill/>
          <a:ln w="12700">
            <a:noFill/>
            <a:miter lim="800000"/>
            <a:headEnd type="none" w="sm" len="sm"/>
            <a:tailEnd type="none" w="sm" len="sm"/>
          </a:ln>
        </p:spPr>
        <p:txBody>
          <a:bodyPr wrap="none">
            <a:spAutoFit/>
          </a:bodyPr>
          <a:lstStyle/>
          <a:p>
            <a:pPr defTabSz="1033463" eaLnBrk="0" hangingPunct="0">
              <a:buNone/>
            </a:pPr>
            <a:r>
              <a:rPr lang="es-ES_tradnl" sz="2000" b="1" dirty="0">
                <a:solidFill>
                  <a:schemeClr val="bg1"/>
                </a:solidFill>
                <a:ea typeface="ＭＳ Ｐゴシック" pitchFamily="34" charset="-128"/>
              </a:rPr>
              <a:t>Sierra de </a:t>
            </a:r>
            <a:r>
              <a:rPr lang="es-ES_tradnl" sz="2000" b="1" dirty="0" err="1">
                <a:solidFill>
                  <a:schemeClr val="bg1"/>
                </a:solidFill>
                <a:ea typeface="ＭＳ Ｐゴシック" pitchFamily="34" charset="-128"/>
              </a:rPr>
              <a:t>Gádor</a:t>
            </a:r>
            <a:endParaRPr lang="es-ES" sz="2000" b="1" dirty="0">
              <a:solidFill>
                <a:schemeClr val="bg1"/>
              </a:solidFill>
              <a:ea typeface="ＭＳ Ｐゴシック" pitchFamily="34" charset="-128"/>
            </a:endParaRPr>
          </a:p>
        </p:txBody>
      </p:sp>
      <p:sp>
        <p:nvSpPr>
          <p:cNvPr id="11" name="Text Box 9"/>
          <p:cNvSpPr txBox="1">
            <a:spLocks noChangeArrowheads="1"/>
          </p:cNvSpPr>
          <p:nvPr/>
        </p:nvSpPr>
        <p:spPr bwMode="auto">
          <a:xfrm>
            <a:off x="1662766" y="1120902"/>
            <a:ext cx="1895071" cy="400110"/>
          </a:xfrm>
          <a:prstGeom prst="rect">
            <a:avLst/>
          </a:prstGeom>
          <a:noFill/>
          <a:ln w="12700">
            <a:noFill/>
            <a:miter lim="800000"/>
            <a:headEnd type="none" w="sm" len="sm"/>
            <a:tailEnd type="none" w="sm" len="sm"/>
          </a:ln>
        </p:spPr>
        <p:txBody>
          <a:bodyPr wrap="none">
            <a:spAutoFit/>
          </a:bodyPr>
          <a:lstStyle/>
          <a:p>
            <a:pPr defTabSz="1033463" eaLnBrk="0" hangingPunct="0">
              <a:buNone/>
            </a:pPr>
            <a:r>
              <a:rPr lang="es-ES_tradnl" sz="2000" b="1" dirty="0">
                <a:solidFill>
                  <a:schemeClr val="bg1"/>
                </a:solidFill>
                <a:ea typeface="ＭＳ Ｐゴシック" pitchFamily="34" charset="-128"/>
              </a:rPr>
              <a:t>Sierra Nevada</a:t>
            </a:r>
            <a:endParaRPr lang="es-ES" sz="2000" b="1" dirty="0">
              <a:solidFill>
                <a:schemeClr val="bg1"/>
              </a:solidFill>
              <a:ea typeface="ＭＳ Ｐゴシック" pitchFamily="34" charset="-128"/>
            </a:endParaRPr>
          </a:p>
        </p:txBody>
      </p:sp>
      <p:sp>
        <p:nvSpPr>
          <p:cNvPr id="12" name="Text Box 10"/>
          <p:cNvSpPr txBox="1">
            <a:spLocks noChangeArrowheads="1"/>
          </p:cNvSpPr>
          <p:nvPr/>
        </p:nvSpPr>
        <p:spPr bwMode="auto">
          <a:xfrm>
            <a:off x="3908425" y="50800"/>
            <a:ext cx="2334293" cy="400110"/>
          </a:xfrm>
          <a:prstGeom prst="rect">
            <a:avLst/>
          </a:prstGeom>
          <a:noFill/>
          <a:ln w="12700">
            <a:noFill/>
            <a:miter lim="800000"/>
            <a:headEnd type="none" w="sm" len="sm"/>
            <a:tailEnd type="none" w="sm" len="sm"/>
          </a:ln>
        </p:spPr>
        <p:txBody>
          <a:bodyPr wrap="none">
            <a:spAutoFit/>
          </a:bodyPr>
          <a:lstStyle/>
          <a:p>
            <a:pPr defTabSz="1033463" eaLnBrk="0" hangingPunct="0">
              <a:buNone/>
            </a:pPr>
            <a:r>
              <a:rPr lang="es-ES_tradnl" sz="2000" b="1" dirty="0">
                <a:solidFill>
                  <a:schemeClr val="bg1"/>
                </a:solidFill>
                <a:ea typeface="ＭＳ Ｐゴシック" pitchFamily="34" charset="-128"/>
              </a:rPr>
              <a:t>Sierra de </a:t>
            </a:r>
            <a:r>
              <a:rPr lang="es-ES_tradnl" sz="2000" b="1" dirty="0" err="1">
                <a:solidFill>
                  <a:schemeClr val="bg1"/>
                </a:solidFill>
                <a:ea typeface="ＭＳ Ｐゴシック" pitchFamily="34" charset="-128"/>
              </a:rPr>
              <a:t>Filabres</a:t>
            </a:r>
            <a:endParaRPr lang="es-ES" sz="2000" b="1" dirty="0">
              <a:solidFill>
                <a:schemeClr val="bg1"/>
              </a:solidFill>
              <a:ea typeface="ＭＳ Ｐゴシック" pitchFamily="34" charset="-128"/>
            </a:endParaRPr>
          </a:p>
        </p:txBody>
      </p:sp>
      <p:sp>
        <p:nvSpPr>
          <p:cNvPr id="13" name="Text Box 11"/>
          <p:cNvSpPr txBox="1">
            <a:spLocks noChangeArrowheads="1"/>
          </p:cNvSpPr>
          <p:nvPr/>
        </p:nvSpPr>
        <p:spPr bwMode="auto">
          <a:xfrm>
            <a:off x="6134100" y="1346200"/>
            <a:ext cx="2773708" cy="400110"/>
          </a:xfrm>
          <a:prstGeom prst="rect">
            <a:avLst/>
          </a:prstGeom>
          <a:noFill/>
          <a:ln w="12700">
            <a:noFill/>
            <a:miter lim="800000"/>
            <a:headEnd type="none" w="sm" len="sm"/>
            <a:tailEnd type="none" w="sm" len="sm"/>
          </a:ln>
        </p:spPr>
        <p:txBody>
          <a:bodyPr wrap="none">
            <a:spAutoFit/>
          </a:bodyPr>
          <a:lstStyle/>
          <a:p>
            <a:pPr defTabSz="1033463" eaLnBrk="0" hangingPunct="0">
              <a:buNone/>
            </a:pPr>
            <a:r>
              <a:rPr lang="es-ES_tradnl" sz="2000" b="1" dirty="0">
                <a:solidFill>
                  <a:srgbClr val="FAFD00"/>
                </a:solidFill>
                <a:ea typeface="ＭＳ Ｐゴシック" pitchFamily="34" charset="-128"/>
              </a:rPr>
              <a:t>Desierto de Tabernas</a:t>
            </a:r>
            <a:endParaRPr lang="es-ES" sz="2000" b="1" dirty="0">
              <a:solidFill>
                <a:srgbClr val="FAFD00"/>
              </a:solidFill>
              <a:ea typeface="ＭＳ Ｐゴシック" pitchFamily="34" charset="-128"/>
            </a:endParaRPr>
          </a:p>
        </p:txBody>
      </p:sp>
      <p:sp>
        <p:nvSpPr>
          <p:cNvPr id="14" name="Text Box 12"/>
          <p:cNvSpPr txBox="1">
            <a:spLocks noChangeArrowheads="1"/>
          </p:cNvSpPr>
          <p:nvPr/>
        </p:nvSpPr>
        <p:spPr bwMode="auto">
          <a:xfrm>
            <a:off x="7816180" y="4956090"/>
            <a:ext cx="2051720" cy="400110"/>
          </a:xfrm>
          <a:prstGeom prst="rect">
            <a:avLst/>
          </a:prstGeom>
          <a:noFill/>
          <a:ln w="12700">
            <a:noFill/>
            <a:miter lim="800000"/>
            <a:headEnd type="none" w="sm" len="sm"/>
            <a:tailEnd type="none" w="sm" len="sm"/>
          </a:ln>
          <a:effectLst/>
        </p:spPr>
        <p:txBody>
          <a:bodyPr wrap="square">
            <a:spAutoFit/>
          </a:bodyPr>
          <a:lstStyle/>
          <a:p>
            <a:pPr defTabSz="1033463" eaLnBrk="0" hangingPunct="0">
              <a:buNone/>
              <a:defRPr/>
            </a:pPr>
            <a:r>
              <a:rPr lang="es-ES_tradnl" sz="2000" b="1" dirty="0">
                <a:solidFill>
                  <a:srgbClr val="FAFD00"/>
                </a:solidFill>
                <a:effectLst>
                  <a:outerShdw blurRad="38100" dist="38100" dir="2700000" algn="tl">
                    <a:srgbClr val="C0C0C0"/>
                  </a:outerShdw>
                </a:effectLst>
                <a:ea typeface="ＭＳ Ｐゴシック" pitchFamily="-65" charset="-128"/>
              </a:rPr>
              <a:t>Cabo  de  Gata</a:t>
            </a:r>
            <a:endParaRPr lang="es-ES" sz="2000" b="1" dirty="0">
              <a:solidFill>
                <a:srgbClr val="FAFD00"/>
              </a:solidFill>
              <a:effectLst>
                <a:outerShdw blurRad="38100" dist="38100" dir="2700000" algn="tl">
                  <a:srgbClr val="C0C0C0"/>
                </a:outerShdw>
              </a:effectLst>
              <a:ea typeface="ＭＳ Ｐゴシック" pitchFamily="-65" charset="-128"/>
            </a:endParaRPr>
          </a:p>
        </p:txBody>
      </p:sp>
      <p:sp>
        <p:nvSpPr>
          <p:cNvPr id="15" name="Text Box 13"/>
          <p:cNvSpPr txBox="1">
            <a:spLocks noChangeArrowheads="1"/>
          </p:cNvSpPr>
          <p:nvPr/>
        </p:nvSpPr>
        <p:spPr bwMode="auto">
          <a:xfrm>
            <a:off x="2919636" y="5428208"/>
            <a:ext cx="2448694" cy="769441"/>
          </a:xfrm>
          <a:prstGeom prst="rect">
            <a:avLst/>
          </a:prstGeom>
          <a:noFill/>
          <a:ln w="12700">
            <a:noFill/>
            <a:miter lim="800000"/>
            <a:headEnd type="none" w="sm" len="sm"/>
            <a:tailEnd type="none" w="sm" len="sm"/>
          </a:ln>
        </p:spPr>
        <p:txBody>
          <a:bodyPr wrap="square">
            <a:spAutoFit/>
          </a:bodyPr>
          <a:lstStyle/>
          <a:p>
            <a:pPr defTabSz="1033463" eaLnBrk="0" hangingPunct="0">
              <a:buNone/>
              <a:defRPr/>
            </a:pPr>
            <a:r>
              <a:rPr lang="es-ES_tradnl" sz="2000" b="1" dirty="0">
                <a:solidFill>
                  <a:srgbClr val="FAFD00"/>
                </a:solidFill>
                <a:effectLst>
                  <a:outerShdw blurRad="38100" dist="38100" dir="2700000" algn="tl">
                    <a:srgbClr val="C0C0C0"/>
                  </a:outerShdw>
                </a:effectLst>
                <a:ea typeface="ＭＳ Ｐゴシック" pitchFamily="-65" charset="-128"/>
              </a:rPr>
              <a:t>Campo de</a:t>
            </a:r>
          </a:p>
          <a:p>
            <a:pPr defTabSz="1033463" eaLnBrk="0" hangingPunct="0">
              <a:buNone/>
              <a:defRPr/>
            </a:pPr>
            <a:r>
              <a:rPr lang="es-ES_tradnl" sz="2000" b="1" dirty="0">
                <a:solidFill>
                  <a:srgbClr val="FAFD00"/>
                </a:solidFill>
                <a:effectLst>
                  <a:outerShdw blurRad="38100" dist="38100" dir="2700000" algn="tl">
                    <a:srgbClr val="C0C0C0"/>
                  </a:outerShdw>
                </a:effectLst>
                <a:ea typeface="ＭＳ Ｐゴシック" pitchFamily="-65" charset="-128"/>
              </a:rPr>
              <a:t> </a:t>
            </a:r>
            <a:r>
              <a:rPr lang="es-ES_tradnl" sz="2000" b="1" dirty="0" err="1">
                <a:solidFill>
                  <a:srgbClr val="FAFD00"/>
                </a:solidFill>
                <a:effectLst>
                  <a:outerShdw blurRad="38100" dist="38100" dir="2700000" algn="tl">
                    <a:srgbClr val="C0C0C0"/>
                  </a:outerShdw>
                </a:effectLst>
                <a:ea typeface="ＭＳ Ｐゴシック" pitchFamily="-65" charset="-128"/>
              </a:rPr>
              <a:t>Dalías</a:t>
            </a:r>
            <a:endParaRPr lang="es-ES" sz="2000" b="1" dirty="0">
              <a:solidFill>
                <a:srgbClr val="FAFD00"/>
              </a:solidFill>
              <a:effectLst>
                <a:outerShdw blurRad="38100" dist="38100" dir="2700000" algn="tl">
                  <a:srgbClr val="C0C0C0"/>
                </a:outerShdw>
              </a:effectLst>
              <a:ea typeface="ＭＳ Ｐゴシック" pitchFamily="-65" charset="-128"/>
            </a:endParaRPr>
          </a:p>
        </p:txBody>
      </p:sp>
      <p:sp>
        <p:nvSpPr>
          <p:cNvPr id="16" name="Text Box 14"/>
          <p:cNvSpPr txBox="1">
            <a:spLocks noChangeArrowheads="1"/>
          </p:cNvSpPr>
          <p:nvPr/>
        </p:nvSpPr>
        <p:spPr bwMode="auto">
          <a:xfrm>
            <a:off x="7672388" y="3195638"/>
            <a:ext cx="2016125" cy="707886"/>
          </a:xfrm>
          <a:prstGeom prst="rect">
            <a:avLst/>
          </a:prstGeom>
          <a:noFill/>
          <a:ln w="12700">
            <a:noFill/>
            <a:miter lim="800000"/>
            <a:headEnd type="none" w="sm" len="sm"/>
            <a:tailEnd type="none" w="sm" len="sm"/>
          </a:ln>
        </p:spPr>
        <p:txBody>
          <a:bodyPr>
            <a:spAutoFit/>
          </a:bodyPr>
          <a:lstStyle/>
          <a:p>
            <a:pPr defTabSz="1033463" eaLnBrk="0" hangingPunct="0">
              <a:buNone/>
            </a:pPr>
            <a:r>
              <a:rPr lang="es-ES_tradnl" sz="2000" b="1" dirty="0">
                <a:solidFill>
                  <a:srgbClr val="FAFD00"/>
                </a:solidFill>
                <a:ea typeface="ＭＳ Ｐゴシック" pitchFamily="34" charset="-128"/>
              </a:rPr>
              <a:t>Campo de </a:t>
            </a:r>
            <a:r>
              <a:rPr lang="es-ES_tradnl" sz="2000" b="1" dirty="0" err="1">
                <a:solidFill>
                  <a:srgbClr val="FAFD00"/>
                </a:solidFill>
                <a:ea typeface="ＭＳ Ｐゴシック" pitchFamily="34" charset="-128"/>
              </a:rPr>
              <a:t>Níjar</a:t>
            </a:r>
            <a:endParaRPr lang="es-ES" sz="2000" b="1" dirty="0">
              <a:solidFill>
                <a:srgbClr val="FAFD00"/>
              </a:solidFill>
              <a:ea typeface="ＭＳ Ｐゴシック" pitchFamily="34" charset="-128"/>
            </a:endParaRPr>
          </a:p>
        </p:txBody>
      </p:sp>
      <p:sp>
        <p:nvSpPr>
          <p:cNvPr id="17" name="Text Box 16"/>
          <p:cNvSpPr txBox="1">
            <a:spLocks noChangeArrowheads="1"/>
          </p:cNvSpPr>
          <p:nvPr/>
        </p:nvSpPr>
        <p:spPr bwMode="auto">
          <a:xfrm>
            <a:off x="4071938" y="2547938"/>
            <a:ext cx="1663700" cy="707886"/>
          </a:xfrm>
          <a:prstGeom prst="rect">
            <a:avLst/>
          </a:prstGeom>
          <a:noFill/>
          <a:ln w="12700">
            <a:noFill/>
            <a:miter lim="800000"/>
            <a:headEnd type="none" w="sm" len="sm"/>
            <a:tailEnd type="none" w="sm" len="sm"/>
          </a:ln>
        </p:spPr>
        <p:txBody>
          <a:bodyPr>
            <a:spAutoFit/>
          </a:bodyPr>
          <a:lstStyle/>
          <a:p>
            <a:pPr defTabSz="1033463" eaLnBrk="0" hangingPunct="0">
              <a:buNone/>
              <a:defRPr/>
            </a:pPr>
            <a:r>
              <a:rPr lang="es-ES_tradnl" sz="2000" b="1" dirty="0">
                <a:solidFill>
                  <a:srgbClr val="FAFD00"/>
                </a:solidFill>
                <a:effectLst>
                  <a:outerShdw blurRad="38100" dist="38100" dir="2700000" algn="tl">
                    <a:srgbClr val="C0C0C0"/>
                  </a:outerShdw>
                </a:effectLst>
                <a:ea typeface="ＭＳ Ｐゴシック" pitchFamily="-65" charset="-128"/>
              </a:rPr>
              <a:t>Andarax </a:t>
            </a:r>
            <a:r>
              <a:rPr lang="es-ES_tradnl" sz="2000" b="1" dirty="0" err="1">
                <a:solidFill>
                  <a:srgbClr val="FAFD00"/>
                </a:solidFill>
                <a:effectLst>
                  <a:outerShdw blurRad="38100" dist="38100" dir="2700000" algn="tl">
                    <a:srgbClr val="C0C0C0"/>
                  </a:outerShdw>
                </a:effectLst>
                <a:ea typeface="ＭＳ Ｐゴシック" pitchFamily="-65" charset="-128"/>
              </a:rPr>
              <a:t>river</a:t>
            </a:r>
            <a:endParaRPr lang="es-ES" sz="2000" b="1" dirty="0">
              <a:solidFill>
                <a:srgbClr val="FAFD00"/>
              </a:solidFill>
              <a:effectLst>
                <a:outerShdw blurRad="38100" dist="38100" dir="2700000" algn="tl">
                  <a:srgbClr val="C0C0C0"/>
                </a:outerShdw>
              </a:effectLst>
              <a:ea typeface="ＭＳ Ｐゴシック" pitchFamily="-65" charset="-128"/>
            </a:endParaRPr>
          </a:p>
        </p:txBody>
      </p:sp>
      <p:sp>
        <p:nvSpPr>
          <p:cNvPr id="18" name="Footer Placeholder 17"/>
          <p:cNvSpPr>
            <a:spLocks noGrp="1"/>
          </p:cNvSpPr>
          <p:nvPr>
            <p:ph type="ftr" sz="quarter" idx="11"/>
          </p:nvPr>
        </p:nvSpPr>
        <p:spPr/>
        <p:txBody>
          <a:bodyPr/>
          <a:lstStyle/>
          <a:p>
            <a:r>
              <a:rPr lang="en-GB"/>
              <a:t>N. Van Cauwenbergh</a:t>
            </a:r>
          </a:p>
        </p:txBody>
      </p:sp>
      <p:sp>
        <p:nvSpPr>
          <p:cNvPr id="19" name="Slide Number Placeholder 18"/>
          <p:cNvSpPr>
            <a:spLocks noGrp="1"/>
          </p:cNvSpPr>
          <p:nvPr>
            <p:ph type="sldNum" sz="quarter" idx="12"/>
          </p:nvPr>
        </p:nvSpPr>
        <p:spPr/>
        <p:txBody>
          <a:bodyPr/>
          <a:lstStyle/>
          <a:p>
            <a:fld id="{75F46651-998E-4FB3-A089-4EDB89FEA2EA}" type="slidenum">
              <a:rPr lang="en-GB" smtClean="0"/>
              <a:t>11</a:t>
            </a:fld>
            <a:endParaRPr lang="en-GB"/>
          </a:p>
        </p:txBody>
      </p:sp>
    </p:spTree>
    <p:extLst>
      <p:ext uri="{BB962C8B-B14F-4D97-AF65-F5344CB8AC3E}">
        <p14:creationId xmlns:p14="http://schemas.microsoft.com/office/powerpoint/2010/main" val="312797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1+#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1+#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0" grpId="0" autoUpdateAnimBg="0"/>
      <p:bldP spid="11" grpId="0" autoUpdateAnimBg="0"/>
      <p:bldP spid="12" grpId="0" autoUpdateAnimBg="0"/>
      <p:bldP spid="13" grpId="0" autoUpdateAnimBg="0"/>
      <p:bldP spid="14" grpId="0" autoUpdateAnimBg="0"/>
      <p:bldP spid="15" grpId="0" autoUpdateAnimBg="0"/>
      <p:bldP spid="1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288356" y="0"/>
            <a:ext cx="9960444" cy="6885384"/>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r>
              <a:rPr lang="en-GB"/>
              <a:t>N. Van Cauwenbergh</a:t>
            </a:r>
          </a:p>
        </p:txBody>
      </p:sp>
      <p:sp>
        <p:nvSpPr>
          <p:cNvPr id="4" name="Slide Number Placeholder 3"/>
          <p:cNvSpPr>
            <a:spLocks noGrp="1"/>
          </p:cNvSpPr>
          <p:nvPr>
            <p:ph type="sldNum" sz="quarter" idx="12"/>
          </p:nvPr>
        </p:nvSpPr>
        <p:spPr/>
        <p:txBody>
          <a:bodyPr/>
          <a:lstStyle/>
          <a:p>
            <a:fld id="{75F46651-998E-4FB3-A089-4EDB89FEA2EA}" type="slidenum">
              <a:rPr lang="en-GB" smtClean="0"/>
              <a:t>12</a:t>
            </a:fld>
            <a:endParaRPr lang="en-GB"/>
          </a:p>
        </p:txBody>
      </p:sp>
      <p:pic>
        <p:nvPicPr>
          <p:cNvPr id="7" name="Content Placeholder 18" descr="Almeria_Greenhouse.jpg"/>
          <p:cNvPicPr>
            <a:picLocks noChangeAspect="1"/>
          </p:cNvPicPr>
          <p:nvPr/>
        </p:nvPicPr>
        <p:blipFill>
          <a:blip r:embed="rId3" cstate="print"/>
          <a:stretch>
            <a:fillRect/>
          </a:stretch>
        </p:blipFill>
        <p:spPr>
          <a:xfrm>
            <a:off x="1778668" y="1502550"/>
            <a:ext cx="3256980" cy="2439591"/>
          </a:xfrm>
          <a:prstGeom prst="rect">
            <a:avLst/>
          </a:prstGeom>
        </p:spPr>
      </p:pic>
      <p:pic>
        <p:nvPicPr>
          <p:cNvPr id="8" name="Content Placeholder 19" descr="Almeria_Greenhouse2.jpg"/>
          <p:cNvPicPr>
            <a:picLocks noChangeAspect="1"/>
          </p:cNvPicPr>
          <p:nvPr/>
        </p:nvPicPr>
        <p:blipFill>
          <a:blip r:embed="rId4" cstate="print"/>
          <a:stretch>
            <a:fillRect/>
          </a:stretch>
        </p:blipFill>
        <p:spPr>
          <a:xfrm>
            <a:off x="5642082" y="1502549"/>
            <a:ext cx="4624746" cy="2439591"/>
          </a:xfrm>
          <a:prstGeom prst="rect">
            <a:avLst/>
          </a:prstGeom>
        </p:spPr>
      </p:pic>
    </p:spTree>
    <p:extLst>
      <p:ext uri="{BB962C8B-B14F-4D97-AF65-F5344CB8AC3E}">
        <p14:creationId xmlns:p14="http://schemas.microsoft.com/office/powerpoint/2010/main" val="3158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Economy – agricultural boom</a:t>
            </a:r>
            <a:endParaRPr lang="en-GB" dirty="0"/>
          </a:p>
        </p:txBody>
      </p:sp>
      <p:pic>
        <p:nvPicPr>
          <p:cNvPr id="4" name="Content Placeholder 20" descr="Almeria_Tomato.jpg"/>
          <p:cNvPicPr>
            <a:picLocks noChangeAspect="1"/>
          </p:cNvPicPr>
          <p:nvPr/>
        </p:nvPicPr>
        <p:blipFill>
          <a:blip r:embed="rId3" cstate="print"/>
          <a:stretch>
            <a:fillRect/>
          </a:stretch>
        </p:blipFill>
        <p:spPr>
          <a:xfrm>
            <a:off x="5553322" y="1502550"/>
            <a:ext cx="4326048" cy="3240360"/>
          </a:xfrm>
          <a:prstGeom prst="rect">
            <a:avLst/>
          </a:prstGeom>
        </p:spPr>
      </p:pic>
      <p:pic>
        <p:nvPicPr>
          <p:cNvPr id="5" name="Content Placeholder 19" descr="Almeria_Greenhouse2.jpg"/>
          <p:cNvPicPr>
            <a:picLocks noChangeAspect="1"/>
          </p:cNvPicPr>
          <p:nvPr/>
        </p:nvPicPr>
        <p:blipFill>
          <a:blip r:embed="rId4" cstate="print"/>
          <a:stretch>
            <a:fillRect/>
          </a:stretch>
        </p:blipFill>
        <p:spPr>
          <a:xfrm>
            <a:off x="1778293" y="4149080"/>
            <a:ext cx="3482805" cy="1837208"/>
          </a:xfrm>
          <a:prstGeom prst="rect">
            <a:avLst/>
          </a:prstGeom>
        </p:spPr>
      </p:pic>
      <p:pic>
        <p:nvPicPr>
          <p:cNvPr id="6" name="Content Placeholder 21" descr="Almeria_74_2000.jpg"/>
          <p:cNvPicPr>
            <a:picLocks noChangeAspect="1"/>
          </p:cNvPicPr>
          <p:nvPr/>
        </p:nvPicPr>
        <p:blipFill>
          <a:blip r:embed="rId5" cstate="print"/>
          <a:stretch>
            <a:fillRect/>
          </a:stretch>
        </p:blipFill>
        <p:spPr>
          <a:xfrm>
            <a:off x="5553322" y="3978420"/>
            <a:ext cx="4324513" cy="2042868"/>
          </a:xfrm>
          <a:prstGeom prst="rect">
            <a:avLst/>
          </a:prstGeom>
        </p:spPr>
      </p:pic>
      <p:pic>
        <p:nvPicPr>
          <p:cNvPr id="7" name="Content Placeholder 18" descr="Almeria_Greenhouse.jpg"/>
          <p:cNvPicPr>
            <a:picLocks noChangeAspect="1"/>
          </p:cNvPicPr>
          <p:nvPr/>
        </p:nvPicPr>
        <p:blipFill>
          <a:blip r:embed="rId6" cstate="print"/>
          <a:stretch>
            <a:fillRect/>
          </a:stretch>
        </p:blipFill>
        <p:spPr>
          <a:xfrm>
            <a:off x="1778668" y="1502550"/>
            <a:ext cx="3256980" cy="2439591"/>
          </a:xfrm>
          <a:prstGeom prst="rect">
            <a:avLst/>
          </a:prstGeom>
        </p:spPr>
      </p:pic>
      <p:sp>
        <p:nvSpPr>
          <p:cNvPr id="8" name="Footer Placeholder 7"/>
          <p:cNvSpPr>
            <a:spLocks noGrp="1"/>
          </p:cNvSpPr>
          <p:nvPr>
            <p:ph type="ftr" sz="quarter" idx="11"/>
          </p:nvPr>
        </p:nvSpPr>
        <p:spPr/>
        <p:txBody>
          <a:bodyPr/>
          <a:lstStyle/>
          <a:p>
            <a:r>
              <a:rPr lang="en-US"/>
              <a:t>N. Van Cauwenbergh</a:t>
            </a:r>
            <a:endParaRPr lang="en-GB" dirty="0"/>
          </a:p>
        </p:txBody>
      </p:sp>
      <p:sp>
        <p:nvSpPr>
          <p:cNvPr id="9" name="Slide Number Placeholder 8"/>
          <p:cNvSpPr>
            <a:spLocks noGrp="1"/>
          </p:cNvSpPr>
          <p:nvPr>
            <p:ph type="sldNum" sz="quarter" idx="12"/>
          </p:nvPr>
        </p:nvSpPr>
        <p:spPr/>
        <p:txBody>
          <a:bodyPr/>
          <a:lstStyle/>
          <a:p>
            <a:fld id="{75F46651-998E-4FB3-A089-4EDB89FEA2EA}" type="slidenum">
              <a:rPr lang="en-GB" smtClean="0"/>
              <a:pPr/>
              <a:t>13</a:t>
            </a:fld>
            <a:endParaRPr lang="en-GB"/>
          </a:p>
        </p:txBody>
      </p:sp>
    </p:spTree>
    <p:extLst>
      <p:ext uri="{BB962C8B-B14F-4D97-AF65-F5344CB8AC3E}">
        <p14:creationId xmlns:p14="http://schemas.microsoft.com/office/powerpoint/2010/main" val="89250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Socio-economy of Almeria province</a:t>
            </a:r>
            <a:endParaRPr lang="en-GB" dirty="0"/>
          </a:p>
        </p:txBody>
      </p:sp>
      <p:grpSp>
        <p:nvGrpSpPr>
          <p:cNvPr id="5" name="Group 46"/>
          <p:cNvGrpSpPr>
            <a:grpSpLocks/>
          </p:cNvGrpSpPr>
          <p:nvPr/>
        </p:nvGrpSpPr>
        <p:grpSpPr bwMode="auto">
          <a:xfrm>
            <a:off x="1874042" y="2518918"/>
            <a:ext cx="8716963" cy="2376489"/>
            <a:chOff x="157" y="2432"/>
            <a:chExt cx="5491" cy="1497"/>
          </a:xfrm>
        </p:grpSpPr>
        <p:sp>
          <p:nvSpPr>
            <p:cNvPr id="6" name="Rectangle 47"/>
            <p:cNvSpPr>
              <a:spLocks noChangeArrowheads="1"/>
            </p:cNvSpPr>
            <p:nvPr/>
          </p:nvSpPr>
          <p:spPr bwMode="auto">
            <a:xfrm>
              <a:off x="4824" y="3702"/>
              <a:ext cx="823"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53,1</a:t>
              </a:r>
            </a:p>
          </p:txBody>
        </p:sp>
        <p:sp>
          <p:nvSpPr>
            <p:cNvPr id="7" name="Rectangle 48"/>
            <p:cNvSpPr>
              <a:spLocks noChangeArrowheads="1"/>
            </p:cNvSpPr>
            <p:nvPr/>
          </p:nvSpPr>
          <p:spPr bwMode="auto">
            <a:xfrm>
              <a:off x="4409" y="3702"/>
              <a:ext cx="467" cy="227"/>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cs typeface="Times New Roman" pitchFamily="18" charset="0"/>
                </a:rPr>
                <a:t>88.995</a:t>
              </a:r>
            </a:p>
          </p:txBody>
        </p:sp>
        <p:sp>
          <p:nvSpPr>
            <p:cNvPr id="8" name="Rectangle 49"/>
            <p:cNvSpPr>
              <a:spLocks noChangeArrowheads="1"/>
            </p:cNvSpPr>
            <p:nvPr/>
          </p:nvSpPr>
          <p:spPr bwMode="auto">
            <a:xfrm>
              <a:off x="3753" y="3702"/>
              <a:ext cx="656"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17.826</a:t>
              </a:r>
            </a:p>
          </p:txBody>
        </p:sp>
        <p:sp>
          <p:nvSpPr>
            <p:cNvPr id="9" name="Rectangle 50"/>
            <p:cNvSpPr>
              <a:spLocks noChangeArrowheads="1"/>
            </p:cNvSpPr>
            <p:nvPr/>
          </p:nvSpPr>
          <p:spPr bwMode="auto">
            <a:xfrm>
              <a:off x="3243" y="3702"/>
              <a:ext cx="510"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71.169</a:t>
              </a:r>
            </a:p>
          </p:txBody>
        </p:sp>
        <p:sp>
          <p:nvSpPr>
            <p:cNvPr id="10" name="Rectangle 51"/>
            <p:cNvSpPr>
              <a:spLocks noChangeArrowheads="1"/>
            </p:cNvSpPr>
            <p:nvPr/>
          </p:nvSpPr>
          <p:spPr bwMode="auto">
            <a:xfrm>
              <a:off x="2760" y="3702"/>
              <a:ext cx="483"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36,9</a:t>
              </a:r>
            </a:p>
          </p:txBody>
        </p:sp>
        <p:sp>
          <p:nvSpPr>
            <p:cNvPr id="11" name="Rectangle 52"/>
            <p:cNvSpPr>
              <a:spLocks noChangeArrowheads="1"/>
            </p:cNvSpPr>
            <p:nvPr/>
          </p:nvSpPr>
          <p:spPr bwMode="auto">
            <a:xfrm>
              <a:off x="2129" y="3702"/>
              <a:ext cx="631"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1.641</a:t>
              </a:r>
            </a:p>
          </p:txBody>
        </p:sp>
        <p:sp>
          <p:nvSpPr>
            <p:cNvPr id="12" name="Rectangle 53"/>
            <p:cNvSpPr>
              <a:spLocks noChangeArrowheads="1"/>
            </p:cNvSpPr>
            <p:nvPr/>
          </p:nvSpPr>
          <p:spPr bwMode="auto">
            <a:xfrm>
              <a:off x="1627" y="3702"/>
              <a:ext cx="502"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536</a:t>
              </a:r>
            </a:p>
          </p:txBody>
        </p:sp>
        <p:sp>
          <p:nvSpPr>
            <p:cNvPr id="13" name="Rectangle 54"/>
            <p:cNvSpPr>
              <a:spLocks noChangeArrowheads="1"/>
            </p:cNvSpPr>
            <p:nvPr/>
          </p:nvSpPr>
          <p:spPr bwMode="auto">
            <a:xfrm>
              <a:off x="1202" y="3702"/>
              <a:ext cx="425"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1.105</a:t>
              </a:r>
            </a:p>
          </p:txBody>
        </p:sp>
        <p:sp>
          <p:nvSpPr>
            <p:cNvPr id="14" name="Rectangle 55"/>
            <p:cNvSpPr>
              <a:spLocks noChangeArrowheads="1"/>
            </p:cNvSpPr>
            <p:nvPr/>
          </p:nvSpPr>
          <p:spPr bwMode="auto">
            <a:xfrm>
              <a:off x="158" y="3702"/>
              <a:ext cx="1044" cy="179"/>
            </a:xfrm>
            <a:prstGeom prst="rect">
              <a:avLst/>
            </a:prstGeom>
            <a:solidFill>
              <a:srgbClr val="FFFFCC"/>
            </a:solidFill>
            <a:ln w="9525">
              <a:noFill/>
              <a:round/>
              <a:headEnd/>
              <a:tailEnd/>
            </a:ln>
          </p:spPr>
          <p:txBody>
            <a:bodyPr lIns="90000" tIns="46800" rIns="90000" bIns="46800"/>
            <a:lstStyle/>
            <a:p>
              <a:pP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Total</a:t>
              </a:r>
            </a:p>
          </p:txBody>
        </p:sp>
        <p:sp>
          <p:nvSpPr>
            <p:cNvPr id="15" name="Rectangle 56"/>
            <p:cNvSpPr>
              <a:spLocks noChangeArrowheads="1"/>
            </p:cNvSpPr>
            <p:nvPr/>
          </p:nvSpPr>
          <p:spPr bwMode="auto">
            <a:xfrm>
              <a:off x="4824" y="3523"/>
              <a:ext cx="823"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8,6</a:t>
              </a:r>
            </a:p>
          </p:txBody>
        </p:sp>
        <p:sp>
          <p:nvSpPr>
            <p:cNvPr id="16" name="Rectangle 57"/>
            <p:cNvSpPr>
              <a:spLocks noChangeArrowheads="1"/>
            </p:cNvSpPr>
            <p:nvPr/>
          </p:nvSpPr>
          <p:spPr bwMode="auto">
            <a:xfrm>
              <a:off x="4409" y="3523"/>
              <a:ext cx="467"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cs typeface="Times New Roman" pitchFamily="18" charset="0"/>
                </a:rPr>
                <a:t>14.367</a:t>
              </a:r>
            </a:p>
          </p:txBody>
        </p:sp>
        <p:sp>
          <p:nvSpPr>
            <p:cNvPr id="17" name="Rectangle 58"/>
            <p:cNvSpPr>
              <a:spLocks noChangeArrowheads="1"/>
            </p:cNvSpPr>
            <p:nvPr/>
          </p:nvSpPr>
          <p:spPr bwMode="auto">
            <a:xfrm>
              <a:off x="3753" y="3523"/>
              <a:ext cx="656"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3.512</a:t>
              </a:r>
            </a:p>
          </p:txBody>
        </p:sp>
        <p:sp>
          <p:nvSpPr>
            <p:cNvPr id="18" name="Rectangle 59"/>
            <p:cNvSpPr>
              <a:spLocks noChangeArrowheads="1"/>
            </p:cNvSpPr>
            <p:nvPr/>
          </p:nvSpPr>
          <p:spPr bwMode="auto">
            <a:xfrm>
              <a:off x="3243" y="3523"/>
              <a:ext cx="510"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10.855</a:t>
              </a:r>
            </a:p>
          </p:txBody>
        </p:sp>
        <p:sp>
          <p:nvSpPr>
            <p:cNvPr id="19" name="Rectangle 60"/>
            <p:cNvSpPr>
              <a:spLocks noChangeArrowheads="1"/>
            </p:cNvSpPr>
            <p:nvPr/>
          </p:nvSpPr>
          <p:spPr bwMode="auto">
            <a:xfrm>
              <a:off x="2760" y="3523"/>
              <a:ext cx="483"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7,3</a:t>
              </a:r>
            </a:p>
          </p:txBody>
        </p:sp>
        <p:sp>
          <p:nvSpPr>
            <p:cNvPr id="20" name="Rectangle 61"/>
            <p:cNvSpPr>
              <a:spLocks noChangeArrowheads="1"/>
            </p:cNvSpPr>
            <p:nvPr/>
          </p:nvSpPr>
          <p:spPr bwMode="auto">
            <a:xfrm>
              <a:off x="2129" y="3523"/>
              <a:ext cx="631"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326</a:t>
              </a:r>
            </a:p>
          </p:txBody>
        </p:sp>
        <p:sp>
          <p:nvSpPr>
            <p:cNvPr id="21" name="Rectangle 62"/>
            <p:cNvSpPr>
              <a:spLocks noChangeArrowheads="1"/>
            </p:cNvSpPr>
            <p:nvPr/>
          </p:nvSpPr>
          <p:spPr bwMode="auto">
            <a:xfrm>
              <a:off x="1627" y="3523"/>
              <a:ext cx="502"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89</a:t>
              </a:r>
            </a:p>
          </p:txBody>
        </p:sp>
        <p:sp>
          <p:nvSpPr>
            <p:cNvPr id="22" name="Rectangle 63"/>
            <p:cNvSpPr>
              <a:spLocks noChangeArrowheads="1"/>
            </p:cNvSpPr>
            <p:nvPr/>
          </p:nvSpPr>
          <p:spPr bwMode="auto">
            <a:xfrm>
              <a:off x="1202" y="3523"/>
              <a:ext cx="425"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237</a:t>
              </a:r>
            </a:p>
          </p:txBody>
        </p:sp>
        <p:sp>
          <p:nvSpPr>
            <p:cNvPr id="23" name="Rectangle 64"/>
            <p:cNvSpPr>
              <a:spLocks noChangeArrowheads="1"/>
            </p:cNvSpPr>
            <p:nvPr/>
          </p:nvSpPr>
          <p:spPr bwMode="auto">
            <a:xfrm>
              <a:off x="158" y="3523"/>
              <a:ext cx="1044" cy="179"/>
            </a:xfrm>
            <a:prstGeom prst="rect">
              <a:avLst/>
            </a:prstGeom>
            <a:solidFill>
              <a:srgbClr val="FFFFCC"/>
            </a:solidFill>
            <a:ln w="9525">
              <a:noFill/>
              <a:round/>
              <a:headEnd/>
              <a:tailEnd/>
            </a:ln>
          </p:spPr>
          <p:txBody>
            <a:bodyPr lIns="90000" tIns="46800" rIns="90000" bIns="46800"/>
            <a:lstStyle/>
            <a:p>
              <a:pP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Tourism</a:t>
              </a:r>
            </a:p>
          </p:txBody>
        </p:sp>
        <p:sp>
          <p:nvSpPr>
            <p:cNvPr id="24" name="Rectangle 65"/>
            <p:cNvSpPr>
              <a:spLocks noChangeArrowheads="1"/>
            </p:cNvSpPr>
            <p:nvPr/>
          </p:nvSpPr>
          <p:spPr bwMode="auto">
            <a:xfrm>
              <a:off x="4824" y="3345"/>
              <a:ext cx="823" cy="178"/>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1,7</a:t>
              </a:r>
            </a:p>
          </p:txBody>
        </p:sp>
        <p:sp>
          <p:nvSpPr>
            <p:cNvPr id="25" name="Rectangle 66"/>
            <p:cNvSpPr>
              <a:spLocks noChangeArrowheads="1"/>
            </p:cNvSpPr>
            <p:nvPr/>
          </p:nvSpPr>
          <p:spPr bwMode="auto">
            <a:xfrm>
              <a:off x="4409" y="3345"/>
              <a:ext cx="415" cy="178"/>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cs typeface="Times New Roman" pitchFamily="18" charset="0"/>
                </a:rPr>
                <a:t>2.790</a:t>
              </a:r>
            </a:p>
          </p:txBody>
        </p:sp>
        <p:sp>
          <p:nvSpPr>
            <p:cNvPr id="26" name="Rectangle 67"/>
            <p:cNvSpPr>
              <a:spLocks noChangeArrowheads="1"/>
            </p:cNvSpPr>
            <p:nvPr/>
          </p:nvSpPr>
          <p:spPr bwMode="auto">
            <a:xfrm>
              <a:off x="3753" y="3345"/>
              <a:ext cx="656" cy="178"/>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cs typeface="Times New Roman" pitchFamily="18" charset="0"/>
                </a:rPr>
                <a:t>-</a:t>
              </a:r>
            </a:p>
          </p:txBody>
        </p:sp>
        <p:sp>
          <p:nvSpPr>
            <p:cNvPr id="27" name="Rectangle 68"/>
            <p:cNvSpPr>
              <a:spLocks noChangeArrowheads="1"/>
            </p:cNvSpPr>
            <p:nvPr/>
          </p:nvSpPr>
          <p:spPr bwMode="auto">
            <a:xfrm>
              <a:off x="3243" y="3345"/>
              <a:ext cx="510" cy="178"/>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2.790</a:t>
              </a:r>
            </a:p>
          </p:txBody>
        </p:sp>
        <p:sp>
          <p:nvSpPr>
            <p:cNvPr id="28" name="Rectangle 69"/>
            <p:cNvSpPr>
              <a:spLocks noChangeArrowheads="1"/>
            </p:cNvSpPr>
            <p:nvPr/>
          </p:nvSpPr>
          <p:spPr bwMode="auto">
            <a:xfrm>
              <a:off x="2760" y="3345"/>
              <a:ext cx="483" cy="178"/>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2,9</a:t>
              </a:r>
            </a:p>
          </p:txBody>
        </p:sp>
        <p:sp>
          <p:nvSpPr>
            <p:cNvPr id="29" name="Rectangle 70"/>
            <p:cNvSpPr>
              <a:spLocks noChangeArrowheads="1"/>
            </p:cNvSpPr>
            <p:nvPr/>
          </p:nvSpPr>
          <p:spPr bwMode="auto">
            <a:xfrm>
              <a:off x="2129" y="3345"/>
              <a:ext cx="631" cy="178"/>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128</a:t>
              </a:r>
            </a:p>
          </p:txBody>
        </p:sp>
        <p:sp>
          <p:nvSpPr>
            <p:cNvPr id="30" name="Rectangle 71"/>
            <p:cNvSpPr>
              <a:spLocks noChangeArrowheads="1"/>
            </p:cNvSpPr>
            <p:nvPr/>
          </p:nvSpPr>
          <p:spPr bwMode="auto">
            <a:xfrm>
              <a:off x="1627" y="3345"/>
              <a:ext cx="502" cy="178"/>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a:t>
              </a:r>
            </a:p>
          </p:txBody>
        </p:sp>
        <p:sp>
          <p:nvSpPr>
            <p:cNvPr id="31" name="Rectangle 72"/>
            <p:cNvSpPr>
              <a:spLocks noChangeArrowheads="1"/>
            </p:cNvSpPr>
            <p:nvPr/>
          </p:nvSpPr>
          <p:spPr bwMode="auto">
            <a:xfrm>
              <a:off x="1202" y="3345"/>
              <a:ext cx="425" cy="178"/>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128</a:t>
              </a:r>
            </a:p>
          </p:txBody>
        </p:sp>
        <p:sp>
          <p:nvSpPr>
            <p:cNvPr id="32" name="Rectangle 73"/>
            <p:cNvSpPr>
              <a:spLocks noChangeArrowheads="1"/>
            </p:cNvSpPr>
            <p:nvPr/>
          </p:nvSpPr>
          <p:spPr bwMode="auto">
            <a:xfrm>
              <a:off x="158" y="3345"/>
              <a:ext cx="1044" cy="178"/>
            </a:xfrm>
            <a:prstGeom prst="rect">
              <a:avLst/>
            </a:prstGeom>
            <a:solidFill>
              <a:srgbClr val="FFFFCC"/>
            </a:solidFill>
            <a:ln w="9525">
              <a:noFill/>
              <a:round/>
              <a:headEnd/>
              <a:tailEnd/>
            </a:ln>
          </p:spPr>
          <p:txBody>
            <a:bodyPr lIns="90000" tIns="46800" rIns="90000" bIns="46800"/>
            <a:lstStyle/>
            <a:p>
              <a:pP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Industrial activities</a:t>
              </a:r>
            </a:p>
          </p:txBody>
        </p:sp>
        <p:sp>
          <p:nvSpPr>
            <p:cNvPr id="33" name="Rectangle 74"/>
            <p:cNvSpPr>
              <a:spLocks noChangeArrowheads="1"/>
            </p:cNvSpPr>
            <p:nvPr/>
          </p:nvSpPr>
          <p:spPr bwMode="auto">
            <a:xfrm>
              <a:off x="4824" y="3166"/>
              <a:ext cx="823"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1,5</a:t>
              </a:r>
            </a:p>
          </p:txBody>
        </p:sp>
        <p:sp>
          <p:nvSpPr>
            <p:cNvPr id="34" name="Rectangle 75"/>
            <p:cNvSpPr>
              <a:spLocks noChangeArrowheads="1"/>
            </p:cNvSpPr>
            <p:nvPr/>
          </p:nvSpPr>
          <p:spPr bwMode="auto">
            <a:xfrm>
              <a:off x="4409" y="3166"/>
              <a:ext cx="415"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cs typeface="Times New Roman" pitchFamily="18" charset="0"/>
                </a:rPr>
                <a:t>2.524</a:t>
              </a:r>
            </a:p>
          </p:txBody>
        </p:sp>
        <p:sp>
          <p:nvSpPr>
            <p:cNvPr id="35" name="Rectangle 76"/>
            <p:cNvSpPr>
              <a:spLocks noChangeArrowheads="1"/>
            </p:cNvSpPr>
            <p:nvPr/>
          </p:nvSpPr>
          <p:spPr bwMode="auto">
            <a:xfrm>
              <a:off x="3753" y="3166"/>
              <a:ext cx="656"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a:t>
              </a:r>
            </a:p>
          </p:txBody>
        </p:sp>
        <p:sp>
          <p:nvSpPr>
            <p:cNvPr id="36" name="Rectangle 77"/>
            <p:cNvSpPr>
              <a:spLocks noChangeArrowheads="1"/>
            </p:cNvSpPr>
            <p:nvPr/>
          </p:nvSpPr>
          <p:spPr bwMode="auto">
            <a:xfrm>
              <a:off x="3243" y="3166"/>
              <a:ext cx="510"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2.524</a:t>
              </a:r>
            </a:p>
          </p:txBody>
        </p:sp>
        <p:sp>
          <p:nvSpPr>
            <p:cNvPr id="37" name="Rectangle 78"/>
            <p:cNvSpPr>
              <a:spLocks noChangeArrowheads="1"/>
            </p:cNvSpPr>
            <p:nvPr/>
          </p:nvSpPr>
          <p:spPr bwMode="auto">
            <a:xfrm>
              <a:off x="2760" y="3166"/>
              <a:ext cx="483"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1</a:t>
              </a:r>
            </a:p>
          </p:txBody>
        </p:sp>
        <p:sp>
          <p:nvSpPr>
            <p:cNvPr id="38" name="Rectangle 79"/>
            <p:cNvSpPr>
              <a:spLocks noChangeArrowheads="1"/>
            </p:cNvSpPr>
            <p:nvPr/>
          </p:nvSpPr>
          <p:spPr bwMode="auto">
            <a:xfrm>
              <a:off x="2129" y="3166"/>
              <a:ext cx="631"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445</a:t>
              </a:r>
            </a:p>
          </p:txBody>
        </p:sp>
        <p:sp>
          <p:nvSpPr>
            <p:cNvPr id="39" name="Rectangle 80"/>
            <p:cNvSpPr>
              <a:spLocks noChangeArrowheads="1"/>
            </p:cNvSpPr>
            <p:nvPr/>
          </p:nvSpPr>
          <p:spPr bwMode="auto">
            <a:xfrm>
              <a:off x="1627" y="3166"/>
              <a:ext cx="502"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a:t>
              </a:r>
            </a:p>
          </p:txBody>
        </p:sp>
        <p:sp>
          <p:nvSpPr>
            <p:cNvPr id="40" name="Rectangle 81"/>
            <p:cNvSpPr>
              <a:spLocks noChangeArrowheads="1"/>
            </p:cNvSpPr>
            <p:nvPr/>
          </p:nvSpPr>
          <p:spPr bwMode="auto">
            <a:xfrm>
              <a:off x="1202" y="3166"/>
              <a:ext cx="425"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445</a:t>
              </a:r>
            </a:p>
          </p:txBody>
        </p:sp>
        <p:sp>
          <p:nvSpPr>
            <p:cNvPr id="41" name="Rectangle 82"/>
            <p:cNvSpPr>
              <a:spLocks noChangeArrowheads="1"/>
            </p:cNvSpPr>
            <p:nvPr/>
          </p:nvSpPr>
          <p:spPr bwMode="auto">
            <a:xfrm>
              <a:off x="158" y="3166"/>
              <a:ext cx="1044" cy="179"/>
            </a:xfrm>
            <a:prstGeom prst="rect">
              <a:avLst/>
            </a:prstGeom>
            <a:solidFill>
              <a:srgbClr val="FFFFCC"/>
            </a:solidFill>
            <a:ln w="9525">
              <a:noFill/>
              <a:round/>
              <a:headEnd/>
              <a:tailEnd/>
            </a:ln>
          </p:spPr>
          <p:txBody>
            <a:bodyPr lIns="90000" tIns="46800" rIns="90000" bIns="46800"/>
            <a:lstStyle/>
            <a:p>
              <a:pP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Other irrigation</a:t>
              </a:r>
            </a:p>
          </p:txBody>
        </p:sp>
        <p:sp>
          <p:nvSpPr>
            <p:cNvPr id="42" name="Rectangle 83"/>
            <p:cNvSpPr>
              <a:spLocks noChangeArrowheads="1"/>
            </p:cNvSpPr>
            <p:nvPr/>
          </p:nvSpPr>
          <p:spPr bwMode="auto">
            <a:xfrm>
              <a:off x="4824" y="2976"/>
              <a:ext cx="823" cy="190"/>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41,3</a:t>
              </a:r>
            </a:p>
          </p:txBody>
        </p:sp>
        <p:sp>
          <p:nvSpPr>
            <p:cNvPr id="43" name="Rectangle 84"/>
            <p:cNvSpPr>
              <a:spLocks noChangeArrowheads="1"/>
            </p:cNvSpPr>
            <p:nvPr/>
          </p:nvSpPr>
          <p:spPr bwMode="auto">
            <a:xfrm>
              <a:off x="4409" y="2976"/>
              <a:ext cx="467" cy="182"/>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cs typeface="Times New Roman" pitchFamily="18" charset="0"/>
                </a:rPr>
                <a:t>69.314</a:t>
              </a:r>
            </a:p>
          </p:txBody>
        </p:sp>
        <p:sp>
          <p:nvSpPr>
            <p:cNvPr id="44" name="Rectangle 85"/>
            <p:cNvSpPr>
              <a:spLocks noChangeArrowheads="1"/>
            </p:cNvSpPr>
            <p:nvPr/>
          </p:nvSpPr>
          <p:spPr bwMode="auto">
            <a:xfrm>
              <a:off x="3753" y="2976"/>
              <a:ext cx="656" cy="190"/>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14.314</a:t>
              </a:r>
            </a:p>
          </p:txBody>
        </p:sp>
        <p:sp>
          <p:nvSpPr>
            <p:cNvPr id="45" name="Rectangle 86"/>
            <p:cNvSpPr>
              <a:spLocks noChangeArrowheads="1"/>
            </p:cNvSpPr>
            <p:nvPr/>
          </p:nvSpPr>
          <p:spPr bwMode="auto">
            <a:xfrm>
              <a:off x="3243" y="2976"/>
              <a:ext cx="510" cy="190"/>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55.000</a:t>
              </a:r>
            </a:p>
          </p:txBody>
        </p:sp>
        <p:sp>
          <p:nvSpPr>
            <p:cNvPr id="46" name="Rectangle 87"/>
            <p:cNvSpPr>
              <a:spLocks noChangeArrowheads="1"/>
            </p:cNvSpPr>
            <p:nvPr/>
          </p:nvSpPr>
          <p:spPr bwMode="auto">
            <a:xfrm>
              <a:off x="2760" y="2976"/>
              <a:ext cx="483" cy="190"/>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25,7</a:t>
              </a:r>
            </a:p>
          </p:txBody>
        </p:sp>
        <p:sp>
          <p:nvSpPr>
            <p:cNvPr id="47" name="Rectangle 88"/>
            <p:cNvSpPr>
              <a:spLocks noChangeArrowheads="1"/>
            </p:cNvSpPr>
            <p:nvPr/>
          </p:nvSpPr>
          <p:spPr bwMode="auto">
            <a:xfrm>
              <a:off x="2129" y="2976"/>
              <a:ext cx="631" cy="190"/>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1.142</a:t>
              </a:r>
            </a:p>
          </p:txBody>
        </p:sp>
        <p:sp>
          <p:nvSpPr>
            <p:cNvPr id="48" name="Rectangle 89"/>
            <p:cNvSpPr>
              <a:spLocks noChangeArrowheads="1"/>
            </p:cNvSpPr>
            <p:nvPr/>
          </p:nvSpPr>
          <p:spPr bwMode="auto">
            <a:xfrm>
              <a:off x="1627" y="2976"/>
              <a:ext cx="502" cy="190"/>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447</a:t>
              </a:r>
            </a:p>
          </p:txBody>
        </p:sp>
        <p:sp>
          <p:nvSpPr>
            <p:cNvPr id="49" name="Rectangle 90"/>
            <p:cNvSpPr>
              <a:spLocks noChangeArrowheads="1"/>
            </p:cNvSpPr>
            <p:nvPr/>
          </p:nvSpPr>
          <p:spPr bwMode="auto">
            <a:xfrm>
              <a:off x="1202" y="2976"/>
              <a:ext cx="425" cy="190"/>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695</a:t>
              </a:r>
            </a:p>
          </p:txBody>
        </p:sp>
        <p:sp>
          <p:nvSpPr>
            <p:cNvPr id="50" name="Rectangle 91"/>
            <p:cNvSpPr>
              <a:spLocks noChangeArrowheads="1"/>
            </p:cNvSpPr>
            <p:nvPr/>
          </p:nvSpPr>
          <p:spPr bwMode="auto">
            <a:xfrm>
              <a:off x="158" y="2976"/>
              <a:ext cx="1044" cy="190"/>
            </a:xfrm>
            <a:prstGeom prst="rect">
              <a:avLst/>
            </a:prstGeom>
            <a:solidFill>
              <a:srgbClr val="FFFFCC"/>
            </a:solidFill>
            <a:ln w="9525">
              <a:noFill/>
              <a:round/>
              <a:headEnd/>
              <a:tailEnd/>
            </a:ln>
          </p:spPr>
          <p:txBody>
            <a:bodyPr lIns="90000" tIns="46800" rIns="90000" bIns="46800"/>
            <a:lstStyle/>
            <a:p>
              <a:pP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Intensive agriculture</a:t>
              </a:r>
            </a:p>
          </p:txBody>
        </p:sp>
        <p:sp>
          <p:nvSpPr>
            <p:cNvPr id="51" name="Rectangle 92"/>
            <p:cNvSpPr>
              <a:spLocks noChangeArrowheads="1"/>
            </p:cNvSpPr>
            <p:nvPr/>
          </p:nvSpPr>
          <p:spPr bwMode="auto">
            <a:xfrm>
              <a:off x="4824" y="2790"/>
              <a:ext cx="823" cy="186"/>
            </a:xfrm>
            <a:prstGeom prst="rect">
              <a:avLst/>
            </a:prstGeom>
            <a:solidFill>
              <a:srgbClr val="FFFFCC"/>
            </a:solidFill>
            <a:ln w="9525">
              <a:noFill/>
              <a:round/>
              <a:headEnd/>
              <a:tailEnd/>
            </a:ln>
          </p:spPr>
          <p:txBody>
            <a:bodyPr wrap="none" anchor="ctr"/>
            <a:lstStyle/>
            <a:p>
              <a:endParaRPr lang="en-US"/>
            </a:p>
          </p:txBody>
        </p:sp>
        <p:sp>
          <p:nvSpPr>
            <p:cNvPr id="52" name="Rectangle 93"/>
            <p:cNvSpPr>
              <a:spLocks noChangeArrowheads="1"/>
            </p:cNvSpPr>
            <p:nvPr/>
          </p:nvSpPr>
          <p:spPr bwMode="auto">
            <a:xfrm>
              <a:off x="4409" y="2790"/>
              <a:ext cx="415" cy="186"/>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Total</a:t>
              </a:r>
            </a:p>
          </p:txBody>
        </p:sp>
        <p:sp>
          <p:nvSpPr>
            <p:cNvPr id="53" name="Rectangle 94"/>
            <p:cNvSpPr>
              <a:spLocks noChangeArrowheads="1"/>
            </p:cNvSpPr>
            <p:nvPr/>
          </p:nvSpPr>
          <p:spPr bwMode="auto">
            <a:xfrm>
              <a:off x="3753" y="2790"/>
              <a:ext cx="656" cy="186"/>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Indirect</a:t>
              </a:r>
            </a:p>
          </p:txBody>
        </p:sp>
        <p:sp>
          <p:nvSpPr>
            <p:cNvPr id="54" name="Rectangle 95"/>
            <p:cNvSpPr>
              <a:spLocks noChangeArrowheads="1"/>
            </p:cNvSpPr>
            <p:nvPr/>
          </p:nvSpPr>
          <p:spPr bwMode="auto">
            <a:xfrm>
              <a:off x="3243" y="2790"/>
              <a:ext cx="510" cy="186"/>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Direct</a:t>
              </a:r>
            </a:p>
          </p:txBody>
        </p:sp>
        <p:sp>
          <p:nvSpPr>
            <p:cNvPr id="55" name="Rectangle 96"/>
            <p:cNvSpPr>
              <a:spLocks noChangeArrowheads="1"/>
            </p:cNvSpPr>
            <p:nvPr/>
          </p:nvSpPr>
          <p:spPr bwMode="auto">
            <a:xfrm>
              <a:off x="2760" y="2790"/>
              <a:ext cx="483" cy="186"/>
            </a:xfrm>
            <a:prstGeom prst="rect">
              <a:avLst/>
            </a:prstGeom>
            <a:solidFill>
              <a:srgbClr val="FFFFCC"/>
            </a:solidFill>
            <a:ln w="9525">
              <a:noFill/>
              <a:round/>
              <a:headEnd/>
              <a:tailEnd/>
            </a:ln>
          </p:spPr>
          <p:txBody>
            <a:bodyPr wrap="none" anchor="ctr"/>
            <a:lstStyle/>
            <a:p>
              <a:endParaRPr lang="en-US"/>
            </a:p>
          </p:txBody>
        </p:sp>
        <p:sp>
          <p:nvSpPr>
            <p:cNvPr id="56" name="Rectangle 97"/>
            <p:cNvSpPr>
              <a:spLocks noChangeArrowheads="1"/>
            </p:cNvSpPr>
            <p:nvPr/>
          </p:nvSpPr>
          <p:spPr bwMode="auto">
            <a:xfrm>
              <a:off x="2129" y="2790"/>
              <a:ext cx="631" cy="186"/>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Total</a:t>
              </a:r>
            </a:p>
          </p:txBody>
        </p:sp>
        <p:sp>
          <p:nvSpPr>
            <p:cNvPr id="57" name="Rectangle 98"/>
            <p:cNvSpPr>
              <a:spLocks noChangeArrowheads="1"/>
            </p:cNvSpPr>
            <p:nvPr/>
          </p:nvSpPr>
          <p:spPr bwMode="auto">
            <a:xfrm>
              <a:off x="1627" y="2790"/>
              <a:ext cx="502" cy="186"/>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Indirect</a:t>
              </a:r>
            </a:p>
          </p:txBody>
        </p:sp>
        <p:sp>
          <p:nvSpPr>
            <p:cNvPr id="58" name="Rectangle 99"/>
            <p:cNvSpPr>
              <a:spLocks noChangeArrowheads="1"/>
            </p:cNvSpPr>
            <p:nvPr/>
          </p:nvSpPr>
          <p:spPr bwMode="auto">
            <a:xfrm>
              <a:off x="1202" y="2790"/>
              <a:ext cx="425" cy="186"/>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Direct</a:t>
              </a:r>
            </a:p>
          </p:txBody>
        </p:sp>
        <p:sp>
          <p:nvSpPr>
            <p:cNvPr id="59" name="Rectangle 100"/>
            <p:cNvSpPr>
              <a:spLocks noChangeArrowheads="1"/>
            </p:cNvSpPr>
            <p:nvPr/>
          </p:nvSpPr>
          <p:spPr bwMode="auto">
            <a:xfrm>
              <a:off x="158" y="2790"/>
              <a:ext cx="1044" cy="186"/>
            </a:xfrm>
            <a:prstGeom prst="rect">
              <a:avLst/>
            </a:prstGeom>
            <a:solidFill>
              <a:srgbClr val="FFFFCC"/>
            </a:solidFill>
            <a:ln w="9525">
              <a:noFill/>
              <a:round/>
              <a:headEnd/>
              <a:tailEnd/>
            </a:ln>
          </p:spPr>
          <p:txBody>
            <a:bodyPr wrap="none" anchor="ctr"/>
            <a:lstStyle/>
            <a:p>
              <a:endParaRPr lang="en-US"/>
            </a:p>
          </p:txBody>
        </p:sp>
        <p:sp>
          <p:nvSpPr>
            <p:cNvPr id="60" name="Rectangle 101"/>
            <p:cNvSpPr>
              <a:spLocks noChangeArrowheads="1"/>
            </p:cNvSpPr>
            <p:nvPr/>
          </p:nvSpPr>
          <p:spPr bwMode="auto">
            <a:xfrm>
              <a:off x="4824" y="2611"/>
              <a:ext cx="823" cy="179"/>
            </a:xfrm>
            <a:prstGeom prst="rect">
              <a:avLst/>
            </a:prstGeom>
            <a:solidFill>
              <a:srgbClr val="FFFFCC"/>
            </a:solidFill>
            <a:ln w="9525">
              <a:noFill/>
              <a:round/>
              <a:headEnd/>
              <a:tailEnd/>
            </a:ln>
          </p:spPr>
          <p:txBody>
            <a:bodyPr wrap="none" anchor="ctr"/>
            <a:lstStyle/>
            <a:p>
              <a:endParaRPr lang="en-US"/>
            </a:p>
          </p:txBody>
        </p:sp>
        <p:sp>
          <p:nvSpPr>
            <p:cNvPr id="61" name="Rectangle 102"/>
            <p:cNvSpPr>
              <a:spLocks noChangeArrowheads="1"/>
            </p:cNvSpPr>
            <p:nvPr/>
          </p:nvSpPr>
          <p:spPr bwMode="auto">
            <a:xfrm>
              <a:off x="4409" y="2611"/>
              <a:ext cx="415" cy="179"/>
            </a:xfrm>
            <a:prstGeom prst="rect">
              <a:avLst/>
            </a:prstGeom>
            <a:solidFill>
              <a:srgbClr val="FFFFCC"/>
            </a:solidFill>
            <a:ln w="9525">
              <a:noFill/>
              <a:round/>
              <a:headEnd/>
              <a:tailEnd/>
            </a:ln>
          </p:spPr>
          <p:txBody>
            <a:bodyPr wrap="none" anchor="ctr"/>
            <a:lstStyle/>
            <a:p>
              <a:endParaRPr lang="en-US"/>
            </a:p>
          </p:txBody>
        </p:sp>
        <p:sp>
          <p:nvSpPr>
            <p:cNvPr id="62" name="Rectangle 103"/>
            <p:cNvSpPr>
              <a:spLocks noChangeArrowheads="1"/>
            </p:cNvSpPr>
            <p:nvPr/>
          </p:nvSpPr>
          <p:spPr bwMode="auto">
            <a:xfrm>
              <a:off x="3753" y="2611"/>
              <a:ext cx="656" cy="179"/>
            </a:xfrm>
            <a:prstGeom prst="rect">
              <a:avLst/>
            </a:prstGeom>
            <a:solidFill>
              <a:srgbClr val="FFFFCC"/>
            </a:solidFill>
            <a:ln w="9525">
              <a:noFill/>
              <a:round/>
              <a:headEnd/>
              <a:tailEnd/>
            </a:ln>
          </p:spPr>
          <p:txBody>
            <a:bodyPr wrap="none" anchor="ctr"/>
            <a:lstStyle/>
            <a:p>
              <a:endParaRPr lang="en-US"/>
            </a:p>
          </p:txBody>
        </p:sp>
        <p:sp>
          <p:nvSpPr>
            <p:cNvPr id="63" name="Rectangle 104"/>
            <p:cNvSpPr>
              <a:spLocks noChangeArrowheads="1"/>
            </p:cNvSpPr>
            <p:nvPr/>
          </p:nvSpPr>
          <p:spPr bwMode="auto">
            <a:xfrm>
              <a:off x="3243" y="2611"/>
              <a:ext cx="510" cy="179"/>
            </a:xfrm>
            <a:prstGeom prst="rect">
              <a:avLst/>
            </a:prstGeom>
            <a:solidFill>
              <a:srgbClr val="FFFFCC"/>
            </a:solidFill>
            <a:ln w="9525">
              <a:noFill/>
              <a:round/>
              <a:headEnd/>
              <a:tailEnd/>
            </a:ln>
          </p:spPr>
          <p:txBody>
            <a:bodyPr wrap="none" anchor="ctr"/>
            <a:lstStyle/>
            <a:p>
              <a:endParaRPr lang="en-US"/>
            </a:p>
          </p:txBody>
        </p:sp>
        <p:sp>
          <p:nvSpPr>
            <p:cNvPr id="64" name="Rectangle 105"/>
            <p:cNvSpPr>
              <a:spLocks noChangeArrowheads="1"/>
            </p:cNvSpPr>
            <p:nvPr/>
          </p:nvSpPr>
          <p:spPr bwMode="auto">
            <a:xfrm>
              <a:off x="2760" y="2611"/>
              <a:ext cx="483"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cs typeface="Times New Roman" pitchFamily="18" charset="0"/>
                </a:rPr>
                <a:t>Almeria</a:t>
              </a:r>
            </a:p>
          </p:txBody>
        </p:sp>
        <p:sp>
          <p:nvSpPr>
            <p:cNvPr id="65" name="Rectangle 106"/>
            <p:cNvSpPr>
              <a:spLocks noChangeArrowheads="1"/>
            </p:cNvSpPr>
            <p:nvPr/>
          </p:nvSpPr>
          <p:spPr bwMode="auto">
            <a:xfrm>
              <a:off x="2129" y="2611"/>
              <a:ext cx="631" cy="179"/>
            </a:xfrm>
            <a:prstGeom prst="rect">
              <a:avLst/>
            </a:prstGeom>
            <a:solidFill>
              <a:srgbClr val="FFFFCC"/>
            </a:solidFill>
            <a:ln w="9525">
              <a:noFill/>
              <a:round/>
              <a:headEnd/>
              <a:tailEnd/>
            </a:ln>
          </p:spPr>
          <p:txBody>
            <a:bodyPr wrap="none" anchor="ctr"/>
            <a:lstStyle/>
            <a:p>
              <a:endParaRPr lang="en-US"/>
            </a:p>
          </p:txBody>
        </p:sp>
        <p:sp>
          <p:nvSpPr>
            <p:cNvPr id="66" name="Rectangle 107"/>
            <p:cNvSpPr>
              <a:spLocks noChangeArrowheads="1"/>
            </p:cNvSpPr>
            <p:nvPr/>
          </p:nvSpPr>
          <p:spPr bwMode="auto">
            <a:xfrm>
              <a:off x="1627" y="2611"/>
              <a:ext cx="502" cy="179"/>
            </a:xfrm>
            <a:prstGeom prst="rect">
              <a:avLst/>
            </a:prstGeom>
            <a:solidFill>
              <a:srgbClr val="FFFFCC"/>
            </a:solidFill>
            <a:ln w="9525">
              <a:noFill/>
              <a:round/>
              <a:headEnd/>
              <a:tailEnd/>
            </a:ln>
          </p:spPr>
          <p:txBody>
            <a:bodyPr wrap="none" anchor="ctr"/>
            <a:lstStyle/>
            <a:p>
              <a:endParaRPr lang="en-US"/>
            </a:p>
          </p:txBody>
        </p:sp>
        <p:sp>
          <p:nvSpPr>
            <p:cNvPr id="67" name="Rectangle 108"/>
            <p:cNvSpPr>
              <a:spLocks noChangeArrowheads="1"/>
            </p:cNvSpPr>
            <p:nvPr/>
          </p:nvSpPr>
          <p:spPr bwMode="auto">
            <a:xfrm>
              <a:off x="1202" y="2611"/>
              <a:ext cx="425" cy="179"/>
            </a:xfrm>
            <a:prstGeom prst="rect">
              <a:avLst/>
            </a:prstGeom>
            <a:solidFill>
              <a:srgbClr val="FFFFCC"/>
            </a:solidFill>
            <a:ln w="9525">
              <a:noFill/>
              <a:round/>
              <a:headEnd/>
              <a:tailEnd/>
            </a:ln>
          </p:spPr>
          <p:txBody>
            <a:bodyPr wrap="none" anchor="ctr"/>
            <a:lstStyle/>
            <a:p>
              <a:endParaRPr lang="en-US"/>
            </a:p>
          </p:txBody>
        </p:sp>
        <p:sp>
          <p:nvSpPr>
            <p:cNvPr id="68" name="Rectangle 109"/>
            <p:cNvSpPr>
              <a:spLocks noChangeArrowheads="1"/>
            </p:cNvSpPr>
            <p:nvPr/>
          </p:nvSpPr>
          <p:spPr bwMode="auto">
            <a:xfrm>
              <a:off x="158" y="2611"/>
              <a:ext cx="1044" cy="179"/>
            </a:xfrm>
            <a:prstGeom prst="rect">
              <a:avLst/>
            </a:prstGeom>
            <a:solidFill>
              <a:srgbClr val="FFFFCC"/>
            </a:solidFill>
            <a:ln w="9525">
              <a:noFill/>
              <a:round/>
              <a:headEnd/>
              <a:tailEnd/>
            </a:ln>
          </p:spPr>
          <p:txBody>
            <a:bodyPr wrap="none" anchor="ctr"/>
            <a:lstStyle/>
            <a:p>
              <a:endParaRPr lang="en-US"/>
            </a:p>
          </p:txBody>
        </p:sp>
        <p:sp>
          <p:nvSpPr>
            <p:cNvPr id="69" name="Rectangle 110"/>
            <p:cNvSpPr>
              <a:spLocks noChangeArrowheads="1"/>
            </p:cNvSpPr>
            <p:nvPr/>
          </p:nvSpPr>
          <p:spPr bwMode="auto">
            <a:xfrm>
              <a:off x="4824" y="2432"/>
              <a:ext cx="823"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cs typeface="Times New Roman" pitchFamily="18" charset="0"/>
                </a:rPr>
                <a:t>%Employment</a:t>
              </a:r>
            </a:p>
          </p:txBody>
        </p:sp>
        <p:sp>
          <p:nvSpPr>
            <p:cNvPr id="70" name="Rectangle 111"/>
            <p:cNvSpPr>
              <a:spLocks noChangeArrowheads="1"/>
            </p:cNvSpPr>
            <p:nvPr/>
          </p:nvSpPr>
          <p:spPr bwMode="auto">
            <a:xfrm>
              <a:off x="3243" y="2432"/>
              <a:ext cx="1581"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cs typeface="Times New Roman" pitchFamily="18" charset="0"/>
                </a:rPr>
                <a:t>Employment (unities)‏</a:t>
              </a:r>
            </a:p>
          </p:txBody>
        </p:sp>
        <p:sp>
          <p:nvSpPr>
            <p:cNvPr id="71" name="Rectangle 112"/>
            <p:cNvSpPr>
              <a:spLocks noChangeArrowheads="1"/>
            </p:cNvSpPr>
            <p:nvPr/>
          </p:nvSpPr>
          <p:spPr bwMode="auto">
            <a:xfrm>
              <a:off x="2760" y="2432"/>
              <a:ext cx="483"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cs typeface="Times New Roman" pitchFamily="18" charset="0"/>
                </a:rPr>
                <a:t>% GDP </a:t>
              </a:r>
            </a:p>
          </p:txBody>
        </p:sp>
        <p:sp>
          <p:nvSpPr>
            <p:cNvPr id="72" name="Rectangle 113"/>
            <p:cNvSpPr>
              <a:spLocks noChangeArrowheads="1"/>
            </p:cNvSpPr>
            <p:nvPr/>
          </p:nvSpPr>
          <p:spPr bwMode="auto">
            <a:xfrm>
              <a:off x="1202" y="2432"/>
              <a:ext cx="1558"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cs typeface="Times New Roman" pitchFamily="18" charset="0"/>
                </a:rPr>
                <a:t>BAV (10</a:t>
              </a:r>
              <a:r>
                <a:rPr lang="en-GB" sz="1200" baseline="30000" dirty="0">
                  <a:solidFill>
                    <a:srgbClr val="000000"/>
                  </a:solidFill>
                  <a:cs typeface="Times New Roman" pitchFamily="18" charset="0"/>
                </a:rPr>
                <a:t>6</a:t>
              </a:r>
              <a:r>
                <a:rPr lang="en-GB" sz="1200" dirty="0">
                  <a:solidFill>
                    <a:srgbClr val="000000"/>
                  </a:solidFill>
                  <a:cs typeface="Times New Roman" pitchFamily="18" charset="0"/>
                </a:rPr>
                <a:t> euro)‏</a:t>
              </a:r>
            </a:p>
          </p:txBody>
        </p:sp>
        <p:sp>
          <p:nvSpPr>
            <p:cNvPr id="73" name="Rectangle 114"/>
            <p:cNvSpPr>
              <a:spLocks noChangeArrowheads="1"/>
            </p:cNvSpPr>
            <p:nvPr/>
          </p:nvSpPr>
          <p:spPr bwMode="auto">
            <a:xfrm>
              <a:off x="158" y="2432"/>
              <a:ext cx="1044" cy="179"/>
            </a:xfrm>
            <a:prstGeom prst="rect">
              <a:avLst/>
            </a:prstGeom>
            <a:solidFill>
              <a:srgbClr val="FFFFCC"/>
            </a:solidFill>
            <a:ln w="9525">
              <a:noFill/>
              <a:round/>
              <a:headEnd/>
              <a:tailEnd/>
            </a:ln>
          </p:spPr>
          <p:txBody>
            <a:bodyPr lIns="90000" tIns="46800" rIns="90000" bIns="46800"/>
            <a:lstStyle/>
            <a:p>
              <a:pPr algn="ctr">
                <a:lnSpc>
                  <a:spcPct val="8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Times New Roman" pitchFamily="18" charset="0"/>
                </a:rPr>
                <a:t>Activity</a:t>
              </a:r>
            </a:p>
          </p:txBody>
        </p:sp>
        <p:sp>
          <p:nvSpPr>
            <p:cNvPr id="74" name="Line 115"/>
            <p:cNvSpPr>
              <a:spLocks noChangeShapeType="1"/>
            </p:cNvSpPr>
            <p:nvPr/>
          </p:nvSpPr>
          <p:spPr bwMode="auto">
            <a:xfrm>
              <a:off x="158" y="2432"/>
              <a:ext cx="5489" cy="1"/>
            </a:xfrm>
            <a:prstGeom prst="line">
              <a:avLst/>
            </a:prstGeom>
            <a:noFill/>
            <a:ln w="12600">
              <a:solidFill>
                <a:srgbClr val="000000"/>
              </a:solidFill>
              <a:miter lim="800000"/>
              <a:headEnd/>
              <a:tailEnd/>
            </a:ln>
          </p:spPr>
          <p:txBody>
            <a:bodyPr/>
            <a:lstStyle/>
            <a:p>
              <a:endParaRPr lang="en-US"/>
            </a:p>
          </p:txBody>
        </p:sp>
        <p:sp>
          <p:nvSpPr>
            <p:cNvPr id="75" name="Line 116"/>
            <p:cNvSpPr>
              <a:spLocks noChangeShapeType="1"/>
            </p:cNvSpPr>
            <p:nvPr/>
          </p:nvSpPr>
          <p:spPr bwMode="auto">
            <a:xfrm>
              <a:off x="157" y="3881"/>
              <a:ext cx="5489" cy="1"/>
            </a:xfrm>
            <a:prstGeom prst="line">
              <a:avLst/>
            </a:prstGeom>
            <a:noFill/>
            <a:ln w="12600">
              <a:solidFill>
                <a:srgbClr val="000000"/>
              </a:solidFill>
              <a:miter lim="800000"/>
              <a:headEnd/>
              <a:tailEnd/>
            </a:ln>
          </p:spPr>
          <p:txBody>
            <a:bodyPr/>
            <a:lstStyle/>
            <a:p>
              <a:endParaRPr lang="en-US"/>
            </a:p>
          </p:txBody>
        </p:sp>
        <p:sp>
          <p:nvSpPr>
            <p:cNvPr id="76" name="Line 117"/>
            <p:cNvSpPr>
              <a:spLocks noChangeShapeType="1"/>
            </p:cNvSpPr>
            <p:nvPr/>
          </p:nvSpPr>
          <p:spPr bwMode="auto">
            <a:xfrm>
              <a:off x="158" y="2432"/>
              <a:ext cx="1" cy="1449"/>
            </a:xfrm>
            <a:prstGeom prst="line">
              <a:avLst/>
            </a:prstGeom>
            <a:noFill/>
            <a:ln w="12600">
              <a:solidFill>
                <a:srgbClr val="000000"/>
              </a:solidFill>
              <a:miter lim="800000"/>
              <a:headEnd/>
              <a:tailEnd/>
            </a:ln>
          </p:spPr>
          <p:txBody>
            <a:bodyPr/>
            <a:lstStyle/>
            <a:p>
              <a:endParaRPr lang="en-US"/>
            </a:p>
          </p:txBody>
        </p:sp>
        <p:sp>
          <p:nvSpPr>
            <p:cNvPr id="77" name="Line 118"/>
            <p:cNvSpPr>
              <a:spLocks noChangeShapeType="1"/>
            </p:cNvSpPr>
            <p:nvPr/>
          </p:nvSpPr>
          <p:spPr bwMode="auto">
            <a:xfrm>
              <a:off x="5647" y="2432"/>
              <a:ext cx="1" cy="1449"/>
            </a:xfrm>
            <a:prstGeom prst="line">
              <a:avLst/>
            </a:prstGeom>
            <a:noFill/>
            <a:ln w="12600">
              <a:solidFill>
                <a:srgbClr val="000000"/>
              </a:solidFill>
              <a:miter lim="800000"/>
              <a:headEnd/>
              <a:tailEnd/>
            </a:ln>
          </p:spPr>
          <p:txBody>
            <a:bodyPr/>
            <a:lstStyle/>
            <a:p>
              <a:endParaRPr lang="en-US"/>
            </a:p>
          </p:txBody>
        </p:sp>
        <p:sp>
          <p:nvSpPr>
            <p:cNvPr id="78" name="Line 119"/>
            <p:cNvSpPr>
              <a:spLocks noChangeShapeType="1"/>
            </p:cNvSpPr>
            <p:nvPr/>
          </p:nvSpPr>
          <p:spPr bwMode="auto">
            <a:xfrm>
              <a:off x="158" y="2611"/>
              <a:ext cx="1044" cy="1"/>
            </a:xfrm>
            <a:prstGeom prst="line">
              <a:avLst/>
            </a:prstGeom>
            <a:noFill/>
            <a:ln w="12600">
              <a:solidFill>
                <a:srgbClr val="000000"/>
              </a:solidFill>
              <a:miter lim="800000"/>
              <a:headEnd/>
              <a:tailEnd/>
            </a:ln>
          </p:spPr>
          <p:txBody>
            <a:bodyPr/>
            <a:lstStyle/>
            <a:p>
              <a:endParaRPr lang="en-US"/>
            </a:p>
          </p:txBody>
        </p:sp>
        <p:sp>
          <p:nvSpPr>
            <p:cNvPr id="79" name="Line 120"/>
            <p:cNvSpPr>
              <a:spLocks noChangeShapeType="1"/>
            </p:cNvSpPr>
            <p:nvPr/>
          </p:nvSpPr>
          <p:spPr bwMode="auto">
            <a:xfrm>
              <a:off x="1202" y="2432"/>
              <a:ext cx="1" cy="1449"/>
            </a:xfrm>
            <a:prstGeom prst="line">
              <a:avLst/>
            </a:prstGeom>
            <a:noFill/>
            <a:ln w="12600">
              <a:solidFill>
                <a:srgbClr val="000000"/>
              </a:solidFill>
              <a:miter lim="800000"/>
              <a:headEnd/>
              <a:tailEnd/>
            </a:ln>
          </p:spPr>
          <p:txBody>
            <a:bodyPr/>
            <a:lstStyle/>
            <a:p>
              <a:endParaRPr lang="en-US"/>
            </a:p>
          </p:txBody>
        </p:sp>
        <p:sp>
          <p:nvSpPr>
            <p:cNvPr id="80" name="Line 121"/>
            <p:cNvSpPr>
              <a:spLocks noChangeShapeType="1"/>
            </p:cNvSpPr>
            <p:nvPr/>
          </p:nvSpPr>
          <p:spPr bwMode="auto">
            <a:xfrm>
              <a:off x="2760" y="2432"/>
              <a:ext cx="1" cy="1449"/>
            </a:xfrm>
            <a:prstGeom prst="line">
              <a:avLst/>
            </a:prstGeom>
            <a:noFill/>
            <a:ln w="12600">
              <a:solidFill>
                <a:srgbClr val="000000"/>
              </a:solidFill>
              <a:miter lim="800000"/>
              <a:headEnd/>
              <a:tailEnd/>
            </a:ln>
          </p:spPr>
          <p:txBody>
            <a:bodyPr/>
            <a:lstStyle/>
            <a:p>
              <a:endParaRPr lang="en-US"/>
            </a:p>
          </p:txBody>
        </p:sp>
        <p:sp>
          <p:nvSpPr>
            <p:cNvPr id="81" name="Line 122"/>
            <p:cNvSpPr>
              <a:spLocks noChangeShapeType="1"/>
            </p:cNvSpPr>
            <p:nvPr/>
          </p:nvSpPr>
          <p:spPr bwMode="auto">
            <a:xfrm>
              <a:off x="3243" y="2432"/>
              <a:ext cx="1" cy="1449"/>
            </a:xfrm>
            <a:prstGeom prst="line">
              <a:avLst/>
            </a:prstGeom>
            <a:noFill/>
            <a:ln w="12600">
              <a:solidFill>
                <a:srgbClr val="000000"/>
              </a:solidFill>
              <a:miter lim="800000"/>
              <a:headEnd/>
              <a:tailEnd/>
            </a:ln>
          </p:spPr>
          <p:txBody>
            <a:bodyPr/>
            <a:lstStyle/>
            <a:p>
              <a:endParaRPr lang="en-US"/>
            </a:p>
          </p:txBody>
        </p:sp>
        <p:sp>
          <p:nvSpPr>
            <p:cNvPr id="82" name="Line 123"/>
            <p:cNvSpPr>
              <a:spLocks noChangeShapeType="1"/>
            </p:cNvSpPr>
            <p:nvPr/>
          </p:nvSpPr>
          <p:spPr bwMode="auto">
            <a:xfrm>
              <a:off x="4824" y="2432"/>
              <a:ext cx="1" cy="1449"/>
            </a:xfrm>
            <a:prstGeom prst="line">
              <a:avLst/>
            </a:prstGeom>
            <a:noFill/>
            <a:ln w="12600">
              <a:solidFill>
                <a:srgbClr val="000000"/>
              </a:solidFill>
              <a:miter lim="800000"/>
              <a:headEnd/>
              <a:tailEnd/>
            </a:ln>
          </p:spPr>
          <p:txBody>
            <a:bodyPr/>
            <a:lstStyle/>
            <a:p>
              <a:endParaRPr lang="en-US"/>
            </a:p>
          </p:txBody>
        </p:sp>
        <p:sp>
          <p:nvSpPr>
            <p:cNvPr id="83" name="Line 124"/>
            <p:cNvSpPr>
              <a:spLocks noChangeShapeType="1"/>
            </p:cNvSpPr>
            <p:nvPr/>
          </p:nvSpPr>
          <p:spPr bwMode="auto">
            <a:xfrm>
              <a:off x="158" y="2790"/>
              <a:ext cx="1044" cy="1"/>
            </a:xfrm>
            <a:prstGeom prst="line">
              <a:avLst/>
            </a:prstGeom>
            <a:noFill/>
            <a:ln w="12600">
              <a:solidFill>
                <a:srgbClr val="000000"/>
              </a:solidFill>
              <a:miter lim="800000"/>
              <a:headEnd/>
              <a:tailEnd/>
            </a:ln>
          </p:spPr>
          <p:txBody>
            <a:bodyPr/>
            <a:lstStyle/>
            <a:p>
              <a:endParaRPr lang="en-US"/>
            </a:p>
          </p:txBody>
        </p:sp>
        <p:sp>
          <p:nvSpPr>
            <p:cNvPr id="84" name="Line 125"/>
            <p:cNvSpPr>
              <a:spLocks noChangeShapeType="1"/>
            </p:cNvSpPr>
            <p:nvPr/>
          </p:nvSpPr>
          <p:spPr bwMode="auto">
            <a:xfrm>
              <a:off x="158" y="2976"/>
              <a:ext cx="5489" cy="1"/>
            </a:xfrm>
            <a:prstGeom prst="line">
              <a:avLst/>
            </a:prstGeom>
            <a:noFill/>
            <a:ln w="12600">
              <a:solidFill>
                <a:srgbClr val="000000"/>
              </a:solidFill>
              <a:miter lim="800000"/>
              <a:headEnd/>
              <a:tailEnd/>
            </a:ln>
          </p:spPr>
          <p:txBody>
            <a:bodyPr/>
            <a:lstStyle/>
            <a:p>
              <a:endParaRPr lang="en-US"/>
            </a:p>
          </p:txBody>
        </p:sp>
        <p:sp>
          <p:nvSpPr>
            <p:cNvPr id="85" name="Line 126"/>
            <p:cNvSpPr>
              <a:spLocks noChangeShapeType="1"/>
            </p:cNvSpPr>
            <p:nvPr/>
          </p:nvSpPr>
          <p:spPr bwMode="auto">
            <a:xfrm>
              <a:off x="158" y="3523"/>
              <a:ext cx="1044" cy="1"/>
            </a:xfrm>
            <a:prstGeom prst="line">
              <a:avLst/>
            </a:prstGeom>
            <a:noFill/>
            <a:ln w="12600">
              <a:solidFill>
                <a:srgbClr val="000000"/>
              </a:solidFill>
              <a:miter lim="800000"/>
              <a:headEnd/>
              <a:tailEnd/>
            </a:ln>
          </p:spPr>
          <p:txBody>
            <a:bodyPr/>
            <a:lstStyle/>
            <a:p>
              <a:endParaRPr lang="en-US"/>
            </a:p>
          </p:txBody>
        </p:sp>
        <p:sp>
          <p:nvSpPr>
            <p:cNvPr id="86" name="Line 127"/>
            <p:cNvSpPr>
              <a:spLocks noChangeShapeType="1"/>
            </p:cNvSpPr>
            <p:nvPr/>
          </p:nvSpPr>
          <p:spPr bwMode="auto">
            <a:xfrm>
              <a:off x="158" y="3702"/>
              <a:ext cx="5489" cy="1"/>
            </a:xfrm>
            <a:prstGeom prst="line">
              <a:avLst/>
            </a:prstGeom>
            <a:noFill/>
            <a:ln w="12600">
              <a:solidFill>
                <a:srgbClr val="000000"/>
              </a:solidFill>
              <a:miter lim="800000"/>
              <a:headEnd/>
              <a:tailEnd/>
            </a:ln>
          </p:spPr>
          <p:txBody>
            <a:bodyPr/>
            <a:lstStyle/>
            <a:p>
              <a:endParaRPr lang="en-US"/>
            </a:p>
          </p:txBody>
        </p:sp>
      </p:grpSp>
      <p:sp>
        <p:nvSpPr>
          <p:cNvPr id="87" name="Footer Placeholder 86"/>
          <p:cNvSpPr>
            <a:spLocks noGrp="1"/>
          </p:cNvSpPr>
          <p:nvPr>
            <p:ph type="ftr" sz="quarter" idx="11"/>
          </p:nvPr>
        </p:nvSpPr>
        <p:spPr/>
        <p:txBody>
          <a:bodyPr/>
          <a:lstStyle/>
          <a:p>
            <a:r>
              <a:rPr lang="en-US"/>
              <a:t>N. Van Cauwenbergh</a:t>
            </a:r>
            <a:endParaRPr lang="en-GB" dirty="0"/>
          </a:p>
        </p:txBody>
      </p:sp>
      <p:sp>
        <p:nvSpPr>
          <p:cNvPr id="88" name="Slide Number Placeholder 87"/>
          <p:cNvSpPr>
            <a:spLocks noGrp="1"/>
          </p:cNvSpPr>
          <p:nvPr>
            <p:ph type="sldNum" sz="quarter" idx="12"/>
          </p:nvPr>
        </p:nvSpPr>
        <p:spPr/>
        <p:txBody>
          <a:bodyPr/>
          <a:lstStyle/>
          <a:p>
            <a:fld id="{75F46651-998E-4FB3-A089-4EDB89FEA2EA}" type="slidenum">
              <a:rPr lang="en-GB" smtClean="0"/>
              <a:pPr/>
              <a:t>14</a:t>
            </a:fld>
            <a:endParaRPr lang="en-GB"/>
          </a:p>
        </p:txBody>
      </p:sp>
      <p:pic>
        <p:nvPicPr>
          <p:cNvPr id="90" name="Picture 89"/>
          <p:cNvPicPr>
            <a:picLocks noChangeAspect="1"/>
          </p:cNvPicPr>
          <p:nvPr/>
        </p:nvPicPr>
        <p:blipFill>
          <a:blip r:embed="rId3"/>
          <a:stretch>
            <a:fillRect/>
          </a:stretch>
        </p:blipFill>
        <p:spPr>
          <a:xfrm>
            <a:off x="986631" y="1229493"/>
            <a:ext cx="5245893" cy="4272970"/>
          </a:xfrm>
          <a:prstGeom prst="rect">
            <a:avLst/>
          </a:prstGeom>
        </p:spPr>
      </p:pic>
      <p:sp>
        <p:nvSpPr>
          <p:cNvPr id="92" name="TextBox 91"/>
          <p:cNvSpPr txBox="1"/>
          <p:nvPr/>
        </p:nvSpPr>
        <p:spPr>
          <a:xfrm>
            <a:off x="1662211" y="5560074"/>
            <a:ext cx="3338478" cy="338554"/>
          </a:xfrm>
          <a:prstGeom prst="rect">
            <a:avLst/>
          </a:prstGeom>
          <a:noFill/>
        </p:spPr>
        <p:txBody>
          <a:bodyPr wrap="none" rtlCol="0">
            <a:spAutoFit/>
          </a:bodyPr>
          <a:lstStyle/>
          <a:p>
            <a:r>
              <a:rPr lang="en-US" sz="1600" i="1" dirty="0">
                <a:solidFill>
                  <a:srgbClr val="7030A0"/>
                </a:solidFill>
              </a:rPr>
              <a:t>Source: Van Cauwenbergh et al., 2008</a:t>
            </a:r>
            <a:endParaRPr lang="en-GB" sz="1600" i="1" dirty="0">
              <a:solidFill>
                <a:srgbClr val="7030A0"/>
              </a:solidFill>
            </a:endParaRPr>
          </a:p>
        </p:txBody>
      </p:sp>
    </p:spTree>
    <p:extLst>
      <p:ext uri="{BB962C8B-B14F-4D97-AF65-F5344CB8AC3E}">
        <p14:creationId xmlns:p14="http://schemas.microsoft.com/office/powerpoint/2010/main" val="119752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 presetClass="exit" presetSubtype="0" fill="hold" nodeType="withEffect">
                                  <p:stCondLst>
                                    <p:cond delay="0"/>
                                  </p:stCondLst>
                                  <p:childTnLst>
                                    <p:set>
                                      <p:cBhvr>
                                        <p:cTn id="9" dur="1" fill="hold">
                                          <p:stCondLst>
                                            <p:cond delay="0"/>
                                          </p:stCondLst>
                                        </p:cTn>
                                        <p:tgtEl>
                                          <p:spTgt spid="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Semi-arid region with high rainfall variability</a:t>
            </a:r>
            <a:endParaRPr lang="en-GB" dirty="0"/>
          </a:p>
        </p:txBody>
      </p:sp>
      <p:sp>
        <p:nvSpPr>
          <p:cNvPr id="3" name="Content Placeholder 2"/>
          <p:cNvSpPr>
            <a:spLocks noGrp="1"/>
          </p:cNvSpPr>
          <p:nvPr>
            <p:ph idx="1"/>
          </p:nvPr>
        </p:nvSpPr>
        <p:spPr/>
        <p:txBody>
          <a:bodyPr/>
          <a:lstStyle/>
          <a:p>
            <a:endParaRPr lang="en-GB"/>
          </a:p>
        </p:txBody>
      </p:sp>
      <p:pic>
        <p:nvPicPr>
          <p:cNvPr id="4" name="Picture 3" descr="vlcsnap-2013-05-21-12h25m26s85.png"/>
          <p:cNvPicPr>
            <a:picLocks noChangeAspect="1"/>
          </p:cNvPicPr>
          <p:nvPr/>
        </p:nvPicPr>
        <p:blipFill>
          <a:blip r:embed="rId2" cstate="print"/>
          <a:stretch>
            <a:fillRect/>
          </a:stretch>
        </p:blipFill>
        <p:spPr>
          <a:xfrm>
            <a:off x="2593975" y="1253330"/>
            <a:ext cx="8759825" cy="4927402"/>
          </a:xfrm>
          <a:prstGeom prst="rect">
            <a:avLst/>
          </a:prstGeom>
        </p:spPr>
      </p:pic>
      <p:pic>
        <p:nvPicPr>
          <p:cNvPr id="5" name="Picture 3" descr="fsm01"/>
          <p:cNvPicPr>
            <a:picLocks noChangeAspect="1" noChangeArrowheads="1"/>
          </p:cNvPicPr>
          <p:nvPr/>
        </p:nvPicPr>
        <p:blipFill>
          <a:blip r:embed="rId3" cstate="print"/>
          <a:srcRect/>
          <a:stretch>
            <a:fillRect/>
          </a:stretch>
        </p:blipFill>
        <p:spPr>
          <a:xfrm>
            <a:off x="871936" y="3775404"/>
            <a:ext cx="3353370" cy="2095666"/>
          </a:xfrm>
          <a:prstGeom prst="rect">
            <a:avLst/>
          </a:prstGeom>
          <a:noFill/>
        </p:spPr>
      </p:pic>
      <p:pic>
        <p:nvPicPr>
          <p:cNvPr id="6" name="Picture 5" descr="103"/>
          <p:cNvPicPr>
            <a:picLocks noChangeAspect="1" noChangeArrowheads="1"/>
          </p:cNvPicPr>
          <p:nvPr/>
        </p:nvPicPr>
        <p:blipFill>
          <a:blip r:embed="rId4" cstate="print">
            <a:lum bright="18000"/>
          </a:blip>
          <a:srcRect/>
          <a:stretch>
            <a:fillRect/>
          </a:stretch>
        </p:blipFill>
        <p:spPr>
          <a:xfrm>
            <a:off x="867372" y="1485716"/>
            <a:ext cx="3357933" cy="2094146"/>
          </a:xfrm>
          <a:prstGeom prst="rect">
            <a:avLst/>
          </a:prstGeom>
          <a:noFill/>
        </p:spPr>
      </p:pic>
      <p:sp>
        <p:nvSpPr>
          <p:cNvPr id="7" name="Footer Placeholder 6"/>
          <p:cNvSpPr>
            <a:spLocks noGrp="1"/>
          </p:cNvSpPr>
          <p:nvPr>
            <p:ph type="ftr" sz="quarter" idx="11"/>
          </p:nvPr>
        </p:nvSpPr>
        <p:spPr/>
        <p:txBody>
          <a:bodyPr/>
          <a:lstStyle/>
          <a:p>
            <a:r>
              <a:rPr lang="en-US"/>
              <a:t>N. Van Cauwenbergh</a:t>
            </a:r>
            <a:endParaRPr lang="en-GB" dirty="0"/>
          </a:p>
        </p:txBody>
      </p:sp>
      <p:sp>
        <p:nvSpPr>
          <p:cNvPr id="8" name="Slide Number Placeholder 7"/>
          <p:cNvSpPr>
            <a:spLocks noGrp="1"/>
          </p:cNvSpPr>
          <p:nvPr>
            <p:ph type="sldNum" sz="quarter" idx="12"/>
          </p:nvPr>
        </p:nvSpPr>
        <p:spPr/>
        <p:txBody>
          <a:bodyPr/>
          <a:lstStyle/>
          <a:p>
            <a:fld id="{75F46651-998E-4FB3-A089-4EDB89FEA2EA}" type="slidenum">
              <a:rPr lang="en-GB" smtClean="0"/>
              <a:pPr/>
              <a:t>15</a:t>
            </a:fld>
            <a:endParaRPr lang="en-GB"/>
          </a:p>
        </p:txBody>
      </p:sp>
    </p:spTree>
    <p:extLst>
      <p:ext uri="{BB962C8B-B14F-4D97-AF65-F5344CB8AC3E}">
        <p14:creationId xmlns:p14="http://schemas.microsoft.com/office/powerpoint/2010/main" val="344161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10" descr="LIBRO_ACUIFEROS_70"/>
          <p:cNvPicPr>
            <a:picLocks noChangeAspect="1" noChangeArrowheads="1"/>
          </p:cNvPicPr>
          <p:nvPr/>
        </p:nvPicPr>
        <p:blipFill>
          <a:blip r:embed="rId3" cstate="print"/>
          <a:srcRect/>
          <a:stretch>
            <a:fillRect/>
          </a:stretch>
        </p:blipFill>
        <p:spPr>
          <a:xfrm>
            <a:off x="-1536700" y="0"/>
            <a:ext cx="7554416" cy="7554416"/>
          </a:xfrm>
          <a:prstGeom prst="rect">
            <a:avLst/>
          </a:prstGeom>
          <a:noFill/>
        </p:spPr>
      </p:pic>
      <p:pic>
        <p:nvPicPr>
          <p:cNvPr id="5" name="Picture 11" descr="LIBRO_ACUIFEROS_71"/>
          <p:cNvPicPr>
            <a:picLocks noGrp="1" noChangeAspect="1" noChangeArrowheads="1"/>
          </p:cNvPicPr>
          <p:nvPr>
            <p:ph idx="1"/>
          </p:nvPr>
        </p:nvPicPr>
        <p:blipFill>
          <a:blip r:embed="rId4" cstate="print"/>
          <a:srcRect/>
          <a:stretch>
            <a:fillRect/>
          </a:stretch>
        </p:blipFill>
        <p:spPr>
          <a:xfrm>
            <a:off x="5850730" y="-18754"/>
            <a:ext cx="7573170" cy="7573170"/>
          </a:xfrm>
          <a:noFill/>
        </p:spPr>
      </p:pic>
      <p:sp>
        <p:nvSpPr>
          <p:cNvPr id="3" name="Footer Placeholder 2"/>
          <p:cNvSpPr>
            <a:spLocks noGrp="1"/>
          </p:cNvSpPr>
          <p:nvPr>
            <p:ph type="ftr" sz="quarter" idx="11"/>
          </p:nvPr>
        </p:nvSpPr>
        <p:spPr/>
        <p:txBody>
          <a:bodyPr/>
          <a:lstStyle/>
          <a:p>
            <a:r>
              <a:rPr lang="en-US"/>
              <a:t>N. Van Cauwenbergh</a:t>
            </a:r>
            <a:endParaRPr lang="en-GB" dirty="0"/>
          </a:p>
        </p:txBody>
      </p:sp>
      <p:sp>
        <p:nvSpPr>
          <p:cNvPr id="6" name="Slide Number Placeholder 5"/>
          <p:cNvSpPr>
            <a:spLocks noGrp="1"/>
          </p:cNvSpPr>
          <p:nvPr>
            <p:ph type="sldNum" sz="quarter" idx="12"/>
          </p:nvPr>
        </p:nvSpPr>
        <p:spPr/>
        <p:txBody>
          <a:bodyPr/>
          <a:lstStyle/>
          <a:p>
            <a:fld id="{75F46651-998E-4FB3-A089-4EDB89FEA2EA}" type="slidenum">
              <a:rPr lang="en-GB" smtClean="0"/>
              <a:pPr/>
              <a:t>16</a:t>
            </a:fld>
            <a:endParaRPr lang="en-GB"/>
          </a:p>
        </p:txBody>
      </p:sp>
    </p:spTree>
    <p:extLst>
      <p:ext uri="{BB962C8B-B14F-4D97-AF65-F5344CB8AC3E}">
        <p14:creationId xmlns:p14="http://schemas.microsoft.com/office/powerpoint/2010/main" val="133280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Limited resources under high pressure</a:t>
            </a:r>
            <a:endParaRPr lang="en-GB" dirty="0"/>
          </a:p>
        </p:txBody>
      </p:sp>
      <p:sp>
        <p:nvSpPr>
          <p:cNvPr id="3" name="Content Placeholder 2"/>
          <p:cNvSpPr>
            <a:spLocks noGrp="1"/>
          </p:cNvSpPr>
          <p:nvPr>
            <p:ph idx="1"/>
          </p:nvPr>
        </p:nvSpPr>
        <p:spPr/>
        <p:txBody>
          <a:bodyPr/>
          <a:lstStyle/>
          <a:p>
            <a:endParaRPr lang="en-GB" dirty="0"/>
          </a:p>
        </p:txBody>
      </p:sp>
      <p:pic>
        <p:nvPicPr>
          <p:cNvPr id="4" name="Picture 3" descr="Mapa_Diagnostico"/>
          <p:cNvPicPr>
            <a:picLocks noChangeAspect="1" noChangeArrowheads="1"/>
          </p:cNvPicPr>
          <p:nvPr/>
        </p:nvPicPr>
        <p:blipFill>
          <a:blip r:embed="rId2" cstate="print"/>
          <a:srcRect/>
          <a:stretch>
            <a:fillRect/>
          </a:stretch>
        </p:blipFill>
        <p:spPr>
          <a:xfrm>
            <a:off x="3095625" y="1254659"/>
            <a:ext cx="8255000" cy="4922304"/>
          </a:xfrm>
          <a:prstGeom prst="rect">
            <a:avLst/>
          </a:prstGeom>
        </p:spPr>
      </p:pic>
      <p:pic>
        <p:nvPicPr>
          <p:cNvPr id="5" name="Content Placeholder 4"/>
          <p:cNvPicPr>
            <a:picLocks noChangeAspect="1" noChangeArrowheads="1"/>
          </p:cNvPicPr>
          <p:nvPr/>
        </p:nvPicPr>
        <p:blipFill>
          <a:blip r:embed="rId3" cstate="print"/>
          <a:srcRect/>
          <a:stretch>
            <a:fillRect/>
          </a:stretch>
        </p:blipFill>
        <p:spPr bwMode="auto">
          <a:xfrm>
            <a:off x="847991" y="1258211"/>
            <a:ext cx="3190609" cy="2236088"/>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847990" y="3501475"/>
            <a:ext cx="3190610" cy="2692382"/>
          </a:xfrm>
          <a:prstGeom prst="rect">
            <a:avLst/>
          </a:prstGeom>
          <a:noFill/>
          <a:ln w="9525">
            <a:noFill/>
            <a:miter lim="800000"/>
            <a:headEnd/>
            <a:tailEnd/>
          </a:ln>
        </p:spPr>
      </p:pic>
      <p:sp>
        <p:nvSpPr>
          <p:cNvPr id="7" name="Footer Placeholder 6"/>
          <p:cNvSpPr>
            <a:spLocks noGrp="1"/>
          </p:cNvSpPr>
          <p:nvPr>
            <p:ph type="ftr" sz="quarter" idx="11"/>
          </p:nvPr>
        </p:nvSpPr>
        <p:spPr/>
        <p:txBody>
          <a:bodyPr/>
          <a:lstStyle/>
          <a:p>
            <a:r>
              <a:rPr lang="en-US"/>
              <a:t>N. Van Cauwenbergh</a:t>
            </a:r>
            <a:endParaRPr lang="en-GB" dirty="0"/>
          </a:p>
        </p:txBody>
      </p:sp>
      <p:sp>
        <p:nvSpPr>
          <p:cNvPr id="8" name="Slide Number Placeholder 7"/>
          <p:cNvSpPr>
            <a:spLocks noGrp="1"/>
          </p:cNvSpPr>
          <p:nvPr>
            <p:ph type="sldNum" sz="quarter" idx="12"/>
          </p:nvPr>
        </p:nvSpPr>
        <p:spPr/>
        <p:txBody>
          <a:bodyPr/>
          <a:lstStyle/>
          <a:p>
            <a:fld id="{75F46651-998E-4FB3-A089-4EDB89FEA2EA}" type="slidenum">
              <a:rPr lang="en-GB" smtClean="0"/>
              <a:pPr/>
              <a:t>17</a:t>
            </a:fld>
            <a:endParaRPr lang="en-GB"/>
          </a:p>
        </p:txBody>
      </p:sp>
    </p:spTree>
    <p:extLst>
      <p:ext uri="{BB962C8B-B14F-4D97-AF65-F5344CB8AC3E}">
        <p14:creationId xmlns:p14="http://schemas.microsoft.com/office/powerpoint/2010/main" val="1753818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scheme</a:t>
            </a:r>
            <a:endParaRPr lang="en-GB" dirty="0"/>
          </a:p>
        </p:txBody>
      </p:sp>
      <p:pic>
        <p:nvPicPr>
          <p:cNvPr id="4" name="Picture 5"/>
          <p:cNvPicPr>
            <a:picLocks noGrp="1" noChangeAspect="1" noChangeArrowheads="1"/>
          </p:cNvPicPr>
          <p:nvPr>
            <p:ph idx="1"/>
          </p:nvPr>
        </p:nvPicPr>
        <p:blipFill>
          <a:blip r:embed="rId2" cstate="print"/>
          <a:stretch>
            <a:fillRect/>
          </a:stretch>
        </p:blipFill>
        <p:spPr>
          <a:xfrm>
            <a:off x="1499935" y="1252538"/>
            <a:ext cx="9192129" cy="4932362"/>
          </a:xfrm>
          <a:prstGeom prst="rect">
            <a:avLst/>
          </a:prstGeom>
          <a:noFill/>
          <a:ln/>
        </p:spPr>
      </p:pic>
      <p:sp>
        <p:nvSpPr>
          <p:cNvPr id="5" name="Footer Placeholder 4"/>
          <p:cNvSpPr>
            <a:spLocks noGrp="1"/>
          </p:cNvSpPr>
          <p:nvPr>
            <p:ph type="ftr" sz="quarter" idx="11"/>
          </p:nvPr>
        </p:nvSpPr>
        <p:spPr/>
        <p:txBody>
          <a:bodyPr/>
          <a:lstStyle/>
          <a:p>
            <a:r>
              <a:rPr lang="en-US"/>
              <a:t>N. Van Cauwenbergh</a:t>
            </a:r>
            <a:endParaRPr lang="en-GB" dirty="0"/>
          </a:p>
        </p:txBody>
      </p:sp>
      <p:sp>
        <p:nvSpPr>
          <p:cNvPr id="6" name="Slide Number Placeholder 5"/>
          <p:cNvSpPr>
            <a:spLocks noGrp="1"/>
          </p:cNvSpPr>
          <p:nvPr>
            <p:ph type="sldNum" sz="quarter" idx="12"/>
          </p:nvPr>
        </p:nvSpPr>
        <p:spPr/>
        <p:txBody>
          <a:bodyPr/>
          <a:lstStyle/>
          <a:p>
            <a:fld id="{75F46651-998E-4FB3-A089-4EDB89FEA2EA}" type="slidenum">
              <a:rPr lang="en-GB" smtClean="0"/>
              <a:pPr/>
              <a:t>18</a:t>
            </a:fld>
            <a:endParaRPr lang="en-GB"/>
          </a:p>
        </p:txBody>
      </p:sp>
    </p:spTree>
    <p:extLst>
      <p:ext uri="{BB962C8B-B14F-4D97-AF65-F5344CB8AC3E}">
        <p14:creationId xmlns:p14="http://schemas.microsoft.com/office/powerpoint/2010/main" val="1490996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Institutional setting</a:t>
            </a:r>
            <a:endParaRPr lang="en-GB" dirty="0"/>
          </a:p>
        </p:txBody>
      </p:sp>
      <p:graphicFrame>
        <p:nvGraphicFramePr>
          <p:cNvPr id="4" name="Object 2"/>
          <p:cNvGraphicFramePr>
            <a:graphicFrameLocks noGrp="1" noChangeAspect="1"/>
          </p:cNvGraphicFramePr>
          <p:nvPr>
            <p:ph idx="1"/>
            <p:extLst/>
          </p:nvPr>
        </p:nvGraphicFramePr>
        <p:xfrm>
          <a:off x="1898726" y="1215181"/>
          <a:ext cx="8201629" cy="4822761"/>
        </p:xfrm>
        <a:graphic>
          <a:graphicData uri="http://schemas.openxmlformats.org/presentationml/2006/ole">
            <mc:AlternateContent xmlns:mc="http://schemas.openxmlformats.org/markup-compatibility/2006">
              <mc:Choice xmlns:v="urn:schemas-microsoft-com:vml" Requires="v">
                <p:oleObj spid="_x0000_s2053" name="VISIO" r:id="rId3" imgW="9756360" imgH="5736600" progId="Visio.Drawing.11">
                  <p:embed/>
                </p:oleObj>
              </mc:Choice>
              <mc:Fallback>
                <p:oleObj name="VISIO" r:id="rId3" imgW="9756360" imgH="5736600" progId="Visio.Drawing.11">
                  <p:embed/>
                  <p:pic>
                    <p:nvPicPr>
                      <p:cNvPr id="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8726" y="1215181"/>
                        <a:ext cx="8201629" cy="4822761"/>
                      </a:xfrm>
                      <a:prstGeom prst="rect">
                        <a:avLst/>
                      </a:prstGeom>
                      <a:noFill/>
                      <a:extLst/>
                    </p:spPr>
                  </p:pic>
                </p:oleObj>
              </mc:Fallback>
            </mc:AlternateContent>
          </a:graphicData>
        </a:graphic>
      </p:graphicFrame>
      <p:sp>
        <p:nvSpPr>
          <p:cNvPr id="5" name="Footer Placeholder 4"/>
          <p:cNvSpPr>
            <a:spLocks noGrp="1"/>
          </p:cNvSpPr>
          <p:nvPr>
            <p:ph type="ftr" sz="quarter" idx="11"/>
          </p:nvPr>
        </p:nvSpPr>
        <p:spPr/>
        <p:txBody>
          <a:bodyPr/>
          <a:lstStyle/>
          <a:p>
            <a:r>
              <a:rPr lang="en-US"/>
              <a:t>N. Van Cauwenbergh</a:t>
            </a:r>
            <a:endParaRPr lang="en-GB" dirty="0"/>
          </a:p>
        </p:txBody>
      </p:sp>
      <p:sp>
        <p:nvSpPr>
          <p:cNvPr id="6" name="Slide Number Placeholder 5"/>
          <p:cNvSpPr>
            <a:spLocks noGrp="1"/>
          </p:cNvSpPr>
          <p:nvPr>
            <p:ph type="sldNum" sz="quarter" idx="12"/>
          </p:nvPr>
        </p:nvSpPr>
        <p:spPr/>
        <p:txBody>
          <a:bodyPr/>
          <a:lstStyle/>
          <a:p>
            <a:fld id="{75F46651-998E-4FB3-A089-4EDB89FEA2EA}" type="slidenum">
              <a:rPr lang="en-GB" smtClean="0"/>
              <a:pPr/>
              <a:t>19</a:t>
            </a:fld>
            <a:endParaRPr lang="en-GB"/>
          </a:p>
        </p:txBody>
      </p:sp>
    </p:spTree>
    <p:extLst>
      <p:ext uri="{BB962C8B-B14F-4D97-AF65-F5344CB8AC3E}">
        <p14:creationId xmlns:p14="http://schemas.microsoft.com/office/powerpoint/2010/main" val="3218678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endParaRPr lang="en-GB" dirty="0"/>
          </a:p>
        </p:txBody>
      </p:sp>
      <p:sp>
        <p:nvSpPr>
          <p:cNvPr id="3" name="Content Placeholder 2"/>
          <p:cNvSpPr>
            <a:spLocks noGrp="1"/>
          </p:cNvSpPr>
          <p:nvPr>
            <p:ph idx="1"/>
          </p:nvPr>
        </p:nvSpPr>
        <p:spPr/>
        <p:txBody>
          <a:bodyPr>
            <a:normAutofit/>
          </a:bodyPr>
          <a:lstStyle/>
          <a:p>
            <a:pPr>
              <a:buNone/>
            </a:pPr>
            <a:r>
              <a:rPr lang="en-US" dirty="0"/>
              <a:t>This courses will assist participants in:</a:t>
            </a:r>
          </a:p>
          <a:p>
            <a:endParaRPr lang="en-US" dirty="0"/>
          </a:p>
          <a:p>
            <a:r>
              <a:rPr lang="en-US" dirty="0"/>
              <a:t>Understand the rationale and objectives of a situation analysis</a:t>
            </a:r>
          </a:p>
          <a:p>
            <a:endParaRPr lang="en-US" dirty="0"/>
          </a:p>
          <a:p>
            <a:r>
              <a:rPr lang="en-US" dirty="0"/>
              <a:t>Apply techniques for situation analysis to a particular case study</a:t>
            </a:r>
          </a:p>
          <a:p>
            <a:endParaRPr lang="en-US" dirty="0"/>
          </a:p>
          <a:p>
            <a:r>
              <a:rPr lang="en-US" dirty="0"/>
              <a:t>Assess the functions and problems in the basin/area that is object of planning</a:t>
            </a:r>
          </a:p>
          <a:p>
            <a:endParaRPr lang="en-US" sz="2800" dirty="0"/>
          </a:p>
          <a:p>
            <a:endParaRPr lang="en-US" dirty="0"/>
          </a:p>
          <a:p>
            <a:endParaRPr lang="en-US" sz="2800" dirty="0"/>
          </a:p>
          <a:p>
            <a:endParaRPr lang="en-US" dirty="0"/>
          </a:p>
          <a:p>
            <a:endParaRPr lang="en-US" sz="2800"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4" y="6087037"/>
            <a:ext cx="1224441" cy="648000"/>
          </a:xfrm>
          <a:prstGeom prst="rect">
            <a:avLst/>
          </a:prstGeom>
        </p:spPr>
      </p:pic>
    </p:spTree>
    <p:extLst>
      <p:ext uri="{BB962C8B-B14F-4D97-AF65-F5344CB8AC3E}">
        <p14:creationId xmlns:p14="http://schemas.microsoft.com/office/powerpoint/2010/main" val="1982335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economy and stakeholders</a:t>
            </a:r>
            <a:endParaRPr lang="en-GB" dirty="0"/>
          </a:p>
        </p:txBody>
      </p:sp>
      <p:sp>
        <p:nvSpPr>
          <p:cNvPr id="19" name="Content Placeholder 18"/>
          <p:cNvSpPr>
            <a:spLocks noGrp="1"/>
          </p:cNvSpPr>
          <p:nvPr>
            <p:ph sz="half" idx="1"/>
          </p:nvPr>
        </p:nvSpPr>
        <p:spPr/>
        <p:txBody>
          <a:bodyPr/>
          <a:lstStyle/>
          <a:p>
            <a:endParaRPr lang="en-GB"/>
          </a:p>
        </p:txBody>
      </p:sp>
      <p:sp>
        <p:nvSpPr>
          <p:cNvPr id="20" name="Content Placeholder 19"/>
          <p:cNvSpPr>
            <a:spLocks noGrp="1"/>
          </p:cNvSpPr>
          <p:nvPr>
            <p:ph sz="half" idx="2"/>
          </p:nvPr>
        </p:nvSpPr>
        <p:spPr/>
        <p:txBody>
          <a:bodyPr/>
          <a:lstStyle/>
          <a:p>
            <a:endParaRPr lang="en-GB"/>
          </a:p>
        </p:txBody>
      </p:sp>
      <p:sp>
        <p:nvSpPr>
          <p:cNvPr id="17" name="Footer Placeholder 16"/>
          <p:cNvSpPr>
            <a:spLocks noGrp="1"/>
          </p:cNvSpPr>
          <p:nvPr>
            <p:ph type="ftr" sz="quarter" idx="11"/>
          </p:nvPr>
        </p:nvSpPr>
        <p:spPr/>
        <p:txBody>
          <a:bodyPr/>
          <a:lstStyle/>
          <a:p>
            <a:r>
              <a:rPr lang="en-US"/>
              <a:t>N. Van Cauwenbergh</a:t>
            </a:r>
            <a:endParaRPr lang="en-GB" dirty="0"/>
          </a:p>
        </p:txBody>
      </p:sp>
      <p:sp>
        <p:nvSpPr>
          <p:cNvPr id="18" name="Slide Number Placeholder 17"/>
          <p:cNvSpPr>
            <a:spLocks noGrp="1"/>
          </p:cNvSpPr>
          <p:nvPr>
            <p:ph type="sldNum" sz="quarter" idx="12"/>
          </p:nvPr>
        </p:nvSpPr>
        <p:spPr/>
        <p:txBody>
          <a:bodyPr/>
          <a:lstStyle/>
          <a:p>
            <a:fld id="{75F46651-998E-4FB3-A089-4EDB89FEA2EA}" type="slidenum">
              <a:rPr lang="en-GB" smtClean="0"/>
              <a:pPr/>
              <a:t>20</a:t>
            </a:fld>
            <a:endParaRPr lang="en-GB"/>
          </a:p>
        </p:txBody>
      </p:sp>
      <p:sp>
        <p:nvSpPr>
          <p:cNvPr id="4" name="Line 14"/>
          <p:cNvSpPr>
            <a:spLocks noChangeShapeType="1"/>
          </p:cNvSpPr>
          <p:nvPr/>
        </p:nvSpPr>
        <p:spPr bwMode="auto">
          <a:xfrm>
            <a:off x="6365875" y="4194175"/>
            <a:ext cx="785813" cy="100013"/>
          </a:xfrm>
          <a:prstGeom prst="line">
            <a:avLst/>
          </a:prstGeom>
          <a:noFill/>
          <a:ln w="9360">
            <a:solidFill>
              <a:srgbClr val="000000"/>
            </a:solidFill>
            <a:miter lim="800000"/>
            <a:headEnd/>
            <a:tailEnd/>
          </a:ln>
        </p:spPr>
        <p:txBody>
          <a:bodyPr/>
          <a:lstStyle/>
          <a:p>
            <a:endParaRPr lang="fr-BE"/>
          </a:p>
        </p:txBody>
      </p:sp>
      <p:grpSp>
        <p:nvGrpSpPr>
          <p:cNvPr id="5" name="Group 32"/>
          <p:cNvGrpSpPr>
            <a:grpSpLocks/>
          </p:cNvGrpSpPr>
          <p:nvPr/>
        </p:nvGrpSpPr>
        <p:grpSpPr bwMode="auto">
          <a:xfrm>
            <a:off x="8280401" y="1417636"/>
            <a:ext cx="2490330" cy="1631879"/>
            <a:chOff x="4195" y="981"/>
            <a:chExt cx="1406" cy="864"/>
          </a:xfrm>
        </p:grpSpPr>
        <p:pic>
          <p:nvPicPr>
            <p:cNvPr id="6" name="Picture 2"/>
            <p:cNvPicPr>
              <a:picLocks noChangeAspect="1" noChangeArrowheads="1"/>
            </p:cNvPicPr>
            <p:nvPr/>
          </p:nvPicPr>
          <p:blipFill>
            <a:blip r:embed="rId2" cstate="print"/>
            <a:srcRect/>
            <a:stretch>
              <a:fillRect/>
            </a:stretch>
          </p:blipFill>
          <p:spPr bwMode="auto">
            <a:xfrm>
              <a:off x="4195" y="981"/>
              <a:ext cx="1406" cy="864"/>
            </a:xfrm>
            <a:prstGeom prst="rect">
              <a:avLst/>
            </a:prstGeom>
            <a:noFill/>
            <a:ln w="9525">
              <a:noFill/>
              <a:round/>
              <a:headEnd/>
              <a:tailEnd/>
            </a:ln>
          </p:spPr>
        </p:pic>
        <p:sp>
          <p:nvSpPr>
            <p:cNvPr id="7" name="Text Box 3"/>
            <p:cNvSpPr txBox="1">
              <a:spLocks noChangeArrowheads="1"/>
            </p:cNvSpPr>
            <p:nvPr/>
          </p:nvSpPr>
          <p:spPr bwMode="auto">
            <a:xfrm>
              <a:off x="4468" y="1117"/>
              <a:ext cx="882" cy="664"/>
            </a:xfrm>
            <a:prstGeom prst="rect">
              <a:avLst/>
            </a:prstGeom>
            <a:noFill/>
            <a:ln w="9525">
              <a:noFill/>
              <a:round/>
              <a:headEnd/>
              <a:tailEnd/>
            </a:ln>
          </p:spPr>
          <p:txBody>
            <a:bodyPr lIns="90000" tIns="46800" rIns="90000" bIns="46800">
              <a:spAutoFit/>
            </a:bodyPr>
            <a:lstStyle/>
            <a:p>
              <a:pPr>
                <a:spcBef>
                  <a:spcPts val="875"/>
                </a:spcBef>
                <a:buClr>
                  <a:srgbClr val="FFFF00"/>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a:solidFill>
                    <a:srgbClr val="FFFF00"/>
                  </a:solidFill>
                  <a:latin typeface="Arial" pitchFamily="34" charset="0"/>
                  <a:ea typeface="ＭＳ Ｐゴシック" pitchFamily="34" charset="-128"/>
                </a:rPr>
                <a:t>GOLF COURSE</a:t>
              </a:r>
            </a:p>
            <a:p>
              <a:pPr>
                <a:spcBef>
                  <a:spcPts val="875"/>
                </a:spcBef>
                <a:buClr>
                  <a:srgbClr val="FFFF00"/>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a:solidFill>
                    <a:srgbClr val="FFFF00"/>
                  </a:solidFill>
                  <a:latin typeface="Arial" pitchFamily="34" charset="0"/>
                  <a:ea typeface="ＭＳ Ｐゴシック" pitchFamily="34" charset="-128"/>
                </a:rPr>
                <a:t>4.000 - 15.000 m³/ha – 4€/m³</a:t>
              </a:r>
            </a:p>
          </p:txBody>
        </p:sp>
      </p:grpSp>
      <p:pic>
        <p:nvPicPr>
          <p:cNvPr id="8" name="Picture 12" descr="catchment.bmp"/>
          <p:cNvPicPr>
            <a:picLocks noChangeAspect="1"/>
          </p:cNvPicPr>
          <p:nvPr/>
        </p:nvPicPr>
        <p:blipFill>
          <a:blip r:embed="rId3" cstate="print"/>
          <a:srcRect/>
          <a:stretch>
            <a:fillRect/>
          </a:stretch>
        </p:blipFill>
        <p:spPr bwMode="auto">
          <a:xfrm>
            <a:off x="3335199" y="1417636"/>
            <a:ext cx="4894282" cy="4149349"/>
          </a:xfrm>
          <a:prstGeom prst="rect">
            <a:avLst/>
          </a:prstGeom>
          <a:noFill/>
          <a:ln w="9525">
            <a:noFill/>
            <a:miter lim="800000"/>
            <a:headEnd/>
            <a:tailEnd/>
          </a:ln>
        </p:spPr>
      </p:pic>
      <p:pic>
        <p:nvPicPr>
          <p:cNvPr id="9" name="Picture 8" descr="149-4917_IMG"/>
          <p:cNvPicPr>
            <a:picLocks noChangeAspect="1" noChangeArrowheads="1"/>
          </p:cNvPicPr>
          <p:nvPr/>
        </p:nvPicPr>
        <p:blipFill>
          <a:blip r:embed="rId4" cstate="print"/>
          <a:srcRect/>
          <a:stretch>
            <a:fillRect/>
          </a:stretch>
        </p:blipFill>
        <p:spPr>
          <a:xfrm>
            <a:off x="703393" y="4194175"/>
            <a:ext cx="2663825" cy="1854200"/>
          </a:xfrm>
          <a:prstGeom prst="rect">
            <a:avLst/>
          </a:prstGeom>
          <a:noFill/>
        </p:spPr>
      </p:pic>
      <p:grpSp>
        <p:nvGrpSpPr>
          <p:cNvPr id="10" name="Group 27"/>
          <p:cNvGrpSpPr>
            <a:grpSpLocks/>
          </p:cNvGrpSpPr>
          <p:nvPr/>
        </p:nvGrpSpPr>
        <p:grpSpPr bwMode="auto">
          <a:xfrm>
            <a:off x="8329156" y="4133834"/>
            <a:ext cx="2447925" cy="1655762"/>
            <a:chOff x="4738" y="2736"/>
            <a:chExt cx="1791" cy="1275"/>
          </a:xfrm>
        </p:grpSpPr>
        <p:pic>
          <p:nvPicPr>
            <p:cNvPr id="11" name="Picture 11"/>
            <p:cNvPicPr>
              <a:picLocks noChangeAspect="1" noChangeArrowheads="1"/>
            </p:cNvPicPr>
            <p:nvPr/>
          </p:nvPicPr>
          <p:blipFill>
            <a:blip r:embed="rId5" cstate="print"/>
            <a:srcRect/>
            <a:stretch>
              <a:fillRect/>
            </a:stretch>
          </p:blipFill>
          <p:spPr bwMode="auto">
            <a:xfrm>
              <a:off x="4738" y="2736"/>
              <a:ext cx="1791" cy="1275"/>
            </a:xfrm>
            <a:prstGeom prst="rect">
              <a:avLst/>
            </a:prstGeom>
            <a:noFill/>
            <a:ln w="9525">
              <a:noFill/>
              <a:round/>
              <a:headEnd/>
              <a:tailEnd/>
            </a:ln>
          </p:spPr>
        </p:pic>
        <p:sp>
          <p:nvSpPr>
            <p:cNvPr id="12" name="Text Box 13"/>
            <p:cNvSpPr txBox="1">
              <a:spLocks noChangeArrowheads="1"/>
            </p:cNvSpPr>
            <p:nvPr/>
          </p:nvSpPr>
          <p:spPr bwMode="auto">
            <a:xfrm>
              <a:off x="4926" y="2967"/>
              <a:ext cx="1456" cy="812"/>
            </a:xfrm>
            <a:prstGeom prst="rect">
              <a:avLst/>
            </a:prstGeom>
            <a:noFill/>
            <a:ln w="9525">
              <a:noFill/>
              <a:round/>
              <a:headEnd/>
              <a:tailEnd/>
            </a:ln>
          </p:spPr>
          <p:txBody>
            <a:bodyPr lIns="90000" tIns="46800" rIns="90000" bIns="46800">
              <a:spAutoFit/>
            </a:bodyPr>
            <a:lstStyle/>
            <a:p>
              <a:pPr algn="ctr">
                <a:spcBef>
                  <a:spcPts val="875"/>
                </a:spcBef>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dirty="0">
                  <a:solidFill>
                    <a:srgbClr val="000000"/>
                  </a:solidFill>
                  <a:latin typeface="Arial" pitchFamily="34" charset="0"/>
                  <a:ea typeface="ＭＳ Ｐゴシック" pitchFamily="34" charset="-128"/>
                </a:rPr>
                <a:t>GREENHOUSE IN ALMERIA</a:t>
              </a:r>
            </a:p>
            <a:p>
              <a:pPr algn="ctr">
                <a:spcBef>
                  <a:spcPts val="875"/>
                </a:spcBef>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dirty="0">
                  <a:solidFill>
                    <a:srgbClr val="FFFF00"/>
                  </a:solidFill>
                  <a:latin typeface="Arial" pitchFamily="34" charset="0"/>
                  <a:ea typeface="ＭＳ Ｐゴシック" pitchFamily="34" charset="-128"/>
                </a:rPr>
                <a:t>5.500 to 8.000m³/ha – 10€/m³</a:t>
              </a:r>
            </a:p>
          </p:txBody>
        </p:sp>
      </p:grpSp>
      <p:sp>
        <p:nvSpPr>
          <p:cNvPr id="13" name="Text Box 3"/>
          <p:cNvSpPr txBox="1">
            <a:spLocks noChangeArrowheads="1"/>
          </p:cNvSpPr>
          <p:nvPr/>
        </p:nvSpPr>
        <p:spPr bwMode="auto">
          <a:xfrm>
            <a:off x="819582" y="4311824"/>
            <a:ext cx="2303462" cy="628650"/>
          </a:xfrm>
          <a:prstGeom prst="rect">
            <a:avLst/>
          </a:prstGeom>
          <a:noFill/>
          <a:ln w="9525">
            <a:noFill/>
            <a:round/>
            <a:headEnd/>
            <a:tailEnd/>
          </a:ln>
        </p:spPr>
        <p:txBody>
          <a:bodyPr lIns="90000" tIns="46800" rIns="90000" bIns="46800">
            <a:spAutoFit/>
          </a:bodyPr>
          <a:lstStyle/>
          <a:p>
            <a:pPr>
              <a:spcBef>
                <a:spcPts val="875"/>
              </a:spcBef>
              <a:buClr>
                <a:srgbClr val="FFFF00"/>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dirty="0">
                <a:solidFill>
                  <a:srgbClr val="FFFF00"/>
                </a:solidFill>
                <a:latin typeface="Arial" pitchFamily="34" charset="0"/>
                <a:ea typeface="ＭＳ Ｐゴシック" pitchFamily="34" charset="-128"/>
              </a:rPr>
              <a:t>City of Almeria </a:t>
            </a:r>
          </a:p>
          <a:p>
            <a:pPr>
              <a:spcBef>
                <a:spcPts val="875"/>
              </a:spcBef>
              <a:buClr>
                <a:srgbClr val="FFFF00"/>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dirty="0">
                <a:solidFill>
                  <a:srgbClr val="FFFF00"/>
                </a:solidFill>
                <a:latin typeface="Arial" pitchFamily="34" charset="0"/>
                <a:ea typeface="ＭＳ Ｐゴシック" pitchFamily="34" charset="-128"/>
              </a:rPr>
              <a:t>180.000 </a:t>
            </a:r>
            <a:r>
              <a:rPr lang="en-GB" sz="1400" b="1" dirty="0" err="1">
                <a:solidFill>
                  <a:srgbClr val="FFFF00"/>
                </a:solidFill>
                <a:latin typeface="Arial" pitchFamily="34" charset="0"/>
                <a:ea typeface="ＭＳ Ｐゴシック" pitchFamily="34" charset="-128"/>
              </a:rPr>
              <a:t>inhab</a:t>
            </a:r>
            <a:r>
              <a:rPr lang="en-GB" sz="1400" b="1" dirty="0">
                <a:solidFill>
                  <a:srgbClr val="FFFF00"/>
                </a:solidFill>
                <a:latin typeface="Arial" pitchFamily="34" charset="0"/>
                <a:ea typeface="ＭＳ Ｐゴシック" pitchFamily="34" charset="-128"/>
              </a:rPr>
              <a:t> </a:t>
            </a:r>
            <a:r>
              <a:rPr lang="fr-BE" sz="1400" b="1" dirty="0">
                <a:solidFill>
                  <a:srgbClr val="FFFF00"/>
                </a:solidFill>
                <a:latin typeface="Arial" pitchFamily="34" charset="0"/>
                <a:ea typeface="ＭＳ Ｐゴシック" pitchFamily="34" charset="-128"/>
              </a:rPr>
              <a:t>15 Hm³/y</a:t>
            </a:r>
            <a:endParaRPr lang="en-GB" sz="1400" b="1" dirty="0">
              <a:solidFill>
                <a:srgbClr val="FFFF00"/>
              </a:solidFill>
              <a:latin typeface="Arial" pitchFamily="34" charset="0"/>
              <a:ea typeface="ＭＳ Ｐゴシック" pitchFamily="34" charset="-128"/>
            </a:endParaRPr>
          </a:p>
        </p:txBody>
      </p:sp>
      <p:grpSp>
        <p:nvGrpSpPr>
          <p:cNvPr id="14" name="Group 6"/>
          <p:cNvGrpSpPr>
            <a:grpSpLocks/>
          </p:cNvGrpSpPr>
          <p:nvPr/>
        </p:nvGrpSpPr>
        <p:grpSpPr bwMode="auto">
          <a:xfrm>
            <a:off x="1112838" y="1417637"/>
            <a:ext cx="2160587" cy="2016125"/>
            <a:chOff x="4150" y="572"/>
            <a:chExt cx="1428" cy="1296"/>
          </a:xfrm>
        </p:grpSpPr>
        <p:pic>
          <p:nvPicPr>
            <p:cNvPr id="15" name="Picture 7"/>
            <p:cNvPicPr>
              <a:picLocks noChangeAspect="1" noChangeArrowheads="1"/>
            </p:cNvPicPr>
            <p:nvPr/>
          </p:nvPicPr>
          <p:blipFill>
            <a:blip r:embed="rId6" cstate="print"/>
            <a:srcRect/>
            <a:stretch>
              <a:fillRect/>
            </a:stretch>
          </p:blipFill>
          <p:spPr bwMode="auto">
            <a:xfrm>
              <a:off x="4150" y="572"/>
              <a:ext cx="1428" cy="1296"/>
            </a:xfrm>
            <a:prstGeom prst="rect">
              <a:avLst/>
            </a:prstGeom>
            <a:noFill/>
            <a:ln w="9525">
              <a:noFill/>
              <a:round/>
              <a:headEnd/>
              <a:tailEnd/>
            </a:ln>
          </p:spPr>
        </p:pic>
        <p:sp>
          <p:nvSpPr>
            <p:cNvPr id="16" name="Text Box 8"/>
            <p:cNvSpPr txBox="1">
              <a:spLocks noChangeArrowheads="1"/>
            </p:cNvSpPr>
            <p:nvPr/>
          </p:nvSpPr>
          <p:spPr bwMode="auto">
            <a:xfrm>
              <a:off x="4245" y="1080"/>
              <a:ext cx="1228" cy="541"/>
            </a:xfrm>
            <a:prstGeom prst="rect">
              <a:avLst/>
            </a:prstGeom>
            <a:noFill/>
            <a:ln w="9525">
              <a:noFill/>
              <a:round/>
              <a:headEnd/>
              <a:tailEnd/>
            </a:ln>
          </p:spPr>
          <p:txBody>
            <a:bodyPr lIns="90000" tIns="46800" rIns="90000" bIns="46800">
              <a:spAutoFit/>
            </a:bodyPr>
            <a:lstStyle/>
            <a:p>
              <a:pPr algn="ctr">
                <a:spcBef>
                  <a:spcPts val="875"/>
                </a:spcBef>
                <a:buClr>
                  <a:srgbClr val="FFFF00"/>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dirty="0">
                  <a:solidFill>
                    <a:srgbClr val="FFFF00"/>
                  </a:solidFill>
                  <a:latin typeface="Arial" pitchFamily="34" charset="0"/>
                  <a:ea typeface="ＭＳ Ｐゴシック" pitchFamily="34" charset="-128"/>
                </a:rPr>
                <a:t>      </a:t>
              </a:r>
              <a:r>
                <a:rPr lang="en-GB" sz="1400" b="1" dirty="0">
                  <a:solidFill>
                    <a:srgbClr val="FFFF00"/>
                  </a:solidFill>
                  <a:latin typeface="Arial" pitchFamily="34" charset="0"/>
                  <a:ea typeface="ＭＳ Ｐゴシック" pitchFamily="34" charset="-128"/>
                </a:rPr>
                <a:t>CITRICS</a:t>
              </a:r>
            </a:p>
            <a:p>
              <a:pPr algn="ctr">
                <a:spcBef>
                  <a:spcPts val="875"/>
                </a:spcBef>
                <a:buClr>
                  <a:srgbClr val="FFFF00"/>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dirty="0">
                  <a:solidFill>
                    <a:srgbClr val="FFFF00"/>
                  </a:solidFill>
                  <a:latin typeface="Arial" pitchFamily="34" charset="0"/>
                  <a:ea typeface="ＭＳ Ｐゴシック" pitchFamily="34" charset="-128"/>
                </a:rPr>
                <a:t> 5000 m³/ha – 0,75€/m³</a:t>
              </a:r>
            </a:p>
          </p:txBody>
        </p:sp>
      </p:grpSp>
    </p:spTree>
    <p:extLst>
      <p:ext uri="{BB962C8B-B14F-4D97-AF65-F5344CB8AC3E}">
        <p14:creationId xmlns:p14="http://schemas.microsoft.com/office/powerpoint/2010/main" val="38833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pressure on limited resources</a:t>
            </a:r>
            <a:endParaRPr lang="en-GB" dirty="0"/>
          </a:p>
        </p:txBody>
      </p:sp>
      <p:pic>
        <p:nvPicPr>
          <p:cNvPr id="4" name="Picture 10" descr="LIBRO_ACUIFEROS_70"/>
          <p:cNvPicPr>
            <a:picLocks noChangeAspect="1" noChangeArrowheads="1"/>
          </p:cNvPicPr>
          <p:nvPr/>
        </p:nvPicPr>
        <p:blipFill>
          <a:blip r:embed="rId2" cstate="print"/>
          <a:srcRect/>
          <a:stretch>
            <a:fillRect/>
          </a:stretch>
        </p:blipFill>
        <p:spPr>
          <a:xfrm>
            <a:off x="1585913" y="1825625"/>
            <a:ext cx="4244975" cy="4244975"/>
          </a:xfrm>
          <a:prstGeom prst="rect">
            <a:avLst/>
          </a:prstGeom>
          <a:noFill/>
        </p:spPr>
      </p:pic>
      <p:pic>
        <p:nvPicPr>
          <p:cNvPr id="5" name="Picture 11" descr="LIBRO_ACUIFEROS_71"/>
          <p:cNvPicPr>
            <a:picLocks noChangeAspect="1" noChangeArrowheads="1"/>
          </p:cNvPicPr>
          <p:nvPr/>
        </p:nvPicPr>
        <p:blipFill>
          <a:blip r:embed="rId3" cstate="print"/>
          <a:srcRect/>
          <a:stretch>
            <a:fillRect/>
          </a:stretch>
        </p:blipFill>
        <p:spPr>
          <a:xfrm>
            <a:off x="5830888" y="1825625"/>
            <a:ext cx="4244975" cy="4244975"/>
          </a:xfrm>
          <a:prstGeom prst="rect">
            <a:avLst/>
          </a:prstGeom>
          <a:noFill/>
        </p:spPr>
      </p:pic>
      <p:sp>
        <p:nvSpPr>
          <p:cNvPr id="7" name="Footer Placeholder 6"/>
          <p:cNvSpPr>
            <a:spLocks noGrp="1"/>
          </p:cNvSpPr>
          <p:nvPr>
            <p:ph type="ftr" sz="quarter" idx="11"/>
          </p:nvPr>
        </p:nvSpPr>
        <p:spPr/>
        <p:txBody>
          <a:bodyPr/>
          <a:lstStyle/>
          <a:p>
            <a:r>
              <a:rPr lang="en-US"/>
              <a:t>N. Van Cauwenbergh</a:t>
            </a:r>
            <a:endParaRPr lang="en-GB" dirty="0"/>
          </a:p>
        </p:txBody>
      </p:sp>
      <p:sp>
        <p:nvSpPr>
          <p:cNvPr id="8" name="Slide Number Placeholder 7"/>
          <p:cNvSpPr>
            <a:spLocks noGrp="1"/>
          </p:cNvSpPr>
          <p:nvPr>
            <p:ph type="sldNum" sz="quarter" idx="12"/>
          </p:nvPr>
        </p:nvSpPr>
        <p:spPr/>
        <p:txBody>
          <a:bodyPr/>
          <a:lstStyle/>
          <a:p>
            <a:fld id="{75F46651-998E-4FB3-A089-4EDB89FEA2EA}" type="slidenum">
              <a:rPr lang="en-GB" smtClean="0"/>
              <a:pPr/>
              <a:t>21</a:t>
            </a:fld>
            <a:endParaRPr lang="en-GB"/>
          </a:p>
        </p:txBody>
      </p:sp>
      <p:sp>
        <p:nvSpPr>
          <p:cNvPr id="10" name="Rectangle 9"/>
          <p:cNvSpPr/>
          <p:nvPr/>
        </p:nvSpPr>
        <p:spPr>
          <a:xfrm rot="20221259">
            <a:off x="945686" y="2567254"/>
            <a:ext cx="9571910" cy="1569660"/>
          </a:xfrm>
          <a:prstGeom prst="rect">
            <a:avLst/>
          </a:prstGeom>
          <a:solidFill>
            <a:srgbClr val="FAFF25">
              <a:alpha val="52941"/>
            </a:srgbClr>
          </a:solidFill>
          <a:ln>
            <a:solidFill>
              <a:schemeClr val="accent1"/>
            </a:solidFill>
          </a:ln>
        </p:spPr>
        <p:txBody>
          <a:bodyPr wrap="square" lIns="91440" tIns="45720" rIns="91440" bIns="45720">
            <a:spAutoFit/>
          </a:bodyPr>
          <a:lstStyle/>
          <a:p>
            <a:pPr algn="ctr">
              <a:buNone/>
            </a:pPr>
            <a:r>
              <a:rPr lang="en-US" sz="3200" b="1" cap="none" spc="0" dirty="0">
                <a:ln w="1905"/>
                <a:solidFill>
                  <a:schemeClr val="accent6">
                    <a:lumMod val="75000"/>
                  </a:schemeClr>
                </a:solidFill>
              </a:rPr>
              <a:t>Overexploitation, environmental degradation,</a:t>
            </a:r>
          </a:p>
          <a:p>
            <a:pPr algn="ctr">
              <a:buNone/>
            </a:pPr>
            <a:r>
              <a:rPr lang="en-US" sz="3200" b="1" dirty="0">
                <a:ln w="1905"/>
                <a:solidFill>
                  <a:schemeClr val="accent6">
                    <a:lumMod val="75000"/>
                  </a:schemeClr>
                </a:solidFill>
              </a:rPr>
              <a:t>Unsustainable production model</a:t>
            </a:r>
            <a:endParaRPr lang="en-US" sz="3200" b="1" cap="none" spc="0" dirty="0">
              <a:ln w="1905"/>
              <a:solidFill>
                <a:schemeClr val="accent6">
                  <a:lumMod val="75000"/>
                </a:schemeClr>
              </a:solidFill>
            </a:endParaRPr>
          </a:p>
          <a:p>
            <a:pPr algn="ctr">
              <a:buNone/>
            </a:pPr>
            <a:r>
              <a:rPr lang="en-US" sz="3200" b="1" cap="none" spc="0" dirty="0">
                <a:ln w="1905"/>
                <a:solidFill>
                  <a:schemeClr val="accent6">
                    <a:lumMod val="75000"/>
                  </a:schemeClr>
                </a:solidFill>
              </a:rPr>
              <a:t>Need for alternative management strategies</a:t>
            </a:r>
          </a:p>
        </p:txBody>
      </p:sp>
    </p:spTree>
    <p:extLst>
      <p:ext uri="{BB962C8B-B14F-4D97-AF65-F5344CB8AC3E}">
        <p14:creationId xmlns:p14="http://schemas.microsoft.com/office/powerpoint/2010/main" val="523246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issues</a:t>
            </a:r>
            <a:endParaRPr lang="en-GB" dirty="0"/>
          </a:p>
        </p:txBody>
      </p:sp>
      <p:sp>
        <p:nvSpPr>
          <p:cNvPr id="4" name="Footer Placeholder 3"/>
          <p:cNvSpPr>
            <a:spLocks noGrp="1"/>
          </p:cNvSpPr>
          <p:nvPr>
            <p:ph type="ftr" sz="quarter" idx="11"/>
          </p:nvPr>
        </p:nvSpPr>
        <p:spPr/>
        <p:txBody>
          <a:bodyPr/>
          <a:lstStyle/>
          <a:p>
            <a:r>
              <a:rPr lang="en-US"/>
              <a:t>N. Van Cauwenbergh</a:t>
            </a:r>
            <a:endParaRPr lang="en-GB" dirty="0"/>
          </a:p>
        </p:txBody>
      </p:sp>
      <p:sp>
        <p:nvSpPr>
          <p:cNvPr id="5" name="Slide Number Placeholder 4"/>
          <p:cNvSpPr>
            <a:spLocks noGrp="1"/>
          </p:cNvSpPr>
          <p:nvPr>
            <p:ph type="sldNum" sz="quarter" idx="12"/>
          </p:nvPr>
        </p:nvSpPr>
        <p:spPr/>
        <p:txBody>
          <a:bodyPr/>
          <a:lstStyle/>
          <a:p>
            <a:fld id="{75F46651-998E-4FB3-A089-4EDB89FEA2EA}" type="slidenum">
              <a:rPr lang="en-GB" smtClean="0"/>
              <a:pPr/>
              <a:t>22</a:t>
            </a:fld>
            <a:endParaRPr lang="en-GB"/>
          </a:p>
        </p:txBody>
      </p:sp>
      <p:pic>
        <p:nvPicPr>
          <p:cNvPr id="6" name="Content Placeholder 5" descr="Ficha4_DiagnosticoMapa"/>
          <p:cNvPicPr>
            <a:picLocks noGrp="1"/>
          </p:cNvPicPr>
          <p:nvPr>
            <p:ph idx="1"/>
          </p:nvPr>
        </p:nvPicPr>
        <p:blipFill>
          <a:blip r:embed="rId2" cstate="print"/>
          <a:srcRect/>
          <a:stretch>
            <a:fillRect/>
          </a:stretch>
        </p:blipFill>
        <p:spPr>
          <a:xfrm>
            <a:off x="838200" y="1157125"/>
            <a:ext cx="7637929" cy="4932362"/>
          </a:xfrm>
          <a:prstGeom prst="rect">
            <a:avLst/>
          </a:prstGeom>
          <a:noFill/>
        </p:spPr>
      </p:pic>
      <p:pic>
        <p:nvPicPr>
          <p:cNvPr id="7" name="Picture 6" descr="FT_leyendadiagnostico_EN"/>
          <p:cNvPicPr/>
          <p:nvPr/>
        </p:nvPicPr>
        <p:blipFill>
          <a:blip r:embed="rId3" cstate="print"/>
          <a:srcRect/>
          <a:stretch>
            <a:fillRect/>
          </a:stretch>
        </p:blipFill>
        <p:spPr>
          <a:xfrm>
            <a:off x="7871012" y="1157125"/>
            <a:ext cx="3364752" cy="4932362"/>
          </a:xfrm>
          <a:prstGeom prst="rect">
            <a:avLst/>
          </a:prstGeom>
          <a:noFill/>
        </p:spPr>
      </p:pic>
      <p:sp>
        <p:nvSpPr>
          <p:cNvPr id="8" name="Rectangle 7"/>
          <p:cNvSpPr/>
          <p:nvPr/>
        </p:nvSpPr>
        <p:spPr>
          <a:xfrm rot="20221259">
            <a:off x="945686" y="2567254"/>
            <a:ext cx="9571910" cy="1569660"/>
          </a:xfrm>
          <a:prstGeom prst="rect">
            <a:avLst/>
          </a:prstGeom>
          <a:solidFill>
            <a:srgbClr val="FAFF25">
              <a:alpha val="52941"/>
            </a:srgbClr>
          </a:solidFill>
          <a:ln>
            <a:solidFill>
              <a:schemeClr val="accent1"/>
            </a:solidFill>
          </a:ln>
        </p:spPr>
        <p:txBody>
          <a:bodyPr wrap="square" lIns="91440" tIns="45720" rIns="91440" bIns="45720">
            <a:spAutoFit/>
          </a:bodyPr>
          <a:lstStyle/>
          <a:p>
            <a:pPr algn="ctr">
              <a:buNone/>
            </a:pPr>
            <a:r>
              <a:rPr lang="en-US" sz="3200" b="1" cap="none" spc="0" dirty="0">
                <a:ln w="1905"/>
                <a:solidFill>
                  <a:schemeClr val="accent6">
                    <a:lumMod val="75000"/>
                  </a:schemeClr>
                </a:solidFill>
              </a:rPr>
              <a:t>Overexploitation, environmental degradation,</a:t>
            </a:r>
          </a:p>
          <a:p>
            <a:pPr algn="ctr">
              <a:buNone/>
            </a:pPr>
            <a:r>
              <a:rPr lang="en-US" sz="3200" b="1" dirty="0">
                <a:ln w="1905"/>
                <a:solidFill>
                  <a:schemeClr val="accent6">
                    <a:lumMod val="75000"/>
                  </a:schemeClr>
                </a:solidFill>
              </a:rPr>
              <a:t>Unsustainable production model</a:t>
            </a:r>
            <a:endParaRPr lang="en-US" sz="3200" b="1" cap="none" spc="0" dirty="0">
              <a:ln w="1905"/>
              <a:solidFill>
                <a:schemeClr val="accent6">
                  <a:lumMod val="75000"/>
                </a:schemeClr>
              </a:solidFill>
            </a:endParaRPr>
          </a:p>
          <a:p>
            <a:pPr algn="ctr">
              <a:buNone/>
            </a:pPr>
            <a:r>
              <a:rPr lang="en-US" sz="3200" b="1" cap="none" spc="0" dirty="0">
                <a:ln w="1905"/>
                <a:solidFill>
                  <a:schemeClr val="accent6">
                    <a:lumMod val="75000"/>
                  </a:schemeClr>
                </a:solidFill>
              </a:rPr>
              <a:t>Need for alternative management strategies</a:t>
            </a:r>
          </a:p>
        </p:txBody>
      </p:sp>
    </p:spTree>
    <p:extLst>
      <p:ext uri="{BB962C8B-B14F-4D97-AF65-F5344CB8AC3E}">
        <p14:creationId xmlns:p14="http://schemas.microsoft.com/office/powerpoint/2010/main" val="4141809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Water management alternatives</a:t>
            </a:r>
            <a:br>
              <a:rPr lang="en-US" dirty="0"/>
            </a:br>
            <a:r>
              <a:rPr lang="en-US" dirty="0"/>
              <a:t>River basin plan</a:t>
            </a:r>
            <a:endParaRPr lang="en-GB" dirty="0"/>
          </a:p>
        </p:txBody>
      </p:sp>
      <p:pic>
        <p:nvPicPr>
          <p:cNvPr id="4" name="Content Placeholder 3" descr="vlcsnap-2013-05-21-12h24m45s108.png"/>
          <p:cNvPicPr>
            <a:picLocks noGrp="1" noChangeAspect="1"/>
          </p:cNvPicPr>
          <p:nvPr>
            <p:ph idx="1"/>
          </p:nvPr>
        </p:nvPicPr>
        <p:blipFill>
          <a:blip r:embed="rId2" cstate="print"/>
          <a:stretch>
            <a:fillRect/>
          </a:stretch>
        </p:blipFill>
        <p:spPr>
          <a:xfrm>
            <a:off x="2228144" y="1825625"/>
            <a:ext cx="7735712" cy="4351338"/>
          </a:xfrm>
          <a:prstGeom prst="rect">
            <a:avLst/>
          </a:prstGeom>
        </p:spPr>
      </p:pic>
      <p:sp>
        <p:nvSpPr>
          <p:cNvPr id="5" name="Footer Placeholder 4"/>
          <p:cNvSpPr>
            <a:spLocks noGrp="1"/>
          </p:cNvSpPr>
          <p:nvPr>
            <p:ph type="ftr" sz="quarter" idx="11"/>
          </p:nvPr>
        </p:nvSpPr>
        <p:spPr/>
        <p:txBody>
          <a:bodyPr/>
          <a:lstStyle/>
          <a:p>
            <a:r>
              <a:rPr lang="en-US"/>
              <a:t>N. Van Cauwenbergh</a:t>
            </a:r>
            <a:endParaRPr lang="en-GB" dirty="0"/>
          </a:p>
        </p:txBody>
      </p:sp>
      <p:sp>
        <p:nvSpPr>
          <p:cNvPr id="6" name="Slide Number Placeholder 5"/>
          <p:cNvSpPr>
            <a:spLocks noGrp="1"/>
          </p:cNvSpPr>
          <p:nvPr>
            <p:ph type="sldNum" sz="quarter" idx="12"/>
          </p:nvPr>
        </p:nvSpPr>
        <p:spPr/>
        <p:txBody>
          <a:bodyPr/>
          <a:lstStyle/>
          <a:p>
            <a:fld id="{75F46651-998E-4FB3-A089-4EDB89FEA2EA}" type="slidenum">
              <a:rPr lang="en-GB" smtClean="0"/>
              <a:pPr/>
              <a:t>23</a:t>
            </a:fld>
            <a:endParaRPr lang="en-GB"/>
          </a:p>
        </p:txBody>
      </p:sp>
    </p:spTree>
    <p:extLst>
      <p:ext uri="{BB962C8B-B14F-4D97-AF65-F5344CB8AC3E}">
        <p14:creationId xmlns:p14="http://schemas.microsoft.com/office/powerpoint/2010/main" val="841037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 sources</a:t>
            </a:r>
            <a:endParaRPr lang="en-GB" dirty="0"/>
          </a:p>
        </p:txBody>
      </p:sp>
      <p:sp>
        <p:nvSpPr>
          <p:cNvPr id="3" name="Content Placeholder 2"/>
          <p:cNvSpPr>
            <a:spLocks noGrp="1"/>
          </p:cNvSpPr>
          <p:nvPr>
            <p:ph idx="1"/>
          </p:nvPr>
        </p:nvSpPr>
        <p:spPr/>
        <p:txBody>
          <a:bodyPr>
            <a:normAutofit fontScale="55000" lnSpcReduction="20000"/>
          </a:bodyPr>
          <a:lstStyle/>
          <a:p>
            <a:r>
              <a:rPr lang="en-GB" dirty="0"/>
              <a:t>Van Cauwenbergh, N., </a:t>
            </a:r>
            <a:r>
              <a:rPr lang="en-GB" dirty="0" err="1"/>
              <a:t>Pinte</a:t>
            </a:r>
            <a:r>
              <a:rPr lang="en-GB" dirty="0"/>
              <a:t>, D., </a:t>
            </a:r>
            <a:r>
              <a:rPr lang="en-GB" dirty="0" err="1"/>
              <a:t>Tilmant</a:t>
            </a:r>
            <a:r>
              <a:rPr lang="en-GB" dirty="0"/>
              <a:t>, A., Frances, I., Pulido-Bosch, A., &amp; </a:t>
            </a:r>
            <a:r>
              <a:rPr lang="en-GB" dirty="0" err="1"/>
              <a:t>Vanclooster</a:t>
            </a:r>
            <a:r>
              <a:rPr lang="en-GB" dirty="0"/>
              <a:t>, M. (2008). Multi-objective, multiple participant decision support for water management in the </a:t>
            </a:r>
            <a:r>
              <a:rPr lang="en-GB" dirty="0" err="1"/>
              <a:t>Andarax</a:t>
            </a:r>
            <a:r>
              <a:rPr lang="en-GB" dirty="0"/>
              <a:t> catchment, Almeria. </a:t>
            </a:r>
            <a:r>
              <a:rPr lang="en-GB" i="1" dirty="0"/>
              <a:t>Environmental Geology</a:t>
            </a:r>
            <a:r>
              <a:rPr lang="en-GB" dirty="0"/>
              <a:t>, </a:t>
            </a:r>
            <a:r>
              <a:rPr lang="en-GB" i="1" dirty="0"/>
              <a:t>54</a:t>
            </a:r>
            <a:r>
              <a:rPr lang="en-GB" dirty="0"/>
              <a:t>(3). </a:t>
            </a:r>
            <a:r>
              <a:rPr lang="en-GB" dirty="0">
                <a:hlinkClick r:id="rId2"/>
              </a:rPr>
              <a:t>https://doi.org/10.1007/s00254-007-0847-y</a:t>
            </a:r>
            <a:r>
              <a:rPr lang="en-GB" dirty="0"/>
              <a:t> </a:t>
            </a:r>
          </a:p>
          <a:p>
            <a:r>
              <a:rPr lang="en-US" dirty="0"/>
              <a:t>ALERT report on institutional and stakeholder context (available on </a:t>
            </a:r>
            <a:r>
              <a:rPr lang="en-US" dirty="0" err="1"/>
              <a:t>eCampus</a:t>
            </a:r>
            <a:r>
              <a:rPr lang="en-US" dirty="0"/>
              <a:t>)</a:t>
            </a:r>
          </a:p>
          <a:p>
            <a:r>
              <a:rPr lang="en-US" dirty="0"/>
              <a:t>ALTAGUAX report on participatory situation analysis (2010, available on </a:t>
            </a:r>
            <a:r>
              <a:rPr lang="en-US" dirty="0" err="1"/>
              <a:t>eCampus</a:t>
            </a:r>
            <a:r>
              <a:rPr lang="en-US" dirty="0"/>
              <a:t>)</a:t>
            </a:r>
          </a:p>
          <a:p>
            <a:endParaRPr lang="en-US" dirty="0"/>
          </a:p>
          <a:p>
            <a:pPr marL="0" indent="0">
              <a:buNone/>
            </a:pPr>
            <a:r>
              <a:rPr lang="en-US" dirty="0"/>
              <a:t>Additional reading on </a:t>
            </a:r>
            <a:r>
              <a:rPr lang="en-US" dirty="0" err="1"/>
              <a:t>Andarax</a:t>
            </a:r>
            <a:r>
              <a:rPr lang="en-US" dirty="0"/>
              <a:t> related issues</a:t>
            </a:r>
            <a:endParaRPr lang="en-GB" dirty="0"/>
          </a:p>
          <a:p>
            <a:r>
              <a:rPr lang="en-US" dirty="0"/>
              <a:t>On non-conventional resources as ‘fix’ for water scarcity:  </a:t>
            </a:r>
            <a:r>
              <a:rPr lang="en-US" dirty="0" err="1"/>
              <a:t>Swyngedouw</a:t>
            </a:r>
            <a:r>
              <a:rPr lang="en-US" dirty="0"/>
              <a:t>, E. (2013). Into the Sea: Desalination as Hydro-Social Fix in Spain. </a:t>
            </a:r>
            <a:r>
              <a:rPr lang="en-US" i="1" dirty="0"/>
              <a:t>Annals of the Association of American Geographers</a:t>
            </a:r>
            <a:r>
              <a:rPr lang="en-US" dirty="0"/>
              <a:t>. </a:t>
            </a:r>
            <a:r>
              <a:rPr lang="en-US" dirty="0">
                <a:hlinkClick r:id="rId3"/>
              </a:rPr>
              <a:t>https://doi.org/10.1080/00045608.2013.754688</a:t>
            </a:r>
            <a:r>
              <a:rPr lang="en-US" dirty="0"/>
              <a:t> </a:t>
            </a:r>
          </a:p>
          <a:p>
            <a:r>
              <a:rPr lang="en-US" dirty="0"/>
              <a:t>On role of pricing and subsidies in irrigation: </a:t>
            </a:r>
            <a:r>
              <a:rPr lang="en-US" dirty="0" err="1"/>
              <a:t>Toan</a:t>
            </a:r>
            <a:r>
              <a:rPr lang="en-US" dirty="0"/>
              <a:t>, T.D. Water Pricing Policy and Subsidies to Irrigation: a Review. </a:t>
            </a:r>
            <a:r>
              <a:rPr lang="en-US" i="1" dirty="0"/>
              <a:t>Environ. Process.</a:t>
            </a:r>
            <a:r>
              <a:rPr lang="en-US" dirty="0"/>
              <a:t> </a:t>
            </a:r>
            <a:r>
              <a:rPr lang="en-US" b="1" dirty="0"/>
              <a:t>3, </a:t>
            </a:r>
            <a:r>
              <a:rPr lang="en-US" dirty="0"/>
              <a:t>1081–1098 (2016). </a:t>
            </a:r>
            <a:r>
              <a:rPr lang="en-US" dirty="0">
                <a:hlinkClick r:id="rId4"/>
              </a:rPr>
              <a:t>https://doi.org/10.1007/s40710-016-0187-6</a:t>
            </a:r>
            <a:r>
              <a:rPr lang="en-US" dirty="0"/>
              <a:t> </a:t>
            </a:r>
          </a:p>
          <a:p>
            <a:r>
              <a:rPr lang="en-GB" dirty="0"/>
              <a:t>El </a:t>
            </a:r>
            <a:r>
              <a:rPr lang="en-GB" dirty="0" err="1"/>
              <a:t>Ayni</a:t>
            </a:r>
            <a:r>
              <a:rPr lang="en-GB" dirty="0"/>
              <a:t>, F., </a:t>
            </a:r>
            <a:r>
              <a:rPr lang="en-GB" dirty="0" err="1"/>
              <a:t>Manoli</a:t>
            </a:r>
            <a:r>
              <a:rPr lang="en-GB" dirty="0"/>
              <a:t>, E., </a:t>
            </a:r>
            <a:r>
              <a:rPr lang="en-GB" dirty="0" err="1"/>
              <a:t>Cherif</a:t>
            </a:r>
            <a:r>
              <a:rPr lang="en-GB" dirty="0"/>
              <a:t>, S., </a:t>
            </a:r>
            <a:r>
              <a:rPr lang="en-GB" dirty="0" err="1"/>
              <a:t>Jrad</a:t>
            </a:r>
            <a:r>
              <a:rPr lang="en-GB" dirty="0"/>
              <a:t>, A., </a:t>
            </a:r>
            <a:r>
              <a:rPr lang="en-GB" dirty="0" err="1"/>
              <a:t>Assimacopoulos</a:t>
            </a:r>
            <a:r>
              <a:rPr lang="en-GB" dirty="0"/>
              <a:t>, D., &amp; </a:t>
            </a:r>
            <a:r>
              <a:rPr lang="en-GB" dirty="0" err="1"/>
              <a:t>Trabelsi-Ayadi</a:t>
            </a:r>
            <a:r>
              <a:rPr lang="en-GB" dirty="0"/>
              <a:t>, M. (2013). Deterioration of a Tunisian coastal aquifer due to agricultural activities and possible approaches for better water management. </a:t>
            </a:r>
            <a:r>
              <a:rPr lang="en-GB" i="1" dirty="0"/>
              <a:t>Water and Environment Journal</a:t>
            </a:r>
            <a:r>
              <a:rPr lang="en-GB" dirty="0"/>
              <a:t>. </a:t>
            </a:r>
            <a:r>
              <a:rPr lang="en-GB" dirty="0">
                <a:hlinkClick r:id="rId5"/>
              </a:rPr>
              <a:t>https://doi.org/10.1111/j.1747-6593.2012.00354.x</a:t>
            </a:r>
            <a:endParaRPr lang="en-GB" dirty="0"/>
          </a:p>
          <a:p>
            <a:r>
              <a:rPr lang="en-GB" dirty="0"/>
              <a:t>MacDonald, D., Crabtree, J. R., </a:t>
            </a:r>
            <a:r>
              <a:rPr lang="en-GB" dirty="0" err="1"/>
              <a:t>Wiesinger</a:t>
            </a:r>
            <a:r>
              <a:rPr lang="en-GB" dirty="0"/>
              <a:t>, G., </a:t>
            </a:r>
            <a:r>
              <a:rPr lang="en-GB" dirty="0" err="1"/>
              <a:t>Dax</a:t>
            </a:r>
            <a:r>
              <a:rPr lang="en-GB" dirty="0"/>
              <a:t>, T., </a:t>
            </a:r>
            <a:r>
              <a:rPr lang="en-GB" dirty="0" err="1"/>
              <a:t>Stamou</a:t>
            </a:r>
            <a:r>
              <a:rPr lang="en-GB" dirty="0"/>
              <a:t>, N., Fleury, P., Gutierrez </a:t>
            </a:r>
            <a:r>
              <a:rPr lang="en-GB" dirty="0" err="1"/>
              <a:t>Lazpita</a:t>
            </a:r>
            <a:r>
              <a:rPr lang="en-GB" dirty="0"/>
              <a:t>, J., &amp; </a:t>
            </a:r>
            <a:r>
              <a:rPr lang="en-GB" dirty="0" err="1"/>
              <a:t>Gibon</a:t>
            </a:r>
            <a:r>
              <a:rPr lang="en-GB" dirty="0"/>
              <a:t>, A. (2000). Agricultural abandonment in mountain areas of Europe: Environmental consequences and policy response. </a:t>
            </a:r>
            <a:r>
              <a:rPr lang="en-GB" i="1" dirty="0"/>
              <a:t>Journal of Environmental Management</a:t>
            </a:r>
            <a:r>
              <a:rPr lang="en-GB" dirty="0"/>
              <a:t>. </a:t>
            </a:r>
            <a:r>
              <a:rPr lang="en-GB" dirty="0">
                <a:hlinkClick r:id="rId6"/>
              </a:rPr>
              <a:t>https://doi.org/10.1006/jema.1999.0335</a:t>
            </a:r>
            <a:r>
              <a:rPr lang="en-GB" dirty="0"/>
              <a:t> </a:t>
            </a:r>
          </a:p>
        </p:txBody>
      </p:sp>
      <p:sp>
        <p:nvSpPr>
          <p:cNvPr id="5" name="Footer Placeholder 4"/>
          <p:cNvSpPr>
            <a:spLocks noGrp="1"/>
          </p:cNvSpPr>
          <p:nvPr>
            <p:ph type="ftr" sz="quarter" idx="11"/>
          </p:nvPr>
        </p:nvSpPr>
        <p:spPr/>
        <p:txBody>
          <a:bodyPr/>
          <a:lstStyle/>
          <a:p>
            <a:r>
              <a:rPr lang="en-US"/>
              <a:t>N. Van Cauwenbergh</a:t>
            </a:r>
            <a:endParaRPr lang="en-GB" dirty="0"/>
          </a:p>
        </p:txBody>
      </p:sp>
      <p:sp>
        <p:nvSpPr>
          <p:cNvPr id="6" name="Slide Number Placeholder 5"/>
          <p:cNvSpPr>
            <a:spLocks noGrp="1"/>
          </p:cNvSpPr>
          <p:nvPr>
            <p:ph type="sldNum" sz="quarter" idx="12"/>
          </p:nvPr>
        </p:nvSpPr>
        <p:spPr/>
        <p:txBody>
          <a:bodyPr/>
          <a:lstStyle/>
          <a:p>
            <a:fld id="{75F46651-998E-4FB3-A089-4EDB89FEA2EA}" type="slidenum">
              <a:rPr lang="en-GB" smtClean="0"/>
              <a:pPr/>
              <a:t>24</a:t>
            </a:fld>
            <a:endParaRPr lang="en-GB"/>
          </a:p>
        </p:txBody>
      </p:sp>
    </p:spTree>
    <p:extLst>
      <p:ext uri="{BB962C8B-B14F-4D97-AF65-F5344CB8AC3E}">
        <p14:creationId xmlns:p14="http://schemas.microsoft.com/office/powerpoint/2010/main" val="438171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Videos to watch</a:t>
            </a:r>
            <a:endParaRPr lang="en-GB" dirty="0"/>
          </a:p>
        </p:txBody>
      </p:sp>
      <p:sp>
        <p:nvSpPr>
          <p:cNvPr id="3" name="Content Placeholder 2"/>
          <p:cNvSpPr>
            <a:spLocks noGrp="1"/>
          </p:cNvSpPr>
          <p:nvPr>
            <p:ph idx="1"/>
          </p:nvPr>
        </p:nvSpPr>
        <p:spPr/>
        <p:txBody>
          <a:bodyPr>
            <a:normAutofit fontScale="62500" lnSpcReduction="20000"/>
          </a:bodyPr>
          <a:lstStyle/>
          <a:p>
            <a:pPr lvl="1"/>
            <a:r>
              <a:rPr lang="en-US" b="1" dirty="0"/>
              <a:t>Introduction to the </a:t>
            </a:r>
            <a:r>
              <a:rPr lang="en-US" b="1" dirty="0" err="1"/>
              <a:t>Andarax</a:t>
            </a:r>
            <a:r>
              <a:rPr lang="en-US" b="1" dirty="0"/>
              <a:t> river basin – by yours truly (</a:t>
            </a:r>
            <a:r>
              <a:rPr lang="en-US" dirty="0"/>
              <a:t>16’ video presenting the area, its biophysical and socio-economic characteristics and part of the historical water related historical development, this is the start of the situation analysis</a:t>
            </a:r>
            <a:r>
              <a:rPr lang="en-US" b="1" dirty="0"/>
              <a:t>) </a:t>
            </a:r>
          </a:p>
          <a:p>
            <a:pPr lvl="1"/>
            <a:endParaRPr lang="en-US" b="1" dirty="0"/>
          </a:p>
          <a:p>
            <a:pPr lvl="1"/>
            <a:r>
              <a:rPr lang="en-US" b="1" dirty="0"/>
              <a:t>Almeria Spain - World's Largest Concentration of Greenhouses </a:t>
            </a:r>
            <a:r>
              <a:rPr lang="en-US" dirty="0"/>
              <a:t>(4’ video of panoramic views and drive/walk by to get a sense of the area today) </a:t>
            </a:r>
            <a:r>
              <a:rPr lang="en-GB" dirty="0">
                <a:hlinkClick r:id="rId3"/>
              </a:rPr>
              <a:t> https://www.youtube.com/watch?v=MNVLW5EzTDA</a:t>
            </a:r>
            <a:r>
              <a:rPr lang="en-GB" dirty="0"/>
              <a:t> </a:t>
            </a:r>
          </a:p>
          <a:p>
            <a:pPr lvl="1"/>
            <a:endParaRPr lang="en-GB" dirty="0"/>
          </a:p>
          <a:p>
            <a:pPr lvl="1"/>
            <a:r>
              <a:rPr lang="en-US" b="1" dirty="0"/>
              <a:t>50 years of greenhouses in Almeria</a:t>
            </a:r>
            <a:r>
              <a:rPr lang="en-US" dirty="0"/>
              <a:t> – on history of agriculture and greenhouses in the region of Almeria, Spain – subtitles in English can be activated (video in 2 parts developed by </a:t>
            </a:r>
            <a:r>
              <a:rPr lang="en-US" dirty="0" err="1"/>
              <a:t>Caja</a:t>
            </a:r>
            <a:r>
              <a:rPr lang="en-US" dirty="0"/>
              <a:t> Rural which is a farmers bank and interviewing several experts in the region, focus on part 1 to understand the agricultural transformation and relation to water availability and government aid vs private initiative in general, part 2 explains the development of greenhouse technology as well as financing/commercialization in more detail and is optional to watch) </a:t>
            </a:r>
            <a:r>
              <a:rPr lang="en-US" dirty="0">
                <a:hlinkClick r:id="rId4"/>
              </a:rPr>
              <a:t>https://www.youtube.com/watch?v=wLaPGsBa130</a:t>
            </a:r>
            <a:r>
              <a:rPr lang="en-US" dirty="0"/>
              <a:t> (part 1 19:19’ video) , </a:t>
            </a:r>
            <a:r>
              <a:rPr lang="en-US" dirty="0">
                <a:hlinkClick r:id="rId5"/>
              </a:rPr>
              <a:t>https://www.youtube.com/watch?v=LcyrqsBDUc8</a:t>
            </a:r>
            <a:r>
              <a:rPr lang="en-US" dirty="0"/>
              <a:t>) (part 2 16:34’)</a:t>
            </a:r>
            <a:br>
              <a:rPr lang="en-US" dirty="0"/>
            </a:br>
            <a:endParaRPr lang="en-GB" dirty="0"/>
          </a:p>
          <a:p>
            <a:pPr lvl="1"/>
            <a:endParaRPr lang="en-GB" dirty="0"/>
          </a:p>
          <a:p>
            <a:pPr lvl="1"/>
            <a:r>
              <a:rPr lang="en-US" b="1" dirty="0"/>
              <a:t>Salad Slaves: Who really provides our vegetables </a:t>
            </a:r>
            <a:r>
              <a:rPr lang="en-US" dirty="0"/>
              <a:t>(12:59’ video by the Guardian on the dire labor conditions for migrant workers in the greenhouse industry in Almeria. While this doesn’t happen in all greenhouses, it is an enormous problem) </a:t>
            </a:r>
            <a:r>
              <a:rPr lang="en-GB" dirty="0">
                <a:hlinkClick r:id="rId6"/>
              </a:rPr>
              <a:t>https://www.youtube.com/watch?v=oZl1eBU4Qx0</a:t>
            </a:r>
            <a:r>
              <a:rPr lang="en-GB" dirty="0"/>
              <a:t> </a:t>
            </a:r>
          </a:p>
          <a:p>
            <a:pPr lvl="1"/>
            <a:endParaRPr lang="en-US" dirty="0"/>
          </a:p>
          <a:p>
            <a:pPr lvl="1"/>
            <a:r>
              <a:rPr lang="en-US" b="1" dirty="0"/>
              <a:t>Organic farming supersized </a:t>
            </a:r>
            <a:r>
              <a:rPr lang="en-US" dirty="0"/>
              <a:t>– An imperfect solution for the planet (6:02’ video by France24 on the environmental consequences of industrial greenhouse farming in Almeria, even if organic) </a:t>
            </a:r>
            <a:r>
              <a:rPr lang="en-US" dirty="0">
                <a:hlinkClick r:id="rId7"/>
              </a:rPr>
              <a:t>https://www.youtube.com/watch?v=VYiQ-kgZHjA</a:t>
            </a:r>
            <a:r>
              <a:rPr lang="en-US" dirty="0"/>
              <a:t> (interviews with organic farmer, legal expert and environmental NGO representative)</a:t>
            </a:r>
            <a:endParaRPr lang="en-GB"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4" name="Footer Placeholder 3"/>
          <p:cNvSpPr>
            <a:spLocks noGrp="1"/>
          </p:cNvSpPr>
          <p:nvPr>
            <p:ph type="ftr" sz="quarter" idx="11"/>
          </p:nvPr>
        </p:nvSpPr>
        <p:spPr/>
        <p:txBody>
          <a:bodyPr/>
          <a:lstStyle/>
          <a:p>
            <a:r>
              <a:rPr lang="en-US" dirty="0"/>
              <a:t>N. Van Cauwenbergh</a:t>
            </a:r>
            <a:endParaRPr lang="en-GB" dirty="0"/>
          </a:p>
        </p:txBody>
      </p:sp>
      <p:sp>
        <p:nvSpPr>
          <p:cNvPr id="5" name="Slide Number Placeholder 4"/>
          <p:cNvSpPr>
            <a:spLocks noGrp="1"/>
          </p:cNvSpPr>
          <p:nvPr>
            <p:ph type="sldNum" sz="quarter" idx="12"/>
          </p:nvPr>
        </p:nvSpPr>
        <p:spPr/>
        <p:txBody>
          <a:bodyPr/>
          <a:lstStyle/>
          <a:p>
            <a:fld id="{75F46651-998E-4FB3-A089-4EDB89FEA2EA}" type="slidenum">
              <a:rPr lang="en-GB" smtClean="0"/>
              <a:pPr/>
              <a:t>25</a:t>
            </a:fld>
            <a:endParaRPr lang="en-GB"/>
          </a:p>
        </p:txBody>
      </p:sp>
      <p:pic>
        <p:nvPicPr>
          <p:cNvPr id="6" name="Picture 5">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0717" y="2088869"/>
            <a:ext cx="435038" cy="435038"/>
          </a:xfrm>
          <a:prstGeom prst="rect">
            <a:avLst/>
          </a:prstGeom>
        </p:spPr>
      </p:pic>
      <p:pic>
        <p:nvPicPr>
          <p:cNvPr id="7" name="Picture 6">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0717" y="3020613"/>
            <a:ext cx="435038" cy="435038"/>
          </a:xfrm>
          <a:prstGeom prst="rect">
            <a:avLst/>
          </a:prstGeom>
        </p:spPr>
      </p:pic>
      <p:pic>
        <p:nvPicPr>
          <p:cNvPr id="8" name="Picture 7">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0717" y="4522844"/>
            <a:ext cx="435038" cy="435038"/>
          </a:xfrm>
          <a:prstGeom prst="rect">
            <a:avLst/>
          </a:prstGeom>
        </p:spPr>
      </p:pic>
      <p:pic>
        <p:nvPicPr>
          <p:cNvPr id="9" name="Picture 8">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0717" y="5273690"/>
            <a:ext cx="435038" cy="435038"/>
          </a:xfrm>
          <a:prstGeom prst="rect">
            <a:avLst/>
          </a:prstGeom>
        </p:spPr>
      </p:pic>
    </p:spTree>
    <p:extLst>
      <p:ext uri="{BB962C8B-B14F-4D97-AF65-F5344CB8AC3E}">
        <p14:creationId xmlns:p14="http://schemas.microsoft.com/office/powerpoint/2010/main" val="3853042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 sources – optional</a:t>
            </a:r>
            <a:endParaRPr lang="en-GB"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OPTIONAL – references to discuss stakeholder involvement and planning in the </a:t>
            </a:r>
            <a:r>
              <a:rPr lang="en-US" b="1" dirty="0" err="1"/>
              <a:t>Andarax</a:t>
            </a:r>
            <a:r>
              <a:rPr lang="en-US" b="1" dirty="0"/>
              <a:t> basin</a:t>
            </a:r>
          </a:p>
          <a:p>
            <a:r>
              <a:rPr lang="en-US" dirty="0"/>
              <a:t>Cabello, V., </a:t>
            </a:r>
            <a:r>
              <a:rPr lang="en-US" dirty="0" err="1"/>
              <a:t>Kovacic</a:t>
            </a:r>
            <a:r>
              <a:rPr lang="en-US" dirty="0"/>
              <a:t>, Z., &amp; Van Cauwenbergh, N. (2018). Unravelling narratives of water management: Reflections on epistemic uncertainty in the first cycle of implementation of the Water Framework Directive in southern Spain. </a:t>
            </a:r>
            <a:r>
              <a:rPr lang="en-US" i="1" dirty="0"/>
              <a:t>Environmental Science and Policy</a:t>
            </a:r>
            <a:r>
              <a:rPr lang="en-US" dirty="0"/>
              <a:t>, </a:t>
            </a:r>
            <a:r>
              <a:rPr lang="en-US" i="1" dirty="0"/>
              <a:t>85</a:t>
            </a:r>
            <a:r>
              <a:rPr lang="en-US" dirty="0"/>
              <a:t>. </a:t>
            </a:r>
            <a:r>
              <a:rPr lang="en-US" dirty="0">
                <a:hlinkClick r:id="rId3"/>
              </a:rPr>
              <a:t>https://doi.org/10.1016/j.envsci.2018.03.019</a:t>
            </a:r>
            <a:endParaRPr lang="en-US" dirty="0"/>
          </a:p>
          <a:p>
            <a:r>
              <a:rPr lang="en-GB" dirty="0"/>
              <a:t>Van Cauwenbergh, N., </a:t>
            </a:r>
            <a:r>
              <a:rPr lang="en-GB" dirty="0" err="1"/>
              <a:t>Ballester</a:t>
            </a:r>
            <a:r>
              <a:rPr lang="en-GB" dirty="0"/>
              <a:t> </a:t>
            </a:r>
            <a:r>
              <a:rPr lang="en-GB" dirty="0" err="1"/>
              <a:t>Ciuró</a:t>
            </a:r>
            <a:r>
              <a:rPr lang="en-GB" dirty="0"/>
              <a:t>, A., &amp; </a:t>
            </a:r>
            <a:r>
              <a:rPr lang="en-GB" dirty="0" err="1"/>
              <a:t>Ahlers</a:t>
            </a:r>
            <a:r>
              <a:rPr lang="en-GB" dirty="0"/>
              <a:t>, R. (2018). Participatory processes and support tools for planning in complex dynamic environments: A case study on web-GIS based participatory water resources planning in Almeria, Spain. </a:t>
            </a:r>
            <a:r>
              <a:rPr lang="en-GB" i="1" dirty="0"/>
              <a:t>Ecology and Society</a:t>
            </a:r>
            <a:r>
              <a:rPr lang="en-GB" dirty="0"/>
              <a:t>, </a:t>
            </a:r>
            <a:r>
              <a:rPr lang="en-GB" i="1" dirty="0"/>
              <a:t>23</a:t>
            </a:r>
            <a:r>
              <a:rPr lang="en-GB" dirty="0"/>
              <a:t>(2). </a:t>
            </a:r>
            <a:r>
              <a:rPr lang="en-GB" dirty="0">
                <a:hlinkClick r:id="rId4"/>
              </a:rPr>
              <a:t>https://doi.org/10.5751/ES-09987-230202</a:t>
            </a:r>
            <a:r>
              <a:rPr lang="en-GB" dirty="0"/>
              <a:t> </a:t>
            </a:r>
          </a:p>
          <a:p>
            <a:endParaRPr lang="en-US" dirty="0"/>
          </a:p>
          <a:p>
            <a:endParaRPr lang="en-US" dirty="0"/>
          </a:p>
          <a:p>
            <a:endParaRPr lang="en-US" dirty="0"/>
          </a:p>
          <a:p>
            <a:endParaRPr lang="en-US" dirty="0"/>
          </a:p>
          <a:p>
            <a:endParaRPr lang="en-US" dirty="0"/>
          </a:p>
          <a:p>
            <a:endParaRPr lang="en-US" dirty="0"/>
          </a:p>
          <a:p>
            <a:endParaRPr lang="en-GB" dirty="0"/>
          </a:p>
        </p:txBody>
      </p:sp>
      <p:sp>
        <p:nvSpPr>
          <p:cNvPr id="4" name="Footer Placeholder 3"/>
          <p:cNvSpPr>
            <a:spLocks noGrp="1"/>
          </p:cNvSpPr>
          <p:nvPr>
            <p:ph type="ftr" sz="quarter" idx="11"/>
          </p:nvPr>
        </p:nvSpPr>
        <p:spPr/>
        <p:txBody>
          <a:bodyPr/>
          <a:lstStyle/>
          <a:p>
            <a:r>
              <a:rPr lang="en-US" dirty="0"/>
              <a:t>N. Van Cauwenbergh</a:t>
            </a:r>
            <a:endParaRPr lang="en-GB" dirty="0"/>
          </a:p>
        </p:txBody>
      </p:sp>
      <p:sp>
        <p:nvSpPr>
          <p:cNvPr id="5" name="Slide Number Placeholder 4"/>
          <p:cNvSpPr>
            <a:spLocks noGrp="1"/>
          </p:cNvSpPr>
          <p:nvPr>
            <p:ph type="sldNum" sz="quarter" idx="12"/>
          </p:nvPr>
        </p:nvSpPr>
        <p:spPr/>
        <p:txBody>
          <a:bodyPr/>
          <a:lstStyle/>
          <a:p>
            <a:fld id="{75F46651-998E-4FB3-A089-4EDB89FEA2EA}" type="slidenum">
              <a:rPr lang="en-GB" smtClean="0"/>
              <a:pPr/>
              <a:t>26</a:t>
            </a:fld>
            <a:endParaRPr lang="en-GB"/>
          </a:p>
        </p:txBody>
      </p:sp>
    </p:spTree>
    <p:extLst>
      <p:ext uri="{BB962C8B-B14F-4D97-AF65-F5344CB8AC3E}">
        <p14:creationId xmlns:p14="http://schemas.microsoft.com/office/powerpoint/2010/main" val="3820896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Exercise in groups</a:t>
            </a:r>
            <a:endParaRPr lang="en-GB" dirty="0"/>
          </a:p>
        </p:txBody>
      </p:sp>
      <p:sp>
        <p:nvSpPr>
          <p:cNvPr id="6" name="Text Placeholder 5"/>
          <p:cNvSpPr>
            <a:spLocks noGrp="1"/>
          </p:cNvSpPr>
          <p:nvPr>
            <p:ph type="body" idx="1"/>
          </p:nvPr>
        </p:nvSpPr>
        <p:spPr/>
        <p:txBody>
          <a:bodyPr/>
          <a:lstStyle/>
          <a:p>
            <a:r>
              <a:rPr lang="en-US" dirty="0"/>
              <a:t>9h45 - Check videos and materials of stakeholder analysis AND problem tree</a:t>
            </a:r>
          </a:p>
          <a:p>
            <a:r>
              <a:rPr lang="en-US" dirty="0"/>
              <a:t>10h45 – Divide in groups and work on the exercise</a:t>
            </a:r>
          </a:p>
          <a:p>
            <a:r>
              <a:rPr lang="en-US" dirty="0"/>
              <a:t>11h45 – Plenary presentation (1 group presents, 2 groups discussant)</a:t>
            </a:r>
          </a:p>
          <a:p>
            <a:endParaRPr lang="en-US" dirty="0"/>
          </a:p>
          <a:p>
            <a:endParaRPr lang="en-GB" dirty="0"/>
          </a:p>
        </p:txBody>
      </p:sp>
    </p:spTree>
    <p:extLst>
      <p:ext uri="{BB962C8B-B14F-4D97-AF65-F5344CB8AC3E}">
        <p14:creationId xmlns:p14="http://schemas.microsoft.com/office/powerpoint/2010/main" val="2318010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 problem tree</a:t>
            </a:r>
            <a:endParaRPr lang="en-GB" dirty="0"/>
          </a:p>
        </p:txBody>
      </p:sp>
      <p:sp>
        <p:nvSpPr>
          <p:cNvPr id="5" name="Content Placeholder 4"/>
          <p:cNvSpPr>
            <a:spLocks noGrp="1"/>
          </p:cNvSpPr>
          <p:nvPr>
            <p:ph sz="half" idx="1"/>
          </p:nvPr>
        </p:nvSpPr>
        <p:spPr/>
        <p:txBody>
          <a:bodyPr/>
          <a:lstStyle/>
          <a:p>
            <a:r>
              <a:rPr lang="en-US" dirty="0"/>
              <a:t>Select one problem and in groups of 2-3 prepare a problem tree as explained in video (consult practitioners guide for more information)</a:t>
            </a:r>
          </a:p>
          <a:p>
            <a:endParaRPr lang="en-US" dirty="0"/>
          </a:p>
          <a:p>
            <a:r>
              <a:rPr lang="en-US" dirty="0"/>
              <a:t>Bring your tree (on paper) and be ready to present/argue</a:t>
            </a:r>
          </a:p>
          <a:p>
            <a:endParaRPr lang="en-GB" dirty="0"/>
          </a:p>
        </p:txBody>
      </p:sp>
      <p:pic>
        <p:nvPicPr>
          <p:cNvPr id="7"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81271" y="1825625"/>
            <a:ext cx="4763457" cy="4351338"/>
          </a:xfrm>
          <a:prstGeom prst="rect">
            <a:avLst/>
          </a:prstGeom>
        </p:spPr>
      </p:pic>
    </p:spTree>
    <p:extLst>
      <p:ext uri="{BB962C8B-B14F-4D97-AF65-F5344CB8AC3E}">
        <p14:creationId xmlns:p14="http://schemas.microsoft.com/office/powerpoint/2010/main" val="1505267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 stakeholder analysis</a:t>
            </a:r>
            <a:endParaRPr lang="en-GB" dirty="0"/>
          </a:p>
        </p:txBody>
      </p:sp>
      <p:sp>
        <p:nvSpPr>
          <p:cNvPr id="5" name="Content Placeholder 4"/>
          <p:cNvSpPr>
            <a:spLocks noGrp="1"/>
          </p:cNvSpPr>
          <p:nvPr>
            <p:ph sz="half" idx="1"/>
          </p:nvPr>
        </p:nvSpPr>
        <p:spPr/>
        <p:txBody>
          <a:bodyPr/>
          <a:lstStyle/>
          <a:p>
            <a:r>
              <a:rPr lang="en-US" dirty="0"/>
              <a:t>Select one problem and in groups of 2-3 prepare a problem tree as explained in video (consult practitioners guide for more information)</a:t>
            </a:r>
          </a:p>
          <a:p>
            <a:endParaRPr lang="en-US" dirty="0"/>
          </a:p>
          <a:p>
            <a:r>
              <a:rPr lang="en-US" dirty="0"/>
              <a:t>Bring your matrix (on paper) and be ready to present/argue</a:t>
            </a:r>
          </a:p>
          <a:p>
            <a:endParaRPr lang="en-GB" dirty="0"/>
          </a:p>
        </p:txBody>
      </p:sp>
      <p:pic>
        <p:nvPicPr>
          <p:cNvPr id="6" name="Picture 10" descr="M2_imp infl"/>
          <p:cNvPicPr>
            <a:picLocks noGrp="1" noChangeAspect="1" noChangeArrowheads="1"/>
          </p:cNvPicPr>
          <p:nvPr>
            <p:ph sz="half" idx="2"/>
          </p:nvPr>
        </p:nvPicPr>
        <p:blipFill>
          <a:blip r:embed="rId2" cstate="print"/>
          <a:srcRect/>
          <a:stretch>
            <a:fillRect/>
          </a:stretch>
        </p:blipFill>
        <p:spPr bwMode="auto">
          <a:xfrm>
            <a:off x="6515100" y="2677319"/>
            <a:ext cx="4495800" cy="2647950"/>
          </a:xfrm>
          <a:prstGeom prst="rect">
            <a:avLst/>
          </a:prstGeom>
          <a:noFill/>
          <a:ln w="9525">
            <a:noFill/>
            <a:miter lim="800000"/>
            <a:headEnd/>
            <a:tailEnd/>
          </a:ln>
        </p:spPr>
      </p:pic>
    </p:spTree>
    <p:extLst>
      <p:ext uri="{BB962C8B-B14F-4D97-AF65-F5344CB8AC3E}">
        <p14:creationId xmlns:p14="http://schemas.microsoft.com/office/powerpoint/2010/main" val="871050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activities situation analysis</a:t>
            </a:r>
            <a:endParaRPr lang="en-GB" dirty="0"/>
          </a:p>
        </p:txBody>
      </p:sp>
      <p:sp>
        <p:nvSpPr>
          <p:cNvPr id="3" name="Content Placeholder 2"/>
          <p:cNvSpPr>
            <a:spLocks noGrp="1"/>
          </p:cNvSpPr>
          <p:nvPr>
            <p:ph idx="1"/>
          </p:nvPr>
        </p:nvSpPr>
        <p:spPr/>
        <p:txBody>
          <a:bodyPr/>
          <a:lstStyle/>
          <a:p>
            <a:r>
              <a:rPr lang="en-US" dirty="0"/>
              <a:t>Create an understanding of the </a:t>
            </a:r>
            <a:r>
              <a:rPr lang="en-US" dirty="0" err="1"/>
              <a:t>Andarax</a:t>
            </a:r>
            <a:r>
              <a:rPr lang="en-US" dirty="0"/>
              <a:t> river basin</a:t>
            </a:r>
          </a:p>
          <a:p>
            <a:endParaRPr lang="en-US" dirty="0"/>
          </a:p>
          <a:p>
            <a:r>
              <a:rPr lang="en-US" dirty="0"/>
              <a:t>Exercise on situation analysis </a:t>
            </a:r>
            <a:endParaRPr lang="en-US" i="1" dirty="0"/>
          </a:p>
          <a:p>
            <a:pPr lvl="1"/>
            <a:r>
              <a:rPr lang="en-US" dirty="0"/>
              <a:t>Problem/issue cloud (individual while listening to presentation+ plenary discussion)</a:t>
            </a:r>
          </a:p>
          <a:p>
            <a:pPr lvl="1"/>
            <a:r>
              <a:rPr lang="en-US" dirty="0"/>
              <a:t>Problem tree exercise (in groups)</a:t>
            </a:r>
          </a:p>
          <a:p>
            <a:pPr lvl="1"/>
            <a:r>
              <a:rPr lang="en-US" dirty="0"/>
              <a:t>Stakeholder analysis matrix (in groups)</a:t>
            </a:r>
          </a:p>
          <a:p>
            <a:pPr lvl="1"/>
            <a:endParaRPr lang="en-US" dirty="0"/>
          </a:p>
          <a:p>
            <a:r>
              <a:rPr lang="en-US" dirty="0"/>
              <a:t>Discussions on situation analysis</a:t>
            </a:r>
            <a:endParaRPr lang="en-GB" dirty="0"/>
          </a:p>
        </p:txBody>
      </p:sp>
    </p:spTree>
    <p:extLst>
      <p:ext uri="{BB962C8B-B14F-4D97-AF65-F5344CB8AC3E}">
        <p14:creationId xmlns:p14="http://schemas.microsoft.com/office/powerpoint/2010/main" val="2723880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Discussion</a:t>
            </a:r>
            <a:endParaRPr lang="en-GB" dirty="0"/>
          </a:p>
        </p:txBody>
      </p:sp>
      <p:sp>
        <p:nvSpPr>
          <p:cNvPr id="6" name="Text Placeholder 5"/>
          <p:cNvSpPr>
            <a:spLocks noGrp="1"/>
          </p:cNvSpPr>
          <p:nvPr>
            <p:ph type="body" idx="1"/>
          </p:nvPr>
        </p:nvSpPr>
        <p:spPr/>
        <p:txBody>
          <a:bodyPr/>
          <a:lstStyle/>
          <a:p>
            <a:r>
              <a:rPr lang="en-US" dirty="0"/>
              <a:t>Reflecting back on exercises and general principles of situation analysis</a:t>
            </a:r>
          </a:p>
          <a:p>
            <a:r>
              <a:rPr lang="en-US" dirty="0"/>
              <a:t>Introduction to the individual assignment</a:t>
            </a:r>
            <a:endParaRPr lang="en-GB" dirty="0"/>
          </a:p>
        </p:txBody>
      </p:sp>
    </p:spTree>
    <p:extLst>
      <p:ext uri="{BB962C8B-B14F-4D97-AF65-F5344CB8AC3E}">
        <p14:creationId xmlns:p14="http://schemas.microsoft.com/office/powerpoint/2010/main" val="794636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Trigger for WRP and situation analysis</a:t>
            </a:r>
            <a:endParaRPr lang="en-GB" dirty="0"/>
          </a:p>
        </p:txBody>
      </p:sp>
      <p:sp>
        <p:nvSpPr>
          <p:cNvPr id="5" name="Content Placeholder 4"/>
          <p:cNvSpPr>
            <a:spLocks noGrp="1"/>
          </p:cNvSpPr>
          <p:nvPr>
            <p:ph idx="1"/>
          </p:nvPr>
        </p:nvSpPr>
        <p:spPr/>
        <p:txBody>
          <a:bodyPr/>
          <a:lstStyle/>
          <a:p>
            <a:pPr marL="381000" indent="-381000">
              <a:spcBef>
                <a:spcPct val="50000"/>
              </a:spcBef>
            </a:pPr>
            <a:r>
              <a:rPr lang="en-US" dirty="0">
                <a:latin typeface="Arial" charset="0"/>
              </a:rPr>
              <a:t>problems have to be solved</a:t>
            </a:r>
          </a:p>
          <a:p>
            <a:pPr marL="381000" indent="-381000">
              <a:spcBef>
                <a:spcPct val="50000"/>
              </a:spcBef>
            </a:pPr>
            <a:r>
              <a:rPr lang="en-US" dirty="0">
                <a:latin typeface="Arial" charset="0"/>
              </a:rPr>
              <a:t>an undesirable event</a:t>
            </a:r>
          </a:p>
          <a:p>
            <a:pPr marL="381000" indent="-381000">
              <a:spcBef>
                <a:spcPct val="50000"/>
              </a:spcBef>
            </a:pPr>
            <a:r>
              <a:rPr lang="en-US" dirty="0">
                <a:latin typeface="Arial" charset="0"/>
              </a:rPr>
              <a:t>meet unsatisfied demands</a:t>
            </a:r>
          </a:p>
          <a:p>
            <a:pPr marL="381000" indent="-381000">
              <a:spcBef>
                <a:spcPct val="50000"/>
              </a:spcBef>
            </a:pPr>
            <a:r>
              <a:rPr lang="en-US" dirty="0">
                <a:latin typeface="Arial" charset="0"/>
              </a:rPr>
              <a:t>develop under-utilized resources</a:t>
            </a:r>
          </a:p>
          <a:p>
            <a:pPr marL="381000" indent="-381000">
              <a:spcBef>
                <a:spcPct val="50000"/>
              </a:spcBef>
            </a:pPr>
            <a:r>
              <a:rPr lang="en-US" dirty="0">
                <a:latin typeface="Arial" charset="0"/>
              </a:rPr>
              <a:t>achieve national development objectives</a:t>
            </a:r>
          </a:p>
          <a:p>
            <a:pPr marL="381000" indent="-381000">
              <a:spcBef>
                <a:spcPct val="50000"/>
              </a:spcBef>
            </a:pPr>
            <a:r>
              <a:rPr lang="en-US" dirty="0">
                <a:latin typeface="Arial" charset="0"/>
              </a:rPr>
              <a:t>other (sectoral) planning efforts: energy, agriculture, fisheries, land use</a:t>
            </a:r>
          </a:p>
          <a:p>
            <a:endParaRPr lang="en-GB" dirty="0"/>
          </a:p>
        </p:txBody>
      </p:sp>
    </p:spTree>
    <p:extLst>
      <p:ext uri="{BB962C8B-B14F-4D97-AF65-F5344CB8AC3E}">
        <p14:creationId xmlns:p14="http://schemas.microsoft.com/office/powerpoint/2010/main" val="720039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Levels of situation analysis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5538003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350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Intensity of situation analysis</a:t>
            </a:r>
            <a:endParaRPr lang="en-GB" dirty="0"/>
          </a:p>
        </p:txBody>
      </p:sp>
      <p:sp>
        <p:nvSpPr>
          <p:cNvPr id="4" name="Content Placeholder 3"/>
          <p:cNvSpPr>
            <a:spLocks noGrp="1"/>
          </p:cNvSpPr>
          <p:nvPr>
            <p:ph idx="1"/>
          </p:nvPr>
        </p:nvSpPr>
        <p:spPr>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ct val="25000"/>
              </a:spcAft>
              <a:buNone/>
              <a:defRPr/>
            </a:pPr>
            <a:r>
              <a:rPr lang="en-US" dirty="0">
                <a:latin typeface="Arial" charset="0"/>
              </a:rPr>
              <a:t>Intensity of analysis depends upon</a:t>
            </a:r>
          </a:p>
          <a:p>
            <a:pPr marL="355600" indent="-355600">
              <a:spcAft>
                <a:spcPct val="25000"/>
              </a:spcAft>
              <a:defRPr/>
            </a:pPr>
            <a:r>
              <a:rPr lang="en-US" dirty="0">
                <a:latin typeface="Arial" charset="0"/>
              </a:rPr>
              <a:t>comparative importance of water resources functions </a:t>
            </a:r>
          </a:p>
          <a:p>
            <a:pPr marL="355600" indent="-355600">
              <a:spcAft>
                <a:spcPct val="25000"/>
              </a:spcAft>
              <a:defRPr/>
            </a:pPr>
            <a:r>
              <a:rPr lang="en-US" dirty="0">
                <a:latin typeface="Arial" charset="0"/>
              </a:rPr>
              <a:t>the scarcity of the resource (quantity + quality) and </a:t>
            </a:r>
          </a:p>
          <a:p>
            <a:pPr marL="355600" indent="-355600">
              <a:spcAft>
                <a:spcPct val="25000"/>
              </a:spcAft>
              <a:defRPr/>
            </a:pPr>
            <a:r>
              <a:rPr lang="en-US" dirty="0">
                <a:latin typeface="Arial" charset="0"/>
              </a:rPr>
              <a:t>the conflicts between uses</a:t>
            </a:r>
          </a:p>
          <a:p>
            <a:endParaRPr lang="en-GB" dirty="0"/>
          </a:p>
        </p:txBody>
      </p:sp>
    </p:spTree>
    <p:extLst>
      <p:ext uri="{BB962C8B-B14F-4D97-AF65-F5344CB8AC3E}">
        <p14:creationId xmlns:p14="http://schemas.microsoft.com/office/powerpoint/2010/main" val="630982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of situation analysis</a:t>
            </a:r>
            <a:endParaRPr lang="en-GB" dirty="0"/>
          </a:p>
        </p:txBody>
      </p:sp>
      <p:sp>
        <p:nvSpPr>
          <p:cNvPr id="3" name="Content Placeholder 2"/>
          <p:cNvSpPr>
            <a:spLocks noGrp="1"/>
          </p:cNvSpPr>
          <p:nvPr>
            <p:ph idx="1"/>
          </p:nvPr>
        </p:nvSpPr>
        <p:spPr/>
        <p:txBody>
          <a:bodyPr>
            <a:normAutofit fontScale="92500" lnSpcReduction="20000"/>
          </a:bodyPr>
          <a:lstStyle/>
          <a:p>
            <a:pPr marL="285750" indent="-285750">
              <a:spcAft>
                <a:spcPct val="25000"/>
              </a:spcAft>
            </a:pPr>
            <a:r>
              <a:rPr lang="en-US" dirty="0">
                <a:latin typeface="Arial" charset="0"/>
              </a:rPr>
              <a:t>identify all possible problems and issues</a:t>
            </a:r>
          </a:p>
          <a:p>
            <a:pPr marL="285750" indent="-285750">
              <a:spcAft>
                <a:spcPct val="25000"/>
              </a:spcAft>
            </a:pPr>
            <a:r>
              <a:rPr lang="en-US" dirty="0">
                <a:latin typeface="Arial" charset="0"/>
              </a:rPr>
              <a:t>gain insight in the extent, cause and effects of the problems and issues</a:t>
            </a:r>
          </a:p>
          <a:p>
            <a:pPr marL="285750" indent="-285750">
              <a:spcAft>
                <a:spcPct val="25000"/>
              </a:spcAft>
            </a:pPr>
            <a:r>
              <a:rPr lang="en-US" dirty="0">
                <a:latin typeface="Arial" charset="0"/>
              </a:rPr>
              <a:t>know the problem, before you try to solve it </a:t>
            </a:r>
          </a:p>
          <a:p>
            <a:pPr marL="285750" indent="-285750">
              <a:spcAft>
                <a:spcPct val="25000"/>
              </a:spcAft>
            </a:pPr>
            <a:r>
              <a:rPr lang="en-US" dirty="0">
                <a:latin typeface="Arial" charset="0"/>
              </a:rPr>
              <a:t>gain insight in the user functions of the WRS</a:t>
            </a:r>
          </a:p>
          <a:p>
            <a:pPr marL="285750" indent="-285750">
              <a:spcAft>
                <a:spcPct val="25000"/>
              </a:spcAft>
            </a:pPr>
            <a:r>
              <a:rPr lang="en-US" dirty="0">
                <a:latin typeface="Arial" charset="0"/>
              </a:rPr>
              <a:t>help identify all the interventions that possibly can be made</a:t>
            </a:r>
          </a:p>
          <a:p>
            <a:pPr marL="285750" indent="-285750">
              <a:spcAft>
                <a:spcPct val="25000"/>
              </a:spcAft>
            </a:pPr>
            <a:r>
              <a:rPr lang="en-US" dirty="0">
                <a:latin typeface="Arial" charset="0"/>
              </a:rPr>
              <a:t>identify all stakeholders involved in and affected by the plan</a:t>
            </a:r>
          </a:p>
          <a:p>
            <a:pPr marL="285750" indent="-285750">
              <a:spcAft>
                <a:spcPct val="25000"/>
              </a:spcAft>
            </a:pPr>
            <a:r>
              <a:rPr lang="en-US" dirty="0">
                <a:latin typeface="Arial" charset="0"/>
              </a:rPr>
              <a:t>help to rank problems</a:t>
            </a:r>
          </a:p>
          <a:p>
            <a:pPr marL="285750" indent="-285750">
              <a:spcAft>
                <a:spcPct val="25000"/>
              </a:spcAft>
            </a:pPr>
            <a:r>
              <a:rPr lang="en-US" dirty="0">
                <a:latin typeface="Arial" charset="0"/>
              </a:rPr>
              <a:t>specify priority questions for analysis</a:t>
            </a:r>
          </a:p>
          <a:p>
            <a:endParaRPr lang="en-GB" dirty="0"/>
          </a:p>
        </p:txBody>
      </p:sp>
    </p:spTree>
    <p:extLst>
      <p:ext uri="{BB962C8B-B14F-4D97-AF65-F5344CB8AC3E}">
        <p14:creationId xmlns:p14="http://schemas.microsoft.com/office/powerpoint/2010/main" val="2271536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and assessment</a:t>
            </a:r>
            <a:endParaRPr lang="en-GB" dirty="0"/>
          </a:p>
        </p:txBody>
      </p:sp>
      <p:sp>
        <p:nvSpPr>
          <p:cNvPr id="4" name="Content Placeholder 3"/>
          <p:cNvSpPr>
            <a:spLocks noGrp="1"/>
          </p:cNvSpPr>
          <p:nvPr>
            <p:ph sz="half" idx="1"/>
          </p:nvPr>
        </p:nvSpPr>
        <p:spPr/>
        <p:txBody>
          <a:bodyPr>
            <a:normAutofit fontScale="77500" lnSpcReduction="20000"/>
          </a:bodyPr>
          <a:lstStyle/>
          <a:p>
            <a:pPr>
              <a:spcBef>
                <a:spcPts val="600"/>
              </a:spcBef>
              <a:spcAft>
                <a:spcPts val="1200"/>
              </a:spcAft>
              <a:buNone/>
            </a:pPr>
            <a:r>
              <a:rPr lang="en-US" dirty="0"/>
              <a:t>Based on understanding of processes in socio-ecological systems:</a:t>
            </a:r>
          </a:p>
          <a:p>
            <a:pPr>
              <a:spcBef>
                <a:spcPts val="600"/>
              </a:spcBef>
              <a:spcAft>
                <a:spcPts val="1200"/>
              </a:spcAft>
            </a:pPr>
            <a:r>
              <a:rPr lang="en-US" dirty="0"/>
              <a:t>Relation between human and natural system through actions/ interventions and changes in ecosystem services (benefits from nature)</a:t>
            </a:r>
          </a:p>
          <a:p>
            <a:pPr>
              <a:spcBef>
                <a:spcPts val="600"/>
              </a:spcBef>
              <a:spcAft>
                <a:spcPts val="1200"/>
              </a:spcAft>
            </a:pPr>
            <a:r>
              <a:rPr lang="en-US" dirty="0"/>
              <a:t>Human system includes SES and AIS</a:t>
            </a:r>
          </a:p>
          <a:p>
            <a:pPr>
              <a:spcBef>
                <a:spcPts val="600"/>
              </a:spcBef>
              <a:spcAft>
                <a:spcPts val="1200"/>
              </a:spcAft>
            </a:pPr>
            <a:r>
              <a:rPr lang="en-US" dirty="0"/>
              <a:t>Include livelihood-demand and resource-impact issues</a:t>
            </a:r>
          </a:p>
          <a:p>
            <a:pPr>
              <a:spcBef>
                <a:spcPts val="600"/>
              </a:spcBef>
              <a:spcAft>
                <a:spcPts val="1200"/>
              </a:spcAft>
            </a:pPr>
            <a:r>
              <a:rPr lang="en-US" dirty="0"/>
              <a:t>Needs interdisciplinary knowledge, different knowledge systems</a:t>
            </a:r>
          </a:p>
          <a:p>
            <a:pPr>
              <a:spcBef>
                <a:spcPts val="600"/>
              </a:spcBef>
              <a:spcAft>
                <a:spcPts val="1200"/>
              </a:spcAft>
            </a:pPr>
            <a:r>
              <a:rPr lang="en-US" dirty="0"/>
              <a:t>Visualizes “why and how”</a:t>
            </a:r>
          </a:p>
          <a:p>
            <a:endParaRPr lang="en-GB"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262867"/>
            <a:ext cx="5181600" cy="3476853"/>
          </a:xfrm>
          <a:prstGeom prst="rect">
            <a:avLst/>
          </a:prstGeom>
        </p:spPr>
      </p:pic>
    </p:spTree>
    <p:extLst>
      <p:ext uri="{BB962C8B-B14F-4D97-AF65-F5344CB8AC3E}">
        <p14:creationId xmlns:p14="http://schemas.microsoft.com/office/powerpoint/2010/main" val="3688470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and assessment</a:t>
            </a:r>
            <a:endParaRPr lang="en-GB" dirty="0"/>
          </a:p>
        </p:txBody>
      </p:sp>
      <p:sp>
        <p:nvSpPr>
          <p:cNvPr id="4" name="Content Placeholder 3"/>
          <p:cNvSpPr>
            <a:spLocks noGrp="1"/>
          </p:cNvSpPr>
          <p:nvPr>
            <p:ph sz="half" idx="1"/>
          </p:nvPr>
        </p:nvSpPr>
        <p:spPr/>
        <p:txBody>
          <a:bodyPr>
            <a:normAutofit fontScale="77500" lnSpcReduction="20000"/>
          </a:bodyPr>
          <a:lstStyle/>
          <a:p>
            <a:pPr>
              <a:spcBef>
                <a:spcPts val="600"/>
              </a:spcBef>
              <a:spcAft>
                <a:spcPts val="1200"/>
              </a:spcAft>
              <a:buNone/>
            </a:pPr>
            <a:r>
              <a:rPr lang="en-US" dirty="0"/>
              <a:t>Based on understanding of processes in socio-ecological systems:</a:t>
            </a:r>
          </a:p>
          <a:p>
            <a:pPr>
              <a:spcBef>
                <a:spcPts val="600"/>
              </a:spcBef>
              <a:spcAft>
                <a:spcPts val="1200"/>
              </a:spcAft>
            </a:pPr>
            <a:r>
              <a:rPr lang="en-US" dirty="0"/>
              <a:t>Relation between human and natural system through actions/ interventions and changes in ecosystem services (benefits from nature)</a:t>
            </a:r>
          </a:p>
          <a:p>
            <a:pPr>
              <a:spcBef>
                <a:spcPts val="600"/>
              </a:spcBef>
              <a:spcAft>
                <a:spcPts val="1200"/>
              </a:spcAft>
            </a:pPr>
            <a:r>
              <a:rPr lang="en-US" dirty="0"/>
              <a:t>Human system includes SES and AIS</a:t>
            </a:r>
          </a:p>
          <a:p>
            <a:pPr>
              <a:spcBef>
                <a:spcPts val="600"/>
              </a:spcBef>
              <a:spcAft>
                <a:spcPts val="1200"/>
              </a:spcAft>
            </a:pPr>
            <a:r>
              <a:rPr lang="en-US" dirty="0"/>
              <a:t>Include livelihood-demand and resource-impact issues</a:t>
            </a:r>
          </a:p>
          <a:p>
            <a:pPr>
              <a:spcBef>
                <a:spcPts val="600"/>
              </a:spcBef>
              <a:spcAft>
                <a:spcPts val="1200"/>
              </a:spcAft>
            </a:pPr>
            <a:r>
              <a:rPr lang="en-US" dirty="0"/>
              <a:t>Needs interdisciplinary knowledge, different knowledge systems</a:t>
            </a:r>
          </a:p>
          <a:p>
            <a:pPr>
              <a:spcBef>
                <a:spcPts val="600"/>
              </a:spcBef>
              <a:spcAft>
                <a:spcPts val="1200"/>
              </a:spcAft>
            </a:pPr>
            <a:r>
              <a:rPr lang="en-US" dirty="0"/>
              <a:t>Visualizes “why and how”</a:t>
            </a:r>
          </a:p>
          <a:p>
            <a:endParaRPr lang="en-GB" dirty="0"/>
          </a:p>
        </p:txBody>
      </p:sp>
      <p:sp>
        <p:nvSpPr>
          <p:cNvPr id="3" name="Content Placeholder 2"/>
          <p:cNvSpPr>
            <a:spLocks noGrp="1"/>
          </p:cNvSpPr>
          <p:nvPr>
            <p:ph sz="half" idx="2"/>
          </p:nvPr>
        </p:nvSpPr>
        <p:spPr/>
        <p:txBody>
          <a:bodyPr/>
          <a:lstStyle/>
          <a:p>
            <a:endParaRPr lang="en-GB"/>
          </a:p>
        </p:txBody>
      </p:sp>
      <p:pic>
        <p:nvPicPr>
          <p:cNvPr id="7" name="Content Placeholder 8" descr="Pages from 01_chapter01_22.tiff"/>
          <p:cNvPicPr>
            <a:picLocks noChangeAspect="1"/>
          </p:cNvPicPr>
          <p:nvPr/>
        </p:nvPicPr>
        <p:blipFill>
          <a:blip r:embed="rId2" cstate="print"/>
          <a:srcRect l="48702" t="7524" r="7870" b="59771"/>
          <a:stretch>
            <a:fillRect/>
          </a:stretch>
        </p:blipFill>
        <p:spPr>
          <a:xfrm>
            <a:off x="6518788" y="1829495"/>
            <a:ext cx="4542502" cy="4395930"/>
          </a:xfrm>
          <a:prstGeom prst="rect">
            <a:avLst/>
          </a:prstGeom>
        </p:spPr>
      </p:pic>
    </p:spTree>
    <p:extLst>
      <p:ext uri="{BB962C8B-B14F-4D97-AF65-F5344CB8AC3E}">
        <p14:creationId xmlns:p14="http://schemas.microsoft.com/office/powerpoint/2010/main" val="1671974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Techniques for situation analysis</a:t>
            </a:r>
            <a:endParaRPr lang="en-GB" dirty="0"/>
          </a:p>
        </p:txBody>
      </p:sp>
      <p:sp>
        <p:nvSpPr>
          <p:cNvPr id="3" name="Content Placeholder 2"/>
          <p:cNvSpPr>
            <a:spLocks noGrp="1"/>
          </p:cNvSpPr>
          <p:nvPr>
            <p:ph idx="1"/>
          </p:nvPr>
        </p:nvSpPr>
        <p:spPr/>
        <p:txBody>
          <a:bodyPr/>
          <a:lstStyle/>
          <a:p>
            <a:pPr marL="461963" indent="-461963">
              <a:spcAft>
                <a:spcPct val="25000"/>
              </a:spcAft>
            </a:pPr>
            <a:r>
              <a:rPr lang="en-US" sz="2000" dirty="0">
                <a:latin typeface="Arial" charset="0"/>
              </a:rPr>
              <a:t>no described format</a:t>
            </a:r>
          </a:p>
          <a:p>
            <a:pPr marL="461963" indent="-461963">
              <a:spcAft>
                <a:spcPct val="25000"/>
              </a:spcAft>
            </a:pPr>
            <a:r>
              <a:rPr lang="en-US" sz="2000" dirty="0">
                <a:latin typeface="Arial" charset="0"/>
              </a:rPr>
              <a:t>tables, diagrams, matrices, trees; highlighting</a:t>
            </a:r>
          </a:p>
          <a:p>
            <a:pPr marL="909638" lvl="1" indent="-333375">
              <a:spcAft>
                <a:spcPct val="25000"/>
              </a:spcAft>
              <a:buFontTx/>
              <a:buChar char="•"/>
            </a:pPr>
            <a:r>
              <a:rPr lang="en-US" sz="2000" dirty="0">
                <a:latin typeface="Arial" charset="0"/>
              </a:rPr>
              <a:t>relations,</a:t>
            </a:r>
          </a:p>
          <a:p>
            <a:pPr marL="909638" lvl="1" indent="-333375">
              <a:spcAft>
                <a:spcPct val="25000"/>
              </a:spcAft>
              <a:buFontTx/>
              <a:buChar char="•"/>
            </a:pPr>
            <a:r>
              <a:rPr lang="en-US" sz="2000" dirty="0">
                <a:latin typeface="Arial" charset="0"/>
              </a:rPr>
              <a:t>interactions</a:t>
            </a:r>
          </a:p>
          <a:p>
            <a:pPr marL="909638" lvl="1" indent="-333375">
              <a:spcAft>
                <a:spcPct val="25000"/>
              </a:spcAft>
              <a:buFontTx/>
              <a:buChar char="•"/>
            </a:pPr>
            <a:r>
              <a:rPr lang="en-US" sz="2000" dirty="0">
                <a:latin typeface="Arial" charset="0"/>
              </a:rPr>
              <a:t>cause-effect relationships</a:t>
            </a:r>
          </a:p>
          <a:p>
            <a:pPr marL="909638" lvl="1" indent="-333375">
              <a:spcAft>
                <a:spcPct val="25000"/>
              </a:spcAft>
              <a:buFontTx/>
              <a:buChar char="•"/>
            </a:pPr>
            <a:r>
              <a:rPr lang="en-US" sz="2000" dirty="0">
                <a:latin typeface="Arial" charset="0"/>
              </a:rPr>
              <a:t>gaps in analysis</a:t>
            </a:r>
          </a:p>
          <a:p>
            <a:pPr marL="909638" lvl="1" indent="-333375">
              <a:spcAft>
                <a:spcPct val="25000"/>
              </a:spcAft>
              <a:buFontTx/>
              <a:buChar char="•"/>
            </a:pPr>
            <a:r>
              <a:rPr lang="en-US" sz="2000" dirty="0">
                <a:latin typeface="Arial" charset="0"/>
              </a:rPr>
              <a:t>good for communication / presentation</a:t>
            </a:r>
          </a:p>
          <a:p>
            <a:pPr marL="909638" lvl="1" indent="-333375">
              <a:spcAft>
                <a:spcPct val="25000"/>
              </a:spcAft>
              <a:buFontTx/>
              <a:buChar char="•"/>
            </a:pPr>
            <a:r>
              <a:rPr lang="en-US" sz="2000" dirty="0">
                <a:latin typeface="Arial" charset="0"/>
              </a:rPr>
              <a:t>bring hierarchy / prioritization</a:t>
            </a:r>
          </a:p>
          <a:p>
            <a:pPr marL="461963" indent="-461963">
              <a:spcAft>
                <a:spcPct val="25000"/>
              </a:spcAft>
            </a:pPr>
            <a:r>
              <a:rPr lang="en-US" sz="2000" u="sng" dirty="0">
                <a:latin typeface="Arial" charset="0"/>
              </a:rPr>
              <a:t>dissect (decompose)</a:t>
            </a:r>
            <a:r>
              <a:rPr lang="en-US" sz="2000" dirty="0">
                <a:latin typeface="Arial" charset="0"/>
              </a:rPr>
              <a:t> the problem</a:t>
            </a:r>
          </a:p>
          <a:p>
            <a:endParaRPr lang="en-GB" dirty="0"/>
          </a:p>
        </p:txBody>
      </p:sp>
    </p:spTree>
    <p:extLst>
      <p:ext uri="{BB962C8B-B14F-4D97-AF65-F5344CB8AC3E}">
        <p14:creationId xmlns:p14="http://schemas.microsoft.com/office/powerpoint/2010/main" val="2837233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Techniques / tools for situation analysis</a:t>
            </a:r>
            <a:endParaRPr lang="en-GB" dirty="0"/>
          </a:p>
        </p:txBody>
      </p:sp>
      <p:sp>
        <p:nvSpPr>
          <p:cNvPr id="3" name="Content Placeholder 2"/>
          <p:cNvSpPr>
            <a:spLocks noGrp="1"/>
          </p:cNvSpPr>
          <p:nvPr>
            <p:ph idx="1"/>
          </p:nvPr>
        </p:nvSpPr>
        <p:spPr/>
        <p:txBody>
          <a:bodyPr>
            <a:normAutofit fontScale="70000" lnSpcReduction="20000"/>
          </a:bodyPr>
          <a:lstStyle/>
          <a:p>
            <a:pPr marL="461963" indent="-461963">
              <a:spcAft>
                <a:spcPct val="25000"/>
              </a:spcAft>
            </a:pPr>
            <a:r>
              <a:rPr lang="en-US" dirty="0">
                <a:latin typeface="Arial" charset="0"/>
              </a:rPr>
              <a:t>WWWWW Questions</a:t>
            </a:r>
          </a:p>
          <a:p>
            <a:pPr marL="461963" indent="-461963">
              <a:spcAft>
                <a:spcPct val="25000"/>
              </a:spcAft>
            </a:pPr>
            <a:r>
              <a:rPr lang="en-US" dirty="0">
                <a:latin typeface="Arial" charset="0"/>
              </a:rPr>
              <a:t>Problem Tree; Cause - Effect Table</a:t>
            </a:r>
          </a:p>
          <a:p>
            <a:pPr marL="461963" indent="-461963">
              <a:spcAft>
                <a:spcPct val="25000"/>
              </a:spcAft>
            </a:pPr>
            <a:r>
              <a:rPr lang="en-US" dirty="0">
                <a:latin typeface="Arial" charset="0"/>
              </a:rPr>
              <a:t>Matrix of Activities</a:t>
            </a:r>
          </a:p>
          <a:p>
            <a:pPr marL="461963" indent="-461963">
              <a:spcAft>
                <a:spcPct val="25000"/>
              </a:spcAft>
            </a:pPr>
            <a:r>
              <a:rPr lang="en-US" dirty="0">
                <a:latin typeface="Arial" charset="0"/>
              </a:rPr>
              <a:t>Function Analysis</a:t>
            </a:r>
          </a:p>
          <a:p>
            <a:pPr marL="461963" indent="-461963">
              <a:spcAft>
                <a:spcPct val="25000"/>
              </a:spcAft>
            </a:pPr>
            <a:r>
              <a:rPr lang="en-US" dirty="0">
                <a:latin typeface="Arial" charset="0"/>
              </a:rPr>
              <a:t>Resource Function Table; Resource Use Table</a:t>
            </a:r>
          </a:p>
          <a:p>
            <a:pPr marL="461963" indent="-461963">
              <a:spcAft>
                <a:spcPct val="25000"/>
              </a:spcAft>
            </a:pPr>
            <a:r>
              <a:rPr lang="en-US" dirty="0">
                <a:latin typeface="Arial" charset="0"/>
              </a:rPr>
              <a:t>Describe factors: Physical, Demographic, Socio-economic, Political / Institutional</a:t>
            </a:r>
          </a:p>
          <a:p>
            <a:pPr marL="461963" indent="-461963">
              <a:spcAft>
                <a:spcPct val="25000"/>
              </a:spcAft>
            </a:pPr>
            <a:r>
              <a:rPr lang="en-US" dirty="0">
                <a:latin typeface="Arial" charset="0"/>
              </a:rPr>
              <a:t>Stakeholder Analysis Tools</a:t>
            </a:r>
          </a:p>
          <a:p>
            <a:pPr marL="461963" indent="-461963">
              <a:spcAft>
                <a:spcPct val="25000"/>
              </a:spcAft>
            </a:pPr>
            <a:r>
              <a:rPr lang="en-US" dirty="0">
                <a:latin typeface="Arial" charset="0"/>
              </a:rPr>
              <a:t>EIA, SEA</a:t>
            </a:r>
          </a:p>
          <a:p>
            <a:pPr marL="461963" indent="-461963">
              <a:spcAft>
                <a:spcPct val="25000"/>
              </a:spcAft>
            </a:pPr>
            <a:r>
              <a:rPr lang="en-US" dirty="0">
                <a:latin typeface="Arial" charset="0"/>
              </a:rPr>
              <a:t>Objective Analysis</a:t>
            </a:r>
          </a:p>
          <a:p>
            <a:pPr marL="461963" indent="-461963">
              <a:spcAft>
                <a:spcPct val="25000"/>
              </a:spcAft>
            </a:pPr>
            <a:r>
              <a:rPr lang="en-US" dirty="0">
                <a:latin typeface="Arial" charset="0"/>
              </a:rPr>
              <a:t>Design Tree = Analysis of Measures</a:t>
            </a:r>
          </a:p>
          <a:p>
            <a:endParaRPr lang="en-GB" dirty="0"/>
          </a:p>
        </p:txBody>
      </p:sp>
    </p:spTree>
    <p:extLst>
      <p:ext uri="{BB962C8B-B14F-4D97-AF65-F5344CB8AC3E}">
        <p14:creationId xmlns:p14="http://schemas.microsoft.com/office/powerpoint/2010/main" val="15033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Output of the situation analysis</a:t>
            </a:r>
            <a:endParaRPr lang="en-GB" dirty="0"/>
          </a:p>
        </p:txBody>
      </p:sp>
      <p:sp>
        <p:nvSpPr>
          <p:cNvPr id="3" name="Content Placeholder 2"/>
          <p:cNvSpPr>
            <a:spLocks noGrp="1"/>
          </p:cNvSpPr>
          <p:nvPr>
            <p:ph idx="1"/>
          </p:nvPr>
        </p:nvSpPr>
        <p:spPr/>
        <p:txBody>
          <a:bodyPr>
            <a:normAutofit fontScale="85000" lnSpcReduction="20000"/>
          </a:bodyPr>
          <a:lstStyle/>
          <a:p>
            <a:r>
              <a:rPr lang="en-GB" dirty="0">
                <a:solidFill>
                  <a:srgbClr val="FF0000"/>
                </a:solidFill>
              </a:rPr>
              <a:t>report</a:t>
            </a:r>
            <a:r>
              <a:rPr lang="en-GB" dirty="0"/>
              <a:t> elaborating the progress with implementing improved management of water resources, the outstanding issues, the problems and some of the solutions</a:t>
            </a:r>
          </a:p>
          <a:p>
            <a:endParaRPr lang="en-GB" dirty="0">
              <a:solidFill>
                <a:srgbClr val="FF0000"/>
              </a:solidFill>
            </a:endParaRPr>
          </a:p>
          <a:p>
            <a:r>
              <a:rPr lang="en-GB" dirty="0">
                <a:solidFill>
                  <a:srgbClr val="FF0000"/>
                </a:solidFill>
              </a:rPr>
              <a:t>Prioritising</a:t>
            </a:r>
            <a:r>
              <a:rPr lang="en-GB" dirty="0"/>
              <a:t> these problems, issues and solutions in terms of social, economic, environmental and political priorities is an important aspect. </a:t>
            </a:r>
            <a:endParaRPr lang="nl-BE" dirty="0"/>
          </a:p>
          <a:p>
            <a:pPr marL="285750" indent="-285750">
              <a:spcAft>
                <a:spcPct val="25000"/>
              </a:spcAft>
            </a:pPr>
            <a:endParaRPr lang="nl-BE" dirty="0"/>
          </a:p>
          <a:p>
            <a:pPr marL="285750" indent="-285750">
              <a:spcAft>
                <a:spcPct val="25000"/>
              </a:spcAft>
            </a:pPr>
            <a:r>
              <a:rPr lang="en-GB" dirty="0"/>
              <a:t>examines the </a:t>
            </a:r>
            <a:r>
              <a:rPr lang="en-GB" dirty="0">
                <a:solidFill>
                  <a:srgbClr val="FF0000"/>
                </a:solidFill>
              </a:rPr>
              <a:t>key factors of influence </a:t>
            </a:r>
            <a:r>
              <a:rPr lang="en-GB" dirty="0"/>
              <a:t>in a given situation. </a:t>
            </a:r>
          </a:p>
          <a:p>
            <a:pPr marL="285750" indent="-285750">
              <a:spcAft>
                <a:spcPct val="25000"/>
              </a:spcAft>
            </a:pPr>
            <a:endParaRPr lang="en-GB" dirty="0"/>
          </a:p>
          <a:p>
            <a:pPr marL="285750" indent="-285750">
              <a:spcAft>
                <a:spcPct val="25000"/>
              </a:spcAft>
            </a:pPr>
            <a:r>
              <a:rPr lang="en-GB" dirty="0"/>
              <a:t>Especially important to view the situation first from the perspective of those directly affected. Awareness of the problems and the motivation to seek solutions are a function of the condition experienced by the stakeholders. </a:t>
            </a:r>
            <a:endParaRPr lang="en-US" dirty="0"/>
          </a:p>
          <a:p>
            <a:endParaRPr lang="en-GB" dirty="0"/>
          </a:p>
        </p:txBody>
      </p:sp>
    </p:spTree>
    <p:extLst>
      <p:ext uri="{BB962C8B-B14F-4D97-AF65-F5344CB8AC3E}">
        <p14:creationId xmlns:p14="http://schemas.microsoft.com/office/powerpoint/2010/main" val="1144153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activities 26 April 2022</a:t>
            </a:r>
            <a:endParaRPr lang="en-GB" dirty="0"/>
          </a:p>
        </p:txBody>
      </p:sp>
      <p:sp>
        <p:nvSpPr>
          <p:cNvPr id="3" name="Content Placeholder 2"/>
          <p:cNvSpPr>
            <a:spLocks noGrp="1"/>
          </p:cNvSpPr>
          <p:nvPr>
            <p:ph idx="1"/>
          </p:nvPr>
        </p:nvSpPr>
        <p:spPr/>
        <p:txBody>
          <a:bodyPr>
            <a:normAutofit fontScale="70000" lnSpcReduction="20000"/>
          </a:bodyPr>
          <a:lstStyle/>
          <a:p>
            <a:r>
              <a:rPr lang="en-US" dirty="0"/>
              <a:t>8h45: Feedback day 1 and introduction to situation analysis, orientation toward materials</a:t>
            </a:r>
          </a:p>
          <a:p>
            <a:r>
              <a:rPr lang="en-US" dirty="0"/>
              <a:t>09h00 Create an understanding of the </a:t>
            </a:r>
            <a:r>
              <a:rPr lang="en-US" dirty="0" err="1"/>
              <a:t>Andarax</a:t>
            </a:r>
            <a:r>
              <a:rPr lang="en-US" dirty="0"/>
              <a:t> river basin and make problem cloud </a:t>
            </a:r>
            <a:r>
              <a:rPr lang="en-US" i="1" dirty="0">
                <a:solidFill>
                  <a:schemeClr val="bg2">
                    <a:lumMod val="50000"/>
                  </a:schemeClr>
                </a:solidFill>
              </a:rPr>
              <a:t>(active listening to presentation)</a:t>
            </a:r>
          </a:p>
          <a:p>
            <a:r>
              <a:rPr lang="en-US" dirty="0"/>
              <a:t>09h45: Introduction to problem tree / stakeholder analysis</a:t>
            </a:r>
            <a:r>
              <a:rPr lang="en-US" dirty="0">
                <a:solidFill>
                  <a:schemeClr val="bg2">
                    <a:lumMod val="50000"/>
                  </a:schemeClr>
                </a:solidFill>
              </a:rPr>
              <a:t> </a:t>
            </a:r>
            <a:r>
              <a:rPr lang="en-US" i="1" dirty="0">
                <a:solidFill>
                  <a:schemeClr val="bg2">
                    <a:lumMod val="50000"/>
                  </a:schemeClr>
                </a:solidFill>
              </a:rPr>
              <a:t>(watch videos, scan through references, self-paced)</a:t>
            </a:r>
          </a:p>
          <a:p>
            <a:endParaRPr lang="en-US" dirty="0"/>
          </a:p>
          <a:p>
            <a:r>
              <a:rPr lang="en-US" dirty="0"/>
              <a:t>10h45: Q&amp;A and discuss who will make which exercise and group creation</a:t>
            </a:r>
          </a:p>
          <a:p>
            <a:r>
              <a:rPr lang="en-US" dirty="0"/>
              <a:t>11h00: Exercise on situation analysis in groups (session in groups)</a:t>
            </a:r>
            <a:endParaRPr lang="en-US" i="1" dirty="0"/>
          </a:p>
          <a:p>
            <a:pPr lvl="1"/>
            <a:r>
              <a:rPr lang="en-US" dirty="0"/>
              <a:t>Bring your notes on problem/issue cloud</a:t>
            </a:r>
          </a:p>
          <a:p>
            <a:pPr lvl="1"/>
            <a:r>
              <a:rPr lang="en-US" dirty="0"/>
              <a:t>Problem tree exercise or stakeholder analysis exercise</a:t>
            </a:r>
          </a:p>
          <a:p>
            <a:pPr lvl="1"/>
            <a:r>
              <a:rPr lang="en-US" dirty="0"/>
              <a:t>Prepare output to present in plenary</a:t>
            </a:r>
          </a:p>
          <a:p>
            <a:r>
              <a:rPr lang="en-US" dirty="0"/>
              <a:t>12h00: Present and discuss problem trees and stakeholder matrix</a:t>
            </a:r>
          </a:p>
          <a:p>
            <a:endParaRPr lang="en-US" dirty="0"/>
          </a:p>
          <a:p>
            <a:r>
              <a:rPr lang="en-US" dirty="0"/>
              <a:t>Thursday 10h45: Q&amp;A situation analysis</a:t>
            </a:r>
            <a:endParaRPr lang="en-GB" dirty="0"/>
          </a:p>
        </p:txBody>
      </p:sp>
    </p:spTree>
    <p:extLst>
      <p:ext uri="{BB962C8B-B14F-4D97-AF65-F5344CB8AC3E}">
        <p14:creationId xmlns:p14="http://schemas.microsoft.com/office/powerpoint/2010/main" val="19034056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Coordination of multiple knowledge</a:t>
            </a:r>
            <a:endParaRPr lang="en-GB" dirty="0"/>
          </a:p>
        </p:txBody>
      </p:sp>
      <p:sp>
        <p:nvSpPr>
          <p:cNvPr id="3" name="Content Placeholder 2"/>
          <p:cNvSpPr>
            <a:spLocks noGrp="1"/>
          </p:cNvSpPr>
          <p:nvPr>
            <p:ph idx="1"/>
          </p:nvPr>
        </p:nvSpPr>
        <p:spPr/>
        <p:txBody>
          <a:bodyPr>
            <a:normAutofit fontScale="85000" lnSpcReduction="20000"/>
          </a:bodyPr>
          <a:lstStyle/>
          <a:p>
            <a:r>
              <a:rPr lang="en-GB" dirty="0"/>
              <a:t>Coordination of </a:t>
            </a:r>
            <a:r>
              <a:rPr lang="en-GB" dirty="0">
                <a:solidFill>
                  <a:srgbClr val="FF0000"/>
                </a:solidFill>
              </a:rPr>
              <a:t>knowledge transfer </a:t>
            </a:r>
            <a:r>
              <a:rPr lang="en-GB" dirty="0"/>
              <a:t>between more technical/analytical and more experience-based knowledge</a:t>
            </a:r>
          </a:p>
          <a:p>
            <a:endParaRPr lang="en-GB" dirty="0"/>
          </a:p>
          <a:p>
            <a:r>
              <a:rPr lang="en-GB" dirty="0"/>
              <a:t>Emphasis on the participation of stakeholders, however not to the extent of ignoring the statistical aspects and quality of data. Balance = challenge (</a:t>
            </a:r>
            <a:r>
              <a:rPr lang="en-GB" dirty="0" err="1"/>
              <a:t>cf</a:t>
            </a:r>
            <a:r>
              <a:rPr lang="en-GB" dirty="0"/>
              <a:t> </a:t>
            </a:r>
            <a:r>
              <a:rPr lang="en-GB" dirty="0">
                <a:solidFill>
                  <a:srgbClr val="FF0000"/>
                </a:solidFill>
              </a:rPr>
              <a:t>Role of Models</a:t>
            </a:r>
            <a:r>
              <a:rPr lang="en-GB" dirty="0"/>
              <a:t>, Masih week 2)</a:t>
            </a:r>
            <a:endParaRPr lang="en-US" dirty="0"/>
          </a:p>
          <a:p>
            <a:pPr>
              <a:buFont typeface="Arial" charset="0"/>
              <a:buNone/>
            </a:pPr>
            <a:r>
              <a:rPr lang="en-GB" dirty="0"/>
              <a:t> </a:t>
            </a:r>
            <a:endParaRPr lang="en-US" dirty="0"/>
          </a:p>
          <a:p>
            <a:r>
              <a:rPr lang="en-GB" dirty="0">
                <a:solidFill>
                  <a:srgbClr val="FF0000"/>
                </a:solidFill>
              </a:rPr>
              <a:t>Combination of stakeholder involvement techniques and methods</a:t>
            </a:r>
          </a:p>
          <a:p>
            <a:r>
              <a:rPr lang="en-GB" i="1" dirty="0"/>
              <a:t>Specialist expertise </a:t>
            </a:r>
            <a:r>
              <a:rPr lang="en-GB" dirty="0"/>
              <a:t>has an important role in conducting the analysis when highly technical skills are required, </a:t>
            </a:r>
            <a:r>
              <a:rPr lang="en-GB" i="1" dirty="0"/>
              <a:t>large baseline surveys </a:t>
            </a:r>
            <a:r>
              <a:rPr lang="en-GB" dirty="0"/>
              <a:t>need to be done when there is particular need for an independent viewpoint.</a:t>
            </a:r>
          </a:p>
          <a:p>
            <a:endParaRPr lang="en-GB" dirty="0"/>
          </a:p>
          <a:p>
            <a:r>
              <a:rPr lang="en-GB" dirty="0"/>
              <a:t>Presence of technical experts in the stakeholder forums! </a:t>
            </a:r>
            <a:endParaRPr lang="en-US" dirty="0"/>
          </a:p>
          <a:p>
            <a:endParaRPr lang="en-GB" dirty="0"/>
          </a:p>
        </p:txBody>
      </p:sp>
    </p:spTree>
    <p:extLst>
      <p:ext uri="{BB962C8B-B14F-4D97-AF65-F5344CB8AC3E}">
        <p14:creationId xmlns:p14="http://schemas.microsoft.com/office/powerpoint/2010/main" val="335495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and stakeholders</a:t>
            </a:r>
            <a:endParaRPr lang="en-GB" dirty="0"/>
          </a:p>
        </p:txBody>
      </p:sp>
      <p:sp>
        <p:nvSpPr>
          <p:cNvPr id="3" name="Content Placeholder 2"/>
          <p:cNvSpPr>
            <a:spLocks noGrp="1"/>
          </p:cNvSpPr>
          <p:nvPr>
            <p:ph idx="1"/>
          </p:nvPr>
        </p:nvSpPr>
        <p:spPr/>
        <p:txBody>
          <a:bodyPr/>
          <a:lstStyle/>
          <a:p>
            <a:endParaRPr lang="en-GB" dirty="0"/>
          </a:p>
        </p:txBody>
      </p:sp>
      <p:sp>
        <p:nvSpPr>
          <p:cNvPr id="7" name="TextBox 6"/>
          <p:cNvSpPr txBox="1"/>
          <p:nvPr/>
        </p:nvSpPr>
        <p:spPr>
          <a:xfrm>
            <a:off x="6806797" y="5121627"/>
            <a:ext cx="4060826" cy="338554"/>
          </a:xfrm>
          <a:prstGeom prst="rect">
            <a:avLst/>
          </a:prstGeom>
          <a:noFill/>
        </p:spPr>
        <p:txBody>
          <a:bodyPr wrap="square" rtlCol="0">
            <a:spAutoFit/>
          </a:bodyPr>
          <a:lstStyle/>
          <a:p>
            <a:r>
              <a:rPr lang="en-GB" sz="1600" i="1" dirty="0">
                <a:solidFill>
                  <a:srgbClr val="7030A0"/>
                </a:solidFill>
              </a:rPr>
              <a:t>Source: adapted from Reed et al., 2009</a:t>
            </a:r>
          </a:p>
        </p:txBody>
      </p:sp>
      <p:pic>
        <p:nvPicPr>
          <p:cNvPr id="8" name="Picture 7"/>
          <p:cNvPicPr>
            <a:picLocks noChangeAspect="1"/>
          </p:cNvPicPr>
          <p:nvPr/>
        </p:nvPicPr>
        <p:blipFill>
          <a:blip r:embed="rId2"/>
          <a:stretch>
            <a:fillRect/>
          </a:stretch>
        </p:blipFill>
        <p:spPr>
          <a:xfrm>
            <a:off x="1080046" y="2129178"/>
            <a:ext cx="9392840" cy="2811375"/>
          </a:xfrm>
          <a:prstGeom prst="rect">
            <a:avLst/>
          </a:prstGeom>
        </p:spPr>
      </p:pic>
    </p:spTree>
    <p:extLst>
      <p:ext uri="{BB962C8B-B14F-4D97-AF65-F5344CB8AC3E}">
        <p14:creationId xmlns:p14="http://schemas.microsoft.com/office/powerpoint/2010/main" val="2666721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and stakeholders – level/mode</a:t>
            </a:r>
            <a:endParaRPr lang="en-GB" dirty="0"/>
          </a:p>
        </p:txBody>
      </p:sp>
      <p:sp>
        <p:nvSpPr>
          <p:cNvPr id="4" name="Content Placeholder 3"/>
          <p:cNvSpPr>
            <a:spLocks noGrp="1"/>
          </p:cNvSpPr>
          <p:nvPr>
            <p:ph sz="half" idx="1"/>
          </p:nvPr>
        </p:nvSpPr>
        <p:spPr/>
        <p:txBody>
          <a:bodyPr/>
          <a:lstStyle/>
          <a:p>
            <a:r>
              <a:rPr lang="en-US" dirty="0"/>
              <a:t>Informal and formal modes</a:t>
            </a:r>
          </a:p>
          <a:p>
            <a:endParaRPr lang="en-US" dirty="0"/>
          </a:p>
          <a:p>
            <a:r>
              <a:rPr lang="en-US" dirty="0"/>
              <a:t>Level of involvement</a:t>
            </a:r>
          </a:p>
          <a:p>
            <a:pPr lvl="1"/>
            <a:r>
              <a:rPr lang="en-US" dirty="0"/>
              <a:t>Link to planning approach and democratic context</a:t>
            </a:r>
          </a:p>
          <a:p>
            <a:pPr lvl="1"/>
            <a:r>
              <a:rPr lang="en-US" dirty="0"/>
              <a:t>Transparency</a:t>
            </a:r>
          </a:p>
          <a:p>
            <a:pPr lvl="1"/>
            <a:r>
              <a:rPr lang="en-US" dirty="0"/>
              <a:t>Needs to be backed by a consistent communication strategy and feedback</a:t>
            </a:r>
          </a:p>
        </p:txBody>
      </p:sp>
      <p:pic>
        <p:nvPicPr>
          <p:cNvPr id="6" name="Content Placeholder 5"/>
          <p:cNvPicPr>
            <a:picLocks noGrp="1" noChangeAspect="1"/>
          </p:cNvPicPr>
          <p:nvPr>
            <p:ph sz="half" idx="2"/>
          </p:nvPr>
        </p:nvPicPr>
        <p:blipFill>
          <a:blip r:embed="rId2"/>
          <a:stretch>
            <a:fillRect/>
          </a:stretch>
        </p:blipFill>
        <p:spPr>
          <a:xfrm>
            <a:off x="6386802" y="2308450"/>
            <a:ext cx="4752395" cy="3385688"/>
          </a:xfrm>
          <a:prstGeom prst="rect">
            <a:avLst/>
          </a:prstGeom>
        </p:spPr>
      </p:pic>
      <p:sp>
        <p:nvSpPr>
          <p:cNvPr id="7" name="TextBox 6"/>
          <p:cNvSpPr txBox="1"/>
          <p:nvPr/>
        </p:nvSpPr>
        <p:spPr>
          <a:xfrm>
            <a:off x="7004049" y="5727125"/>
            <a:ext cx="3517900" cy="584775"/>
          </a:xfrm>
          <a:prstGeom prst="rect">
            <a:avLst/>
          </a:prstGeom>
          <a:noFill/>
        </p:spPr>
        <p:txBody>
          <a:bodyPr wrap="square" rtlCol="0">
            <a:spAutoFit/>
          </a:bodyPr>
          <a:lstStyle/>
          <a:p>
            <a:r>
              <a:rPr lang="en-GB" sz="1600" i="1" dirty="0">
                <a:solidFill>
                  <a:srgbClr val="7030A0"/>
                </a:solidFill>
              </a:rPr>
              <a:t>Source: own elaboration after </a:t>
            </a:r>
            <a:r>
              <a:rPr lang="en-GB" sz="1600" i="1" dirty="0" err="1">
                <a:solidFill>
                  <a:srgbClr val="7030A0"/>
                </a:solidFill>
              </a:rPr>
              <a:t>Arnstein</a:t>
            </a:r>
            <a:r>
              <a:rPr lang="en-GB" sz="1600" i="1" dirty="0">
                <a:solidFill>
                  <a:srgbClr val="7030A0"/>
                </a:solidFill>
              </a:rPr>
              <a:t>, 1969, </a:t>
            </a:r>
            <a:r>
              <a:rPr lang="en-GB" sz="1600" i="1" dirty="0" err="1">
                <a:solidFill>
                  <a:srgbClr val="7030A0"/>
                </a:solidFill>
              </a:rPr>
              <a:t>Sadoff</a:t>
            </a:r>
            <a:r>
              <a:rPr lang="en-GB" sz="1600" i="1" dirty="0">
                <a:solidFill>
                  <a:srgbClr val="7030A0"/>
                </a:solidFill>
              </a:rPr>
              <a:t> and Grey, 2005 &amp;</a:t>
            </a:r>
          </a:p>
        </p:txBody>
      </p:sp>
    </p:spTree>
    <p:extLst>
      <p:ext uri="{BB962C8B-B14F-4D97-AF65-F5344CB8AC3E}">
        <p14:creationId xmlns:p14="http://schemas.microsoft.com/office/powerpoint/2010/main" val="3502033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Coordinate collection of knowledge</a:t>
            </a:r>
            <a:endParaRPr lang="en-GB" dirty="0"/>
          </a:p>
        </p:txBody>
      </p:sp>
      <p:sp>
        <p:nvSpPr>
          <p:cNvPr id="3" name="Content Placeholder 2"/>
          <p:cNvSpPr>
            <a:spLocks noGrp="1"/>
          </p:cNvSpPr>
          <p:nvPr>
            <p:ph idx="1"/>
          </p:nvPr>
        </p:nvSpPr>
        <p:spPr/>
        <p:txBody>
          <a:bodyPr>
            <a:noAutofit/>
          </a:bodyPr>
          <a:lstStyle/>
          <a:p>
            <a:r>
              <a:rPr lang="en-US" sz="3200" dirty="0">
                <a:solidFill>
                  <a:srgbClr val="FF0000"/>
                </a:solidFill>
              </a:rPr>
              <a:t>Multi-stakeholder groups </a:t>
            </a:r>
            <a:r>
              <a:rPr lang="en-US" sz="3200" dirty="0"/>
              <a:t>should design the information gathering, analysis and research process themselves, to ensure </a:t>
            </a:r>
            <a:r>
              <a:rPr lang="en-GB" sz="3200" dirty="0">
                <a:solidFill>
                  <a:srgbClr val="FF0000"/>
                </a:solidFill>
              </a:rPr>
              <a:t>ownership</a:t>
            </a:r>
            <a:r>
              <a:rPr lang="en-GB" sz="3200" i="1" dirty="0">
                <a:solidFill>
                  <a:srgbClr val="FF0000"/>
                </a:solidFill>
              </a:rPr>
              <a:t> </a:t>
            </a:r>
            <a:r>
              <a:rPr lang="en-US" sz="3200" dirty="0"/>
              <a:t>of the strategy and its results.</a:t>
            </a:r>
          </a:p>
          <a:p>
            <a:endParaRPr lang="en-US" sz="3200" dirty="0"/>
          </a:p>
          <a:p>
            <a:r>
              <a:rPr lang="en-US" sz="3200" dirty="0"/>
              <a:t>All the ‘analysis’ tasks are best implemented by bringing together, and supporting, </a:t>
            </a:r>
            <a:r>
              <a:rPr lang="en-US" sz="3200" i="1" dirty="0">
                <a:solidFill>
                  <a:srgbClr val="FF0000"/>
                </a:solidFill>
              </a:rPr>
              <a:t>existing centers </a:t>
            </a:r>
            <a:r>
              <a:rPr lang="en-US" sz="3200" dirty="0"/>
              <a:t>of technical expertise, learning and research.</a:t>
            </a:r>
          </a:p>
          <a:p>
            <a:r>
              <a:rPr lang="en-US" sz="3200" dirty="0"/>
              <a:t>Since analysis is central to strategy development, it should be </a:t>
            </a:r>
            <a:r>
              <a:rPr lang="en-GB" sz="3200" dirty="0">
                <a:solidFill>
                  <a:srgbClr val="FF0000"/>
                </a:solidFill>
              </a:rPr>
              <a:t>commissioned, agreed and endorsed at the highest level</a:t>
            </a:r>
            <a:endParaRPr lang="en-US" sz="3200" dirty="0"/>
          </a:p>
          <a:p>
            <a:endParaRPr lang="en-GB" sz="3200" dirty="0"/>
          </a:p>
        </p:txBody>
      </p:sp>
    </p:spTree>
    <p:extLst>
      <p:ext uri="{BB962C8B-B14F-4D97-AF65-F5344CB8AC3E}">
        <p14:creationId xmlns:p14="http://schemas.microsoft.com/office/powerpoint/2010/main" val="40013351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Situation analysis and AIS</a:t>
            </a:r>
            <a:endParaRPr lang="en-GB" dirty="0"/>
          </a:p>
        </p:txBody>
      </p:sp>
      <p:sp>
        <p:nvSpPr>
          <p:cNvPr id="3" name="Content Placeholder 2"/>
          <p:cNvSpPr>
            <a:spLocks noGrp="1"/>
          </p:cNvSpPr>
          <p:nvPr>
            <p:ph idx="1"/>
          </p:nvPr>
        </p:nvSpPr>
        <p:spPr/>
        <p:txBody>
          <a:bodyPr>
            <a:normAutofit/>
          </a:bodyPr>
          <a:lstStyle/>
          <a:p>
            <a:r>
              <a:rPr lang="en-GB" sz="2400" dirty="0"/>
              <a:t>SA </a:t>
            </a:r>
            <a:r>
              <a:rPr lang="en-GB" sz="2400" dirty="0">
                <a:solidFill>
                  <a:srgbClr val="FF0000"/>
                </a:solidFill>
              </a:rPr>
              <a:t>links back to the existing water resources management system </a:t>
            </a:r>
            <a:r>
              <a:rPr lang="en-GB" sz="2400" dirty="0"/>
              <a:t>and its effectiveness in reaching the goal of sustainable management and development. </a:t>
            </a:r>
          </a:p>
          <a:p>
            <a:r>
              <a:rPr lang="en-GB" sz="2400" dirty="0"/>
              <a:t>Weaknesses, problems and issues identified ~ :</a:t>
            </a:r>
            <a:endParaRPr lang="en-US" sz="2400" dirty="0"/>
          </a:p>
          <a:p>
            <a:pPr lvl="1">
              <a:spcBef>
                <a:spcPct val="0"/>
              </a:spcBef>
            </a:pPr>
            <a:r>
              <a:rPr lang="en-GB" sz="1800" dirty="0"/>
              <a:t>Water resources policy</a:t>
            </a:r>
            <a:endParaRPr lang="en-US" sz="1800" dirty="0"/>
          </a:p>
          <a:p>
            <a:pPr lvl="1">
              <a:spcBef>
                <a:spcPct val="0"/>
              </a:spcBef>
            </a:pPr>
            <a:r>
              <a:rPr lang="en-GB" sz="1800" dirty="0"/>
              <a:t>Water (resources) legislation</a:t>
            </a:r>
            <a:endParaRPr lang="en-US" sz="1800" dirty="0"/>
          </a:p>
          <a:p>
            <a:pPr lvl="1">
              <a:spcBef>
                <a:spcPct val="0"/>
              </a:spcBef>
            </a:pPr>
            <a:r>
              <a:rPr lang="en-GB" sz="1800" dirty="0"/>
              <a:t>Water Management institutions, and </a:t>
            </a:r>
            <a:endParaRPr lang="en-US" sz="1800" dirty="0"/>
          </a:p>
          <a:p>
            <a:pPr lvl="1">
              <a:spcBef>
                <a:spcPct val="0"/>
              </a:spcBef>
            </a:pPr>
            <a:r>
              <a:rPr lang="en-GB" sz="1800" dirty="0"/>
              <a:t>Water (resources) management practices.</a:t>
            </a:r>
            <a:endParaRPr lang="en-US" sz="1800" dirty="0"/>
          </a:p>
          <a:p>
            <a:pPr>
              <a:buFont typeface="Arial" charset="0"/>
              <a:buNone/>
            </a:pPr>
            <a:endParaRPr lang="en-US" sz="2400" dirty="0"/>
          </a:p>
          <a:p>
            <a:r>
              <a:rPr lang="en-GB" sz="2400" dirty="0"/>
              <a:t>Causes of the problems may not lie in the same area.</a:t>
            </a:r>
          </a:p>
          <a:p>
            <a:r>
              <a:rPr lang="en-GB" sz="2400" dirty="0">
                <a:sym typeface="Wingdings" pitchFamily="2" charset="2"/>
              </a:rPr>
              <a:t> </a:t>
            </a:r>
            <a:r>
              <a:rPr lang="en-GB" sz="2400" dirty="0">
                <a:solidFill>
                  <a:srgbClr val="FF0000"/>
                </a:solidFill>
              </a:rPr>
              <a:t>identify gaps </a:t>
            </a:r>
            <a:r>
              <a:rPr lang="en-GB" sz="2400" dirty="0"/>
              <a:t>in the management framework and allow a prioritisation of action.</a:t>
            </a:r>
            <a:endParaRPr lang="en-US" sz="2400" dirty="0"/>
          </a:p>
          <a:p>
            <a:endParaRPr lang="en-GB" sz="3200" dirty="0"/>
          </a:p>
        </p:txBody>
      </p:sp>
    </p:spTree>
    <p:extLst>
      <p:ext uri="{BB962C8B-B14F-4D97-AF65-F5344CB8AC3E}">
        <p14:creationId xmlns:p14="http://schemas.microsoft.com/office/powerpoint/2010/main" val="38285575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Institutional analysis</a:t>
            </a:r>
            <a:endParaRPr lang="en-GB" dirty="0"/>
          </a:p>
        </p:txBody>
      </p:sp>
      <p:sp>
        <p:nvSpPr>
          <p:cNvPr id="3" name="Content Placeholder 2"/>
          <p:cNvSpPr>
            <a:spLocks noGrp="1"/>
          </p:cNvSpPr>
          <p:nvPr>
            <p:ph idx="1"/>
          </p:nvPr>
        </p:nvSpPr>
        <p:spPr/>
        <p:txBody>
          <a:bodyPr/>
          <a:lstStyle/>
          <a:p>
            <a:pPr marL="660400" indent="-660400">
              <a:buClr>
                <a:srgbClr val="000076"/>
              </a:buClr>
              <a:buFont typeface="Arial" charset="0"/>
              <a:buChar char="•"/>
            </a:pPr>
            <a:r>
              <a:rPr lang="en-US" dirty="0">
                <a:latin typeface="Calibri" pitchFamily="34" charset="0"/>
              </a:rPr>
              <a:t>Looking behind the scenes of power relationships</a:t>
            </a:r>
          </a:p>
          <a:p>
            <a:pPr marL="660400" indent="-660400">
              <a:buClr>
                <a:srgbClr val="000076"/>
              </a:buClr>
              <a:buFont typeface="Arial" charset="0"/>
              <a:buChar char="•"/>
            </a:pPr>
            <a:endParaRPr lang="en-US" dirty="0">
              <a:latin typeface="Calibri" pitchFamily="34" charset="0"/>
            </a:endParaRPr>
          </a:p>
          <a:p>
            <a:pPr marL="660400" indent="-660400">
              <a:buClr>
                <a:srgbClr val="000076"/>
              </a:buClr>
              <a:buFont typeface="Arial" charset="0"/>
              <a:buChar char="•"/>
            </a:pPr>
            <a:r>
              <a:rPr lang="en-US" dirty="0">
                <a:latin typeface="Calibri" pitchFamily="34" charset="0"/>
              </a:rPr>
              <a:t>Understanding the reality – rather than the rules</a:t>
            </a:r>
          </a:p>
          <a:p>
            <a:pPr marL="660400" indent="-660400">
              <a:buClr>
                <a:srgbClr val="000076"/>
              </a:buClr>
              <a:buFont typeface="Arial" charset="0"/>
              <a:buChar char="•"/>
            </a:pPr>
            <a:endParaRPr lang="en-US" dirty="0">
              <a:latin typeface="Calibri" pitchFamily="34" charset="0"/>
            </a:endParaRPr>
          </a:p>
          <a:p>
            <a:pPr marL="660400" indent="-660400">
              <a:buClr>
                <a:srgbClr val="000076"/>
              </a:buClr>
              <a:buFont typeface="Arial" charset="0"/>
              <a:buChar char="•"/>
            </a:pPr>
            <a:r>
              <a:rPr lang="en-US" dirty="0">
                <a:latin typeface="Calibri" pitchFamily="34" charset="0"/>
              </a:rPr>
              <a:t>Can lead to politically sensitive results</a:t>
            </a:r>
          </a:p>
          <a:p>
            <a:pPr marL="660400" indent="-660400">
              <a:buClr>
                <a:srgbClr val="000076"/>
              </a:buClr>
              <a:buFont typeface="Arial" charset="0"/>
              <a:buChar char="•"/>
            </a:pPr>
            <a:endParaRPr lang="en-US" dirty="0">
              <a:latin typeface="Calibri" pitchFamily="34" charset="0"/>
            </a:endParaRPr>
          </a:p>
          <a:p>
            <a:pPr marL="660400" indent="-660400">
              <a:buClr>
                <a:srgbClr val="000076"/>
              </a:buClr>
              <a:buFont typeface="Arial" charset="0"/>
              <a:buChar char="•"/>
            </a:pPr>
            <a:r>
              <a:rPr lang="en-US" dirty="0">
                <a:latin typeface="Calibri" pitchFamily="34" charset="0"/>
              </a:rPr>
              <a:t>Should be undertaken by researchers or consultants</a:t>
            </a:r>
          </a:p>
          <a:p>
            <a:endParaRPr lang="en-GB" dirty="0"/>
          </a:p>
        </p:txBody>
      </p:sp>
    </p:spTree>
    <p:extLst>
      <p:ext uri="{BB962C8B-B14F-4D97-AF65-F5344CB8AC3E}">
        <p14:creationId xmlns:p14="http://schemas.microsoft.com/office/powerpoint/2010/main" val="18532675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Notes on situation analysis (1/3)</a:t>
            </a:r>
            <a:endParaRPr lang="en-GB" dirty="0"/>
          </a:p>
        </p:txBody>
      </p:sp>
      <p:sp>
        <p:nvSpPr>
          <p:cNvPr id="3" name="Content Placeholder 2"/>
          <p:cNvSpPr>
            <a:spLocks noGrp="1"/>
          </p:cNvSpPr>
          <p:nvPr>
            <p:ph idx="1"/>
          </p:nvPr>
        </p:nvSpPr>
        <p:spPr/>
        <p:txBody>
          <a:bodyPr>
            <a:normAutofit/>
          </a:bodyPr>
          <a:lstStyle/>
          <a:p>
            <a:pPr marL="374650" indent="-374650">
              <a:spcAft>
                <a:spcPct val="50000"/>
              </a:spcAft>
            </a:pPr>
            <a:r>
              <a:rPr lang="en-US" sz="2400" dirty="0">
                <a:latin typeface="Arial" charset="0"/>
              </a:rPr>
              <a:t>Identify existing and future known problems, but not potential, imagined ones (impact analysis)</a:t>
            </a:r>
          </a:p>
          <a:p>
            <a:pPr marL="374650" indent="-374650">
              <a:spcAft>
                <a:spcPct val="50000"/>
              </a:spcAft>
            </a:pPr>
            <a:r>
              <a:rPr lang="en-US" sz="2400" dirty="0">
                <a:latin typeface="Arial" charset="0"/>
              </a:rPr>
              <a:t>Problems to be analyzed in terms of the interaction between human activities, natural systems and management options</a:t>
            </a:r>
          </a:p>
          <a:p>
            <a:pPr marL="374650" indent="-374650">
              <a:spcAft>
                <a:spcPct val="50000"/>
              </a:spcAft>
            </a:pPr>
            <a:r>
              <a:rPr lang="en-US" sz="2400" dirty="0">
                <a:latin typeface="Arial" charset="0"/>
              </a:rPr>
              <a:t>A problem is not the occurrence of a physical phenomenon; the phenomenon becomes a problem:</a:t>
            </a:r>
          </a:p>
          <a:p>
            <a:pPr marL="850900" lvl="1">
              <a:buFontTx/>
              <a:buChar char="•"/>
            </a:pPr>
            <a:r>
              <a:rPr lang="en-US" dirty="0">
                <a:latin typeface="Arial" charset="0"/>
              </a:rPr>
              <a:t>if it has adverse social and economic consequences</a:t>
            </a:r>
          </a:p>
          <a:p>
            <a:pPr marL="850900" lvl="1">
              <a:spcAft>
                <a:spcPct val="50000"/>
              </a:spcAft>
              <a:buFontTx/>
              <a:buChar char="•"/>
            </a:pPr>
            <a:r>
              <a:rPr lang="en-US" dirty="0">
                <a:latin typeface="Arial" charset="0"/>
              </a:rPr>
              <a:t>if remedial measures are difficult to take</a:t>
            </a:r>
          </a:p>
          <a:p>
            <a:endParaRPr lang="en-GB" sz="3200" dirty="0"/>
          </a:p>
        </p:txBody>
      </p:sp>
    </p:spTree>
    <p:extLst>
      <p:ext uri="{BB962C8B-B14F-4D97-AF65-F5344CB8AC3E}">
        <p14:creationId xmlns:p14="http://schemas.microsoft.com/office/powerpoint/2010/main" val="21073846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Notes on situation analysis (2/3)</a:t>
            </a:r>
            <a:endParaRPr lang="en-GB" dirty="0"/>
          </a:p>
        </p:txBody>
      </p:sp>
      <p:sp>
        <p:nvSpPr>
          <p:cNvPr id="3" name="Content Placeholder 2"/>
          <p:cNvSpPr>
            <a:spLocks noGrp="1"/>
          </p:cNvSpPr>
          <p:nvPr>
            <p:ph idx="1"/>
          </p:nvPr>
        </p:nvSpPr>
        <p:spPr/>
        <p:txBody>
          <a:bodyPr>
            <a:normAutofit/>
          </a:bodyPr>
          <a:lstStyle/>
          <a:p>
            <a:pPr marL="374650" indent="-374650">
              <a:spcAft>
                <a:spcPct val="50000"/>
              </a:spcAft>
            </a:pPr>
            <a:r>
              <a:rPr lang="en-US" dirty="0">
                <a:latin typeface="Arial" charset="0"/>
              </a:rPr>
              <a:t>Problems may be a function of time, space</a:t>
            </a:r>
          </a:p>
          <a:p>
            <a:pPr marL="374650" indent="-374650">
              <a:spcAft>
                <a:spcPct val="50000"/>
              </a:spcAft>
            </a:pPr>
            <a:r>
              <a:rPr lang="en-US" dirty="0">
                <a:latin typeface="Arial" charset="0"/>
              </a:rPr>
              <a:t>Focus on extreme event, while regular event may be much more worrisome (but may not reach the headlines)</a:t>
            </a:r>
          </a:p>
          <a:p>
            <a:pPr marL="374650" indent="-374650">
              <a:spcAft>
                <a:spcPct val="50000"/>
              </a:spcAft>
            </a:pPr>
            <a:r>
              <a:rPr lang="en-US" dirty="0">
                <a:latin typeface="Arial" charset="0"/>
              </a:rPr>
              <a:t>Constraints limit alternatives. Do not worry too much about them in the process, be creative</a:t>
            </a:r>
          </a:p>
          <a:p>
            <a:pPr marL="374650" indent="-374650">
              <a:spcAft>
                <a:spcPct val="50000"/>
              </a:spcAft>
            </a:pPr>
            <a:r>
              <a:rPr lang="en-US" dirty="0">
                <a:latin typeface="Arial" charset="0"/>
              </a:rPr>
              <a:t>What does each stakeholder think of other stakeholders situation</a:t>
            </a:r>
          </a:p>
          <a:p>
            <a:endParaRPr lang="en-GB" sz="3600" dirty="0"/>
          </a:p>
        </p:txBody>
      </p:sp>
    </p:spTree>
    <p:extLst>
      <p:ext uri="{BB962C8B-B14F-4D97-AF65-F5344CB8AC3E}">
        <p14:creationId xmlns:p14="http://schemas.microsoft.com/office/powerpoint/2010/main" val="1026736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Notes on situation analysis (3/3)</a:t>
            </a:r>
            <a:endParaRPr lang="en-GB" dirty="0"/>
          </a:p>
        </p:txBody>
      </p:sp>
      <p:sp>
        <p:nvSpPr>
          <p:cNvPr id="3" name="Content Placeholder 2"/>
          <p:cNvSpPr>
            <a:spLocks noGrp="1"/>
          </p:cNvSpPr>
          <p:nvPr>
            <p:ph idx="1"/>
          </p:nvPr>
        </p:nvSpPr>
        <p:spPr/>
        <p:txBody>
          <a:bodyPr/>
          <a:lstStyle/>
          <a:p>
            <a:pPr marL="374650" indent="-374650">
              <a:spcAft>
                <a:spcPct val="50000"/>
              </a:spcAft>
            </a:pPr>
            <a:r>
              <a:rPr lang="en-US" sz="2000" dirty="0">
                <a:latin typeface="Arial" charset="0"/>
              </a:rPr>
              <a:t>Rounds of problem analysis:</a:t>
            </a:r>
          </a:p>
          <a:p>
            <a:pPr marL="1047750" lvl="1" indent="-482600">
              <a:spcAft>
                <a:spcPct val="50000"/>
              </a:spcAft>
              <a:buNone/>
            </a:pPr>
            <a:r>
              <a:rPr lang="en-US" sz="2000" dirty="0">
                <a:latin typeface="Arial" charset="0"/>
              </a:rPr>
              <a:t>1)	identification and classification + quantification and prioritization</a:t>
            </a:r>
          </a:p>
          <a:p>
            <a:pPr marL="1047750" lvl="1" indent="-482600">
              <a:spcAft>
                <a:spcPct val="50000"/>
              </a:spcAft>
              <a:buNone/>
            </a:pPr>
            <a:r>
              <a:rPr lang="en-US" sz="2000" dirty="0">
                <a:latin typeface="Arial" charset="0"/>
              </a:rPr>
              <a:t>2)	screening possible measures + formulation of specified questions </a:t>
            </a:r>
          </a:p>
          <a:p>
            <a:endParaRPr lang="en-GB" dirty="0"/>
          </a:p>
        </p:txBody>
      </p:sp>
    </p:spTree>
    <p:extLst>
      <p:ext uri="{BB962C8B-B14F-4D97-AF65-F5344CB8AC3E}">
        <p14:creationId xmlns:p14="http://schemas.microsoft.com/office/powerpoint/2010/main" val="31660229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Useful resources and tools from the web</a:t>
            </a:r>
            <a:endParaRPr lang="en-GB" dirty="0"/>
          </a:p>
        </p:txBody>
      </p:sp>
      <p:sp>
        <p:nvSpPr>
          <p:cNvPr id="3" name="Content Placeholder 2"/>
          <p:cNvSpPr>
            <a:spLocks noGrp="1"/>
          </p:cNvSpPr>
          <p:nvPr>
            <p:ph idx="1"/>
          </p:nvPr>
        </p:nvSpPr>
        <p:spPr/>
        <p:txBody>
          <a:bodyPr>
            <a:normAutofit fontScale="77500" lnSpcReduction="20000"/>
          </a:bodyPr>
          <a:lstStyle/>
          <a:p>
            <a:r>
              <a:rPr lang="en-US" dirty="0"/>
              <a:t>OECD: </a:t>
            </a:r>
            <a:r>
              <a:rPr lang="en-US" dirty="0">
                <a:hlinkClick r:id="rId2"/>
              </a:rPr>
              <a:t>http://www.oecd.org</a:t>
            </a:r>
            <a:r>
              <a:rPr lang="en-US" dirty="0"/>
              <a:t>  (topics/working </a:t>
            </a:r>
            <a:r>
              <a:rPr lang="en-US" dirty="0" err="1"/>
              <a:t>papers,i</a:t>
            </a:r>
            <a:r>
              <a:rPr lang="en-US" dirty="0"/>
              <a:t>-Library)</a:t>
            </a:r>
          </a:p>
          <a:p>
            <a:r>
              <a:rPr lang="en-US" dirty="0"/>
              <a:t>WB: </a:t>
            </a:r>
            <a:r>
              <a:rPr lang="en-US" dirty="0">
                <a:hlinkClick r:id="rId3"/>
              </a:rPr>
              <a:t>http://worldbank.org</a:t>
            </a:r>
            <a:r>
              <a:rPr lang="en-US" dirty="0"/>
              <a:t> </a:t>
            </a:r>
          </a:p>
          <a:p>
            <a:r>
              <a:rPr lang="en-US" dirty="0"/>
              <a:t>CAPNET: </a:t>
            </a:r>
            <a:r>
              <a:rPr lang="en-US" dirty="0">
                <a:hlinkClick r:id="rId4"/>
              </a:rPr>
              <a:t>http://www.cap-net.org</a:t>
            </a:r>
            <a:r>
              <a:rPr lang="en-US" dirty="0"/>
              <a:t> </a:t>
            </a:r>
          </a:p>
          <a:p>
            <a:r>
              <a:rPr lang="en-US" dirty="0"/>
              <a:t>Water Resources Assessment. WMO UNESCO. Handbook for review of National Capabilities </a:t>
            </a:r>
            <a:r>
              <a:rPr lang="en-US" dirty="0">
                <a:hlinkClick r:id="rId5"/>
              </a:rPr>
              <a:t>http://www.wmo.ch/web/homs/documents/english/handbook.pdf</a:t>
            </a:r>
            <a:endParaRPr lang="en-US" dirty="0"/>
          </a:p>
          <a:p>
            <a:r>
              <a:rPr lang="en-US" dirty="0"/>
              <a:t>California Watershed Assessment Manual </a:t>
            </a:r>
            <a:r>
              <a:rPr lang="en-US" dirty="0">
                <a:hlinkClick r:id="rId6"/>
              </a:rPr>
              <a:t>http://cwam.ucdavis.edu/Manual_chapters.htm</a:t>
            </a:r>
            <a:endParaRPr lang="en-US" dirty="0"/>
          </a:p>
          <a:p>
            <a:r>
              <a:rPr lang="en-US" dirty="0"/>
              <a:t>Practitioner’s guide. Data and Information Assessment Matrix. </a:t>
            </a:r>
            <a:r>
              <a:rPr lang="en-US" dirty="0">
                <a:hlinkClick r:id="rId7"/>
              </a:rPr>
              <a:t>http://www.methodfinder.net/pdfmethods/methodfinder/methodfinder_method67.pdf</a:t>
            </a:r>
            <a:endParaRPr lang="en-US" dirty="0"/>
          </a:p>
          <a:p>
            <a:r>
              <a:rPr lang="en-US" dirty="0"/>
              <a:t>Practitioner’s guide. Problem tree. </a:t>
            </a:r>
            <a:r>
              <a:rPr lang="en-US" dirty="0">
                <a:hlinkClick r:id="rId8"/>
              </a:rPr>
              <a:t>http://www.methodfinder.net/pdfmethods/methodfinder/methodfinder_method1.pdf</a:t>
            </a:r>
            <a:r>
              <a:rPr lang="en-US" dirty="0"/>
              <a:t> </a:t>
            </a:r>
          </a:p>
          <a:p>
            <a:r>
              <a:rPr lang="en-US" dirty="0"/>
              <a:t>WB. Participation and Social Assessment: Tools and Techniques. </a:t>
            </a:r>
            <a:r>
              <a:rPr lang="en-US" dirty="0">
                <a:hlinkClick r:id="rId9"/>
              </a:rPr>
              <a:t>http://www-wds.worldbank.org/servlet/WDSContentServer/WDSP/IB/1996/04/01/000009265_3980624143608/Rendered/PDF/multi0page.pdf</a:t>
            </a:r>
            <a:endParaRPr lang="en-US" dirty="0"/>
          </a:p>
          <a:p>
            <a:endParaRPr lang="en-GB" dirty="0"/>
          </a:p>
        </p:txBody>
      </p:sp>
    </p:spTree>
    <p:extLst>
      <p:ext uri="{BB962C8B-B14F-4D97-AF65-F5344CB8AC3E}">
        <p14:creationId xmlns:p14="http://schemas.microsoft.com/office/powerpoint/2010/main" val="1799602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 the </a:t>
            </a:r>
            <a:r>
              <a:rPr lang="en-US" dirty="0" err="1"/>
              <a:t>Andarax</a:t>
            </a:r>
            <a:r>
              <a:rPr lang="en-US" dirty="0"/>
              <a:t> river basin brainstorm</a:t>
            </a:r>
            <a:endParaRPr lang="en-GB" dirty="0"/>
          </a:p>
        </p:txBody>
      </p:sp>
      <p:pic>
        <p:nvPicPr>
          <p:cNvPr id="4" name="Picture 5"/>
          <p:cNvPicPr>
            <a:picLocks noGrp="1" noChangeAspect="1" noChangeArrowheads="1"/>
          </p:cNvPicPr>
          <p:nvPr>
            <p:ph sz="half" idx="1"/>
          </p:nvPr>
        </p:nvPicPr>
        <p:blipFill>
          <a:blip r:embed="rId2" cstate="print"/>
          <a:stretch>
            <a:fillRect/>
          </a:stretch>
        </p:blipFill>
        <p:spPr>
          <a:xfrm>
            <a:off x="838200" y="2611109"/>
            <a:ext cx="5181600" cy="2780370"/>
          </a:xfrm>
          <a:prstGeom prst="rect">
            <a:avLst/>
          </a:prstGeom>
          <a:noFill/>
          <a:ln/>
        </p:spPr>
      </p:pic>
      <p:sp>
        <p:nvSpPr>
          <p:cNvPr id="5" name="Content Placeholder 4"/>
          <p:cNvSpPr>
            <a:spLocks noGrp="1"/>
          </p:cNvSpPr>
          <p:nvPr>
            <p:ph sz="half" idx="2"/>
          </p:nvPr>
        </p:nvSpPr>
        <p:spPr/>
        <p:txBody>
          <a:bodyPr>
            <a:normAutofit fontScale="92500" lnSpcReduction="10000"/>
          </a:bodyPr>
          <a:lstStyle/>
          <a:p>
            <a:r>
              <a:rPr lang="en-US" dirty="0"/>
              <a:t>Exercise in active listening</a:t>
            </a:r>
          </a:p>
          <a:p>
            <a:pPr marL="381000" indent="-381000">
              <a:spcBef>
                <a:spcPct val="50000"/>
              </a:spcBef>
            </a:pPr>
            <a:r>
              <a:rPr lang="en-US" sz="2400" dirty="0"/>
              <a:t>While the presentation is on-going make (mental) notes of</a:t>
            </a:r>
          </a:p>
          <a:p>
            <a:pPr marL="781050" lvl="1" indent="-381000">
              <a:spcBef>
                <a:spcPct val="50000"/>
              </a:spcBef>
            </a:pPr>
            <a:r>
              <a:rPr lang="en-US" sz="2000" dirty="0"/>
              <a:t>What are potential problems in the basin? </a:t>
            </a:r>
          </a:p>
          <a:p>
            <a:pPr marL="781050" lvl="1" indent="-381000">
              <a:spcBef>
                <a:spcPct val="50000"/>
              </a:spcBef>
            </a:pPr>
            <a:r>
              <a:rPr lang="en-US" sz="2000" dirty="0"/>
              <a:t>What are main drivers for changes in the basin?</a:t>
            </a:r>
          </a:p>
          <a:p>
            <a:pPr marL="781050" lvl="1" indent="-381000">
              <a:spcBef>
                <a:spcPct val="50000"/>
              </a:spcBef>
            </a:pPr>
            <a:r>
              <a:rPr lang="en-US" sz="2000" dirty="0"/>
              <a:t>What is the status of the water bodies?</a:t>
            </a:r>
          </a:p>
          <a:p>
            <a:pPr marL="781050" lvl="1" indent="-381000">
              <a:spcBef>
                <a:spcPct val="50000"/>
              </a:spcBef>
            </a:pPr>
            <a:r>
              <a:rPr lang="en-US" sz="2000" dirty="0"/>
              <a:t>Who is using water and for what?</a:t>
            </a:r>
          </a:p>
          <a:p>
            <a:pPr marL="781050" lvl="1" indent="-381000">
              <a:spcBef>
                <a:spcPct val="50000"/>
              </a:spcBef>
            </a:pPr>
            <a:r>
              <a:rPr lang="en-US" sz="2000" dirty="0"/>
              <a:t>What are other actors?</a:t>
            </a:r>
            <a:endParaRPr lang="en-US" dirty="0"/>
          </a:p>
          <a:p>
            <a:pPr marL="781050" lvl="1" indent="-381000">
              <a:spcBef>
                <a:spcPct val="50000"/>
              </a:spcBef>
            </a:pPr>
            <a:endParaRPr lang="en-US" dirty="0"/>
          </a:p>
          <a:p>
            <a:pPr marL="381000" indent="-381000">
              <a:spcBef>
                <a:spcPct val="50000"/>
              </a:spcBef>
            </a:pPr>
            <a:r>
              <a:rPr lang="en-US" sz="2400" dirty="0"/>
              <a:t>Make notes of questions</a:t>
            </a:r>
          </a:p>
          <a:p>
            <a:endParaRPr lang="en-GB" dirty="0"/>
          </a:p>
        </p:txBody>
      </p:sp>
    </p:spTree>
    <p:extLst>
      <p:ext uri="{BB962C8B-B14F-4D97-AF65-F5344CB8AC3E}">
        <p14:creationId xmlns:p14="http://schemas.microsoft.com/office/powerpoint/2010/main" val="4428406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Checking the learning objectives</a:t>
            </a:r>
            <a:endParaRPr lang="en-GB" dirty="0"/>
          </a:p>
        </p:txBody>
      </p:sp>
      <p:sp>
        <p:nvSpPr>
          <p:cNvPr id="3" name="Content Placeholder 2"/>
          <p:cNvSpPr>
            <a:spLocks noGrp="1"/>
          </p:cNvSpPr>
          <p:nvPr>
            <p:ph idx="1"/>
          </p:nvPr>
        </p:nvSpPr>
        <p:spPr/>
        <p:txBody>
          <a:bodyPr/>
          <a:lstStyle/>
          <a:p>
            <a:pPr>
              <a:buNone/>
            </a:pPr>
            <a:r>
              <a:rPr lang="nl-BE" dirty="0"/>
              <a:t>Do </a:t>
            </a:r>
            <a:r>
              <a:rPr lang="nl-BE" dirty="0" err="1"/>
              <a:t>you</a:t>
            </a:r>
            <a:r>
              <a:rPr lang="nl-BE" dirty="0"/>
              <a:t>?</a:t>
            </a:r>
            <a:endParaRPr lang="en-US" dirty="0"/>
          </a:p>
          <a:p>
            <a:endParaRPr lang="en-US" dirty="0"/>
          </a:p>
          <a:p>
            <a:r>
              <a:rPr lang="en-US" dirty="0"/>
              <a:t>Understand the rationale and objectives of a situation analysis?</a:t>
            </a:r>
          </a:p>
          <a:p>
            <a:endParaRPr lang="en-US" dirty="0"/>
          </a:p>
          <a:p>
            <a:r>
              <a:rPr lang="en-US" dirty="0"/>
              <a:t>Know which techniques you can apply for situation analysis to a particular case study?</a:t>
            </a:r>
          </a:p>
          <a:p>
            <a:endParaRPr lang="en-US" dirty="0"/>
          </a:p>
          <a:p>
            <a:r>
              <a:rPr lang="en-US" dirty="0"/>
              <a:t>Know how to assess the functions and problems in the basin/area that is object of planning?</a:t>
            </a:r>
          </a:p>
          <a:p>
            <a:endParaRPr lang="en-GB" dirty="0"/>
          </a:p>
        </p:txBody>
      </p:sp>
    </p:spTree>
    <p:extLst>
      <p:ext uri="{BB962C8B-B14F-4D97-AF65-F5344CB8AC3E}">
        <p14:creationId xmlns:p14="http://schemas.microsoft.com/office/powerpoint/2010/main" val="22535665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a:t>
            </a:r>
            <a:endParaRPr lang="en-GB" dirty="0"/>
          </a:p>
        </p:txBody>
      </p:sp>
      <p:sp>
        <p:nvSpPr>
          <p:cNvPr id="3" name="Content Placeholder 2"/>
          <p:cNvSpPr>
            <a:spLocks noGrp="1"/>
          </p:cNvSpPr>
          <p:nvPr>
            <p:ph idx="1"/>
          </p:nvPr>
        </p:nvSpPr>
        <p:spPr/>
        <p:txBody>
          <a:bodyPr>
            <a:normAutofit lnSpcReduction="10000"/>
          </a:bodyPr>
          <a:lstStyle/>
          <a:p>
            <a:pPr>
              <a:buNone/>
            </a:pPr>
            <a:r>
              <a:rPr lang="en-US" b="1" dirty="0"/>
              <a:t>Learning objectives:</a:t>
            </a:r>
            <a:endParaRPr lang="nl-NL" dirty="0"/>
          </a:p>
          <a:p>
            <a:pPr lvl="0"/>
            <a:r>
              <a:rPr lang="en-US" dirty="0"/>
              <a:t>Identify boundaries and objectives for water resources planning in a specific context</a:t>
            </a:r>
            <a:endParaRPr lang="nl-NL" dirty="0"/>
          </a:p>
          <a:p>
            <a:pPr lvl="0"/>
            <a:r>
              <a:rPr lang="en-US" dirty="0"/>
              <a:t>Be able to design a problem tree for a specific problem and link potential measures to it</a:t>
            </a:r>
            <a:endParaRPr lang="nl-NL" dirty="0"/>
          </a:p>
          <a:p>
            <a:pPr lvl="0"/>
            <a:r>
              <a:rPr lang="en-US" dirty="0"/>
              <a:t>Reflect on the actors involved in the case you are experienced with. </a:t>
            </a:r>
            <a:endParaRPr lang="nl-NL" dirty="0"/>
          </a:p>
          <a:p>
            <a:pPr>
              <a:buNone/>
            </a:pPr>
            <a:r>
              <a:rPr lang="en-US" b="1" dirty="0"/>
              <a:t> </a:t>
            </a:r>
            <a:endParaRPr lang="nl-NL" dirty="0"/>
          </a:p>
          <a:p>
            <a:pPr>
              <a:buNone/>
            </a:pPr>
            <a:r>
              <a:rPr lang="en-US" b="1" dirty="0"/>
              <a:t>Description:</a:t>
            </a:r>
            <a:endParaRPr lang="nl-NL" dirty="0"/>
          </a:p>
          <a:p>
            <a:r>
              <a:rPr lang="en-US" dirty="0"/>
              <a:t>You are asked to perform a situation analysis on a case that you are (well) experienced with. </a:t>
            </a:r>
          </a:p>
          <a:p>
            <a:endParaRPr lang="en-GB" dirty="0"/>
          </a:p>
        </p:txBody>
      </p:sp>
    </p:spTree>
    <p:extLst>
      <p:ext uri="{BB962C8B-B14F-4D97-AF65-F5344CB8AC3E}">
        <p14:creationId xmlns:p14="http://schemas.microsoft.com/office/powerpoint/2010/main" val="6461647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 – output and timing</a:t>
            </a:r>
            <a:endParaRPr lang="en-GB" dirty="0"/>
          </a:p>
        </p:txBody>
      </p:sp>
      <p:sp>
        <p:nvSpPr>
          <p:cNvPr id="3" name="Content Placeholder 2"/>
          <p:cNvSpPr>
            <a:spLocks noGrp="1"/>
          </p:cNvSpPr>
          <p:nvPr>
            <p:ph idx="1"/>
          </p:nvPr>
        </p:nvSpPr>
        <p:spPr/>
        <p:txBody>
          <a:bodyPr>
            <a:normAutofit fontScale="77500" lnSpcReduction="20000"/>
          </a:bodyPr>
          <a:lstStyle/>
          <a:p>
            <a:pPr>
              <a:buNone/>
            </a:pPr>
            <a:r>
              <a:rPr lang="en-US" b="1" dirty="0"/>
              <a:t>Output:</a:t>
            </a:r>
            <a:r>
              <a:rPr lang="nl-NL" dirty="0"/>
              <a:t> </a:t>
            </a:r>
            <a:r>
              <a:rPr lang="en-US" dirty="0"/>
              <a:t>word document of 1000 to 1500 words presenting:</a:t>
            </a:r>
            <a:endParaRPr lang="nl-NL" dirty="0"/>
          </a:p>
          <a:p>
            <a:pPr lvl="0"/>
            <a:r>
              <a:rPr lang="en-US" dirty="0"/>
              <a:t>Brief description of the area, main uses and users</a:t>
            </a:r>
            <a:endParaRPr lang="nl-NL" dirty="0"/>
          </a:p>
          <a:p>
            <a:pPr lvl="0"/>
            <a:r>
              <a:rPr lang="en-US" dirty="0"/>
              <a:t>Identify the objectives and boundaries for WRP</a:t>
            </a:r>
            <a:endParaRPr lang="nl-NL" dirty="0"/>
          </a:p>
          <a:p>
            <a:pPr lvl="0"/>
            <a:r>
              <a:rPr lang="en-US" dirty="0"/>
              <a:t>Overview of the main problems</a:t>
            </a:r>
            <a:endParaRPr lang="nl-NL" dirty="0"/>
          </a:p>
          <a:p>
            <a:pPr lvl="0"/>
            <a:r>
              <a:rPr lang="en-US" dirty="0"/>
              <a:t>Selection of 1 specific problem and design of a problem tree clarifying underlying causes. </a:t>
            </a:r>
            <a:endParaRPr lang="nl-NL" dirty="0"/>
          </a:p>
          <a:p>
            <a:pPr lvl="0"/>
            <a:r>
              <a:rPr lang="en-US" dirty="0"/>
              <a:t>Potential measures for that specific problem</a:t>
            </a:r>
            <a:endParaRPr lang="nl-NL" dirty="0"/>
          </a:p>
          <a:p>
            <a:pPr lvl="0"/>
            <a:r>
              <a:rPr lang="en-US" dirty="0"/>
              <a:t>Identification of the actors involved</a:t>
            </a:r>
          </a:p>
          <a:p>
            <a:pPr>
              <a:buNone/>
            </a:pPr>
            <a:r>
              <a:rPr lang="en-US" dirty="0"/>
              <a:t> </a:t>
            </a:r>
            <a:r>
              <a:rPr lang="en-US" b="1" dirty="0"/>
              <a:t>Timing: </a:t>
            </a:r>
            <a:endParaRPr lang="nl-NL" dirty="0"/>
          </a:p>
          <a:p>
            <a:r>
              <a:rPr lang="en-US" dirty="0"/>
              <a:t>Wednesday May 4, no later than 9h on </a:t>
            </a:r>
            <a:r>
              <a:rPr lang="en-US" dirty="0" err="1"/>
              <a:t>eCampus</a:t>
            </a:r>
            <a:r>
              <a:rPr lang="en-US" dirty="0"/>
              <a:t> under 2MB with title “Your </a:t>
            </a:r>
            <a:r>
              <a:rPr lang="en-US" dirty="0" err="1"/>
              <a:t>name_SA</a:t>
            </a:r>
            <a:r>
              <a:rPr lang="en-US" dirty="0"/>
              <a:t> assignment”</a:t>
            </a:r>
            <a:endParaRPr lang="nl-NL" dirty="0"/>
          </a:p>
          <a:p>
            <a:pPr>
              <a:buNone/>
            </a:pPr>
            <a:r>
              <a:rPr lang="en-US" b="1" dirty="0"/>
              <a:t>Assessment: </a:t>
            </a:r>
            <a:endParaRPr lang="nl-NL" dirty="0"/>
          </a:p>
          <a:p>
            <a:r>
              <a:rPr lang="en-US" dirty="0"/>
              <a:t>10% of the final exam score. The study load is of 5 hours total</a:t>
            </a:r>
            <a:endParaRPr lang="nl-NL" dirty="0"/>
          </a:p>
          <a:p>
            <a:endParaRPr lang="en-GB" dirty="0"/>
          </a:p>
        </p:txBody>
      </p:sp>
    </p:spTree>
    <p:extLst>
      <p:ext uri="{BB962C8B-B14F-4D97-AF65-F5344CB8AC3E}">
        <p14:creationId xmlns:p14="http://schemas.microsoft.com/office/powerpoint/2010/main" val="18776299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 sources</a:t>
            </a:r>
            <a:endParaRPr lang="en-GB" dirty="0"/>
          </a:p>
        </p:txBody>
      </p:sp>
      <p:sp>
        <p:nvSpPr>
          <p:cNvPr id="3" name="Content Placeholder 2"/>
          <p:cNvSpPr>
            <a:spLocks noGrp="1"/>
          </p:cNvSpPr>
          <p:nvPr>
            <p:ph idx="1"/>
          </p:nvPr>
        </p:nvSpPr>
        <p:spPr/>
        <p:txBody>
          <a:bodyPr>
            <a:normAutofit/>
          </a:bodyPr>
          <a:lstStyle/>
          <a:p>
            <a:endParaRPr lang="en-US" dirty="0"/>
          </a:p>
          <a:p>
            <a:r>
              <a:rPr lang="en-US" dirty="0"/>
              <a:t>See references in individual presentations on </a:t>
            </a:r>
          </a:p>
          <a:p>
            <a:pPr lvl="1"/>
            <a:r>
              <a:rPr lang="en-US" dirty="0"/>
              <a:t>Planning process steps</a:t>
            </a:r>
          </a:p>
          <a:p>
            <a:pPr lvl="1"/>
            <a:r>
              <a:rPr lang="en-US" dirty="0"/>
              <a:t>Problem tree</a:t>
            </a:r>
          </a:p>
          <a:p>
            <a:pPr lvl="1"/>
            <a:r>
              <a:rPr lang="en-US" dirty="0"/>
              <a:t>Stakeholder analysis</a:t>
            </a:r>
          </a:p>
          <a:p>
            <a:endParaRPr lang="en-US" dirty="0"/>
          </a:p>
          <a:p>
            <a:endParaRPr lang="en-US" dirty="0"/>
          </a:p>
          <a:p>
            <a:endParaRPr lang="en-GB" dirty="0"/>
          </a:p>
        </p:txBody>
      </p:sp>
    </p:spTree>
    <p:extLst>
      <p:ext uri="{BB962C8B-B14F-4D97-AF65-F5344CB8AC3E}">
        <p14:creationId xmlns:p14="http://schemas.microsoft.com/office/powerpoint/2010/main" val="33569077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41965" y="2780928"/>
            <a:ext cx="5112568" cy="769441"/>
          </a:xfrm>
          <a:prstGeom prst="rect">
            <a:avLst/>
          </a:prstGeom>
          <a:noFill/>
        </p:spPr>
        <p:txBody>
          <a:bodyPr wrap="square" rtlCol="0">
            <a:spAutoFit/>
          </a:bodyPr>
          <a:lstStyle/>
          <a:p>
            <a:pPr algn="ctr"/>
            <a:r>
              <a:rPr lang="en-US" sz="4400" dirty="0">
                <a:solidFill>
                  <a:schemeClr val="bg1"/>
                </a:solidFill>
              </a:rPr>
              <a:t>Questions?</a:t>
            </a:r>
            <a:endParaRPr lang="en-GB" sz="4400" dirty="0">
              <a:solidFill>
                <a:schemeClr val="bg1"/>
              </a:solidFill>
            </a:endParaRPr>
          </a:p>
        </p:txBody>
      </p:sp>
    </p:spTree>
    <p:extLst>
      <p:ext uri="{BB962C8B-B14F-4D97-AF65-F5344CB8AC3E}">
        <p14:creationId xmlns:p14="http://schemas.microsoft.com/office/powerpoint/2010/main" val="19769737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Thank you</a:t>
            </a:r>
            <a:endParaRPr lang="en-GB" dirty="0"/>
          </a:p>
        </p:txBody>
      </p:sp>
      <p:sp>
        <p:nvSpPr>
          <p:cNvPr id="7" name="Text Placeholder 6"/>
          <p:cNvSpPr>
            <a:spLocks noGrp="1"/>
          </p:cNvSpPr>
          <p:nvPr>
            <p:ph type="body" idx="1"/>
          </p:nvPr>
        </p:nvSpPr>
        <p:spPr/>
        <p:txBody>
          <a:bodyPr/>
          <a:lstStyle/>
          <a:p>
            <a:pPr algn="ctr"/>
            <a:r>
              <a:rPr lang="en-US" dirty="0">
                <a:hlinkClick r:id="rId2"/>
              </a:rPr>
              <a:t>n.vancauwenbergh@un-ihe.org</a:t>
            </a:r>
            <a:r>
              <a:rPr lang="en-US" dirty="0"/>
              <a:t> </a:t>
            </a:r>
            <a:endParaRPr lang="en-GB" dirty="0"/>
          </a:p>
        </p:txBody>
      </p:sp>
      <p:sp>
        <p:nvSpPr>
          <p:cNvPr id="4" name="Footer Placeholder 3"/>
          <p:cNvSpPr>
            <a:spLocks noGrp="1"/>
          </p:cNvSpPr>
          <p:nvPr>
            <p:ph type="ftr" sz="quarter" idx="11"/>
          </p:nvPr>
        </p:nvSpPr>
        <p:spPr/>
        <p:txBody>
          <a:bodyPr/>
          <a:lstStyle/>
          <a:p>
            <a:r>
              <a:rPr lang="en-US"/>
              <a:t>N. Van Cauwenbergh</a:t>
            </a:r>
            <a:endParaRPr lang="en-GB" dirty="0"/>
          </a:p>
        </p:txBody>
      </p:sp>
      <p:sp>
        <p:nvSpPr>
          <p:cNvPr id="5" name="Slide Number Placeholder 4"/>
          <p:cNvSpPr>
            <a:spLocks noGrp="1"/>
          </p:cNvSpPr>
          <p:nvPr>
            <p:ph type="sldNum" sz="quarter" idx="12"/>
          </p:nvPr>
        </p:nvSpPr>
        <p:spPr/>
        <p:txBody>
          <a:bodyPr/>
          <a:lstStyle/>
          <a:p>
            <a:fld id="{75F46651-998E-4FB3-A089-4EDB89FEA2EA}" type="slidenum">
              <a:rPr lang="en-GB" smtClean="0"/>
              <a:pPr/>
              <a:t>55</a:t>
            </a:fld>
            <a:endParaRPr lang="en-GB"/>
          </a:p>
        </p:txBody>
      </p:sp>
    </p:spTree>
    <p:extLst>
      <p:ext uri="{BB962C8B-B14F-4D97-AF65-F5344CB8AC3E}">
        <p14:creationId xmlns:p14="http://schemas.microsoft.com/office/powerpoint/2010/main" val="995766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
          </p:nvPr>
        </p:nvSpPr>
        <p:spPr/>
        <p:txBody>
          <a:bodyPr/>
          <a:lstStyle/>
          <a:p>
            <a:r>
              <a:rPr lang="en-US" sz="2800" dirty="0"/>
              <a:t>Situation analysis -  problem tree</a:t>
            </a:r>
          </a:p>
          <a:p>
            <a:endParaRPr lang="en-US" dirty="0"/>
          </a:p>
          <a:p>
            <a:endParaRPr lang="en-US" dirty="0"/>
          </a:p>
          <a:p>
            <a:r>
              <a:rPr lang="en-US" dirty="0"/>
              <a:t>Nora Van Cauwenbergh, PhD</a:t>
            </a:r>
          </a:p>
          <a:p>
            <a:r>
              <a:rPr lang="en-US" dirty="0"/>
              <a:t>Senior lecturer Water Resources Planning, module coordinator</a:t>
            </a:r>
          </a:p>
          <a:p>
            <a:endParaRPr lang="en-US" dirty="0"/>
          </a:p>
        </p:txBody>
      </p:sp>
      <p:sp>
        <p:nvSpPr>
          <p:cNvPr id="12" name="Text Placeholder 11"/>
          <p:cNvSpPr>
            <a:spLocks noGrp="1"/>
          </p:cNvSpPr>
          <p:nvPr>
            <p:ph type="body" sz="quarter" idx="10"/>
          </p:nvPr>
        </p:nvSpPr>
        <p:spPr>
          <a:xfrm>
            <a:off x="672000" y="553665"/>
            <a:ext cx="8136763" cy="772107"/>
          </a:xfrm>
        </p:spPr>
        <p:txBody>
          <a:bodyPr wrap="square">
            <a:spAutoFit/>
          </a:bodyPr>
          <a:lstStyle/>
          <a:p>
            <a:r>
              <a:rPr lang="en-US" dirty="0"/>
              <a:t>Water resources planning</a:t>
            </a:r>
          </a:p>
        </p:txBody>
      </p:sp>
      <p:pic>
        <p:nvPicPr>
          <p:cNvPr id="5" name="Picture 4">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12406" y="6029538"/>
            <a:ext cx="610271" cy="610271"/>
          </a:xfrm>
          <a:prstGeom prst="rect">
            <a:avLst/>
          </a:prstGeom>
        </p:spPr>
      </p:pic>
      <p:pic>
        <p:nvPicPr>
          <p:cNvPr id="6" name="Picture 5">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02482" y="6122239"/>
            <a:ext cx="435039" cy="435039"/>
          </a:xfrm>
          <a:prstGeom prst="rect">
            <a:avLst/>
          </a:prstGeom>
        </p:spPr>
      </p:pic>
      <p:pic>
        <p:nvPicPr>
          <p:cNvPr id="7" name="Picture 6">
            <a:hlinkClick r:id="rId6"/>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72681" y="6117154"/>
            <a:ext cx="435039" cy="435039"/>
          </a:xfrm>
          <a:prstGeom prst="rect">
            <a:avLst/>
          </a:prstGeom>
        </p:spPr>
      </p:pic>
      <p:pic>
        <p:nvPicPr>
          <p:cNvPr id="8" name="Picture 7">
            <a:hlinkClick r:id="rId8"/>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234175" y="6122239"/>
            <a:ext cx="435039" cy="435039"/>
          </a:xfrm>
          <a:prstGeom prst="rect">
            <a:avLst/>
          </a:prstGeom>
        </p:spPr>
      </p:pic>
      <p:pic>
        <p:nvPicPr>
          <p:cNvPr id="9" name="Picture 8">
            <a:hlinkClick r:id="rId10"/>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171618" y="6117153"/>
            <a:ext cx="435039" cy="435039"/>
          </a:xfrm>
          <a:prstGeom prst="rect">
            <a:avLst/>
          </a:prstGeom>
        </p:spPr>
      </p:pic>
    </p:spTree>
    <p:extLst>
      <p:ext uri="{BB962C8B-B14F-4D97-AF65-F5344CB8AC3E}">
        <p14:creationId xmlns:p14="http://schemas.microsoft.com/office/powerpoint/2010/main" val="3669313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Situation analysis and problem tree</a:t>
            </a:r>
            <a:endParaRPr lang="en-GB" dirty="0"/>
          </a:p>
        </p:txBody>
      </p:sp>
      <p:sp>
        <p:nvSpPr>
          <p:cNvPr id="3" name="Content Placeholder 2"/>
          <p:cNvSpPr>
            <a:spLocks noGrp="1"/>
          </p:cNvSpPr>
          <p:nvPr>
            <p:ph sz="half" idx="1"/>
          </p:nvPr>
        </p:nvSpPr>
        <p:spPr/>
        <p:txBody>
          <a:bodyPr>
            <a:normAutofit/>
          </a:bodyPr>
          <a:lstStyle/>
          <a:p>
            <a:pPr marL="0" indent="0">
              <a:buNone/>
            </a:pPr>
            <a:r>
              <a:rPr lang="en-US" dirty="0"/>
              <a:t>Reminder </a:t>
            </a:r>
          </a:p>
          <a:p>
            <a:r>
              <a:rPr lang="en-US" dirty="0"/>
              <a:t>Objective of a situation analysis</a:t>
            </a:r>
          </a:p>
          <a:p>
            <a:r>
              <a:rPr lang="en-US" dirty="0"/>
              <a:t>Different triggers and intensity of analysis</a:t>
            </a:r>
          </a:p>
          <a:p>
            <a:r>
              <a:rPr lang="en-US" dirty="0"/>
              <a:t>Type of knowledge involved and how to coordinate it</a:t>
            </a:r>
          </a:p>
          <a:p>
            <a:r>
              <a:rPr lang="en-US" dirty="0"/>
              <a:t>Methods and techniques</a:t>
            </a:r>
          </a:p>
          <a:p>
            <a:r>
              <a:rPr lang="en-US" dirty="0"/>
              <a:t>Communication</a:t>
            </a:r>
          </a:p>
          <a:p>
            <a:endParaRPr lang="en-US" sz="2800" dirty="0"/>
          </a:p>
          <a:p>
            <a:endParaRPr lang="en-US" dirty="0"/>
          </a:p>
          <a:p>
            <a:endParaRPr lang="en-US" sz="2800" dirty="0"/>
          </a:p>
          <a:p>
            <a:endParaRPr lang="en-US" dirty="0"/>
          </a:p>
          <a:p>
            <a:endParaRPr lang="en-US" sz="2800"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4" y="6087037"/>
            <a:ext cx="1224441" cy="648000"/>
          </a:xfrm>
          <a:prstGeom prst="rect">
            <a:avLst/>
          </a:prstGeom>
        </p:spPr>
      </p:pic>
      <p:graphicFrame>
        <p:nvGraphicFramePr>
          <p:cNvPr id="6" name="Content Placeholder 3"/>
          <p:cNvGraphicFramePr>
            <a:graphicFrameLocks noGrp="1"/>
          </p:cNvGraphicFramePr>
          <p:nvPr>
            <p:ph sz="half" idx="2"/>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042886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 problem tree?</a:t>
            </a:r>
            <a:endParaRPr lang="en-GB" dirty="0"/>
          </a:p>
        </p:txBody>
      </p:sp>
      <p:sp>
        <p:nvSpPr>
          <p:cNvPr id="3" name="Content Placeholder 2"/>
          <p:cNvSpPr>
            <a:spLocks noGrp="1"/>
          </p:cNvSpPr>
          <p:nvPr>
            <p:ph idx="1"/>
          </p:nvPr>
        </p:nvSpPr>
        <p:spPr/>
        <p:txBody>
          <a:bodyPr>
            <a:normAutofit fontScale="92500" lnSpcReduction="20000"/>
          </a:bodyPr>
          <a:lstStyle/>
          <a:p>
            <a:pPr marL="381000" indent="-381000">
              <a:spcBef>
                <a:spcPct val="50000"/>
              </a:spcBef>
            </a:pPr>
            <a:r>
              <a:rPr lang="en-US" dirty="0">
                <a:latin typeface="Arial" charset="0"/>
              </a:rPr>
              <a:t>Helps to define the problems in an area under planning</a:t>
            </a:r>
          </a:p>
          <a:p>
            <a:pPr marL="381000" indent="-381000">
              <a:spcBef>
                <a:spcPct val="50000"/>
              </a:spcBef>
            </a:pPr>
            <a:r>
              <a:rPr lang="en-US" dirty="0">
                <a:latin typeface="Arial" charset="0"/>
              </a:rPr>
              <a:t>Provides a rational guidance to order these problems into cause-effect relationships</a:t>
            </a:r>
          </a:p>
          <a:p>
            <a:pPr marL="381000" indent="-381000">
              <a:spcBef>
                <a:spcPct val="50000"/>
              </a:spcBef>
            </a:pPr>
            <a:r>
              <a:rPr lang="en-US" dirty="0">
                <a:latin typeface="Arial" charset="0"/>
              </a:rPr>
              <a:t>Indicates interrelations between problems and how certain issues underlie several later problems (root cause)</a:t>
            </a:r>
          </a:p>
          <a:p>
            <a:pPr marL="381000" indent="-381000">
              <a:spcBef>
                <a:spcPct val="50000"/>
              </a:spcBef>
            </a:pPr>
            <a:r>
              <a:rPr lang="en-US" dirty="0">
                <a:latin typeface="Arial" charset="0"/>
              </a:rPr>
              <a:t>Provides an objective basis for monitoring and evaluating changes at later stages</a:t>
            </a:r>
          </a:p>
          <a:p>
            <a:pPr marL="381000" indent="-381000">
              <a:spcBef>
                <a:spcPct val="50000"/>
              </a:spcBef>
            </a:pPr>
            <a:r>
              <a:rPr lang="en-US" dirty="0">
                <a:latin typeface="Arial" charset="0"/>
              </a:rPr>
              <a:t>In WRP it can help people to uncover and analyze underlying causes of a particular problem</a:t>
            </a:r>
          </a:p>
          <a:p>
            <a:pPr marL="381000" indent="-381000">
              <a:spcBef>
                <a:spcPct val="50000"/>
              </a:spcBef>
            </a:pPr>
            <a:r>
              <a:rPr lang="en-US" dirty="0">
                <a:latin typeface="Arial" charset="0"/>
              </a:rPr>
              <a:t>Helps to assess what efforts/measures are needed to overcome problems</a:t>
            </a:r>
          </a:p>
          <a:p>
            <a:pPr marL="381000" indent="-381000">
              <a:spcBef>
                <a:spcPct val="50000"/>
              </a:spcBef>
            </a:pPr>
            <a:endParaRPr lang="en-US" dirty="0">
              <a:latin typeface="Arial" charset="0"/>
            </a:endParaRPr>
          </a:p>
          <a:p>
            <a:endParaRPr lang="en-US" dirty="0"/>
          </a:p>
        </p:txBody>
      </p:sp>
    </p:spTree>
    <p:extLst>
      <p:ext uri="{BB962C8B-B14F-4D97-AF65-F5344CB8AC3E}">
        <p14:creationId xmlns:p14="http://schemas.microsoft.com/office/powerpoint/2010/main" val="27041566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0" y="1538089"/>
            <a:ext cx="5439697" cy="4969072"/>
          </a:xfrm>
          <a:prstGeom prst="rect">
            <a:avLst/>
          </a:prstGeom>
        </p:spPr>
      </p:pic>
      <p:sp>
        <p:nvSpPr>
          <p:cNvPr id="2" name="Title 1"/>
          <p:cNvSpPr>
            <a:spLocks noGrp="1"/>
          </p:cNvSpPr>
          <p:nvPr>
            <p:ph type="title"/>
          </p:nvPr>
        </p:nvSpPr>
        <p:spPr/>
        <p:txBody>
          <a:bodyPr/>
          <a:lstStyle/>
          <a:p>
            <a:r>
              <a:rPr lang="en-US" dirty="0"/>
              <a:t>How?</a:t>
            </a:r>
            <a:endParaRPr lang="en-GB" dirty="0"/>
          </a:p>
        </p:txBody>
      </p:sp>
      <p:sp>
        <p:nvSpPr>
          <p:cNvPr id="5" name="AutoShape 4" descr="Image result for problem tree"/>
          <p:cNvSpPr txBox="1">
            <a:spLocks noChangeAspect="1" noChangeArrowheads="1"/>
          </p:cNvSpPr>
          <p:nvPr/>
        </p:nvSpPr>
        <p:spPr bwMode="auto">
          <a:xfrm>
            <a:off x="6381271" y="6176963"/>
            <a:ext cx="7772400" cy="29073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i="1" dirty="0"/>
              <a:t>source: </a:t>
            </a:r>
            <a:r>
              <a:rPr lang="en-GB" sz="1800" i="1" dirty="0">
                <a:hlinkClick r:id="rId3"/>
              </a:rPr>
              <a:t>www.iisd.org/csconservation/conflict_tree.aspx</a:t>
            </a:r>
            <a:endParaRPr lang="es-CO" sz="1800" dirty="0"/>
          </a:p>
        </p:txBody>
      </p:sp>
      <p:sp>
        <p:nvSpPr>
          <p:cNvPr id="9" name="Content Placeholder 8"/>
          <p:cNvSpPr>
            <a:spLocks noGrp="1"/>
          </p:cNvSpPr>
          <p:nvPr>
            <p:ph sz="half" idx="1"/>
          </p:nvPr>
        </p:nvSpPr>
        <p:spPr/>
        <p:txBody>
          <a:bodyPr/>
          <a:lstStyle/>
          <a:p>
            <a:r>
              <a:rPr lang="en-US" dirty="0">
                <a:latin typeface="Arial" charset="0"/>
              </a:rPr>
              <a:t>Visual tool to narrow down and prioritize problems (but also objectives or decisions)</a:t>
            </a:r>
          </a:p>
          <a:p>
            <a:r>
              <a:rPr lang="en-US" dirty="0"/>
              <a:t>Main issue represented by tree trunk</a:t>
            </a:r>
          </a:p>
          <a:p>
            <a:r>
              <a:rPr lang="en-US" dirty="0"/>
              <a:t>Relevant factors, influences and outcomes show up as tree roots or branches/leaves</a:t>
            </a:r>
            <a:endParaRPr lang="en-GB" dirty="0"/>
          </a:p>
        </p:txBody>
      </p:sp>
    </p:spTree>
    <p:extLst>
      <p:ext uri="{BB962C8B-B14F-4D97-AF65-F5344CB8AC3E}">
        <p14:creationId xmlns:p14="http://schemas.microsoft.com/office/powerpoint/2010/main" val="3129028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 problem tree</a:t>
            </a:r>
            <a:endParaRPr lang="en-GB" dirty="0"/>
          </a:p>
        </p:txBody>
      </p:sp>
      <p:sp>
        <p:nvSpPr>
          <p:cNvPr id="5" name="Content Placeholder 4"/>
          <p:cNvSpPr>
            <a:spLocks noGrp="1"/>
          </p:cNvSpPr>
          <p:nvPr>
            <p:ph sz="half" idx="1"/>
          </p:nvPr>
        </p:nvSpPr>
        <p:spPr/>
        <p:txBody>
          <a:bodyPr/>
          <a:lstStyle/>
          <a:p>
            <a:r>
              <a:rPr lang="en-US" dirty="0"/>
              <a:t>Select one problem and in groups of 2-3 prepare a problem tree as explained in video (consult practitioners guide for more information)</a:t>
            </a:r>
          </a:p>
          <a:p>
            <a:endParaRPr lang="en-US" dirty="0"/>
          </a:p>
          <a:p>
            <a:r>
              <a:rPr lang="en-US" dirty="0"/>
              <a:t>Bring your tree (on paper) and be ready to present/argue</a:t>
            </a:r>
          </a:p>
          <a:p>
            <a:endParaRPr lang="en-GB" dirty="0"/>
          </a:p>
        </p:txBody>
      </p:sp>
      <p:pic>
        <p:nvPicPr>
          <p:cNvPr id="7"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81271" y="1825625"/>
            <a:ext cx="4763457" cy="4351338"/>
          </a:xfrm>
          <a:prstGeom prst="rect">
            <a:avLst/>
          </a:prstGeom>
        </p:spPr>
      </p:pic>
    </p:spTree>
    <p:extLst>
      <p:ext uri="{BB962C8B-B14F-4D97-AF65-F5344CB8AC3E}">
        <p14:creationId xmlns:p14="http://schemas.microsoft.com/office/powerpoint/2010/main" val="6752481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 Define the problem</a:t>
            </a:r>
            <a:endParaRPr lang="en-GB" dirty="0"/>
          </a:p>
        </p:txBody>
      </p:sp>
      <p:sp>
        <p:nvSpPr>
          <p:cNvPr id="3" name="Content Placeholder 2"/>
          <p:cNvSpPr>
            <a:spLocks noGrp="1"/>
          </p:cNvSpPr>
          <p:nvPr>
            <p:ph sz="half" idx="1"/>
          </p:nvPr>
        </p:nvSpPr>
        <p:spPr/>
        <p:txBody>
          <a:bodyPr>
            <a:normAutofit fontScale="70000" lnSpcReduction="20000"/>
          </a:bodyPr>
          <a:lstStyle/>
          <a:p>
            <a:r>
              <a:rPr lang="en-US" dirty="0"/>
              <a:t>Clearly define the problem by 5W1H approach (what, where, when, who, why, how)</a:t>
            </a:r>
          </a:p>
          <a:p>
            <a:r>
              <a:rPr lang="en-US" dirty="0"/>
              <a:t>Specific, water related problem - or directly impacted by or impacting on water</a:t>
            </a:r>
          </a:p>
          <a:p>
            <a:pPr lvl="1"/>
            <a:r>
              <a:rPr lang="en-US" dirty="0"/>
              <a:t>Too much, little, polluted, degraded, expensive</a:t>
            </a:r>
          </a:p>
          <a:p>
            <a:pPr lvl="1"/>
            <a:r>
              <a:rPr lang="en-US" dirty="0"/>
              <a:t>Or compromising objectives of the plan</a:t>
            </a:r>
          </a:p>
          <a:p>
            <a:pPr lvl="1"/>
            <a:r>
              <a:rPr lang="en-US" dirty="0"/>
              <a:t>Or compromising functions of the water resources system </a:t>
            </a:r>
          </a:p>
          <a:p>
            <a:r>
              <a:rPr lang="en-US" dirty="0"/>
              <a:t>Temporal and spatially explicit</a:t>
            </a:r>
          </a:p>
          <a:p>
            <a:r>
              <a:rPr lang="en-US" dirty="0"/>
              <a:t>Who is it a problem for?</a:t>
            </a:r>
          </a:p>
          <a:p>
            <a:r>
              <a:rPr lang="en-US" dirty="0"/>
              <a:t>Note: what is a problem for one, is a cause or an effect for someone else. Avoid arbitrary choice by consulting and agreeing with actors in the planning process</a:t>
            </a:r>
          </a:p>
          <a:p>
            <a:endParaRPr lang="en-US" dirty="0"/>
          </a:p>
          <a:p>
            <a:endParaRPr lang="en-US" dirty="0"/>
          </a:p>
        </p:txBody>
      </p:sp>
      <p:pic>
        <p:nvPicPr>
          <p:cNvPr id="5" name="Content Placeholder 3" descr="WRS functions.jpg"/>
          <p:cNvPicPr>
            <a:picLocks noGrp="1" noChangeAspect="1"/>
          </p:cNvPicPr>
          <p:nvPr>
            <p:ph sz="half" idx="2"/>
          </p:nvPr>
        </p:nvPicPr>
        <p:blipFill>
          <a:blip r:embed="rId2" cstate="print"/>
          <a:srcRect l="21666" t="62600" r="6824" b="7054"/>
          <a:stretch>
            <a:fillRect/>
          </a:stretch>
        </p:blipFill>
        <p:spPr>
          <a:xfrm>
            <a:off x="6096000" y="1690688"/>
            <a:ext cx="5709277" cy="3113343"/>
          </a:xfrm>
          <a:prstGeom prst="rect">
            <a:avLst/>
          </a:prstGeom>
        </p:spPr>
      </p:pic>
      <p:sp>
        <p:nvSpPr>
          <p:cNvPr id="6" name="TextBox 5"/>
          <p:cNvSpPr txBox="1"/>
          <p:nvPr/>
        </p:nvSpPr>
        <p:spPr>
          <a:xfrm>
            <a:off x="8656395" y="4981831"/>
            <a:ext cx="2697405" cy="276999"/>
          </a:xfrm>
          <a:prstGeom prst="rect">
            <a:avLst/>
          </a:prstGeom>
          <a:noFill/>
        </p:spPr>
        <p:txBody>
          <a:bodyPr wrap="none" rtlCol="0">
            <a:spAutoFit/>
          </a:bodyPr>
          <a:lstStyle/>
          <a:p>
            <a:r>
              <a:rPr lang="en-US" sz="1200" i="1" dirty="0"/>
              <a:t>Source: </a:t>
            </a:r>
            <a:r>
              <a:rPr lang="en-US" sz="1200" i="1" dirty="0" err="1"/>
              <a:t>Loucks</a:t>
            </a:r>
            <a:r>
              <a:rPr lang="en-US" sz="1200" i="1" dirty="0"/>
              <a:t> and van Beek, 2017 p569</a:t>
            </a:r>
            <a:endParaRPr lang="en-GB" sz="1200" i="1" dirty="0"/>
          </a:p>
        </p:txBody>
      </p:sp>
    </p:spTree>
    <p:extLst>
      <p:ext uri="{BB962C8B-B14F-4D97-AF65-F5344CB8AC3E}">
        <p14:creationId xmlns:p14="http://schemas.microsoft.com/office/powerpoint/2010/main" val="21857862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2 – Identify causes and effects </a:t>
            </a:r>
            <a:endParaRPr lang="en-GB" dirty="0"/>
          </a:p>
        </p:txBody>
      </p:sp>
      <p:sp>
        <p:nvSpPr>
          <p:cNvPr id="3" name="Content Placeholder 2"/>
          <p:cNvSpPr>
            <a:spLocks noGrp="1"/>
          </p:cNvSpPr>
          <p:nvPr>
            <p:ph sz="half" idx="1"/>
          </p:nvPr>
        </p:nvSpPr>
        <p:spPr>
          <a:xfrm>
            <a:off x="838200" y="1825625"/>
            <a:ext cx="4868946" cy="4351338"/>
          </a:xfrm>
        </p:spPr>
        <p:txBody>
          <a:bodyPr>
            <a:normAutofit fontScale="77500" lnSpcReduction="20000"/>
          </a:bodyPr>
          <a:lstStyle/>
          <a:p>
            <a:pPr>
              <a:spcBef>
                <a:spcPts val="600"/>
              </a:spcBef>
              <a:spcAft>
                <a:spcPts val="1200"/>
              </a:spcAft>
              <a:buNone/>
            </a:pPr>
            <a:r>
              <a:rPr lang="en-US" dirty="0"/>
              <a:t>Based on understanding of processes in socio-ecological systems:</a:t>
            </a:r>
          </a:p>
          <a:p>
            <a:pPr>
              <a:spcBef>
                <a:spcPts val="600"/>
              </a:spcBef>
              <a:spcAft>
                <a:spcPts val="1200"/>
              </a:spcAft>
            </a:pPr>
            <a:r>
              <a:rPr lang="en-US" dirty="0"/>
              <a:t>Relation between human and natural system through actions/ interventions and changes in ecosystem services (benefits from nature)</a:t>
            </a:r>
          </a:p>
          <a:p>
            <a:pPr>
              <a:spcBef>
                <a:spcPts val="600"/>
              </a:spcBef>
              <a:spcAft>
                <a:spcPts val="1200"/>
              </a:spcAft>
            </a:pPr>
            <a:r>
              <a:rPr lang="en-US" dirty="0"/>
              <a:t>Human system includes SES and AIS</a:t>
            </a:r>
          </a:p>
          <a:p>
            <a:pPr>
              <a:spcBef>
                <a:spcPts val="600"/>
              </a:spcBef>
              <a:spcAft>
                <a:spcPts val="1200"/>
              </a:spcAft>
            </a:pPr>
            <a:r>
              <a:rPr lang="en-US" dirty="0"/>
              <a:t>Include livelihood-demand and resource-impact issues</a:t>
            </a:r>
          </a:p>
          <a:p>
            <a:pPr>
              <a:spcBef>
                <a:spcPts val="600"/>
              </a:spcBef>
              <a:spcAft>
                <a:spcPts val="1200"/>
              </a:spcAft>
            </a:pPr>
            <a:r>
              <a:rPr lang="en-US" dirty="0"/>
              <a:t>Needs interdisciplinary knowledge, different knowledge systems</a:t>
            </a:r>
          </a:p>
          <a:p>
            <a:pPr>
              <a:spcBef>
                <a:spcPts val="600"/>
              </a:spcBef>
              <a:spcAft>
                <a:spcPts val="1200"/>
              </a:spcAft>
            </a:pPr>
            <a:r>
              <a:rPr lang="en-US" dirty="0"/>
              <a:t>Visualizes “why and how”</a:t>
            </a:r>
          </a:p>
        </p:txBody>
      </p:sp>
      <p:pic>
        <p:nvPicPr>
          <p:cNvPr id="5" name="Content Placeholder 8" descr="Pages from 01_chapter01_22.tiff"/>
          <p:cNvPicPr>
            <a:picLocks noGrp="1" noChangeAspect="1"/>
          </p:cNvPicPr>
          <p:nvPr>
            <p:ph sz="half" idx="2"/>
          </p:nvPr>
        </p:nvPicPr>
        <p:blipFill>
          <a:blip r:embed="rId2" cstate="print"/>
          <a:srcRect l="48702" t="7524" r="7870" b="59771"/>
          <a:stretch>
            <a:fillRect/>
          </a:stretch>
        </p:blipFill>
        <p:spPr>
          <a:xfrm>
            <a:off x="6518788" y="1829495"/>
            <a:ext cx="4542502" cy="4395930"/>
          </a:xfrm>
          <a:prstGeom prst="rect">
            <a:avLst/>
          </a:prstGeom>
        </p:spPr>
      </p:pic>
      <p:sp>
        <p:nvSpPr>
          <p:cNvPr id="7" name="TextBox 6"/>
          <p:cNvSpPr txBox="1"/>
          <p:nvPr/>
        </p:nvSpPr>
        <p:spPr>
          <a:xfrm>
            <a:off x="7741995" y="5864289"/>
            <a:ext cx="2697405" cy="276999"/>
          </a:xfrm>
          <a:prstGeom prst="rect">
            <a:avLst/>
          </a:prstGeom>
          <a:noFill/>
        </p:spPr>
        <p:txBody>
          <a:bodyPr wrap="none" rtlCol="0">
            <a:spAutoFit/>
          </a:bodyPr>
          <a:lstStyle/>
          <a:p>
            <a:r>
              <a:rPr lang="en-US" sz="1200" i="1" dirty="0"/>
              <a:t>Source: </a:t>
            </a:r>
            <a:r>
              <a:rPr lang="en-US" sz="1200" i="1" dirty="0" err="1"/>
              <a:t>Loucks</a:t>
            </a:r>
            <a:r>
              <a:rPr lang="en-US" sz="1200" i="1" dirty="0"/>
              <a:t> and van Beek, 2017 p573</a:t>
            </a:r>
            <a:endParaRPr lang="en-GB" sz="1200" i="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612" y="1874087"/>
            <a:ext cx="6484854" cy="4351338"/>
          </a:xfrm>
          <a:prstGeom prst="rect">
            <a:avLst/>
          </a:prstGeom>
        </p:spPr>
      </p:pic>
    </p:spTree>
    <p:extLst>
      <p:ext uri="{BB962C8B-B14F-4D97-AF65-F5344CB8AC3E}">
        <p14:creationId xmlns:p14="http://schemas.microsoft.com/office/powerpoint/2010/main" val="37822224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 Structure causes and effects, identify root causes and feedback loops</a:t>
            </a:r>
            <a:endParaRPr lang="en-GB" dirty="0"/>
          </a:p>
        </p:txBody>
      </p:sp>
      <p:sp>
        <p:nvSpPr>
          <p:cNvPr id="3" name="Content Placeholder 2"/>
          <p:cNvSpPr>
            <a:spLocks noGrp="1"/>
          </p:cNvSpPr>
          <p:nvPr>
            <p:ph idx="1"/>
          </p:nvPr>
        </p:nvSpPr>
        <p:spPr/>
        <p:txBody>
          <a:bodyPr>
            <a:normAutofit/>
          </a:bodyPr>
          <a:lstStyle/>
          <a:p>
            <a:r>
              <a:rPr lang="en-US" dirty="0"/>
              <a:t>Within the boundaries of the system </a:t>
            </a:r>
          </a:p>
          <a:p>
            <a:r>
              <a:rPr lang="en-US" dirty="0"/>
              <a:t>Based on understanding of socio-ecological processes</a:t>
            </a:r>
          </a:p>
          <a:p>
            <a:endParaRPr lang="en-US" dirty="0"/>
          </a:p>
          <a:p>
            <a:r>
              <a:rPr lang="en-US" dirty="0"/>
              <a:t>What are drivers of change? Will they worsen or improve situation? </a:t>
            </a:r>
          </a:p>
          <a:p>
            <a:endParaRPr lang="en-US" dirty="0"/>
          </a:p>
          <a:p>
            <a:r>
              <a:rPr lang="en-US" dirty="0"/>
              <a:t>Identify the sphere of influence?</a:t>
            </a:r>
            <a:br>
              <a:rPr lang="en-US" dirty="0"/>
            </a:br>
            <a:r>
              <a:rPr lang="en-US" dirty="0"/>
              <a:t>Which causes can you treat? Which are within mandate of organization and scope of plan, which are based on cooperation, and which are to be considered as uncertainties in the system</a:t>
            </a:r>
          </a:p>
          <a:p>
            <a:endParaRPr lang="en-GB" dirty="0"/>
          </a:p>
        </p:txBody>
      </p:sp>
    </p:spTree>
    <p:extLst>
      <p:ext uri="{BB962C8B-B14F-4D97-AF65-F5344CB8AC3E}">
        <p14:creationId xmlns:p14="http://schemas.microsoft.com/office/powerpoint/2010/main" val="26388993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GB" dirty="0"/>
          </a:p>
        </p:txBody>
      </p:sp>
      <p:sp>
        <p:nvSpPr>
          <p:cNvPr id="4" name="AutoShape 4" descr="Image result for problem tree"/>
          <p:cNvSpPr txBox="1">
            <a:spLocks noChangeAspect="1" noChangeArrowheads="1"/>
          </p:cNvSpPr>
          <p:nvPr/>
        </p:nvSpPr>
        <p:spPr bwMode="auto">
          <a:xfrm>
            <a:off x="621654" y="6027974"/>
            <a:ext cx="3270100" cy="309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i="1" dirty="0"/>
              <a:t>source: El </a:t>
            </a:r>
            <a:r>
              <a:rPr lang="en-GB" sz="1800" i="1" dirty="0" err="1"/>
              <a:t>Ayni</a:t>
            </a:r>
            <a:r>
              <a:rPr lang="en-GB" sz="1800" i="1" dirty="0"/>
              <a:t> et al., 2013</a:t>
            </a:r>
            <a:endParaRPr lang="es-CO" sz="1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137605"/>
            <a:ext cx="8083700" cy="6530115"/>
          </a:xfrm>
          <a:prstGeom prst="rect">
            <a:avLst/>
          </a:prstGeom>
        </p:spPr>
      </p:pic>
    </p:spTree>
    <p:extLst>
      <p:ext uri="{BB962C8B-B14F-4D97-AF65-F5344CB8AC3E}">
        <p14:creationId xmlns:p14="http://schemas.microsoft.com/office/powerpoint/2010/main" val="16884126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Notes</a:t>
            </a:r>
            <a:endParaRPr lang="en-GB" dirty="0"/>
          </a:p>
        </p:txBody>
      </p:sp>
      <p:sp>
        <p:nvSpPr>
          <p:cNvPr id="3" name="Content Placeholder 2"/>
          <p:cNvSpPr>
            <a:spLocks noGrp="1"/>
          </p:cNvSpPr>
          <p:nvPr>
            <p:ph idx="1"/>
          </p:nvPr>
        </p:nvSpPr>
        <p:spPr/>
        <p:txBody>
          <a:bodyPr>
            <a:normAutofit fontScale="92500" lnSpcReduction="10000"/>
          </a:bodyPr>
          <a:lstStyle/>
          <a:p>
            <a:r>
              <a:rPr lang="en-US" dirty="0"/>
              <a:t>Importance of well defining the core problem (be specific, also problems have to be existing ones, not potential future ones, also not lack of solution)</a:t>
            </a:r>
          </a:p>
          <a:p>
            <a:r>
              <a:rPr lang="en-US" dirty="0"/>
              <a:t>When building up the tree in different levels of causes and effects, do the “leads to” test to check position of boxes</a:t>
            </a:r>
          </a:p>
          <a:p>
            <a:r>
              <a:rPr lang="en-US" dirty="0"/>
              <a:t>A certain issue can only appear once (if you see it appearing more than one time, you need to reshuffle the boxes)</a:t>
            </a:r>
          </a:p>
          <a:p>
            <a:r>
              <a:rPr lang="en-US" dirty="0"/>
              <a:t>Check what are issues inside and outside the boundaries of the situation analysis</a:t>
            </a:r>
          </a:p>
          <a:p>
            <a:r>
              <a:rPr lang="en-US" dirty="0"/>
              <a:t>Reflect on the mandate of the water resources plan and the type of issues it is responsible for</a:t>
            </a:r>
          </a:p>
        </p:txBody>
      </p:sp>
    </p:spTree>
    <p:extLst>
      <p:ext uri="{BB962C8B-B14F-4D97-AF65-F5344CB8AC3E}">
        <p14:creationId xmlns:p14="http://schemas.microsoft.com/office/powerpoint/2010/main" val="22955118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 Problem tree for </a:t>
            </a:r>
            <a:r>
              <a:rPr lang="en-US" dirty="0" err="1"/>
              <a:t>Andarax</a:t>
            </a:r>
            <a:endParaRPr lang="en-GB" dirty="0"/>
          </a:p>
        </p:txBody>
      </p:sp>
      <p:sp>
        <p:nvSpPr>
          <p:cNvPr id="3" name="Content Placeholder 2"/>
          <p:cNvSpPr>
            <a:spLocks noGrp="1"/>
          </p:cNvSpPr>
          <p:nvPr>
            <p:ph idx="1"/>
          </p:nvPr>
        </p:nvSpPr>
        <p:spPr/>
        <p:txBody>
          <a:bodyPr>
            <a:normAutofit fontScale="92500" lnSpcReduction="20000"/>
          </a:bodyPr>
          <a:lstStyle/>
          <a:p>
            <a:r>
              <a:rPr lang="en-US" dirty="0"/>
              <a:t>The objective of this exercise is to create a problem tree for a problem of choice in the </a:t>
            </a:r>
            <a:r>
              <a:rPr lang="en-US" dirty="0" err="1"/>
              <a:t>Andarax</a:t>
            </a:r>
            <a:r>
              <a:rPr lang="en-US" dirty="0"/>
              <a:t> river basin</a:t>
            </a:r>
          </a:p>
          <a:p>
            <a:r>
              <a:rPr lang="en-US" dirty="0"/>
              <a:t>Instructions</a:t>
            </a:r>
          </a:p>
          <a:p>
            <a:pPr lvl="1"/>
            <a:r>
              <a:rPr lang="en-US" dirty="0">
                <a:solidFill>
                  <a:schemeClr val="bg1">
                    <a:lumMod val="75000"/>
                  </a:schemeClr>
                </a:solidFill>
              </a:rPr>
              <a:t>Look at the videos introducing the </a:t>
            </a:r>
            <a:r>
              <a:rPr lang="en-US" dirty="0" err="1">
                <a:solidFill>
                  <a:schemeClr val="bg1">
                    <a:lumMod val="75000"/>
                  </a:schemeClr>
                </a:solidFill>
              </a:rPr>
              <a:t>Andarax</a:t>
            </a:r>
            <a:r>
              <a:rPr lang="en-US" dirty="0">
                <a:solidFill>
                  <a:schemeClr val="bg1">
                    <a:lumMod val="75000"/>
                  </a:schemeClr>
                </a:solidFill>
              </a:rPr>
              <a:t> river basin and make notes (individual) of the following:</a:t>
            </a:r>
          </a:p>
          <a:p>
            <a:pPr marL="1295400" lvl="2" indent="-381000">
              <a:spcBef>
                <a:spcPct val="50000"/>
              </a:spcBef>
            </a:pPr>
            <a:r>
              <a:rPr lang="en-US" sz="1600" dirty="0">
                <a:solidFill>
                  <a:schemeClr val="bg1">
                    <a:lumMod val="75000"/>
                  </a:schemeClr>
                </a:solidFill>
                <a:latin typeface="Arial" charset="0"/>
              </a:rPr>
              <a:t>What are potential problems in the basin?</a:t>
            </a:r>
          </a:p>
          <a:p>
            <a:pPr marL="1295400" lvl="2" indent="-381000">
              <a:spcBef>
                <a:spcPct val="50000"/>
              </a:spcBef>
            </a:pPr>
            <a:r>
              <a:rPr lang="en-US" sz="1600" dirty="0">
                <a:solidFill>
                  <a:schemeClr val="bg1">
                    <a:lumMod val="75000"/>
                  </a:schemeClr>
                </a:solidFill>
                <a:latin typeface="Arial" charset="0"/>
              </a:rPr>
              <a:t>What are main drivers for changes in the basin?</a:t>
            </a:r>
          </a:p>
          <a:p>
            <a:pPr marL="1295400" lvl="2" indent="-381000">
              <a:spcBef>
                <a:spcPct val="50000"/>
              </a:spcBef>
            </a:pPr>
            <a:r>
              <a:rPr lang="en-US" sz="1600" dirty="0">
                <a:solidFill>
                  <a:schemeClr val="bg1">
                    <a:lumMod val="75000"/>
                  </a:schemeClr>
                </a:solidFill>
                <a:latin typeface="Arial" charset="0"/>
              </a:rPr>
              <a:t>What are actors and potential solutions?</a:t>
            </a:r>
          </a:p>
          <a:p>
            <a:pPr marL="1295400" lvl="2" indent="-381000">
              <a:spcBef>
                <a:spcPct val="50000"/>
              </a:spcBef>
            </a:pPr>
            <a:r>
              <a:rPr lang="en-US" sz="1600" dirty="0">
                <a:solidFill>
                  <a:schemeClr val="bg1">
                    <a:lumMod val="75000"/>
                  </a:schemeClr>
                </a:solidFill>
                <a:latin typeface="Arial" charset="0"/>
              </a:rPr>
              <a:t>OUTPUT: PROBLEM CLOUD</a:t>
            </a:r>
          </a:p>
          <a:p>
            <a:pPr lvl="1"/>
            <a:endParaRPr lang="en-US" dirty="0"/>
          </a:p>
          <a:p>
            <a:pPr lvl="1"/>
            <a:r>
              <a:rPr lang="en-US" dirty="0"/>
              <a:t>In the problem cloud, define 2-3 key problems</a:t>
            </a:r>
          </a:p>
          <a:p>
            <a:pPr lvl="1"/>
            <a:r>
              <a:rPr lang="en-US" dirty="0"/>
              <a:t>Select one problem and in groups of 2-3 prepare a problem tree as explained above (consult practitioners guide for more information)</a:t>
            </a:r>
          </a:p>
          <a:p>
            <a:pPr lvl="1"/>
            <a:r>
              <a:rPr lang="en-US" dirty="0"/>
              <a:t>Prepare your paper and argumentation for the plenary presentation</a:t>
            </a:r>
          </a:p>
        </p:txBody>
      </p:sp>
    </p:spTree>
    <p:extLst>
      <p:ext uri="{BB962C8B-B14F-4D97-AF65-F5344CB8AC3E}">
        <p14:creationId xmlns:p14="http://schemas.microsoft.com/office/powerpoint/2010/main" val="42431691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and Q&amp;A</a:t>
            </a:r>
            <a:endParaRPr lang="en-GB" dirty="0"/>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r>
              <a:rPr lang="en-US" dirty="0"/>
              <a:t>Issues are multi-facetted</a:t>
            </a:r>
          </a:p>
          <a:p>
            <a:r>
              <a:rPr lang="en-US" dirty="0"/>
              <a:t>What is the mandate (what can you change)…</a:t>
            </a:r>
            <a:r>
              <a:rPr lang="en-US" dirty="0" err="1"/>
              <a:t>cf</a:t>
            </a:r>
            <a:r>
              <a:rPr lang="en-US" dirty="0"/>
              <a:t> boundaries</a:t>
            </a:r>
          </a:p>
          <a:p>
            <a:r>
              <a:rPr lang="en-US" dirty="0"/>
              <a:t>Advantages and disadvantages of problem tree in situation analysis</a:t>
            </a:r>
            <a:endParaRPr lang="en-GB" dirty="0"/>
          </a:p>
        </p:txBody>
      </p:sp>
    </p:spTree>
    <p:extLst>
      <p:ext uri="{BB962C8B-B14F-4D97-AF65-F5344CB8AC3E}">
        <p14:creationId xmlns:p14="http://schemas.microsoft.com/office/powerpoint/2010/main" val="14555231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 sources</a:t>
            </a:r>
            <a:endParaRPr lang="en-GB" dirty="0"/>
          </a:p>
        </p:txBody>
      </p:sp>
      <p:sp>
        <p:nvSpPr>
          <p:cNvPr id="3" name="Content Placeholder 2"/>
          <p:cNvSpPr>
            <a:spLocks noGrp="1"/>
          </p:cNvSpPr>
          <p:nvPr>
            <p:ph idx="1"/>
          </p:nvPr>
        </p:nvSpPr>
        <p:spPr>
          <a:xfrm>
            <a:off x="838200" y="1348740"/>
            <a:ext cx="10515600" cy="5338663"/>
          </a:xfrm>
        </p:spPr>
        <p:txBody>
          <a:bodyPr>
            <a:normAutofit fontScale="62500" lnSpcReduction="20000"/>
          </a:bodyPr>
          <a:lstStyle/>
          <a:p>
            <a:pPr marL="0" indent="0">
              <a:buNone/>
            </a:pPr>
            <a:r>
              <a:rPr lang="en-US" dirty="0"/>
              <a:t>References and sources</a:t>
            </a:r>
          </a:p>
          <a:p>
            <a:r>
              <a:rPr lang="en-US" dirty="0"/>
              <a:t>On problem tree technique; GMBH practitioner guidelines (available on </a:t>
            </a:r>
            <a:r>
              <a:rPr lang="en-US" dirty="0" err="1"/>
              <a:t>eCampus</a:t>
            </a:r>
            <a:r>
              <a:rPr lang="en-US" dirty="0"/>
              <a:t>)</a:t>
            </a:r>
          </a:p>
          <a:p>
            <a:r>
              <a:rPr lang="en-US" dirty="0"/>
              <a:t>Mapping and Assessment of Ecosystem Services (MAES): </a:t>
            </a:r>
            <a:r>
              <a:rPr lang="en-US" dirty="0">
                <a:hlinkClick r:id="rId3"/>
              </a:rPr>
              <a:t>https://biodiversity.europa.eu/maes</a:t>
            </a:r>
            <a:r>
              <a:rPr lang="en-US" dirty="0"/>
              <a:t> </a:t>
            </a:r>
          </a:p>
          <a:p>
            <a:pPr marL="0" indent="0">
              <a:buNone/>
            </a:pPr>
            <a:endParaRPr lang="en-US" dirty="0"/>
          </a:p>
          <a:p>
            <a:pPr marL="0" indent="0">
              <a:buNone/>
            </a:pPr>
            <a:r>
              <a:rPr lang="en-US" dirty="0"/>
              <a:t>Additional reading on </a:t>
            </a:r>
            <a:r>
              <a:rPr lang="en-US" dirty="0" err="1"/>
              <a:t>Andarax</a:t>
            </a:r>
            <a:r>
              <a:rPr lang="en-US" dirty="0"/>
              <a:t> related issues - optional</a:t>
            </a:r>
          </a:p>
          <a:p>
            <a:r>
              <a:rPr lang="en-GB" dirty="0"/>
              <a:t>El </a:t>
            </a:r>
            <a:r>
              <a:rPr lang="en-GB" dirty="0" err="1"/>
              <a:t>Ayni</a:t>
            </a:r>
            <a:r>
              <a:rPr lang="en-GB" dirty="0"/>
              <a:t>, F et al. (2013). Deterioration of a Tunisian coastal aquifer due to agricultural activities and possible approaches for better water management. </a:t>
            </a:r>
            <a:r>
              <a:rPr lang="en-GB" i="1" dirty="0"/>
              <a:t>Water and Environment Journal</a:t>
            </a:r>
            <a:r>
              <a:rPr lang="en-GB" dirty="0"/>
              <a:t>. </a:t>
            </a:r>
            <a:r>
              <a:rPr lang="en-GB" dirty="0">
                <a:hlinkClick r:id="rId4"/>
              </a:rPr>
              <a:t>https://doi.org/10.1111/j.1747-6593.2012.00354.x</a:t>
            </a:r>
            <a:endParaRPr lang="en-GB" dirty="0"/>
          </a:p>
          <a:p>
            <a:r>
              <a:rPr lang="en-GB" dirty="0"/>
              <a:t>MacDonald et al. (2000). Agricultural abandonment in mountain areas of Europe: Environmental consequences and policy response. </a:t>
            </a:r>
            <a:r>
              <a:rPr lang="en-GB" i="1" dirty="0"/>
              <a:t>Journal of Environmental Management</a:t>
            </a:r>
            <a:r>
              <a:rPr lang="en-GB" dirty="0"/>
              <a:t>. </a:t>
            </a:r>
            <a:r>
              <a:rPr lang="en-GB" dirty="0">
                <a:hlinkClick r:id="rId5"/>
              </a:rPr>
              <a:t>https://doi.org/10.1006/jema.1999.0335</a:t>
            </a:r>
            <a:r>
              <a:rPr lang="en-GB" dirty="0"/>
              <a:t> </a:t>
            </a:r>
          </a:p>
          <a:p>
            <a:r>
              <a:rPr lang="en-US" dirty="0" err="1"/>
              <a:t>Lafuente</a:t>
            </a:r>
            <a:r>
              <a:rPr lang="en-US" dirty="0"/>
              <a:t> et al. (2018). The role played by environmental concern and institutional trust in changing public preferences for water management. </a:t>
            </a:r>
            <a:r>
              <a:rPr lang="en-US" i="1" dirty="0"/>
              <a:t>Environmental Policy and Governance</a:t>
            </a:r>
            <a:r>
              <a:rPr lang="en-US" dirty="0"/>
              <a:t>. </a:t>
            </a:r>
            <a:r>
              <a:rPr lang="en-GB" dirty="0">
                <a:hlinkClick r:id="rId6"/>
              </a:rPr>
              <a:t>https://doi.org/10.1002/eet.1808</a:t>
            </a:r>
            <a:endParaRPr lang="en-GB" dirty="0"/>
          </a:p>
          <a:p>
            <a:pPr marL="0" indent="0">
              <a:buNone/>
            </a:pPr>
            <a:r>
              <a:rPr lang="en-US" dirty="0"/>
              <a:t>Additional reading on understanding interactions in the natural-human system (SES and IPBES) - optional</a:t>
            </a:r>
            <a:endParaRPr lang="en-GB" dirty="0"/>
          </a:p>
          <a:p>
            <a:r>
              <a:rPr lang="en-US" dirty="0"/>
              <a:t>McGinnis, M. D., &amp; </a:t>
            </a:r>
            <a:r>
              <a:rPr lang="en-US" dirty="0" err="1"/>
              <a:t>Ostrom</a:t>
            </a:r>
            <a:r>
              <a:rPr lang="en-US" dirty="0"/>
              <a:t>, E. (2014). Social-ecological system framework: Initial changes and continuing challenges. </a:t>
            </a:r>
            <a:r>
              <a:rPr lang="en-US" i="1" dirty="0"/>
              <a:t>Ecology and Society</a:t>
            </a:r>
            <a:r>
              <a:rPr lang="en-US" dirty="0"/>
              <a:t>. </a:t>
            </a:r>
            <a:r>
              <a:rPr lang="en-US" dirty="0">
                <a:hlinkClick r:id="rId7"/>
              </a:rPr>
              <a:t>https://doi.org/10.5751/ES-06387-190230</a:t>
            </a:r>
            <a:r>
              <a:rPr lang="en-US" dirty="0"/>
              <a:t> </a:t>
            </a:r>
          </a:p>
          <a:p>
            <a:r>
              <a:rPr lang="en-GB" dirty="0" err="1"/>
              <a:t>Díaz</a:t>
            </a:r>
            <a:r>
              <a:rPr lang="en-GB" dirty="0"/>
              <a:t>, S. et al. (2015). The IPBES Conceptual Framework - connecting nature and people. In </a:t>
            </a:r>
            <a:r>
              <a:rPr lang="en-GB" i="1" dirty="0"/>
              <a:t>Current Opinion in Environmental Sustainability</a:t>
            </a:r>
            <a:r>
              <a:rPr lang="en-GB" dirty="0"/>
              <a:t>. </a:t>
            </a:r>
            <a:r>
              <a:rPr lang="en-GB" dirty="0">
                <a:hlinkClick r:id="rId8"/>
              </a:rPr>
              <a:t>https://doi.org/10.1016/j.cosust.2014.11.002</a:t>
            </a:r>
            <a:r>
              <a:rPr lang="en-GB" dirty="0"/>
              <a:t> </a:t>
            </a:r>
            <a:endParaRPr lang="en-US" dirty="0"/>
          </a:p>
        </p:txBody>
      </p:sp>
    </p:spTree>
    <p:extLst>
      <p:ext uri="{BB962C8B-B14F-4D97-AF65-F5344CB8AC3E}">
        <p14:creationId xmlns:p14="http://schemas.microsoft.com/office/powerpoint/2010/main" val="41233053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Videos to watch (optional)</a:t>
            </a:r>
            <a:endParaRPr lang="en-GB"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a:t>General on problem tree methods and socio-ecological system understanding</a:t>
            </a:r>
          </a:p>
          <a:p>
            <a:pPr marL="0" indent="0">
              <a:buNone/>
            </a:pPr>
            <a:endParaRPr lang="en-US" dirty="0"/>
          </a:p>
          <a:p>
            <a:r>
              <a:rPr lang="en-US" dirty="0"/>
              <a:t>General purpose and method of problem tree (1:59 video by </a:t>
            </a:r>
            <a:r>
              <a:rPr lang="en-US" dirty="0" err="1"/>
              <a:t>TolaData</a:t>
            </a:r>
            <a:r>
              <a:rPr lang="en-US" dirty="0"/>
              <a:t> company to introduce general principles of problem tree, not specific for water systems) </a:t>
            </a:r>
            <a:r>
              <a:rPr lang="en-US" dirty="0">
                <a:hlinkClick r:id="rId3"/>
              </a:rPr>
              <a:t>https://www.youtube.com/watch?v=-j-_Y7D35H4</a:t>
            </a:r>
            <a:r>
              <a:rPr lang="en-US" dirty="0"/>
              <a:t> </a:t>
            </a:r>
          </a:p>
          <a:p>
            <a:r>
              <a:rPr lang="en-US" dirty="0"/>
              <a:t>For an introduction to ecosystem services and its relation to biodiversity (5:36 video from EU environment, after 1:36 it introduces the valuation techniques reflecting on monetizing and CBA </a:t>
            </a:r>
            <a:r>
              <a:rPr lang="en-US" dirty="0">
                <a:hlinkClick r:id="rId4"/>
              </a:rPr>
              <a:t>https://www.youtube.com/watch?time_continue=27&amp;v=D6luBEJfi3s&amp;feature=emb_title</a:t>
            </a:r>
            <a:r>
              <a:rPr lang="en-US" dirty="0"/>
              <a:t> )</a:t>
            </a:r>
          </a:p>
          <a:p>
            <a:r>
              <a:rPr lang="en-US" dirty="0"/>
              <a:t>Use of ecosystem service approach in defining human interventions (9:02 video by California Academy of Sciences with an example on the function of mangrove swamps for coastal areas 2:33 and wetlands for cities 4:14 </a:t>
            </a:r>
            <a:r>
              <a:rPr lang="en-US" dirty="0">
                <a:hlinkClick r:id="rId5"/>
              </a:rPr>
              <a:t>https://www.youtube.com/watch?v=BCH1Gre3Mg0</a:t>
            </a:r>
            <a:r>
              <a:rPr lang="en-US" dirty="0"/>
              <a:t> )</a:t>
            </a:r>
          </a:p>
          <a:p>
            <a:endParaRPr lang="en-US" dirty="0"/>
          </a:p>
          <a:p>
            <a:endParaRPr lang="en-US" dirty="0"/>
          </a:p>
          <a:p>
            <a:pPr marL="0" indent="0">
              <a:buNone/>
            </a:pPr>
            <a:r>
              <a:rPr lang="en-US" dirty="0"/>
              <a:t>On the </a:t>
            </a:r>
            <a:r>
              <a:rPr lang="en-US" dirty="0" err="1"/>
              <a:t>Andarax</a:t>
            </a:r>
            <a:r>
              <a:rPr lang="en-US" dirty="0"/>
              <a:t> case and its specific problems: check link to videos in PowerPoint introducing </a:t>
            </a:r>
            <a:r>
              <a:rPr lang="en-US" dirty="0" err="1"/>
              <a:t>Andarax</a:t>
            </a:r>
            <a:r>
              <a:rPr lang="en-US" dirty="0"/>
              <a:t> PIP</a:t>
            </a:r>
          </a:p>
          <a:p>
            <a:pPr marL="0" indent="0">
              <a:buNone/>
            </a:pPr>
            <a:endParaRPr lang="en-US" dirty="0"/>
          </a:p>
          <a:p>
            <a:endParaRPr lang="en-US" dirty="0"/>
          </a:p>
          <a:p>
            <a:pPr lvl="1"/>
            <a:endParaRPr lang="en-GB" dirty="0"/>
          </a:p>
        </p:txBody>
      </p:sp>
      <p:pic>
        <p:nvPicPr>
          <p:cNvPr id="4" name="Picture 3">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4243" y="3384310"/>
            <a:ext cx="435038" cy="435038"/>
          </a:xfrm>
          <a:prstGeom prst="rect">
            <a:avLst/>
          </a:prstGeom>
        </p:spPr>
      </p:pic>
      <p:pic>
        <p:nvPicPr>
          <p:cNvPr id="5" name="Picture 4">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4243" y="4126675"/>
            <a:ext cx="435038" cy="435038"/>
          </a:xfrm>
          <a:prstGeom prst="rect">
            <a:avLst/>
          </a:prstGeom>
        </p:spPr>
      </p:pic>
      <p:pic>
        <p:nvPicPr>
          <p:cNvPr id="8" name="Picture 7">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4243" y="2682667"/>
            <a:ext cx="435038" cy="435038"/>
          </a:xfrm>
          <a:prstGeom prst="rect">
            <a:avLst/>
          </a:prstGeom>
        </p:spPr>
      </p:pic>
    </p:spTree>
    <p:extLst>
      <p:ext uri="{BB962C8B-B14F-4D97-AF65-F5344CB8AC3E}">
        <p14:creationId xmlns:p14="http://schemas.microsoft.com/office/powerpoint/2010/main" val="9731312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41965" y="2780928"/>
            <a:ext cx="5112568" cy="769441"/>
          </a:xfrm>
          <a:prstGeom prst="rect">
            <a:avLst/>
          </a:prstGeom>
          <a:noFill/>
        </p:spPr>
        <p:txBody>
          <a:bodyPr wrap="square" rtlCol="0">
            <a:spAutoFit/>
          </a:bodyPr>
          <a:lstStyle/>
          <a:p>
            <a:pPr algn="ctr"/>
            <a:r>
              <a:rPr lang="en-US" sz="4400" dirty="0">
                <a:solidFill>
                  <a:schemeClr val="bg1"/>
                </a:solidFill>
              </a:rPr>
              <a:t>Questions?</a:t>
            </a:r>
            <a:endParaRPr lang="en-GB" sz="4400" dirty="0">
              <a:solidFill>
                <a:schemeClr val="bg1"/>
              </a:solidFill>
            </a:endParaRPr>
          </a:p>
        </p:txBody>
      </p:sp>
    </p:spTree>
    <p:extLst>
      <p:ext uri="{BB962C8B-B14F-4D97-AF65-F5344CB8AC3E}">
        <p14:creationId xmlns:p14="http://schemas.microsoft.com/office/powerpoint/2010/main" val="37193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 stakeholder analysis</a:t>
            </a:r>
            <a:endParaRPr lang="en-GB" dirty="0"/>
          </a:p>
        </p:txBody>
      </p:sp>
      <p:sp>
        <p:nvSpPr>
          <p:cNvPr id="5" name="Content Placeholder 4"/>
          <p:cNvSpPr>
            <a:spLocks noGrp="1"/>
          </p:cNvSpPr>
          <p:nvPr>
            <p:ph sz="half" idx="1"/>
          </p:nvPr>
        </p:nvSpPr>
        <p:spPr/>
        <p:txBody>
          <a:bodyPr/>
          <a:lstStyle/>
          <a:p>
            <a:r>
              <a:rPr lang="en-US" dirty="0"/>
              <a:t>Select one problem and in groups of 2-3 prepare a problem tree as explained in video (consult practitioners guide for more information)</a:t>
            </a:r>
          </a:p>
          <a:p>
            <a:endParaRPr lang="en-US" dirty="0"/>
          </a:p>
          <a:p>
            <a:r>
              <a:rPr lang="en-US" dirty="0"/>
              <a:t>Bring your matrix (on paper) and be ready to present/argue</a:t>
            </a:r>
          </a:p>
          <a:p>
            <a:endParaRPr lang="en-GB" dirty="0"/>
          </a:p>
        </p:txBody>
      </p:sp>
      <p:pic>
        <p:nvPicPr>
          <p:cNvPr id="6" name="Picture 10" descr="M2_imp infl"/>
          <p:cNvPicPr>
            <a:picLocks noGrp="1" noChangeAspect="1" noChangeArrowheads="1"/>
          </p:cNvPicPr>
          <p:nvPr>
            <p:ph sz="half" idx="2"/>
          </p:nvPr>
        </p:nvPicPr>
        <p:blipFill>
          <a:blip r:embed="rId2" cstate="print"/>
          <a:srcRect/>
          <a:stretch>
            <a:fillRect/>
          </a:stretch>
        </p:blipFill>
        <p:spPr bwMode="auto">
          <a:xfrm>
            <a:off x="6515100" y="2677319"/>
            <a:ext cx="4495800" cy="2647950"/>
          </a:xfrm>
          <a:prstGeom prst="rect">
            <a:avLst/>
          </a:prstGeom>
          <a:noFill/>
          <a:ln w="9525">
            <a:noFill/>
            <a:miter lim="800000"/>
            <a:headEnd/>
            <a:tailEnd/>
          </a:ln>
        </p:spPr>
      </p:pic>
    </p:spTree>
    <p:extLst>
      <p:ext uri="{BB962C8B-B14F-4D97-AF65-F5344CB8AC3E}">
        <p14:creationId xmlns:p14="http://schemas.microsoft.com/office/powerpoint/2010/main" val="29136910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
          </p:nvPr>
        </p:nvSpPr>
        <p:spPr/>
        <p:txBody>
          <a:bodyPr/>
          <a:lstStyle/>
          <a:p>
            <a:r>
              <a:rPr lang="en-US" sz="2800" dirty="0"/>
              <a:t>Situation analysis -  stakeholder analysis</a:t>
            </a:r>
          </a:p>
          <a:p>
            <a:endParaRPr lang="en-US" dirty="0"/>
          </a:p>
          <a:p>
            <a:endParaRPr lang="en-US" dirty="0"/>
          </a:p>
          <a:p>
            <a:r>
              <a:rPr lang="en-US" dirty="0"/>
              <a:t>Nora Van Cauwenbergh, PhD</a:t>
            </a:r>
          </a:p>
          <a:p>
            <a:r>
              <a:rPr lang="en-US" dirty="0"/>
              <a:t>Senior lecturer Water Resources Planning, module coordinator</a:t>
            </a:r>
          </a:p>
          <a:p>
            <a:endParaRPr lang="en-US" dirty="0"/>
          </a:p>
        </p:txBody>
      </p:sp>
      <p:sp>
        <p:nvSpPr>
          <p:cNvPr id="12" name="Text Placeholder 11"/>
          <p:cNvSpPr>
            <a:spLocks noGrp="1"/>
          </p:cNvSpPr>
          <p:nvPr>
            <p:ph type="body" sz="quarter" idx="10"/>
          </p:nvPr>
        </p:nvSpPr>
        <p:spPr>
          <a:xfrm>
            <a:off x="672000" y="553665"/>
            <a:ext cx="8136763" cy="772107"/>
          </a:xfrm>
        </p:spPr>
        <p:txBody>
          <a:bodyPr wrap="square">
            <a:spAutoFit/>
          </a:bodyPr>
          <a:lstStyle/>
          <a:p>
            <a:r>
              <a:rPr lang="en-US" dirty="0"/>
              <a:t>Water resources planning</a:t>
            </a:r>
          </a:p>
        </p:txBody>
      </p:sp>
      <p:pic>
        <p:nvPicPr>
          <p:cNvPr id="5" name="Picture 4">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12406" y="6029538"/>
            <a:ext cx="610271" cy="610271"/>
          </a:xfrm>
          <a:prstGeom prst="rect">
            <a:avLst/>
          </a:prstGeom>
        </p:spPr>
      </p:pic>
      <p:pic>
        <p:nvPicPr>
          <p:cNvPr id="6" name="Picture 5">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02482" y="6122239"/>
            <a:ext cx="435039" cy="435039"/>
          </a:xfrm>
          <a:prstGeom prst="rect">
            <a:avLst/>
          </a:prstGeom>
        </p:spPr>
      </p:pic>
      <p:pic>
        <p:nvPicPr>
          <p:cNvPr id="7" name="Picture 6">
            <a:hlinkClick r:id="rId6"/>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72681" y="6117154"/>
            <a:ext cx="435039" cy="435039"/>
          </a:xfrm>
          <a:prstGeom prst="rect">
            <a:avLst/>
          </a:prstGeom>
        </p:spPr>
      </p:pic>
      <p:pic>
        <p:nvPicPr>
          <p:cNvPr id="8" name="Picture 7">
            <a:hlinkClick r:id="rId8"/>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234175" y="6122239"/>
            <a:ext cx="435039" cy="435039"/>
          </a:xfrm>
          <a:prstGeom prst="rect">
            <a:avLst/>
          </a:prstGeom>
        </p:spPr>
      </p:pic>
      <p:pic>
        <p:nvPicPr>
          <p:cNvPr id="9" name="Picture 8">
            <a:hlinkClick r:id="rId10"/>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171618" y="6117153"/>
            <a:ext cx="435039" cy="435039"/>
          </a:xfrm>
          <a:prstGeom prst="rect">
            <a:avLst/>
          </a:prstGeom>
        </p:spPr>
      </p:pic>
    </p:spTree>
    <p:extLst>
      <p:ext uri="{BB962C8B-B14F-4D97-AF65-F5344CB8AC3E}">
        <p14:creationId xmlns:p14="http://schemas.microsoft.com/office/powerpoint/2010/main" val="38059333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Stakeholder analysis</a:t>
            </a:r>
            <a:endParaRPr lang="en-GB" dirty="0"/>
          </a:p>
        </p:txBody>
      </p:sp>
      <p:sp>
        <p:nvSpPr>
          <p:cNvPr id="3" name="Subtitle 2"/>
          <p:cNvSpPr>
            <a:spLocks noGrp="1"/>
          </p:cNvSpPr>
          <p:nvPr>
            <p:ph type="subTitle" idx="1"/>
          </p:nvPr>
        </p:nvSpPr>
        <p:spPr/>
        <p:txBody>
          <a:bodyPr>
            <a:normAutofit lnSpcReduction="10000"/>
          </a:bodyPr>
          <a:lstStyle/>
          <a:p>
            <a:r>
              <a:rPr lang="en-US" dirty="0"/>
              <a:t>Theory and exercise</a:t>
            </a:r>
          </a:p>
          <a:p>
            <a:endParaRPr lang="en-US" dirty="0"/>
          </a:p>
          <a:p>
            <a:r>
              <a:rPr lang="en-US" dirty="0"/>
              <a:t>Dr. Nora Van Cauwenbergh</a:t>
            </a:r>
          </a:p>
          <a:p>
            <a:r>
              <a:rPr lang="en-US" dirty="0"/>
              <a:t>Senior lecturer Water Resources Planning, IHE Delft</a:t>
            </a:r>
          </a:p>
        </p:txBody>
      </p:sp>
    </p:spTree>
    <p:extLst>
      <p:ext uri="{BB962C8B-B14F-4D97-AF65-F5344CB8AC3E}">
        <p14:creationId xmlns:p14="http://schemas.microsoft.com/office/powerpoint/2010/main" val="20393693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and who - stakeholder involvement?</a:t>
            </a:r>
            <a:endParaRPr lang="en-GB" dirty="0"/>
          </a:p>
        </p:txBody>
      </p:sp>
      <p:sp>
        <p:nvSpPr>
          <p:cNvPr id="3" name="Content Placeholder 2"/>
          <p:cNvSpPr>
            <a:spLocks noGrp="1"/>
          </p:cNvSpPr>
          <p:nvPr>
            <p:ph idx="1"/>
          </p:nvPr>
        </p:nvSpPr>
        <p:spPr/>
        <p:txBody>
          <a:bodyPr>
            <a:normAutofit/>
          </a:bodyPr>
          <a:lstStyle/>
          <a:p>
            <a:r>
              <a:rPr lang="en-US" dirty="0"/>
              <a:t>In water resources planning,  decisions on water allocation and management are made: affect a large number of people and involve multiple parties.</a:t>
            </a:r>
          </a:p>
          <a:p>
            <a:r>
              <a:rPr lang="en-US" dirty="0">
                <a:solidFill>
                  <a:schemeClr val="bg1">
                    <a:lumMod val="65000"/>
                  </a:schemeClr>
                </a:solidFill>
              </a:rPr>
              <a:t>Different levels of government, water users across sectors, civil society, experts, environmental and other NGOs, media etc. </a:t>
            </a:r>
          </a:p>
          <a:p>
            <a:r>
              <a:rPr lang="en-US" dirty="0"/>
              <a:t>Consensus on importance of democratizing decisions on allocation and management of water</a:t>
            </a:r>
          </a:p>
          <a:p>
            <a:pPr lvl="1"/>
            <a:r>
              <a:rPr lang="en-US" sz="2800" dirty="0"/>
              <a:t>Efficiency argument</a:t>
            </a:r>
          </a:p>
          <a:p>
            <a:pPr lvl="1"/>
            <a:r>
              <a:rPr lang="en-US" sz="2800" dirty="0"/>
              <a:t>Social inequity argument</a:t>
            </a:r>
          </a:p>
          <a:p>
            <a:endParaRPr lang="en-US" dirty="0"/>
          </a:p>
        </p:txBody>
      </p:sp>
    </p:spTree>
    <p:extLst>
      <p:ext uri="{BB962C8B-B14F-4D97-AF65-F5344CB8AC3E}">
        <p14:creationId xmlns:p14="http://schemas.microsoft.com/office/powerpoint/2010/main" val="17100130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start? Identification methods and tools</a:t>
            </a:r>
            <a:endParaRPr lang="en-GB" dirty="0"/>
          </a:p>
        </p:txBody>
      </p:sp>
      <p:sp>
        <p:nvSpPr>
          <p:cNvPr id="3" name="Content Placeholder 2"/>
          <p:cNvSpPr>
            <a:spLocks noGrp="1"/>
          </p:cNvSpPr>
          <p:nvPr>
            <p:ph idx="1"/>
          </p:nvPr>
        </p:nvSpPr>
        <p:spPr/>
        <p:txBody>
          <a:bodyPr/>
          <a:lstStyle/>
          <a:p>
            <a:r>
              <a:rPr lang="en-US" dirty="0"/>
              <a:t>Importance of representative sample (need for validation)</a:t>
            </a:r>
          </a:p>
          <a:p>
            <a:r>
              <a:rPr lang="en-US" dirty="0"/>
              <a:t>Know them before you involve them</a:t>
            </a:r>
          </a:p>
        </p:txBody>
      </p:sp>
      <p:sp>
        <p:nvSpPr>
          <p:cNvPr id="6" name="TextBox 5"/>
          <p:cNvSpPr txBox="1"/>
          <p:nvPr/>
        </p:nvSpPr>
        <p:spPr>
          <a:xfrm>
            <a:off x="6829657" y="6176963"/>
            <a:ext cx="4060826" cy="338554"/>
          </a:xfrm>
          <a:prstGeom prst="rect">
            <a:avLst/>
          </a:prstGeom>
          <a:noFill/>
        </p:spPr>
        <p:txBody>
          <a:bodyPr wrap="square" rtlCol="0">
            <a:spAutoFit/>
          </a:bodyPr>
          <a:lstStyle/>
          <a:p>
            <a:r>
              <a:rPr lang="en-GB" sz="1600" i="1" dirty="0">
                <a:solidFill>
                  <a:srgbClr val="7030A0"/>
                </a:solidFill>
              </a:rPr>
              <a:t>Source: adapted from Reed et al., 2009</a:t>
            </a:r>
          </a:p>
        </p:txBody>
      </p:sp>
      <p:pic>
        <p:nvPicPr>
          <p:cNvPr id="21" name="Picture 20"/>
          <p:cNvPicPr>
            <a:picLocks noChangeAspect="1"/>
          </p:cNvPicPr>
          <p:nvPr/>
        </p:nvPicPr>
        <p:blipFill>
          <a:blip r:embed="rId3"/>
          <a:stretch>
            <a:fillRect/>
          </a:stretch>
        </p:blipFill>
        <p:spPr>
          <a:xfrm>
            <a:off x="1034326" y="3365588"/>
            <a:ext cx="9392840" cy="2811375"/>
          </a:xfrm>
          <a:prstGeom prst="rect">
            <a:avLst/>
          </a:prstGeom>
        </p:spPr>
      </p:pic>
    </p:spTree>
    <p:extLst>
      <p:ext uri="{BB962C8B-B14F-4D97-AF65-F5344CB8AC3E}">
        <p14:creationId xmlns:p14="http://schemas.microsoft.com/office/powerpoint/2010/main" val="24591103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 stakeholder identification</a:t>
            </a:r>
            <a:endParaRPr lang="en-GB" dirty="0"/>
          </a:p>
        </p:txBody>
      </p:sp>
      <p:sp>
        <p:nvSpPr>
          <p:cNvPr id="3" name="Content Placeholder 2"/>
          <p:cNvSpPr>
            <a:spLocks noGrp="1"/>
          </p:cNvSpPr>
          <p:nvPr>
            <p:ph sz="half" idx="1"/>
          </p:nvPr>
        </p:nvSpPr>
        <p:spPr/>
        <p:txBody>
          <a:bodyPr>
            <a:normAutofit fontScale="92500"/>
          </a:bodyPr>
          <a:lstStyle/>
          <a:p>
            <a:r>
              <a:rPr lang="en-US" dirty="0"/>
              <a:t>Long list of stakeholders via categories</a:t>
            </a:r>
          </a:p>
          <a:p>
            <a:endParaRPr lang="en-US" dirty="0"/>
          </a:p>
          <a:p>
            <a:endParaRPr lang="en-US" dirty="0"/>
          </a:p>
          <a:p>
            <a:r>
              <a:rPr lang="en-US" dirty="0"/>
              <a:t>Snowball sampling </a:t>
            </a:r>
          </a:p>
          <a:p>
            <a:r>
              <a:rPr lang="en-US" dirty="0"/>
              <a:t>Importance of validation (representativeness)</a:t>
            </a:r>
          </a:p>
          <a:p>
            <a:r>
              <a:rPr lang="en-US" dirty="0"/>
              <a:t>Understanding of roles (formal/informal)</a:t>
            </a:r>
          </a:p>
        </p:txBody>
      </p:sp>
      <p:sp>
        <p:nvSpPr>
          <p:cNvPr id="4" name="Content Placeholder 3"/>
          <p:cNvSpPr>
            <a:spLocks noGrp="1"/>
          </p:cNvSpPr>
          <p:nvPr>
            <p:ph sz="half" idx="2"/>
          </p:nvPr>
        </p:nvSpPr>
        <p:spPr/>
        <p:txBody>
          <a:bodyPr>
            <a:normAutofit fontScale="92500"/>
          </a:bodyPr>
          <a:lstStyle/>
          <a:p>
            <a:pPr marL="0" indent="0">
              <a:buClr>
                <a:srgbClr val="000076"/>
              </a:buClr>
              <a:buNone/>
              <a:defRPr/>
            </a:pPr>
            <a:r>
              <a:rPr lang="en-US" i="1" dirty="0">
                <a:solidFill>
                  <a:srgbClr val="0070C0"/>
                </a:solidFill>
                <a:latin typeface="Calibri" pitchFamily="34" charset="0"/>
              </a:rPr>
              <a:t>different spheres of government: regional, national, sub-national, local</a:t>
            </a:r>
          </a:p>
          <a:p>
            <a:pPr marL="0" indent="0">
              <a:buClr>
                <a:srgbClr val="000076"/>
              </a:buClr>
              <a:buNone/>
              <a:defRPr/>
            </a:pPr>
            <a:r>
              <a:rPr lang="en-US" i="1" dirty="0">
                <a:solidFill>
                  <a:srgbClr val="0070C0"/>
                </a:solidFill>
                <a:latin typeface="Calibri" pitchFamily="34" charset="0"/>
              </a:rPr>
              <a:t>water utilities and companies</a:t>
            </a:r>
          </a:p>
          <a:p>
            <a:pPr marL="0" indent="0">
              <a:buClr>
                <a:srgbClr val="000076"/>
              </a:buClr>
              <a:buNone/>
              <a:defRPr/>
            </a:pPr>
            <a:r>
              <a:rPr lang="en-US" i="1" dirty="0">
                <a:solidFill>
                  <a:srgbClr val="0070C0"/>
                </a:solidFill>
                <a:latin typeface="Calibri" pitchFamily="34" charset="0"/>
              </a:rPr>
              <a:t>farmers</a:t>
            </a:r>
          </a:p>
          <a:p>
            <a:pPr marL="0" indent="0">
              <a:buClr>
                <a:srgbClr val="000076"/>
              </a:buClr>
              <a:buNone/>
              <a:defRPr/>
            </a:pPr>
            <a:r>
              <a:rPr lang="en-US" i="1" dirty="0">
                <a:solidFill>
                  <a:srgbClr val="0070C0"/>
                </a:solidFill>
                <a:latin typeface="Calibri" pitchFamily="34" charset="0"/>
              </a:rPr>
              <a:t>businesses</a:t>
            </a:r>
          </a:p>
          <a:p>
            <a:pPr marL="0" indent="0">
              <a:buClr>
                <a:srgbClr val="000076"/>
              </a:buClr>
              <a:buNone/>
              <a:defRPr/>
            </a:pPr>
            <a:r>
              <a:rPr lang="en-US" i="1" dirty="0">
                <a:solidFill>
                  <a:srgbClr val="0070C0"/>
                </a:solidFill>
                <a:latin typeface="Calibri" pitchFamily="34" charset="0"/>
              </a:rPr>
              <a:t>community-based organizations</a:t>
            </a:r>
          </a:p>
          <a:p>
            <a:pPr marL="0" indent="0">
              <a:buClr>
                <a:srgbClr val="000076"/>
              </a:buClr>
              <a:buNone/>
              <a:defRPr/>
            </a:pPr>
            <a:r>
              <a:rPr lang="en-US" i="1" dirty="0">
                <a:solidFill>
                  <a:srgbClr val="0070C0"/>
                </a:solidFill>
                <a:latin typeface="Calibri" pitchFamily="34" charset="0"/>
              </a:rPr>
              <a:t>universities and research institutions</a:t>
            </a:r>
          </a:p>
          <a:p>
            <a:pPr marL="0" indent="0">
              <a:buClr>
                <a:srgbClr val="000076"/>
              </a:buClr>
              <a:buNone/>
              <a:defRPr/>
            </a:pPr>
            <a:r>
              <a:rPr lang="en-US" i="1" dirty="0">
                <a:solidFill>
                  <a:srgbClr val="0070C0"/>
                </a:solidFill>
                <a:latin typeface="Calibri" pitchFamily="34" charset="0"/>
              </a:rPr>
              <a:t>schools</a:t>
            </a:r>
          </a:p>
          <a:p>
            <a:pPr marL="0" indent="0">
              <a:buClr>
                <a:srgbClr val="000076"/>
              </a:buClr>
              <a:buNone/>
              <a:defRPr/>
            </a:pPr>
            <a:r>
              <a:rPr lang="en-US" i="1" dirty="0">
                <a:solidFill>
                  <a:srgbClr val="0070C0"/>
                </a:solidFill>
                <a:latin typeface="Calibri" pitchFamily="34" charset="0"/>
              </a:rPr>
              <a:t>media ...</a:t>
            </a:r>
          </a:p>
        </p:txBody>
      </p:sp>
    </p:spTree>
    <p:extLst>
      <p:ext uri="{BB962C8B-B14F-4D97-AF65-F5344CB8AC3E}">
        <p14:creationId xmlns:p14="http://schemas.microsoft.com/office/powerpoint/2010/main" val="7492509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2 – stakeholder differentiation (matrix)</a:t>
            </a:r>
            <a:endParaRPr lang="en-GB" dirty="0"/>
          </a:p>
        </p:txBody>
      </p:sp>
      <p:sp>
        <p:nvSpPr>
          <p:cNvPr id="3" name="Content Placeholder 2"/>
          <p:cNvSpPr>
            <a:spLocks noGrp="1"/>
          </p:cNvSpPr>
          <p:nvPr>
            <p:ph idx="1"/>
          </p:nvPr>
        </p:nvSpPr>
        <p:spPr/>
        <p:txBody>
          <a:bodyPr>
            <a:normAutofit fontScale="92500" lnSpcReduction="20000"/>
          </a:bodyPr>
          <a:lstStyle/>
          <a:p>
            <a:pPr>
              <a:spcBef>
                <a:spcPts val="600"/>
              </a:spcBef>
              <a:spcAft>
                <a:spcPts val="1200"/>
              </a:spcAft>
              <a:buNone/>
            </a:pPr>
            <a:r>
              <a:rPr lang="en-US" dirty="0"/>
              <a:t>In general, stakeholders can be described based on following characteristics </a:t>
            </a:r>
            <a:r>
              <a:rPr lang="en-US" dirty="0">
                <a:solidFill>
                  <a:schemeClr val="bg1">
                    <a:lumMod val="75000"/>
                  </a:schemeClr>
                </a:solidFill>
              </a:rPr>
              <a:t>(</a:t>
            </a:r>
            <a:r>
              <a:rPr lang="en-US" i="1" dirty="0" err="1">
                <a:solidFill>
                  <a:schemeClr val="bg1">
                    <a:lumMod val="75000"/>
                  </a:schemeClr>
                </a:solidFill>
              </a:rPr>
              <a:t>cf</a:t>
            </a:r>
            <a:r>
              <a:rPr lang="en-US" i="1" dirty="0">
                <a:solidFill>
                  <a:schemeClr val="bg1">
                    <a:lumMod val="75000"/>
                  </a:schemeClr>
                </a:solidFill>
              </a:rPr>
              <a:t> Water Governance module</a:t>
            </a:r>
            <a:r>
              <a:rPr lang="en-US" dirty="0">
                <a:solidFill>
                  <a:schemeClr val="bg1">
                    <a:lumMod val="75000"/>
                  </a:schemeClr>
                </a:solidFill>
              </a:rPr>
              <a:t>):</a:t>
            </a:r>
          </a:p>
          <a:p>
            <a:pPr>
              <a:spcBef>
                <a:spcPts val="600"/>
              </a:spcBef>
              <a:spcAft>
                <a:spcPts val="1200"/>
              </a:spcAft>
            </a:pPr>
            <a:r>
              <a:rPr lang="en-US" dirty="0"/>
              <a:t>Degree of economic, social or cultural reliance on the system </a:t>
            </a:r>
          </a:p>
          <a:p>
            <a:pPr>
              <a:spcBef>
                <a:spcPts val="600"/>
              </a:spcBef>
              <a:spcAft>
                <a:spcPts val="1200"/>
              </a:spcAft>
            </a:pPr>
            <a:r>
              <a:rPr lang="en-US" dirty="0"/>
              <a:t>Degree of effort and interest in the management of the system </a:t>
            </a:r>
          </a:p>
          <a:p>
            <a:pPr>
              <a:spcBef>
                <a:spcPts val="600"/>
              </a:spcBef>
              <a:spcAft>
                <a:spcPts val="1200"/>
              </a:spcAft>
            </a:pPr>
            <a:r>
              <a:rPr lang="en-US" dirty="0"/>
              <a:t>Historical and cultural relationship with the system </a:t>
            </a:r>
          </a:p>
          <a:p>
            <a:pPr>
              <a:spcBef>
                <a:spcPts val="600"/>
              </a:spcBef>
              <a:spcAft>
                <a:spcPts val="1200"/>
              </a:spcAft>
            </a:pPr>
            <a:r>
              <a:rPr lang="en-US" dirty="0"/>
              <a:t>Unique knowledge or skills for the management of the system or resources at stake </a:t>
            </a:r>
          </a:p>
          <a:p>
            <a:pPr>
              <a:spcBef>
                <a:spcPts val="600"/>
              </a:spcBef>
              <a:spcAft>
                <a:spcPts val="1200"/>
              </a:spcAft>
            </a:pPr>
            <a:r>
              <a:rPr lang="en-US" dirty="0"/>
              <a:t>Present or potential impact of the activities of the stakeholder on the system </a:t>
            </a:r>
          </a:p>
          <a:p>
            <a:pPr>
              <a:spcBef>
                <a:spcPts val="600"/>
              </a:spcBef>
              <a:spcAft>
                <a:spcPts val="1200"/>
              </a:spcAft>
            </a:pPr>
            <a:r>
              <a:rPr lang="en-US" dirty="0"/>
              <a:t>Existing rights to land or other natural resources</a:t>
            </a:r>
          </a:p>
        </p:txBody>
      </p:sp>
      <p:sp>
        <p:nvSpPr>
          <p:cNvPr id="4" name="Left Brace 3"/>
          <p:cNvSpPr/>
          <p:nvPr/>
        </p:nvSpPr>
        <p:spPr>
          <a:xfrm>
            <a:off x="539750" y="2564904"/>
            <a:ext cx="215826" cy="1440160"/>
          </a:xfrm>
          <a:prstGeom prst="lef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Left Brace 4"/>
          <p:cNvSpPr/>
          <p:nvPr/>
        </p:nvSpPr>
        <p:spPr>
          <a:xfrm>
            <a:off x="539750" y="4231283"/>
            <a:ext cx="215826" cy="1327177"/>
          </a:xfrm>
          <a:prstGeom prst="lef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p:cNvSpPr txBox="1"/>
          <p:nvPr/>
        </p:nvSpPr>
        <p:spPr>
          <a:xfrm rot="16200000">
            <a:off x="-506252" y="2975740"/>
            <a:ext cx="1338828" cy="369332"/>
          </a:xfrm>
          <a:prstGeom prst="rect">
            <a:avLst/>
          </a:prstGeom>
          <a:noFill/>
        </p:spPr>
        <p:txBody>
          <a:bodyPr wrap="none" rtlCol="0">
            <a:spAutoFit/>
          </a:bodyPr>
          <a:lstStyle/>
          <a:p>
            <a:pPr>
              <a:buNone/>
            </a:pPr>
            <a:r>
              <a:rPr lang="en-US" dirty="0">
                <a:solidFill>
                  <a:srgbClr val="FF0000"/>
                </a:solidFill>
              </a:rPr>
              <a:t>Importance</a:t>
            </a:r>
            <a:endParaRPr lang="en-GB" dirty="0">
              <a:solidFill>
                <a:srgbClr val="FF0000"/>
              </a:solidFill>
            </a:endParaRPr>
          </a:p>
        </p:txBody>
      </p:sp>
      <p:sp>
        <p:nvSpPr>
          <p:cNvPr id="7" name="TextBox 6"/>
          <p:cNvSpPr txBox="1"/>
          <p:nvPr/>
        </p:nvSpPr>
        <p:spPr>
          <a:xfrm rot="16200000">
            <a:off x="-381927" y="4540787"/>
            <a:ext cx="1120820" cy="369332"/>
          </a:xfrm>
          <a:prstGeom prst="rect">
            <a:avLst/>
          </a:prstGeom>
          <a:noFill/>
        </p:spPr>
        <p:txBody>
          <a:bodyPr wrap="none" rtlCol="0">
            <a:spAutoFit/>
          </a:bodyPr>
          <a:lstStyle/>
          <a:p>
            <a:pPr>
              <a:buNone/>
            </a:pPr>
            <a:r>
              <a:rPr lang="en-US" dirty="0">
                <a:solidFill>
                  <a:srgbClr val="FF0000"/>
                </a:solidFill>
              </a:rPr>
              <a:t>Influence</a:t>
            </a:r>
            <a:endParaRPr lang="en-GB" dirty="0">
              <a:solidFill>
                <a:srgbClr val="FF0000"/>
              </a:solidFill>
            </a:endParaRPr>
          </a:p>
        </p:txBody>
      </p:sp>
    </p:spTree>
    <p:extLst>
      <p:ext uri="{BB962C8B-B14F-4D97-AF65-F5344CB8AC3E}">
        <p14:creationId xmlns:p14="http://schemas.microsoft.com/office/powerpoint/2010/main" val="8789621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 stakeholder relations </a:t>
            </a:r>
            <a:endParaRPr lang="en-GB" dirty="0"/>
          </a:p>
        </p:txBody>
      </p:sp>
      <p:sp>
        <p:nvSpPr>
          <p:cNvPr id="12" name="Text Placeholder 11"/>
          <p:cNvSpPr>
            <a:spLocks noGrp="1"/>
          </p:cNvSpPr>
          <p:nvPr>
            <p:ph type="body" idx="1"/>
          </p:nvPr>
        </p:nvSpPr>
        <p:spPr/>
        <p:txBody>
          <a:bodyPr/>
          <a:lstStyle/>
          <a:p>
            <a:r>
              <a:rPr lang="en-US" dirty="0"/>
              <a:t>Venn diagram</a:t>
            </a:r>
            <a:endParaRPr lang="en-GB" dirty="0"/>
          </a:p>
        </p:txBody>
      </p:sp>
      <p:pic>
        <p:nvPicPr>
          <p:cNvPr id="10" name="Content Placeholder 9" descr="Ingrid fig3"/>
          <p:cNvPicPr>
            <a:picLocks noGrp="1"/>
          </p:cNvPicPr>
          <p:nvPr>
            <p:ph sz="half" idx="2"/>
          </p:nvPr>
        </p:nvPicPr>
        <p:blipFill>
          <a:blip r:embed="rId2" cstate="print"/>
          <a:stretch>
            <a:fillRect/>
          </a:stretch>
        </p:blipFill>
        <p:spPr bwMode="auto">
          <a:xfrm>
            <a:off x="1199634" y="2856893"/>
            <a:ext cx="4438095" cy="2980952"/>
          </a:xfrm>
          <a:prstGeom prst="rect">
            <a:avLst/>
          </a:prstGeom>
          <a:noFill/>
          <a:ln w="9525">
            <a:solidFill>
              <a:schemeClr val="tx1"/>
            </a:solidFill>
            <a:miter lim="800000"/>
            <a:headEnd/>
            <a:tailEnd/>
          </a:ln>
        </p:spPr>
      </p:pic>
      <p:sp>
        <p:nvSpPr>
          <p:cNvPr id="13" name="Text Placeholder 12"/>
          <p:cNvSpPr>
            <a:spLocks noGrp="1"/>
          </p:cNvSpPr>
          <p:nvPr>
            <p:ph type="body" sz="quarter" idx="3"/>
          </p:nvPr>
        </p:nvSpPr>
        <p:spPr/>
        <p:txBody>
          <a:bodyPr/>
          <a:lstStyle/>
          <a:p>
            <a:r>
              <a:rPr lang="en-US" dirty="0"/>
              <a:t>Social network analysis</a:t>
            </a:r>
            <a:endParaRPr lang="en-GB" dirty="0"/>
          </a:p>
        </p:txBody>
      </p:sp>
      <p:pic>
        <p:nvPicPr>
          <p:cNvPr id="7" name="Content Placeholder 6"/>
          <p:cNvPicPr>
            <a:picLocks noGrp="1" noChangeAspect="1"/>
          </p:cNvPicPr>
          <p:nvPr>
            <p:ph sz="quarter" idx="4"/>
          </p:nvPr>
        </p:nvPicPr>
        <p:blipFill>
          <a:blip r:embed="rId3"/>
          <a:stretch>
            <a:fillRect/>
          </a:stretch>
        </p:blipFill>
        <p:spPr>
          <a:xfrm>
            <a:off x="6172200" y="2765808"/>
            <a:ext cx="5183188" cy="3163122"/>
          </a:xfrm>
          <a:prstGeom prst="rect">
            <a:avLst/>
          </a:prstGeom>
        </p:spPr>
      </p:pic>
      <p:sp>
        <p:nvSpPr>
          <p:cNvPr id="8" name="TextBox 7"/>
          <p:cNvSpPr txBox="1"/>
          <p:nvPr/>
        </p:nvSpPr>
        <p:spPr>
          <a:xfrm>
            <a:off x="6327058" y="5973097"/>
            <a:ext cx="1627690" cy="338554"/>
          </a:xfrm>
          <a:prstGeom prst="rect">
            <a:avLst/>
          </a:prstGeom>
          <a:noFill/>
        </p:spPr>
        <p:txBody>
          <a:bodyPr wrap="none" rtlCol="0">
            <a:spAutoFit/>
          </a:bodyPr>
          <a:lstStyle/>
          <a:p>
            <a:r>
              <a:rPr lang="en-US" sz="1600" i="1" dirty="0">
                <a:solidFill>
                  <a:srgbClr val="7030A0"/>
                </a:solidFill>
              </a:rPr>
              <a:t>Source: IDS, 2011</a:t>
            </a:r>
            <a:endParaRPr lang="en-GB" sz="1600" i="1" dirty="0">
              <a:solidFill>
                <a:srgbClr val="7030A0"/>
              </a:solidFill>
            </a:endParaRPr>
          </a:p>
        </p:txBody>
      </p:sp>
      <p:sp>
        <p:nvSpPr>
          <p:cNvPr id="11" name="TextBox 10"/>
          <p:cNvSpPr txBox="1"/>
          <p:nvPr/>
        </p:nvSpPr>
        <p:spPr>
          <a:xfrm>
            <a:off x="1096454" y="5973097"/>
            <a:ext cx="2133148" cy="338554"/>
          </a:xfrm>
          <a:prstGeom prst="rect">
            <a:avLst/>
          </a:prstGeom>
          <a:noFill/>
        </p:spPr>
        <p:txBody>
          <a:bodyPr wrap="none" rtlCol="0">
            <a:spAutoFit/>
          </a:bodyPr>
          <a:lstStyle/>
          <a:p>
            <a:r>
              <a:rPr lang="en-US" sz="1600" i="1" dirty="0">
                <a:solidFill>
                  <a:srgbClr val="7030A0"/>
                </a:solidFill>
              </a:rPr>
              <a:t>Source: Kemerink, 2012</a:t>
            </a:r>
            <a:endParaRPr lang="en-GB" sz="1600" i="1" dirty="0">
              <a:solidFill>
                <a:srgbClr val="7030A0"/>
              </a:solidFill>
            </a:endParaRPr>
          </a:p>
        </p:txBody>
      </p:sp>
    </p:spTree>
    <p:extLst>
      <p:ext uri="{BB962C8B-B14F-4D97-AF65-F5344CB8AC3E}">
        <p14:creationId xmlns:p14="http://schemas.microsoft.com/office/powerpoint/2010/main" val="19848749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endParaRPr lang="en-GB" dirty="0"/>
          </a:p>
        </p:txBody>
      </p:sp>
      <p:sp>
        <p:nvSpPr>
          <p:cNvPr id="3" name="Content Placeholder 2"/>
          <p:cNvSpPr>
            <a:spLocks noGrp="1"/>
          </p:cNvSpPr>
          <p:nvPr>
            <p:ph idx="1"/>
          </p:nvPr>
        </p:nvSpPr>
        <p:spPr/>
        <p:txBody>
          <a:bodyPr>
            <a:normAutofit/>
          </a:bodyPr>
          <a:lstStyle/>
          <a:p>
            <a:r>
              <a:rPr lang="en-US" dirty="0"/>
              <a:t>Importance of knowing stakeholders before you involve them</a:t>
            </a:r>
          </a:p>
          <a:p>
            <a:r>
              <a:rPr lang="en-US" dirty="0"/>
              <a:t>Roles (formal/informal) and link to institutional analysis</a:t>
            </a:r>
          </a:p>
          <a:p>
            <a:endParaRPr lang="en-US" dirty="0"/>
          </a:p>
          <a:p>
            <a:r>
              <a:rPr lang="en-US" dirty="0"/>
              <a:t>Analysis informs different strategies to engage, based on</a:t>
            </a:r>
          </a:p>
          <a:p>
            <a:pPr lvl="1"/>
            <a:r>
              <a:rPr lang="en-US" dirty="0"/>
              <a:t>Stakeholder characteristics</a:t>
            </a:r>
          </a:p>
          <a:p>
            <a:pPr lvl="1"/>
            <a:r>
              <a:rPr lang="en-US" dirty="0"/>
              <a:t>Argument for engagement (efficiency and/or equity)</a:t>
            </a:r>
          </a:p>
          <a:p>
            <a:pPr lvl="1"/>
            <a:endParaRPr lang="en-US" dirty="0"/>
          </a:p>
          <a:p>
            <a:r>
              <a:rPr lang="en-US" dirty="0"/>
              <a:t>Identify existing centers of knowledge/power/influence/cooperation and conflict </a:t>
            </a:r>
            <a:r>
              <a:rPr lang="en-US" dirty="0">
                <a:sym typeface="Wingdings" panose="05000000000000000000" pitchFamily="2" charset="2"/>
              </a:rPr>
              <a:t> adapt methods/tools for engagement</a:t>
            </a:r>
            <a:endParaRPr lang="en-US" dirty="0"/>
          </a:p>
          <a:p>
            <a:endParaRPr lang="en-US" dirty="0"/>
          </a:p>
          <a:p>
            <a:endParaRPr lang="en-US" dirty="0"/>
          </a:p>
          <a:p>
            <a:endParaRPr lang="en-US" dirty="0"/>
          </a:p>
          <a:p>
            <a:endParaRPr lang="en-GB" dirty="0"/>
          </a:p>
        </p:txBody>
      </p:sp>
    </p:spTree>
    <p:extLst>
      <p:ext uri="{BB962C8B-B14F-4D97-AF65-F5344CB8AC3E}">
        <p14:creationId xmlns:p14="http://schemas.microsoft.com/office/powerpoint/2010/main" val="7475397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 stakeholder analysis </a:t>
            </a:r>
            <a:r>
              <a:rPr lang="en-US" dirty="0" err="1"/>
              <a:t>Andarax</a:t>
            </a:r>
            <a:endParaRPr lang="en-GB" dirty="0"/>
          </a:p>
        </p:txBody>
      </p:sp>
      <p:sp>
        <p:nvSpPr>
          <p:cNvPr id="3" name="Content Placeholder 2"/>
          <p:cNvSpPr>
            <a:spLocks noGrp="1"/>
          </p:cNvSpPr>
          <p:nvPr>
            <p:ph idx="1"/>
          </p:nvPr>
        </p:nvSpPr>
        <p:spPr/>
        <p:txBody>
          <a:bodyPr>
            <a:normAutofit/>
          </a:bodyPr>
          <a:lstStyle/>
          <a:p>
            <a:r>
              <a:rPr lang="en-US" dirty="0"/>
              <a:t>The objective of this exercise is to identify key/primary/secondary stakeholders and create a stakeholder matrix for the </a:t>
            </a:r>
            <a:r>
              <a:rPr lang="en-US" dirty="0" err="1"/>
              <a:t>Andarax</a:t>
            </a:r>
            <a:endParaRPr lang="en-US" dirty="0"/>
          </a:p>
          <a:p>
            <a:r>
              <a:rPr lang="en-US" dirty="0"/>
              <a:t>Instructions</a:t>
            </a:r>
          </a:p>
          <a:p>
            <a:pPr lvl="1"/>
            <a:r>
              <a:rPr lang="en-US" dirty="0"/>
              <a:t>Check the description of stakeholders and institutional analysis provided in folder exercises/stakeholder analysis</a:t>
            </a:r>
          </a:p>
          <a:p>
            <a:pPr lvl="1"/>
            <a:r>
              <a:rPr lang="en-US" dirty="0"/>
              <a:t>In groups of 2-3: </a:t>
            </a:r>
          </a:p>
          <a:p>
            <a:pPr lvl="2"/>
            <a:r>
              <a:rPr lang="en-US" dirty="0"/>
              <a:t>EX 1: list the stakeholders according to affected or affecting and formulate the rationale</a:t>
            </a:r>
          </a:p>
          <a:p>
            <a:pPr lvl="2"/>
            <a:r>
              <a:rPr lang="en-US" dirty="0"/>
              <a:t>EX 2: create a stakeholder matrix and prepare an argumentation for the position of each of the stakeholders</a:t>
            </a:r>
          </a:p>
          <a:p>
            <a:pPr lvl="1"/>
            <a:r>
              <a:rPr lang="en-US" dirty="0"/>
              <a:t>Reflect on what the information of influence/importance means for water resources planning process</a:t>
            </a:r>
          </a:p>
        </p:txBody>
      </p:sp>
    </p:spTree>
    <p:extLst>
      <p:ext uri="{BB962C8B-B14F-4D97-AF65-F5344CB8AC3E}">
        <p14:creationId xmlns:p14="http://schemas.microsoft.com/office/powerpoint/2010/main" val="17911330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1 – stakeholder analysis </a:t>
            </a:r>
            <a:r>
              <a:rPr lang="en-US" dirty="0" err="1"/>
              <a:t>Andarax</a:t>
            </a:r>
            <a:endParaRPr lang="en-GB" dirty="0"/>
          </a:p>
        </p:txBody>
      </p:sp>
      <p:sp>
        <p:nvSpPr>
          <p:cNvPr id="3" name="Content Placeholder 2"/>
          <p:cNvSpPr>
            <a:spLocks noGrp="1"/>
          </p:cNvSpPr>
          <p:nvPr>
            <p:ph idx="1"/>
          </p:nvPr>
        </p:nvSpPr>
        <p:spPr/>
        <p:txBody>
          <a:bodyPr>
            <a:normAutofit/>
          </a:bodyPr>
          <a:lstStyle/>
          <a:p>
            <a:r>
              <a:rPr lang="en-US" dirty="0"/>
              <a:t>List the stakeholders as affected/affecting</a:t>
            </a:r>
          </a:p>
          <a:p>
            <a:r>
              <a:rPr lang="en-US" dirty="0"/>
              <a:t>Instructions</a:t>
            </a:r>
          </a:p>
          <a:p>
            <a:pPr lvl="1"/>
            <a:r>
              <a:rPr lang="en-US" dirty="0">
                <a:latin typeface="Calibri" pitchFamily="34" charset="0"/>
              </a:rPr>
              <a:t>List the affected and affecting stakeholders on a separate paper (make 2 columns, left affected, right affecting and position stakeholders in ‘their’ column)</a:t>
            </a:r>
          </a:p>
          <a:p>
            <a:pPr lvl="2"/>
            <a:r>
              <a:rPr lang="en-US" dirty="0">
                <a:latin typeface="Calibri" pitchFamily="34" charset="0"/>
              </a:rPr>
              <a:t>Which are the stakeholders in the river basin that depend on good water management (affected)</a:t>
            </a:r>
          </a:p>
          <a:p>
            <a:pPr lvl="2"/>
            <a:r>
              <a:rPr lang="en-US" dirty="0">
                <a:latin typeface="Calibri" pitchFamily="34" charset="0"/>
              </a:rPr>
              <a:t>Which are the stakeholders in the river basin that influence water management (affecting)</a:t>
            </a:r>
          </a:p>
          <a:p>
            <a:pPr lvl="1"/>
            <a:r>
              <a:rPr lang="en-US" dirty="0">
                <a:latin typeface="Calibri" pitchFamily="34" charset="0"/>
              </a:rPr>
              <a:t>Prepare your paper (take a picture or scan) and group discussion for the plenary session</a:t>
            </a:r>
          </a:p>
        </p:txBody>
      </p:sp>
    </p:spTree>
    <p:extLst>
      <p:ext uri="{BB962C8B-B14F-4D97-AF65-F5344CB8AC3E}">
        <p14:creationId xmlns:p14="http://schemas.microsoft.com/office/powerpoint/2010/main" val="3826540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886950" cy="2387600"/>
          </a:xfrm>
        </p:spPr>
        <p:txBody>
          <a:bodyPr>
            <a:normAutofit/>
          </a:bodyPr>
          <a:lstStyle/>
          <a:p>
            <a:r>
              <a:rPr lang="en-US" dirty="0" err="1"/>
              <a:t>Andarax</a:t>
            </a:r>
            <a:r>
              <a:rPr lang="en-US" dirty="0"/>
              <a:t> basin</a:t>
            </a:r>
            <a:endParaRPr lang="en-GB" dirty="0"/>
          </a:p>
        </p:txBody>
      </p:sp>
      <p:sp>
        <p:nvSpPr>
          <p:cNvPr id="3" name="Subtitle 2"/>
          <p:cNvSpPr>
            <a:spLocks noGrp="1"/>
          </p:cNvSpPr>
          <p:nvPr>
            <p:ph type="subTitle" idx="1"/>
          </p:nvPr>
        </p:nvSpPr>
        <p:spPr/>
        <p:txBody>
          <a:bodyPr>
            <a:normAutofit fontScale="92500" lnSpcReduction="10000"/>
          </a:bodyPr>
          <a:lstStyle/>
          <a:p>
            <a:r>
              <a:rPr lang="en-US" dirty="0"/>
              <a:t>An introduction to the case study</a:t>
            </a:r>
          </a:p>
          <a:p>
            <a:endParaRPr lang="en-US" dirty="0"/>
          </a:p>
          <a:p>
            <a:r>
              <a:rPr lang="en-US" dirty="0"/>
              <a:t>Dr. Nora Van Cauwenbergh</a:t>
            </a:r>
          </a:p>
          <a:p>
            <a:r>
              <a:rPr lang="en-US" dirty="0"/>
              <a:t>Senior lecturer Water Resources Planning, IHE Delft</a:t>
            </a:r>
          </a:p>
        </p:txBody>
      </p:sp>
      <p:sp>
        <p:nvSpPr>
          <p:cNvPr id="6" name="Footer Placeholder 5"/>
          <p:cNvSpPr>
            <a:spLocks noGrp="1"/>
          </p:cNvSpPr>
          <p:nvPr>
            <p:ph type="ftr" sz="quarter" idx="11"/>
          </p:nvPr>
        </p:nvSpPr>
        <p:spPr/>
        <p:txBody>
          <a:bodyPr/>
          <a:lstStyle/>
          <a:p>
            <a:r>
              <a:rPr lang="en-GB"/>
              <a:t>N. Van Cauwenbergh</a:t>
            </a:r>
          </a:p>
        </p:txBody>
      </p:sp>
    </p:spTree>
    <p:extLst>
      <p:ext uri="{BB962C8B-B14F-4D97-AF65-F5344CB8AC3E}">
        <p14:creationId xmlns:p14="http://schemas.microsoft.com/office/powerpoint/2010/main" val="22870655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2 – stakeholder matrix </a:t>
            </a:r>
            <a:r>
              <a:rPr lang="en-US" dirty="0" err="1"/>
              <a:t>Andarax</a:t>
            </a:r>
            <a:endParaRPr lang="en-GB" dirty="0"/>
          </a:p>
        </p:txBody>
      </p:sp>
      <p:sp>
        <p:nvSpPr>
          <p:cNvPr id="3" name="Content Placeholder 2"/>
          <p:cNvSpPr>
            <a:spLocks noGrp="1"/>
          </p:cNvSpPr>
          <p:nvPr>
            <p:ph sz="half" idx="1"/>
          </p:nvPr>
        </p:nvSpPr>
        <p:spPr>
          <a:xfrm>
            <a:off x="838200" y="1825625"/>
            <a:ext cx="5016910" cy="4351338"/>
          </a:xfrm>
        </p:spPr>
        <p:txBody>
          <a:bodyPr>
            <a:normAutofit/>
          </a:bodyPr>
          <a:lstStyle/>
          <a:p>
            <a:r>
              <a:rPr lang="en-US" dirty="0"/>
              <a:t>Create an influence/ importance matrix</a:t>
            </a:r>
          </a:p>
          <a:p>
            <a:r>
              <a:rPr lang="en-US" dirty="0"/>
              <a:t>Instructions</a:t>
            </a:r>
          </a:p>
          <a:p>
            <a:pPr lvl="1"/>
            <a:r>
              <a:rPr lang="en-US" dirty="0">
                <a:latin typeface="Calibri" pitchFamily="34" charset="0"/>
              </a:rPr>
              <a:t>Read through the description of institutions and stakeholders</a:t>
            </a:r>
          </a:p>
          <a:p>
            <a:pPr lvl="1"/>
            <a:r>
              <a:rPr lang="en-US" dirty="0">
                <a:latin typeface="Calibri" pitchFamily="34" charset="0"/>
              </a:rPr>
              <a:t>Indicate the key stakeholders on your list</a:t>
            </a:r>
          </a:p>
          <a:p>
            <a:pPr lvl="1"/>
            <a:r>
              <a:rPr lang="en-US" dirty="0">
                <a:latin typeface="Calibri" pitchFamily="34" charset="0"/>
              </a:rPr>
              <a:t>Indicate their relative importance and influence (locating in matrix)</a:t>
            </a:r>
          </a:p>
          <a:p>
            <a:pPr lvl="1"/>
            <a:r>
              <a:rPr lang="en-US" dirty="0">
                <a:latin typeface="Calibri" pitchFamily="34" charset="0"/>
              </a:rPr>
              <a:t>Prepare your paper and discussion for the plenary session</a:t>
            </a:r>
          </a:p>
        </p:txBody>
      </p:sp>
      <p:pic>
        <p:nvPicPr>
          <p:cNvPr id="5" name="Picture 10" descr="M2_imp infl"/>
          <p:cNvPicPr>
            <a:picLocks noGrp="1" noChangeAspect="1" noChangeArrowheads="1"/>
          </p:cNvPicPr>
          <p:nvPr>
            <p:ph sz="half" idx="2"/>
          </p:nvPr>
        </p:nvPicPr>
        <p:blipFill>
          <a:blip r:embed="rId2" cstate="print"/>
          <a:srcRect/>
          <a:stretch>
            <a:fillRect/>
          </a:stretch>
        </p:blipFill>
        <p:spPr bwMode="auto">
          <a:xfrm>
            <a:off x="6065007" y="2091096"/>
            <a:ext cx="5984853" cy="3524977"/>
          </a:xfrm>
          <a:prstGeom prst="rect">
            <a:avLst/>
          </a:prstGeom>
          <a:noFill/>
          <a:ln w="9525">
            <a:noFill/>
            <a:miter lim="800000"/>
            <a:headEnd/>
            <a:tailEnd/>
          </a:ln>
        </p:spPr>
      </p:pic>
    </p:spTree>
    <p:extLst>
      <p:ext uri="{BB962C8B-B14F-4D97-AF65-F5344CB8AC3E}">
        <p14:creationId xmlns:p14="http://schemas.microsoft.com/office/powerpoint/2010/main" val="21309548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and Q&amp;A</a:t>
            </a:r>
            <a:endParaRPr lang="en-GB" dirty="0"/>
          </a:p>
        </p:txBody>
      </p:sp>
      <p:sp>
        <p:nvSpPr>
          <p:cNvPr id="3" name="Content Placeholder 2"/>
          <p:cNvSpPr>
            <a:spLocks noGrp="1"/>
          </p:cNvSpPr>
          <p:nvPr>
            <p:ph idx="1"/>
          </p:nvPr>
        </p:nvSpPr>
        <p:spPr/>
        <p:txBody>
          <a:bodyPr>
            <a:normAutofit lnSpcReduction="10000"/>
          </a:bodyPr>
          <a:lstStyle/>
          <a:p>
            <a:endParaRPr lang="en-US" dirty="0"/>
          </a:p>
          <a:p>
            <a:endParaRPr lang="en-US" dirty="0"/>
          </a:p>
          <a:p>
            <a:endParaRPr lang="en-US" dirty="0"/>
          </a:p>
          <a:p>
            <a:endParaRPr lang="en-US" dirty="0"/>
          </a:p>
          <a:p>
            <a:r>
              <a:rPr lang="en-US" dirty="0"/>
              <a:t>Role of farmers/NGOs/…</a:t>
            </a:r>
          </a:p>
          <a:p>
            <a:r>
              <a:rPr lang="en-US" dirty="0"/>
              <a:t>What are different channels of influence/power?</a:t>
            </a:r>
          </a:p>
          <a:p>
            <a:r>
              <a:rPr lang="en-US" dirty="0"/>
              <a:t>The power of irrigation sector </a:t>
            </a:r>
          </a:p>
          <a:p>
            <a:r>
              <a:rPr lang="en-US" dirty="0"/>
              <a:t>Vested interests and large scale infrastructure (in </a:t>
            </a:r>
            <a:r>
              <a:rPr lang="en-US" dirty="0" err="1"/>
              <a:t>Andarax</a:t>
            </a:r>
            <a:r>
              <a:rPr lang="en-US" dirty="0"/>
              <a:t> </a:t>
            </a:r>
            <a:r>
              <a:rPr lang="en-US" dirty="0" err="1"/>
              <a:t>desal</a:t>
            </a:r>
            <a:r>
              <a:rPr lang="en-US" dirty="0"/>
              <a:t>/ protection of water rights (for who) / introduction to Mexico case)</a:t>
            </a:r>
            <a:endParaRPr lang="en-GB" dirty="0"/>
          </a:p>
        </p:txBody>
      </p:sp>
    </p:spTree>
    <p:extLst>
      <p:ext uri="{BB962C8B-B14F-4D97-AF65-F5344CB8AC3E}">
        <p14:creationId xmlns:p14="http://schemas.microsoft.com/office/powerpoint/2010/main" val="23738160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information - practitioners</a:t>
            </a:r>
            <a:endParaRPr lang="en-GB" dirty="0"/>
          </a:p>
        </p:txBody>
      </p:sp>
      <p:sp>
        <p:nvSpPr>
          <p:cNvPr id="3" name="Content Placeholder 2"/>
          <p:cNvSpPr>
            <a:spLocks noGrp="1"/>
          </p:cNvSpPr>
          <p:nvPr>
            <p:ph idx="1"/>
          </p:nvPr>
        </p:nvSpPr>
        <p:spPr/>
        <p:txBody>
          <a:bodyPr>
            <a:normAutofit fontScale="77500" lnSpcReduction="20000"/>
          </a:bodyPr>
          <a:lstStyle/>
          <a:p>
            <a:r>
              <a:rPr lang="en-US" dirty="0"/>
              <a:t>General on stakeholder involvement methods and tools (comprehensive toolkit on stakeholder involvement methods in different moments of planning and management; not specific to water management) </a:t>
            </a:r>
            <a:r>
              <a:rPr lang="en-GB" sz="2800" u="sng" dirty="0">
                <a:hlinkClick r:id="rId3"/>
              </a:rPr>
              <a:t>www.mspguide.org/tools-and-methods</a:t>
            </a:r>
            <a:r>
              <a:rPr lang="en-GB" sz="2800" dirty="0">
                <a:hlinkClick r:id="rId3"/>
              </a:rPr>
              <a:t> </a:t>
            </a:r>
            <a:endParaRPr lang="en-GB" sz="2800" dirty="0"/>
          </a:p>
          <a:p>
            <a:pPr marL="457200" lvl="1" indent="0">
              <a:buNone/>
            </a:pPr>
            <a:endParaRPr lang="en-US" dirty="0"/>
          </a:p>
          <a:p>
            <a:r>
              <a:rPr lang="en-US" dirty="0"/>
              <a:t>Stakeholder involvement in urban water management (training kit for practitioners focusing on increasing sustainability of urban water management, contains different modules, module 2 focuses on stakeholder involvement) </a:t>
            </a:r>
            <a:r>
              <a:rPr lang="en-US" dirty="0">
                <a:hlinkClick r:id="rId4"/>
              </a:rPr>
              <a:t>https://switchtraining.eu/home/</a:t>
            </a:r>
            <a:r>
              <a:rPr lang="en-US" dirty="0"/>
              <a:t> </a:t>
            </a:r>
          </a:p>
          <a:p>
            <a:endParaRPr lang="en-US" dirty="0"/>
          </a:p>
          <a:p>
            <a:pPr lvl="0"/>
            <a:r>
              <a:rPr lang="en-GB" dirty="0"/>
              <a:t>INBO, 2018. The handbook for the participation of stakeholders and the civil society in the basins of rivers, lakes and aquifers </a:t>
            </a:r>
            <a:r>
              <a:rPr lang="en-GB" u="sng" dirty="0">
                <a:hlinkClick r:id="rId5"/>
              </a:rPr>
              <a:t>https://www.riob.org/pub/HandBook-participation-en/2/</a:t>
            </a:r>
            <a:r>
              <a:rPr lang="en-GB" dirty="0"/>
              <a:t> </a:t>
            </a:r>
          </a:p>
          <a:p>
            <a:pPr lvl="0"/>
            <a:endParaRPr lang="en-US" dirty="0"/>
          </a:p>
          <a:p>
            <a:pPr lvl="0"/>
            <a:r>
              <a:rPr lang="en-GB" dirty="0"/>
              <a:t>IDS,2011. </a:t>
            </a:r>
            <a:r>
              <a:rPr lang="en-GB" dirty="0">
                <a:hlinkClick r:id="rId6"/>
              </a:rPr>
              <a:t>Learning about Analysing Networks to Support Development Work? </a:t>
            </a:r>
            <a:r>
              <a:rPr lang="en-GB" dirty="0"/>
              <a:t>(Practice paper with information on the SNA method as well as reflection on some applications)</a:t>
            </a:r>
          </a:p>
        </p:txBody>
      </p:sp>
    </p:spTree>
    <p:extLst>
      <p:ext uri="{BB962C8B-B14F-4D97-AF65-F5344CB8AC3E}">
        <p14:creationId xmlns:p14="http://schemas.microsoft.com/office/powerpoint/2010/main" val="16433622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and reading</a:t>
            </a:r>
            <a:endParaRPr lang="en-GB" dirty="0"/>
          </a:p>
        </p:txBody>
      </p:sp>
      <p:sp>
        <p:nvSpPr>
          <p:cNvPr id="3" name="Content Placeholder 2"/>
          <p:cNvSpPr>
            <a:spLocks noGrp="1"/>
          </p:cNvSpPr>
          <p:nvPr>
            <p:ph idx="1"/>
          </p:nvPr>
        </p:nvSpPr>
        <p:spPr/>
        <p:txBody>
          <a:bodyPr>
            <a:normAutofit fontScale="92500" lnSpcReduction="20000"/>
          </a:bodyPr>
          <a:lstStyle/>
          <a:p>
            <a:r>
              <a:rPr lang="en-US" dirty="0"/>
              <a:t>Reed, M. et al. (2009). Who’s in and why? A typology of stakeholder analysis methods for natural resource management. Journal of Environmental Management. </a:t>
            </a:r>
            <a:r>
              <a:rPr lang="en-US" dirty="0">
                <a:hlinkClick r:id="rId2"/>
              </a:rPr>
              <a:t>https://doi.org/10.1016/j.jenvman.2009.01.001</a:t>
            </a:r>
            <a:r>
              <a:rPr lang="en-US" dirty="0"/>
              <a:t> </a:t>
            </a:r>
          </a:p>
          <a:p>
            <a:r>
              <a:rPr lang="en-US" dirty="0" err="1"/>
              <a:t>Arnstein</a:t>
            </a:r>
            <a:r>
              <a:rPr lang="en-US" dirty="0"/>
              <a:t>, S. R. (1969). A Ladder Of Citizen Participation. </a:t>
            </a:r>
            <a:r>
              <a:rPr lang="en-US" i="1" dirty="0"/>
              <a:t>Journal of the American Planning Association</a:t>
            </a:r>
            <a:r>
              <a:rPr lang="en-US" dirty="0"/>
              <a:t>. </a:t>
            </a:r>
            <a:r>
              <a:rPr lang="en-US" dirty="0">
                <a:hlinkClick r:id="rId3"/>
              </a:rPr>
              <a:t>https://doi.org/10.1080/01944366908977225</a:t>
            </a:r>
            <a:r>
              <a:rPr lang="en-US" dirty="0"/>
              <a:t> </a:t>
            </a:r>
          </a:p>
          <a:p>
            <a:r>
              <a:rPr lang="en-US" dirty="0"/>
              <a:t>Kemerink, 2012. Water Governance Module. UNESCO-IHE. Lecture Note (check updated version)</a:t>
            </a:r>
          </a:p>
          <a:p>
            <a:pPr marL="0" indent="0">
              <a:buNone/>
            </a:pPr>
            <a:r>
              <a:rPr lang="en-US" dirty="0"/>
              <a:t>Additional reading on stakeholder lobbying (optional)</a:t>
            </a:r>
            <a:endParaRPr lang="en-GB" dirty="0"/>
          </a:p>
          <a:p>
            <a:r>
              <a:rPr lang="en-US" dirty="0"/>
              <a:t>Esteban, E., Dinar, A., &amp; </a:t>
            </a:r>
            <a:r>
              <a:rPr lang="en-US" dirty="0" err="1"/>
              <a:t>Albiac</a:t>
            </a:r>
            <a:r>
              <a:rPr lang="en-US" dirty="0"/>
              <a:t>, J. (2019). Determinants of water lobbying: Irrigators’ behavior in a water-stressed basin. </a:t>
            </a:r>
            <a:r>
              <a:rPr lang="en-US" i="1" dirty="0"/>
              <a:t>Water Policy</a:t>
            </a:r>
            <a:r>
              <a:rPr lang="en-US" dirty="0"/>
              <a:t>. </a:t>
            </a:r>
            <a:r>
              <a:rPr lang="en-US" dirty="0">
                <a:hlinkClick r:id="rId4"/>
              </a:rPr>
              <a:t>https://doi.org/10.2166/wp.2019.148</a:t>
            </a:r>
            <a:r>
              <a:rPr lang="en-US" dirty="0"/>
              <a:t> </a:t>
            </a:r>
          </a:p>
          <a:p>
            <a:endParaRPr lang="en-US" dirty="0"/>
          </a:p>
          <a:p>
            <a:endParaRPr lang="en-US" dirty="0"/>
          </a:p>
          <a:p>
            <a:endParaRPr lang="en-US" dirty="0"/>
          </a:p>
          <a:p>
            <a:endParaRPr lang="en-GB" dirty="0"/>
          </a:p>
        </p:txBody>
      </p:sp>
    </p:spTree>
    <p:extLst>
      <p:ext uri="{BB962C8B-B14F-4D97-AF65-F5344CB8AC3E}">
        <p14:creationId xmlns:p14="http://schemas.microsoft.com/office/powerpoint/2010/main" val="5804248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41965" y="2780928"/>
            <a:ext cx="5112568" cy="1200329"/>
          </a:xfrm>
          <a:prstGeom prst="rect">
            <a:avLst/>
          </a:prstGeom>
          <a:noFill/>
        </p:spPr>
        <p:txBody>
          <a:bodyPr wrap="square" rtlCol="0">
            <a:spAutoFit/>
          </a:bodyPr>
          <a:lstStyle/>
          <a:p>
            <a:pPr algn="ctr"/>
            <a:r>
              <a:rPr lang="en-US" sz="4400" dirty="0">
                <a:solidFill>
                  <a:schemeClr val="bg1"/>
                </a:solidFill>
              </a:rPr>
              <a:t>Questions?</a:t>
            </a:r>
          </a:p>
          <a:p>
            <a:pPr algn="ctr"/>
            <a:r>
              <a:rPr lang="en-US" sz="2800" dirty="0">
                <a:solidFill>
                  <a:schemeClr val="bg1"/>
                </a:solidFill>
              </a:rPr>
              <a:t>n.vancauwenbergh@un-ihe.org</a:t>
            </a:r>
            <a:endParaRPr lang="en-GB" sz="2800" dirty="0">
              <a:solidFill>
                <a:schemeClr val="bg1"/>
              </a:solidFill>
            </a:endParaRPr>
          </a:p>
        </p:txBody>
      </p:sp>
    </p:spTree>
    <p:extLst>
      <p:ext uri="{BB962C8B-B14F-4D97-AF65-F5344CB8AC3E}">
        <p14:creationId xmlns:p14="http://schemas.microsoft.com/office/powerpoint/2010/main" val="4274053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Andalusian Mediterranean basin - Almeria</a:t>
            </a:r>
            <a:endParaRPr lang="en-GB" dirty="0"/>
          </a:p>
        </p:txBody>
      </p:sp>
      <p:pic>
        <p:nvPicPr>
          <p:cNvPr id="9" name="Content Placeholder 8"/>
          <p:cNvPicPr>
            <a:picLocks noGrp="1" noChangeAspect="1"/>
          </p:cNvPicPr>
          <p:nvPr>
            <p:ph idx="1"/>
          </p:nvPr>
        </p:nvPicPr>
        <p:blipFill>
          <a:blip r:embed="rId3"/>
          <a:stretch>
            <a:fillRect/>
          </a:stretch>
        </p:blipFill>
        <p:spPr>
          <a:xfrm>
            <a:off x="1509659" y="1437962"/>
            <a:ext cx="9172681" cy="4351338"/>
          </a:xfrm>
          <a:prstGeom prst="rect">
            <a:avLst/>
          </a:prstGeom>
        </p:spPr>
      </p:pic>
      <p:pic>
        <p:nvPicPr>
          <p:cNvPr id="10" name="Picture 9"/>
          <p:cNvPicPr>
            <a:picLocks noChangeAspect="1"/>
          </p:cNvPicPr>
          <p:nvPr/>
        </p:nvPicPr>
        <p:blipFill>
          <a:blip r:embed="rId4"/>
          <a:stretch>
            <a:fillRect/>
          </a:stretch>
        </p:blipFill>
        <p:spPr>
          <a:xfrm>
            <a:off x="0" y="536328"/>
            <a:ext cx="12192000" cy="5669776"/>
          </a:xfrm>
          <a:prstGeom prst="rect">
            <a:avLst/>
          </a:prstGeom>
        </p:spPr>
      </p:pic>
      <p:pic>
        <p:nvPicPr>
          <p:cNvPr id="11" name="Picture 10"/>
          <p:cNvPicPr>
            <a:picLocks noChangeAspect="1"/>
          </p:cNvPicPr>
          <p:nvPr/>
        </p:nvPicPr>
        <p:blipFill>
          <a:blip r:embed="rId5"/>
          <a:stretch>
            <a:fillRect/>
          </a:stretch>
        </p:blipFill>
        <p:spPr>
          <a:xfrm>
            <a:off x="-1" y="532664"/>
            <a:ext cx="12192000" cy="5673440"/>
          </a:xfrm>
          <a:prstGeom prst="rect">
            <a:avLst/>
          </a:prstGeom>
        </p:spPr>
      </p:pic>
      <p:sp>
        <p:nvSpPr>
          <p:cNvPr id="12" name="Footer Placeholder 11"/>
          <p:cNvSpPr>
            <a:spLocks noGrp="1"/>
          </p:cNvSpPr>
          <p:nvPr>
            <p:ph type="ftr" sz="quarter" idx="11"/>
          </p:nvPr>
        </p:nvSpPr>
        <p:spPr/>
        <p:txBody>
          <a:bodyPr/>
          <a:lstStyle/>
          <a:p>
            <a:r>
              <a:rPr lang="en-US"/>
              <a:t>N. Van Cauwenbergh</a:t>
            </a:r>
            <a:endParaRPr lang="en-GB" dirty="0"/>
          </a:p>
        </p:txBody>
      </p:sp>
      <p:sp>
        <p:nvSpPr>
          <p:cNvPr id="13" name="Slide Number Placeholder 12"/>
          <p:cNvSpPr>
            <a:spLocks noGrp="1"/>
          </p:cNvSpPr>
          <p:nvPr>
            <p:ph type="sldNum" sz="quarter" idx="12"/>
          </p:nvPr>
        </p:nvSpPr>
        <p:spPr/>
        <p:txBody>
          <a:bodyPr/>
          <a:lstStyle/>
          <a:p>
            <a:fld id="{75F46651-998E-4FB3-A089-4EDB89FEA2EA}" type="slidenum">
              <a:rPr lang="en-GB" smtClean="0"/>
              <a:pPr/>
              <a:t>9</a:t>
            </a:fld>
            <a:endParaRPr lang="en-GB"/>
          </a:p>
        </p:txBody>
      </p:sp>
    </p:spTree>
    <p:extLst>
      <p:ext uri="{BB962C8B-B14F-4D97-AF65-F5344CB8AC3E}">
        <p14:creationId xmlns:p14="http://schemas.microsoft.com/office/powerpoint/2010/main" val="293935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28173</TotalTime>
  <Words>5989</Words>
  <Application>Microsoft Office PowerPoint</Application>
  <PresentationFormat>Widescreen</PresentationFormat>
  <Paragraphs>710</Paragraphs>
  <Slides>84</Slides>
  <Notes>20</Notes>
  <HiddenSlides>3</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2" baseType="lpstr">
      <vt:lpstr>Calibri Light</vt:lpstr>
      <vt:lpstr>Wingdings</vt:lpstr>
      <vt:lpstr>Calibri</vt:lpstr>
      <vt:lpstr>Arial</vt:lpstr>
      <vt:lpstr>ＭＳ Ｐゴシック</vt:lpstr>
      <vt:lpstr>Times New Roman</vt:lpstr>
      <vt:lpstr>Office Theme</vt:lpstr>
      <vt:lpstr>VISIO</vt:lpstr>
      <vt:lpstr>PowerPoint Presentation</vt:lpstr>
      <vt:lpstr>Learning objectives</vt:lpstr>
      <vt:lpstr>Learning activities situation analysis</vt:lpstr>
      <vt:lpstr>Learning activities 26 April 2022</vt:lpstr>
      <vt:lpstr>Exercise - the Andarax river basin brainstorm</vt:lpstr>
      <vt:lpstr>Exercise – problem tree</vt:lpstr>
      <vt:lpstr>Exercise – stakeholder analysis</vt:lpstr>
      <vt:lpstr>Andarax basin</vt:lpstr>
      <vt:lpstr>Andalusian Mediterranean basin - Almeria</vt:lpstr>
      <vt:lpstr>Exercise – active listening / situation analysis</vt:lpstr>
      <vt:lpstr>PowerPoint Presentation</vt:lpstr>
      <vt:lpstr>PowerPoint Presentation</vt:lpstr>
      <vt:lpstr>Economy – agricultural boom</vt:lpstr>
      <vt:lpstr>Socio-economy of Almeria province</vt:lpstr>
      <vt:lpstr>Semi-arid region with high rainfall variability</vt:lpstr>
      <vt:lpstr>PowerPoint Presentation</vt:lpstr>
      <vt:lpstr>Limited resources under high pressure</vt:lpstr>
      <vt:lpstr>Water scheme</vt:lpstr>
      <vt:lpstr>Institutional setting</vt:lpstr>
      <vt:lpstr>Uses, economy and stakeholders</vt:lpstr>
      <vt:lpstr>High pressure on limited resources</vt:lpstr>
      <vt:lpstr>Water issues</vt:lpstr>
      <vt:lpstr>Water management alternatives River basin plan</vt:lpstr>
      <vt:lpstr>References / sources</vt:lpstr>
      <vt:lpstr>Videos to watch</vt:lpstr>
      <vt:lpstr>References / sources – optional</vt:lpstr>
      <vt:lpstr>Exercise in groups</vt:lpstr>
      <vt:lpstr>Exercise – problem tree</vt:lpstr>
      <vt:lpstr>Exercise – stakeholder analysis</vt:lpstr>
      <vt:lpstr>Discussion</vt:lpstr>
      <vt:lpstr>Trigger for WRP and situation analysis</vt:lpstr>
      <vt:lpstr>Levels of situation analysis</vt:lpstr>
      <vt:lpstr>Intensity of situation analysis</vt:lpstr>
      <vt:lpstr>Objectives of situation analysis</vt:lpstr>
      <vt:lpstr>Issues and assessment</vt:lpstr>
      <vt:lpstr>Issues and assessment</vt:lpstr>
      <vt:lpstr>Techniques for situation analysis</vt:lpstr>
      <vt:lpstr>Techniques / tools for situation analysis</vt:lpstr>
      <vt:lpstr>Output of the situation analysis</vt:lpstr>
      <vt:lpstr>Coordination of multiple knowledge</vt:lpstr>
      <vt:lpstr>Knowledge and stakeholders</vt:lpstr>
      <vt:lpstr>Knowledge and stakeholders – level/mode</vt:lpstr>
      <vt:lpstr>Coordinate collection of knowledge</vt:lpstr>
      <vt:lpstr>Situation analysis and AIS</vt:lpstr>
      <vt:lpstr>Institutional analysis</vt:lpstr>
      <vt:lpstr>Notes on situation analysis (1/3)</vt:lpstr>
      <vt:lpstr>Notes on situation analysis (2/3)</vt:lpstr>
      <vt:lpstr>Notes on situation analysis (3/3)</vt:lpstr>
      <vt:lpstr>Useful resources and tools from the web</vt:lpstr>
      <vt:lpstr>Checking the learning objectives</vt:lpstr>
      <vt:lpstr>Assignment</vt:lpstr>
      <vt:lpstr>Assignment – output and timing</vt:lpstr>
      <vt:lpstr>References / sources</vt:lpstr>
      <vt:lpstr>PowerPoint Presentation</vt:lpstr>
      <vt:lpstr>Thank you</vt:lpstr>
      <vt:lpstr>PowerPoint Presentation</vt:lpstr>
      <vt:lpstr>Situation analysis and problem tree</vt:lpstr>
      <vt:lpstr>Why a problem tree?</vt:lpstr>
      <vt:lpstr>How?</vt:lpstr>
      <vt:lpstr>Step 1 – Define the problem</vt:lpstr>
      <vt:lpstr>Step 2 – Identify causes and effects </vt:lpstr>
      <vt:lpstr>Step 3 – Structure causes and effects, identify root causes and feedback loops</vt:lpstr>
      <vt:lpstr>Example</vt:lpstr>
      <vt:lpstr>Notes</vt:lpstr>
      <vt:lpstr>Exercise – Problem tree for Andarax</vt:lpstr>
      <vt:lpstr>Discussion and Q&amp;A</vt:lpstr>
      <vt:lpstr>References / sources</vt:lpstr>
      <vt:lpstr>Videos to watch (optional)</vt:lpstr>
      <vt:lpstr>PowerPoint Presentation</vt:lpstr>
      <vt:lpstr>PowerPoint Presentation</vt:lpstr>
      <vt:lpstr>Stakeholder analysis</vt:lpstr>
      <vt:lpstr>Why and who - stakeholder involvement?</vt:lpstr>
      <vt:lpstr>How to start? Identification methods and tools</vt:lpstr>
      <vt:lpstr>Step 1 – stakeholder identification</vt:lpstr>
      <vt:lpstr>Step 2 – stakeholder differentiation (matrix)</vt:lpstr>
      <vt:lpstr>Step 3 – stakeholder relations </vt:lpstr>
      <vt:lpstr>Discussion</vt:lpstr>
      <vt:lpstr>Exercise – stakeholder analysis Andarax</vt:lpstr>
      <vt:lpstr>Exercise 1 – stakeholder analysis Andarax</vt:lpstr>
      <vt:lpstr>Exercise 2 – stakeholder matrix Andarax</vt:lpstr>
      <vt:lpstr>Discussion and Q&amp;A</vt:lpstr>
      <vt:lpstr>More information - practitioners</vt:lpstr>
      <vt:lpstr>References and reading</vt:lpstr>
      <vt:lpstr>PowerPoint Presentation</vt:lpstr>
    </vt:vector>
  </TitlesOfParts>
  <Company>IHE Delft Institute for Water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Participation, methods and tools</dc:title>
  <dc:creator>Nora van Cauwenbergh</dc:creator>
  <cp:lastModifiedBy>Nora van Cauwenbergh</cp:lastModifiedBy>
  <cp:revision>177</cp:revision>
  <dcterms:created xsi:type="dcterms:W3CDTF">2020-01-28T09:57:39Z</dcterms:created>
  <dcterms:modified xsi:type="dcterms:W3CDTF">2022-04-25T21:28:21Z</dcterms:modified>
</cp:coreProperties>
</file>