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3"/>
  </p:notesMasterIdLst>
  <p:sldIdLst>
    <p:sldId id="331" r:id="rId2"/>
    <p:sldId id="257" r:id="rId3"/>
    <p:sldId id="280" r:id="rId4"/>
    <p:sldId id="418" r:id="rId5"/>
    <p:sldId id="419" r:id="rId6"/>
    <p:sldId id="420" r:id="rId7"/>
    <p:sldId id="421" r:id="rId8"/>
    <p:sldId id="425" r:id="rId9"/>
    <p:sldId id="427" r:id="rId10"/>
    <p:sldId id="426" r:id="rId11"/>
    <p:sldId id="422" r:id="rId12"/>
    <p:sldId id="423" r:id="rId13"/>
    <p:sldId id="428" r:id="rId14"/>
    <p:sldId id="430" r:id="rId15"/>
    <p:sldId id="432" r:id="rId16"/>
    <p:sldId id="431" r:id="rId17"/>
    <p:sldId id="476" r:id="rId18"/>
    <p:sldId id="477" r:id="rId19"/>
    <p:sldId id="435" r:id="rId20"/>
    <p:sldId id="436" r:id="rId21"/>
    <p:sldId id="438" r:id="rId22"/>
    <p:sldId id="439" r:id="rId23"/>
    <p:sldId id="437" r:id="rId24"/>
    <p:sldId id="440" r:id="rId25"/>
    <p:sldId id="478" r:id="rId26"/>
    <p:sldId id="441" r:id="rId27"/>
    <p:sldId id="442" r:id="rId28"/>
    <p:sldId id="443" r:id="rId29"/>
    <p:sldId id="444" r:id="rId30"/>
    <p:sldId id="445" r:id="rId31"/>
    <p:sldId id="446" r:id="rId32"/>
    <p:sldId id="447" r:id="rId33"/>
    <p:sldId id="448" r:id="rId34"/>
    <p:sldId id="449" r:id="rId35"/>
    <p:sldId id="450" r:id="rId36"/>
    <p:sldId id="451" r:id="rId37"/>
    <p:sldId id="452" r:id="rId38"/>
    <p:sldId id="453" r:id="rId39"/>
    <p:sldId id="454" r:id="rId40"/>
    <p:sldId id="456" r:id="rId41"/>
    <p:sldId id="457" r:id="rId42"/>
    <p:sldId id="458" r:id="rId43"/>
    <p:sldId id="459" r:id="rId44"/>
    <p:sldId id="460" r:id="rId45"/>
    <p:sldId id="461" r:id="rId46"/>
    <p:sldId id="462" r:id="rId47"/>
    <p:sldId id="463" r:id="rId48"/>
    <p:sldId id="464" r:id="rId49"/>
    <p:sldId id="465" r:id="rId50"/>
    <p:sldId id="466" r:id="rId51"/>
    <p:sldId id="467" r:id="rId52"/>
    <p:sldId id="469" r:id="rId53"/>
    <p:sldId id="468" r:id="rId54"/>
    <p:sldId id="470" r:id="rId55"/>
    <p:sldId id="471" r:id="rId56"/>
    <p:sldId id="472" r:id="rId57"/>
    <p:sldId id="473" r:id="rId58"/>
    <p:sldId id="474" r:id="rId59"/>
    <p:sldId id="475" r:id="rId60"/>
    <p:sldId id="416" r:id="rId61"/>
    <p:sldId id="417" r:id="rId62"/>
  </p:sldIdLst>
  <p:sldSz cx="12192000" cy="6858000"/>
  <p:notesSz cx="6858000" cy="9144000"/>
  <p:embeddedFontLst>
    <p:embeddedFont>
      <p:font typeface="ＭＳ Ｐゴシック" panose="020B0600070205080204" pitchFamily="34" charset="-128"/>
      <p:regular r:id="rId64"/>
    </p:embeddedFont>
    <p:embeddedFont>
      <p:font typeface="Calibri" panose="020F0502020204030204" pitchFamily="34" charset="0"/>
      <p:regular r:id="rId65"/>
      <p:bold r:id="rId66"/>
      <p:italic r:id="rId67"/>
      <p:boldItalic r:id="rId68"/>
    </p:embeddedFont>
    <p:embeddedFont>
      <p:font typeface="Calibri Light" panose="020F0302020204030204" pitchFamily="34" charset="0"/>
      <p:regular r:id="rId69"/>
      <p:italic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61" autoAdjust="0"/>
  </p:normalViewPr>
  <p:slideViewPr>
    <p:cSldViewPr snapToGrid="0">
      <p:cViewPr varScale="1">
        <p:scale>
          <a:sx n="68" d="100"/>
          <a:sy n="68" d="100"/>
        </p:scale>
        <p:origin x="816" y="72"/>
      </p:cViewPr>
      <p:guideLst/>
    </p:cSldViewPr>
  </p:slideViewPr>
  <p:notesTextViewPr>
    <p:cViewPr>
      <p:scale>
        <a:sx n="150" d="100"/>
        <a:sy n="150" d="100"/>
      </p:scale>
      <p:origin x="0" y="0"/>
    </p:cViewPr>
  </p:notesTextViewPr>
  <p:sorterViewPr>
    <p:cViewPr varScale="1">
      <p:scale>
        <a:sx n="1" d="1"/>
        <a:sy n="1" d="1"/>
      </p:scale>
      <p:origin x="0" y="-1109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ALTAGUAX\Documents\Conference\Iberico_feb2011\Stakeholders_Talle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ALTAGUAX\Documents\Conference\Iberico_feb2011\Stakeholders_Talle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ALTAGUAX\Documents\Conference\Iberico_feb2011\Stakeholders_Talle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FFC000"/>
            </a:solidFill>
          </c:spPr>
          <c:dPt>
            <c:idx val="0"/>
            <c:bubble3D val="0"/>
            <c:spPr>
              <a:solidFill>
                <a:srgbClr val="00CC99"/>
              </a:solidFill>
            </c:spPr>
            <c:extLst>
              <c:ext xmlns:c16="http://schemas.microsoft.com/office/drawing/2014/chart" uri="{C3380CC4-5D6E-409C-BE32-E72D297353CC}">
                <c16:uniqueId val="{00000001-0417-4EB5-ACC9-830D9E8A7657}"/>
              </c:ext>
            </c:extLst>
          </c:dPt>
          <c:dPt>
            <c:idx val="1"/>
            <c:bubble3D val="0"/>
            <c:spPr>
              <a:solidFill>
                <a:srgbClr val="00CCFF"/>
              </a:solidFill>
            </c:spPr>
            <c:extLst>
              <c:ext xmlns:c16="http://schemas.microsoft.com/office/drawing/2014/chart" uri="{C3380CC4-5D6E-409C-BE32-E72D297353CC}">
                <c16:uniqueId val="{00000003-0417-4EB5-ACC9-830D9E8A7657}"/>
              </c:ext>
            </c:extLst>
          </c:dPt>
          <c:dPt>
            <c:idx val="2"/>
            <c:bubble3D val="0"/>
            <c:spPr>
              <a:solidFill>
                <a:srgbClr val="66FFFF"/>
              </a:solidFill>
            </c:spPr>
            <c:extLst>
              <c:ext xmlns:c16="http://schemas.microsoft.com/office/drawing/2014/chart" uri="{C3380CC4-5D6E-409C-BE32-E72D297353CC}">
                <c16:uniqueId val="{00000005-0417-4EB5-ACC9-830D9E8A7657}"/>
              </c:ext>
            </c:extLst>
          </c:dPt>
          <c:dPt>
            <c:idx val="3"/>
            <c:bubble3D val="0"/>
            <c:spPr>
              <a:solidFill>
                <a:srgbClr val="3399FF"/>
              </a:solidFill>
            </c:spPr>
            <c:extLst>
              <c:ext xmlns:c16="http://schemas.microsoft.com/office/drawing/2014/chart" uri="{C3380CC4-5D6E-409C-BE32-E72D297353CC}">
                <c16:uniqueId val="{00000007-0417-4EB5-ACC9-830D9E8A7657}"/>
              </c:ext>
            </c:extLst>
          </c:dPt>
          <c:dPt>
            <c:idx val="4"/>
            <c:bubble3D val="0"/>
            <c:spPr>
              <a:solidFill>
                <a:srgbClr val="FF9900"/>
              </a:solidFill>
            </c:spPr>
            <c:extLst>
              <c:ext xmlns:c16="http://schemas.microsoft.com/office/drawing/2014/chart" uri="{C3380CC4-5D6E-409C-BE32-E72D297353CC}">
                <c16:uniqueId val="{00000009-0417-4EB5-ACC9-830D9E8A7657}"/>
              </c:ext>
            </c:extLst>
          </c:dPt>
          <c:cat>
            <c:strRef>
              <c:f>stakeholdersEN!$A$39:$A$43</c:f>
              <c:strCache>
                <c:ptCount val="5"/>
                <c:pt idx="0">
                  <c:v>Irrigators, urban water supply and consumers</c:v>
                </c:pt>
                <c:pt idx="1">
                  <c:v>Local Administration</c:v>
                </c:pt>
                <c:pt idx="2">
                  <c:v>National Administration</c:v>
                </c:pt>
                <c:pt idx="3">
                  <c:v>Regional Administration (different departments)</c:v>
                </c:pt>
                <c:pt idx="4">
                  <c:v>Ecologists, experts, unions, companies</c:v>
                </c:pt>
              </c:strCache>
            </c:strRef>
          </c:cat>
          <c:val>
            <c:numRef>
              <c:f>stakeholdersEN!$B$39:$B$43</c:f>
              <c:numCache>
                <c:formatCode>General</c:formatCode>
                <c:ptCount val="5"/>
                <c:pt idx="0">
                  <c:v>14</c:v>
                </c:pt>
                <c:pt idx="1">
                  <c:v>4</c:v>
                </c:pt>
                <c:pt idx="2">
                  <c:v>3</c:v>
                </c:pt>
                <c:pt idx="3">
                  <c:v>12</c:v>
                </c:pt>
                <c:pt idx="4">
                  <c:v>7</c:v>
                </c:pt>
              </c:numCache>
            </c:numRef>
          </c:val>
          <c:extLst>
            <c:ext xmlns:c16="http://schemas.microsoft.com/office/drawing/2014/chart" uri="{C3380CC4-5D6E-409C-BE32-E72D297353CC}">
              <c16:uniqueId val="{0000000A-0417-4EB5-ACC9-830D9E8A7657}"/>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0099"/>
              </a:solidFill>
            </c:spPr>
            <c:extLst>
              <c:ext xmlns:c16="http://schemas.microsoft.com/office/drawing/2014/chart" uri="{C3380CC4-5D6E-409C-BE32-E72D297353CC}">
                <c16:uniqueId val="{00000001-C16B-4DEE-84F8-E5B1F2D3D3A9}"/>
              </c:ext>
            </c:extLst>
          </c:dPt>
          <c:dPt>
            <c:idx val="1"/>
            <c:bubble3D val="0"/>
            <c:spPr>
              <a:solidFill>
                <a:srgbClr val="00FF00"/>
              </a:solidFill>
            </c:spPr>
            <c:extLst>
              <c:ext xmlns:c16="http://schemas.microsoft.com/office/drawing/2014/chart" uri="{C3380CC4-5D6E-409C-BE32-E72D297353CC}">
                <c16:uniqueId val="{00000003-C16B-4DEE-84F8-E5B1F2D3D3A9}"/>
              </c:ext>
            </c:extLst>
          </c:dPt>
          <c:dPt>
            <c:idx val="2"/>
            <c:bubble3D val="0"/>
            <c:spPr>
              <a:solidFill>
                <a:srgbClr val="00CCFF"/>
              </a:solidFill>
            </c:spPr>
            <c:extLst>
              <c:ext xmlns:c16="http://schemas.microsoft.com/office/drawing/2014/chart" uri="{C3380CC4-5D6E-409C-BE32-E72D297353CC}">
                <c16:uniqueId val="{00000005-C16B-4DEE-84F8-E5B1F2D3D3A9}"/>
              </c:ext>
            </c:extLst>
          </c:dPt>
          <c:dPt>
            <c:idx val="3"/>
            <c:bubble3D val="0"/>
            <c:spPr>
              <a:solidFill>
                <a:srgbClr val="00B0F0"/>
              </a:solidFill>
            </c:spPr>
            <c:extLst>
              <c:ext xmlns:c16="http://schemas.microsoft.com/office/drawing/2014/chart" uri="{C3380CC4-5D6E-409C-BE32-E72D297353CC}">
                <c16:uniqueId val="{00000007-C16B-4DEE-84F8-E5B1F2D3D3A9}"/>
              </c:ext>
            </c:extLst>
          </c:dPt>
          <c:dPt>
            <c:idx val="4"/>
            <c:bubble3D val="0"/>
            <c:spPr>
              <a:solidFill>
                <a:srgbClr val="33CC33"/>
              </a:solidFill>
            </c:spPr>
            <c:extLst>
              <c:ext xmlns:c16="http://schemas.microsoft.com/office/drawing/2014/chart" uri="{C3380CC4-5D6E-409C-BE32-E72D297353CC}">
                <c16:uniqueId val="{00000009-C16B-4DEE-84F8-E5B1F2D3D3A9}"/>
              </c:ext>
            </c:extLst>
          </c:dPt>
          <c:dPt>
            <c:idx val="5"/>
            <c:bubble3D val="0"/>
            <c:spPr>
              <a:solidFill>
                <a:srgbClr val="FFFF00"/>
              </a:solidFill>
            </c:spPr>
            <c:extLst>
              <c:ext xmlns:c16="http://schemas.microsoft.com/office/drawing/2014/chart" uri="{C3380CC4-5D6E-409C-BE32-E72D297353CC}">
                <c16:uniqueId val="{0000000B-C16B-4DEE-84F8-E5B1F2D3D3A9}"/>
              </c:ext>
            </c:extLst>
          </c:dPt>
          <c:dPt>
            <c:idx val="6"/>
            <c:bubble3D val="0"/>
            <c:spPr>
              <a:solidFill>
                <a:schemeClr val="accent6">
                  <a:lumMod val="40000"/>
                  <a:lumOff val="60000"/>
                </a:schemeClr>
              </a:solidFill>
            </c:spPr>
            <c:extLst>
              <c:ext xmlns:c16="http://schemas.microsoft.com/office/drawing/2014/chart" uri="{C3380CC4-5D6E-409C-BE32-E72D297353CC}">
                <c16:uniqueId val="{0000000D-C16B-4DEE-84F8-E5B1F2D3D3A9}"/>
              </c:ext>
            </c:extLst>
          </c:dPt>
          <c:dPt>
            <c:idx val="7"/>
            <c:bubble3D val="0"/>
            <c:spPr>
              <a:solidFill>
                <a:srgbClr val="FF0000"/>
              </a:solidFill>
            </c:spPr>
            <c:extLst>
              <c:ext xmlns:c16="http://schemas.microsoft.com/office/drawing/2014/chart" uri="{C3380CC4-5D6E-409C-BE32-E72D297353CC}">
                <c16:uniqueId val="{0000000F-C16B-4DEE-84F8-E5B1F2D3D3A9}"/>
              </c:ext>
            </c:extLst>
          </c:dPt>
          <c:dPt>
            <c:idx val="8"/>
            <c:bubble3D val="0"/>
            <c:spPr>
              <a:solidFill>
                <a:schemeClr val="tx1"/>
              </a:solidFill>
            </c:spPr>
            <c:extLst>
              <c:ext xmlns:c16="http://schemas.microsoft.com/office/drawing/2014/chart" uri="{C3380CC4-5D6E-409C-BE32-E72D297353CC}">
                <c16:uniqueId val="{00000011-C16B-4DEE-84F8-E5B1F2D3D3A9}"/>
              </c:ext>
            </c:extLst>
          </c:dPt>
          <c:cat>
            <c:strRef>
              <c:f>stakeholdersEN!$A$2:$A$10</c:f>
              <c:strCache>
                <c:ptCount val="9"/>
                <c:pt idx="0">
                  <c:v>Selected municipalities (9)</c:v>
                </c:pt>
                <c:pt idx="1">
                  <c:v>Irrigation Associations  (8)</c:v>
                </c:pt>
                <c:pt idx="2">
                  <c:v>Regional Adminsitration (4)</c:v>
                </c:pt>
                <c:pt idx="3">
                  <c:v>Local Administration (10)</c:v>
                </c:pt>
                <c:pt idx="4">
                  <c:v>Farmers' Unions (2)</c:v>
                </c:pt>
                <c:pt idx="5">
                  <c:v>Rural Development Groups (2)</c:v>
                </c:pt>
                <c:pt idx="6">
                  <c:v>Ecologists (2)</c:v>
                </c:pt>
                <c:pt idx="7">
                  <c:v>Scientific Experts (5)</c:v>
                </c:pt>
                <c:pt idx="8">
                  <c:v>Others (4)</c:v>
                </c:pt>
              </c:strCache>
            </c:strRef>
          </c:cat>
          <c:val>
            <c:numRef>
              <c:f>stakeholdersEN!$B$2:$B$10</c:f>
              <c:numCache>
                <c:formatCode>General</c:formatCode>
                <c:ptCount val="9"/>
                <c:pt idx="0">
                  <c:v>9</c:v>
                </c:pt>
                <c:pt idx="1">
                  <c:v>8</c:v>
                </c:pt>
                <c:pt idx="2">
                  <c:v>4</c:v>
                </c:pt>
                <c:pt idx="3">
                  <c:v>10</c:v>
                </c:pt>
                <c:pt idx="4">
                  <c:v>2</c:v>
                </c:pt>
                <c:pt idx="5">
                  <c:v>2</c:v>
                </c:pt>
                <c:pt idx="6">
                  <c:v>2</c:v>
                </c:pt>
                <c:pt idx="7">
                  <c:v>5</c:v>
                </c:pt>
                <c:pt idx="8">
                  <c:v>4</c:v>
                </c:pt>
              </c:numCache>
            </c:numRef>
          </c:val>
          <c:extLst>
            <c:ext xmlns:c16="http://schemas.microsoft.com/office/drawing/2014/chart" uri="{C3380CC4-5D6E-409C-BE32-E72D297353CC}">
              <c16:uniqueId val="{00000012-C16B-4DEE-84F8-E5B1F2D3D3A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6822450224025065"/>
          <c:y val="3.1318395834122451E-2"/>
          <c:w val="0.31830748429173772"/>
          <c:h val="0.90076191621144963"/>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887719437080412E-2"/>
          <c:y val="9.154946425348702E-2"/>
          <c:w val="0.50209406613118313"/>
          <c:h val="0.93162396509053469"/>
        </c:manualLayout>
      </c:layout>
      <c:pieChart>
        <c:varyColors val="1"/>
        <c:ser>
          <c:idx val="0"/>
          <c:order val="0"/>
          <c:spPr>
            <a:solidFill>
              <a:srgbClr val="FFC000"/>
            </a:solidFill>
          </c:spPr>
          <c:dPt>
            <c:idx val="0"/>
            <c:bubble3D val="0"/>
            <c:spPr>
              <a:solidFill>
                <a:srgbClr val="000099"/>
              </a:solidFill>
            </c:spPr>
            <c:extLst>
              <c:ext xmlns:c16="http://schemas.microsoft.com/office/drawing/2014/chart" uri="{C3380CC4-5D6E-409C-BE32-E72D297353CC}">
                <c16:uniqueId val="{00000001-EE8C-460D-B52C-69B8A5D8404B}"/>
              </c:ext>
            </c:extLst>
          </c:dPt>
          <c:dPt>
            <c:idx val="1"/>
            <c:bubble3D val="0"/>
            <c:spPr>
              <a:solidFill>
                <a:srgbClr val="00FF00"/>
              </a:solidFill>
            </c:spPr>
            <c:extLst>
              <c:ext xmlns:c16="http://schemas.microsoft.com/office/drawing/2014/chart" uri="{C3380CC4-5D6E-409C-BE32-E72D297353CC}">
                <c16:uniqueId val="{00000003-EE8C-460D-B52C-69B8A5D8404B}"/>
              </c:ext>
            </c:extLst>
          </c:dPt>
          <c:dPt>
            <c:idx val="2"/>
            <c:bubble3D val="0"/>
            <c:spPr>
              <a:solidFill>
                <a:schemeClr val="tx1"/>
              </a:solidFill>
            </c:spPr>
            <c:extLst>
              <c:ext xmlns:c16="http://schemas.microsoft.com/office/drawing/2014/chart" uri="{C3380CC4-5D6E-409C-BE32-E72D297353CC}">
                <c16:uniqueId val="{00000005-EE8C-460D-B52C-69B8A5D8404B}"/>
              </c:ext>
            </c:extLst>
          </c:dPt>
          <c:dPt>
            <c:idx val="3"/>
            <c:bubble3D val="0"/>
            <c:spPr>
              <a:solidFill>
                <a:srgbClr val="3399FF"/>
              </a:solidFill>
            </c:spPr>
            <c:extLst>
              <c:ext xmlns:c16="http://schemas.microsoft.com/office/drawing/2014/chart" uri="{C3380CC4-5D6E-409C-BE32-E72D297353CC}">
                <c16:uniqueId val="{00000007-EE8C-460D-B52C-69B8A5D8404B}"/>
              </c:ext>
            </c:extLst>
          </c:dPt>
          <c:dPt>
            <c:idx val="4"/>
            <c:bubble3D val="0"/>
            <c:spPr>
              <a:solidFill>
                <a:srgbClr val="FF9900"/>
              </a:solidFill>
            </c:spPr>
            <c:extLst>
              <c:ext xmlns:c16="http://schemas.microsoft.com/office/drawing/2014/chart" uri="{C3380CC4-5D6E-409C-BE32-E72D297353CC}">
                <c16:uniqueId val="{00000009-EE8C-460D-B52C-69B8A5D8404B}"/>
              </c:ext>
            </c:extLst>
          </c:dPt>
          <c:cat>
            <c:strRef>
              <c:f>stakeholdersEN!$A$70:$A$74</c:f>
              <c:strCache>
                <c:ptCount val="5"/>
                <c:pt idx="0">
                  <c:v>Municipalities</c:v>
                </c:pt>
                <c:pt idx="1">
                  <c:v>Irrigation Associations</c:v>
                </c:pt>
                <c:pt idx="2">
                  <c:v>Water Utility</c:v>
                </c:pt>
                <c:pt idx="3">
                  <c:v>Water Agency (local)</c:v>
                </c:pt>
                <c:pt idx="4">
                  <c:v>Experts, ecologists, unions, companies</c:v>
                </c:pt>
              </c:strCache>
            </c:strRef>
          </c:cat>
          <c:val>
            <c:numRef>
              <c:f>stakeholdersEN!$B$70:$B$74</c:f>
              <c:numCache>
                <c:formatCode>General</c:formatCode>
                <c:ptCount val="5"/>
                <c:pt idx="0">
                  <c:v>7</c:v>
                </c:pt>
                <c:pt idx="1">
                  <c:v>14</c:v>
                </c:pt>
                <c:pt idx="2">
                  <c:v>0</c:v>
                </c:pt>
                <c:pt idx="3">
                  <c:v>2</c:v>
                </c:pt>
                <c:pt idx="4">
                  <c:v>0</c:v>
                </c:pt>
              </c:numCache>
            </c:numRef>
          </c:val>
          <c:extLst>
            <c:ext xmlns:c16="http://schemas.microsoft.com/office/drawing/2014/chart" uri="{C3380CC4-5D6E-409C-BE32-E72D297353CC}">
              <c16:uniqueId val="{0000000A-EE8C-460D-B52C-69B8A5D8404B}"/>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395593953533586"/>
          <c:y val="1.9239885763178263E-3"/>
          <c:w val="0.3604406046466414"/>
          <c:h val="0.80105648234419946"/>
        </c:manualLayout>
      </c:layout>
      <c:overlay val="0"/>
      <c:txPr>
        <a:bodyPr/>
        <a:lstStyle/>
        <a:p>
          <a:pPr>
            <a:defRPr sz="14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C05D7-EA5B-4C7A-8C3F-DBA740C97B8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s-CO"/>
        </a:p>
      </dgm:t>
    </dgm:pt>
    <dgm:pt modelId="{03F7BA77-891B-4612-ACF6-D59402E51A57}">
      <dgm:prSet phldrT="[Text]"/>
      <dgm:spPr>
        <a:solidFill>
          <a:schemeClr val="accent5">
            <a:lumMod val="50000"/>
          </a:schemeClr>
        </a:solidFill>
      </dgm:spPr>
      <dgm:t>
        <a:bodyPr/>
        <a:lstStyle/>
        <a:p>
          <a:r>
            <a:rPr lang="es-CO" dirty="0"/>
            <a:t>PROCESS</a:t>
          </a:r>
        </a:p>
      </dgm:t>
    </dgm:pt>
    <dgm:pt modelId="{70F88672-FE85-48BE-8AD4-1FAF54D93C94}" type="parTrans" cxnId="{EBE3244D-8118-47ED-A92F-396A6C4EC5AB}">
      <dgm:prSet/>
      <dgm:spPr/>
      <dgm:t>
        <a:bodyPr/>
        <a:lstStyle/>
        <a:p>
          <a:endParaRPr lang="es-CO"/>
        </a:p>
      </dgm:t>
    </dgm:pt>
    <dgm:pt modelId="{E7E61B63-B14D-40BA-8784-3FD82B9C34D3}" type="sibTrans" cxnId="{EBE3244D-8118-47ED-A92F-396A6C4EC5AB}">
      <dgm:prSet/>
      <dgm:spPr/>
      <dgm:t>
        <a:bodyPr/>
        <a:lstStyle/>
        <a:p>
          <a:endParaRPr lang="es-CO"/>
        </a:p>
      </dgm:t>
    </dgm:pt>
    <dgm:pt modelId="{445D6F0D-BCF9-4B68-B882-0C5E7B8BACA8}">
      <dgm:prSet phldrT="[Text]"/>
      <dgm:spPr/>
      <dgm:t>
        <a:bodyPr/>
        <a:lstStyle/>
        <a:p>
          <a:r>
            <a:rPr lang="es-CO" dirty="0" err="1"/>
            <a:t>Stakeholders</a:t>
          </a:r>
          <a:endParaRPr lang="es-CO" dirty="0"/>
        </a:p>
        <a:p>
          <a:r>
            <a:rPr lang="es-CO" dirty="0" err="1"/>
            <a:t>Information</a:t>
          </a:r>
          <a:endParaRPr lang="es-CO" dirty="0"/>
        </a:p>
        <a:p>
          <a:r>
            <a:rPr lang="es-CO" dirty="0"/>
            <a:t>Tools</a:t>
          </a:r>
        </a:p>
        <a:p>
          <a:endParaRPr lang="es-CO" dirty="0"/>
        </a:p>
        <a:p>
          <a:r>
            <a:rPr lang="es-CO" dirty="0" err="1"/>
            <a:t>Information</a:t>
          </a:r>
          <a:r>
            <a:rPr lang="es-CO" dirty="0"/>
            <a:t> </a:t>
          </a:r>
          <a:r>
            <a:rPr lang="es-CO" dirty="0" err="1"/>
            <a:t>flow</a:t>
          </a:r>
          <a:endParaRPr lang="es-CO" dirty="0"/>
        </a:p>
        <a:p>
          <a:r>
            <a:rPr lang="es-CO" dirty="0" err="1"/>
            <a:t>Capacitation</a:t>
          </a:r>
          <a:r>
            <a:rPr lang="es-CO" dirty="0"/>
            <a:t>/</a:t>
          </a:r>
          <a:r>
            <a:rPr lang="es-CO" dirty="0" err="1"/>
            <a:t>mediation</a:t>
          </a:r>
          <a:endParaRPr lang="es-CO" dirty="0"/>
        </a:p>
        <a:p>
          <a:r>
            <a:rPr lang="es-CO" dirty="0" err="1"/>
            <a:t>Motivation</a:t>
          </a:r>
          <a:endParaRPr lang="es-CO" dirty="0"/>
        </a:p>
        <a:p>
          <a:endParaRPr lang="es-CO" dirty="0"/>
        </a:p>
        <a:p>
          <a:r>
            <a:rPr lang="es-CO" i="1" dirty="0" err="1"/>
            <a:t>Fairness</a:t>
          </a:r>
          <a:r>
            <a:rPr lang="es-CO" i="1" dirty="0"/>
            <a:t>/</a:t>
          </a:r>
          <a:r>
            <a:rPr lang="es-CO" i="1" dirty="0" err="1"/>
            <a:t>Inclusiveness</a:t>
          </a:r>
          <a:endParaRPr lang="es-CO" i="1" dirty="0"/>
        </a:p>
        <a:p>
          <a:r>
            <a:rPr lang="es-CO" i="1" dirty="0" err="1"/>
            <a:t>Transparany</a:t>
          </a:r>
          <a:endParaRPr lang="es-CO" i="1" dirty="0"/>
        </a:p>
        <a:p>
          <a:r>
            <a:rPr lang="es-CO" i="1" dirty="0" err="1"/>
            <a:t>Accountability</a:t>
          </a:r>
          <a:endParaRPr lang="es-CO" i="1" dirty="0"/>
        </a:p>
      </dgm:t>
    </dgm:pt>
    <dgm:pt modelId="{58BD5EE8-5391-4147-BB8A-0E098901BC43}" type="parTrans" cxnId="{9C2BB08C-1913-45DD-BC02-36C08D132D9E}">
      <dgm:prSet/>
      <dgm:spPr/>
      <dgm:t>
        <a:bodyPr/>
        <a:lstStyle/>
        <a:p>
          <a:endParaRPr lang="es-CO"/>
        </a:p>
      </dgm:t>
    </dgm:pt>
    <dgm:pt modelId="{7DBA284C-6E3B-42EB-843A-6A8AAE391AAA}" type="sibTrans" cxnId="{9C2BB08C-1913-45DD-BC02-36C08D132D9E}">
      <dgm:prSet/>
      <dgm:spPr/>
      <dgm:t>
        <a:bodyPr/>
        <a:lstStyle/>
        <a:p>
          <a:endParaRPr lang="es-CO"/>
        </a:p>
      </dgm:t>
    </dgm:pt>
    <dgm:pt modelId="{DF1D86B1-491B-4B14-AD74-26741EEC018B}">
      <dgm:prSet phldrT="[Text]"/>
      <dgm:spPr>
        <a:solidFill>
          <a:schemeClr val="accent5">
            <a:lumMod val="50000"/>
          </a:schemeClr>
        </a:solidFill>
      </dgm:spPr>
      <dgm:t>
        <a:bodyPr/>
        <a:lstStyle/>
        <a:p>
          <a:r>
            <a:rPr lang="es-CO" dirty="0"/>
            <a:t>OUTCOME</a:t>
          </a:r>
        </a:p>
      </dgm:t>
    </dgm:pt>
    <dgm:pt modelId="{3503190A-5AFD-472F-B241-B38BF8913D5A}" type="parTrans" cxnId="{C8EA88D5-BF00-4434-9DBE-CA39D03A28AA}">
      <dgm:prSet/>
      <dgm:spPr/>
      <dgm:t>
        <a:bodyPr/>
        <a:lstStyle/>
        <a:p>
          <a:endParaRPr lang="es-CO"/>
        </a:p>
      </dgm:t>
    </dgm:pt>
    <dgm:pt modelId="{4D72CC7A-8BA5-49C9-B8F0-EF62031A7632}" type="sibTrans" cxnId="{C8EA88D5-BF00-4434-9DBE-CA39D03A28AA}">
      <dgm:prSet/>
      <dgm:spPr/>
      <dgm:t>
        <a:bodyPr/>
        <a:lstStyle/>
        <a:p>
          <a:endParaRPr lang="es-CO"/>
        </a:p>
      </dgm:t>
    </dgm:pt>
    <dgm:pt modelId="{485CF20F-50E4-4147-92D6-D1F5691BFC04}">
      <dgm:prSet phldrT="[Text]"/>
      <dgm:spPr/>
      <dgm:t>
        <a:bodyPr/>
        <a:lstStyle/>
        <a:p>
          <a:r>
            <a:rPr lang="es-CO" dirty="0" err="1"/>
            <a:t>Decisions</a:t>
          </a:r>
          <a:r>
            <a:rPr lang="es-CO" dirty="0"/>
            <a:t>, </a:t>
          </a:r>
          <a:r>
            <a:rPr lang="es-CO" dirty="0" err="1"/>
            <a:t>Implementation</a:t>
          </a:r>
          <a:r>
            <a:rPr lang="es-CO" dirty="0"/>
            <a:t>, </a:t>
          </a:r>
        </a:p>
        <a:p>
          <a:r>
            <a:rPr lang="es-CO" dirty="0"/>
            <a:t>Status of wáter </a:t>
          </a:r>
          <a:r>
            <a:rPr lang="es-CO" dirty="0" err="1"/>
            <a:t>bodies</a:t>
          </a:r>
          <a:endParaRPr lang="es-CO" dirty="0"/>
        </a:p>
        <a:p>
          <a:endParaRPr lang="es-CO" dirty="0"/>
        </a:p>
        <a:p>
          <a:r>
            <a:rPr lang="es-CO" i="1" dirty="0"/>
            <a:t>Trust</a:t>
          </a:r>
        </a:p>
        <a:p>
          <a:r>
            <a:rPr lang="es-CO" i="1" dirty="0" err="1"/>
            <a:t>Empowerment</a:t>
          </a:r>
          <a:endParaRPr lang="es-CO" i="1" dirty="0"/>
        </a:p>
        <a:p>
          <a:r>
            <a:rPr lang="es-CO" i="1" dirty="0" err="1"/>
            <a:t>Ownership</a:t>
          </a:r>
          <a:endParaRPr lang="es-CO" i="1" dirty="0"/>
        </a:p>
        <a:p>
          <a:r>
            <a:rPr lang="es-CO" i="1" dirty="0" err="1"/>
            <a:t>Knowledge</a:t>
          </a:r>
          <a:r>
            <a:rPr lang="es-CO" i="1" dirty="0"/>
            <a:t> </a:t>
          </a:r>
          <a:r>
            <a:rPr lang="es-CO" i="1" dirty="0" err="1"/>
            <a:t>generation</a:t>
          </a:r>
          <a:endParaRPr lang="es-CO" i="1" dirty="0"/>
        </a:p>
        <a:p>
          <a:r>
            <a:rPr lang="es-CO" i="1" dirty="0"/>
            <a:t>Social </a:t>
          </a:r>
          <a:r>
            <a:rPr lang="es-CO" i="1" dirty="0" err="1"/>
            <a:t>learning</a:t>
          </a:r>
          <a:endParaRPr lang="es-CO" dirty="0"/>
        </a:p>
      </dgm:t>
    </dgm:pt>
    <dgm:pt modelId="{488F5BEB-06B6-4501-9614-5941F97C6659}" type="parTrans" cxnId="{E9B4FA3C-047D-4FFC-AA90-298206E3962C}">
      <dgm:prSet/>
      <dgm:spPr/>
      <dgm:t>
        <a:bodyPr/>
        <a:lstStyle/>
        <a:p>
          <a:endParaRPr lang="es-CO"/>
        </a:p>
      </dgm:t>
    </dgm:pt>
    <dgm:pt modelId="{7411CF0E-63E9-42F0-ABCC-8CBFB8FFF07A}" type="sibTrans" cxnId="{E9B4FA3C-047D-4FFC-AA90-298206E3962C}">
      <dgm:prSet/>
      <dgm:spPr/>
      <dgm:t>
        <a:bodyPr/>
        <a:lstStyle/>
        <a:p>
          <a:endParaRPr lang="es-CO"/>
        </a:p>
      </dgm:t>
    </dgm:pt>
    <dgm:pt modelId="{F03A8299-E7CF-4A00-86B0-7BC833FCDF78}" type="pres">
      <dgm:prSet presAssocID="{443C05D7-EA5B-4C7A-8C3F-DBA740C97B89}" presName="Name0" presStyleCnt="0">
        <dgm:presLayoutVars>
          <dgm:chMax val="5"/>
          <dgm:chPref val="5"/>
          <dgm:dir/>
          <dgm:animLvl val="lvl"/>
        </dgm:presLayoutVars>
      </dgm:prSet>
      <dgm:spPr/>
    </dgm:pt>
    <dgm:pt modelId="{055E323C-A463-4342-8A1E-043035D39C39}" type="pres">
      <dgm:prSet presAssocID="{03F7BA77-891B-4612-ACF6-D59402E51A57}" presName="parentText1" presStyleLbl="node1" presStyleIdx="0" presStyleCnt="2">
        <dgm:presLayoutVars>
          <dgm:chMax/>
          <dgm:chPref val="3"/>
          <dgm:bulletEnabled val="1"/>
        </dgm:presLayoutVars>
      </dgm:prSet>
      <dgm:spPr/>
    </dgm:pt>
    <dgm:pt modelId="{A008504D-CBC9-400D-960C-D955E84FFEE4}" type="pres">
      <dgm:prSet presAssocID="{03F7BA77-891B-4612-ACF6-D59402E51A57}" presName="childText1" presStyleLbl="solidAlignAcc1" presStyleIdx="0" presStyleCnt="2" custScaleY="137651" custLinFactNeighborX="-1389" custLinFactNeighborY="11203">
        <dgm:presLayoutVars>
          <dgm:chMax val="0"/>
          <dgm:chPref val="0"/>
          <dgm:bulletEnabled val="1"/>
        </dgm:presLayoutVars>
      </dgm:prSet>
      <dgm:spPr/>
    </dgm:pt>
    <dgm:pt modelId="{C879A414-9FC2-44E0-8F38-F901A918A886}" type="pres">
      <dgm:prSet presAssocID="{DF1D86B1-491B-4B14-AD74-26741EEC018B}" presName="parentText2" presStyleLbl="node1" presStyleIdx="1" presStyleCnt="2">
        <dgm:presLayoutVars>
          <dgm:chMax/>
          <dgm:chPref val="3"/>
          <dgm:bulletEnabled val="1"/>
        </dgm:presLayoutVars>
      </dgm:prSet>
      <dgm:spPr/>
    </dgm:pt>
    <dgm:pt modelId="{5A6E4E6A-E9BE-4422-85D9-156CCC85A60F}" type="pres">
      <dgm:prSet presAssocID="{DF1D86B1-491B-4B14-AD74-26741EEC018B}" presName="childText2" presStyleLbl="solidAlignAcc1" presStyleIdx="1" presStyleCnt="2" custScaleY="150736" custLinFactNeighborX="460" custLinFactNeighborY="23504">
        <dgm:presLayoutVars>
          <dgm:chMax val="0"/>
          <dgm:chPref val="0"/>
          <dgm:bulletEnabled val="1"/>
        </dgm:presLayoutVars>
      </dgm:prSet>
      <dgm:spPr/>
    </dgm:pt>
  </dgm:ptLst>
  <dgm:cxnLst>
    <dgm:cxn modelId="{30AEB30F-8405-41FF-8BB3-81F209586CB8}" type="presOf" srcId="{443C05D7-EA5B-4C7A-8C3F-DBA740C97B89}" destId="{F03A8299-E7CF-4A00-86B0-7BC833FCDF78}" srcOrd="0" destOrd="0" presId="urn:microsoft.com/office/officeart/2009/3/layout/IncreasingArrowsProcess"/>
    <dgm:cxn modelId="{E9B4FA3C-047D-4FFC-AA90-298206E3962C}" srcId="{DF1D86B1-491B-4B14-AD74-26741EEC018B}" destId="{485CF20F-50E4-4147-92D6-D1F5691BFC04}" srcOrd="0" destOrd="0" parTransId="{488F5BEB-06B6-4501-9614-5941F97C6659}" sibTransId="{7411CF0E-63E9-42F0-ABCC-8CBFB8FFF07A}"/>
    <dgm:cxn modelId="{EBE3244D-8118-47ED-A92F-396A6C4EC5AB}" srcId="{443C05D7-EA5B-4C7A-8C3F-DBA740C97B89}" destId="{03F7BA77-891B-4612-ACF6-D59402E51A57}" srcOrd="0" destOrd="0" parTransId="{70F88672-FE85-48BE-8AD4-1FAF54D93C94}" sibTransId="{E7E61B63-B14D-40BA-8784-3FD82B9C34D3}"/>
    <dgm:cxn modelId="{5B08F188-046C-4898-8A90-1199C01E839D}" type="presOf" srcId="{DF1D86B1-491B-4B14-AD74-26741EEC018B}" destId="{C879A414-9FC2-44E0-8F38-F901A918A886}" srcOrd="0" destOrd="0" presId="urn:microsoft.com/office/officeart/2009/3/layout/IncreasingArrowsProcess"/>
    <dgm:cxn modelId="{9C2BB08C-1913-45DD-BC02-36C08D132D9E}" srcId="{03F7BA77-891B-4612-ACF6-D59402E51A57}" destId="{445D6F0D-BCF9-4B68-B882-0C5E7B8BACA8}" srcOrd="0" destOrd="0" parTransId="{58BD5EE8-5391-4147-BB8A-0E098901BC43}" sibTransId="{7DBA284C-6E3B-42EB-843A-6A8AAE391AAA}"/>
    <dgm:cxn modelId="{DEDCC7A3-549E-4CD0-90BA-17272560CE63}" type="presOf" srcId="{485CF20F-50E4-4147-92D6-D1F5691BFC04}" destId="{5A6E4E6A-E9BE-4422-85D9-156CCC85A60F}" srcOrd="0" destOrd="0" presId="urn:microsoft.com/office/officeart/2009/3/layout/IncreasingArrowsProcess"/>
    <dgm:cxn modelId="{008AC9B0-49D1-49FD-AC82-3DED1E30C8A2}" type="presOf" srcId="{445D6F0D-BCF9-4B68-B882-0C5E7B8BACA8}" destId="{A008504D-CBC9-400D-960C-D955E84FFEE4}" srcOrd="0" destOrd="0" presId="urn:microsoft.com/office/officeart/2009/3/layout/IncreasingArrowsProcess"/>
    <dgm:cxn modelId="{0603C1C6-A7F5-4C92-A3DB-2B5760A4C39E}" type="presOf" srcId="{03F7BA77-891B-4612-ACF6-D59402E51A57}" destId="{055E323C-A463-4342-8A1E-043035D39C39}" srcOrd="0" destOrd="0" presId="urn:microsoft.com/office/officeart/2009/3/layout/IncreasingArrowsProcess"/>
    <dgm:cxn modelId="{C8EA88D5-BF00-4434-9DBE-CA39D03A28AA}" srcId="{443C05D7-EA5B-4C7A-8C3F-DBA740C97B89}" destId="{DF1D86B1-491B-4B14-AD74-26741EEC018B}" srcOrd="1" destOrd="0" parTransId="{3503190A-5AFD-472F-B241-B38BF8913D5A}" sibTransId="{4D72CC7A-8BA5-49C9-B8F0-EF62031A7632}"/>
    <dgm:cxn modelId="{C0C5450B-1CDC-4AEA-AA01-DD5CDA724492}" type="presParOf" srcId="{F03A8299-E7CF-4A00-86B0-7BC833FCDF78}" destId="{055E323C-A463-4342-8A1E-043035D39C39}" srcOrd="0" destOrd="0" presId="urn:microsoft.com/office/officeart/2009/3/layout/IncreasingArrowsProcess"/>
    <dgm:cxn modelId="{9241D277-CADD-494E-8DD9-2529AF2537BB}" type="presParOf" srcId="{F03A8299-E7CF-4A00-86B0-7BC833FCDF78}" destId="{A008504D-CBC9-400D-960C-D955E84FFEE4}" srcOrd="1" destOrd="0" presId="urn:microsoft.com/office/officeart/2009/3/layout/IncreasingArrowsProcess"/>
    <dgm:cxn modelId="{193CB053-56D1-426C-A530-1E1F3FFF0596}" type="presParOf" srcId="{F03A8299-E7CF-4A00-86B0-7BC833FCDF78}" destId="{C879A414-9FC2-44E0-8F38-F901A918A886}" srcOrd="2" destOrd="0" presId="urn:microsoft.com/office/officeart/2009/3/layout/IncreasingArrowsProcess"/>
    <dgm:cxn modelId="{5DD73A26-E584-4D58-BBDF-1169C59A8ED4}" type="presParOf" srcId="{F03A8299-E7CF-4A00-86B0-7BC833FCDF78}" destId="{5A6E4E6A-E9BE-4422-85D9-156CCC85A60F}"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3C05D7-EA5B-4C7A-8C3F-DBA740C97B8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s-CO"/>
        </a:p>
      </dgm:t>
    </dgm:pt>
    <dgm:pt modelId="{03F7BA77-891B-4612-ACF6-D59402E51A57}">
      <dgm:prSet phldrT="[Text]"/>
      <dgm:spPr>
        <a:solidFill>
          <a:schemeClr val="accent5">
            <a:lumMod val="50000"/>
          </a:schemeClr>
        </a:solidFill>
      </dgm:spPr>
      <dgm:t>
        <a:bodyPr/>
        <a:lstStyle/>
        <a:p>
          <a:r>
            <a:rPr lang="es-CO" dirty="0"/>
            <a:t>PROCESS</a:t>
          </a:r>
        </a:p>
      </dgm:t>
    </dgm:pt>
    <dgm:pt modelId="{70F88672-FE85-48BE-8AD4-1FAF54D93C94}" type="parTrans" cxnId="{EBE3244D-8118-47ED-A92F-396A6C4EC5AB}">
      <dgm:prSet/>
      <dgm:spPr/>
      <dgm:t>
        <a:bodyPr/>
        <a:lstStyle/>
        <a:p>
          <a:endParaRPr lang="es-CO"/>
        </a:p>
      </dgm:t>
    </dgm:pt>
    <dgm:pt modelId="{E7E61B63-B14D-40BA-8784-3FD82B9C34D3}" type="sibTrans" cxnId="{EBE3244D-8118-47ED-A92F-396A6C4EC5AB}">
      <dgm:prSet/>
      <dgm:spPr/>
      <dgm:t>
        <a:bodyPr/>
        <a:lstStyle/>
        <a:p>
          <a:endParaRPr lang="es-CO"/>
        </a:p>
      </dgm:t>
    </dgm:pt>
    <dgm:pt modelId="{445D6F0D-BCF9-4B68-B882-0C5E7B8BACA8}">
      <dgm:prSet phldrT="[Text]"/>
      <dgm:spPr/>
      <dgm:t>
        <a:bodyPr/>
        <a:lstStyle/>
        <a:p>
          <a:r>
            <a:rPr lang="es-CO" dirty="0" err="1"/>
            <a:t>Stakeholders</a:t>
          </a:r>
          <a:endParaRPr lang="es-CO" dirty="0"/>
        </a:p>
        <a:p>
          <a:r>
            <a:rPr lang="es-CO" dirty="0" err="1"/>
            <a:t>Information</a:t>
          </a:r>
          <a:endParaRPr lang="es-CO" dirty="0"/>
        </a:p>
        <a:p>
          <a:r>
            <a:rPr lang="es-CO" dirty="0"/>
            <a:t>Tools</a:t>
          </a:r>
        </a:p>
        <a:p>
          <a:endParaRPr lang="es-CO" dirty="0"/>
        </a:p>
        <a:p>
          <a:r>
            <a:rPr lang="es-CO" dirty="0" err="1"/>
            <a:t>Information</a:t>
          </a:r>
          <a:r>
            <a:rPr lang="es-CO" dirty="0"/>
            <a:t> </a:t>
          </a:r>
          <a:r>
            <a:rPr lang="es-CO" dirty="0" err="1"/>
            <a:t>flow</a:t>
          </a:r>
          <a:endParaRPr lang="es-CO" dirty="0"/>
        </a:p>
        <a:p>
          <a:r>
            <a:rPr lang="es-CO" dirty="0" err="1"/>
            <a:t>Capacitation</a:t>
          </a:r>
          <a:r>
            <a:rPr lang="es-CO" dirty="0"/>
            <a:t>/</a:t>
          </a:r>
          <a:r>
            <a:rPr lang="es-CO" dirty="0" err="1"/>
            <a:t>mediation</a:t>
          </a:r>
          <a:endParaRPr lang="es-CO" dirty="0"/>
        </a:p>
        <a:p>
          <a:r>
            <a:rPr lang="es-CO" dirty="0" err="1"/>
            <a:t>Motivation</a:t>
          </a:r>
          <a:endParaRPr lang="es-CO" dirty="0"/>
        </a:p>
        <a:p>
          <a:endParaRPr lang="es-CO" dirty="0"/>
        </a:p>
        <a:p>
          <a:r>
            <a:rPr lang="es-CO" i="1" dirty="0" err="1"/>
            <a:t>Fairness</a:t>
          </a:r>
          <a:r>
            <a:rPr lang="es-CO" i="1" dirty="0"/>
            <a:t>/</a:t>
          </a:r>
          <a:r>
            <a:rPr lang="es-CO" i="1" dirty="0" err="1"/>
            <a:t>Inclusiveness</a:t>
          </a:r>
          <a:endParaRPr lang="es-CO" i="1" dirty="0"/>
        </a:p>
        <a:p>
          <a:r>
            <a:rPr lang="es-CO" i="1" dirty="0" err="1"/>
            <a:t>Transparany</a:t>
          </a:r>
          <a:endParaRPr lang="es-CO" i="1" dirty="0"/>
        </a:p>
        <a:p>
          <a:r>
            <a:rPr lang="es-CO" i="1" dirty="0" err="1"/>
            <a:t>Accountability</a:t>
          </a:r>
          <a:endParaRPr lang="es-CO" i="1" dirty="0"/>
        </a:p>
      </dgm:t>
    </dgm:pt>
    <dgm:pt modelId="{58BD5EE8-5391-4147-BB8A-0E098901BC43}" type="parTrans" cxnId="{9C2BB08C-1913-45DD-BC02-36C08D132D9E}">
      <dgm:prSet/>
      <dgm:spPr/>
      <dgm:t>
        <a:bodyPr/>
        <a:lstStyle/>
        <a:p>
          <a:endParaRPr lang="es-CO"/>
        </a:p>
      </dgm:t>
    </dgm:pt>
    <dgm:pt modelId="{7DBA284C-6E3B-42EB-843A-6A8AAE391AAA}" type="sibTrans" cxnId="{9C2BB08C-1913-45DD-BC02-36C08D132D9E}">
      <dgm:prSet/>
      <dgm:spPr/>
      <dgm:t>
        <a:bodyPr/>
        <a:lstStyle/>
        <a:p>
          <a:endParaRPr lang="es-CO"/>
        </a:p>
      </dgm:t>
    </dgm:pt>
    <dgm:pt modelId="{DF1D86B1-491B-4B14-AD74-26741EEC018B}">
      <dgm:prSet phldrT="[Text]"/>
      <dgm:spPr>
        <a:solidFill>
          <a:schemeClr val="accent5">
            <a:lumMod val="50000"/>
          </a:schemeClr>
        </a:solidFill>
      </dgm:spPr>
      <dgm:t>
        <a:bodyPr/>
        <a:lstStyle/>
        <a:p>
          <a:r>
            <a:rPr lang="es-CO" dirty="0"/>
            <a:t>OUTCOME</a:t>
          </a:r>
        </a:p>
      </dgm:t>
    </dgm:pt>
    <dgm:pt modelId="{3503190A-5AFD-472F-B241-B38BF8913D5A}" type="parTrans" cxnId="{C8EA88D5-BF00-4434-9DBE-CA39D03A28AA}">
      <dgm:prSet/>
      <dgm:spPr/>
      <dgm:t>
        <a:bodyPr/>
        <a:lstStyle/>
        <a:p>
          <a:endParaRPr lang="es-CO"/>
        </a:p>
      </dgm:t>
    </dgm:pt>
    <dgm:pt modelId="{4D72CC7A-8BA5-49C9-B8F0-EF62031A7632}" type="sibTrans" cxnId="{C8EA88D5-BF00-4434-9DBE-CA39D03A28AA}">
      <dgm:prSet/>
      <dgm:spPr/>
      <dgm:t>
        <a:bodyPr/>
        <a:lstStyle/>
        <a:p>
          <a:endParaRPr lang="es-CO"/>
        </a:p>
      </dgm:t>
    </dgm:pt>
    <dgm:pt modelId="{485CF20F-50E4-4147-92D6-D1F5691BFC04}">
      <dgm:prSet phldrT="[Text]"/>
      <dgm:spPr/>
      <dgm:t>
        <a:bodyPr/>
        <a:lstStyle/>
        <a:p>
          <a:r>
            <a:rPr lang="es-CO" dirty="0" err="1"/>
            <a:t>Decisions</a:t>
          </a:r>
          <a:r>
            <a:rPr lang="es-CO" dirty="0"/>
            <a:t>, </a:t>
          </a:r>
          <a:r>
            <a:rPr lang="es-CO" dirty="0" err="1"/>
            <a:t>Implementation</a:t>
          </a:r>
          <a:r>
            <a:rPr lang="es-CO" dirty="0"/>
            <a:t>, </a:t>
          </a:r>
        </a:p>
        <a:p>
          <a:r>
            <a:rPr lang="es-CO" dirty="0"/>
            <a:t>Status of </a:t>
          </a:r>
          <a:r>
            <a:rPr lang="es-CO" dirty="0" err="1"/>
            <a:t>water</a:t>
          </a:r>
          <a:r>
            <a:rPr lang="es-CO" dirty="0"/>
            <a:t> </a:t>
          </a:r>
          <a:r>
            <a:rPr lang="es-CO" dirty="0" err="1"/>
            <a:t>bodies</a:t>
          </a:r>
          <a:endParaRPr lang="es-CO" dirty="0"/>
        </a:p>
        <a:p>
          <a:endParaRPr lang="es-CO" dirty="0"/>
        </a:p>
        <a:p>
          <a:r>
            <a:rPr lang="es-CO" i="1" dirty="0"/>
            <a:t>Trust</a:t>
          </a:r>
        </a:p>
        <a:p>
          <a:r>
            <a:rPr lang="es-CO" i="1" dirty="0" err="1"/>
            <a:t>Empowerment</a:t>
          </a:r>
          <a:endParaRPr lang="es-CO" i="1" dirty="0"/>
        </a:p>
        <a:p>
          <a:r>
            <a:rPr lang="es-CO" i="1" dirty="0" err="1"/>
            <a:t>Ownership</a:t>
          </a:r>
          <a:endParaRPr lang="es-CO" i="1" dirty="0"/>
        </a:p>
        <a:p>
          <a:r>
            <a:rPr lang="es-CO" i="1" dirty="0" err="1"/>
            <a:t>Knowledge</a:t>
          </a:r>
          <a:r>
            <a:rPr lang="es-CO" i="1" dirty="0"/>
            <a:t> </a:t>
          </a:r>
          <a:r>
            <a:rPr lang="es-CO" i="1" dirty="0" err="1"/>
            <a:t>generation</a:t>
          </a:r>
          <a:endParaRPr lang="es-CO" i="1" dirty="0"/>
        </a:p>
        <a:p>
          <a:r>
            <a:rPr lang="es-CO" i="1" dirty="0"/>
            <a:t>Social </a:t>
          </a:r>
          <a:r>
            <a:rPr lang="es-CO" i="1" dirty="0" err="1"/>
            <a:t>learning</a:t>
          </a:r>
          <a:endParaRPr lang="es-CO" dirty="0"/>
        </a:p>
      </dgm:t>
    </dgm:pt>
    <dgm:pt modelId="{488F5BEB-06B6-4501-9614-5941F97C6659}" type="parTrans" cxnId="{E9B4FA3C-047D-4FFC-AA90-298206E3962C}">
      <dgm:prSet/>
      <dgm:spPr/>
      <dgm:t>
        <a:bodyPr/>
        <a:lstStyle/>
        <a:p>
          <a:endParaRPr lang="es-CO"/>
        </a:p>
      </dgm:t>
    </dgm:pt>
    <dgm:pt modelId="{7411CF0E-63E9-42F0-ABCC-8CBFB8FFF07A}" type="sibTrans" cxnId="{E9B4FA3C-047D-4FFC-AA90-298206E3962C}">
      <dgm:prSet/>
      <dgm:spPr/>
      <dgm:t>
        <a:bodyPr/>
        <a:lstStyle/>
        <a:p>
          <a:endParaRPr lang="es-CO"/>
        </a:p>
      </dgm:t>
    </dgm:pt>
    <dgm:pt modelId="{F03A8299-E7CF-4A00-86B0-7BC833FCDF78}" type="pres">
      <dgm:prSet presAssocID="{443C05D7-EA5B-4C7A-8C3F-DBA740C97B89}" presName="Name0" presStyleCnt="0">
        <dgm:presLayoutVars>
          <dgm:chMax val="5"/>
          <dgm:chPref val="5"/>
          <dgm:dir/>
          <dgm:animLvl val="lvl"/>
        </dgm:presLayoutVars>
      </dgm:prSet>
      <dgm:spPr/>
    </dgm:pt>
    <dgm:pt modelId="{055E323C-A463-4342-8A1E-043035D39C39}" type="pres">
      <dgm:prSet presAssocID="{03F7BA77-891B-4612-ACF6-D59402E51A57}" presName="parentText1" presStyleLbl="node1" presStyleIdx="0" presStyleCnt="2">
        <dgm:presLayoutVars>
          <dgm:chMax/>
          <dgm:chPref val="3"/>
          <dgm:bulletEnabled val="1"/>
        </dgm:presLayoutVars>
      </dgm:prSet>
      <dgm:spPr/>
    </dgm:pt>
    <dgm:pt modelId="{A008504D-CBC9-400D-960C-D955E84FFEE4}" type="pres">
      <dgm:prSet presAssocID="{03F7BA77-891B-4612-ACF6-D59402E51A57}" presName="childText1" presStyleLbl="solidAlignAcc1" presStyleIdx="0" presStyleCnt="2" custScaleY="137651" custLinFactNeighborX="-1389" custLinFactNeighborY="11203">
        <dgm:presLayoutVars>
          <dgm:chMax val="0"/>
          <dgm:chPref val="0"/>
          <dgm:bulletEnabled val="1"/>
        </dgm:presLayoutVars>
      </dgm:prSet>
      <dgm:spPr/>
    </dgm:pt>
    <dgm:pt modelId="{C879A414-9FC2-44E0-8F38-F901A918A886}" type="pres">
      <dgm:prSet presAssocID="{DF1D86B1-491B-4B14-AD74-26741EEC018B}" presName="parentText2" presStyleLbl="node1" presStyleIdx="1" presStyleCnt="2">
        <dgm:presLayoutVars>
          <dgm:chMax/>
          <dgm:chPref val="3"/>
          <dgm:bulletEnabled val="1"/>
        </dgm:presLayoutVars>
      </dgm:prSet>
      <dgm:spPr/>
    </dgm:pt>
    <dgm:pt modelId="{5A6E4E6A-E9BE-4422-85D9-156CCC85A60F}" type="pres">
      <dgm:prSet presAssocID="{DF1D86B1-491B-4B14-AD74-26741EEC018B}" presName="childText2" presStyleLbl="solidAlignAcc1" presStyleIdx="1" presStyleCnt="2" custScaleY="150736" custLinFactNeighborX="460" custLinFactNeighborY="23504">
        <dgm:presLayoutVars>
          <dgm:chMax val="0"/>
          <dgm:chPref val="0"/>
          <dgm:bulletEnabled val="1"/>
        </dgm:presLayoutVars>
      </dgm:prSet>
      <dgm:spPr/>
    </dgm:pt>
  </dgm:ptLst>
  <dgm:cxnLst>
    <dgm:cxn modelId="{E9B4FA3C-047D-4FFC-AA90-298206E3962C}" srcId="{DF1D86B1-491B-4B14-AD74-26741EEC018B}" destId="{485CF20F-50E4-4147-92D6-D1F5691BFC04}" srcOrd="0" destOrd="0" parTransId="{488F5BEB-06B6-4501-9614-5941F97C6659}" sibTransId="{7411CF0E-63E9-42F0-ABCC-8CBFB8FFF07A}"/>
    <dgm:cxn modelId="{CF2E705C-68EC-4616-B4C0-AAD85D0A63B0}" type="presOf" srcId="{03F7BA77-891B-4612-ACF6-D59402E51A57}" destId="{055E323C-A463-4342-8A1E-043035D39C39}" srcOrd="0" destOrd="0" presId="urn:microsoft.com/office/officeart/2009/3/layout/IncreasingArrowsProcess"/>
    <dgm:cxn modelId="{EBE3244D-8118-47ED-A92F-396A6C4EC5AB}" srcId="{443C05D7-EA5B-4C7A-8C3F-DBA740C97B89}" destId="{03F7BA77-891B-4612-ACF6-D59402E51A57}" srcOrd="0" destOrd="0" parTransId="{70F88672-FE85-48BE-8AD4-1FAF54D93C94}" sibTransId="{E7E61B63-B14D-40BA-8784-3FD82B9C34D3}"/>
    <dgm:cxn modelId="{9C2BB08C-1913-45DD-BC02-36C08D132D9E}" srcId="{03F7BA77-891B-4612-ACF6-D59402E51A57}" destId="{445D6F0D-BCF9-4B68-B882-0C5E7B8BACA8}" srcOrd="0" destOrd="0" parTransId="{58BD5EE8-5391-4147-BB8A-0E098901BC43}" sibTransId="{7DBA284C-6E3B-42EB-843A-6A8AAE391AAA}"/>
    <dgm:cxn modelId="{D2953CA0-7E3C-477F-BF83-6FE80E6D0F4B}" type="presOf" srcId="{445D6F0D-BCF9-4B68-B882-0C5E7B8BACA8}" destId="{A008504D-CBC9-400D-960C-D955E84FFEE4}" srcOrd="0" destOrd="0" presId="urn:microsoft.com/office/officeart/2009/3/layout/IncreasingArrowsProcess"/>
    <dgm:cxn modelId="{A3C996C4-0F89-41FF-A146-6BFF0C973E74}" type="presOf" srcId="{443C05D7-EA5B-4C7A-8C3F-DBA740C97B89}" destId="{F03A8299-E7CF-4A00-86B0-7BC833FCDF78}" srcOrd="0" destOrd="0" presId="urn:microsoft.com/office/officeart/2009/3/layout/IncreasingArrowsProcess"/>
    <dgm:cxn modelId="{1CA071C7-147D-454C-ABDC-6270B073883B}" type="presOf" srcId="{DF1D86B1-491B-4B14-AD74-26741EEC018B}" destId="{C879A414-9FC2-44E0-8F38-F901A918A886}" srcOrd="0" destOrd="0" presId="urn:microsoft.com/office/officeart/2009/3/layout/IncreasingArrowsProcess"/>
    <dgm:cxn modelId="{C8EA88D5-BF00-4434-9DBE-CA39D03A28AA}" srcId="{443C05D7-EA5B-4C7A-8C3F-DBA740C97B89}" destId="{DF1D86B1-491B-4B14-AD74-26741EEC018B}" srcOrd="1" destOrd="0" parTransId="{3503190A-5AFD-472F-B241-B38BF8913D5A}" sibTransId="{4D72CC7A-8BA5-49C9-B8F0-EF62031A7632}"/>
    <dgm:cxn modelId="{D27824E9-55F1-4460-89B1-6FADD6488D03}" type="presOf" srcId="{485CF20F-50E4-4147-92D6-D1F5691BFC04}" destId="{5A6E4E6A-E9BE-4422-85D9-156CCC85A60F}" srcOrd="0" destOrd="0" presId="urn:microsoft.com/office/officeart/2009/3/layout/IncreasingArrowsProcess"/>
    <dgm:cxn modelId="{89794648-6A59-403F-BB15-9D7F6D4FA5B8}" type="presParOf" srcId="{F03A8299-E7CF-4A00-86B0-7BC833FCDF78}" destId="{055E323C-A463-4342-8A1E-043035D39C39}" srcOrd="0" destOrd="0" presId="urn:microsoft.com/office/officeart/2009/3/layout/IncreasingArrowsProcess"/>
    <dgm:cxn modelId="{77FC508F-C9DA-43A3-9ECE-AC9230C232DD}" type="presParOf" srcId="{F03A8299-E7CF-4A00-86B0-7BC833FCDF78}" destId="{A008504D-CBC9-400D-960C-D955E84FFEE4}" srcOrd="1" destOrd="0" presId="urn:microsoft.com/office/officeart/2009/3/layout/IncreasingArrowsProcess"/>
    <dgm:cxn modelId="{C3E03F49-ED16-4606-9972-0AD369F3EA1D}" type="presParOf" srcId="{F03A8299-E7CF-4A00-86B0-7BC833FCDF78}" destId="{C879A414-9FC2-44E0-8F38-F901A918A886}" srcOrd="2" destOrd="0" presId="urn:microsoft.com/office/officeart/2009/3/layout/IncreasingArrowsProcess"/>
    <dgm:cxn modelId="{F2044839-0217-4E34-9053-F426BEA05B8A}" type="presParOf" srcId="{F03A8299-E7CF-4A00-86B0-7BC833FCDF78}" destId="{5A6E4E6A-E9BE-4422-85D9-156CCC85A60F}"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3C05D7-EA5B-4C7A-8C3F-DBA740C97B8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s-CO"/>
        </a:p>
      </dgm:t>
    </dgm:pt>
    <dgm:pt modelId="{0C59E794-5F63-4C3D-AFC6-DA78571BDA2C}">
      <dgm:prSet phldrT="[Text]"/>
      <dgm:spPr>
        <a:solidFill>
          <a:schemeClr val="accent5">
            <a:lumMod val="50000"/>
          </a:schemeClr>
        </a:solidFill>
      </dgm:spPr>
      <dgm:t>
        <a:bodyPr/>
        <a:lstStyle/>
        <a:p>
          <a:r>
            <a:rPr lang="es-CO" dirty="0"/>
            <a:t>CONTEXT</a:t>
          </a:r>
        </a:p>
      </dgm:t>
    </dgm:pt>
    <dgm:pt modelId="{02F56A32-F605-4B9D-A93B-9F1E5BE1D53A}" type="parTrans" cxnId="{21407B16-3BD6-4A7B-BB69-F4DD20B83BA5}">
      <dgm:prSet/>
      <dgm:spPr/>
      <dgm:t>
        <a:bodyPr/>
        <a:lstStyle/>
        <a:p>
          <a:endParaRPr lang="es-CO"/>
        </a:p>
      </dgm:t>
    </dgm:pt>
    <dgm:pt modelId="{D4C50410-8345-4A89-8EEB-2D19F7ED2DA6}" type="sibTrans" cxnId="{21407B16-3BD6-4A7B-BB69-F4DD20B83BA5}">
      <dgm:prSet/>
      <dgm:spPr/>
      <dgm:t>
        <a:bodyPr/>
        <a:lstStyle/>
        <a:p>
          <a:endParaRPr lang="es-CO"/>
        </a:p>
      </dgm:t>
    </dgm:pt>
    <dgm:pt modelId="{EC787189-91C8-499B-A444-DA7E6F9CF091}">
      <dgm:prSet phldrT="[Text]" custT="1"/>
      <dgm:spPr/>
      <dgm:t>
        <a:bodyPr/>
        <a:lstStyle/>
        <a:p>
          <a:r>
            <a:rPr lang="es-CO" sz="1800" dirty="0" err="1"/>
            <a:t>Policy</a:t>
          </a:r>
          <a:r>
            <a:rPr lang="es-CO" sz="1800" dirty="0"/>
            <a:t> </a:t>
          </a:r>
          <a:r>
            <a:rPr lang="es-CO" sz="1800" dirty="0" err="1"/>
            <a:t>priorities</a:t>
          </a:r>
          <a:endParaRPr lang="es-CO" sz="1800" dirty="0"/>
        </a:p>
        <a:p>
          <a:r>
            <a:rPr lang="es-CO" sz="1800" dirty="0" err="1"/>
            <a:t>Resources</a:t>
          </a:r>
          <a:endParaRPr lang="es-CO" sz="1800" dirty="0"/>
        </a:p>
        <a:p>
          <a:r>
            <a:rPr lang="es-CO" sz="1800" dirty="0"/>
            <a:t>Social capital</a:t>
          </a:r>
        </a:p>
        <a:p>
          <a:r>
            <a:rPr lang="es-CO" sz="1800" dirty="0" err="1"/>
            <a:t>Interest</a:t>
          </a:r>
          <a:r>
            <a:rPr lang="es-CO" sz="1800" dirty="0"/>
            <a:t>/</a:t>
          </a:r>
          <a:r>
            <a:rPr lang="es-CO" sz="1800" dirty="0" err="1"/>
            <a:t>Concern</a:t>
          </a:r>
          <a:endParaRPr lang="es-CO" sz="1800" dirty="0"/>
        </a:p>
        <a:p>
          <a:r>
            <a:rPr lang="es-CO" sz="1800" dirty="0" err="1"/>
            <a:t>Complexity</a:t>
          </a:r>
          <a:r>
            <a:rPr lang="es-CO" sz="1800" dirty="0"/>
            <a:t> of </a:t>
          </a:r>
          <a:r>
            <a:rPr lang="es-CO" sz="1800" dirty="0" err="1"/>
            <a:t>issues</a:t>
          </a:r>
          <a:endParaRPr lang="es-CO" sz="1800" dirty="0"/>
        </a:p>
        <a:p>
          <a:r>
            <a:rPr lang="es-CO" sz="1800" dirty="0" err="1"/>
            <a:t>Power</a:t>
          </a:r>
          <a:r>
            <a:rPr lang="es-CO" sz="1800" dirty="0"/>
            <a:t> </a:t>
          </a:r>
          <a:r>
            <a:rPr lang="es-CO" sz="1800" dirty="0" err="1"/>
            <a:t>relations</a:t>
          </a:r>
          <a:endParaRPr lang="es-CO" sz="1800" dirty="0"/>
        </a:p>
        <a:p>
          <a:r>
            <a:rPr lang="es-CO" sz="1800" dirty="0" err="1"/>
            <a:t>Transparancy</a:t>
          </a:r>
          <a:r>
            <a:rPr lang="es-CO" sz="1800" dirty="0"/>
            <a:t> &amp; </a:t>
          </a:r>
          <a:r>
            <a:rPr lang="es-CO" sz="1800" dirty="0" err="1"/>
            <a:t>Accountability</a:t>
          </a:r>
          <a:endParaRPr lang="es-CO" sz="1800" dirty="0"/>
        </a:p>
      </dgm:t>
    </dgm:pt>
    <dgm:pt modelId="{5F262877-FED0-41AD-9BAC-423F3AA2635B}" type="parTrans" cxnId="{19C0DC5F-EE2C-427B-AFE3-5421E412C64A}">
      <dgm:prSet/>
      <dgm:spPr/>
      <dgm:t>
        <a:bodyPr/>
        <a:lstStyle/>
        <a:p>
          <a:endParaRPr lang="es-CO"/>
        </a:p>
      </dgm:t>
    </dgm:pt>
    <dgm:pt modelId="{20997A30-3DD6-44D8-8055-0D44FF7EA2E9}" type="sibTrans" cxnId="{19C0DC5F-EE2C-427B-AFE3-5421E412C64A}">
      <dgm:prSet/>
      <dgm:spPr/>
      <dgm:t>
        <a:bodyPr/>
        <a:lstStyle/>
        <a:p>
          <a:endParaRPr lang="es-CO"/>
        </a:p>
      </dgm:t>
    </dgm:pt>
    <dgm:pt modelId="{03F7BA77-891B-4612-ACF6-D59402E51A57}">
      <dgm:prSet phldrT="[Text]"/>
      <dgm:spPr>
        <a:solidFill>
          <a:schemeClr val="accent5">
            <a:lumMod val="50000"/>
          </a:schemeClr>
        </a:solidFill>
      </dgm:spPr>
      <dgm:t>
        <a:bodyPr/>
        <a:lstStyle/>
        <a:p>
          <a:r>
            <a:rPr lang="es-CO" dirty="0"/>
            <a:t>PROCESS</a:t>
          </a:r>
        </a:p>
      </dgm:t>
    </dgm:pt>
    <dgm:pt modelId="{70F88672-FE85-48BE-8AD4-1FAF54D93C94}" type="parTrans" cxnId="{EBE3244D-8118-47ED-A92F-396A6C4EC5AB}">
      <dgm:prSet/>
      <dgm:spPr/>
      <dgm:t>
        <a:bodyPr/>
        <a:lstStyle/>
        <a:p>
          <a:endParaRPr lang="es-CO"/>
        </a:p>
      </dgm:t>
    </dgm:pt>
    <dgm:pt modelId="{E7E61B63-B14D-40BA-8784-3FD82B9C34D3}" type="sibTrans" cxnId="{EBE3244D-8118-47ED-A92F-396A6C4EC5AB}">
      <dgm:prSet/>
      <dgm:spPr/>
      <dgm:t>
        <a:bodyPr/>
        <a:lstStyle/>
        <a:p>
          <a:endParaRPr lang="es-CO"/>
        </a:p>
      </dgm:t>
    </dgm:pt>
    <dgm:pt modelId="{445D6F0D-BCF9-4B68-B882-0C5E7B8BACA8}">
      <dgm:prSet phldrT="[Text]" custT="1"/>
      <dgm:spPr/>
      <dgm:t>
        <a:bodyPr/>
        <a:lstStyle/>
        <a:p>
          <a:r>
            <a:rPr lang="es-CO" sz="1600" dirty="0" err="1"/>
            <a:t>Stakeholders</a:t>
          </a:r>
          <a:endParaRPr lang="es-CO" sz="1600" dirty="0"/>
        </a:p>
        <a:p>
          <a:r>
            <a:rPr lang="es-CO" sz="1600" dirty="0" err="1"/>
            <a:t>Information</a:t>
          </a:r>
          <a:endParaRPr lang="es-CO" sz="1600" dirty="0"/>
        </a:p>
        <a:p>
          <a:r>
            <a:rPr lang="es-CO" sz="1600" dirty="0"/>
            <a:t>Tools (DSS)</a:t>
          </a:r>
        </a:p>
        <a:p>
          <a:r>
            <a:rPr lang="es-CO" sz="1600" dirty="0" err="1"/>
            <a:t>Information</a:t>
          </a:r>
          <a:r>
            <a:rPr lang="es-CO" sz="1600" dirty="0"/>
            <a:t> </a:t>
          </a:r>
          <a:r>
            <a:rPr lang="es-CO" sz="1600" dirty="0" err="1"/>
            <a:t>flow</a:t>
          </a:r>
          <a:endParaRPr lang="es-CO" sz="1600" dirty="0"/>
        </a:p>
        <a:p>
          <a:r>
            <a:rPr lang="es-CO" sz="1600" dirty="0" err="1"/>
            <a:t>Capacity</a:t>
          </a:r>
          <a:r>
            <a:rPr lang="es-CO" sz="1600" dirty="0"/>
            <a:t>/</a:t>
          </a:r>
          <a:r>
            <a:rPr lang="es-CO" sz="1600" dirty="0" err="1"/>
            <a:t>mediation</a:t>
          </a:r>
          <a:endParaRPr lang="es-CO" sz="1600" dirty="0"/>
        </a:p>
        <a:p>
          <a:r>
            <a:rPr lang="es-CO" sz="1600" dirty="0" err="1"/>
            <a:t>Motivation</a:t>
          </a:r>
          <a:endParaRPr lang="es-CO" sz="1600" dirty="0"/>
        </a:p>
        <a:p>
          <a:r>
            <a:rPr lang="es-CO" sz="1600" i="1" dirty="0" err="1"/>
            <a:t>Fairness</a:t>
          </a:r>
          <a:r>
            <a:rPr lang="es-CO" sz="1600" i="1" dirty="0"/>
            <a:t>/</a:t>
          </a:r>
          <a:r>
            <a:rPr lang="es-CO" sz="1600" i="1" dirty="0" err="1"/>
            <a:t>Inclusiveness</a:t>
          </a:r>
          <a:endParaRPr lang="es-CO" sz="1600" i="1" dirty="0"/>
        </a:p>
        <a:p>
          <a:r>
            <a:rPr lang="es-CO" sz="1600" i="1" dirty="0" err="1"/>
            <a:t>Transparany</a:t>
          </a:r>
          <a:endParaRPr lang="es-CO" sz="1600" i="1" dirty="0"/>
        </a:p>
        <a:p>
          <a:r>
            <a:rPr lang="es-CO" sz="1600" i="1" dirty="0" err="1"/>
            <a:t>Accountability</a:t>
          </a:r>
          <a:endParaRPr lang="es-CO" sz="1600" i="1" dirty="0"/>
        </a:p>
        <a:p>
          <a:r>
            <a:rPr lang="es-CO" sz="1600" i="1" dirty="0">
              <a:solidFill>
                <a:srgbClr val="FF0000"/>
              </a:solidFill>
            </a:rPr>
            <a:t>MANDATE</a:t>
          </a:r>
        </a:p>
      </dgm:t>
    </dgm:pt>
    <dgm:pt modelId="{58BD5EE8-5391-4147-BB8A-0E098901BC43}" type="parTrans" cxnId="{9C2BB08C-1913-45DD-BC02-36C08D132D9E}">
      <dgm:prSet/>
      <dgm:spPr/>
      <dgm:t>
        <a:bodyPr/>
        <a:lstStyle/>
        <a:p>
          <a:endParaRPr lang="es-CO"/>
        </a:p>
      </dgm:t>
    </dgm:pt>
    <dgm:pt modelId="{7DBA284C-6E3B-42EB-843A-6A8AAE391AAA}" type="sibTrans" cxnId="{9C2BB08C-1913-45DD-BC02-36C08D132D9E}">
      <dgm:prSet/>
      <dgm:spPr/>
      <dgm:t>
        <a:bodyPr/>
        <a:lstStyle/>
        <a:p>
          <a:endParaRPr lang="es-CO"/>
        </a:p>
      </dgm:t>
    </dgm:pt>
    <dgm:pt modelId="{DF1D86B1-491B-4B14-AD74-26741EEC018B}">
      <dgm:prSet phldrT="[Text]"/>
      <dgm:spPr>
        <a:solidFill>
          <a:schemeClr val="accent5">
            <a:lumMod val="50000"/>
          </a:schemeClr>
        </a:solidFill>
      </dgm:spPr>
      <dgm:t>
        <a:bodyPr/>
        <a:lstStyle/>
        <a:p>
          <a:r>
            <a:rPr lang="es-CO" dirty="0"/>
            <a:t>OUTCOME</a:t>
          </a:r>
        </a:p>
      </dgm:t>
    </dgm:pt>
    <dgm:pt modelId="{3503190A-5AFD-472F-B241-B38BF8913D5A}" type="parTrans" cxnId="{C8EA88D5-BF00-4434-9DBE-CA39D03A28AA}">
      <dgm:prSet/>
      <dgm:spPr/>
      <dgm:t>
        <a:bodyPr/>
        <a:lstStyle/>
        <a:p>
          <a:endParaRPr lang="es-CO"/>
        </a:p>
      </dgm:t>
    </dgm:pt>
    <dgm:pt modelId="{4D72CC7A-8BA5-49C9-B8F0-EF62031A7632}" type="sibTrans" cxnId="{C8EA88D5-BF00-4434-9DBE-CA39D03A28AA}">
      <dgm:prSet/>
      <dgm:spPr/>
      <dgm:t>
        <a:bodyPr/>
        <a:lstStyle/>
        <a:p>
          <a:endParaRPr lang="es-CO"/>
        </a:p>
      </dgm:t>
    </dgm:pt>
    <dgm:pt modelId="{485CF20F-50E4-4147-92D6-D1F5691BFC04}">
      <dgm:prSet phldrT="[Text]" custT="1"/>
      <dgm:spPr/>
      <dgm:t>
        <a:bodyPr/>
        <a:lstStyle/>
        <a:p>
          <a:r>
            <a:rPr lang="es-CO" sz="1800" dirty="0" err="1"/>
            <a:t>Decisions</a:t>
          </a:r>
          <a:r>
            <a:rPr lang="es-CO" sz="1800" dirty="0"/>
            <a:t>, </a:t>
          </a:r>
          <a:r>
            <a:rPr lang="es-CO" sz="1800" dirty="0" err="1"/>
            <a:t>Implementation</a:t>
          </a:r>
          <a:r>
            <a:rPr lang="es-CO" sz="1800" dirty="0"/>
            <a:t>, Status of WB</a:t>
          </a:r>
        </a:p>
        <a:p>
          <a:endParaRPr lang="es-CO" sz="1800" dirty="0"/>
        </a:p>
        <a:p>
          <a:r>
            <a:rPr lang="es-CO" sz="1800" i="1" dirty="0"/>
            <a:t>Trust</a:t>
          </a:r>
        </a:p>
        <a:p>
          <a:r>
            <a:rPr lang="es-CO" sz="1800" i="1" dirty="0" err="1"/>
            <a:t>Empowerment</a:t>
          </a:r>
          <a:endParaRPr lang="es-CO" sz="1800" i="1" dirty="0"/>
        </a:p>
        <a:p>
          <a:r>
            <a:rPr lang="es-CO" sz="1800" i="1" dirty="0" err="1"/>
            <a:t>Ownership</a:t>
          </a:r>
          <a:endParaRPr lang="es-CO" sz="1800" i="1" dirty="0"/>
        </a:p>
        <a:p>
          <a:r>
            <a:rPr lang="es-CO" sz="1800" i="1" dirty="0" err="1"/>
            <a:t>Knowledge</a:t>
          </a:r>
          <a:r>
            <a:rPr lang="es-CO" sz="1800" i="1" dirty="0"/>
            <a:t> </a:t>
          </a:r>
          <a:r>
            <a:rPr lang="es-CO" sz="1800" i="1" dirty="0" err="1"/>
            <a:t>generation</a:t>
          </a:r>
          <a:endParaRPr lang="es-CO" sz="1800" i="1" dirty="0"/>
        </a:p>
        <a:p>
          <a:r>
            <a:rPr lang="es-CO" sz="1800" i="1" dirty="0"/>
            <a:t>Social </a:t>
          </a:r>
          <a:r>
            <a:rPr lang="es-CO" sz="1800" i="1" dirty="0" err="1"/>
            <a:t>learning</a:t>
          </a:r>
          <a:endParaRPr lang="es-CO" sz="1800" dirty="0"/>
        </a:p>
      </dgm:t>
    </dgm:pt>
    <dgm:pt modelId="{488F5BEB-06B6-4501-9614-5941F97C6659}" type="parTrans" cxnId="{E9B4FA3C-047D-4FFC-AA90-298206E3962C}">
      <dgm:prSet/>
      <dgm:spPr/>
      <dgm:t>
        <a:bodyPr/>
        <a:lstStyle/>
        <a:p>
          <a:endParaRPr lang="es-CO"/>
        </a:p>
      </dgm:t>
    </dgm:pt>
    <dgm:pt modelId="{7411CF0E-63E9-42F0-ABCC-8CBFB8FFF07A}" type="sibTrans" cxnId="{E9B4FA3C-047D-4FFC-AA90-298206E3962C}">
      <dgm:prSet/>
      <dgm:spPr/>
      <dgm:t>
        <a:bodyPr/>
        <a:lstStyle/>
        <a:p>
          <a:endParaRPr lang="es-CO"/>
        </a:p>
      </dgm:t>
    </dgm:pt>
    <dgm:pt modelId="{F03A8299-E7CF-4A00-86B0-7BC833FCDF78}" type="pres">
      <dgm:prSet presAssocID="{443C05D7-EA5B-4C7A-8C3F-DBA740C97B89}" presName="Name0" presStyleCnt="0">
        <dgm:presLayoutVars>
          <dgm:chMax val="5"/>
          <dgm:chPref val="5"/>
          <dgm:dir/>
          <dgm:animLvl val="lvl"/>
        </dgm:presLayoutVars>
      </dgm:prSet>
      <dgm:spPr/>
    </dgm:pt>
    <dgm:pt modelId="{FA5F37D7-4DEE-4C70-9F53-B811994404D7}" type="pres">
      <dgm:prSet presAssocID="{0C59E794-5F63-4C3D-AFC6-DA78571BDA2C}" presName="parentText1" presStyleLbl="node1" presStyleIdx="0" presStyleCnt="3">
        <dgm:presLayoutVars>
          <dgm:chMax/>
          <dgm:chPref val="3"/>
          <dgm:bulletEnabled val="1"/>
        </dgm:presLayoutVars>
      </dgm:prSet>
      <dgm:spPr/>
    </dgm:pt>
    <dgm:pt modelId="{C18EADF1-D9A8-48DA-9DCD-D93145CC1842}" type="pres">
      <dgm:prSet presAssocID="{0C59E794-5F63-4C3D-AFC6-DA78571BDA2C}" presName="childText1" presStyleLbl="solidAlignAcc1" presStyleIdx="0" presStyleCnt="3" custScaleY="136266" custLinFactNeighborX="1260" custLinFactNeighborY="16049">
        <dgm:presLayoutVars>
          <dgm:chMax val="0"/>
          <dgm:chPref val="0"/>
          <dgm:bulletEnabled val="1"/>
        </dgm:presLayoutVars>
      </dgm:prSet>
      <dgm:spPr/>
    </dgm:pt>
    <dgm:pt modelId="{89DE63DE-83B9-47F0-8304-4C73CB8C25E7}" type="pres">
      <dgm:prSet presAssocID="{03F7BA77-891B-4612-ACF6-D59402E51A57}" presName="parentText2" presStyleLbl="node1" presStyleIdx="1" presStyleCnt="3">
        <dgm:presLayoutVars>
          <dgm:chMax/>
          <dgm:chPref val="3"/>
          <dgm:bulletEnabled val="1"/>
        </dgm:presLayoutVars>
      </dgm:prSet>
      <dgm:spPr/>
    </dgm:pt>
    <dgm:pt modelId="{4DFF893B-E40E-491E-92A8-90754A8EBB41}" type="pres">
      <dgm:prSet presAssocID="{03F7BA77-891B-4612-ACF6-D59402E51A57}" presName="childText2" presStyleLbl="solidAlignAcc1" presStyleIdx="1" presStyleCnt="3" custScaleY="152183" custLinFactNeighborX="975" custLinFactNeighborY="18123">
        <dgm:presLayoutVars>
          <dgm:chMax val="0"/>
          <dgm:chPref val="0"/>
          <dgm:bulletEnabled val="1"/>
        </dgm:presLayoutVars>
      </dgm:prSet>
      <dgm:spPr/>
    </dgm:pt>
    <dgm:pt modelId="{C4B8D96D-270D-4983-BBCD-CEF3202508E0}" type="pres">
      <dgm:prSet presAssocID="{DF1D86B1-491B-4B14-AD74-26741EEC018B}" presName="parentText3" presStyleLbl="node1" presStyleIdx="2" presStyleCnt="3">
        <dgm:presLayoutVars>
          <dgm:chMax/>
          <dgm:chPref val="3"/>
          <dgm:bulletEnabled val="1"/>
        </dgm:presLayoutVars>
      </dgm:prSet>
      <dgm:spPr/>
    </dgm:pt>
    <dgm:pt modelId="{F24DE8C6-71CA-42A7-819A-4B7A3D4A7832}" type="pres">
      <dgm:prSet presAssocID="{DF1D86B1-491B-4B14-AD74-26741EEC018B}" presName="childText3" presStyleLbl="solidAlignAcc1" presStyleIdx="2" presStyleCnt="3" custScaleY="160587" custLinFactNeighborX="689" custLinFactNeighborY="27656">
        <dgm:presLayoutVars>
          <dgm:chMax val="0"/>
          <dgm:chPref val="0"/>
          <dgm:bulletEnabled val="1"/>
        </dgm:presLayoutVars>
      </dgm:prSet>
      <dgm:spPr/>
    </dgm:pt>
  </dgm:ptLst>
  <dgm:cxnLst>
    <dgm:cxn modelId="{21407B16-3BD6-4A7B-BB69-F4DD20B83BA5}" srcId="{443C05D7-EA5B-4C7A-8C3F-DBA740C97B89}" destId="{0C59E794-5F63-4C3D-AFC6-DA78571BDA2C}" srcOrd="0" destOrd="0" parTransId="{02F56A32-F605-4B9D-A93B-9F1E5BE1D53A}" sibTransId="{D4C50410-8345-4A89-8EEB-2D19F7ED2DA6}"/>
    <dgm:cxn modelId="{E9B4FA3C-047D-4FFC-AA90-298206E3962C}" srcId="{DF1D86B1-491B-4B14-AD74-26741EEC018B}" destId="{485CF20F-50E4-4147-92D6-D1F5691BFC04}" srcOrd="0" destOrd="0" parTransId="{488F5BEB-06B6-4501-9614-5941F97C6659}" sibTransId="{7411CF0E-63E9-42F0-ABCC-8CBFB8FFF07A}"/>
    <dgm:cxn modelId="{19C0DC5F-EE2C-427B-AFE3-5421E412C64A}" srcId="{0C59E794-5F63-4C3D-AFC6-DA78571BDA2C}" destId="{EC787189-91C8-499B-A444-DA7E6F9CF091}" srcOrd="0" destOrd="0" parTransId="{5F262877-FED0-41AD-9BAC-423F3AA2635B}" sibTransId="{20997A30-3DD6-44D8-8055-0D44FF7EA2E9}"/>
    <dgm:cxn modelId="{2EFEAD47-2D91-4333-A5A9-DCC658AA5428}" type="presOf" srcId="{EC787189-91C8-499B-A444-DA7E6F9CF091}" destId="{C18EADF1-D9A8-48DA-9DCD-D93145CC1842}" srcOrd="0" destOrd="0" presId="urn:microsoft.com/office/officeart/2009/3/layout/IncreasingArrowsProcess"/>
    <dgm:cxn modelId="{EBE3244D-8118-47ED-A92F-396A6C4EC5AB}" srcId="{443C05D7-EA5B-4C7A-8C3F-DBA740C97B89}" destId="{03F7BA77-891B-4612-ACF6-D59402E51A57}" srcOrd="1" destOrd="0" parTransId="{70F88672-FE85-48BE-8AD4-1FAF54D93C94}" sibTransId="{E7E61B63-B14D-40BA-8784-3FD82B9C34D3}"/>
    <dgm:cxn modelId="{F8AB4A79-9A50-4978-86D1-64E0474BC047}" type="presOf" srcId="{485CF20F-50E4-4147-92D6-D1F5691BFC04}" destId="{F24DE8C6-71CA-42A7-819A-4B7A3D4A7832}" srcOrd="0" destOrd="0" presId="urn:microsoft.com/office/officeart/2009/3/layout/IncreasingArrowsProcess"/>
    <dgm:cxn modelId="{5F24CE7E-79C2-4B78-9760-67FB6C997F6C}" type="presOf" srcId="{03F7BA77-891B-4612-ACF6-D59402E51A57}" destId="{89DE63DE-83B9-47F0-8304-4C73CB8C25E7}" srcOrd="0" destOrd="0" presId="urn:microsoft.com/office/officeart/2009/3/layout/IncreasingArrowsProcess"/>
    <dgm:cxn modelId="{98EDC384-E697-4F6D-8CED-7D24D11CC92D}" type="presOf" srcId="{DF1D86B1-491B-4B14-AD74-26741EEC018B}" destId="{C4B8D96D-270D-4983-BBCD-CEF3202508E0}" srcOrd="0" destOrd="0" presId="urn:microsoft.com/office/officeart/2009/3/layout/IncreasingArrowsProcess"/>
    <dgm:cxn modelId="{9C2BB08C-1913-45DD-BC02-36C08D132D9E}" srcId="{03F7BA77-891B-4612-ACF6-D59402E51A57}" destId="{445D6F0D-BCF9-4B68-B882-0C5E7B8BACA8}" srcOrd="0" destOrd="0" parTransId="{58BD5EE8-5391-4147-BB8A-0E098901BC43}" sibTransId="{7DBA284C-6E3B-42EB-843A-6A8AAE391AAA}"/>
    <dgm:cxn modelId="{ABB14DA0-F739-4B5E-9BB7-88CC714F5F55}" type="presOf" srcId="{445D6F0D-BCF9-4B68-B882-0C5E7B8BACA8}" destId="{4DFF893B-E40E-491E-92A8-90754A8EBB41}" srcOrd="0" destOrd="0" presId="urn:microsoft.com/office/officeart/2009/3/layout/IncreasingArrowsProcess"/>
    <dgm:cxn modelId="{AD40F2AF-104D-43BC-AE40-FF51A3353C13}" type="presOf" srcId="{0C59E794-5F63-4C3D-AFC6-DA78571BDA2C}" destId="{FA5F37D7-4DEE-4C70-9F53-B811994404D7}" srcOrd="0" destOrd="0" presId="urn:microsoft.com/office/officeart/2009/3/layout/IncreasingArrowsProcess"/>
    <dgm:cxn modelId="{9FA95BB3-88D8-4CF6-94B9-5CACA655CF15}" type="presOf" srcId="{443C05D7-EA5B-4C7A-8C3F-DBA740C97B89}" destId="{F03A8299-E7CF-4A00-86B0-7BC833FCDF78}" srcOrd="0" destOrd="0" presId="urn:microsoft.com/office/officeart/2009/3/layout/IncreasingArrowsProcess"/>
    <dgm:cxn modelId="{C8EA88D5-BF00-4434-9DBE-CA39D03A28AA}" srcId="{443C05D7-EA5B-4C7A-8C3F-DBA740C97B89}" destId="{DF1D86B1-491B-4B14-AD74-26741EEC018B}" srcOrd="2" destOrd="0" parTransId="{3503190A-5AFD-472F-B241-B38BF8913D5A}" sibTransId="{4D72CC7A-8BA5-49C9-B8F0-EF62031A7632}"/>
    <dgm:cxn modelId="{C0212941-F258-46C2-9C8E-2DF11A9F8CEE}" type="presParOf" srcId="{F03A8299-E7CF-4A00-86B0-7BC833FCDF78}" destId="{FA5F37D7-4DEE-4C70-9F53-B811994404D7}" srcOrd="0" destOrd="0" presId="urn:microsoft.com/office/officeart/2009/3/layout/IncreasingArrowsProcess"/>
    <dgm:cxn modelId="{12B701B1-0A83-459E-82A9-2D75D641E35B}" type="presParOf" srcId="{F03A8299-E7CF-4A00-86B0-7BC833FCDF78}" destId="{C18EADF1-D9A8-48DA-9DCD-D93145CC1842}" srcOrd="1" destOrd="0" presId="urn:microsoft.com/office/officeart/2009/3/layout/IncreasingArrowsProcess"/>
    <dgm:cxn modelId="{90600951-9AD2-42FB-9F85-B23A3B2E1BAE}" type="presParOf" srcId="{F03A8299-E7CF-4A00-86B0-7BC833FCDF78}" destId="{89DE63DE-83B9-47F0-8304-4C73CB8C25E7}" srcOrd="2" destOrd="0" presId="urn:microsoft.com/office/officeart/2009/3/layout/IncreasingArrowsProcess"/>
    <dgm:cxn modelId="{F2AC6E67-C9AC-4FEB-AE86-0354ED48EEAE}" type="presParOf" srcId="{F03A8299-E7CF-4A00-86B0-7BC833FCDF78}" destId="{4DFF893B-E40E-491E-92A8-90754A8EBB41}" srcOrd="3" destOrd="0" presId="urn:microsoft.com/office/officeart/2009/3/layout/IncreasingArrowsProcess"/>
    <dgm:cxn modelId="{D12565BA-3284-4467-84A3-8D81F544F0DD}" type="presParOf" srcId="{F03A8299-E7CF-4A00-86B0-7BC833FCDF78}" destId="{C4B8D96D-270D-4983-BBCD-CEF3202508E0}" srcOrd="4" destOrd="0" presId="urn:microsoft.com/office/officeart/2009/3/layout/IncreasingArrowsProcess"/>
    <dgm:cxn modelId="{4185F8BF-BA7C-401D-A338-63DBFC3840AD}" type="presParOf" srcId="{F03A8299-E7CF-4A00-86B0-7BC833FCDF78}" destId="{F24DE8C6-71CA-42A7-819A-4B7A3D4A7832}"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E323C-A463-4342-8A1E-043035D39C39}">
      <dsp:nvSpPr>
        <dsp:cNvPr id="0" name=""/>
        <dsp:cNvSpPr/>
      </dsp:nvSpPr>
      <dsp:spPr>
        <a:xfrm>
          <a:off x="0" y="775899"/>
          <a:ext cx="7530847" cy="1096867"/>
        </a:xfrm>
        <a:prstGeom prst="rightArrow">
          <a:avLst>
            <a:gd name="adj1" fmla="val 50000"/>
            <a:gd name="adj2" fmla="val 5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4128" numCol="1" spcCol="1270" anchor="ctr" anchorCtr="0">
          <a:noAutofit/>
        </a:bodyPr>
        <a:lstStyle/>
        <a:p>
          <a:pPr marL="0" lvl="0" indent="0" algn="l" defTabSz="933450">
            <a:lnSpc>
              <a:spcPct val="90000"/>
            </a:lnSpc>
            <a:spcBef>
              <a:spcPct val="0"/>
            </a:spcBef>
            <a:spcAft>
              <a:spcPct val="35000"/>
            </a:spcAft>
            <a:buNone/>
          </a:pPr>
          <a:r>
            <a:rPr lang="es-CO" sz="2100" kern="1200" dirty="0"/>
            <a:t>PROCESS</a:t>
          </a:r>
        </a:p>
      </dsp:txBody>
      <dsp:txXfrm>
        <a:off x="0" y="1050116"/>
        <a:ext cx="7256630" cy="548433"/>
      </dsp:txXfrm>
    </dsp:sp>
    <dsp:sp modelId="{A008504D-CBC9-400D-960C-D955E84FFEE4}">
      <dsp:nvSpPr>
        <dsp:cNvPr id="0" name=""/>
        <dsp:cNvSpPr/>
      </dsp:nvSpPr>
      <dsp:spPr>
        <a:xfrm>
          <a:off x="0" y="1437841"/>
          <a:ext cx="3479251" cy="337006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CO" sz="1500" kern="1200" dirty="0" err="1"/>
            <a:t>Stakeholders</a:t>
          </a:r>
          <a:endParaRPr lang="es-CO" sz="1500" kern="1200" dirty="0"/>
        </a:p>
        <a:p>
          <a:pPr marL="0" lvl="0" indent="0" algn="l" defTabSz="666750">
            <a:lnSpc>
              <a:spcPct val="90000"/>
            </a:lnSpc>
            <a:spcBef>
              <a:spcPct val="0"/>
            </a:spcBef>
            <a:spcAft>
              <a:spcPct val="35000"/>
            </a:spcAft>
            <a:buNone/>
          </a:pPr>
          <a:r>
            <a:rPr lang="es-CO" sz="1500" kern="1200" dirty="0" err="1"/>
            <a:t>Information</a:t>
          </a:r>
          <a:endParaRPr lang="es-CO" sz="1500" kern="1200" dirty="0"/>
        </a:p>
        <a:p>
          <a:pPr marL="0" lvl="0" indent="0" algn="l" defTabSz="666750">
            <a:lnSpc>
              <a:spcPct val="90000"/>
            </a:lnSpc>
            <a:spcBef>
              <a:spcPct val="0"/>
            </a:spcBef>
            <a:spcAft>
              <a:spcPct val="35000"/>
            </a:spcAft>
            <a:buNone/>
          </a:pPr>
          <a:r>
            <a:rPr lang="es-CO" sz="1500" kern="1200" dirty="0"/>
            <a:t>Tools</a:t>
          </a:r>
        </a:p>
        <a:p>
          <a:pPr marL="0" lvl="0" indent="0" algn="l" defTabSz="666750">
            <a:lnSpc>
              <a:spcPct val="90000"/>
            </a:lnSpc>
            <a:spcBef>
              <a:spcPct val="0"/>
            </a:spcBef>
            <a:spcAft>
              <a:spcPct val="35000"/>
            </a:spcAft>
            <a:buNone/>
          </a:pPr>
          <a:endParaRPr lang="es-CO" sz="1500" kern="1200" dirty="0"/>
        </a:p>
        <a:p>
          <a:pPr marL="0" lvl="0" indent="0" algn="l" defTabSz="666750">
            <a:lnSpc>
              <a:spcPct val="90000"/>
            </a:lnSpc>
            <a:spcBef>
              <a:spcPct val="0"/>
            </a:spcBef>
            <a:spcAft>
              <a:spcPct val="35000"/>
            </a:spcAft>
            <a:buNone/>
          </a:pPr>
          <a:r>
            <a:rPr lang="es-CO" sz="1500" kern="1200" dirty="0" err="1"/>
            <a:t>Information</a:t>
          </a:r>
          <a:r>
            <a:rPr lang="es-CO" sz="1500" kern="1200" dirty="0"/>
            <a:t> </a:t>
          </a:r>
          <a:r>
            <a:rPr lang="es-CO" sz="1500" kern="1200" dirty="0" err="1"/>
            <a:t>flow</a:t>
          </a:r>
          <a:endParaRPr lang="es-CO" sz="1500" kern="1200" dirty="0"/>
        </a:p>
        <a:p>
          <a:pPr marL="0" lvl="0" indent="0" algn="l" defTabSz="666750">
            <a:lnSpc>
              <a:spcPct val="90000"/>
            </a:lnSpc>
            <a:spcBef>
              <a:spcPct val="0"/>
            </a:spcBef>
            <a:spcAft>
              <a:spcPct val="35000"/>
            </a:spcAft>
            <a:buNone/>
          </a:pPr>
          <a:r>
            <a:rPr lang="es-CO" sz="1500" kern="1200" dirty="0" err="1"/>
            <a:t>Capacitation</a:t>
          </a:r>
          <a:r>
            <a:rPr lang="es-CO" sz="1500" kern="1200" dirty="0"/>
            <a:t>/</a:t>
          </a:r>
          <a:r>
            <a:rPr lang="es-CO" sz="1500" kern="1200" dirty="0" err="1"/>
            <a:t>mediation</a:t>
          </a:r>
          <a:endParaRPr lang="es-CO" sz="1500" kern="1200" dirty="0"/>
        </a:p>
        <a:p>
          <a:pPr marL="0" lvl="0" indent="0" algn="l" defTabSz="666750">
            <a:lnSpc>
              <a:spcPct val="90000"/>
            </a:lnSpc>
            <a:spcBef>
              <a:spcPct val="0"/>
            </a:spcBef>
            <a:spcAft>
              <a:spcPct val="35000"/>
            </a:spcAft>
            <a:buNone/>
          </a:pPr>
          <a:r>
            <a:rPr lang="es-CO" sz="1500" kern="1200" dirty="0" err="1"/>
            <a:t>Motivation</a:t>
          </a:r>
          <a:endParaRPr lang="es-CO" sz="1500" kern="1200" dirty="0"/>
        </a:p>
        <a:p>
          <a:pPr marL="0" lvl="0" indent="0" algn="l" defTabSz="666750">
            <a:lnSpc>
              <a:spcPct val="90000"/>
            </a:lnSpc>
            <a:spcBef>
              <a:spcPct val="0"/>
            </a:spcBef>
            <a:spcAft>
              <a:spcPct val="35000"/>
            </a:spcAft>
            <a:buNone/>
          </a:pPr>
          <a:endParaRPr lang="es-CO" sz="1500" kern="1200" dirty="0"/>
        </a:p>
        <a:p>
          <a:pPr marL="0" lvl="0" indent="0" algn="l" defTabSz="666750">
            <a:lnSpc>
              <a:spcPct val="90000"/>
            </a:lnSpc>
            <a:spcBef>
              <a:spcPct val="0"/>
            </a:spcBef>
            <a:spcAft>
              <a:spcPct val="35000"/>
            </a:spcAft>
            <a:buNone/>
          </a:pPr>
          <a:r>
            <a:rPr lang="es-CO" sz="1500" i="1" kern="1200" dirty="0" err="1"/>
            <a:t>Fairness</a:t>
          </a:r>
          <a:r>
            <a:rPr lang="es-CO" sz="1500" i="1" kern="1200" dirty="0"/>
            <a:t>/</a:t>
          </a:r>
          <a:r>
            <a:rPr lang="es-CO" sz="1500" i="1" kern="1200" dirty="0" err="1"/>
            <a:t>Inclusiveness</a:t>
          </a:r>
          <a:endParaRPr lang="es-CO" sz="1500" i="1" kern="1200" dirty="0"/>
        </a:p>
        <a:p>
          <a:pPr marL="0" lvl="0" indent="0" algn="l" defTabSz="666750">
            <a:lnSpc>
              <a:spcPct val="90000"/>
            </a:lnSpc>
            <a:spcBef>
              <a:spcPct val="0"/>
            </a:spcBef>
            <a:spcAft>
              <a:spcPct val="35000"/>
            </a:spcAft>
            <a:buNone/>
          </a:pPr>
          <a:r>
            <a:rPr lang="es-CO" sz="1500" i="1" kern="1200" dirty="0" err="1"/>
            <a:t>Transparany</a:t>
          </a:r>
          <a:endParaRPr lang="es-CO" sz="1500" i="1" kern="1200" dirty="0"/>
        </a:p>
        <a:p>
          <a:pPr marL="0" lvl="0" indent="0" algn="l" defTabSz="666750">
            <a:lnSpc>
              <a:spcPct val="90000"/>
            </a:lnSpc>
            <a:spcBef>
              <a:spcPct val="0"/>
            </a:spcBef>
            <a:spcAft>
              <a:spcPct val="35000"/>
            </a:spcAft>
            <a:buNone/>
          </a:pPr>
          <a:r>
            <a:rPr lang="es-CO" sz="1500" i="1" kern="1200" dirty="0" err="1"/>
            <a:t>Accountability</a:t>
          </a:r>
          <a:endParaRPr lang="es-CO" sz="1500" i="1" kern="1200" dirty="0"/>
        </a:p>
      </dsp:txBody>
      <dsp:txXfrm>
        <a:off x="0" y="1437841"/>
        <a:ext cx="3479251" cy="3370063"/>
      </dsp:txXfrm>
    </dsp:sp>
    <dsp:sp modelId="{C879A414-9FC2-44E0-8F38-F901A918A886}">
      <dsp:nvSpPr>
        <dsp:cNvPr id="0" name=""/>
        <dsp:cNvSpPr/>
      </dsp:nvSpPr>
      <dsp:spPr>
        <a:xfrm>
          <a:off x="3479251" y="1141399"/>
          <a:ext cx="4051595" cy="1096867"/>
        </a:xfrm>
        <a:prstGeom prst="rightArrow">
          <a:avLst>
            <a:gd name="adj1" fmla="val 50000"/>
            <a:gd name="adj2" fmla="val 5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4128" numCol="1" spcCol="1270" anchor="ctr" anchorCtr="0">
          <a:noAutofit/>
        </a:bodyPr>
        <a:lstStyle/>
        <a:p>
          <a:pPr marL="0" lvl="0" indent="0" algn="l" defTabSz="933450">
            <a:lnSpc>
              <a:spcPct val="90000"/>
            </a:lnSpc>
            <a:spcBef>
              <a:spcPct val="0"/>
            </a:spcBef>
            <a:spcAft>
              <a:spcPct val="35000"/>
            </a:spcAft>
            <a:buNone/>
          </a:pPr>
          <a:r>
            <a:rPr lang="es-CO" sz="2100" kern="1200" dirty="0"/>
            <a:t>OUTCOME</a:t>
          </a:r>
        </a:p>
      </dsp:txBody>
      <dsp:txXfrm>
        <a:off x="3479251" y="1415616"/>
        <a:ext cx="3777378" cy="548433"/>
      </dsp:txXfrm>
    </dsp:sp>
    <dsp:sp modelId="{5A6E4E6A-E9BE-4422-85D9-156CCC85A60F}">
      <dsp:nvSpPr>
        <dsp:cNvPr id="0" name=""/>
        <dsp:cNvSpPr/>
      </dsp:nvSpPr>
      <dsp:spPr>
        <a:xfrm>
          <a:off x="3495255" y="1944325"/>
          <a:ext cx="3479251" cy="369041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CO" sz="1500" kern="1200" dirty="0" err="1"/>
            <a:t>Decisions</a:t>
          </a:r>
          <a:r>
            <a:rPr lang="es-CO" sz="1500" kern="1200" dirty="0"/>
            <a:t>, </a:t>
          </a:r>
          <a:r>
            <a:rPr lang="es-CO" sz="1500" kern="1200" dirty="0" err="1"/>
            <a:t>Implementation</a:t>
          </a:r>
          <a:r>
            <a:rPr lang="es-CO" sz="1500" kern="1200" dirty="0"/>
            <a:t>, </a:t>
          </a:r>
        </a:p>
        <a:p>
          <a:pPr marL="0" lvl="0" indent="0" algn="l" defTabSz="666750">
            <a:lnSpc>
              <a:spcPct val="90000"/>
            </a:lnSpc>
            <a:spcBef>
              <a:spcPct val="0"/>
            </a:spcBef>
            <a:spcAft>
              <a:spcPct val="35000"/>
            </a:spcAft>
            <a:buNone/>
          </a:pPr>
          <a:r>
            <a:rPr lang="es-CO" sz="1500" kern="1200" dirty="0"/>
            <a:t>Status of wáter </a:t>
          </a:r>
          <a:r>
            <a:rPr lang="es-CO" sz="1500" kern="1200" dirty="0" err="1"/>
            <a:t>bodies</a:t>
          </a:r>
          <a:endParaRPr lang="es-CO" sz="1500" kern="1200" dirty="0"/>
        </a:p>
        <a:p>
          <a:pPr marL="0" lvl="0" indent="0" algn="l" defTabSz="666750">
            <a:lnSpc>
              <a:spcPct val="90000"/>
            </a:lnSpc>
            <a:spcBef>
              <a:spcPct val="0"/>
            </a:spcBef>
            <a:spcAft>
              <a:spcPct val="35000"/>
            </a:spcAft>
            <a:buNone/>
          </a:pPr>
          <a:endParaRPr lang="es-CO" sz="1500" kern="1200" dirty="0"/>
        </a:p>
        <a:p>
          <a:pPr marL="0" lvl="0" indent="0" algn="l" defTabSz="666750">
            <a:lnSpc>
              <a:spcPct val="90000"/>
            </a:lnSpc>
            <a:spcBef>
              <a:spcPct val="0"/>
            </a:spcBef>
            <a:spcAft>
              <a:spcPct val="35000"/>
            </a:spcAft>
            <a:buNone/>
          </a:pPr>
          <a:r>
            <a:rPr lang="es-CO" sz="1500" i="1" kern="1200" dirty="0"/>
            <a:t>Trust</a:t>
          </a:r>
        </a:p>
        <a:p>
          <a:pPr marL="0" lvl="0" indent="0" algn="l" defTabSz="666750">
            <a:lnSpc>
              <a:spcPct val="90000"/>
            </a:lnSpc>
            <a:spcBef>
              <a:spcPct val="0"/>
            </a:spcBef>
            <a:spcAft>
              <a:spcPct val="35000"/>
            </a:spcAft>
            <a:buNone/>
          </a:pPr>
          <a:r>
            <a:rPr lang="es-CO" sz="1500" i="1" kern="1200" dirty="0" err="1"/>
            <a:t>Empowerment</a:t>
          </a:r>
          <a:endParaRPr lang="es-CO" sz="1500" i="1" kern="1200" dirty="0"/>
        </a:p>
        <a:p>
          <a:pPr marL="0" lvl="0" indent="0" algn="l" defTabSz="666750">
            <a:lnSpc>
              <a:spcPct val="90000"/>
            </a:lnSpc>
            <a:spcBef>
              <a:spcPct val="0"/>
            </a:spcBef>
            <a:spcAft>
              <a:spcPct val="35000"/>
            </a:spcAft>
            <a:buNone/>
          </a:pPr>
          <a:r>
            <a:rPr lang="es-CO" sz="1500" i="1" kern="1200" dirty="0" err="1"/>
            <a:t>Ownership</a:t>
          </a:r>
          <a:endParaRPr lang="es-CO" sz="1500" i="1" kern="1200" dirty="0"/>
        </a:p>
        <a:p>
          <a:pPr marL="0" lvl="0" indent="0" algn="l" defTabSz="666750">
            <a:lnSpc>
              <a:spcPct val="90000"/>
            </a:lnSpc>
            <a:spcBef>
              <a:spcPct val="0"/>
            </a:spcBef>
            <a:spcAft>
              <a:spcPct val="35000"/>
            </a:spcAft>
            <a:buNone/>
          </a:pPr>
          <a:r>
            <a:rPr lang="es-CO" sz="1500" i="1" kern="1200" dirty="0" err="1"/>
            <a:t>Knowledge</a:t>
          </a:r>
          <a:r>
            <a:rPr lang="es-CO" sz="1500" i="1" kern="1200" dirty="0"/>
            <a:t> </a:t>
          </a:r>
          <a:r>
            <a:rPr lang="es-CO" sz="1500" i="1" kern="1200" dirty="0" err="1"/>
            <a:t>generation</a:t>
          </a:r>
          <a:endParaRPr lang="es-CO" sz="1500" i="1" kern="1200" dirty="0"/>
        </a:p>
        <a:p>
          <a:pPr marL="0" lvl="0" indent="0" algn="l" defTabSz="666750">
            <a:lnSpc>
              <a:spcPct val="90000"/>
            </a:lnSpc>
            <a:spcBef>
              <a:spcPct val="0"/>
            </a:spcBef>
            <a:spcAft>
              <a:spcPct val="35000"/>
            </a:spcAft>
            <a:buNone/>
          </a:pPr>
          <a:r>
            <a:rPr lang="es-CO" sz="1500" i="1" kern="1200" dirty="0"/>
            <a:t>Social </a:t>
          </a:r>
          <a:r>
            <a:rPr lang="es-CO" sz="1500" i="1" kern="1200" dirty="0" err="1"/>
            <a:t>learning</a:t>
          </a:r>
          <a:endParaRPr lang="es-CO" sz="1500" kern="1200" dirty="0"/>
        </a:p>
      </dsp:txBody>
      <dsp:txXfrm>
        <a:off x="3495255" y="1944325"/>
        <a:ext cx="3479251" cy="36904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E323C-A463-4342-8A1E-043035D39C39}">
      <dsp:nvSpPr>
        <dsp:cNvPr id="0" name=""/>
        <dsp:cNvSpPr/>
      </dsp:nvSpPr>
      <dsp:spPr>
        <a:xfrm>
          <a:off x="0" y="775899"/>
          <a:ext cx="7530847" cy="1096867"/>
        </a:xfrm>
        <a:prstGeom prst="rightArrow">
          <a:avLst>
            <a:gd name="adj1" fmla="val 50000"/>
            <a:gd name="adj2" fmla="val 5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4128" numCol="1" spcCol="1270" anchor="ctr" anchorCtr="0">
          <a:noAutofit/>
        </a:bodyPr>
        <a:lstStyle/>
        <a:p>
          <a:pPr marL="0" lvl="0" indent="0" algn="l" defTabSz="933450">
            <a:lnSpc>
              <a:spcPct val="90000"/>
            </a:lnSpc>
            <a:spcBef>
              <a:spcPct val="0"/>
            </a:spcBef>
            <a:spcAft>
              <a:spcPct val="35000"/>
            </a:spcAft>
            <a:buNone/>
          </a:pPr>
          <a:r>
            <a:rPr lang="es-CO" sz="2100" kern="1200" dirty="0"/>
            <a:t>PROCESS</a:t>
          </a:r>
        </a:p>
      </dsp:txBody>
      <dsp:txXfrm>
        <a:off x="0" y="1050116"/>
        <a:ext cx="7256630" cy="548433"/>
      </dsp:txXfrm>
    </dsp:sp>
    <dsp:sp modelId="{A008504D-CBC9-400D-960C-D955E84FFEE4}">
      <dsp:nvSpPr>
        <dsp:cNvPr id="0" name=""/>
        <dsp:cNvSpPr/>
      </dsp:nvSpPr>
      <dsp:spPr>
        <a:xfrm>
          <a:off x="0" y="1437841"/>
          <a:ext cx="3479251" cy="337006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CO" sz="1500" kern="1200" dirty="0" err="1"/>
            <a:t>Stakeholders</a:t>
          </a:r>
          <a:endParaRPr lang="es-CO" sz="1500" kern="1200" dirty="0"/>
        </a:p>
        <a:p>
          <a:pPr marL="0" lvl="0" indent="0" algn="l" defTabSz="666750">
            <a:lnSpc>
              <a:spcPct val="90000"/>
            </a:lnSpc>
            <a:spcBef>
              <a:spcPct val="0"/>
            </a:spcBef>
            <a:spcAft>
              <a:spcPct val="35000"/>
            </a:spcAft>
            <a:buNone/>
          </a:pPr>
          <a:r>
            <a:rPr lang="es-CO" sz="1500" kern="1200" dirty="0" err="1"/>
            <a:t>Information</a:t>
          </a:r>
          <a:endParaRPr lang="es-CO" sz="1500" kern="1200" dirty="0"/>
        </a:p>
        <a:p>
          <a:pPr marL="0" lvl="0" indent="0" algn="l" defTabSz="666750">
            <a:lnSpc>
              <a:spcPct val="90000"/>
            </a:lnSpc>
            <a:spcBef>
              <a:spcPct val="0"/>
            </a:spcBef>
            <a:spcAft>
              <a:spcPct val="35000"/>
            </a:spcAft>
            <a:buNone/>
          </a:pPr>
          <a:r>
            <a:rPr lang="es-CO" sz="1500" kern="1200" dirty="0"/>
            <a:t>Tools</a:t>
          </a:r>
        </a:p>
        <a:p>
          <a:pPr marL="0" lvl="0" indent="0" algn="l" defTabSz="666750">
            <a:lnSpc>
              <a:spcPct val="90000"/>
            </a:lnSpc>
            <a:spcBef>
              <a:spcPct val="0"/>
            </a:spcBef>
            <a:spcAft>
              <a:spcPct val="35000"/>
            </a:spcAft>
            <a:buNone/>
          </a:pPr>
          <a:endParaRPr lang="es-CO" sz="1500" kern="1200" dirty="0"/>
        </a:p>
        <a:p>
          <a:pPr marL="0" lvl="0" indent="0" algn="l" defTabSz="666750">
            <a:lnSpc>
              <a:spcPct val="90000"/>
            </a:lnSpc>
            <a:spcBef>
              <a:spcPct val="0"/>
            </a:spcBef>
            <a:spcAft>
              <a:spcPct val="35000"/>
            </a:spcAft>
            <a:buNone/>
          </a:pPr>
          <a:r>
            <a:rPr lang="es-CO" sz="1500" kern="1200" dirty="0" err="1"/>
            <a:t>Information</a:t>
          </a:r>
          <a:r>
            <a:rPr lang="es-CO" sz="1500" kern="1200" dirty="0"/>
            <a:t> </a:t>
          </a:r>
          <a:r>
            <a:rPr lang="es-CO" sz="1500" kern="1200" dirty="0" err="1"/>
            <a:t>flow</a:t>
          </a:r>
          <a:endParaRPr lang="es-CO" sz="1500" kern="1200" dirty="0"/>
        </a:p>
        <a:p>
          <a:pPr marL="0" lvl="0" indent="0" algn="l" defTabSz="666750">
            <a:lnSpc>
              <a:spcPct val="90000"/>
            </a:lnSpc>
            <a:spcBef>
              <a:spcPct val="0"/>
            </a:spcBef>
            <a:spcAft>
              <a:spcPct val="35000"/>
            </a:spcAft>
            <a:buNone/>
          </a:pPr>
          <a:r>
            <a:rPr lang="es-CO" sz="1500" kern="1200" dirty="0" err="1"/>
            <a:t>Capacitation</a:t>
          </a:r>
          <a:r>
            <a:rPr lang="es-CO" sz="1500" kern="1200" dirty="0"/>
            <a:t>/</a:t>
          </a:r>
          <a:r>
            <a:rPr lang="es-CO" sz="1500" kern="1200" dirty="0" err="1"/>
            <a:t>mediation</a:t>
          </a:r>
          <a:endParaRPr lang="es-CO" sz="1500" kern="1200" dirty="0"/>
        </a:p>
        <a:p>
          <a:pPr marL="0" lvl="0" indent="0" algn="l" defTabSz="666750">
            <a:lnSpc>
              <a:spcPct val="90000"/>
            </a:lnSpc>
            <a:spcBef>
              <a:spcPct val="0"/>
            </a:spcBef>
            <a:spcAft>
              <a:spcPct val="35000"/>
            </a:spcAft>
            <a:buNone/>
          </a:pPr>
          <a:r>
            <a:rPr lang="es-CO" sz="1500" kern="1200" dirty="0" err="1"/>
            <a:t>Motivation</a:t>
          </a:r>
          <a:endParaRPr lang="es-CO" sz="1500" kern="1200" dirty="0"/>
        </a:p>
        <a:p>
          <a:pPr marL="0" lvl="0" indent="0" algn="l" defTabSz="666750">
            <a:lnSpc>
              <a:spcPct val="90000"/>
            </a:lnSpc>
            <a:spcBef>
              <a:spcPct val="0"/>
            </a:spcBef>
            <a:spcAft>
              <a:spcPct val="35000"/>
            </a:spcAft>
            <a:buNone/>
          </a:pPr>
          <a:endParaRPr lang="es-CO" sz="1500" kern="1200" dirty="0"/>
        </a:p>
        <a:p>
          <a:pPr marL="0" lvl="0" indent="0" algn="l" defTabSz="666750">
            <a:lnSpc>
              <a:spcPct val="90000"/>
            </a:lnSpc>
            <a:spcBef>
              <a:spcPct val="0"/>
            </a:spcBef>
            <a:spcAft>
              <a:spcPct val="35000"/>
            </a:spcAft>
            <a:buNone/>
          </a:pPr>
          <a:r>
            <a:rPr lang="es-CO" sz="1500" i="1" kern="1200" dirty="0" err="1"/>
            <a:t>Fairness</a:t>
          </a:r>
          <a:r>
            <a:rPr lang="es-CO" sz="1500" i="1" kern="1200" dirty="0"/>
            <a:t>/</a:t>
          </a:r>
          <a:r>
            <a:rPr lang="es-CO" sz="1500" i="1" kern="1200" dirty="0" err="1"/>
            <a:t>Inclusiveness</a:t>
          </a:r>
          <a:endParaRPr lang="es-CO" sz="1500" i="1" kern="1200" dirty="0"/>
        </a:p>
        <a:p>
          <a:pPr marL="0" lvl="0" indent="0" algn="l" defTabSz="666750">
            <a:lnSpc>
              <a:spcPct val="90000"/>
            </a:lnSpc>
            <a:spcBef>
              <a:spcPct val="0"/>
            </a:spcBef>
            <a:spcAft>
              <a:spcPct val="35000"/>
            </a:spcAft>
            <a:buNone/>
          </a:pPr>
          <a:r>
            <a:rPr lang="es-CO" sz="1500" i="1" kern="1200" dirty="0" err="1"/>
            <a:t>Transparany</a:t>
          </a:r>
          <a:endParaRPr lang="es-CO" sz="1500" i="1" kern="1200" dirty="0"/>
        </a:p>
        <a:p>
          <a:pPr marL="0" lvl="0" indent="0" algn="l" defTabSz="666750">
            <a:lnSpc>
              <a:spcPct val="90000"/>
            </a:lnSpc>
            <a:spcBef>
              <a:spcPct val="0"/>
            </a:spcBef>
            <a:spcAft>
              <a:spcPct val="35000"/>
            </a:spcAft>
            <a:buNone/>
          </a:pPr>
          <a:r>
            <a:rPr lang="es-CO" sz="1500" i="1" kern="1200" dirty="0" err="1"/>
            <a:t>Accountability</a:t>
          </a:r>
          <a:endParaRPr lang="es-CO" sz="1500" i="1" kern="1200" dirty="0"/>
        </a:p>
      </dsp:txBody>
      <dsp:txXfrm>
        <a:off x="0" y="1437841"/>
        <a:ext cx="3479251" cy="3370063"/>
      </dsp:txXfrm>
    </dsp:sp>
    <dsp:sp modelId="{C879A414-9FC2-44E0-8F38-F901A918A886}">
      <dsp:nvSpPr>
        <dsp:cNvPr id="0" name=""/>
        <dsp:cNvSpPr/>
      </dsp:nvSpPr>
      <dsp:spPr>
        <a:xfrm>
          <a:off x="3479251" y="1141399"/>
          <a:ext cx="4051595" cy="1096867"/>
        </a:xfrm>
        <a:prstGeom prst="rightArrow">
          <a:avLst>
            <a:gd name="adj1" fmla="val 50000"/>
            <a:gd name="adj2" fmla="val 5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4128" numCol="1" spcCol="1270" anchor="ctr" anchorCtr="0">
          <a:noAutofit/>
        </a:bodyPr>
        <a:lstStyle/>
        <a:p>
          <a:pPr marL="0" lvl="0" indent="0" algn="l" defTabSz="933450">
            <a:lnSpc>
              <a:spcPct val="90000"/>
            </a:lnSpc>
            <a:spcBef>
              <a:spcPct val="0"/>
            </a:spcBef>
            <a:spcAft>
              <a:spcPct val="35000"/>
            </a:spcAft>
            <a:buNone/>
          </a:pPr>
          <a:r>
            <a:rPr lang="es-CO" sz="2100" kern="1200" dirty="0"/>
            <a:t>OUTCOME</a:t>
          </a:r>
        </a:p>
      </dsp:txBody>
      <dsp:txXfrm>
        <a:off x="3479251" y="1415616"/>
        <a:ext cx="3777378" cy="548433"/>
      </dsp:txXfrm>
    </dsp:sp>
    <dsp:sp modelId="{5A6E4E6A-E9BE-4422-85D9-156CCC85A60F}">
      <dsp:nvSpPr>
        <dsp:cNvPr id="0" name=""/>
        <dsp:cNvSpPr/>
      </dsp:nvSpPr>
      <dsp:spPr>
        <a:xfrm>
          <a:off x="3495255" y="1944325"/>
          <a:ext cx="3479251" cy="369041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CO" sz="1500" kern="1200" dirty="0" err="1"/>
            <a:t>Decisions</a:t>
          </a:r>
          <a:r>
            <a:rPr lang="es-CO" sz="1500" kern="1200" dirty="0"/>
            <a:t>, </a:t>
          </a:r>
          <a:r>
            <a:rPr lang="es-CO" sz="1500" kern="1200" dirty="0" err="1"/>
            <a:t>Implementation</a:t>
          </a:r>
          <a:r>
            <a:rPr lang="es-CO" sz="1500" kern="1200" dirty="0"/>
            <a:t>, </a:t>
          </a:r>
        </a:p>
        <a:p>
          <a:pPr marL="0" lvl="0" indent="0" algn="l" defTabSz="666750">
            <a:lnSpc>
              <a:spcPct val="90000"/>
            </a:lnSpc>
            <a:spcBef>
              <a:spcPct val="0"/>
            </a:spcBef>
            <a:spcAft>
              <a:spcPct val="35000"/>
            </a:spcAft>
            <a:buNone/>
          </a:pPr>
          <a:r>
            <a:rPr lang="es-CO" sz="1500" kern="1200" dirty="0"/>
            <a:t>Status of </a:t>
          </a:r>
          <a:r>
            <a:rPr lang="es-CO" sz="1500" kern="1200" dirty="0" err="1"/>
            <a:t>water</a:t>
          </a:r>
          <a:r>
            <a:rPr lang="es-CO" sz="1500" kern="1200" dirty="0"/>
            <a:t> </a:t>
          </a:r>
          <a:r>
            <a:rPr lang="es-CO" sz="1500" kern="1200" dirty="0" err="1"/>
            <a:t>bodies</a:t>
          </a:r>
          <a:endParaRPr lang="es-CO" sz="1500" kern="1200" dirty="0"/>
        </a:p>
        <a:p>
          <a:pPr marL="0" lvl="0" indent="0" algn="l" defTabSz="666750">
            <a:lnSpc>
              <a:spcPct val="90000"/>
            </a:lnSpc>
            <a:spcBef>
              <a:spcPct val="0"/>
            </a:spcBef>
            <a:spcAft>
              <a:spcPct val="35000"/>
            </a:spcAft>
            <a:buNone/>
          </a:pPr>
          <a:endParaRPr lang="es-CO" sz="1500" kern="1200" dirty="0"/>
        </a:p>
        <a:p>
          <a:pPr marL="0" lvl="0" indent="0" algn="l" defTabSz="666750">
            <a:lnSpc>
              <a:spcPct val="90000"/>
            </a:lnSpc>
            <a:spcBef>
              <a:spcPct val="0"/>
            </a:spcBef>
            <a:spcAft>
              <a:spcPct val="35000"/>
            </a:spcAft>
            <a:buNone/>
          </a:pPr>
          <a:r>
            <a:rPr lang="es-CO" sz="1500" i="1" kern="1200" dirty="0"/>
            <a:t>Trust</a:t>
          </a:r>
        </a:p>
        <a:p>
          <a:pPr marL="0" lvl="0" indent="0" algn="l" defTabSz="666750">
            <a:lnSpc>
              <a:spcPct val="90000"/>
            </a:lnSpc>
            <a:spcBef>
              <a:spcPct val="0"/>
            </a:spcBef>
            <a:spcAft>
              <a:spcPct val="35000"/>
            </a:spcAft>
            <a:buNone/>
          </a:pPr>
          <a:r>
            <a:rPr lang="es-CO" sz="1500" i="1" kern="1200" dirty="0" err="1"/>
            <a:t>Empowerment</a:t>
          </a:r>
          <a:endParaRPr lang="es-CO" sz="1500" i="1" kern="1200" dirty="0"/>
        </a:p>
        <a:p>
          <a:pPr marL="0" lvl="0" indent="0" algn="l" defTabSz="666750">
            <a:lnSpc>
              <a:spcPct val="90000"/>
            </a:lnSpc>
            <a:spcBef>
              <a:spcPct val="0"/>
            </a:spcBef>
            <a:spcAft>
              <a:spcPct val="35000"/>
            </a:spcAft>
            <a:buNone/>
          </a:pPr>
          <a:r>
            <a:rPr lang="es-CO" sz="1500" i="1" kern="1200" dirty="0" err="1"/>
            <a:t>Ownership</a:t>
          </a:r>
          <a:endParaRPr lang="es-CO" sz="1500" i="1" kern="1200" dirty="0"/>
        </a:p>
        <a:p>
          <a:pPr marL="0" lvl="0" indent="0" algn="l" defTabSz="666750">
            <a:lnSpc>
              <a:spcPct val="90000"/>
            </a:lnSpc>
            <a:spcBef>
              <a:spcPct val="0"/>
            </a:spcBef>
            <a:spcAft>
              <a:spcPct val="35000"/>
            </a:spcAft>
            <a:buNone/>
          </a:pPr>
          <a:r>
            <a:rPr lang="es-CO" sz="1500" i="1" kern="1200" dirty="0" err="1"/>
            <a:t>Knowledge</a:t>
          </a:r>
          <a:r>
            <a:rPr lang="es-CO" sz="1500" i="1" kern="1200" dirty="0"/>
            <a:t> </a:t>
          </a:r>
          <a:r>
            <a:rPr lang="es-CO" sz="1500" i="1" kern="1200" dirty="0" err="1"/>
            <a:t>generation</a:t>
          </a:r>
          <a:endParaRPr lang="es-CO" sz="1500" i="1" kern="1200" dirty="0"/>
        </a:p>
        <a:p>
          <a:pPr marL="0" lvl="0" indent="0" algn="l" defTabSz="666750">
            <a:lnSpc>
              <a:spcPct val="90000"/>
            </a:lnSpc>
            <a:spcBef>
              <a:spcPct val="0"/>
            </a:spcBef>
            <a:spcAft>
              <a:spcPct val="35000"/>
            </a:spcAft>
            <a:buNone/>
          </a:pPr>
          <a:r>
            <a:rPr lang="es-CO" sz="1500" i="1" kern="1200" dirty="0"/>
            <a:t>Social </a:t>
          </a:r>
          <a:r>
            <a:rPr lang="es-CO" sz="1500" i="1" kern="1200" dirty="0" err="1"/>
            <a:t>learning</a:t>
          </a:r>
          <a:endParaRPr lang="es-CO" sz="1500" kern="1200" dirty="0"/>
        </a:p>
      </dsp:txBody>
      <dsp:txXfrm>
        <a:off x="3495255" y="1944325"/>
        <a:ext cx="3479251" cy="36904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F37D7-4DEE-4C70-9F53-B811994404D7}">
      <dsp:nvSpPr>
        <dsp:cNvPr id="0" name=""/>
        <dsp:cNvSpPr/>
      </dsp:nvSpPr>
      <dsp:spPr>
        <a:xfrm>
          <a:off x="800340" y="-363264"/>
          <a:ext cx="8914918" cy="1298351"/>
        </a:xfrm>
        <a:prstGeom prst="rightArrow">
          <a:avLst>
            <a:gd name="adj1" fmla="val 50000"/>
            <a:gd name="adj2" fmla="val 5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6113" numCol="1" spcCol="1270" anchor="ctr" anchorCtr="0">
          <a:noAutofit/>
        </a:bodyPr>
        <a:lstStyle/>
        <a:p>
          <a:pPr marL="0" lvl="0" indent="0" algn="l" defTabSz="1066800">
            <a:lnSpc>
              <a:spcPct val="90000"/>
            </a:lnSpc>
            <a:spcBef>
              <a:spcPct val="0"/>
            </a:spcBef>
            <a:spcAft>
              <a:spcPct val="35000"/>
            </a:spcAft>
            <a:buNone/>
          </a:pPr>
          <a:r>
            <a:rPr lang="es-CO" sz="2400" kern="1200" dirty="0"/>
            <a:t>CONTEXT</a:t>
          </a:r>
        </a:p>
      </dsp:txBody>
      <dsp:txXfrm>
        <a:off x="800340" y="-38676"/>
        <a:ext cx="8590330" cy="649175"/>
      </dsp:txXfrm>
    </dsp:sp>
    <dsp:sp modelId="{C18EADF1-D9A8-48DA-9DCD-D93145CC1842}">
      <dsp:nvSpPr>
        <dsp:cNvPr id="0" name=""/>
        <dsp:cNvSpPr/>
      </dsp:nvSpPr>
      <dsp:spPr>
        <a:xfrm>
          <a:off x="834937" y="585828"/>
          <a:ext cx="2745795" cy="340815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O" sz="1800" kern="1200" dirty="0" err="1"/>
            <a:t>Policy</a:t>
          </a:r>
          <a:r>
            <a:rPr lang="es-CO" sz="1800" kern="1200" dirty="0"/>
            <a:t> </a:t>
          </a:r>
          <a:r>
            <a:rPr lang="es-CO" sz="1800" kern="1200" dirty="0" err="1"/>
            <a:t>priorities</a:t>
          </a:r>
          <a:endParaRPr lang="es-CO" sz="1800" kern="1200" dirty="0"/>
        </a:p>
        <a:p>
          <a:pPr marL="0" lvl="0" indent="0" algn="l" defTabSz="800100">
            <a:lnSpc>
              <a:spcPct val="90000"/>
            </a:lnSpc>
            <a:spcBef>
              <a:spcPct val="0"/>
            </a:spcBef>
            <a:spcAft>
              <a:spcPct val="35000"/>
            </a:spcAft>
            <a:buNone/>
          </a:pPr>
          <a:r>
            <a:rPr lang="es-CO" sz="1800" kern="1200" dirty="0" err="1"/>
            <a:t>Resources</a:t>
          </a:r>
          <a:endParaRPr lang="es-CO" sz="1800" kern="1200" dirty="0"/>
        </a:p>
        <a:p>
          <a:pPr marL="0" lvl="0" indent="0" algn="l" defTabSz="800100">
            <a:lnSpc>
              <a:spcPct val="90000"/>
            </a:lnSpc>
            <a:spcBef>
              <a:spcPct val="0"/>
            </a:spcBef>
            <a:spcAft>
              <a:spcPct val="35000"/>
            </a:spcAft>
            <a:buNone/>
          </a:pPr>
          <a:r>
            <a:rPr lang="es-CO" sz="1800" kern="1200" dirty="0"/>
            <a:t>Social capital</a:t>
          </a:r>
        </a:p>
        <a:p>
          <a:pPr marL="0" lvl="0" indent="0" algn="l" defTabSz="800100">
            <a:lnSpc>
              <a:spcPct val="90000"/>
            </a:lnSpc>
            <a:spcBef>
              <a:spcPct val="0"/>
            </a:spcBef>
            <a:spcAft>
              <a:spcPct val="35000"/>
            </a:spcAft>
            <a:buNone/>
          </a:pPr>
          <a:r>
            <a:rPr lang="es-CO" sz="1800" kern="1200" dirty="0" err="1"/>
            <a:t>Interest</a:t>
          </a:r>
          <a:r>
            <a:rPr lang="es-CO" sz="1800" kern="1200" dirty="0"/>
            <a:t>/</a:t>
          </a:r>
          <a:r>
            <a:rPr lang="es-CO" sz="1800" kern="1200" dirty="0" err="1"/>
            <a:t>Concern</a:t>
          </a:r>
          <a:endParaRPr lang="es-CO" sz="1800" kern="1200" dirty="0"/>
        </a:p>
        <a:p>
          <a:pPr marL="0" lvl="0" indent="0" algn="l" defTabSz="800100">
            <a:lnSpc>
              <a:spcPct val="90000"/>
            </a:lnSpc>
            <a:spcBef>
              <a:spcPct val="0"/>
            </a:spcBef>
            <a:spcAft>
              <a:spcPct val="35000"/>
            </a:spcAft>
            <a:buNone/>
          </a:pPr>
          <a:r>
            <a:rPr lang="es-CO" sz="1800" kern="1200" dirty="0" err="1"/>
            <a:t>Complexity</a:t>
          </a:r>
          <a:r>
            <a:rPr lang="es-CO" sz="1800" kern="1200" dirty="0"/>
            <a:t> of </a:t>
          </a:r>
          <a:r>
            <a:rPr lang="es-CO" sz="1800" kern="1200" dirty="0" err="1"/>
            <a:t>issues</a:t>
          </a:r>
          <a:endParaRPr lang="es-CO" sz="1800" kern="1200" dirty="0"/>
        </a:p>
        <a:p>
          <a:pPr marL="0" lvl="0" indent="0" algn="l" defTabSz="800100">
            <a:lnSpc>
              <a:spcPct val="90000"/>
            </a:lnSpc>
            <a:spcBef>
              <a:spcPct val="0"/>
            </a:spcBef>
            <a:spcAft>
              <a:spcPct val="35000"/>
            </a:spcAft>
            <a:buNone/>
          </a:pPr>
          <a:r>
            <a:rPr lang="es-CO" sz="1800" kern="1200" dirty="0" err="1"/>
            <a:t>Power</a:t>
          </a:r>
          <a:r>
            <a:rPr lang="es-CO" sz="1800" kern="1200" dirty="0"/>
            <a:t> </a:t>
          </a:r>
          <a:r>
            <a:rPr lang="es-CO" sz="1800" kern="1200" dirty="0" err="1"/>
            <a:t>relations</a:t>
          </a:r>
          <a:endParaRPr lang="es-CO" sz="1800" kern="1200" dirty="0"/>
        </a:p>
        <a:p>
          <a:pPr marL="0" lvl="0" indent="0" algn="l" defTabSz="800100">
            <a:lnSpc>
              <a:spcPct val="90000"/>
            </a:lnSpc>
            <a:spcBef>
              <a:spcPct val="0"/>
            </a:spcBef>
            <a:spcAft>
              <a:spcPct val="35000"/>
            </a:spcAft>
            <a:buNone/>
          </a:pPr>
          <a:r>
            <a:rPr lang="es-CO" sz="1800" kern="1200" dirty="0" err="1"/>
            <a:t>Transparancy</a:t>
          </a:r>
          <a:r>
            <a:rPr lang="es-CO" sz="1800" kern="1200" dirty="0"/>
            <a:t> &amp; </a:t>
          </a:r>
          <a:r>
            <a:rPr lang="es-CO" sz="1800" kern="1200" dirty="0" err="1"/>
            <a:t>Accountability</a:t>
          </a:r>
          <a:endParaRPr lang="es-CO" sz="1800" kern="1200" dirty="0"/>
        </a:p>
      </dsp:txBody>
      <dsp:txXfrm>
        <a:off x="834937" y="585828"/>
        <a:ext cx="2745795" cy="3408153"/>
      </dsp:txXfrm>
    </dsp:sp>
    <dsp:sp modelId="{89DE63DE-83B9-47F0-8304-4C73CB8C25E7}">
      <dsp:nvSpPr>
        <dsp:cNvPr id="0" name=""/>
        <dsp:cNvSpPr/>
      </dsp:nvSpPr>
      <dsp:spPr>
        <a:xfrm>
          <a:off x="3546135" y="69518"/>
          <a:ext cx="6169123" cy="1298351"/>
        </a:xfrm>
        <a:prstGeom prst="rightArrow">
          <a:avLst>
            <a:gd name="adj1" fmla="val 50000"/>
            <a:gd name="adj2" fmla="val 5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6113" numCol="1" spcCol="1270" anchor="ctr" anchorCtr="0">
          <a:noAutofit/>
        </a:bodyPr>
        <a:lstStyle/>
        <a:p>
          <a:pPr marL="0" lvl="0" indent="0" algn="l" defTabSz="1066800">
            <a:lnSpc>
              <a:spcPct val="90000"/>
            </a:lnSpc>
            <a:spcBef>
              <a:spcPct val="0"/>
            </a:spcBef>
            <a:spcAft>
              <a:spcPct val="35000"/>
            </a:spcAft>
            <a:buNone/>
          </a:pPr>
          <a:r>
            <a:rPr lang="es-CO" sz="2400" kern="1200" dirty="0"/>
            <a:t>PROCESS</a:t>
          </a:r>
        </a:p>
      </dsp:txBody>
      <dsp:txXfrm>
        <a:off x="3546135" y="394106"/>
        <a:ext cx="5844535" cy="649175"/>
      </dsp:txXfrm>
    </dsp:sp>
    <dsp:sp modelId="{4DFF893B-E40E-491E-92A8-90754A8EBB41}">
      <dsp:nvSpPr>
        <dsp:cNvPr id="0" name=""/>
        <dsp:cNvSpPr/>
      </dsp:nvSpPr>
      <dsp:spPr>
        <a:xfrm>
          <a:off x="3572907" y="545083"/>
          <a:ext cx="2745795" cy="380625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kern="1200" dirty="0" err="1"/>
            <a:t>Stakeholders</a:t>
          </a:r>
          <a:endParaRPr lang="es-CO" sz="1600" kern="1200" dirty="0"/>
        </a:p>
        <a:p>
          <a:pPr marL="0" lvl="0" indent="0" algn="l" defTabSz="711200">
            <a:lnSpc>
              <a:spcPct val="90000"/>
            </a:lnSpc>
            <a:spcBef>
              <a:spcPct val="0"/>
            </a:spcBef>
            <a:spcAft>
              <a:spcPct val="35000"/>
            </a:spcAft>
            <a:buNone/>
          </a:pPr>
          <a:r>
            <a:rPr lang="es-CO" sz="1600" kern="1200" dirty="0" err="1"/>
            <a:t>Information</a:t>
          </a:r>
          <a:endParaRPr lang="es-CO" sz="1600" kern="1200" dirty="0"/>
        </a:p>
        <a:p>
          <a:pPr marL="0" lvl="0" indent="0" algn="l" defTabSz="711200">
            <a:lnSpc>
              <a:spcPct val="90000"/>
            </a:lnSpc>
            <a:spcBef>
              <a:spcPct val="0"/>
            </a:spcBef>
            <a:spcAft>
              <a:spcPct val="35000"/>
            </a:spcAft>
            <a:buNone/>
          </a:pPr>
          <a:r>
            <a:rPr lang="es-CO" sz="1600" kern="1200" dirty="0"/>
            <a:t>Tools (DSS)</a:t>
          </a:r>
        </a:p>
        <a:p>
          <a:pPr marL="0" lvl="0" indent="0" algn="l" defTabSz="711200">
            <a:lnSpc>
              <a:spcPct val="90000"/>
            </a:lnSpc>
            <a:spcBef>
              <a:spcPct val="0"/>
            </a:spcBef>
            <a:spcAft>
              <a:spcPct val="35000"/>
            </a:spcAft>
            <a:buNone/>
          </a:pPr>
          <a:r>
            <a:rPr lang="es-CO" sz="1600" kern="1200" dirty="0" err="1"/>
            <a:t>Information</a:t>
          </a:r>
          <a:r>
            <a:rPr lang="es-CO" sz="1600" kern="1200" dirty="0"/>
            <a:t> </a:t>
          </a:r>
          <a:r>
            <a:rPr lang="es-CO" sz="1600" kern="1200" dirty="0" err="1"/>
            <a:t>flow</a:t>
          </a:r>
          <a:endParaRPr lang="es-CO" sz="1600" kern="1200" dirty="0"/>
        </a:p>
        <a:p>
          <a:pPr marL="0" lvl="0" indent="0" algn="l" defTabSz="711200">
            <a:lnSpc>
              <a:spcPct val="90000"/>
            </a:lnSpc>
            <a:spcBef>
              <a:spcPct val="0"/>
            </a:spcBef>
            <a:spcAft>
              <a:spcPct val="35000"/>
            </a:spcAft>
            <a:buNone/>
          </a:pPr>
          <a:r>
            <a:rPr lang="es-CO" sz="1600" kern="1200" dirty="0" err="1"/>
            <a:t>Capacity</a:t>
          </a:r>
          <a:r>
            <a:rPr lang="es-CO" sz="1600" kern="1200" dirty="0"/>
            <a:t>/</a:t>
          </a:r>
          <a:r>
            <a:rPr lang="es-CO" sz="1600" kern="1200" dirty="0" err="1"/>
            <a:t>mediation</a:t>
          </a:r>
          <a:endParaRPr lang="es-CO" sz="1600" kern="1200" dirty="0"/>
        </a:p>
        <a:p>
          <a:pPr marL="0" lvl="0" indent="0" algn="l" defTabSz="711200">
            <a:lnSpc>
              <a:spcPct val="90000"/>
            </a:lnSpc>
            <a:spcBef>
              <a:spcPct val="0"/>
            </a:spcBef>
            <a:spcAft>
              <a:spcPct val="35000"/>
            </a:spcAft>
            <a:buNone/>
          </a:pPr>
          <a:r>
            <a:rPr lang="es-CO" sz="1600" kern="1200" dirty="0" err="1"/>
            <a:t>Motivation</a:t>
          </a:r>
          <a:endParaRPr lang="es-CO" sz="1600" kern="1200" dirty="0"/>
        </a:p>
        <a:p>
          <a:pPr marL="0" lvl="0" indent="0" algn="l" defTabSz="711200">
            <a:lnSpc>
              <a:spcPct val="90000"/>
            </a:lnSpc>
            <a:spcBef>
              <a:spcPct val="0"/>
            </a:spcBef>
            <a:spcAft>
              <a:spcPct val="35000"/>
            </a:spcAft>
            <a:buNone/>
          </a:pPr>
          <a:r>
            <a:rPr lang="es-CO" sz="1600" i="1" kern="1200" dirty="0" err="1"/>
            <a:t>Fairness</a:t>
          </a:r>
          <a:r>
            <a:rPr lang="es-CO" sz="1600" i="1" kern="1200" dirty="0"/>
            <a:t>/</a:t>
          </a:r>
          <a:r>
            <a:rPr lang="es-CO" sz="1600" i="1" kern="1200" dirty="0" err="1"/>
            <a:t>Inclusiveness</a:t>
          </a:r>
          <a:endParaRPr lang="es-CO" sz="1600" i="1" kern="1200" dirty="0"/>
        </a:p>
        <a:p>
          <a:pPr marL="0" lvl="0" indent="0" algn="l" defTabSz="711200">
            <a:lnSpc>
              <a:spcPct val="90000"/>
            </a:lnSpc>
            <a:spcBef>
              <a:spcPct val="0"/>
            </a:spcBef>
            <a:spcAft>
              <a:spcPct val="35000"/>
            </a:spcAft>
            <a:buNone/>
          </a:pPr>
          <a:r>
            <a:rPr lang="es-CO" sz="1600" i="1" kern="1200" dirty="0" err="1"/>
            <a:t>Transparany</a:t>
          </a:r>
          <a:endParaRPr lang="es-CO" sz="1600" i="1" kern="1200" dirty="0"/>
        </a:p>
        <a:p>
          <a:pPr marL="0" lvl="0" indent="0" algn="l" defTabSz="711200">
            <a:lnSpc>
              <a:spcPct val="90000"/>
            </a:lnSpc>
            <a:spcBef>
              <a:spcPct val="0"/>
            </a:spcBef>
            <a:spcAft>
              <a:spcPct val="35000"/>
            </a:spcAft>
            <a:buNone/>
          </a:pPr>
          <a:r>
            <a:rPr lang="es-CO" sz="1600" i="1" kern="1200" dirty="0" err="1"/>
            <a:t>Accountability</a:t>
          </a:r>
          <a:endParaRPr lang="es-CO" sz="1600" i="1" kern="1200" dirty="0"/>
        </a:p>
        <a:p>
          <a:pPr marL="0" lvl="0" indent="0" algn="l" defTabSz="711200">
            <a:lnSpc>
              <a:spcPct val="90000"/>
            </a:lnSpc>
            <a:spcBef>
              <a:spcPct val="0"/>
            </a:spcBef>
            <a:spcAft>
              <a:spcPct val="35000"/>
            </a:spcAft>
            <a:buNone/>
          </a:pPr>
          <a:r>
            <a:rPr lang="es-CO" sz="1600" i="1" kern="1200" dirty="0">
              <a:solidFill>
                <a:srgbClr val="FF0000"/>
              </a:solidFill>
            </a:rPr>
            <a:t>MANDATE</a:t>
          </a:r>
        </a:p>
      </dsp:txBody>
      <dsp:txXfrm>
        <a:off x="3572907" y="545083"/>
        <a:ext cx="2745795" cy="3806254"/>
      </dsp:txXfrm>
    </dsp:sp>
    <dsp:sp modelId="{C4B8D96D-270D-4983-BBCD-CEF3202508E0}">
      <dsp:nvSpPr>
        <dsp:cNvPr id="0" name=""/>
        <dsp:cNvSpPr/>
      </dsp:nvSpPr>
      <dsp:spPr>
        <a:xfrm>
          <a:off x="6291930" y="502302"/>
          <a:ext cx="3423328" cy="1298351"/>
        </a:xfrm>
        <a:prstGeom prst="rightArrow">
          <a:avLst>
            <a:gd name="adj1" fmla="val 50000"/>
            <a:gd name="adj2" fmla="val 5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6113" numCol="1" spcCol="1270" anchor="ctr" anchorCtr="0">
          <a:noAutofit/>
        </a:bodyPr>
        <a:lstStyle/>
        <a:p>
          <a:pPr marL="0" lvl="0" indent="0" algn="l" defTabSz="1066800">
            <a:lnSpc>
              <a:spcPct val="90000"/>
            </a:lnSpc>
            <a:spcBef>
              <a:spcPct val="0"/>
            </a:spcBef>
            <a:spcAft>
              <a:spcPct val="35000"/>
            </a:spcAft>
            <a:buNone/>
          </a:pPr>
          <a:r>
            <a:rPr lang="es-CO" sz="2400" kern="1200" dirty="0"/>
            <a:t>OUTCOME</a:t>
          </a:r>
        </a:p>
      </dsp:txBody>
      <dsp:txXfrm>
        <a:off x="6291930" y="826890"/>
        <a:ext cx="3098740" cy="649175"/>
      </dsp:txXfrm>
    </dsp:sp>
    <dsp:sp modelId="{F24DE8C6-71CA-42A7-819A-4B7A3D4A7832}">
      <dsp:nvSpPr>
        <dsp:cNvPr id="0" name=""/>
        <dsp:cNvSpPr/>
      </dsp:nvSpPr>
      <dsp:spPr>
        <a:xfrm>
          <a:off x="6310849" y="756936"/>
          <a:ext cx="2745795" cy="395766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O" sz="1800" kern="1200" dirty="0" err="1"/>
            <a:t>Decisions</a:t>
          </a:r>
          <a:r>
            <a:rPr lang="es-CO" sz="1800" kern="1200" dirty="0"/>
            <a:t>, </a:t>
          </a:r>
          <a:r>
            <a:rPr lang="es-CO" sz="1800" kern="1200" dirty="0" err="1"/>
            <a:t>Implementation</a:t>
          </a:r>
          <a:r>
            <a:rPr lang="es-CO" sz="1800" kern="1200" dirty="0"/>
            <a:t>, Status of WB</a:t>
          </a:r>
        </a:p>
        <a:p>
          <a:pPr marL="0" lvl="0" indent="0" algn="l" defTabSz="800100">
            <a:lnSpc>
              <a:spcPct val="90000"/>
            </a:lnSpc>
            <a:spcBef>
              <a:spcPct val="0"/>
            </a:spcBef>
            <a:spcAft>
              <a:spcPct val="35000"/>
            </a:spcAft>
            <a:buNone/>
          </a:pPr>
          <a:endParaRPr lang="es-CO" sz="1800" kern="1200" dirty="0"/>
        </a:p>
        <a:p>
          <a:pPr marL="0" lvl="0" indent="0" algn="l" defTabSz="800100">
            <a:lnSpc>
              <a:spcPct val="90000"/>
            </a:lnSpc>
            <a:spcBef>
              <a:spcPct val="0"/>
            </a:spcBef>
            <a:spcAft>
              <a:spcPct val="35000"/>
            </a:spcAft>
            <a:buNone/>
          </a:pPr>
          <a:r>
            <a:rPr lang="es-CO" sz="1800" i="1" kern="1200" dirty="0"/>
            <a:t>Trust</a:t>
          </a:r>
        </a:p>
        <a:p>
          <a:pPr marL="0" lvl="0" indent="0" algn="l" defTabSz="800100">
            <a:lnSpc>
              <a:spcPct val="90000"/>
            </a:lnSpc>
            <a:spcBef>
              <a:spcPct val="0"/>
            </a:spcBef>
            <a:spcAft>
              <a:spcPct val="35000"/>
            </a:spcAft>
            <a:buNone/>
          </a:pPr>
          <a:r>
            <a:rPr lang="es-CO" sz="1800" i="1" kern="1200" dirty="0" err="1"/>
            <a:t>Empowerment</a:t>
          </a:r>
          <a:endParaRPr lang="es-CO" sz="1800" i="1" kern="1200" dirty="0"/>
        </a:p>
        <a:p>
          <a:pPr marL="0" lvl="0" indent="0" algn="l" defTabSz="800100">
            <a:lnSpc>
              <a:spcPct val="90000"/>
            </a:lnSpc>
            <a:spcBef>
              <a:spcPct val="0"/>
            </a:spcBef>
            <a:spcAft>
              <a:spcPct val="35000"/>
            </a:spcAft>
            <a:buNone/>
          </a:pPr>
          <a:r>
            <a:rPr lang="es-CO" sz="1800" i="1" kern="1200" dirty="0" err="1"/>
            <a:t>Ownership</a:t>
          </a:r>
          <a:endParaRPr lang="es-CO" sz="1800" i="1" kern="1200" dirty="0"/>
        </a:p>
        <a:p>
          <a:pPr marL="0" lvl="0" indent="0" algn="l" defTabSz="800100">
            <a:lnSpc>
              <a:spcPct val="90000"/>
            </a:lnSpc>
            <a:spcBef>
              <a:spcPct val="0"/>
            </a:spcBef>
            <a:spcAft>
              <a:spcPct val="35000"/>
            </a:spcAft>
            <a:buNone/>
          </a:pPr>
          <a:r>
            <a:rPr lang="es-CO" sz="1800" i="1" kern="1200" dirty="0" err="1"/>
            <a:t>Knowledge</a:t>
          </a:r>
          <a:r>
            <a:rPr lang="es-CO" sz="1800" i="1" kern="1200" dirty="0"/>
            <a:t> </a:t>
          </a:r>
          <a:r>
            <a:rPr lang="es-CO" sz="1800" i="1" kern="1200" dirty="0" err="1"/>
            <a:t>generation</a:t>
          </a:r>
          <a:endParaRPr lang="es-CO" sz="1800" i="1" kern="1200" dirty="0"/>
        </a:p>
        <a:p>
          <a:pPr marL="0" lvl="0" indent="0" algn="l" defTabSz="800100">
            <a:lnSpc>
              <a:spcPct val="90000"/>
            </a:lnSpc>
            <a:spcBef>
              <a:spcPct val="0"/>
            </a:spcBef>
            <a:spcAft>
              <a:spcPct val="35000"/>
            </a:spcAft>
            <a:buNone/>
          </a:pPr>
          <a:r>
            <a:rPr lang="es-CO" sz="1800" i="1" kern="1200" dirty="0"/>
            <a:t>Social </a:t>
          </a:r>
          <a:r>
            <a:rPr lang="es-CO" sz="1800" i="1" kern="1200" dirty="0" err="1"/>
            <a:t>learning</a:t>
          </a:r>
          <a:endParaRPr lang="es-CO" sz="1800" kern="1200" dirty="0"/>
        </a:p>
      </dsp:txBody>
      <dsp:txXfrm>
        <a:off x="6310849" y="756936"/>
        <a:ext cx="2745795" cy="3957666"/>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C6A6A-C775-40CB-A663-0BAE4553E486}" type="datetimeFigureOut">
              <a:rPr lang="en-GB" smtClean="0"/>
              <a:t>28/04/2022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016DB-4D14-44FE-A7E4-A68BD52A3E89}" type="slidenum">
              <a:rPr lang="en-GB" smtClean="0"/>
              <a:t>‹#›</a:t>
            </a:fld>
            <a:endParaRPr lang="en-GB"/>
          </a:p>
        </p:txBody>
      </p:sp>
    </p:spTree>
    <p:extLst>
      <p:ext uri="{BB962C8B-B14F-4D97-AF65-F5344CB8AC3E}">
        <p14:creationId xmlns:p14="http://schemas.microsoft.com/office/powerpoint/2010/main" val="1557730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016DB-4D14-44FE-A7E4-A68BD52A3E89}" type="slidenum">
              <a:rPr lang="en-GB" smtClean="0"/>
              <a:t>2</a:t>
            </a:fld>
            <a:endParaRPr lang="en-GB"/>
          </a:p>
        </p:txBody>
      </p:sp>
    </p:spTree>
    <p:extLst>
      <p:ext uri="{BB962C8B-B14F-4D97-AF65-F5344CB8AC3E}">
        <p14:creationId xmlns:p14="http://schemas.microsoft.com/office/powerpoint/2010/main" val="611859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a:t>
            </a:r>
            <a:r>
              <a:rPr lang="en-US" baseline="0" dirty="0"/>
              <a:t> on the methods and tools for stakeholder involvement in TB water security can be found in the links and references here.</a:t>
            </a:r>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17</a:t>
            </a:fld>
            <a:endParaRPr lang="en-GB"/>
          </a:p>
        </p:txBody>
      </p:sp>
    </p:spTree>
    <p:extLst>
      <p:ext uri="{BB962C8B-B14F-4D97-AF65-F5344CB8AC3E}">
        <p14:creationId xmlns:p14="http://schemas.microsoft.com/office/powerpoint/2010/main" val="139054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a:t>
            </a:r>
            <a:r>
              <a:rPr lang="en-US" baseline="0" dirty="0"/>
              <a:t> on the methods and tools for stakeholder involvement in TB water security can be found in the links and references here.</a:t>
            </a:r>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18</a:t>
            </a:fld>
            <a:endParaRPr lang="en-GB"/>
          </a:p>
        </p:txBody>
      </p:sp>
    </p:spTree>
    <p:extLst>
      <p:ext uri="{BB962C8B-B14F-4D97-AF65-F5344CB8AC3E}">
        <p14:creationId xmlns:p14="http://schemas.microsoft.com/office/powerpoint/2010/main" val="1214077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30</a:t>
            </a:fld>
            <a:endParaRPr lang="en-GB"/>
          </a:p>
        </p:txBody>
      </p:sp>
    </p:spTree>
    <p:extLst>
      <p:ext uri="{BB962C8B-B14F-4D97-AF65-F5344CB8AC3E}">
        <p14:creationId xmlns:p14="http://schemas.microsoft.com/office/powerpoint/2010/main" val="2233112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31</a:t>
            </a:fld>
            <a:endParaRPr lang="en-GB"/>
          </a:p>
        </p:txBody>
      </p:sp>
    </p:spTree>
    <p:extLst>
      <p:ext uri="{BB962C8B-B14F-4D97-AF65-F5344CB8AC3E}">
        <p14:creationId xmlns:p14="http://schemas.microsoft.com/office/powerpoint/2010/main" val="271224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32</a:t>
            </a:fld>
            <a:endParaRPr lang="en-GB"/>
          </a:p>
        </p:txBody>
      </p:sp>
    </p:spTree>
    <p:extLst>
      <p:ext uri="{BB962C8B-B14F-4D97-AF65-F5344CB8AC3E}">
        <p14:creationId xmlns:p14="http://schemas.microsoft.com/office/powerpoint/2010/main" val="2268461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33</a:t>
            </a:fld>
            <a:endParaRPr lang="en-GB"/>
          </a:p>
        </p:txBody>
      </p:sp>
    </p:spTree>
    <p:extLst>
      <p:ext uri="{BB962C8B-B14F-4D97-AF65-F5344CB8AC3E}">
        <p14:creationId xmlns:p14="http://schemas.microsoft.com/office/powerpoint/2010/main" val="903707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34</a:t>
            </a:fld>
            <a:endParaRPr lang="en-GB"/>
          </a:p>
        </p:txBody>
      </p:sp>
    </p:spTree>
    <p:extLst>
      <p:ext uri="{BB962C8B-B14F-4D97-AF65-F5344CB8AC3E}">
        <p14:creationId xmlns:p14="http://schemas.microsoft.com/office/powerpoint/2010/main" val="2488359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35</a:t>
            </a:fld>
            <a:endParaRPr lang="en-GB"/>
          </a:p>
        </p:txBody>
      </p:sp>
    </p:spTree>
    <p:extLst>
      <p:ext uri="{BB962C8B-B14F-4D97-AF65-F5344CB8AC3E}">
        <p14:creationId xmlns:p14="http://schemas.microsoft.com/office/powerpoint/2010/main" val="1439016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36</a:t>
            </a:fld>
            <a:endParaRPr lang="en-GB"/>
          </a:p>
        </p:txBody>
      </p:sp>
    </p:spTree>
    <p:extLst>
      <p:ext uri="{BB962C8B-B14F-4D97-AF65-F5344CB8AC3E}">
        <p14:creationId xmlns:p14="http://schemas.microsoft.com/office/powerpoint/2010/main" val="1127788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37</a:t>
            </a:fld>
            <a:endParaRPr lang="en-GB"/>
          </a:p>
        </p:txBody>
      </p:sp>
    </p:spTree>
    <p:extLst>
      <p:ext uri="{BB962C8B-B14F-4D97-AF65-F5344CB8AC3E}">
        <p14:creationId xmlns:p14="http://schemas.microsoft.com/office/powerpoint/2010/main" val="3321599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Why are we talking about stakeholder</a:t>
            </a:r>
            <a:r>
              <a:rPr lang="en-US" baseline="0" dirty="0"/>
              <a:t> involvement for TB water security?</a:t>
            </a:r>
          </a:p>
          <a:p>
            <a:r>
              <a:rPr lang="en-US" baseline="0" dirty="0"/>
              <a:t>Well, to achieve this TB water security a number of decisions on water allocation and management have to be made that will affect a large number of people and involve multiple parties.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These parties are: </a:t>
            </a:r>
            <a:r>
              <a:rPr lang="en-US" i="1" baseline="0" dirty="0"/>
              <a:t>different levels of government, to water users in different sectors, water utilities and service companies, research experts and media but also the civil society and NGOs representing environmental and other interests. </a:t>
            </a:r>
          </a:p>
          <a:p>
            <a:endParaRPr lang="en-US" baseline="0" dirty="0"/>
          </a:p>
          <a:p>
            <a:endParaRPr lang="en-US" baseline="0" dirty="0"/>
          </a:p>
          <a:p>
            <a:r>
              <a:rPr lang="en-US" baseline="0" dirty="0"/>
              <a:t>The consensus is that</a:t>
            </a:r>
            <a:r>
              <a:rPr lang="en-US" dirty="0"/>
              <a:t> we need to involve these stakeholders when making decisions</a:t>
            </a:r>
            <a:r>
              <a:rPr lang="en-US" baseline="0" dirty="0"/>
              <a:t> on water management and allocation, be it transboundary or not. </a:t>
            </a:r>
          </a:p>
          <a:p>
            <a:endParaRPr lang="en-US" baseline="0" dirty="0"/>
          </a:p>
          <a:p>
            <a:r>
              <a:rPr lang="en-US" baseline="0" dirty="0"/>
              <a:t>The idea is that through involving stakeholders, the understanding of the water issue will improve as well as which solutions and projects are possible. On top of that you can anticipate resistance to certain projects by discussing with stakeholders and assure buy-in from stakeholders on the final decisions made. This will make their implementation smoother and more efficient. And through also involving those stakeholders that do not normally have access to </a:t>
            </a:r>
            <a:r>
              <a:rPr lang="en-US" baseline="0" dirty="0" err="1"/>
              <a:t>centres</a:t>
            </a:r>
            <a:r>
              <a:rPr lang="en-US" baseline="0" dirty="0"/>
              <a:t> of decision making and power, you can avoid propagating or aggravating social inequity.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endParaRPr lang="en-US" dirty="0"/>
          </a:p>
        </p:txBody>
      </p:sp>
      <p:sp>
        <p:nvSpPr>
          <p:cNvPr id="4" name="Slide Number Placeholder 3"/>
          <p:cNvSpPr>
            <a:spLocks noGrp="1"/>
          </p:cNvSpPr>
          <p:nvPr>
            <p:ph type="sldNum" sz="quarter" idx="10"/>
          </p:nvPr>
        </p:nvSpPr>
        <p:spPr/>
        <p:txBody>
          <a:bodyPr/>
          <a:lstStyle/>
          <a:p>
            <a:fld id="{F1B016DB-4D14-44FE-A7E4-A68BD52A3E89}" type="slidenum">
              <a:rPr lang="en-GB" smtClean="0"/>
              <a:t>4</a:t>
            </a:fld>
            <a:endParaRPr lang="en-GB"/>
          </a:p>
        </p:txBody>
      </p:sp>
    </p:spTree>
    <p:extLst>
      <p:ext uri="{BB962C8B-B14F-4D97-AF65-F5344CB8AC3E}">
        <p14:creationId xmlns:p14="http://schemas.microsoft.com/office/powerpoint/2010/main" val="3537492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38</a:t>
            </a:fld>
            <a:endParaRPr lang="en-GB"/>
          </a:p>
        </p:txBody>
      </p:sp>
    </p:spTree>
    <p:extLst>
      <p:ext uri="{BB962C8B-B14F-4D97-AF65-F5344CB8AC3E}">
        <p14:creationId xmlns:p14="http://schemas.microsoft.com/office/powerpoint/2010/main" val="2334210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39</a:t>
            </a:fld>
            <a:endParaRPr lang="en-GB"/>
          </a:p>
        </p:txBody>
      </p:sp>
    </p:spTree>
    <p:extLst>
      <p:ext uri="{BB962C8B-B14F-4D97-AF65-F5344CB8AC3E}">
        <p14:creationId xmlns:p14="http://schemas.microsoft.com/office/powerpoint/2010/main" val="1143965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40</a:t>
            </a:fld>
            <a:endParaRPr lang="en-GB"/>
          </a:p>
        </p:txBody>
      </p:sp>
    </p:spTree>
    <p:extLst>
      <p:ext uri="{BB962C8B-B14F-4D97-AF65-F5344CB8AC3E}">
        <p14:creationId xmlns:p14="http://schemas.microsoft.com/office/powerpoint/2010/main" val="2089170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41</a:t>
            </a:fld>
            <a:endParaRPr lang="en-GB"/>
          </a:p>
        </p:txBody>
      </p:sp>
    </p:spTree>
    <p:extLst>
      <p:ext uri="{BB962C8B-B14F-4D97-AF65-F5344CB8AC3E}">
        <p14:creationId xmlns:p14="http://schemas.microsoft.com/office/powerpoint/2010/main" val="827509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42</a:t>
            </a:fld>
            <a:endParaRPr lang="en-GB"/>
          </a:p>
        </p:txBody>
      </p:sp>
    </p:spTree>
    <p:extLst>
      <p:ext uri="{BB962C8B-B14F-4D97-AF65-F5344CB8AC3E}">
        <p14:creationId xmlns:p14="http://schemas.microsoft.com/office/powerpoint/2010/main" val="3392081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43</a:t>
            </a:fld>
            <a:endParaRPr lang="en-GB"/>
          </a:p>
        </p:txBody>
      </p:sp>
    </p:spTree>
    <p:extLst>
      <p:ext uri="{BB962C8B-B14F-4D97-AF65-F5344CB8AC3E}">
        <p14:creationId xmlns:p14="http://schemas.microsoft.com/office/powerpoint/2010/main" val="1506017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44</a:t>
            </a:fld>
            <a:endParaRPr lang="en-GB"/>
          </a:p>
        </p:txBody>
      </p:sp>
    </p:spTree>
    <p:extLst>
      <p:ext uri="{BB962C8B-B14F-4D97-AF65-F5344CB8AC3E}">
        <p14:creationId xmlns:p14="http://schemas.microsoft.com/office/powerpoint/2010/main" val="1586238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45</a:t>
            </a:fld>
            <a:endParaRPr lang="en-GB"/>
          </a:p>
        </p:txBody>
      </p:sp>
    </p:spTree>
    <p:extLst>
      <p:ext uri="{BB962C8B-B14F-4D97-AF65-F5344CB8AC3E}">
        <p14:creationId xmlns:p14="http://schemas.microsoft.com/office/powerpoint/2010/main" val="1180960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46</a:t>
            </a:fld>
            <a:endParaRPr lang="en-GB"/>
          </a:p>
        </p:txBody>
      </p:sp>
    </p:spTree>
    <p:extLst>
      <p:ext uri="{BB962C8B-B14F-4D97-AF65-F5344CB8AC3E}">
        <p14:creationId xmlns:p14="http://schemas.microsoft.com/office/powerpoint/2010/main" val="584206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47</a:t>
            </a:fld>
            <a:endParaRPr lang="en-GB"/>
          </a:p>
        </p:txBody>
      </p:sp>
    </p:spTree>
    <p:extLst>
      <p:ext uri="{BB962C8B-B14F-4D97-AF65-F5344CB8AC3E}">
        <p14:creationId xmlns:p14="http://schemas.microsoft.com/office/powerpoint/2010/main" val="51427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a:t>
            </a:r>
            <a:r>
              <a:rPr lang="en-US" baseline="0" dirty="0"/>
              <a:t> you want to start with involving stakeholders, the first thing to do is to set up the stakeholder group</a:t>
            </a:r>
          </a:p>
          <a:p>
            <a:r>
              <a:rPr lang="en-US" baseline="0" dirty="0"/>
              <a:t>And to do so you need to identify and select stakeholders</a:t>
            </a:r>
          </a:p>
          <a:p>
            <a:r>
              <a:rPr lang="en-US" baseline="0" dirty="0"/>
              <a:t>This is a key step and the care with which this is done will determine to large extent the success of your involvement, as the latter will strongly depend of the legitimacy and representativeness of your stakeholder group.</a:t>
            </a:r>
          </a:p>
          <a:p>
            <a:endParaRPr lang="en-US" baseline="0" dirty="0"/>
          </a:p>
          <a:p>
            <a:r>
              <a:rPr lang="en-US" baseline="0" dirty="0"/>
              <a:t>What it comes down to is that you have to know your stakeholders before you involve them</a:t>
            </a:r>
          </a:p>
          <a:p>
            <a:endParaRPr lang="en-US" baseline="0" dirty="0"/>
          </a:p>
          <a:p>
            <a:r>
              <a:rPr lang="en-US" baseline="0" dirty="0"/>
              <a:t>Reed provides good information on methods for stakeholder identification in 3 steps: </a:t>
            </a:r>
          </a:p>
          <a:p>
            <a:r>
              <a:rPr lang="en-US" baseline="0" dirty="0"/>
              <a:t>from identification with interviews, snowball sampling and focus groups </a:t>
            </a:r>
          </a:p>
          <a:p>
            <a:r>
              <a:rPr lang="en-US" baseline="0" dirty="0"/>
              <a:t>to Differentiation of stakeholders (either top down with methods such as influence – importance matrices) or bottom-up, led by the stakeholders themselves. </a:t>
            </a:r>
          </a:p>
          <a:p>
            <a:r>
              <a:rPr lang="en-US" baseline="0" dirty="0"/>
              <a:t>Finally it is also wise to look into the relations between stakeholders before starting the involvement. This can be done using methods such as social network analysis, knowledge mapping etc. </a:t>
            </a:r>
          </a:p>
          <a:p>
            <a:endParaRPr lang="en-US" baseline="0" dirty="0"/>
          </a:p>
          <a:p>
            <a:r>
              <a:rPr lang="en-US" baseline="0" dirty="0"/>
              <a:t>These steps are important, not only to assure a representative and legitimate group of stakeholders, but also to adapt your involvement methods and techniques based on the categories of stakeholders and for example the degree of cooperation that exists between them</a:t>
            </a:r>
          </a:p>
        </p:txBody>
      </p:sp>
      <p:sp>
        <p:nvSpPr>
          <p:cNvPr id="4" name="Slide Number Placeholder 3"/>
          <p:cNvSpPr>
            <a:spLocks noGrp="1"/>
          </p:cNvSpPr>
          <p:nvPr>
            <p:ph type="sldNum" sz="quarter" idx="10"/>
          </p:nvPr>
        </p:nvSpPr>
        <p:spPr/>
        <p:txBody>
          <a:bodyPr/>
          <a:lstStyle/>
          <a:p>
            <a:fld id="{F1B016DB-4D14-44FE-A7E4-A68BD52A3E89}" type="slidenum">
              <a:rPr lang="en-GB" smtClean="0"/>
              <a:t>5</a:t>
            </a:fld>
            <a:endParaRPr lang="en-GB"/>
          </a:p>
        </p:txBody>
      </p:sp>
    </p:spTree>
    <p:extLst>
      <p:ext uri="{BB962C8B-B14F-4D97-AF65-F5344CB8AC3E}">
        <p14:creationId xmlns:p14="http://schemas.microsoft.com/office/powerpoint/2010/main" val="1635968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48</a:t>
            </a:fld>
            <a:endParaRPr lang="en-GB"/>
          </a:p>
        </p:txBody>
      </p:sp>
    </p:spTree>
    <p:extLst>
      <p:ext uri="{BB962C8B-B14F-4D97-AF65-F5344CB8AC3E}">
        <p14:creationId xmlns:p14="http://schemas.microsoft.com/office/powerpoint/2010/main" val="2196035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49</a:t>
            </a:fld>
            <a:endParaRPr lang="en-GB"/>
          </a:p>
        </p:txBody>
      </p:sp>
    </p:spTree>
    <p:extLst>
      <p:ext uri="{BB962C8B-B14F-4D97-AF65-F5344CB8AC3E}">
        <p14:creationId xmlns:p14="http://schemas.microsoft.com/office/powerpoint/2010/main" val="3749146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50</a:t>
            </a:fld>
            <a:endParaRPr lang="en-GB"/>
          </a:p>
        </p:txBody>
      </p:sp>
    </p:spTree>
    <p:extLst>
      <p:ext uri="{BB962C8B-B14F-4D97-AF65-F5344CB8AC3E}">
        <p14:creationId xmlns:p14="http://schemas.microsoft.com/office/powerpoint/2010/main" val="3229050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51</a:t>
            </a:fld>
            <a:endParaRPr lang="en-GB"/>
          </a:p>
        </p:txBody>
      </p:sp>
    </p:spTree>
    <p:extLst>
      <p:ext uri="{BB962C8B-B14F-4D97-AF65-F5344CB8AC3E}">
        <p14:creationId xmlns:p14="http://schemas.microsoft.com/office/powerpoint/2010/main" val="4148489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this preparatory</a:t>
            </a:r>
            <a:r>
              <a:rPr lang="en-US" baseline="0" dirty="0"/>
              <a:t> step is done, we can talk about a number of methods and tools that are used at various steps of decision making in transboundary water security</a:t>
            </a:r>
          </a:p>
          <a:p>
            <a:endParaRPr lang="en-US" baseline="0" dirty="0"/>
          </a:p>
          <a:p>
            <a:r>
              <a:rPr lang="en-US" baseline="0" dirty="0"/>
              <a:t>I divide the decision making into 4 key steps: from understanding the situation and problems, to identifying alternative actions (solutions and developments), to choice between these alternatives and negotiation toward a common strategic action plan and finally the implementation and monitoring and evaluation of the implemented actions.</a:t>
            </a:r>
          </a:p>
          <a:p>
            <a:endParaRPr lang="en-US" baseline="0" dirty="0"/>
          </a:p>
          <a:p>
            <a:r>
              <a:rPr lang="en-US" baseline="0" dirty="0"/>
              <a:t>In all these steps methods and tools can be used, either supported by models and DSS with different degrees of sophistication or working with more so-called analog methods such as surveys, interviews and workshops. What is important is that all the methods and tools require capacity building (translation and facilitation) for them to facilitate effective involvement and a constructive dialogue.</a:t>
            </a:r>
          </a:p>
          <a:p>
            <a:br>
              <a:rPr lang="en-US" baseline="0" dirty="0"/>
            </a:br>
            <a:r>
              <a:rPr lang="en-US" baseline="0" dirty="0"/>
              <a:t>Now let’s look into the steps and a few of the examples&gt;</a:t>
            </a:r>
          </a:p>
          <a:p>
            <a:r>
              <a:rPr lang="en-US" baseline="0" dirty="0"/>
              <a:t>In the first step, typical methods that can be used is the generation of a problem tree, maps, rich pictures </a:t>
            </a:r>
          </a:p>
          <a:p>
            <a:r>
              <a:rPr lang="en-US" baseline="0" dirty="0"/>
              <a:t>Examples are the TBA in Danube and the joint fact finding as prescribed by the UNECE convention</a:t>
            </a:r>
          </a:p>
          <a:p>
            <a:endParaRPr lang="en-US" baseline="0" dirty="0"/>
          </a:p>
          <a:p>
            <a:r>
              <a:rPr lang="en-US" baseline="0" dirty="0"/>
              <a:t>In the second step, stakeholders can be involved in defining which are possible course of actions by using either models in which they can see the result of interventions, or organize scenario exercises and brainstorming with more or less sophisticated assessment related to it. Many examples exist with different degrees of interaction between stakeholders and models/DSS tools, for example in Mexico a WEAP tool with interactive interface was used to support stakeholder debate, the NBI has a history of sharing models on the Nile etc.</a:t>
            </a:r>
          </a:p>
          <a:p>
            <a:endParaRPr lang="en-US" baseline="0" dirty="0"/>
          </a:p>
          <a:p>
            <a:r>
              <a:rPr lang="en-US" baseline="0" dirty="0"/>
              <a:t>Then comes the key step in the DM, the one in which choices are made and negotiation is happening. The expressing of </a:t>
            </a:r>
            <a:r>
              <a:rPr lang="en-US" baseline="0" dirty="0" err="1"/>
              <a:t>prefernces</a:t>
            </a:r>
            <a:r>
              <a:rPr lang="en-US" baseline="0" dirty="0"/>
              <a:t> for certain solutions to end up in the common strategic action plan, again, can be supported by simple voting exercises (where stakeholders indicate priorities with stickers) or more sophisticated DSS based multi-</a:t>
            </a:r>
            <a:r>
              <a:rPr lang="en-US" baseline="0" dirty="0" err="1"/>
              <a:t>ctieria</a:t>
            </a:r>
            <a:r>
              <a:rPr lang="en-US" baseline="0" dirty="0"/>
              <a:t> or cost benefit analysis tools that allow for elicitation of preferences and votes. Examples of participatory MCA can be found in Spain and the Jordan river basin amongst others.</a:t>
            </a:r>
          </a:p>
          <a:p>
            <a:endParaRPr lang="en-US" baseline="0" dirty="0"/>
          </a:p>
          <a:p>
            <a:r>
              <a:rPr lang="en-US" baseline="0" dirty="0"/>
              <a:t>In the last step, the one where the decision is implemented and subsequently monitored and evaluated, stakeholders can be involved. For example through citizen science, or at higher levels of government, through sharing monitoring data and protocols.</a:t>
            </a:r>
          </a:p>
        </p:txBody>
      </p:sp>
      <p:sp>
        <p:nvSpPr>
          <p:cNvPr id="4" name="Slide Number Placeholder 3"/>
          <p:cNvSpPr>
            <a:spLocks noGrp="1"/>
          </p:cNvSpPr>
          <p:nvPr>
            <p:ph type="sldNum" sz="quarter" idx="10"/>
          </p:nvPr>
        </p:nvSpPr>
        <p:spPr/>
        <p:txBody>
          <a:bodyPr/>
          <a:lstStyle/>
          <a:p>
            <a:fld id="{F1B016DB-4D14-44FE-A7E4-A68BD52A3E89}" type="slidenum">
              <a:rPr lang="en-GB" smtClean="0"/>
              <a:t>6</a:t>
            </a:fld>
            <a:endParaRPr lang="en-GB"/>
          </a:p>
        </p:txBody>
      </p:sp>
    </p:spTree>
    <p:extLst>
      <p:ext uri="{BB962C8B-B14F-4D97-AF65-F5344CB8AC3E}">
        <p14:creationId xmlns:p14="http://schemas.microsoft.com/office/powerpoint/2010/main" val="936527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One important thing to consider</a:t>
            </a:r>
            <a:r>
              <a:rPr lang="en-US" baseline="0" dirty="0"/>
              <a:t> when selecting and using the methods and tools that I have mentioned, is the different levels and modes of stakeholder involvement.</a:t>
            </a:r>
          </a:p>
          <a:p>
            <a:endParaRPr lang="en-US" baseline="0" dirty="0"/>
          </a:p>
          <a:p>
            <a:r>
              <a:rPr lang="en-US" baseline="0" dirty="0"/>
              <a:t>Starting with the level, one key reference here is the one of </a:t>
            </a:r>
            <a:r>
              <a:rPr lang="en-US" baseline="0" dirty="0" err="1"/>
              <a:t>Arnstein</a:t>
            </a:r>
            <a:r>
              <a:rPr lang="en-US" baseline="0" dirty="0"/>
              <a:t> of in 1969 who describes the ladder of participation.</a:t>
            </a:r>
          </a:p>
          <a:p>
            <a:r>
              <a:rPr lang="en-US" baseline="0" dirty="0"/>
              <a:t>Depending on the level of power, and intensity of participation, stakeholder involvement ranges from manipulation to citizen control. The higher you go up the ladder, the more there is actually potential to influence decisions. We can therefore see that lower levels will lead to unilateral actions whereas higher levels have more coordination and potential joint action.</a:t>
            </a:r>
          </a:p>
          <a:p>
            <a:endParaRPr lang="en-US" baseline="0" dirty="0"/>
          </a:p>
          <a:p>
            <a:r>
              <a:rPr lang="en-US" baseline="0" dirty="0"/>
              <a:t>Whereas you definitely want to stay away from organizing the lower levels of involvement, and potentially counterproductive as it can be a source of conflict, there is a careful choice to be made in defining the level between informing stakeholders to giving actual citizen control. This choice will depend on a number of factors such as capacity, legal constraints and political preferences and has implications for the type of methods and tools one will use, but also for the way in which a given method is used. </a:t>
            </a:r>
          </a:p>
          <a:p>
            <a:r>
              <a:rPr lang="en-US" baseline="0" dirty="0"/>
              <a:t>What is important to realize is that the level of power and 2-way communication, the more one moves toward cooperation and joint action on the cooperation spectrum</a:t>
            </a:r>
          </a:p>
          <a:p>
            <a:endParaRPr lang="en-US" baseline="0" dirty="0"/>
          </a:p>
          <a:p>
            <a:r>
              <a:rPr lang="en-US" baseline="0" dirty="0"/>
              <a:t>Secondly, the mode of participation is important. Here we distinguish formal and informal approaches, and we can link this to some degree to the multiple tracks of diplomacy. We are then mainly thinking about track 2 and 3. In track 2 it is about sharing ideas that inform official processes in track 1 (such as peace talks). In track 3 the involvement aims to empower individuals or communities to participate in the negotiation process.  Depending on the track you are in, both the methods and tools as well as what is considered to be a representative and legitimate stakeholder group, will differ.</a:t>
            </a:r>
          </a:p>
        </p:txBody>
      </p:sp>
      <p:sp>
        <p:nvSpPr>
          <p:cNvPr id="4" name="Slide Number Placeholder 3"/>
          <p:cNvSpPr>
            <a:spLocks noGrp="1"/>
          </p:cNvSpPr>
          <p:nvPr>
            <p:ph type="sldNum" sz="quarter" idx="10"/>
          </p:nvPr>
        </p:nvSpPr>
        <p:spPr/>
        <p:txBody>
          <a:bodyPr/>
          <a:lstStyle/>
          <a:p>
            <a:fld id="{F1B016DB-4D14-44FE-A7E4-A68BD52A3E89}" type="slidenum">
              <a:rPr lang="en-GB" smtClean="0"/>
              <a:t>7</a:t>
            </a:fld>
            <a:endParaRPr lang="en-GB"/>
          </a:p>
        </p:txBody>
      </p:sp>
    </p:spTree>
    <p:extLst>
      <p:ext uri="{BB962C8B-B14F-4D97-AF65-F5344CB8AC3E}">
        <p14:creationId xmlns:p14="http://schemas.microsoft.com/office/powerpoint/2010/main" val="3227441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800" dirty="0">
                <a:solidFill>
                  <a:srgbClr val="FF0000"/>
                </a:solidFill>
              </a:rPr>
              <a:t>(Module 2, p 24)</a:t>
            </a:r>
          </a:p>
          <a:p>
            <a:pPr>
              <a:lnSpc>
                <a:spcPct val="80000"/>
              </a:lnSpc>
              <a:buFontTx/>
              <a:buChar char="•"/>
            </a:pPr>
            <a:r>
              <a:rPr lang="en-US" sz="800" dirty="0">
                <a:solidFill>
                  <a:srgbClr val="FF0000"/>
                </a:solidFill>
              </a:rPr>
              <a:t>Informal:</a:t>
            </a:r>
          </a:p>
          <a:p>
            <a:r>
              <a:rPr lang="en-US" dirty="0"/>
              <a:t>Informal processes typically provide for an open space for everybody to speak her or his mind without facing any threats of being sanctioned for controversial opinions. The resulting atmosphere is a fertile ground for ‘thinking outside the box’ and for more radical ambitions to be pursued.</a:t>
            </a:r>
          </a:p>
          <a:p>
            <a:r>
              <a:rPr lang="en-US" dirty="0"/>
              <a:t>The lack of a formal mandate from the participants’ institutions usually implies that the results of the discussions and activities in the stakeholder process have little impact in the decision making of the official water bodies. Another disadvantage is that the group might be rather unstable.</a:t>
            </a:r>
          </a:p>
          <a:p>
            <a:pPr>
              <a:buFontTx/>
              <a:buChar char="•"/>
            </a:pPr>
            <a:r>
              <a:rPr lang="en-US" sz="800" dirty="0">
                <a:solidFill>
                  <a:srgbClr val="FF0000"/>
                </a:solidFill>
              </a:rPr>
              <a:t>Formal:</a:t>
            </a:r>
          </a:p>
          <a:p>
            <a:r>
              <a:rPr lang="en-US" dirty="0"/>
              <a:t>Stakeholders are invited in their official capacity to represent their institution. Decisions taken in the stakeholder process have a binding character and are communicated back to the participating institutions to be taken up in their internal discussions or procedures.</a:t>
            </a:r>
          </a:p>
          <a:p>
            <a:r>
              <a:rPr lang="en-US" dirty="0"/>
              <a:t>The main shortcoming here is that the participants will be more ‘careful’ in how they contribute to the process, trying to avoid any undesired implications for their institutions. </a:t>
            </a:r>
          </a:p>
          <a:p>
            <a:endParaRPr lang="en-US" dirty="0"/>
          </a:p>
          <a:p>
            <a:r>
              <a:rPr lang="en-US" dirty="0"/>
              <a:t>One important thing to consider</a:t>
            </a:r>
            <a:r>
              <a:rPr lang="en-US" baseline="0" dirty="0"/>
              <a:t> when selecting and using the methods and tools that I have mentioned, is the different levels and modes of stakeholder involvement.</a:t>
            </a:r>
          </a:p>
          <a:p>
            <a:endParaRPr lang="en-US" baseline="0" dirty="0"/>
          </a:p>
          <a:p>
            <a:r>
              <a:rPr lang="en-US" baseline="0" dirty="0"/>
              <a:t>Starting with the level, one key reference here is the one of </a:t>
            </a:r>
            <a:r>
              <a:rPr lang="en-US" baseline="0" dirty="0" err="1"/>
              <a:t>Arnstein</a:t>
            </a:r>
            <a:r>
              <a:rPr lang="en-US" baseline="0" dirty="0"/>
              <a:t> of in 1969 who describes the ladder of participation.</a:t>
            </a:r>
          </a:p>
          <a:p>
            <a:r>
              <a:rPr lang="en-US" baseline="0" dirty="0"/>
              <a:t>Depending on the level of power, and intensity of participation, stakeholder involvement ranges from manipulation to citizen control. The higher you go up the ladder, the more there is actually potential to influence decisions. We can therefore see that lower levels will lead to unilateral actions whereas higher levels have more coordination and potential joint action.</a:t>
            </a:r>
          </a:p>
          <a:p>
            <a:endParaRPr lang="en-US" baseline="0" dirty="0"/>
          </a:p>
          <a:p>
            <a:r>
              <a:rPr lang="en-US" baseline="0" dirty="0"/>
              <a:t>Whereas you definitely want to stay away from organizing the lower levels of involvement, and potentially counterproductive as it can be a source of conflict, there is a careful choice to be made in defining the level between informing stakeholders to giving actual citizen control. This choice will depend on a number of factors such as capacity, legal constraints and political preferences and has implications for the type of methods and tools one will use, but also for the way in which a given method is used. </a:t>
            </a:r>
          </a:p>
          <a:p>
            <a:r>
              <a:rPr lang="en-US" baseline="0" dirty="0"/>
              <a:t>What is important to realize is that the level of power and 2-way communication, the more one moves toward cooperation and joint action on the cooperation spectrum</a:t>
            </a:r>
          </a:p>
          <a:p>
            <a:endParaRPr lang="en-US" baseline="0" dirty="0"/>
          </a:p>
          <a:p>
            <a:r>
              <a:rPr lang="en-US" baseline="0" dirty="0"/>
              <a:t>Secondly, the mode of participation is important. Here we distinguish formal and informal approaches, and we can link this to some degree to the multiple tracks of diplomacy. We are then mainly thinking about track 2 and 3. In track 2 it is about sharing ideas that inform official processes in track 1 (such as peace talks). In track 3 the involvement aims to empower individuals or communities to participate in the negotiation process.  Depending on the track you are in, both the methods and tools as well as what is considered to be a representative and legitimate stakeholder group, will differ.</a:t>
            </a:r>
          </a:p>
        </p:txBody>
      </p:sp>
      <p:sp>
        <p:nvSpPr>
          <p:cNvPr id="4" name="Slide Number Placeholder 3"/>
          <p:cNvSpPr>
            <a:spLocks noGrp="1"/>
          </p:cNvSpPr>
          <p:nvPr>
            <p:ph type="sldNum" sz="quarter" idx="10"/>
          </p:nvPr>
        </p:nvSpPr>
        <p:spPr/>
        <p:txBody>
          <a:bodyPr/>
          <a:lstStyle/>
          <a:p>
            <a:fld id="{F1B016DB-4D14-44FE-A7E4-A68BD52A3E89}" type="slidenum">
              <a:rPr lang="en-GB" smtClean="0"/>
              <a:t>8</a:t>
            </a:fld>
            <a:endParaRPr lang="en-GB"/>
          </a:p>
        </p:txBody>
      </p:sp>
    </p:spTree>
    <p:extLst>
      <p:ext uri="{BB962C8B-B14F-4D97-AF65-F5344CB8AC3E}">
        <p14:creationId xmlns:p14="http://schemas.microsoft.com/office/powerpoint/2010/main" val="108058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One important thing to consider</a:t>
            </a:r>
            <a:r>
              <a:rPr lang="en-US" baseline="0" dirty="0"/>
              <a:t> when selecting and using the methods and tools that I have mentioned, is the different levels and modes of stakeholder involvement.</a:t>
            </a:r>
          </a:p>
          <a:p>
            <a:endParaRPr lang="en-US" baseline="0" dirty="0"/>
          </a:p>
          <a:p>
            <a:r>
              <a:rPr lang="en-US" baseline="0" dirty="0"/>
              <a:t>Starting with the level, one key reference here is the one of </a:t>
            </a:r>
            <a:r>
              <a:rPr lang="en-US" baseline="0" dirty="0" err="1"/>
              <a:t>Arnstein</a:t>
            </a:r>
            <a:r>
              <a:rPr lang="en-US" baseline="0" dirty="0"/>
              <a:t> of in 1969 who describes the ladder of participation.</a:t>
            </a:r>
          </a:p>
          <a:p>
            <a:r>
              <a:rPr lang="en-US" baseline="0" dirty="0"/>
              <a:t>Depending on the level of power, and intensity of participation, stakeholder involvement ranges from manipulation to citizen control. The higher you go up the ladder, the more there is actually potential to influence decisions. We can therefore see that lower levels will lead to unilateral actions whereas higher levels have more coordination and potential joint action.</a:t>
            </a:r>
          </a:p>
          <a:p>
            <a:endParaRPr lang="en-US" baseline="0" dirty="0"/>
          </a:p>
          <a:p>
            <a:r>
              <a:rPr lang="en-US" baseline="0" dirty="0"/>
              <a:t>Whereas you definitely want to stay away from organizing the lower levels of involvement, and potentially counterproductive as it can be a source of conflict, there is a careful choice to be made in defining the level between informing stakeholders to giving actual citizen control. This choice will depend on a number of factors such as capacity, legal constraints and political preferences and has implications for the type of methods and tools one will use, but also for the way in which a given method is used. </a:t>
            </a:r>
          </a:p>
          <a:p>
            <a:r>
              <a:rPr lang="en-US" baseline="0" dirty="0"/>
              <a:t>What is important to realize is that the level of power and 2-way communication, the more one moves toward cooperation and joint action on the cooperation spectrum</a:t>
            </a:r>
          </a:p>
          <a:p>
            <a:endParaRPr lang="en-US" baseline="0" dirty="0"/>
          </a:p>
          <a:p>
            <a:r>
              <a:rPr lang="en-US" baseline="0" dirty="0"/>
              <a:t>Secondly, the mode of participation is important. Here we distinguish formal and informal approaches, and we can link this to some degree to the multiple tracks of diplomacy. We are then mainly thinking about track 2 and 3. In track 2 it is about sharing ideas that inform official processes in track 1 (such as peace talks). In track 3 the involvement aims to empower individuals or communities to participate in the negotiation process.  Depending on the track you are in, both the methods and tools as well as what is considered to be a representative and legitimate stakeholder group, will differ.</a:t>
            </a:r>
          </a:p>
        </p:txBody>
      </p:sp>
      <p:sp>
        <p:nvSpPr>
          <p:cNvPr id="4" name="Slide Number Placeholder 3"/>
          <p:cNvSpPr>
            <a:spLocks noGrp="1"/>
          </p:cNvSpPr>
          <p:nvPr>
            <p:ph type="sldNum" sz="quarter" idx="10"/>
          </p:nvPr>
        </p:nvSpPr>
        <p:spPr/>
        <p:txBody>
          <a:bodyPr/>
          <a:lstStyle/>
          <a:p>
            <a:fld id="{F1B016DB-4D14-44FE-A7E4-A68BD52A3E89}" type="slidenum">
              <a:rPr lang="en-GB" smtClean="0"/>
              <a:t>9</a:t>
            </a:fld>
            <a:endParaRPr lang="en-GB"/>
          </a:p>
        </p:txBody>
      </p:sp>
    </p:spTree>
    <p:extLst>
      <p:ext uri="{BB962C8B-B14F-4D97-AF65-F5344CB8AC3E}">
        <p14:creationId xmlns:p14="http://schemas.microsoft.com/office/powerpoint/2010/main" val="1218428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One important thing to consider</a:t>
            </a:r>
            <a:r>
              <a:rPr lang="en-US" baseline="0" dirty="0"/>
              <a:t> when selecting and using the methods and tools that I have mentioned, is the different levels and modes of stakeholder involvement.</a:t>
            </a:r>
          </a:p>
          <a:p>
            <a:endParaRPr lang="en-US" baseline="0" dirty="0"/>
          </a:p>
          <a:p>
            <a:r>
              <a:rPr lang="en-US" baseline="0" dirty="0"/>
              <a:t>Starting with the level, one key reference here is the one of </a:t>
            </a:r>
            <a:r>
              <a:rPr lang="en-US" baseline="0" dirty="0" err="1"/>
              <a:t>Arnstein</a:t>
            </a:r>
            <a:r>
              <a:rPr lang="en-US" baseline="0" dirty="0"/>
              <a:t> of in 1969 who describes the ladder of participation.</a:t>
            </a:r>
          </a:p>
          <a:p>
            <a:r>
              <a:rPr lang="en-US" baseline="0" dirty="0"/>
              <a:t>Depending on the level of power, and intensity of participation, stakeholder involvement ranges from manipulation to citizen control. The higher you go up the ladder, the more there is actually potential to influence decisions. We can therefore see that lower levels will lead to unilateral actions whereas higher levels have more coordination and potential joint action.</a:t>
            </a:r>
          </a:p>
          <a:p>
            <a:endParaRPr lang="en-US" baseline="0" dirty="0"/>
          </a:p>
          <a:p>
            <a:r>
              <a:rPr lang="en-US" baseline="0" dirty="0"/>
              <a:t>Whereas you definitely want to stay away from organizing the lower levels of involvement, and potentially counterproductive as it can be a source of conflict, there is a careful choice to be made in defining the level between informing stakeholders to giving actual citizen control. This choice will depend on a number of factors such as capacity, legal constraints and political preferences and has implications for the type of methods and tools one will use, but also for the way in which a given method is used. </a:t>
            </a:r>
          </a:p>
          <a:p>
            <a:r>
              <a:rPr lang="en-US" baseline="0" dirty="0"/>
              <a:t>What is important to realize is that the level of power and 2-way communication, the more one moves toward cooperation and joint action on the cooperation spectrum</a:t>
            </a:r>
          </a:p>
          <a:p>
            <a:endParaRPr lang="en-US" baseline="0" dirty="0"/>
          </a:p>
          <a:p>
            <a:r>
              <a:rPr lang="en-US" baseline="0" dirty="0"/>
              <a:t>Secondly, the mode of participation is important. Here we distinguish formal and informal approaches, and we can link this to some degree to the multiple tracks of diplomacy. We are then mainly thinking about track 2 and 3. In track 2 it is about sharing ideas that inform official processes in track 1 (such as peace talks). In track 3 the involvement aims to empower individuals or communities to participate in the negotiation process.  Depending on the track you are in, both the methods and tools as well as what is considered to be a representative and legitimate stakeholder group, will differ.</a:t>
            </a:r>
          </a:p>
        </p:txBody>
      </p:sp>
      <p:sp>
        <p:nvSpPr>
          <p:cNvPr id="4" name="Slide Number Placeholder 3"/>
          <p:cNvSpPr>
            <a:spLocks noGrp="1"/>
          </p:cNvSpPr>
          <p:nvPr>
            <p:ph type="sldNum" sz="quarter" idx="10"/>
          </p:nvPr>
        </p:nvSpPr>
        <p:spPr/>
        <p:txBody>
          <a:bodyPr/>
          <a:lstStyle/>
          <a:p>
            <a:fld id="{F1B016DB-4D14-44FE-A7E4-A68BD52A3E89}" type="slidenum">
              <a:rPr lang="en-GB" smtClean="0"/>
              <a:t>10</a:t>
            </a:fld>
            <a:endParaRPr lang="en-GB"/>
          </a:p>
        </p:txBody>
      </p:sp>
    </p:spTree>
    <p:extLst>
      <p:ext uri="{BB962C8B-B14F-4D97-AF65-F5344CB8AC3E}">
        <p14:creationId xmlns:p14="http://schemas.microsoft.com/office/powerpoint/2010/main" val="4205887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a:t>
            </a:r>
            <a:r>
              <a:rPr lang="en-US" baseline="0" dirty="0"/>
              <a:t> and in spite of the consensus on the need for stakeholder involvement and the decades of experience with applying different methods and tools to improve water decision making, there is extensive evidence of a number of pitfalls encountered in stakeholder involvement.</a:t>
            </a:r>
          </a:p>
          <a:p>
            <a:endParaRPr lang="en-US" baseline="0" dirty="0"/>
          </a:p>
          <a:p>
            <a:r>
              <a:rPr lang="en-US" baseline="0" dirty="0"/>
              <a:t>The key ones are related to the stakeholders’ motivation for and trust in the involvement process. The motivation is strongly related to the level of power in the participation. We can see that the higher up the ladder, the more motivated or committed stakeholders are. There are many cases as well where stakeholders don’t trust the process, feeling that they are being taken advantage of. And serious issues are encountered with the legitimacy. All of this jeopardizes the outcomes of any method and tool that is used.</a:t>
            </a:r>
          </a:p>
          <a:p>
            <a:endParaRPr lang="en-US" baseline="0" dirty="0"/>
          </a:p>
          <a:p>
            <a:r>
              <a:rPr lang="en-US" baseline="0" dirty="0"/>
              <a:t>So what can you do to avoid that?</a:t>
            </a:r>
          </a:p>
          <a:p>
            <a:r>
              <a:rPr lang="en-US" baseline="0" dirty="0"/>
              <a:t>  </a:t>
            </a:r>
            <a:endParaRPr lang="en-GB" dirty="0"/>
          </a:p>
        </p:txBody>
      </p:sp>
      <p:sp>
        <p:nvSpPr>
          <p:cNvPr id="4" name="Slide Number Placeholder 3"/>
          <p:cNvSpPr>
            <a:spLocks noGrp="1"/>
          </p:cNvSpPr>
          <p:nvPr>
            <p:ph type="sldNum" sz="quarter" idx="10"/>
          </p:nvPr>
        </p:nvSpPr>
        <p:spPr/>
        <p:txBody>
          <a:bodyPr/>
          <a:lstStyle/>
          <a:p>
            <a:fld id="{F1B016DB-4D14-44FE-A7E4-A68BD52A3E89}" type="slidenum">
              <a:rPr lang="en-GB" smtClean="0"/>
              <a:t>11</a:t>
            </a:fld>
            <a:endParaRPr lang="en-GB"/>
          </a:p>
        </p:txBody>
      </p:sp>
    </p:spTree>
    <p:extLst>
      <p:ext uri="{BB962C8B-B14F-4D97-AF65-F5344CB8AC3E}">
        <p14:creationId xmlns:p14="http://schemas.microsoft.com/office/powerpoint/2010/main" val="2538316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51D5397-FD46-4760-80D7-1599468EABBC}"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46651-998E-4FB3-A089-4EDB89FEA2EA}" type="slidenum">
              <a:rPr lang="en-GB" smtClean="0"/>
              <a:t>‹#›</a:t>
            </a:fld>
            <a:endParaRPr lang="en-GB"/>
          </a:p>
        </p:txBody>
      </p:sp>
    </p:spTree>
    <p:extLst>
      <p:ext uri="{BB962C8B-B14F-4D97-AF65-F5344CB8AC3E}">
        <p14:creationId xmlns:p14="http://schemas.microsoft.com/office/powerpoint/2010/main" val="2745569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1D5397-FD46-4760-80D7-1599468EABBC}"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46651-998E-4FB3-A089-4EDB89FEA2EA}" type="slidenum">
              <a:rPr lang="en-GB" smtClean="0"/>
              <a:t>‹#›</a:t>
            </a:fld>
            <a:endParaRPr lang="en-GB"/>
          </a:p>
        </p:txBody>
      </p:sp>
    </p:spTree>
    <p:extLst>
      <p:ext uri="{BB962C8B-B14F-4D97-AF65-F5344CB8AC3E}">
        <p14:creationId xmlns:p14="http://schemas.microsoft.com/office/powerpoint/2010/main" val="389309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1D5397-FD46-4760-80D7-1599468EABBC}"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46651-998E-4FB3-A089-4EDB89FEA2EA}" type="slidenum">
              <a:rPr lang="en-GB" smtClean="0"/>
              <a:t>‹#›</a:t>
            </a:fld>
            <a:endParaRPr lang="en-GB"/>
          </a:p>
        </p:txBody>
      </p:sp>
    </p:spTree>
    <p:extLst>
      <p:ext uri="{BB962C8B-B14F-4D97-AF65-F5344CB8AC3E}">
        <p14:creationId xmlns:p14="http://schemas.microsoft.com/office/powerpoint/2010/main" val="958230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5"/>
          <p:cNvSpPr/>
          <p:nvPr userDrawn="1"/>
        </p:nvSpPr>
        <p:spPr>
          <a:xfrm>
            <a:off x="480000" y="360000"/>
            <a:ext cx="11232000" cy="5292000"/>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368" y="5652002"/>
            <a:ext cx="2138157" cy="1135187"/>
          </a:xfrm>
          <a:prstGeom prst="rect">
            <a:avLst/>
          </a:prstGeom>
        </p:spPr>
      </p:pic>
    </p:spTree>
    <p:extLst>
      <p:ext uri="{BB962C8B-B14F-4D97-AF65-F5344CB8AC3E}">
        <p14:creationId xmlns:p14="http://schemas.microsoft.com/office/powerpoint/2010/main" val="1505068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8" name="Rectangle 17"/>
          <p:cNvSpPr/>
          <p:nvPr userDrawn="1"/>
        </p:nvSpPr>
        <p:spPr>
          <a:xfrm>
            <a:off x="480000" y="360000"/>
            <a:ext cx="11232000" cy="5292000"/>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672000" y="1512000"/>
            <a:ext cx="10848000" cy="4320480"/>
          </a:xfrm>
        </p:spPr>
        <p:txBody>
          <a:bodyPr tIns="108000" bIns="108000"/>
          <a:lstStyle>
            <a:lvl1pPr marL="0" indent="0" algn="l">
              <a:buNone/>
              <a:defRPr>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subtitle</a:t>
            </a:r>
          </a:p>
        </p:txBody>
      </p:sp>
      <p:sp>
        <p:nvSpPr>
          <p:cNvPr id="4" name="Text Placeholder 3"/>
          <p:cNvSpPr>
            <a:spLocks noGrp="1"/>
          </p:cNvSpPr>
          <p:nvPr>
            <p:ph type="body" sz="quarter" idx="10" hasCustomPrompt="1"/>
          </p:nvPr>
        </p:nvSpPr>
        <p:spPr>
          <a:xfrm>
            <a:off x="670984" y="548680"/>
            <a:ext cx="10849016" cy="772107"/>
          </a:xfrm>
        </p:spPr>
        <p:txBody>
          <a:bodyPr wrap="none" tIns="108000" bIns="108000">
            <a:normAutofit/>
          </a:bodyPr>
          <a:lstStyle>
            <a:lvl1pPr marL="0" indent="0">
              <a:buNone/>
              <a:defRPr sz="3600" b="1">
                <a:solidFill>
                  <a:schemeClr val="bg1"/>
                </a:solidFill>
              </a:defRPr>
            </a:lvl1pPr>
          </a:lstStyle>
          <a:p>
            <a:pPr lvl="0"/>
            <a:r>
              <a:rPr lang="en-US" dirty="0"/>
              <a:t>Click to edit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368" y="5652002"/>
            <a:ext cx="2138157" cy="1135187"/>
          </a:xfrm>
          <a:prstGeom prst="rect">
            <a:avLst/>
          </a:prstGeom>
        </p:spPr>
      </p:pic>
    </p:spTree>
    <p:extLst>
      <p:ext uri="{BB962C8B-B14F-4D97-AF65-F5344CB8AC3E}">
        <p14:creationId xmlns:p14="http://schemas.microsoft.com/office/powerpoint/2010/main" val="275086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1D5397-FD46-4760-80D7-1599468EABBC}"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46651-998E-4FB3-A089-4EDB89FEA2EA}" type="slidenum">
              <a:rPr lang="en-GB" smtClean="0"/>
              <a:t>‹#›</a:t>
            </a:fld>
            <a:endParaRPr lang="en-GB"/>
          </a:p>
        </p:txBody>
      </p:sp>
    </p:spTree>
    <p:extLst>
      <p:ext uri="{BB962C8B-B14F-4D97-AF65-F5344CB8AC3E}">
        <p14:creationId xmlns:p14="http://schemas.microsoft.com/office/powerpoint/2010/main" val="99040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D5397-FD46-4760-80D7-1599468EABBC}"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46651-998E-4FB3-A089-4EDB89FEA2EA}" type="slidenum">
              <a:rPr lang="en-GB" smtClean="0"/>
              <a:t>‹#›</a:t>
            </a:fld>
            <a:endParaRPr lang="en-GB"/>
          </a:p>
        </p:txBody>
      </p:sp>
    </p:spTree>
    <p:extLst>
      <p:ext uri="{BB962C8B-B14F-4D97-AF65-F5344CB8AC3E}">
        <p14:creationId xmlns:p14="http://schemas.microsoft.com/office/powerpoint/2010/main" val="1216059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51D5397-FD46-4760-80D7-1599468EABBC}" type="datetimeFigureOut">
              <a:rPr lang="en-GB" smtClean="0"/>
              <a:t>28/04/2022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46651-998E-4FB3-A089-4EDB89FEA2EA}" type="slidenum">
              <a:rPr lang="en-GB" smtClean="0"/>
              <a:t>‹#›</a:t>
            </a:fld>
            <a:endParaRPr lang="en-GB"/>
          </a:p>
        </p:txBody>
      </p:sp>
    </p:spTree>
    <p:extLst>
      <p:ext uri="{BB962C8B-B14F-4D97-AF65-F5344CB8AC3E}">
        <p14:creationId xmlns:p14="http://schemas.microsoft.com/office/powerpoint/2010/main" val="2629168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51D5397-FD46-4760-80D7-1599468EABBC}" type="datetimeFigureOut">
              <a:rPr lang="en-GB" smtClean="0"/>
              <a:t>28/04/2022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F46651-998E-4FB3-A089-4EDB89FEA2EA}" type="slidenum">
              <a:rPr lang="en-GB" smtClean="0"/>
              <a:t>‹#›</a:t>
            </a:fld>
            <a:endParaRPr lang="en-GB"/>
          </a:p>
        </p:txBody>
      </p:sp>
    </p:spTree>
    <p:extLst>
      <p:ext uri="{BB962C8B-B14F-4D97-AF65-F5344CB8AC3E}">
        <p14:creationId xmlns:p14="http://schemas.microsoft.com/office/powerpoint/2010/main" val="245650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51D5397-FD46-4760-80D7-1599468EABBC}" type="datetimeFigureOut">
              <a:rPr lang="en-GB" smtClean="0"/>
              <a:t>28/04/2022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F46651-998E-4FB3-A089-4EDB89FEA2EA}" type="slidenum">
              <a:rPr lang="en-GB" smtClean="0"/>
              <a:t>‹#›</a:t>
            </a:fld>
            <a:endParaRPr lang="en-GB"/>
          </a:p>
        </p:txBody>
      </p:sp>
    </p:spTree>
    <p:extLst>
      <p:ext uri="{BB962C8B-B14F-4D97-AF65-F5344CB8AC3E}">
        <p14:creationId xmlns:p14="http://schemas.microsoft.com/office/powerpoint/2010/main" val="396236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D5397-FD46-4760-80D7-1599468EABBC}" type="datetimeFigureOut">
              <a:rPr lang="en-GB" smtClean="0"/>
              <a:t>28/04/2022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F46651-998E-4FB3-A089-4EDB89FEA2EA}" type="slidenum">
              <a:rPr lang="en-GB" smtClean="0"/>
              <a:t>‹#›</a:t>
            </a:fld>
            <a:endParaRPr lang="en-GB"/>
          </a:p>
        </p:txBody>
      </p:sp>
    </p:spTree>
    <p:extLst>
      <p:ext uri="{BB962C8B-B14F-4D97-AF65-F5344CB8AC3E}">
        <p14:creationId xmlns:p14="http://schemas.microsoft.com/office/powerpoint/2010/main" val="2595611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1D5397-FD46-4760-80D7-1599468EABBC}" type="datetimeFigureOut">
              <a:rPr lang="en-GB" smtClean="0"/>
              <a:t>28/04/2022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46651-998E-4FB3-A089-4EDB89FEA2EA}" type="slidenum">
              <a:rPr lang="en-GB" smtClean="0"/>
              <a:t>‹#›</a:t>
            </a:fld>
            <a:endParaRPr lang="en-GB"/>
          </a:p>
        </p:txBody>
      </p:sp>
    </p:spTree>
    <p:extLst>
      <p:ext uri="{BB962C8B-B14F-4D97-AF65-F5344CB8AC3E}">
        <p14:creationId xmlns:p14="http://schemas.microsoft.com/office/powerpoint/2010/main" val="88824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1D5397-FD46-4760-80D7-1599468EABBC}" type="datetimeFigureOut">
              <a:rPr lang="en-GB" smtClean="0"/>
              <a:t>28/04/2022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46651-998E-4FB3-A089-4EDB89FEA2EA}" type="slidenum">
              <a:rPr lang="en-GB" smtClean="0"/>
              <a:t>‹#›</a:t>
            </a:fld>
            <a:endParaRPr lang="en-GB"/>
          </a:p>
        </p:txBody>
      </p:sp>
    </p:spTree>
    <p:extLst>
      <p:ext uri="{BB962C8B-B14F-4D97-AF65-F5344CB8AC3E}">
        <p14:creationId xmlns:p14="http://schemas.microsoft.com/office/powerpoint/2010/main" val="985361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D5397-FD46-4760-80D7-1599468EABBC}" type="datetimeFigureOut">
              <a:rPr lang="en-GB" smtClean="0"/>
              <a:t>28/04/2022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46651-998E-4FB3-A089-4EDB89FEA2EA}" type="slidenum">
              <a:rPr lang="en-GB" smtClean="0"/>
              <a:t>‹#›</a:t>
            </a:fld>
            <a:endParaRPr lang="en-GB"/>
          </a:p>
        </p:txBody>
      </p:sp>
    </p:spTree>
    <p:extLst>
      <p:ext uri="{BB962C8B-B14F-4D97-AF65-F5344CB8AC3E}">
        <p14:creationId xmlns:p14="http://schemas.microsoft.com/office/powerpoint/2010/main" val="3741255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UnescoIHE"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twitter.com/unescoihe" TargetMode="External"/><Relationship Id="rId1" Type="http://schemas.openxmlformats.org/officeDocument/2006/relationships/slideLayout" Target="../slideLayouts/slideLayout13.xml"/><Relationship Id="rId6" Type="http://schemas.openxmlformats.org/officeDocument/2006/relationships/hyperlink" Target="https://www.linkedin.com/company/unesco-ihe" TargetMode="Externa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hyperlink" Target="http://www.unesco-ihe.org/" TargetMode="External"/><Relationship Id="rId4" Type="http://schemas.openxmlformats.org/officeDocument/2006/relationships/hyperlink" Target="https://www.youtube.com/user/unescoihe"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openknowledge.worldbank.org/handle/10986/29462" TargetMode="External"/><Relationship Id="rId3" Type="http://schemas.openxmlformats.org/officeDocument/2006/relationships/hyperlink" Target="http://www.mspguide.org/tools-and-methods" TargetMode="External"/><Relationship Id="rId7" Type="http://schemas.openxmlformats.org/officeDocument/2006/relationships/hyperlink" Target="http://www.nbi.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10.0.3.248/j.ocecoaman.2011.09.008" TargetMode="External"/><Relationship Id="rId5" Type="http://schemas.openxmlformats.org/officeDocument/2006/relationships/hyperlink" Target="http://www.abn.ne/" TargetMode="External"/><Relationship Id="rId4" Type="http://schemas.openxmlformats.org/officeDocument/2006/relationships/hyperlink" Target="https://10.0.3.248/j.envsoft.2017.01.014"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mspguide.org/tools-and-method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researchgate.net/publication/267327989_Learning_about_Analysing_Networks_to_Support_Development_Work" TargetMode="External"/><Relationship Id="rId5" Type="http://schemas.openxmlformats.org/officeDocument/2006/relationships/hyperlink" Target="https://www.riob.org/pub/HandBook-participation-en/2/" TargetMode="External"/><Relationship Id="rId4" Type="http://schemas.openxmlformats.org/officeDocument/2006/relationships/hyperlink" Target="https://switchtraining.eu/hom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8.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7.e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7.jpeg"/><Relationship Id="rId7"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image" Target="../media/image49.t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hyperlink" Target="https://doi.org/10.1080/02508060508691886" TargetMode="External"/><Relationship Id="rId3" Type="http://schemas.openxmlformats.org/officeDocument/2006/relationships/hyperlink" Target="https://www.fundacionbotin.org/89dguuytdfr276ed_uploads/Observatorio%20Tendencias/PUBLICACIONES/LIBROS%20SEM%20INTERN/water-agriculture-environment/capitulo18-wagriculture.pdf" TargetMode="External"/><Relationship Id="rId7" Type="http://schemas.openxmlformats.org/officeDocument/2006/relationships/hyperlink" Target="https://doi.org/10.1007/s11269-016-1355-1" TargetMode="External"/><Relationship Id="rId12" Type="http://schemas.openxmlformats.org/officeDocument/2006/relationships/hyperlink" Target="https://doi.org/10.1111/j.1468-2427.2010.00966.x" TargetMode="External"/><Relationship Id="rId2" Type="http://schemas.openxmlformats.org/officeDocument/2006/relationships/hyperlink" Target="https://doi.org/10.1080/01944366908977225" TargetMode="External"/><Relationship Id="rId1" Type="http://schemas.openxmlformats.org/officeDocument/2006/relationships/slideLayout" Target="../slideLayouts/slideLayout2.xml"/><Relationship Id="rId6" Type="http://schemas.openxmlformats.org/officeDocument/2006/relationships/hyperlink" Target="https://doi.org/10.1002/ird.1663" TargetMode="External"/><Relationship Id="rId11" Type="http://schemas.openxmlformats.org/officeDocument/2006/relationships/hyperlink" Target="https://doi.org/10.2166/wp.2019.148" TargetMode="External"/><Relationship Id="rId5" Type="http://schemas.openxmlformats.org/officeDocument/2006/relationships/hyperlink" Target="https://doi.org/10.1016/j.jenvman.2009.01.001" TargetMode="External"/><Relationship Id="rId10" Type="http://schemas.openxmlformats.org/officeDocument/2006/relationships/hyperlink" Target="https://www.ecologyandsociety.org/vol23/iss2/art2/" TargetMode="External"/><Relationship Id="rId4" Type="http://schemas.openxmlformats.org/officeDocument/2006/relationships/hyperlink" Target="http://nbn-resolving.de/urn:nbn:de:0168-ssoar-431965" TargetMode="External"/><Relationship Id="rId9" Type="http://schemas.openxmlformats.org/officeDocument/2006/relationships/hyperlink" Target="https://doi.org/10.1016/j.jclepro.2015.08.090"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p:txBody>
          <a:bodyPr/>
          <a:lstStyle/>
          <a:p>
            <a:r>
              <a:rPr lang="en-US" sz="2800" dirty="0"/>
              <a:t>Stakeholder involvement-  discussion</a:t>
            </a:r>
          </a:p>
          <a:p>
            <a:endParaRPr lang="en-US" dirty="0"/>
          </a:p>
          <a:p>
            <a:endParaRPr lang="en-US" dirty="0"/>
          </a:p>
          <a:p>
            <a:r>
              <a:rPr lang="en-US" dirty="0"/>
              <a:t>Nora Van Cauwenbergh, PhD</a:t>
            </a:r>
          </a:p>
          <a:p>
            <a:r>
              <a:rPr lang="en-US" dirty="0"/>
              <a:t>Senior lecturer Water Resources Planning, module coordinator</a:t>
            </a:r>
          </a:p>
          <a:p>
            <a:r>
              <a:rPr lang="en-US" dirty="0"/>
              <a:t>28 April 2022</a:t>
            </a:r>
          </a:p>
          <a:p>
            <a:endParaRPr lang="en-US" dirty="0"/>
          </a:p>
        </p:txBody>
      </p:sp>
      <p:sp>
        <p:nvSpPr>
          <p:cNvPr id="12" name="Text Placeholder 11"/>
          <p:cNvSpPr>
            <a:spLocks noGrp="1"/>
          </p:cNvSpPr>
          <p:nvPr>
            <p:ph type="body" sz="quarter" idx="10"/>
          </p:nvPr>
        </p:nvSpPr>
        <p:spPr>
          <a:xfrm>
            <a:off x="672000" y="553665"/>
            <a:ext cx="8136763" cy="772107"/>
          </a:xfrm>
        </p:spPr>
        <p:txBody>
          <a:bodyPr wrap="square">
            <a:spAutoFit/>
          </a:bodyPr>
          <a:lstStyle/>
          <a:p>
            <a:r>
              <a:rPr lang="en-US" dirty="0"/>
              <a:t>Water resources planning</a:t>
            </a:r>
          </a:p>
        </p:txBody>
      </p:sp>
      <p:pic>
        <p:nvPicPr>
          <p:cNvPr id="5" name="Picture 4">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12406" y="6029538"/>
            <a:ext cx="610271" cy="610271"/>
          </a:xfrm>
          <a:prstGeom prst="rect">
            <a:avLst/>
          </a:prstGeom>
        </p:spPr>
      </p:pic>
      <p:pic>
        <p:nvPicPr>
          <p:cNvPr id="6" name="Picture 5">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02482" y="6122239"/>
            <a:ext cx="435039" cy="435039"/>
          </a:xfrm>
          <a:prstGeom prst="rect">
            <a:avLst/>
          </a:prstGeom>
        </p:spPr>
      </p:pic>
      <p:pic>
        <p:nvPicPr>
          <p:cNvPr id="7" name="Picture 6">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72681" y="6117154"/>
            <a:ext cx="435039" cy="435039"/>
          </a:xfrm>
          <a:prstGeom prst="rect">
            <a:avLst/>
          </a:prstGeom>
        </p:spPr>
      </p:pic>
      <p:pic>
        <p:nvPicPr>
          <p:cNvPr id="8" name="Picture 7">
            <a:hlinkClick r:id="rId8"/>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34175" y="6122239"/>
            <a:ext cx="435039" cy="435039"/>
          </a:xfrm>
          <a:prstGeom prst="rect">
            <a:avLst/>
          </a:prstGeom>
        </p:spPr>
      </p:pic>
      <p:pic>
        <p:nvPicPr>
          <p:cNvPr id="9" name="Picture 8">
            <a:hlinkClick r:id="rId10"/>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71618" y="6117153"/>
            <a:ext cx="435039" cy="435039"/>
          </a:xfrm>
          <a:prstGeom prst="rect">
            <a:avLst/>
          </a:prstGeom>
        </p:spPr>
      </p:pic>
    </p:spTree>
    <p:extLst>
      <p:ext uri="{BB962C8B-B14F-4D97-AF65-F5344CB8AC3E}">
        <p14:creationId xmlns:p14="http://schemas.microsoft.com/office/powerpoint/2010/main" val="193182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and modes of stakeholder involvement </a:t>
            </a:r>
            <a:endParaRPr lang="en-GB" dirty="0"/>
          </a:p>
        </p:txBody>
      </p:sp>
      <p:sp>
        <p:nvSpPr>
          <p:cNvPr id="4" name="Content Placeholder 3"/>
          <p:cNvSpPr>
            <a:spLocks noGrp="1"/>
          </p:cNvSpPr>
          <p:nvPr>
            <p:ph sz="half" idx="2"/>
          </p:nvPr>
        </p:nvSpPr>
        <p:spPr>
          <a:xfrm>
            <a:off x="7287904" y="1825625"/>
            <a:ext cx="4523095" cy="4351338"/>
          </a:xfrm>
        </p:spPr>
        <p:txBody>
          <a:bodyPr>
            <a:normAutofit fontScale="85000" lnSpcReduction="10000"/>
          </a:bodyPr>
          <a:lstStyle/>
          <a:p>
            <a:pPr marL="0" indent="0">
              <a:buNone/>
            </a:pPr>
            <a:r>
              <a:rPr lang="en-US" sz="1800" dirty="0"/>
              <a:t>Why social inclusion?</a:t>
            </a:r>
          </a:p>
          <a:p>
            <a:pPr>
              <a:buClr>
                <a:srgbClr val="000076"/>
              </a:buClr>
              <a:defRPr/>
            </a:pPr>
            <a:r>
              <a:rPr lang="en-US" sz="1800" dirty="0">
                <a:latin typeface="Calibri" pitchFamily="34" charset="0"/>
              </a:rPr>
              <a:t>Fair access to water</a:t>
            </a:r>
          </a:p>
          <a:p>
            <a:pPr>
              <a:buClr>
                <a:srgbClr val="000076"/>
              </a:buClr>
              <a:defRPr/>
            </a:pPr>
            <a:r>
              <a:rPr lang="en-US" sz="1800" dirty="0">
                <a:latin typeface="Calibri" pitchFamily="34" charset="0"/>
              </a:rPr>
              <a:t>Basic needs of all water users to be met</a:t>
            </a:r>
          </a:p>
          <a:p>
            <a:pPr>
              <a:buClr>
                <a:srgbClr val="000076"/>
              </a:buClr>
              <a:defRPr/>
            </a:pPr>
            <a:r>
              <a:rPr lang="en-US" sz="1800" dirty="0">
                <a:latin typeface="Calibri" pitchFamily="34" charset="0"/>
              </a:rPr>
              <a:t>Disadvantaged groups of society must  have their say, too</a:t>
            </a:r>
          </a:p>
          <a:p>
            <a:pPr marL="0" indent="0">
              <a:buNone/>
            </a:pPr>
            <a:endParaRPr lang="en-US" sz="1900" dirty="0"/>
          </a:p>
          <a:p>
            <a:pPr marL="0" indent="0">
              <a:buNone/>
            </a:pPr>
            <a:r>
              <a:rPr lang="en-US" sz="1900" dirty="0"/>
              <a:t>SASI or Systematic Approach for Social Inclusion is based on five principles: </a:t>
            </a:r>
          </a:p>
          <a:p>
            <a:pPr marL="342900" indent="-342900">
              <a:buFont typeface="+mj-lt"/>
              <a:buAutoNum type="alphaLcParenR"/>
            </a:pPr>
            <a:r>
              <a:rPr lang="en-US" sz="1900" dirty="0"/>
              <a:t>People support initiatives that they help </a:t>
            </a:r>
          </a:p>
          <a:p>
            <a:pPr marL="342900" indent="-342900">
              <a:buFont typeface="+mj-lt"/>
              <a:buAutoNum type="alphaLcParenR"/>
            </a:pPr>
            <a:r>
              <a:rPr lang="en-US" sz="1900" dirty="0"/>
              <a:t>A focus on building common ground and respect for each other </a:t>
            </a:r>
          </a:p>
          <a:p>
            <a:pPr marL="342900" indent="-342900">
              <a:buFont typeface="+mj-lt"/>
              <a:buAutoNum type="alphaLcParenR"/>
            </a:pPr>
            <a:r>
              <a:rPr lang="en-US" sz="1900" dirty="0"/>
              <a:t>Negotiation based on interests and not on positions </a:t>
            </a:r>
          </a:p>
          <a:p>
            <a:pPr marL="342900" indent="-342900">
              <a:buFont typeface="+mj-lt"/>
              <a:buAutoNum type="alphaLcParenR"/>
            </a:pPr>
            <a:r>
              <a:rPr lang="en-US" sz="1900" dirty="0"/>
              <a:t>A system is better understood when changing it </a:t>
            </a:r>
          </a:p>
          <a:p>
            <a:pPr marL="342900" indent="-342900">
              <a:buFont typeface="+mj-lt"/>
              <a:buAutoNum type="alphaLcParenR"/>
            </a:pPr>
            <a:r>
              <a:rPr lang="en-GB" sz="1900" dirty="0"/>
              <a:t>Trial-and-error </a:t>
            </a:r>
            <a:r>
              <a:rPr lang="en-US" sz="1900" dirty="0"/>
              <a:t>is the best learning process</a:t>
            </a:r>
          </a:p>
          <a:p>
            <a:pPr marL="342900" indent="-342900">
              <a:buFont typeface="+mj-lt"/>
              <a:buAutoNum type="alphaLcParenR"/>
            </a:pPr>
            <a:endParaRPr lang="en-US" sz="1900" dirty="0">
              <a:solidFill>
                <a:schemeClr val="bg2">
                  <a:lumMod val="75000"/>
                </a:schemeClr>
              </a:solidFill>
            </a:endParaRPr>
          </a:p>
          <a:p>
            <a:pPr marL="342900" indent="-342900">
              <a:buFont typeface="+mj-lt"/>
              <a:buAutoNum type="alphaLcParenR"/>
            </a:pPr>
            <a:endParaRPr lang="en-US" sz="1900" dirty="0">
              <a:solidFill>
                <a:schemeClr val="bg2">
                  <a:lumMod val="75000"/>
                </a:schemeClr>
              </a:solidFill>
            </a:endParaRPr>
          </a:p>
          <a:p>
            <a:pPr lvl="1"/>
            <a:endParaRPr lang="en-US" sz="2000" dirty="0"/>
          </a:p>
          <a:p>
            <a:endParaRPr lang="en-GB" sz="2400" dirty="0"/>
          </a:p>
          <a:p>
            <a:endParaRPr lang="en-GB" sz="2400" dirty="0"/>
          </a:p>
        </p:txBody>
      </p:sp>
      <p:sp>
        <p:nvSpPr>
          <p:cNvPr id="8" name="TextBox 7"/>
          <p:cNvSpPr txBox="1"/>
          <p:nvPr/>
        </p:nvSpPr>
        <p:spPr>
          <a:xfrm>
            <a:off x="838200" y="5925928"/>
            <a:ext cx="5359400" cy="338554"/>
          </a:xfrm>
          <a:prstGeom prst="rect">
            <a:avLst/>
          </a:prstGeom>
          <a:noFill/>
        </p:spPr>
        <p:txBody>
          <a:bodyPr wrap="square" rtlCol="0">
            <a:spAutoFit/>
          </a:bodyPr>
          <a:lstStyle/>
          <a:p>
            <a:r>
              <a:rPr lang="en-GB" sz="1600" i="1" dirty="0">
                <a:solidFill>
                  <a:srgbClr val="7030A0"/>
                </a:solidFill>
              </a:rPr>
              <a:t>Source: </a:t>
            </a:r>
            <a:r>
              <a:rPr lang="en-US" sz="1600" i="1" dirty="0">
                <a:solidFill>
                  <a:srgbClr val="7030A0"/>
                </a:solidFill>
              </a:rPr>
              <a:t>Sanz, M. et al. (2015)</a:t>
            </a:r>
            <a:endParaRPr lang="en-GB" sz="1600" i="1" dirty="0">
              <a:solidFill>
                <a:srgbClr val="7030A0"/>
              </a:solidFill>
            </a:endParaRPr>
          </a:p>
        </p:txBody>
      </p:sp>
      <p:pic>
        <p:nvPicPr>
          <p:cNvPr id="9" name="Picture 9" descr="Clipboard02.jpg"/>
          <p:cNvPicPr>
            <a:picLocks noChangeAspect="1"/>
          </p:cNvPicPr>
          <p:nvPr/>
        </p:nvPicPr>
        <p:blipFill>
          <a:blip r:embed="rId3" cstate="print"/>
          <a:srcRect/>
          <a:stretch>
            <a:fillRect/>
          </a:stretch>
        </p:blipFill>
        <p:spPr bwMode="auto">
          <a:xfrm>
            <a:off x="545580" y="1952795"/>
            <a:ext cx="6581448" cy="3711026"/>
          </a:xfrm>
          <a:prstGeom prst="rect">
            <a:avLst/>
          </a:prstGeom>
          <a:noFill/>
          <a:ln w="9525">
            <a:noFill/>
            <a:miter lim="800000"/>
            <a:headEnd/>
            <a:tailEnd/>
          </a:ln>
        </p:spPr>
      </p:pic>
    </p:spTree>
    <p:extLst>
      <p:ext uri="{BB962C8B-B14F-4D97-AF65-F5344CB8AC3E}">
        <p14:creationId xmlns:p14="http://schemas.microsoft.com/office/powerpoint/2010/main" val="569983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Pitfalls of stakeholder involvement and how to avoid them</a:t>
            </a:r>
            <a:endParaRPr lang="en-GB" dirty="0"/>
          </a:p>
        </p:txBody>
      </p:sp>
      <p:sp>
        <p:nvSpPr>
          <p:cNvPr id="3" name="Content Placeholder 2"/>
          <p:cNvSpPr>
            <a:spLocks noGrp="1"/>
          </p:cNvSpPr>
          <p:nvPr>
            <p:ph idx="1"/>
          </p:nvPr>
        </p:nvSpPr>
        <p:spPr/>
        <p:txBody>
          <a:bodyPr>
            <a:normAutofit fontScale="92500" lnSpcReduction="20000"/>
          </a:bodyPr>
          <a:lstStyle/>
          <a:p>
            <a:r>
              <a:rPr lang="en-US" dirty="0"/>
              <a:t>Motivation, trust, legitimacy</a:t>
            </a:r>
          </a:p>
          <a:p>
            <a:endParaRPr lang="en-US" dirty="0"/>
          </a:p>
          <a:p>
            <a:endParaRPr lang="en-US" dirty="0"/>
          </a:p>
          <a:p>
            <a:endParaRPr lang="en-US" dirty="0"/>
          </a:p>
          <a:p>
            <a:endParaRPr lang="en-US" dirty="0"/>
          </a:p>
          <a:p>
            <a:endParaRPr lang="en-US" dirty="0"/>
          </a:p>
          <a:p>
            <a:r>
              <a:rPr lang="en-US" dirty="0"/>
              <a:t>What can you do?</a:t>
            </a:r>
          </a:p>
          <a:p>
            <a:pPr lvl="1"/>
            <a:r>
              <a:rPr lang="en-US" dirty="0"/>
              <a:t>Seek endorsement at highest possible level (mandate), legitimate representation</a:t>
            </a:r>
          </a:p>
          <a:p>
            <a:pPr lvl="1"/>
            <a:r>
              <a:rPr lang="en-US" dirty="0"/>
              <a:t>Transparency on level of influence</a:t>
            </a:r>
          </a:p>
          <a:p>
            <a:pPr lvl="1"/>
            <a:r>
              <a:rPr lang="en-US" dirty="0"/>
              <a:t>Build capacity and use translation (language and discipline barrier)</a:t>
            </a:r>
          </a:p>
          <a:p>
            <a:pPr lvl="1"/>
            <a:r>
              <a:rPr lang="en-US" dirty="0"/>
              <a:t>Feedback and tangible results</a:t>
            </a:r>
          </a:p>
          <a:p>
            <a:pPr lvl="1"/>
            <a:r>
              <a:rPr lang="en-US" dirty="0"/>
              <a:t>Continuity, facilitation and resources</a:t>
            </a:r>
          </a:p>
          <a:p>
            <a:pPr marL="0" indent="0">
              <a:buNone/>
            </a:pPr>
            <a:endParaRPr lang="en-GB" dirty="0"/>
          </a:p>
        </p:txBody>
      </p:sp>
      <p:pic>
        <p:nvPicPr>
          <p:cNvPr id="7" name="Picture 6"/>
          <p:cNvPicPr>
            <a:picLocks noChangeAspect="1"/>
          </p:cNvPicPr>
          <p:nvPr/>
        </p:nvPicPr>
        <p:blipFill>
          <a:blip r:embed="rId3"/>
          <a:stretch>
            <a:fillRect/>
          </a:stretch>
        </p:blipFill>
        <p:spPr>
          <a:xfrm>
            <a:off x="6965941" y="1256985"/>
            <a:ext cx="3883678" cy="3246750"/>
          </a:xfrm>
          <a:prstGeom prst="rect">
            <a:avLst/>
          </a:prstGeom>
        </p:spPr>
      </p:pic>
    </p:spTree>
    <p:extLst>
      <p:ext uri="{BB962C8B-B14F-4D97-AF65-F5344CB8AC3E}">
        <p14:creationId xmlns:p14="http://schemas.microsoft.com/office/powerpoint/2010/main" val="2019574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endParaRPr lang="en-GB" dirty="0"/>
          </a:p>
        </p:txBody>
      </p:sp>
      <p:sp>
        <p:nvSpPr>
          <p:cNvPr id="3" name="Content Placeholder 2"/>
          <p:cNvSpPr>
            <a:spLocks noGrp="1"/>
          </p:cNvSpPr>
          <p:nvPr>
            <p:ph idx="1"/>
          </p:nvPr>
        </p:nvSpPr>
        <p:spPr/>
        <p:txBody>
          <a:bodyPr>
            <a:normAutofit fontScale="92500" lnSpcReduction="20000"/>
          </a:bodyPr>
          <a:lstStyle/>
          <a:p>
            <a:r>
              <a:rPr lang="en-US" dirty="0"/>
              <a:t>Importance of stakeholder involvement for just and legitimate actions for water management and security</a:t>
            </a:r>
          </a:p>
          <a:p>
            <a:r>
              <a:rPr lang="en-US" dirty="0"/>
              <a:t>Know the stakeholders before involving them, representation, legitimacy</a:t>
            </a:r>
          </a:p>
          <a:p>
            <a:r>
              <a:rPr lang="en-US" dirty="0"/>
              <a:t>Different methods and tools can be used at different steps of DM, they can be supported by models or not, important is to build capacity in the methods used, adapted to the needs of stakeholders</a:t>
            </a:r>
          </a:p>
          <a:p>
            <a:r>
              <a:rPr lang="en-US" dirty="0"/>
              <a:t>Level and mode of stakeholder involvement have to be clear, as they will define the type or variation of method/tool used, but also be essential to motivation and commitment of stakeholders</a:t>
            </a:r>
          </a:p>
          <a:p>
            <a:r>
              <a:rPr lang="en-US" dirty="0"/>
              <a:t>Pitfalls can be overcome by having a transparent, well organized process, with a representative group of stakeholders, feedback and continued efforts to engage the different types of stakeholders in water management talks</a:t>
            </a:r>
          </a:p>
          <a:p>
            <a:endParaRPr lang="en-US" dirty="0"/>
          </a:p>
        </p:txBody>
      </p:sp>
    </p:spTree>
    <p:extLst>
      <p:ext uri="{BB962C8B-B14F-4D97-AF65-F5344CB8AC3E}">
        <p14:creationId xmlns:p14="http://schemas.microsoft.com/office/powerpoint/2010/main" val="2596941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Establishing a stakeholder involvement process – practitioner recommendations</a:t>
            </a:r>
            <a:endParaRPr lang="en-GB" dirty="0"/>
          </a:p>
        </p:txBody>
      </p:sp>
      <p:sp>
        <p:nvSpPr>
          <p:cNvPr id="3" name="Content Placeholder 2"/>
          <p:cNvSpPr>
            <a:spLocks noGrp="1"/>
          </p:cNvSpPr>
          <p:nvPr>
            <p:ph idx="1"/>
          </p:nvPr>
        </p:nvSpPr>
        <p:spPr/>
        <p:txBody>
          <a:bodyPr/>
          <a:lstStyle/>
          <a:p>
            <a:pPr marL="660400" indent="-660400">
              <a:buClr>
                <a:srgbClr val="000076"/>
              </a:buClr>
              <a:buFont typeface="Arial" charset="0"/>
              <a:buChar char="•"/>
            </a:pPr>
            <a:r>
              <a:rPr lang="en-US" dirty="0">
                <a:latin typeface="Calibri" pitchFamily="34" charset="0"/>
              </a:rPr>
              <a:t>Clarify the stakeholder process goals and expectations</a:t>
            </a:r>
          </a:p>
          <a:p>
            <a:pPr marL="660400" indent="-660400">
              <a:buClr>
                <a:srgbClr val="000076"/>
              </a:buClr>
              <a:buFont typeface="Arial" charset="0"/>
              <a:buChar char="•"/>
            </a:pPr>
            <a:r>
              <a:rPr lang="en-US" dirty="0">
                <a:latin typeface="Calibri" pitchFamily="34" charset="0"/>
              </a:rPr>
              <a:t>Maintain transparency regarding roles and interests </a:t>
            </a:r>
          </a:p>
          <a:p>
            <a:pPr marL="660400" indent="-660400">
              <a:buClr>
                <a:srgbClr val="000076"/>
              </a:buClr>
              <a:buFont typeface="Arial" charset="0"/>
              <a:buChar char="•"/>
            </a:pPr>
            <a:r>
              <a:rPr lang="en-US" dirty="0">
                <a:latin typeface="Calibri" pitchFamily="34" charset="0"/>
              </a:rPr>
              <a:t>Focus on the needs of the rive basin as a whole (clear link to situation/problem analysis)</a:t>
            </a:r>
          </a:p>
          <a:p>
            <a:pPr marL="660400" indent="-660400">
              <a:buClr>
                <a:srgbClr val="000076"/>
              </a:buClr>
              <a:buFont typeface="Arial" charset="0"/>
              <a:buChar char="•"/>
            </a:pPr>
            <a:r>
              <a:rPr lang="en-US" dirty="0">
                <a:latin typeface="Calibri" pitchFamily="34" charset="0"/>
              </a:rPr>
              <a:t>Try to create win-win situations</a:t>
            </a:r>
          </a:p>
          <a:p>
            <a:pPr marL="660400" indent="-660400">
              <a:buClr>
                <a:srgbClr val="000076"/>
              </a:buClr>
              <a:buFont typeface="Arial" charset="0"/>
              <a:buChar char="•"/>
            </a:pPr>
            <a:r>
              <a:rPr lang="en-US" dirty="0">
                <a:latin typeface="Calibri" pitchFamily="34" charset="0"/>
              </a:rPr>
              <a:t>Strive for early tangible results</a:t>
            </a:r>
          </a:p>
        </p:txBody>
      </p:sp>
    </p:spTree>
    <p:extLst>
      <p:ext uri="{BB962C8B-B14F-4D97-AF65-F5344CB8AC3E}">
        <p14:creationId xmlns:p14="http://schemas.microsoft.com/office/powerpoint/2010/main" val="1208580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Establishing a stakeholder involvement process – practitioner recommendations</a:t>
            </a:r>
            <a:endParaRPr lang="en-GB" dirty="0"/>
          </a:p>
        </p:txBody>
      </p:sp>
      <p:sp>
        <p:nvSpPr>
          <p:cNvPr id="3" name="Content Placeholder 2"/>
          <p:cNvSpPr>
            <a:spLocks noGrp="1"/>
          </p:cNvSpPr>
          <p:nvPr>
            <p:ph sz="half" idx="1"/>
          </p:nvPr>
        </p:nvSpPr>
        <p:spPr/>
        <p:txBody>
          <a:bodyPr>
            <a:normAutofit fontScale="92500" lnSpcReduction="10000"/>
          </a:bodyPr>
          <a:lstStyle/>
          <a:p>
            <a:pPr marL="0" indent="0">
              <a:buClr>
                <a:srgbClr val="000076"/>
              </a:buClr>
              <a:buNone/>
            </a:pPr>
            <a:r>
              <a:rPr lang="en-US" dirty="0">
                <a:latin typeface="Calibri" pitchFamily="34" charset="0"/>
              </a:rPr>
              <a:t>Financing</a:t>
            </a:r>
          </a:p>
          <a:p>
            <a:pPr marL="660400" indent="-660400">
              <a:buClr>
                <a:srgbClr val="000076"/>
              </a:buClr>
              <a:buFont typeface="Arial" charset="0"/>
              <a:buChar char="•"/>
            </a:pPr>
            <a:r>
              <a:rPr lang="en-US" dirty="0">
                <a:latin typeface="Calibri" pitchFamily="34" charset="0"/>
              </a:rPr>
              <a:t>Staff</a:t>
            </a:r>
          </a:p>
          <a:p>
            <a:pPr marL="660400" indent="-660400">
              <a:buClr>
                <a:srgbClr val="000076"/>
              </a:buClr>
              <a:buFont typeface="Arial" charset="0"/>
              <a:buChar char="•"/>
            </a:pPr>
            <a:r>
              <a:rPr lang="en-US" dirty="0">
                <a:latin typeface="Calibri" pitchFamily="34" charset="0"/>
              </a:rPr>
              <a:t>Communication costs</a:t>
            </a:r>
          </a:p>
          <a:p>
            <a:pPr marL="660400" indent="-660400">
              <a:buClr>
                <a:srgbClr val="000076"/>
              </a:buClr>
              <a:buFont typeface="Arial" charset="0"/>
              <a:buChar char="•"/>
            </a:pPr>
            <a:r>
              <a:rPr lang="en-US" dirty="0">
                <a:latin typeface="Calibri" pitchFamily="34" charset="0"/>
              </a:rPr>
              <a:t>Print materials</a:t>
            </a:r>
          </a:p>
          <a:p>
            <a:pPr marL="660400" indent="-660400">
              <a:buClr>
                <a:srgbClr val="000076"/>
              </a:buClr>
              <a:buFont typeface="Arial" charset="0"/>
              <a:buChar char="•"/>
            </a:pPr>
            <a:r>
              <a:rPr lang="en-US" dirty="0">
                <a:latin typeface="Calibri" pitchFamily="34" charset="0"/>
              </a:rPr>
              <a:t>Moderator for meetings</a:t>
            </a:r>
          </a:p>
          <a:p>
            <a:pPr marL="660400" indent="-660400">
              <a:buClr>
                <a:srgbClr val="000076"/>
              </a:buClr>
              <a:buFont typeface="Arial" charset="0"/>
              <a:buChar char="•"/>
            </a:pPr>
            <a:r>
              <a:rPr lang="en-US" dirty="0">
                <a:latin typeface="Calibri" pitchFamily="34" charset="0"/>
              </a:rPr>
              <a:t>Cost for meeting venues, equipment, materials and catering</a:t>
            </a:r>
          </a:p>
          <a:p>
            <a:pPr marL="660400" indent="-660400">
              <a:buClr>
                <a:srgbClr val="000076"/>
              </a:buClr>
              <a:buFont typeface="Arial" charset="0"/>
              <a:buChar char="•"/>
            </a:pPr>
            <a:r>
              <a:rPr lang="en-US" dirty="0">
                <a:latin typeface="Calibri" pitchFamily="34" charset="0"/>
              </a:rPr>
              <a:t>Expert advice and training</a:t>
            </a:r>
          </a:p>
          <a:p>
            <a:pPr marL="660400" indent="-660400">
              <a:buClr>
                <a:srgbClr val="000076"/>
              </a:buClr>
              <a:buFont typeface="Arial" charset="0"/>
              <a:buChar char="•"/>
            </a:pPr>
            <a:endParaRPr lang="en-US" dirty="0">
              <a:latin typeface="Calibri" pitchFamily="34" charset="0"/>
            </a:endParaRPr>
          </a:p>
        </p:txBody>
      </p:sp>
      <p:sp>
        <p:nvSpPr>
          <p:cNvPr id="4" name="Content Placeholder 3"/>
          <p:cNvSpPr>
            <a:spLocks noGrp="1"/>
          </p:cNvSpPr>
          <p:nvPr>
            <p:ph sz="half" idx="2"/>
          </p:nvPr>
        </p:nvSpPr>
        <p:spPr/>
        <p:txBody>
          <a:bodyPr>
            <a:normAutofit fontScale="92500" lnSpcReduction="10000"/>
          </a:bodyPr>
          <a:lstStyle/>
          <a:p>
            <a:pPr marL="0" indent="0">
              <a:buNone/>
            </a:pPr>
            <a:r>
              <a:rPr lang="en-US" dirty="0"/>
              <a:t>Focal point for collaboration</a:t>
            </a:r>
          </a:p>
          <a:p>
            <a:pPr marL="660400" indent="-660400">
              <a:buClr>
                <a:srgbClr val="000076"/>
              </a:buClr>
              <a:buFont typeface="Arial" charset="0"/>
              <a:buChar char="•"/>
            </a:pPr>
            <a:r>
              <a:rPr lang="en-US" dirty="0">
                <a:latin typeface="Calibri" pitchFamily="34" charset="0"/>
              </a:rPr>
              <a:t>Managing internal collaboration </a:t>
            </a:r>
          </a:p>
          <a:p>
            <a:pPr marL="660400" indent="-660400">
              <a:buClr>
                <a:srgbClr val="000076"/>
              </a:buClr>
              <a:buFont typeface="Arial" charset="0"/>
              <a:buChar char="•"/>
            </a:pPr>
            <a:r>
              <a:rPr lang="en-US" dirty="0">
                <a:latin typeface="Calibri" pitchFamily="34" charset="0"/>
              </a:rPr>
              <a:t>Ensuring coherence with other strategies and policies</a:t>
            </a:r>
          </a:p>
          <a:p>
            <a:pPr marL="660400" indent="-660400">
              <a:buClr>
                <a:srgbClr val="000076"/>
              </a:buClr>
              <a:buFont typeface="Arial" charset="0"/>
              <a:buChar char="•"/>
            </a:pPr>
            <a:r>
              <a:rPr lang="en-US" dirty="0">
                <a:latin typeface="Calibri" pitchFamily="34" charset="0"/>
              </a:rPr>
              <a:t>Linking internal and external stakeholders</a:t>
            </a:r>
          </a:p>
          <a:p>
            <a:pPr marL="660400" indent="-660400">
              <a:buClr>
                <a:srgbClr val="000076"/>
              </a:buClr>
              <a:buFont typeface="Arial" charset="0"/>
              <a:buChar char="•"/>
            </a:pPr>
            <a:r>
              <a:rPr lang="en-US" dirty="0">
                <a:latin typeface="Calibri" pitchFamily="34" charset="0"/>
              </a:rPr>
              <a:t>Development of </a:t>
            </a:r>
            <a:r>
              <a:rPr lang="en-US" dirty="0" err="1">
                <a:latin typeface="Calibri" pitchFamily="34" charset="0"/>
              </a:rPr>
              <a:t>ToR</a:t>
            </a:r>
            <a:endParaRPr lang="en-US" dirty="0">
              <a:latin typeface="Calibri" pitchFamily="34" charset="0"/>
            </a:endParaRPr>
          </a:p>
          <a:p>
            <a:pPr marL="660400" indent="-660400">
              <a:buClr>
                <a:srgbClr val="000076"/>
              </a:buClr>
              <a:buFont typeface="Arial" charset="0"/>
              <a:buChar char="•"/>
            </a:pPr>
            <a:r>
              <a:rPr lang="en-US" dirty="0">
                <a:latin typeface="Calibri" pitchFamily="34" charset="0"/>
              </a:rPr>
              <a:t>Hiring facilitator and moderator</a:t>
            </a:r>
          </a:p>
          <a:p>
            <a:pPr marL="660400" indent="-660400">
              <a:buClr>
                <a:srgbClr val="000076"/>
              </a:buClr>
              <a:buFont typeface="Arial" charset="0"/>
              <a:buChar char="•"/>
            </a:pPr>
            <a:r>
              <a:rPr lang="en-US" dirty="0">
                <a:latin typeface="Calibri" pitchFamily="34" charset="0"/>
              </a:rPr>
              <a:t>Planning and administering budget</a:t>
            </a:r>
          </a:p>
          <a:p>
            <a:endParaRPr lang="en-GB" dirty="0"/>
          </a:p>
        </p:txBody>
      </p:sp>
    </p:spTree>
    <p:extLst>
      <p:ext uri="{BB962C8B-B14F-4D97-AF65-F5344CB8AC3E}">
        <p14:creationId xmlns:p14="http://schemas.microsoft.com/office/powerpoint/2010/main" val="4141882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Establishing a stakeholder involvement process – practitioner recommendations</a:t>
            </a:r>
            <a:endParaRPr lang="en-GB" dirty="0"/>
          </a:p>
        </p:txBody>
      </p:sp>
      <p:sp>
        <p:nvSpPr>
          <p:cNvPr id="3" name="Content Placeholder 2"/>
          <p:cNvSpPr>
            <a:spLocks noGrp="1"/>
          </p:cNvSpPr>
          <p:nvPr>
            <p:ph sz="half" idx="1"/>
          </p:nvPr>
        </p:nvSpPr>
        <p:spPr/>
        <p:txBody>
          <a:bodyPr>
            <a:normAutofit fontScale="92500"/>
          </a:bodyPr>
          <a:lstStyle/>
          <a:p>
            <a:pPr marL="0" indent="0">
              <a:buClr>
                <a:srgbClr val="000076"/>
              </a:buClr>
              <a:buNone/>
            </a:pPr>
            <a:r>
              <a:rPr lang="en-US" dirty="0">
                <a:latin typeface="Calibri" pitchFamily="34" charset="0"/>
              </a:rPr>
              <a:t>Getting stakeholders on board</a:t>
            </a:r>
          </a:p>
          <a:p>
            <a:pPr marL="660400" indent="-660400">
              <a:buClr>
                <a:srgbClr val="000076"/>
              </a:buClr>
              <a:buFont typeface="Arial" charset="0"/>
              <a:buChar char="•"/>
            </a:pPr>
            <a:r>
              <a:rPr lang="en-US" dirty="0">
                <a:latin typeface="Calibri" pitchFamily="34" charset="0"/>
              </a:rPr>
              <a:t>Understand different interests/ agendas of stakeholders</a:t>
            </a:r>
          </a:p>
          <a:p>
            <a:pPr marL="660400" indent="-660400">
              <a:buClr>
                <a:srgbClr val="000076"/>
              </a:buClr>
              <a:buFont typeface="Arial" charset="0"/>
              <a:buChar char="•"/>
            </a:pPr>
            <a:r>
              <a:rPr lang="en-US" dirty="0">
                <a:latin typeface="Calibri" pitchFamily="34" charset="0"/>
              </a:rPr>
              <a:t>Speak their language</a:t>
            </a:r>
          </a:p>
          <a:p>
            <a:pPr marL="660400" indent="-660400">
              <a:buClr>
                <a:srgbClr val="000076"/>
              </a:buClr>
              <a:buFont typeface="Arial" charset="0"/>
              <a:buChar char="•"/>
            </a:pPr>
            <a:r>
              <a:rPr lang="en-US" dirty="0">
                <a:latin typeface="Calibri" pitchFamily="34" charset="0"/>
              </a:rPr>
              <a:t>Highlight benefits, provide incentives</a:t>
            </a:r>
          </a:p>
          <a:p>
            <a:pPr marL="660400" indent="-660400">
              <a:buClr>
                <a:srgbClr val="000076"/>
              </a:buClr>
              <a:buFont typeface="Arial" charset="0"/>
              <a:buChar char="•"/>
            </a:pPr>
            <a:r>
              <a:rPr lang="en-US" dirty="0">
                <a:latin typeface="Calibri" pitchFamily="34" charset="0"/>
              </a:rPr>
              <a:t>Create space for those less familiar with participation</a:t>
            </a:r>
          </a:p>
          <a:p>
            <a:pPr marL="660400" indent="-660400">
              <a:buClr>
                <a:srgbClr val="000076"/>
              </a:buClr>
              <a:buFont typeface="Arial" charset="0"/>
              <a:buChar char="•"/>
            </a:pPr>
            <a:r>
              <a:rPr lang="en-US" dirty="0">
                <a:latin typeface="Calibri" pitchFamily="34" charset="0"/>
              </a:rPr>
              <a:t>Aim for ownership through development of common vision</a:t>
            </a:r>
          </a:p>
          <a:p>
            <a:pPr marL="660400" indent="-660400">
              <a:buClr>
                <a:srgbClr val="000076"/>
              </a:buClr>
              <a:buFont typeface="Arial" charset="0"/>
              <a:buChar char="•"/>
            </a:pPr>
            <a:endParaRPr lang="en-US" dirty="0">
              <a:latin typeface="Calibri" pitchFamily="34" charset="0"/>
            </a:endParaRPr>
          </a:p>
        </p:txBody>
      </p:sp>
      <p:sp>
        <p:nvSpPr>
          <p:cNvPr id="4" name="Content Placeholder 3"/>
          <p:cNvSpPr>
            <a:spLocks noGrp="1"/>
          </p:cNvSpPr>
          <p:nvPr>
            <p:ph sz="half" idx="2"/>
          </p:nvPr>
        </p:nvSpPr>
        <p:spPr/>
        <p:txBody>
          <a:bodyPr>
            <a:normAutofit fontScale="92500"/>
          </a:bodyPr>
          <a:lstStyle/>
          <a:p>
            <a:pPr marL="0" indent="0">
              <a:buNone/>
            </a:pPr>
            <a:r>
              <a:rPr lang="en-US" dirty="0"/>
              <a:t>Effective information flow</a:t>
            </a:r>
          </a:p>
          <a:p>
            <a:pPr marL="660400" indent="-660400">
              <a:buClr>
                <a:srgbClr val="000076"/>
              </a:buClr>
              <a:buFont typeface="Arial" charset="0"/>
              <a:buChar char="•"/>
            </a:pPr>
            <a:r>
              <a:rPr lang="en-US" dirty="0">
                <a:latin typeface="Calibri" pitchFamily="34" charset="0"/>
              </a:rPr>
              <a:t>Ensuring early outputs</a:t>
            </a:r>
          </a:p>
          <a:p>
            <a:pPr marL="660400" indent="-660400">
              <a:buClr>
                <a:srgbClr val="000076"/>
              </a:buClr>
            </a:pPr>
            <a:endParaRPr lang="en-US" dirty="0">
              <a:latin typeface="Calibri" pitchFamily="34" charset="0"/>
            </a:endParaRPr>
          </a:p>
          <a:p>
            <a:pPr marL="660400" indent="-660400">
              <a:buClr>
                <a:srgbClr val="000076"/>
              </a:buClr>
              <a:buFont typeface="Arial" charset="0"/>
              <a:buChar char="•"/>
            </a:pPr>
            <a:r>
              <a:rPr lang="en-US" dirty="0">
                <a:latin typeface="Calibri" pitchFamily="34" charset="0"/>
              </a:rPr>
              <a:t>Highlighting success</a:t>
            </a:r>
          </a:p>
          <a:p>
            <a:pPr marL="660400" indent="-660400">
              <a:buClr>
                <a:srgbClr val="000076"/>
              </a:buClr>
            </a:pPr>
            <a:endParaRPr lang="en-US" dirty="0">
              <a:latin typeface="Calibri" pitchFamily="34" charset="0"/>
            </a:endParaRPr>
          </a:p>
          <a:p>
            <a:pPr marL="660400" indent="-660400">
              <a:buClr>
                <a:srgbClr val="000076"/>
              </a:buClr>
              <a:buFont typeface="Arial" charset="0"/>
              <a:buChar char="•"/>
            </a:pPr>
            <a:r>
              <a:rPr lang="en-US" dirty="0">
                <a:latin typeface="Calibri" pitchFamily="34" charset="0"/>
              </a:rPr>
              <a:t>Raising profile of stakeholders engaged</a:t>
            </a:r>
          </a:p>
          <a:p>
            <a:endParaRPr lang="en-GB" dirty="0"/>
          </a:p>
        </p:txBody>
      </p:sp>
    </p:spTree>
    <p:extLst>
      <p:ext uri="{BB962C8B-B14F-4D97-AF65-F5344CB8AC3E}">
        <p14:creationId xmlns:p14="http://schemas.microsoft.com/office/powerpoint/2010/main" val="2665752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Establishing a stakeholder involvement process </a:t>
            </a:r>
            <a:endParaRPr lang="en-GB" sz="4000" dirty="0"/>
          </a:p>
        </p:txBody>
      </p:sp>
      <p:pic>
        <p:nvPicPr>
          <p:cNvPr id="4" name="Picture 10" descr="M2_micro scenarios"/>
          <p:cNvPicPr>
            <a:picLocks noGrp="1" noChangeAspect="1" noChangeArrowheads="1"/>
          </p:cNvPicPr>
          <p:nvPr>
            <p:ph idx="1"/>
          </p:nvPr>
        </p:nvPicPr>
        <p:blipFill>
          <a:blip r:embed="rId2" cstate="print"/>
          <a:srcRect/>
          <a:stretch>
            <a:fillRect/>
          </a:stretch>
        </p:blipFill>
        <p:spPr bwMode="auto">
          <a:xfrm>
            <a:off x="1487607" y="1285700"/>
            <a:ext cx="8666328" cy="5388335"/>
          </a:xfrm>
          <a:prstGeom prst="rect">
            <a:avLst/>
          </a:prstGeom>
          <a:noFill/>
          <a:ln w="9525">
            <a:noFill/>
            <a:miter lim="800000"/>
            <a:headEnd/>
            <a:tailEnd/>
          </a:ln>
        </p:spPr>
      </p:pic>
    </p:spTree>
    <p:extLst>
      <p:ext uri="{BB962C8B-B14F-4D97-AF65-F5344CB8AC3E}">
        <p14:creationId xmlns:p14="http://schemas.microsoft.com/office/powerpoint/2010/main" val="4083088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information</a:t>
            </a:r>
            <a:endParaRPr lang="en-GB" dirty="0"/>
          </a:p>
        </p:txBody>
      </p:sp>
      <p:sp>
        <p:nvSpPr>
          <p:cNvPr id="3" name="Content Placeholder 2"/>
          <p:cNvSpPr>
            <a:spLocks noGrp="1"/>
          </p:cNvSpPr>
          <p:nvPr>
            <p:ph idx="1"/>
          </p:nvPr>
        </p:nvSpPr>
        <p:spPr/>
        <p:txBody>
          <a:bodyPr>
            <a:normAutofit fontScale="85000" lnSpcReduction="20000"/>
          </a:bodyPr>
          <a:lstStyle/>
          <a:p>
            <a:r>
              <a:rPr lang="en-US" dirty="0"/>
              <a:t>General on stakeholder involvement methods and tools</a:t>
            </a:r>
          </a:p>
          <a:p>
            <a:pPr marL="457200" lvl="1" indent="0">
              <a:buNone/>
            </a:pPr>
            <a:r>
              <a:rPr lang="en-GB" u="sng" dirty="0">
                <a:hlinkClick r:id="rId3"/>
              </a:rPr>
              <a:t>www.mspguide.org/tools-and-methods</a:t>
            </a:r>
            <a:r>
              <a:rPr lang="en-GB" dirty="0"/>
              <a:t> </a:t>
            </a:r>
          </a:p>
          <a:p>
            <a:r>
              <a:rPr lang="en-US" dirty="0"/>
              <a:t>Reflection on methods and tools for participatory river basin planning </a:t>
            </a:r>
          </a:p>
          <a:p>
            <a:pPr lvl="1"/>
            <a:r>
              <a:rPr lang="en-US" dirty="0"/>
              <a:t>On (participatory) river basin planning as source for conflict or cooperation: Van Cauwenbergh, 2019 </a:t>
            </a:r>
          </a:p>
          <a:p>
            <a:pPr lvl="1"/>
            <a:r>
              <a:rPr lang="en-US" dirty="0"/>
              <a:t>On participatory or collaborative modelling: Basco et al. 2017 </a:t>
            </a:r>
            <a:r>
              <a:rPr lang="en-US" dirty="0">
                <a:hlinkClick r:id="rId4"/>
              </a:rPr>
              <a:t>https://10.1016/j.envsoft.2017.01.014</a:t>
            </a:r>
            <a:r>
              <a:rPr lang="en-US" dirty="0"/>
              <a:t>   </a:t>
            </a:r>
          </a:p>
          <a:p>
            <a:r>
              <a:rPr lang="en-US" dirty="0"/>
              <a:t>Specific for transboundary</a:t>
            </a:r>
          </a:p>
          <a:p>
            <a:pPr lvl="1"/>
            <a:r>
              <a:rPr lang="en-US" dirty="0"/>
              <a:t>On stakeholder identification: </a:t>
            </a:r>
            <a:r>
              <a:rPr lang="en-US" dirty="0">
                <a:hlinkClick r:id="rId5"/>
              </a:rPr>
              <a:t>www.abn.ne</a:t>
            </a:r>
            <a:r>
              <a:rPr lang="en-US" dirty="0"/>
              <a:t> (Niger Basin Authority)</a:t>
            </a:r>
          </a:p>
          <a:p>
            <a:pPr lvl="1"/>
            <a:r>
              <a:rPr lang="en-US" dirty="0"/>
              <a:t>On transboundary diagnostic analysis (TDA): </a:t>
            </a:r>
            <a:r>
              <a:rPr lang="en-US" dirty="0" err="1"/>
              <a:t>Pernetta</a:t>
            </a:r>
            <a:r>
              <a:rPr lang="en-US" dirty="0"/>
              <a:t> &amp; </a:t>
            </a:r>
            <a:r>
              <a:rPr lang="en-US" dirty="0" err="1"/>
              <a:t>Bewers</a:t>
            </a:r>
            <a:r>
              <a:rPr lang="en-US" dirty="0"/>
              <a:t>, 2012 </a:t>
            </a:r>
            <a:r>
              <a:rPr lang="en-US" dirty="0">
                <a:hlinkClick r:id="rId6"/>
              </a:rPr>
              <a:t>https://10.1016/j.ocecoaman.2011.09.008</a:t>
            </a:r>
            <a:r>
              <a:rPr lang="en-US" dirty="0"/>
              <a:t>   </a:t>
            </a:r>
          </a:p>
          <a:p>
            <a:pPr lvl="1"/>
            <a:r>
              <a:rPr lang="en-US" dirty="0"/>
              <a:t>On Nile basin Initiative: </a:t>
            </a:r>
            <a:r>
              <a:rPr lang="en-US" dirty="0">
                <a:hlinkClick r:id="rId7"/>
              </a:rPr>
              <a:t>www.nbi.org</a:t>
            </a:r>
            <a:r>
              <a:rPr lang="en-US" dirty="0"/>
              <a:t>  </a:t>
            </a:r>
          </a:p>
          <a:p>
            <a:pPr lvl="1"/>
            <a:r>
              <a:rPr lang="en-US" dirty="0"/>
              <a:t>On methods and tools that promote TB cooperation: </a:t>
            </a:r>
            <a:r>
              <a:rPr lang="en-GB" dirty="0"/>
              <a:t>“</a:t>
            </a:r>
            <a:r>
              <a:rPr lang="en-GB" dirty="0" err="1"/>
              <a:t>Leb</a:t>
            </a:r>
            <a:r>
              <a:rPr lang="en-GB" dirty="0"/>
              <a:t> et al. 2018. Promoting Development in Shared River Basins : Tools for Enhancing Transboundary Basin Management. World Bank, Washington, DC. © World Bank. </a:t>
            </a:r>
            <a:r>
              <a:rPr lang="en-GB" dirty="0">
                <a:hlinkClick r:id="rId8"/>
              </a:rPr>
              <a:t>https://openknowledge.worldbank.org/handle/10986/29462</a:t>
            </a:r>
            <a:r>
              <a:rPr lang="en-GB" dirty="0"/>
              <a:t> License: CC BY 3.0 IGO .” </a:t>
            </a:r>
            <a:endParaRPr lang="en-US" dirty="0"/>
          </a:p>
          <a:p>
            <a:pPr lvl="1"/>
            <a:endParaRPr lang="en-GB" dirty="0"/>
          </a:p>
        </p:txBody>
      </p:sp>
    </p:spTree>
    <p:extLst>
      <p:ext uri="{BB962C8B-B14F-4D97-AF65-F5344CB8AC3E}">
        <p14:creationId xmlns:p14="http://schemas.microsoft.com/office/powerpoint/2010/main" val="1397608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information - practitioners</a:t>
            </a:r>
            <a:endParaRPr lang="en-GB" dirty="0"/>
          </a:p>
        </p:txBody>
      </p:sp>
      <p:sp>
        <p:nvSpPr>
          <p:cNvPr id="3" name="Content Placeholder 2"/>
          <p:cNvSpPr>
            <a:spLocks noGrp="1"/>
          </p:cNvSpPr>
          <p:nvPr>
            <p:ph idx="1"/>
          </p:nvPr>
        </p:nvSpPr>
        <p:spPr/>
        <p:txBody>
          <a:bodyPr>
            <a:normAutofit fontScale="77500" lnSpcReduction="20000"/>
          </a:bodyPr>
          <a:lstStyle/>
          <a:p>
            <a:r>
              <a:rPr lang="en-US" dirty="0"/>
              <a:t>General on stakeholder involvement methods and tools (comprehensive toolkit on stakeholder involvement methods in different moments of planning and management; not specific to water management) </a:t>
            </a:r>
            <a:r>
              <a:rPr lang="en-GB" sz="2800" u="sng" dirty="0">
                <a:hlinkClick r:id="rId3"/>
              </a:rPr>
              <a:t>www.mspguide.org/tools-and-methods</a:t>
            </a:r>
            <a:r>
              <a:rPr lang="en-GB" sz="2800" dirty="0">
                <a:hlinkClick r:id="rId3"/>
              </a:rPr>
              <a:t> </a:t>
            </a:r>
            <a:endParaRPr lang="en-GB" sz="2800" dirty="0"/>
          </a:p>
          <a:p>
            <a:pPr marL="457200" lvl="1" indent="0">
              <a:buNone/>
            </a:pPr>
            <a:endParaRPr lang="en-US" dirty="0"/>
          </a:p>
          <a:p>
            <a:r>
              <a:rPr lang="en-US" dirty="0"/>
              <a:t>Stakeholder involvement in urban water management (training kit for practitioners focusing on increasing sustainability of urban water management, contains different modules, module 2 focuses on stakeholder involvement) </a:t>
            </a:r>
            <a:r>
              <a:rPr lang="en-US" dirty="0">
                <a:hlinkClick r:id="rId4"/>
              </a:rPr>
              <a:t>https://switchtraining.eu/home/</a:t>
            </a:r>
            <a:r>
              <a:rPr lang="en-US" dirty="0"/>
              <a:t> </a:t>
            </a:r>
          </a:p>
          <a:p>
            <a:endParaRPr lang="en-US" dirty="0"/>
          </a:p>
          <a:p>
            <a:pPr lvl="0"/>
            <a:r>
              <a:rPr lang="en-GB" dirty="0"/>
              <a:t>INBO, 2018. The handbook for the participation of stakeholders and the civil society in the basins of rivers, lakes and aquifers </a:t>
            </a:r>
            <a:r>
              <a:rPr lang="en-GB" u="sng" dirty="0">
                <a:hlinkClick r:id="rId5"/>
              </a:rPr>
              <a:t>https://www.riob.org/pub/HandBook-participation-en/2/</a:t>
            </a:r>
            <a:r>
              <a:rPr lang="en-GB" dirty="0"/>
              <a:t> </a:t>
            </a:r>
          </a:p>
          <a:p>
            <a:pPr lvl="0"/>
            <a:endParaRPr lang="en-US" dirty="0"/>
          </a:p>
          <a:p>
            <a:pPr lvl="0"/>
            <a:r>
              <a:rPr lang="en-GB" dirty="0"/>
              <a:t>IDS,2011. </a:t>
            </a:r>
            <a:r>
              <a:rPr lang="en-GB" dirty="0">
                <a:hlinkClick r:id="rId6"/>
              </a:rPr>
              <a:t>Learning about Analysing Networks to Support Development Work? </a:t>
            </a:r>
            <a:r>
              <a:rPr lang="en-GB" dirty="0"/>
              <a:t>(Practice paper with information on the SNA method as well as reflection on some applications)</a:t>
            </a:r>
          </a:p>
        </p:txBody>
      </p:sp>
    </p:spTree>
    <p:extLst>
      <p:ext uri="{BB962C8B-B14F-4D97-AF65-F5344CB8AC3E}">
        <p14:creationId xmlns:p14="http://schemas.microsoft.com/office/powerpoint/2010/main" val="854304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24" descr="T4_Alboloduy_cartulinas.jpg"/>
          <p:cNvPicPr>
            <a:picLocks noChangeAspect="1"/>
          </p:cNvPicPr>
          <p:nvPr/>
        </p:nvPicPr>
        <p:blipFill>
          <a:blip r:embed="rId2" cstate="print"/>
          <a:stretch>
            <a:fillRect/>
          </a:stretch>
        </p:blipFill>
        <p:spPr>
          <a:xfrm>
            <a:off x="865497" y="4479413"/>
            <a:ext cx="3264009" cy="2185988"/>
          </a:xfrm>
          <a:prstGeom prst="rect">
            <a:avLst/>
          </a:prstGeom>
        </p:spPr>
      </p:pic>
      <p:pic>
        <p:nvPicPr>
          <p:cNvPr id="7" name="Content Placeholder 25" descr="T4_Alboloduy_groupdiscussion.jpg"/>
          <p:cNvPicPr>
            <a:picLocks noChangeAspect="1"/>
          </p:cNvPicPr>
          <p:nvPr/>
        </p:nvPicPr>
        <p:blipFill>
          <a:blip r:embed="rId3" cstate="print"/>
          <a:stretch>
            <a:fillRect/>
          </a:stretch>
        </p:blipFill>
        <p:spPr>
          <a:xfrm>
            <a:off x="3794423" y="4479413"/>
            <a:ext cx="3264009" cy="2185988"/>
          </a:xfrm>
          <a:prstGeom prst="rect">
            <a:avLst/>
          </a:prstGeom>
        </p:spPr>
      </p:pic>
      <p:pic>
        <p:nvPicPr>
          <p:cNvPr id="8" name="Picture 7" descr="T4_Huercal_wall.jpg"/>
          <p:cNvPicPr>
            <a:picLocks noChangeAspect="1"/>
          </p:cNvPicPr>
          <p:nvPr/>
        </p:nvPicPr>
        <p:blipFill>
          <a:blip r:embed="rId4" cstate="print"/>
          <a:stretch>
            <a:fillRect/>
          </a:stretch>
        </p:blipFill>
        <p:spPr>
          <a:xfrm>
            <a:off x="6723350" y="4479413"/>
            <a:ext cx="3286147" cy="2200814"/>
          </a:xfrm>
          <a:prstGeom prst="rect">
            <a:avLst/>
          </a:prstGeom>
        </p:spPr>
      </p:pic>
      <p:pic>
        <p:nvPicPr>
          <p:cNvPr id="9" name="Content Placeholder 27" descr="T4_Canjayar_panel.jpg"/>
          <p:cNvPicPr>
            <a:picLocks noChangeAspect="1"/>
          </p:cNvPicPr>
          <p:nvPr/>
        </p:nvPicPr>
        <p:blipFill>
          <a:blip r:embed="rId5" cstate="print"/>
          <a:stretch>
            <a:fillRect/>
          </a:stretch>
        </p:blipFill>
        <p:spPr>
          <a:xfrm>
            <a:off x="6935358" y="708305"/>
            <a:ext cx="3266379" cy="2187575"/>
          </a:xfrm>
          <a:prstGeom prst="rect">
            <a:avLst/>
          </a:prstGeom>
        </p:spPr>
      </p:pic>
      <p:pic>
        <p:nvPicPr>
          <p:cNvPr id="10" name="Content Placeholder 26" descr="T4_Canjayar_discussion.jpg"/>
          <p:cNvPicPr>
            <a:picLocks noChangeAspect="1"/>
          </p:cNvPicPr>
          <p:nvPr/>
        </p:nvPicPr>
        <p:blipFill>
          <a:blip r:embed="rId6" cstate="print"/>
          <a:stretch>
            <a:fillRect/>
          </a:stretch>
        </p:blipFill>
        <p:spPr>
          <a:xfrm>
            <a:off x="1057673" y="708305"/>
            <a:ext cx="3266379" cy="2187575"/>
          </a:xfrm>
          <a:prstGeom prst="rect">
            <a:avLst/>
          </a:prstGeom>
        </p:spPr>
      </p:pic>
      <p:pic>
        <p:nvPicPr>
          <p:cNvPr id="11" name="Picture 10" descr="T4_Huercal_groupdiscussion.jpg"/>
          <p:cNvPicPr>
            <a:picLocks noChangeAspect="1"/>
          </p:cNvPicPr>
          <p:nvPr/>
        </p:nvPicPr>
        <p:blipFill>
          <a:blip r:embed="rId7" cstate="print"/>
          <a:stretch>
            <a:fillRect/>
          </a:stretch>
        </p:blipFill>
        <p:spPr>
          <a:xfrm>
            <a:off x="4129506" y="698782"/>
            <a:ext cx="3286148" cy="2200815"/>
          </a:xfrm>
          <a:prstGeom prst="rect">
            <a:avLst/>
          </a:prstGeom>
        </p:spPr>
      </p:pic>
      <p:sp>
        <p:nvSpPr>
          <p:cNvPr id="4" name="Title 3"/>
          <p:cNvSpPr>
            <a:spLocks noGrp="1"/>
          </p:cNvSpPr>
          <p:nvPr>
            <p:ph type="title"/>
          </p:nvPr>
        </p:nvSpPr>
        <p:spPr/>
        <p:txBody>
          <a:bodyPr>
            <a:normAutofit/>
          </a:bodyPr>
          <a:lstStyle/>
          <a:p>
            <a:r>
              <a:rPr lang="en-US" sz="4800" dirty="0"/>
              <a:t>Part 2 - Stakeholder involvement in the </a:t>
            </a:r>
            <a:r>
              <a:rPr lang="en-US" sz="4800" dirty="0" err="1"/>
              <a:t>Andarax</a:t>
            </a:r>
            <a:r>
              <a:rPr lang="en-US" sz="4800" dirty="0"/>
              <a:t> river basin</a:t>
            </a:r>
            <a:endParaRPr lang="en-GB" sz="4800" dirty="0"/>
          </a:p>
        </p:txBody>
      </p:sp>
      <p:sp>
        <p:nvSpPr>
          <p:cNvPr id="5" name="Text Placeholder 4"/>
          <p:cNvSpPr>
            <a:spLocks noGrp="1"/>
          </p:cNvSpPr>
          <p:nvPr>
            <p:ph type="body" idx="1"/>
          </p:nvPr>
        </p:nvSpPr>
        <p:spPr/>
        <p:txBody>
          <a:bodyPr/>
          <a:lstStyle/>
          <a:p>
            <a:r>
              <a:rPr lang="en-US" dirty="0">
                <a:solidFill>
                  <a:schemeClr val="accent1">
                    <a:lumMod val="50000"/>
                  </a:schemeClr>
                </a:solidFill>
              </a:rPr>
              <a:t>Analysis of outcomes in 3 parallel stakeholder involvement initiatives</a:t>
            </a:r>
            <a:endParaRPr lang="en-GB" dirty="0">
              <a:solidFill>
                <a:schemeClr val="accent1">
                  <a:lumMod val="50000"/>
                </a:schemeClr>
              </a:solidFill>
            </a:endParaRPr>
          </a:p>
        </p:txBody>
      </p:sp>
    </p:spTree>
    <p:extLst>
      <p:ext uri="{BB962C8B-B14F-4D97-AF65-F5344CB8AC3E}">
        <p14:creationId xmlns:p14="http://schemas.microsoft.com/office/powerpoint/2010/main" val="357036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endParaRPr lang="en-GB" dirty="0"/>
          </a:p>
        </p:txBody>
      </p:sp>
      <p:sp>
        <p:nvSpPr>
          <p:cNvPr id="3" name="Content Placeholder 2"/>
          <p:cNvSpPr>
            <a:spLocks noGrp="1"/>
          </p:cNvSpPr>
          <p:nvPr>
            <p:ph idx="1"/>
          </p:nvPr>
        </p:nvSpPr>
        <p:spPr/>
        <p:txBody>
          <a:bodyPr>
            <a:normAutofit/>
          </a:bodyPr>
          <a:lstStyle/>
          <a:p>
            <a:pPr>
              <a:buNone/>
            </a:pPr>
            <a:r>
              <a:rPr lang="en-US" dirty="0"/>
              <a:t>This courses will assist participants in:</a:t>
            </a:r>
          </a:p>
          <a:p>
            <a:endParaRPr lang="en-US" dirty="0"/>
          </a:p>
          <a:p>
            <a:r>
              <a:rPr lang="en-US" dirty="0"/>
              <a:t>Understanding different modalities of involvement and its relation to engagement objectives, steps in the planning process and context;</a:t>
            </a:r>
          </a:p>
          <a:p>
            <a:r>
              <a:rPr lang="en-US" dirty="0"/>
              <a:t>becoming aware about the costs and other challenges of planning and coordinating stakeholder involvement; and</a:t>
            </a:r>
          </a:p>
          <a:p>
            <a:r>
              <a:rPr lang="en-US" dirty="0"/>
              <a:t>Critically analyze the stakeholder process and its outcomes through a case study</a:t>
            </a:r>
          </a:p>
          <a:p>
            <a:endParaRPr lang="en-US" dirty="0"/>
          </a:p>
          <a:p>
            <a:endParaRPr lang="en-US" sz="2800" dirty="0"/>
          </a:p>
          <a:p>
            <a:endParaRPr lang="en-US" dirty="0"/>
          </a:p>
          <a:p>
            <a:endParaRPr lang="en-US" sz="2800" dirty="0"/>
          </a:p>
          <a:p>
            <a:endParaRPr lang="en-US" dirty="0"/>
          </a:p>
          <a:p>
            <a:endParaRPr lang="en-US" sz="2800"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54" y="6087037"/>
            <a:ext cx="1224441" cy="648000"/>
          </a:xfrm>
          <a:prstGeom prst="rect">
            <a:avLst/>
          </a:prstGeom>
        </p:spPr>
      </p:pic>
    </p:spTree>
    <p:extLst>
      <p:ext uri="{BB962C8B-B14F-4D97-AF65-F5344CB8AC3E}">
        <p14:creationId xmlns:p14="http://schemas.microsoft.com/office/powerpoint/2010/main" val="1982335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4000" kern="0" dirty="0"/>
              <a:t>Assessing participatory water resources planning</a:t>
            </a:r>
            <a:endParaRPr lang="en-GB" sz="4000" dirty="0"/>
          </a:p>
        </p:txBody>
      </p:sp>
      <p:sp>
        <p:nvSpPr>
          <p:cNvPr id="5" name="Content Placeholder 4"/>
          <p:cNvSpPr>
            <a:spLocks noGrp="1"/>
          </p:cNvSpPr>
          <p:nvPr>
            <p:ph idx="1"/>
          </p:nvPr>
        </p:nvSpPr>
        <p:spPr/>
        <p:txBody>
          <a:bodyPr/>
          <a:lstStyle/>
          <a:p>
            <a:pPr lvl="0" defTabSz="457200">
              <a:buSzPct val="120000"/>
              <a:buFont typeface="Arial" charset="0"/>
              <a:buChar char="•"/>
              <a:defRPr/>
            </a:pPr>
            <a:r>
              <a:rPr lang="nl-BE" sz="2400" dirty="0">
                <a:latin typeface="Calibri" pitchFamily="34" charset="0"/>
                <a:ea typeface="ＭＳ Ｐゴシック" pitchFamily="-65" charset="-128"/>
                <a:cs typeface="ＭＳ Ｐゴシック" pitchFamily="-65" charset="-128"/>
              </a:rPr>
              <a:t>Multi-level </a:t>
            </a:r>
            <a:r>
              <a:rPr lang="nl-BE" sz="2400" dirty="0" err="1">
                <a:latin typeface="Calibri" pitchFamily="34" charset="0"/>
                <a:ea typeface="ＭＳ Ｐゴシック" pitchFamily="-65" charset="-128"/>
                <a:cs typeface="ＭＳ Ｐゴシック" pitchFamily="-65" charset="-128"/>
              </a:rPr>
              <a:t>governance</a:t>
            </a:r>
            <a:r>
              <a:rPr lang="nl-BE" sz="2400" dirty="0">
                <a:latin typeface="Calibri" pitchFamily="34" charset="0"/>
                <a:ea typeface="ＭＳ Ｐゴシック" pitchFamily="-65" charset="-128"/>
                <a:cs typeface="ＭＳ Ｐゴシック" pitchFamily="-65" charset="-128"/>
              </a:rPr>
              <a:t> </a:t>
            </a:r>
            <a:r>
              <a:rPr lang="nl-BE" sz="2400" dirty="0" err="1">
                <a:latin typeface="Calibri" pitchFamily="34" charset="0"/>
                <a:ea typeface="ＭＳ Ｐゴシック" pitchFamily="-65" charset="-128"/>
                <a:cs typeface="ＭＳ Ｐゴシック" pitchFamily="-65" charset="-128"/>
              </a:rPr>
              <a:t>initiatives</a:t>
            </a:r>
            <a:r>
              <a:rPr lang="nl-BE" sz="2400" dirty="0">
                <a:latin typeface="Calibri" pitchFamily="34" charset="0"/>
                <a:ea typeface="ＭＳ Ｐゴシック" pitchFamily="-65" charset="-128"/>
                <a:cs typeface="ＭＳ Ｐゴシック" pitchFamily="-65" charset="-128"/>
              </a:rPr>
              <a:t> </a:t>
            </a:r>
            <a:r>
              <a:rPr lang="nl-BE" sz="2400" dirty="0" err="1">
                <a:latin typeface="Calibri" pitchFamily="34" charset="0"/>
                <a:ea typeface="ＭＳ Ｐゴシック" pitchFamily="-65" charset="-128"/>
                <a:cs typeface="ＭＳ Ｐゴシック" pitchFamily="-65" charset="-128"/>
              </a:rPr>
              <a:t>to</a:t>
            </a:r>
            <a:r>
              <a:rPr lang="nl-BE" sz="2400" dirty="0">
                <a:latin typeface="Calibri" pitchFamily="34" charset="0"/>
                <a:ea typeface="ＭＳ Ｐゴシック" pitchFamily="-65" charset="-128"/>
                <a:cs typeface="ＭＳ Ｐゴシック" pitchFamily="-65" charset="-128"/>
              </a:rPr>
              <a:t> </a:t>
            </a:r>
            <a:r>
              <a:rPr lang="nl-BE" sz="2400" dirty="0" err="1">
                <a:latin typeface="Calibri" pitchFamily="34" charset="0"/>
                <a:ea typeface="ＭＳ Ｐゴシック" pitchFamily="-65" charset="-128"/>
                <a:cs typeface="ＭＳ Ｐゴシック" pitchFamily="-65" charset="-128"/>
              </a:rPr>
              <a:t>improve</a:t>
            </a:r>
            <a:r>
              <a:rPr lang="nl-BE" sz="2400" dirty="0">
                <a:latin typeface="Calibri" pitchFamily="34" charset="0"/>
                <a:ea typeface="ＭＳ Ｐゴシック" pitchFamily="-65" charset="-128"/>
                <a:cs typeface="ＭＳ Ｐゴシック" pitchFamily="-65" charset="-128"/>
              </a:rPr>
              <a:t> WRM </a:t>
            </a:r>
            <a:r>
              <a:rPr lang="nl-BE" sz="2400" dirty="0" err="1">
                <a:latin typeface="Calibri" pitchFamily="34" charset="0"/>
                <a:ea typeface="ＭＳ Ｐゴシック" pitchFamily="-65" charset="-128"/>
                <a:cs typeface="ＭＳ Ｐゴシック" pitchFamily="-65" charset="-128"/>
              </a:rPr>
              <a:t>for</a:t>
            </a:r>
            <a:r>
              <a:rPr lang="nl-BE" sz="2400" dirty="0">
                <a:latin typeface="Calibri" pitchFamily="34" charset="0"/>
                <a:ea typeface="ＭＳ Ｐゴシック" pitchFamily="-65" charset="-128"/>
                <a:cs typeface="ＭＳ Ｐゴシック" pitchFamily="-65" charset="-128"/>
              </a:rPr>
              <a:t> </a:t>
            </a:r>
            <a:r>
              <a:rPr lang="nl-BE" sz="2400" dirty="0" err="1">
                <a:latin typeface="Calibri" pitchFamily="34" charset="0"/>
                <a:ea typeface="ＭＳ Ｐゴシック" pitchFamily="-65" charset="-128"/>
                <a:cs typeface="ＭＳ Ｐゴシック" pitchFamily="-65" charset="-128"/>
              </a:rPr>
              <a:t>colletive</a:t>
            </a:r>
            <a:r>
              <a:rPr lang="nl-BE" sz="2400" dirty="0">
                <a:latin typeface="Calibri" pitchFamily="34" charset="0"/>
                <a:ea typeface="ＭＳ Ｐゴシック" pitchFamily="-65" charset="-128"/>
                <a:cs typeface="ＭＳ Ｐゴシック" pitchFamily="-65" charset="-128"/>
              </a:rPr>
              <a:t> </a:t>
            </a:r>
            <a:r>
              <a:rPr lang="nl-BE" sz="2400" dirty="0" err="1">
                <a:latin typeface="Calibri" pitchFamily="34" charset="0"/>
                <a:ea typeface="ＭＳ Ｐゴシック" pitchFamily="-65" charset="-128"/>
                <a:cs typeface="ＭＳ Ｐゴシック" pitchFamily="-65" charset="-128"/>
              </a:rPr>
              <a:t>and</a:t>
            </a:r>
            <a:r>
              <a:rPr lang="nl-BE" sz="2400" dirty="0">
                <a:latin typeface="Calibri" pitchFamily="34" charset="0"/>
                <a:ea typeface="ＭＳ Ｐゴシック" pitchFamily="-65" charset="-128"/>
                <a:cs typeface="ＭＳ Ｐゴシック" pitchFamily="-65" charset="-128"/>
              </a:rPr>
              <a:t> </a:t>
            </a:r>
            <a:r>
              <a:rPr lang="nl-BE" sz="2400" dirty="0" err="1">
                <a:latin typeface="Calibri" pitchFamily="34" charset="0"/>
                <a:ea typeface="ＭＳ Ｐゴシック" pitchFamily="-65" charset="-128"/>
                <a:cs typeface="ＭＳ Ｐゴシック" pitchFamily="-65" charset="-128"/>
              </a:rPr>
              <a:t>adaptive</a:t>
            </a:r>
            <a:r>
              <a:rPr lang="nl-BE" sz="2400" dirty="0">
                <a:latin typeface="Calibri" pitchFamily="34" charset="0"/>
                <a:ea typeface="ＭＳ Ｐゴシック" pitchFamily="-65" charset="-128"/>
                <a:cs typeface="ＭＳ Ｐゴシック" pitchFamily="-65" charset="-128"/>
              </a:rPr>
              <a:t> </a:t>
            </a:r>
            <a:r>
              <a:rPr lang="nl-BE" sz="2400" dirty="0" err="1">
                <a:latin typeface="Calibri" pitchFamily="34" charset="0"/>
                <a:ea typeface="ＭＳ Ｐゴシック" pitchFamily="-65" charset="-128"/>
                <a:cs typeface="ＭＳ Ｐゴシック" pitchFamily="-65" charset="-128"/>
              </a:rPr>
              <a:t>groundwater</a:t>
            </a:r>
            <a:r>
              <a:rPr lang="nl-BE" sz="2400" dirty="0">
                <a:latin typeface="Calibri" pitchFamily="34" charset="0"/>
                <a:ea typeface="ＭＳ Ｐゴシック" pitchFamily="-65" charset="-128"/>
                <a:cs typeface="ＭＳ Ｐゴシック" pitchFamily="-65" charset="-128"/>
              </a:rPr>
              <a:t> management </a:t>
            </a:r>
            <a:r>
              <a:rPr lang="nl-BE" sz="2400" dirty="0" err="1">
                <a:latin typeface="Calibri" pitchFamily="34" charset="0"/>
                <a:ea typeface="ＭＳ Ｐゴシック" pitchFamily="-65" charset="-128"/>
                <a:cs typeface="ＭＳ Ｐゴシック" pitchFamily="-65" charset="-128"/>
              </a:rPr>
              <a:t>through</a:t>
            </a:r>
            <a:r>
              <a:rPr lang="nl-BE" sz="2400" dirty="0">
                <a:latin typeface="Calibri" pitchFamily="34" charset="0"/>
                <a:ea typeface="ＭＳ Ｐゴシック" pitchFamily="-65" charset="-128"/>
                <a:cs typeface="ＭＳ Ｐゴシック" pitchFamily="-65" charset="-128"/>
              </a:rPr>
              <a:t> </a:t>
            </a:r>
            <a:r>
              <a:rPr lang="nl-BE" sz="2400" dirty="0" err="1">
                <a:latin typeface="Calibri" pitchFamily="34" charset="0"/>
                <a:ea typeface="ＭＳ Ｐゴシック" pitchFamily="-65" charset="-128"/>
                <a:cs typeface="ＭＳ Ｐゴシック" pitchFamily="-65" charset="-128"/>
              </a:rPr>
              <a:t>participatory</a:t>
            </a:r>
            <a:r>
              <a:rPr lang="nl-BE" sz="2400" dirty="0">
                <a:latin typeface="Calibri" pitchFamily="34" charset="0"/>
                <a:ea typeface="ＭＳ Ｐゴシック" pitchFamily="-65" charset="-128"/>
                <a:cs typeface="ＭＳ Ｐゴシック" pitchFamily="-65" charset="-128"/>
              </a:rPr>
              <a:t> </a:t>
            </a:r>
            <a:r>
              <a:rPr lang="nl-BE" sz="2400" dirty="0" err="1">
                <a:latin typeface="Calibri" pitchFamily="34" charset="0"/>
                <a:ea typeface="ＭＳ Ｐゴシック" pitchFamily="-65" charset="-128"/>
                <a:cs typeface="ＭＳ Ｐゴシック" pitchFamily="-65" charset="-128"/>
              </a:rPr>
              <a:t>processes</a:t>
            </a:r>
            <a:r>
              <a:rPr lang="nl-BE" sz="2400" dirty="0">
                <a:latin typeface="Calibri" pitchFamily="34" charset="0"/>
                <a:ea typeface="ＭＳ Ｐゴシック" pitchFamily="-65" charset="-128"/>
                <a:cs typeface="ＭＳ Ｐゴシック" pitchFamily="-65" charset="-128"/>
              </a:rPr>
              <a:t> or </a:t>
            </a:r>
            <a:r>
              <a:rPr lang="nl-BE" sz="2400" dirty="0" err="1">
                <a:latin typeface="Calibri" pitchFamily="34" charset="0"/>
                <a:ea typeface="ＭＳ Ｐゴシック" pitchFamily="-65" charset="-128"/>
                <a:cs typeface="ＭＳ Ｐゴシック" pitchFamily="-65" charset="-128"/>
              </a:rPr>
              <a:t>organs</a:t>
            </a:r>
            <a:endParaRPr lang="nl-BE" sz="2400" dirty="0">
              <a:latin typeface="Calibri" pitchFamily="34" charset="0"/>
              <a:ea typeface="ＭＳ Ｐゴシック" pitchFamily="-65" charset="-128"/>
              <a:cs typeface="ＭＳ Ｐゴシック" pitchFamily="-65" charset="-128"/>
            </a:endParaRPr>
          </a:p>
          <a:p>
            <a:pPr lvl="0" defTabSz="457200">
              <a:buSzPct val="120000"/>
              <a:buFont typeface="Arial" charset="0"/>
              <a:buChar char="•"/>
              <a:defRPr/>
            </a:pPr>
            <a:r>
              <a:rPr lang="en-US" sz="2400" dirty="0">
                <a:latin typeface="Calibri" pitchFamily="34" charset="0"/>
                <a:ea typeface="ＭＳ Ｐゴシック" pitchFamily="-65" charset="-128"/>
                <a:cs typeface="ＭＳ Ｐゴシック" pitchFamily="-65" charset="-128"/>
              </a:rPr>
              <a:t>Case studies linking to debates of </a:t>
            </a:r>
          </a:p>
          <a:p>
            <a:pPr lvl="1" defTabSz="457200">
              <a:buSzPct val="120000"/>
              <a:buFont typeface="Arial" charset="0"/>
              <a:buChar char="•"/>
              <a:defRPr/>
            </a:pPr>
            <a:r>
              <a:rPr lang="en-US" dirty="0">
                <a:latin typeface="Calibri" pitchFamily="34" charset="0"/>
                <a:ea typeface="ＭＳ Ｐゴシック" pitchFamily="-65" charset="-128"/>
                <a:cs typeface="ＭＳ Ｐゴシック" pitchFamily="-65" charset="-128"/>
              </a:rPr>
              <a:t>Participatory WRP ~ adaptive management and IWRM</a:t>
            </a:r>
          </a:p>
          <a:p>
            <a:pPr lvl="1" defTabSz="457200">
              <a:buSzPct val="120000"/>
              <a:buFont typeface="Arial" charset="0"/>
              <a:buChar char="•"/>
              <a:defRPr/>
            </a:pPr>
            <a:r>
              <a:rPr lang="en-US" dirty="0">
                <a:latin typeface="Calibri" pitchFamily="34" charset="0"/>
                <a:ea typeface="ＭＳ Ｐゴシック" pitchFamily="-65" charset="-128"/>
                <a:cs typeface="ＭＳ Ｐゴシック" pitchFamily="-65" charset="-128"/>
              </a:rPr>
              <a:t>Collective management and groundwater resources</a:t>
            </a:r>
          </a:p>
          <a:p>
            <a:pPr lvl="0" defTabSz="457200">
              <a:buSzPct val="120000"/>
              <a:buFont typeface="Arial" charset="0"/>
              <a:buChar char="•"/>
              <a:defRPr/>
            </a:pPr>
            <a:endParaRPr lang="en-US" sz="2400" dirty="0">
              <a:latin typeface="Calibri" pitchFamily="34" charset="0"/>
              <a:ea typeface="ＭＳ Ｐゴシック" pitchFamily="-65" charset="-128"/>
              <a:cs typeface="ＭＳ Ｐゴシック" pitchFamily="-65" charset="-128"/>
            </a:endParaRPr>
          </a:p>
          <a:p>
            <a:pPr lvl="0" defTabSz="457200">
              <a:buSzPct val="120000"/>
              <a:buFont typeface="Arial" charset="0"/>
              <a:buChar char="•"/>
              <a:defRPr/>
            </a:pPr>
            <a:r>
              <a:rPr lang="nl-BE" sz="2400" dirty="0" err="1">
                <a:latin typeface="Calibri" pitchFamily="34" charset="0"/>
                <a:ea typeface="ＭＳ Ｐゴシック" pitchFamily="-65" charset="-128"/>
                <a:cs typeface="ＭＳ Ｐゴシック" pitchFamily="-65" charset="-128"/>
              </a:rPr>
              <a:t>Assessing</a:t>
            </a:r>
            <a:r>
              <a:rPr lang="nl-BE" sz="2400" dirty="0">
                <a:latin typeface="Calibri" pitchFamily="34" charset="0"/>
                <a:ea typeface="ＭＳ Ｐゴシック" pitchFamily="-65" charset="-128"/>
                <a:cs typeface="ＭＳ Ｐゴシック" pitchFamily="-65" charset="-128"/>
              </a:rPr>
              <a:t> stakeholder </a:t>
            </a:r>
            <a:r>
              <a:rPr lang="nl-BE" sz="2400" dirty="0" err="1">
                <a:latin typeface="Calibri" pitchFamily="34" charset="0"/>
                <a:ea typeface="ＭＳ Ｐゴシック" pitchFamily="-65" charset="-128"/>
                <a:cs typeface="ＭＳ Ｐゴシック" pitchFamily="-65" charset="-128"/>
              </a:rPr>
              <a:t>processes</a:t>
            </a:r>
            <a:r>
              <a:rPr lang="nl-BE" sz="2400" dirty="0">
                <a:latin typeface="Calibri" pitchFamily="34" charset="0"/>
                <a:ea typeface="ＭＳ Ｐゴシック" pitchFamily="-65" charset="-128"/>
                <a:cs typeface="ＭＳ Ｐゴシック" pitchFamily="-65" charset="-128"/>
              </a:rPr>
              <a:t> </a:t>
            </a:r>
            <a:r>
              <a:rPr lang="nl-BE" sz="2400" dirty="0" err="1">
                <a:latin typeface="Calibri" pitchFamily="34" charset="0"/>
                <a:ea typeface="ＭＳ Ｐゴシック" pitchFamily="-65" charset="-128"/>
                <a:cs typeface="ＭＳ Ｐゴシック" pitchFamily="-65" charset="-128"/>
              </a:rPr>
              <a:t>and</a:t>
            </a:r>
            <a:r>
              <a:rPr lang="nl-BE" sz="2400" dirty="0">
                <a:latin typeface="Calibri" pitchFamily="34" charset="0"/>
                <a:ea typeface="ＭＳ Ｐゴシック" pitchFamily="-65" charset="-128"/>
                <a:cs typeface="ＭＳ Ｐゴシック" pitchFamily="-65" charset="-128"/>
              </a:rPr>
              <a:t> </a:t>
            </a:r>
            <a:r>
              <a:rPr lang="nl-BE" sz="2400" dirty="0" err="1">
                <a:latin typeface="Calibri" pitchFamily="34" charset="0"/>
                <a:ea typeface="ＭＳ Ｐゴシック" pitchFamily="-65" charset="-128"/>
                <a:cs typeface="ＭＳ Ｐゴシック" pitchFamily="-65" charset="-128"/>
              </a:rPr>
              <a:t>outcomes</a:t>
            </a:r>
            <a:endParaRPr lang="nl-BE" sz="2400" dirty="0">
              <a:latin typeface="Calibri" pitchFamily="34" charset="0"/>
              <a:ea typeface="ＭＳ Ｐゴシック" pitchFamily="-65" charset="-128"/>
              <a:cs typeface="ＭＳ Ｐゴシック" pitchFamily="-65" charset="-128"/>
            </a:endParaRPr>
          </a:p>
          <a:p>
            <a:pPr lvl="1" defTabSz="457200">
              <a:buSzPct val="120000"/>
              <a:buFont typeface="Arial" charset="0"/>
              <a:buChar char="•"/>
              <a:defRPr/>
            </a:pPr>
            <a:r>
              <a:rPr lang="nl-BE" sz="2000" dirty="0" err="1">
                <a:latin typeface="Calibri" pitchFamily="34" charset="0"/>
                <a:ea typeface="ＭＳ Ｐゴシック" pitchFamily="-65" charset="-128"/>
                <a:cs typeface="ＭＳ Ｐゴシック" pitchFamily="-65" charset="-128"/>
              </a:rPr>
              <a:t>Who</a:t>
            </a:r>
            <a:r>
              <a:rPr lang="nl-BE" sz="2000" dirty="0">
                <a:latin typeface="Calibri" pitchFamily="34" charset="0"/>
                <a:ea typeface="ＭＳ Ｐゴシック" pitchFamily="-65" charset="-128"/>
                <a:cs typeface="ＭＳ Ｐゴシック" pitchFamily="-65" charset="-128"/>
              </a:rPr>
              <a:t> </a:t>
            </a:r>
            <a:r>
              <a:rPr lang="nl-BE" sz="2000" dirty="0" err="1">
                <a:latin typeface="Calibri" pitchFamily="34" charset="0"/>
                <a:ea typeface="ＭＳ Ｐゴシック" pitchFamily="-65" charset="-128"/>
                <a:cs typeface="ＭＳ Ｐゴシック" pitchFamily="-65" charset="-128"/>
              </a:rPr>
              <a:t>particpates</a:t>
            </a:r>
            <a:r>
              <a:rPr lang="nl-BE" sz="2000" dirty="0">
                <a:latin typeface="Calibri" pitchFamily="34" charset="0"/>
                <a:ea typeface="ＭＳ Ｐゴシック" pitchFamily="-65" charset="-128"/>
                <a:cs typeface="ＭＳ Ｐゴシック" pitchFamily="-65" charset="-128"/>
              </a:rPr>
              <a:t> </a:t>
            </a:r>
            <a:r>
              <a:rPr lang="nl-BE" sz="2000" dirty="0" err="1">
                <a:latin typeface="Calibri" pitchFamily="34" charset="0"/>
                <a:ea typeface="ＭＳ Ｐゴシック" pitchFamily="-65" charset="-128"/>
                <a:cs typeface="ＭＳ Ｐゴシック" pitchFamily="-65" charset="-128"/>
              </a:rPr>
              <a:t>and</a:t>
            </a:r>
            <a:r>
              <a:rPr lang="nl-BE" sz="2000" dirty="0">
                <a:latin typeface="Calibri" pitchFamily="34" charset="0"/>
                <a:ea typeface="ＭＳ Ｐゴシック" pitchFamily="-65" charset="-128"/>
                <a:cs typeface="ＭＳ Ｐゴシック" pitchFamily="-65" charset="-128"/>
              </a:rPr>
              <a:t> </a:t>
            </a:r>
            <a:r>
              <a:rPr lang="nl-BE" sz="2000" dirty="0" err="1">
                <a:latin typeface="Calibri" pitchFamily="34" charset="0"/>
                <a:ea typeface="ＭＳ Ｐゴシック" pitchFamily="-65" charset="-128"/>
                <a:cs typeface="ＭＳ Ｐゴシック" pitchFamily="-65" charset="-128"/>
              </a:rPr>
              <a:t>why</a:t>
            </a:r>
            <a:r>
              <a:rPr lang="nl-BE" sz="2000" dirty="0">
                <a:latin typeface="Calibri" pitchFamily="34" charset="0"/>
                <a:ea typeface="ＭＳ Ｐゴシック" pitchFamily="-65" charset="-128"/>
                <a:cs typeface="ＭＳ Ｐゴシック" pitchFamily="-65" charset="-128"/>
              </a:rPr>
              <a:t>:  </a:t>
            </a:r>
            <a:r>
              <a:rPr lang="nl-BE" sz="2000" dirty="0" err="1">
                <a:latin typeface="Calibri" pitchFamily="34" charset="0"/>
                <a:ea typeface="ＭＳ Ｐゴシック" pitchFamily="-65" charset="-128"/>
                <a:cs typeface="ＭＳ Ｐゴシック" pitchFamily="-65" charset="-128"/>
              </a:rPr>
              <a:t>motivation</a:t>
            </a:r>
            <a:r>
              <a:rPr lang="nl-BE" sz="2000" dirty="0">
                <a:latin typeface="Calibri" pitchFamily="34" charset="0"/>
                <a:ea typeface="ＭＳ Ｐゴシック" pitchFamily="-65" charset="-128"/>
                <a:cs typeface="ＭＳ Ｐゴシック" pitchFamily="-65" charset="-128"/>
              </a:rPr>
              <a:t>, power </a:t>
            </a:r>
            <a:r>
              <a:rPr lang="nl-BE" sz="2000" dirty="0">
                <a:latin typeface="Calibri" pitchFamily="34" charset="0"/>
                <a:ea typeface="ＭＳ Ｐゴシック" pitchFamily="-65" charset="-128"/>
                <a:cs typeface="ＭＳ Ｐゴシック" pitchFamily="-65" charset="-128"/>
                <a:sym typeface="Wingdings" pitchFamily="2" charset="2"/>
              </a:rPr>
              <a:t> </a:t>
            </a:r>
            <a:r>
              <a:rPr lang="nl-BE" sz="2000" dirty="0" err="1">
                <a:latin typeface="Calibri" pitchFamily="34" charset="0"/>
                <a:ea typeface="ＭＳ Ｐゴシック" pitchFamily="-65" charset="-128"/>
                <a:cs typeface="ＭＳ Ｐゴシック" pitchFamily="-65" charset="-128"/>
                <a:sym typeface="Wingdings" pitchFamily="2" charset="2"/>
              </a:rPr>
              <a:t>equity</a:t>
            </a:r>
            <a:r>
              <a:rPr lang="nl-BE" sz="2000" dirty="0">
                <a:latin typeface="Calibri" pitchFamily="34" charset="0"/>
                <a:ea typeface="ＭＳ Ｐゴシック" pitchFamily="-65" charset="-128"/>
                <a:cs typeface="ＭＳ Ｐゴシック" pitchFamily="-65" charset="-128"/>
                <a:sym typeface="Wingdings" pitchFamily="2" charset="2"/>
              </a:rPr>
              <a:t>?</a:t>
            </a:r>
            <a:endParaRPr lang="nl-BE" sz="2000" dirty="0">
              <a:latin typeface="Calibri" pitchFamily="34" charset="0"/>
              <a:ea typeface="ＭＳ Ｐゴシック" pitchFamily="-65" charset="-128"/>
              <a:cs typeface="ＭＳ Ｐゴシック" pitchFamily="-65" charset="-128"/>
            </a:endParaRPr>
          </a:p>
          <a:p>
            <a:pPr lvl="1" defTabSz="457200">
              <a:buSzPct val="120000"/>
              <a:buFont typeface="Arial" charset="0"/>
              <a:buChar char="•"/>
              <a:defRPr/>
            </a:pPr>
            <a:r>
              <a:rPr lang="nl-BE" sz="2000" dirty="0">
                <a:latin typeface="Calibri" pitchFamily="34" charset="0"/>
                <a:ea typeface="ＭＳ Ｐゴシック" pitchFamily="-65" charset="-128"/>
                <a:cs typeface="ＭＳ Ｐゴシック" pitchFamily="-65" charset="-128"/>
              </a:rPr>
              <a:t>How do we </a:t>
            </a:r>
            <a:r>
              <a:rPr lang="nl-BE" sz="2000" dirty="0" err="1">
                <a:latin typeface="Calibri" pitchFamily="34" charset="0"/>
                <a:ea typeface="ＭＳ Ｐゴシック" pitchFamily="-65" charset="-128"/>
                <a:cs typeface="ＭＳ Ｐゴシック" pitchFamily="-65" charset="-128"/>
              </a:rPr>
              <a:t>participate</a:t>
            </a:r>
            <a:r>
              <a:rPr lang="nl-BE" sz="2000" dirty="0">
                <a:latin typeface="Calibri" pitchFamily="34" charset="0"/>
                <a:ea typeface="ＭＳ Ｐゴシック" pitchFamily="-65" charset="-128"/>
                <a:cs typeface="ＭＳ Ｐゴシック" pitchFamily="-65" charset="-128"/>
              </a:rPr>
              <a:t>: Information </a:t>
            </a:r>
            <a:r>
              <a:rPr lang="nl-BE" sz="2000" dirty="0" err="1">
                <a:latin typeface="Calibri" pitchFamily="34" charset="0"/>
                <a:ea typeface="ＭＳ Ｐゴシック" pitchFamily="-65" charset="-128"/>
                <a:cs typeface="ＭＳ Ｐゴシック" pitchFamily="-65" charset="-128"/>
              </a:rPr>
              <a:t>presentation</a:t>
            </a:r>
            <a:r>
              <a:rPr lang="nl-BE" sz="2000" dirty="0">
                <a:latin typeface="Calibri" pitchFamily="34" charset="0"/>
                <a:ea typeface="ＭＳ Ｐゴシック" pitchFamily="-65" charset="-128"/>
                <a:cs typeface="ＭＳ Ｐゴシック" pitchFamily="-65" charset="-128"/>
              </a:rPr>
              <a:t>, </a:t>
            </a:r>
            <a:r>
              <a:rPr lang="nl-BE" sz="2000" dirty="0" err="1">
                <a:latin typeface="Calibri" pitchFamily="34" charset="0"/>
                <a:ea typeface="ＭＳ Ｐゴシック" pitchFamily="-65" charset="-128"/>
                <a:cs typeface="ＭＳ Ｐゴシック" pitchFamily="-65" charset="-128"/>
              </a:rPr>
              <a:t>digestion</a:t>
            </a:r>
            <a:r>
              <a:rPr lang="nl-BE" sz="2000" dirty="0">
                <a:latin typeface="Calibri" pitchFamily="34" charset="0"/>
                <a:ea typeface="ＭＳ Ｐゴシック" pitchFamily="-65" charset="-128"/>
                <a:cs typeface="ＭＳ Ｐゴシック" pitchFamily="-65" charset="-128"/>
              </a:rPr>
              <a:t> </a:t>
            </a:r>
            <a:r>
              <a:rPr lang="nl-BE" sz="2000" dirty="0" err="1">
                <a:latin typeface="Calibri" pitchFamily="34" charset="0"/>
                <a:ea typeface="ＭＳ Ｐゴシック" pitchFamily="-65" charset="-128"/>
                <a:cs typeface="ＭＳ Ｐゴシック" pitchFamily="-65" charset="-128"/>
              </a:rPr>
              <a:t>and</a:t>
            </a:r>
            <a:r>
              <a:rPr lang="nl-BE" sz="2000" dirty="0">
                <a:latin typeface="Calibri" pitchFamily="34" charset="0"/>
                <a:ea typeface="ＭＳ Ｐゴシック" pitchFamily="-65" charset="-128"/>
                <a:cs typeface="ＭＳ Ｐゴシック" pitchFamily="-65" charset="-128"/>
              </a:rPr>
              <a:t> follow up </a:t>
            </a:r>
            <a:r>
              <a:rPr lang="nl-BE" sz="2000" dirty="0">
                <a:latin typeface="Calibri" pitchFamily="34" charset="0"/>
                <a:ea typeface="ＭＳ Ｐゴシック" pitchFamily="-65" charset="-128"/>
                <a:cs typeface="ＭＳ Ｐゴシック" pitchFamily="-65" charset="-128"/>
                <a:sym typeface="Wingdings" pitchFamily="2" charset="2"/>
              </a:rPr>
              <a:t></a:t>
            </a:r>
            <a:r>
              <a:rPr lang="nl-BE" sz="2000" dirty="0">
                <a:latin typeface="Calibri" pitchFamily="34" charset="0"/>
                <a:ea typeface="ＭＳ Ｐゴシック" pitchFamily="-65" charset="-128"/>
                <a:cs typeface="ＭＳ Ｐゴシック" pitchFamily="-65" charset="-128"/>
              </a:rPr>
              <a:t> efficiency </a:t>
            </a:r>
            <a:r>
              <a:rPr lang="nl-BE" sz="2000" dirty="0" err="1">
                <a:latin typeface="Calibri" pitchFamily="34" charset="0"/>
                <a:ea typeface="ＭＳ Ｐゴシック" pitchFamily="-65" charset="-128"/>
                <a:cs typeface="ＭＳ Ｐゴシック" pitchFamily="-65" charset="-128"/>
              </a:rPr>
              <a:t>and</a:t>
            </a:r>
            <a:r>
              <a:rPr lang="nl-BE" sz="2000" dirty="0">
                <a:latin typeface="Calibri" pitchFamily="34" charset="0"/>
                <a:ea typeface="ＭＳ Ｐゴシック" pitchFamily="-65" charset="-128"/>
                <a:cs typeface="ＭＳ Ｐゴシック" pitchFamily="-65" charset="-128"/>
              </a:rPr>
              <a:t> </a:t>
            </a:r>
            <a:r>
              <a:rPr lang="nl-BE" sz="2000" dirty="0" err="1">
                <a:latin typeface="Calibri" pitchFamily="34" charset="0"/>
                <a:ea typeface="ＭＳ Ｐゴシック" pitchFamily="-65" charset="-128"/>
                <a:cs typeface="ＭＳ Ｐゴシック" pitchFamily="-65" charset="-128"/>
              </a:rPr>
              <a:t>social</a:t>
            </a:r>
            <a:r>
              <a:rPr lang="nl-BE" sz="2000" dirty="0">
                <a:latin typeface="Calibri" pitchFamily="34" charset="0"/>
                <a:ea typeface="ＭＳ Ｐゴシック" pitchFamily="-65" charset="-128"/>
                <a:cs typeface="ＭＳ Ｐゴシック" pitchFamily="-65" charset="-128"/>
              </a:rPr>
              <a:t> </a:t>
            </a:r>
            <a:r>
              <a:rPr lang="nl-BE" sz="2000" dirty="0" err="1">
                <a:latin typeface="Calibri" pitchFamily="34" charset="0"/>
                <a:ea typeface="ＭＳ Ｐゴシック" pitchFamily="-65" charset="-128"/>
                <a:cs typeface="ＭＳ Ｐゴシック" pitchFamily="-65" charset="-128"/>
              </a:rPr>
              <a:t>learning</a:t>
            </a:r>
            <a:r>
              <a:rPr lang="nl-BE" sz="2000" dirty="0">
                <a:latin typeface="Calibri" pitchFamily="34" charset="0"/>
                <a:ea typeface="ＭＳ Ｐゴシック" pitchFamily="-65" charset="-128"/>
                <a:cs typeface="ＭＳ Ｐゴシック" pitchFamily="-65" charset="-128"/>
              </a:rPr>
              <a:t>?</a:t>
            </a:r>
          </a:p>
          <a:p>
            <a:pPr lvl="1" defTabSz="457200">
              <a:buSzPct val="120000"/>
              <a:buFont typeface="Arial" charset="0"/>
              <a:buChar char="•"/>
              <a:defRPr/>
            </a:pPr>
            <a:r>
              <a:rPr lang="nl-BE" sz="2000" dirty="0" err="1">
                <a:latin typeface="Calibri" pitchFamily="34" charset="0"/>
                <a:ea typeface="ＭＳ Ｐゴシック" pitchFamily="-65" charset="-128"/>
                <a:cs typeface="ＭＳ Ｐゴシック" pitchFamily="-65" charset="-128"/>
              </a:rPr>
              <a:t>Implementation</a:t>
            </a:r>
            <a:r>
              <a:rPr lang="nl-BE" sz="2000" dirty="0">
                <a:latin typeface="Calibri" pitchFamily="34" charset="0"/>
                <a:ea typeface="ＭＳ Ｐゴシック" pitchFamily="-65" charset="-128"/>
                <a:cs typeface="ＭＳ Ｐゴシック" pitchFamily="-65" charset="-128"/>
              </a:rPr>
              <a:t> of </a:t>
            </a:r>
            <a:r>
              <a:rPr lang="nl-BE" sz="2000" dirty="0" err="1">
                <a:latin typeface="Calibri" pitchFamily="34" charset="0"/>
                <a:ea typeface="ＭＳ Ｐゴシック" pitchFamily="-65" charset="-128"/>
                <a:cs typeface="ＭＳ Ｐゴシック" pitchFamily="-65" charset="-128"/>
              </a:rPr>
              <a:t>the</a:t>
            </a:r>
            <a:r>
              <a:rPr lang="nl-BE" sz="2000" dirty="0">
                <a:latin typeface="Calibri" pitchFamily="34" charset="0"/>
                <a:ea typeface="ＭＳ Ｐゴシック" pitchFamily="-65" charset="-128"/>
                <a:cs typeface="ＭＳ Ｐゴシック" pitchFamily="-65" charset="-128"/>
              </a:rPr>
              <a:t> </a:t>
            </a:r>
            <a:r>
              <a:rPr lang="nl-BE" sz="2000" dirty="0" err="1">
                <a:latin typeface="Calibri" pitchFamily="34" charset="0"/>
                <a:ea typeface="ＭＳ Ｐゴシック" pitchFamily="-65" charset="-128"/>
                <a:cs typeface="ＭＳ Ｐゴシック" pitchFamily="-65" charset="-128"/>
              </a:rPr>
              <a:t>outcomes</a:t>
            </a:r>
            <a:r>
              <a:rPr lang="nl-BE" sz="2000" dirty="0">
                <a:latin typeface="Calibri" pitchFamily="34" charset="0"/>
                <a:ea typeface="ＭＳ Ｐゴシック" pitchFamily="-65" charset="-128"/>
                <a:cs typeface="ＭＳ Ｐゴシック" pitchFamily="-65" charset="-128"/>
              </a:rPr>
              <a:t> + monitoring (~</a:t>
            </a:r>
            <a:r>
              <a:rPr lang="nl-BE" sz="2000" dirty="0" err="1">
                <a:latin typeface="Calibri" pitchFamily="34" charset="0"/>
                <a:ea typeface="ＭＳ Ｐゴシック" pitchFamily="-65" charset="-128"/>
                <a:cs typeface="ＭＳ Ｐゴシック" pitchFamily="-65" charset="-128"/>
              </a:rPr>
              <a:t>operational</a:t>
            </a:r>
            <a:r>
              <a:rPr lang="nl-BE" sz="2000" dirty="0">
                <a:latin typeface="Calibri" pitchFamily="34" charset="0"/>
                <a:ea typeface="ＭＳ Ｐゴシック" pitchFamily="-65" charset="-128"/>
                <a:cs typeface="ＭＳ Ｐゴシック" pitchFamily="-65" charset="-128"/>
              </a:rPr>
              <a:t> </a:t>
            </a:r>
            <a:r>
              <a:rPr lang="nl-BE" sz="2000" dirty="0" err="1">
                <a:latin typeface="Calibri" pitchFamily="34" charset="0"/>
                <a:ea typeface="ＭＳ Ｐゴシック" pitchFamily="-65" charset="-128"/>
                <a:cs typeface="ＭＳ Ｐゴシック" pitchFamily="-65" charset="-128"/>
              </a:rPr>
              <a:t>capacity</a:t>
            </a:r>
            <a:r>
              <a:rPr lang="nl-BE" sz="2000" dirty="0">
                <a:latin typeface="Calibri" pitchFamily="34" charset="0"/>
                <a:ea typeface="ＭＳ Ｐゴシック" pitchFamily="-65" charset="-128"/>
                <a:cs typeface="ＭＳ Ｐゴシック" pitchFamily="-65" charset="-128"/>
              </a:rPr>
              <a:t>) </a:t>
            </a:r>
            <a:r>
              <a:rPr lang="nl-BE" sz="2000" dirty="0">
                <a:latin typeface="Calibri" pitchFamily="34" charset="0"/>
                <a:ea typeface="ＭＳ Ｐゴシック" pitchFamily="-65" charset="-128"/>
                <a:cs typeface="ＭＳ Ｐゴシック" pitchFamily="-65" charset="-128"/>
                <a:sym typeface="Wingdings" pitchFamily="2" charset="2"/>
              </a:rPr>
              <a:t> </a:t>
            </a:r>
            <a:r>
              <a:rPr lang="nl-BE" sz="2000" dirty="0" err="1">
                <a:latin typeface="Calibri" pitchFamily="34" charset="0"/>
                <a:ea typeface="ＭＳ Ｐゴシック" pitchFamily="-65" charset="-128"/>
                <a:cs typeface="ＭＳ Ｐゴシック" pitchFamily="-65" charset="-128"/>
                <a:sym typeface="Wingdings" pitchFamily="2" charset="2"/>
              </a:rPr>
              <a:t>adaptation</a:t>
            </a:r>
            <a:r>
              <a:rPr lang="nl-BE" sz="2000" dirty="0">
                <a:latin typeface="Calibri" pitchFamily="34" charset="0"/>
                <a:ea typeface="ＭＳ Ｐゴシック" pitchFamily="-65" charset="-128"/>
                <a:cs typeface="ＭＳ Ｐゴシック" pitchFamily="-65" charset="-128"/>
                <a:sym typeface="Wingdings" pitchFamily="2" charset="2"/>
              </a:rPr>
              <a:t>?</a:t>
            </a:r>
            <a:endParaRPr lang="nl-BE" sz="2000" dirty="0">
              <a:latin typeface="Calibri" pitchFamily="34" charset="0"/>
              <a:ea typeface="ＭＳ Ｐゴシック" pitchFamily="-65" charset="-128"/>
              <a:cs typeface="ＭＳ Ｐゴシック" pitchFamily="-65" charset="-128"/>
            </a:endParaRPr>
          </a:p>
          <a:p>
            <a:endParaRPr lang="en-GB" dirty="0"/>
          </a:p>
        </p:txBody>
      </p:sp>
    </p:spTree>
    <p:extLst>
      <p:ext uri="{BB962C8B-B14F-4D97-AF65-F5344CB8AC3E}">
        <p14:creationId xmlns:p14="http://schemas.microsoft.com/office/powerpoint/2010/main" val="1145753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kern="0" dirty="0"/>
              <a:t>Participatory processes and outcomes</a:t>
            </a:r>
            <a:endParaRPr lang="en-GB" dirty="0"/>
          </a:p>
        </p:txBody>
      </p:sp>
      <p:sp>
        <p:nvSpPr>
          <p:cNvPr id="5" name="TextBox 4"/>
          <p:cNvSpPr txBox="1"/>
          <p:nvPr/>
        </p:nvSpPr>
        <p:spPr>
          <a:xfrm>
            <a:off x="8432074" y="5700739"/>
            <a:ext cx="3517900" cy="338554"/>
          </a:xfrm>
          <a:prstGeom prst="rect">
            <a:avLst/>
          </a:prstGeom>
          <a:noFill/>
        </p:spPr>
        <p:txBody>
          <a:bodyPr wrap="square" rtlCol="0">
            <a:spAutoFit/>
          </a:bodyPr>
          <a:lstStyle/>
          <a:p>
            <a:r>
              <a:rPr lang="en-GB" sz="1600" i="1" dirty="0">
                <a:solidFill>
                  <a:srgbClr val="7030A0"/>
                </a:solidFill>
              </a:rPr>
              <a:t>Source: </a:t>
            </a:r>
            <a:r>
              <a:rPr lang="en-US" sz="1600" i="1" dirty="0" err="1">
                <a:solidFill>
                  <a:srgbClr val="7030A0"/>
                </a:solidFill>
              </a:rPr>
              <a:t>Newig</a:t>
            </a:r>
            <a:r>
              <a:rPr lang="en-US" sz="1600" i="1" dirty="0">
                <a:solidFill>
                  <a:srgbClr val="7030A0"/>
                </a:solidFill>
              </a:rPr>
              <a:t> J., 2007</a:t>
            </a:r>
            <a:endParaRPr lang="en-GB" sz="1600" i="1" dirty="0">
              <a:solidFill>
                <a:srgbClr val="7030A0"/>
              </a:solidFill>
            </a:endParaRPr>
          </a:p>
        </p:txBody>
      </p:sp>
      <p:pic>
        <p:nvPicPr>
          <p:cNvPr id="7" name="Picture 6"/>
          <p:cNvPicPr>
            <a:picLocks noChangeAspect="1"/>
          </p:cNvPicPr>
          <p:nvPr/>
        </p:nvPicPr>
        <p:blipFill>
          <a:blip r:embed="rId2"/>
          <a:stretch>
            <a:fillRect/>
          </a:stretch>
        </p:blipFill>
        <p:spPr>
          <a:xfrm>
            <a:off x="1506581" y="2088340"/>
            <a:ext cx="9908838" cy="2109191"/>
          </a:xfrm>
          <a:prstGeom prst="rect">
            <a:avLst/>
          </a:prstGeom>
        </p:spPr>
      </p:pic>
    </p:spTree>
    <p:extLst>
      <p:ext uri="{BB962C8B-B14F-4D97-AF65-F5344CB8AC3E}">
        <p14:creationId xmlns:p14="http://schemas.microsoft.com/office/powerpoint/2010/main" val="474857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1514944" y="30303"/>
            <a:ext cx="5915994" cy="7391403"/>
          </a:xfrm>
          <a:prstGeom prst="rect">
            <a:avLst/>
          </a:prstGeom>
        </p:spPr>
      </p:pic>
      <p:sp>
        <p:nvSpPr>
          <p:cNvPr id="4" name="Title 3"/>
          <p:cNvSpPr>
            <a:spLocks noGrp="1"/>
          </p:cNvSpPr>
          <p:nvPr>
            <p:ph type="title"/>
          </p:nvPr>
        </p:nvSpPr>
        <p:spPr/>
        <p:txBody>
          <a:bodyPr>
            <a:normAutofit/>
          </a:bodyPr>
          <a:lstStyle/>
          <a:p>
            <a:r>
              <a:rPr lang="en-GB" kern="0" dirty="0"/>
              <a:t>Participatory processes and outcomes</a:t>
            </a:r>
            <a:endParaRPr lang="en-GB" dirty="0"/>
          </a:p>
        </p:txBody>
      </p:sp>
      <p:sp>
        <p:nvSpPr>
          <p:cNvPr id="5" name="TextBox 4"/>
          <p:cNvSpPr txBox="1"/>
          <p:nvPr/>
        </p:nvSpPr>
        <p:spPr>
          <a:xfrm>
            <a:off x="8432074" y="5700739"/>
            <a:ext cx="3517900" cy="338554"/>
          </a:xfrm>
          <a:prstGeom prst="rect">
            <a:avLst/>
          </a:prstGeom>
          <a:noFill/>
        </p:spPr>
        <p:txBody>
          <a:bodyPr wrap="square" rtlCol="0">
            <a:spAutoFit/>
          </a:bodyPr>
          <a:lstStyle/>
          <a:p>
            <a:r>
              <a:rPr lang="en-GB" sz="1600" i="1" dirty="0">
                <a:solidFill>
                  <a:srgbClr val="7030A0"/>
                </a:solidFill>
              </a:rPr>
              <a:t>Source: </a:t>
            </a:r>
            <a:r>
              <a:rPr lang="en-US" sz="1600" i="1" dirty="0" err="1">
                <a:solidFill>
                  <a:srgbClr val="7030A0"/>
                </a:solidFill>
              </a:rPr>
              <a:t>Newig</a:t>
            </a:r>
            <a:r>
              <a:rPr lang="en-US" sz="1600" i="1" dirty="0">
                <a:solidFill>
                  <a:srgbClr val="7030A0"/>
                </a:solidFill>
              </a:rPr>
              <a:t> J., 2007</a:t>
            </a:r>
            <a:endParaRPr lang="en-GB" sz="1600" i="1" dirty="0">
              <a:solidFill>
                <a:srgbClr val="7030A0"/>
              </a:solidFill>
            </a:endParaRPr>
          </a:p>
        </p:txBody>
      </p:sp>
      <p:pic>
        <p:nvPicPr>
          <p:cNvPr id="7" name="Picture 6"/>
          <p:cNvPicPr>
            <a:picLocks noChangeAspect="1"/>
          </p:cNvPicPr>
          <p:nvPr/>
        </p:nvPicPr>
        <p:blipFill>
          <a:blip r:embed="rId3"/>
          <a:stretch>
            <a:fillRect/>
          </a:stretch>
        </p:blipFill>
        <p:spPr>
          <a:xfrm>
            <a:off x="8306989" y="1567195"/>
            <a:ext cx="3642985" cy="775444"/>
          </a:xfrm>
          <a:prstGeom prst="rect">
            <a:avLst/>
          </a:prstGeom>
        </p:spPr>
      </p:pic>
    </p:spTree>
    <p:extLst>
      <p:ext uri="{BB962C8B-B14F-4D97-AF65-F5344CB8AC3E}">
        <p14:creationId xmlns:p14="http://schemas.microsoft.com/office/powerpoint/2010/main" val="3556667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kern="0" dirty="0"/>
              <a:t>Participatory processes and outcomes</a:t>
            </a:r>
            <a:endParaRPr lang="en-GB" dirty="0"/>
          </a:p>
        </p:txBody>
      </p:sp>
      <p:graphicFrame>
        <p:nvGraphicFramePr>
          <p:cNvPr id="6" name="Diagram 5"/>
          <p:cNvGraphicFramePr/>
          <p:nvPr>
            <p:extLst>
              <p:ext uri="{D42A27DB-BD31-4B8C-83A1-F6EECF244321}">
                <p14:modId xmlns:p14="http://schemas.microsoft.com/office/powerpoint/2010/main" val="2632794868"/>
              </p:ext>
            </p:extLst>
          </p:nvPr>
        </p:nvGraphicFramePr>
        <p:xfrm>
          <a:off x="2416519" y="625899"/>
          <a:ext cx="7530847" cy="5835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8007785" y="6336465"/>
            <a:ext cx="4062158" cy="338554"/>
          </a:xfrm>
          <a:prstGeom prst="rect">
            <a:avLst/>
          </a:prstGeom>
          <a:noFill/>
        </p:spPr>
        <p:txBody>
          <a:bodyPr wrap="square" rtlCol="0">
            <a:spAutoFit/>
          </a:bodyPr>
          <a:lstStyle/>
          <a:p>
            <a:r>
              <a:rPr lang="en-GB" sz="1600" i="1" dirty="0">
                <a:solidFill>
                  <a:srgbClr val="7030A0"/>
                </a:solidFill>
              </a:rPr>
              <a:t>Source: </a:t>
            </a:r>
            <a:r>
              <a:rPr lang="en-US" sz="1600" i="1" dirty="0">
                <a:solidFill>
                  <a:srgbClr val="7030A0"/>
                </a:solidFill>
              </a:rPr>
              <a:t>own elaboration after </a:t>
            </a:r>
            <a:r>
              <a:rPr lang="en-US" sz="1600" i="1" dirty="0" err="1">
                <a:solidFill>
                  <a:srgbClr val="7030A0"/>
                </a:solidFill>
              </a:rPr>
              <a:t>Newig</a:t>
            </a:r>
            <a:r>
              <a:rPr lang="en-US" sz="1600" i="1" dirty="0">
                <a:solidFill>
                  <a:srgbClr val="7030A0"/>
                </a:solidFill>
              </a:rPr>
              <a:t>, J., 2007</a:t>
            </a:r>
            <a:endParaRPr lang="en-GB" sz="1600" i="1" dirty="0">
              <a:solidFill>
                <a:srgbClr val="7030A0"/>
              </a:solidFill>
            </a:endParaRPr>
          </a:p>
        </p:txBody>
      </p:sp>
    </p:spTree>
    <p:extLst>
      <p:ext uri="{BB962C8B-B14F-4D97-AF65-F5344CB8AC3E}">
        <p14:creationId xmlns:p14="http://schemas.microsoft.com/office/powerpoint/2010/main" val="404987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839994" cy="1325563"/>
          </a:xfrm>
        </p:spPr>
        <p:txBody>
          <a:bodyPr>
            <a:normAutofit fontScale="90000"/>
          </a:bodyPr>
          <a:lstStyle/>
          <a:p>
            <a:r>
              <a:rPr lang="en-US" sz="4000" kern="0" dirty="0"/>
              <a:t>Improving water management through participatory processes </a:t>
            </a:r>
            <a:r>
              <a:rPr lang="en-US" sz="4000" kern="0" dirty="0">
                <a:sym typeface="Wingdings" panose="05000000000000000000" pitchFamily="2" charset="2"/>
              </a:rPr>
              <a:t>– towards </a:t>
            </a:r>
            <a:r>
              <a:rPr lang="en-US" sz="4000" kern="0" dirty="0"/>
              <a:t>collective groundwater management</a:t>
            </a:r>
            <a:endParaRPr lang="en-GB" sz="4000" dirty="0"/>
          </a:p>
        </p:txBody>
      </p:sp>
      <p:sp>
        <p:nvSpPr>
          <p:cNvPr id="2" name="Content Placeholder 1"/>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sz="2400" dirty="0"/>
          </a:p>
          <a:p>
            <a:r>
              <a:rPr lang="en-US" sz="2400" dirty="0"/>
              <a:t> for participation, integration and implementation</a:t>
            </a:r>
          </a:p>
        </p:txBody>
      </p:sp>
      <p:sp>
        <p:nvSpPr>
          <p:cNvPr id="3" name="Rounded Rectangle 2"/>
          <p:cNvSpPr/>
          <p:nvPr/>
        </p:nvSpPr>
        <p:spPr>
          <a:xfrm>
            <a:off x="766354" y="1690688"/>
            <a:ext cx="3500846" cy="3038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Regional level</a:t>
            </a:r>
          </a:p>
          <a:p>
            <a:pPr algn="ctr"/>
            <a:r>
              <a:rPr lang="en-US" dirty="0"/>
              <a:t>Multiple basins</a:t>
            </a:r>
          </a:p>
          <a:p>
            <a:pPr algn="ctr"/>
            <a:endParaRPr lang="en-US" dirty="0"/>
          </a:p>
          <a:p>
            <a:pPr algn="ctr"/>
            <a:r>
              <a:rPr lang="en-US" dirty="0"/>
              <a:t>Water Agency</a:t>
            </a:r>
          </a:p>
          <a:p>
            <a:pPr algn="ctr"/>
            <a:endParaRPr lang="en-US" dirty="0"/>
          </a:p>
          <a:p>
            <a:pPr algn="ctr"/>
            <a:r>
              <a:rPr lang="en-US" dirty="0"/>
              <a:t>Information and consultation on draft basin plan</a:t>
            </a:r>
            <a:endParaRPr lang="en-GB" dirty="0"/>
          </a:p>
        </p:txBody>
      </p:sp>
      <p:sp>
        <p:nvSpPr>
          <p:cNvPr id="6" name="Rounded Rectangle 5"/>
          <p:cNvSpPr/>
          <p:nvPr/>
        </p:nvSpPr>
        <p:spPr>
          <a:xfrm>
            <a:off x="4339046" y="1690689"/>
            <a:ext cx="3500846" cy="3038066"/>
          </a:xfrm>
          <a:prstGeom prst="roundRect">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Basin scale</a:t>
            </a:r>
          </a:p>
          <a:p>
            <a:pPr algn="ctr"/>
            <a:r>
              <a:rPr lang="en-US" dirty="0" err="1"/>
              <a:t>Andarax</a:t>
            </a:r>
            <a:r>
              <a:rPr lang="en-US" dirty="0"/>
              <a:t> basin</a:t>
            </a:r>
          </a:p>
          <a:p>
            <a:pPr algn="ctr"/>
            <a:endParaRPr lang="en-US" dirty="0"/>
          </a:p>
          <a:p>
            <a:pPr algn="ctr"/>
            <a:r>
              <a:rPr lang="en-US" dirty="0"/>
              <a:t>Water Agency in collaboration with IHE and UAL, UGR</a:t>
            </a:r>
          </a:p>
          <a:p>
            <a:pPr algn="ctr"/>
            <a:endParaRPr lang="en-US" dirty="0"/>
          </a:p>
          <a:p>
            <a:pPr algn="ctr"/>
            <a:r>
              <a:rPr lang="en-US" dirty="0"/>
              <a:t>Multi-stakeholder platform and DSS for participatory planning </a:t>
            </a:r>
            <a:endParaRPr lang="en-GB" dirty="0"/>
          </a:p>
        </p:txBody>
      </p:sp>
      <p:sp>
        <p:nvSpPr>
          <p:cNvPr id="7" name="Rounded Rectangle 6"/>
          <p:cNvSpPr/>
          <p:nvPr/>
        </p:nvSpPr>
        <p:spPr>
          <a:xfrm>
            <a:off x="8021682" y="1690688"/>
            <a:ext cx="3500846" cy="3038066"/>
          </a:xfrm>
          <a:prstGeom prst="round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Water body scale</a:t>
            </a:r>
          </a:p>
          <a:p>
            <a:pPr algn="ctr"/>
            <a:r>
              <a:rPr lang="en-US" dirty="0"/>
              <a:t>Lower </a:t>
            </a:r>
            <a:r>
              <a:rPr lang="en-US" dirty="0" err="1"/>
              <a:t>Andarax</a:t>
            </a:r>
            <a:r>
              <a:rPr lang="en-US" dirty="0"/>
              <a:t> Aquifer</a:t>
            </a:r>
          </a:p>
          <a:p>
            <a:pPr algn="ctr"/>
            <a:endParaRPr lang="en-US" dirty="0"/>
          </a:p>
          <a:p>
            <a:pPr algn="ctr"/>
            <a:r>
              <a:rPr lang="en-US" dirty="0" err="1"/>
              <a:t>Tragsatec</a:t>
            </a:r>
            <a:endParaRPr lang="en-US" dirty="0"/>
          </a:p>
          <a:p>
            <a:pPr algn="ctr"/>
            <a:endParaRPr lang="en-GB" dirty="0"/>
          </a:p>
          <a:p>
            <a:pPr algn="ctr"/>
            <a:r>
              <a:rPr lang="en-US" dirty="0"/>
              <a:t>Establishing water user board and regulation plan - POMBA (regulating water resources of middle lower </a:t>
            </a:r>
            <a:r>
              <a:rPr lang="en-US" dirty="0" err="1"/>
              <a:t>Andarax</a:t>
            </a:r>
            <a:r>
              <a:rPr lang="en-US" dirty="0"/>
              <a:t>)</a:t>
            </a:r>
          </a:p>
          <a:p>
            <a:pPr algn="ctr"/>
            <a:endParaRPr lang="en-US" dirty="0"/>
          </a:p>
        </p:txBody>
      </p:sp>
      <p:sp>
        <p:nvSpPr>
          <p:cNvPr id="8" name="TextBox 7"/>
          <p:cNvSpPr txBox="1"/>
          <p:nvPr/>
        </p:nvSpPr>
        <p:spPr>
          <a:xfrm>
            <a:off x="925285" y="5973345"/>
            <a:ext cx="10752909" cy="338554"/>
          </a:xfrm>
          <a:prstGeom prst="rect">
            <a:avLst/>
          </a:prstGeom>
          <a:noFill/>
        </p:spPr>
        <p:txBody>
          <a:bodyPr wrap="square" rtlCol="0">
            <a:spAutoFit/>
          </a:bodyPr>
          <a:lstStyle/>
          <a:p>
            <a:r>
              <a:rPr lang="en-GB" sz="1600" i="1" dirty="0">
                <a:solidFill>
                  <a:srgbClr val="7030A0"/>
                </a:solidFill>
              </a:rPr>
              <a:t>Source: </a:t>
            </a:r>
            <a:r>
              <a:rPr lang="en-US" sz="1600" i="1" dirty="0">
                <a:solidFill>
                  <a:srgbClr val="7030A0"/>
                </a:solidFill>
              </a:rPr>
              <a:t>ALTAGUAX material (</a:t>
            </a:r>
            <a:r>
              <a:rPr lang="en-US" sz="1600" i="1" dirty="0" err="1">
                <a:solidFill>
                  <a:srgbClr val="7030A0"/>
                </a:solidFill>
              </a:rPr>
              <a:t>eCampus</a:t>
            </a:r>
            <a:r>
              <a:rPr lang="en-US" sz="1600" i="1" dirty="0">
                <a:solidFill>
                  <a:srgbClr val="7030A0"/>
                </a:solidFill>
              </a:rPr>
              <a:t>), Van Cauwenbergh et al. (2018), Rica et al. (2012), Lopez-Gunn et al. (2010)</a:t>
            </a:r>
            <a:endParaRPr lang="en-GB" sz="1600" i="1" dirty="0">
              <a:solidFill>
                <a:srgbClr val="7030A0"/>
              </a:solidFill>
            </a:endParaRPr>
          </a:p>
        </p:txBody>
      </p:sp>
    </p:spTree>
    <p:extLst>
      <p:ext uri="{BB962C8B-B14F-4D97-AF65-F5344CB8AC3E}">
        <p14:creationId xmlns:p14="http://schemas.microsoft.com/office/powerpoint/2010/main" val="546812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3EA03-F286-473A-B9D2-EB9045C7B678}"/>
              </a:ext>
            </a:extLst>
          </p:cNvPr>
          <p:cNvSpPr>
            <a:spLocks noGrp="1"/>
          </p:cNvSpPr>
          <p:nvPr>
            <p:ph type="title"/>
          </p:nvPr>
        </p:nvSpPr>
        <p:spPr/>
        <p:txBody>
          <a:bodyPr/>
          <a:lstStyle/>
          <a:p>
            <a:r>
              <a:rPr lang="en-US" dirty="0"/>
              <a:t>Active listening to prepare debate</a:t>
            </a:r>
            <a:endParaRPr lang="en-GB" dirty="0"/>
          </a:p>
        </p:txBody>
      </p:sp>
      <p:sp>
        <p:nvSpPr>
          <p:cNvPr id="3" name="Content Placeholder 2">
            <a:extLst>
              <a:ext uri="{FF2B5EF4-FFF2-40B4-BE49-F238E27FC236}">
                <a16:creationId xmlns:a16="http://schemas.microsoft.com/office/drawing/2014/main" id="{C30A7B2C-5B05-4B88-8673-81CE6D367355}"/>
              </a:ext>
            </a:extLst>
          </p:cNvPr>
          <p:cNvSpPr>
            <a:spLocks noGrp="1"/>
          </p:cNvSpPr>
          <p:nvPr>
            <p:ph idx="1"/>
          </p:nvPr>
        </p:nvSpPr>
        <p:spPr/>
        <p:txBody>
          <a:bodyPr>
            <a:normAutofit fontScale="92500" lnSpcReduction="20000"/>
          </a:bodyPr>
          <a:lstStyle/>
          <a:p>
            <a:r>
              <a:rPr lang="en-US" dirty="0"/>
              <a:t>While listening to 3 stories, you are asked to chose a best and worst participatory process</a:t>
            </a:r>
          </a:p>
          <a:p>
            <a:pPr lvl="1" defTabSz="457200">
              <a:buSzPct val="120000"/>
              <a:buFont typeface="Arial" charset="0"/>
              <a:buChar char="•"/>
              <a:defRPr/>
            </a:pPr>
            <a:endParaRPr lang="nl-BE" sz="2000" dirty="0">
              <a:latin typeface="Calibri" pitchFamily="34" charset="0"/>
              <a:ea typeface="ＭＳ Ｐゴシック" pitchFamily="-65" charset="-128"/>
              <a:cs typeface="ＭＳ Ｐゴシック" pitchFamily="-65" charset="-128"/>
            </a:endParaRPr>
          </a:p>
          <a:p>
            <a:pPr lvl="1" defTabSz="457200">
              <a:buSzPct val="120000"/>
              <a:buFont typeface="Arial" charset="0"/>
              <a:buChar char="•"/>
              <a:defRPr/>
            </a:pPr>
            <a:r>
              <a:rPr lang="nl-BE" sz="2000" dirty="0">
                <a:latin typeface="Calibri" pitchFamily="34" charset="0"/>
                <a:ea typeface="ＭＳ Ｐゴシック" pitchFamily="-65" charset="-128"/>
                <a:cs typeface="ＭＳ Ｐゴシック" pitchFamily="-65" charset="-128"/>
              </a:rPr>
              <a:t>Which process assures more equity, which one least (related to who particpates and why:  motivation, power)</a:t>
            </a:r>
          </a:p>
          <a:p>
            <a:pPr lvl="1" defTabSz="457200">
              <a:buSzPct val="120000"/>
              <a:buFont typeface="Arial" charset="0"/>
              <a:buChar char="•"/>
              <a:defRPr/>
            </a:pPr>
            <a:endParaRPr lang="nl-BE" sz="2000" dirty="0">
              <a:latin typeface="Calibri" pitchFamily="34" charset="0"/>
              <a:ea typeface="ＭＳ Ｐゴシック" pitchFamily="-65" charset="-128"/>
              <a:cs typeface="ＭＳ Ｐゴシック" pitchFamily="-65" charset="-128"/>
            </a:endParaRPr>
          </a:p>
          <a:p>
            <a:pPr lvl="1" defTabSz="457200">
              <a:buSzPct val="120000"/>
              <a:buFont typeface="Arial" charset="0"/>
              <a:buChar char="•"/>
              <a:defRPr/>
            </a:pPr>
            <a:r>
              <a:rPr lang="nl-BE" sz="2000" dirty="0">
                <a:latin typeface="Calibri" pitchFamily="34" charset="0"/>
                <a:ea typeface="ＭＳ Ｐゴシック" pitchFamily="-65" charset="-128"/>
                <a:cs typeface="ＭＳ Ｐゴシック" pitchFamily="-65" charset="-128"/>
              </a:rPr>
              <a:t>Which process is more efficient and provides more social learning (related to how we participate: Information presentation, digestion and follow up)</a:t>
            </a:r>
          </a:p>
          <a:p>
            <a:pPr lvl="1" defTabSz="457200">
              <a:buSzPct val="120000"/>
              <a:buFont typeface="Arial" charset="0"/>
              <a:buChar char="•"/>
              <a:defRPr/>
            </a:pPr>
            <a:endParaRPr lang="nl-BE" sz="2000" dirty="0">
              <a:latin typeface="Calibri" pitchFamily="34" charset="0"/>
              <a:ea typeface="ＭＳ Ｐゴシック" pitchFamily="-65" charset="-128"/>
              <a:cs typeface="ＭＳ Ｐゴシック" pitchFamily="-65" charset="-128"/>
            </a:endParaRPr>
          </a:p>
          <a:p>
            <a:pPr lvl="1" defTabSz="457200">
              <a:buSzPct val="120000"/>
              <a:buFont typeface="Arial" charset="0"/>
              <a:buChar char="•"/>
              <a:defRPr/>
            </a:pPr>
            <a:r>
              <a:rPr lang="nl-BE" sz="2000" dirty="0">
                <a:latin typeface="Calibri" pitchFamily="34" charset="0"/>
                <a:ea typeface="ＭＳ Ｐゴシック" pitchFamily="-65" charset="-128"/>
                <a:cs typeface="ＭＳ Ｐゴシック" pitchFamily="-65" charset="-128"/>
              </a:rPr>
              <a:t>Which process do you expect to get the best outcomes (related to Implementation of the outcomes + monitoring (~operational capacity))</a:t>
            </a:r>
            <a:endParaRPr lang="en-US" dirty="0"/>
          </a:p>
          <a:p>
            <a:endParaRPr lang="en-US" dirty="0"/>
          </a:p>
          <a:p>
            <a:r>
              <a:rPr lang="en-US" dirty="0"/>
              <a:t>Fill in the form and write a short justification –</a:t>
            </a:r>
            <a:r>
              <a:rPr lang="en-US" dirty="0">
                <a:solidFill>
                  <a:schemeClr val="bg1">
                    <a:lumMod val="50000"/>
                  </a:schemeClr>
                </a:solidFill>
              </a:rPr>
              <a:t>use the elements mentioned in </a:t>
            </a:r>
            <a:r>
              <a:rPr lang="en-US" dirty="0" err="1">
                <a:solidFill>
                  <a:schemeClr val="bg1">
                    <a:lumMod val="50000"/>
                  </a:schemeClr>
                </a:solidFill>
              </a:rPr>
              <a:t>Newig’s</a:t>
            </a:r>
            <a:r>
              <a:rPr lang="en-US" dirty="0">
                <a:solidFill>
                  <a:schemeClr val="bg1">
                    <a:lumMod val="50000"/>
                  </a:schemeClr>
                </a:solidFill>
              </a:rPr>
              <a:t> scheme + add your own</a:t>
            </a:r>
          </a:p>
          <a:p>
            <a:r>
              <a:rPr lang="en-US" dirty="0"/>
              <a:t>Prepare your arguments for debate</a:t>
            </a:r>
          </a:p>
          <a:p>
            <a:endParaRPr lang="en-GB" dirty="0"/>
          </a:p>
        </p:txBody>
      </p:sp>
    </p:spTree>
    <p:extLst>
      <p:ext uri="{BB962C8B-B14F-4D97-AF65-F5344CB8AC3E}">
        <p14:creationId xmlns:p14="http://schemas.microsoft.com/office/powerpoint/2010/main" val="1197753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r>
              <a:rPr lang="en-GB" kern="0" dirty="0"/>
              <a:t>1. Official planning process by water agency (AAA)</a:t>
            </a:r>
            <a:br>
              <a:rPr lang="en-GB" kern="0" dirty="0"/>
            </a:br>
            <a:r>
              <a:rPr lang="en-GB" kern="0" dirty="0"/>
              <a:t> – introducing new content and actors</a:t>
            </a:r>
            <a:endParaRPr lang="en-GB" dirty="0"/>
          </a:p>
        </p:txBody>
      </p:sp>
      <p:sp>
        <p:nvSpPr>
          <p:cNvPr id="3" name="Content Placeholder 2"/>
          <p:cNvSpPr>
            <a:spLocks noGrp="1"/>
          </p:cNvSpPr>
          <p:nvPr>
            <p:ph idx="1"/>
          </p:nvPr>
        </p:nvSpPr>
        <p:spPr/>
        <p:txBody>
          <a:bodyPr/>
          <a:lstStyle/>
          <a:p>
            <a:r>
              <a:rPr lang="fr-BE" sz="1800" dirty="0" err="1">
                <a:latin typeface="Calibri" pitchFamily="34" charset="0"/>
              </a:rPr>
              <a:t>Internal</a:t>
            </a:r>
            <a:r>
              <a:rPr lang="fr-BE" sz="1800" dirty="0">
                <a:latin typeface="Calibri" pitchFamily="34" charset="0"/>
              </a:rPr>
              <a:t> changes + EU Water Framework Directive</a:t>
            </a:r>
          </a:p>
          <a:p>
            <a:pPr lvl="1"/>
            <a:r>
              <a:rPr lang="fr-BE" sz="1800" dirty="0" err="1">
                <a:latin typeface="Calibri" pitchFamily="34" charset="0"/>
              </a:rPr>
              <a:t>Environmental</a:t>
            </a:r>
            <a:r>
              <a:rPr lang="fr-BE" sz="1800" dirty="0">
                <a:latin typeface="Calibri" pitchFamily="34" charset="0"/>
              </a:rPr>
              <a:t> uses and good </a:t>
            </a:r>
            <a:r>
              <a:rPr lang="fr-BE" sz="1800" dirty="0" err="1">
                <a:latin typeface="Calibri" pitchFamily="34" charset="0"/>
              </a:rPr>
              <a:t>status</a:t>
            </a:r>
            <a:r>
              <a:rPr lang="fr-BE" sz="1800" dirty="0">
                <a:latin typeface="Calibri" pitchFamily="34" charset="0"/>
              </a:rPr>
              <a:t> of water bodies</a:t>
            </a:r>
          </a:p>
          <a:p>
            <a:pPr lvl="1"/>
            <a:r>
              <a:rPr lang="fr-BE" sz="1800" dirty="0">
                <a:solidFill>
                  <a:srgbClr val="FF0000"/>
                </a:solidFill>
                <a:latin typeface="Calibri" pitchFamily="34" charset="0"/>
              </a:rPr>
              <a:t>Public participation </a:t>
            </a:r>
            <a:r>
              <a:rPr lang="fr-BE" sz="1800" dirty="0">
                <a:latin typeface="Calibri" pitchFamily="34" charset="0"/>
              </a:rPr>
              <a:t>(article 14)</a:t>
            </a:r>
          </a:p>
          <a:p>
            <a:pPr lvl="1"/>
            <a:r>
              <a:rPr lang="fr-BE" sz="1800" dirty="0" err="1">
                <a:latin typeface="Calibri" pitchFamily="34" charset="0"/>
              </a:rPr>
              <a:t>Principle</a:t>
            </a:r>
            <a:r>
              <a:rPr lang="fr-BE" sz="1800" dirty="0">
                <a:latin typeface="Calibri" pitchFamily="34" charset="0"/>
              </a:rPr>
              <a:t> of </a:t>
            </a:r>
            <a:r>
              <a:rPr lang="fr-BE" sz="1800" dirty="0" err="1">
                <a:latin typeface="Calibri" pitchFamily="34" charset="0"/>
              </a:rPr>
              <a:t>Cost</a:t>
            </a:r>
            <a:r>
              <a:rPr lang="fr-BE" sz="1800" dirty="0">
                <a:latin typeface="Calibri" pitchFamily="34" charset="0"/>
              </a:rPr>
              <a:t> </a:t>
            </a:r>
            <a:r>
              <a:rPr lang="fr-BE" sz="1800" dirty="0" err="1">
                <a:latin typeface="Calibri" pitchFamily="34" charset="0"/>
              </a:rPr>
              <a:t>recovery</a:t>
            </a:r>
            <a:endParaRPr lang="fr-BE" sz="1800" dirty="0">
              <a:latin typeface="Calibri" pitchFamily="34" charset="0"/>
            </a:endParaRPr>
          </a:p>
          <a:p>
            <a:pPr>
              <a:buNone/>
            </a:pPr>
            <a:endParaRPr lang="fr-BE" sz="1800" dirty="0">
              <a:latin typeface="Calibri" pitchFamily="34" charset="0"/>
            </a:endParaRPr>
          </a:p>
          <a:p>
            <a:pPr>
              <a:buFont typeface="Wingdings" pitchFamily="2" charset="2"/>
              <a:buChar char="à"/>
            </a:pPr>
            <a:r>
              <a:rPr lang="fr-BE" sz="1800" dirty="0">
                <a:latin typeface="Calibri" pitchFamily="34" charset="0"/>
              </a:rPr>
              <a:t> Changes in planning </a:t>
            </a:r>
            <a:r>
              <a:rPr lang="fr-BE" sz="1800" dirty="0" err="1">
                <a:latin typeface="Calibri" pitchFamily="34" charset="0"/>
              </a:rPr>
              <a:t>process</a:t>
            </a:r>
            <a:r>
              <a:rPr lang="fr-BE" sz="1800" dirty="0">
                <a:latin typeface="Calibri" pitchFamily="34" charset="0"/>
              </a:rPr>
              <a:t>: Integrated Water </a:t>
            </a:r>
            <a:r>
              <a:rPr lang="fr-BE" sz="1800" dirty="0" err="1">
                <a:latin typeface="Calibri" pitchFamily="34" charset="0"/>
              </a:rPr>
              <a:t>Managament</a:t>
            </a:r>
            <a:endParaRPr lang="fr-BE" sz="1800" dirty="0">
              <a:latin typeface="Calibri" pitchFamily="34" charset="0"/>
            </a:endParaRPr>
          </a:p>
          <a:p>
            <a:pPr>
              <a:buFont typeface="Wingdings" pitchFamily="2" charset="2"/>
              <a:buChar char="à"/>
            </a:pPr>
            <a:r>
              <a:rPr lang="fr-BE" sz="1800" dirty="0">
                <a:latin typeface="Calibri" pitchFamily="34" charset="0"/>
              </a:rPr>
              <a:t> </a:t>
            </a:r>
            <a:r>
              <a:rPr lang="fr-BE" sz="1800" dirty="0" err="1">
                <a:latin typeface="Calibri" pitchFamily="34" charset="0"/>
              </a:rPr>
              <a:t>Changing</a:t>
            </a:r>
            <a:r>
              <a:rPr lang="fr-BE" sz="1800" dirty="0">
                <a:latin typeface="Calibri" pitchFamily="34" charset="0"/>
              </a:rPr>
              <a:t> institutions and </a:t>
            </a:r>
            <a:r>
              <a:rPr lang="fr-BE" sz="1800" dirty="0" err="1">
                <a:latin typeface="Calibri" pitchFamily="34" charset="0"/>
              </a:rPr>
              <a:t>tasks</a:t>
            </a:r>
            <a:endParaRPr lang="fr-BE" sz="1800" dirty="0">
              <a:latin typeface="Calibri" pitchFamily="34" charset="0"/>
            </a:endParaRPr>
          </a:p>
          <a:p>
            <a:pPr lvl="1">
              <a:buFont typeface="Wingdings" pitchFamily="2" charset="2"/>
              <a:buChar char="à"/>
            </a:pPr>
            <a:r>
              <a:rPr lang="fr-BE" sz="1800" dirty="0">
                <a:latin typeface="Calibri" pitchFamily="34" charset="0"/>
              </a:rPr>
              <a:t> Water </a:t>
            </a:r>
            <a:r>
              <a:rPr lang="fr-BE" sz="1800" dirty="0" err="1">
                <a:latin typeface="Calibri" pitchFamily="34" charset="0"/>
              </a:rPr>
              <a:t>council</a:t>
            </a:r>
            <a:r>
              <a:rPr lang="fr-BE" sz="1800" dirty="0">
                <a:latin typeface="Calibri" pitchFamily="34" charset="0"/>
              </a:rPr>
              <a:t> </a:t>
            </a:r>
            <a:r>
              <a:rPr lang="fr-BE" sz="1800" dirty="0" err="1">
                <a:latin typeface="Calibri" pitchFamily="34" charset="0"/>
              </a:rPr>
              <a:t>now</a:t>
            </a:r>
            <a:r>
              <a:rPr lang="fr-BE" sz="1800" dirty="0">
                <a:latin typeface="Calibri" pitchFamily="34" charset="0"/>
              </a:rPr>
              <a:t> </a:t>
            </a:r>
            <a:r>
              <a:rPr lang="fr-BE" sz="1800" dirty="0" err="1">
                <a:latin typeface="Calibri" pitchFamily="34" charset="0"/>
              </a:rPr>
              <a:t>integrates</a:t>
            </a:r>
            <a:r>
              <a:rPr lang="fr-BE" sz="1800" dirty="0">
                <a:latin typeface="Calibri" pitchFamily="34" charset="0"/>
              </a:rPr>
              <a:t> </a:t>
            </a:r>
            <a:r>
              <a:rPr lang="fr-BE" sz="1800" dirty="0" err="1">
                <a:solidFill>
                  <a:srgbClr val="FF0000"/>
                </a:solidFill>
                <a:latin typeface="Calibri" pitchFamily="34" charset="0"/>
              </a:rPr>
              <a:t>different</a:t>
            </a:r>
            <a:r>
              <a:rPr lang="fr-BE" sz="1800" dirty="0">
                <a:solidFill>
                  <a:srgbClr val="FF0000"/>
                </a:solidFill>
                <a:latin typeface="Calibri" pitchFamily="34" charset="0"/>
              </a:rPr>
              <a:t> </a:t>
            </a:r>
            <a:r>
              <a:rPr lang="fr-BE" sz="1800" dirty="0" err="1">
                <a:solidFill>
                  <a:srgbClr val="FF0000"/>
                </a:solidFill>
                <a:latin typeface="Calibri" pitchFamily="34" charset="0"/>
              </a:rPr>
              <a:t>voices</a:t>
            </a:r>
            <a:endParaRPr lang="fr-BE" sz="1800" dirty="0">
              <a:solidFill>
                <a:srgbClr val="FF0000"/>
              </a:solidFill>
              <a:latin typeface="Calibri" pitchFamily="34" charset="0"/>
            </a:endParaRPr>
          </a:p>
          <a:p>
            <a:pPr lvl="1">
              <a:buFont typeface="Wingdings" pitchFamily="2" charset="2"/>
              <a:buChar char="à"/>
            </a:pPr>
            <a:r>
              <a:rPr lang="fr-BE" sz="1800" dirty="0">
                <a:latin typeface="Calibri" pitchFamily="34" charset="0"/>
              </a:rPr>
              <a:t> </a:t>
            </a:r>
            <a:r>
              <a:rPr lang="fr-BE" sz="1800" dirty="0" err="1">
                <a:latin typeface="Calibri" pitchFamily="34" charset="0"/>
              </a:rPr>
              <a:t>Organization</a:t>
            </a:r>
            <a:r>
              <a:rPr lang="fr-BE" sz="1800" dirty="0">
                <a:latin typeface="Calibri" pitchFamily="34" charset="0"/>
              </a:rPr>
              <a:t> of « </a:t>
            </a:r>
            <a:r>
              <a:rPr lang="fr-BE" sz="1800" dirty="0">
                <a:solidFill>
                  <a:srgbClr val="FF0000"/>
                </a:solidFill>
                <a:latin typeface="Calibri" pitchFamily="34" charset="0"/>
              </a:rPr>
              <a:t>Participation </a:t>
            </a:r>
            <a:r>
              <a:rPr lang="fr-BE" sz="1800" dirty="0" err="1">
                <a:solidFill>
                  <a:srgbClr val="FF0000"/>
                </a:solidFill>
                <a:latin typeface="Calibri" pitchFamily="34" charset="0"/>
              </a:rPr>
              <a:t>days</a:t>
            </a:r>
            <a:r>
              <a:rPr lang="fr-BE" sz="1800" dirty="0">
                <a:latin typeface="Calibri" pitchFamily="34" charset="0"/>
              </a:rPr>
              <a:t> » - </a:t>
            </a:r>
            <a:r>
              <a:rPr lang="fr-BE" sz="1800" dirty="0" err="1">
                <a:latin typeface="Calibri" pitchFamily="34" charset="0"/>
              </a:rPr>
              <a:t>Different</a:t>
            </a:r>
            <a:r>
              <a:rPr lang="fr-BE" sz="1800" dirty="0">
                <a:latin typeface="Calibri" pitchFamily="34" charset="0"/>
              </a:rPr>
              <a:t> publications and </a:t>
            </a:r>
            <a:r>
              <a:rPr lang="fr-BE" sz="1800" dirty="0" err="1">
                <a:latin typeface="Calibri" pitchFamily="34" charset="0"/>
              </a:rPr>
              <a:t>sensibilization</a:t>
            </a:r>
            <a:r>
              <a:rPr lang="fr-BE" sz="1800" dirty="0">
                <a:latin typeface="Calibri" pitchFamily="34" charset="0"/>
              </a:rPr>
              <a:t> </a:t>
            </a:r>
            <a:r>
              <a:rPr lang="fr-BE" sz="1800" dirty="0" err="1">
                <a:latin typeface="Calibri" pitchFamily="34" charset="0"/>
              </a:rPr>
              <a:t>campaigns</a:t>
            </a:r>
            <a:endParaRPr lang="fr-BE" sz="1800" dirty="0">
              <a:latin typeface="Calibri" pitchFamily="34" charset="0"/>
            </a:endParaRPr>
          </a:p>
          <a:p>
            <a:pPr lvl="1">
              <a:buFont typeface="Wingdings" pitchFamily="2" charset="2"/>
              <a:buChar char="à"/>
            </a:pPr>
            <a:r>
              <a:rPr lang="fr-BE" sz="1800" dirty="0" err="1">
                <a:latin typeface="Calibri" pitchFamily="34" charset="0"/>
              </a:rPr>
              <a:t>Environmental</a:t>
            </a:r>
            <a:r>
              <a:rPr lang="fr-BE" sz="1800" dirty="0">
                <a:latin typeface="Calibri" pitchFamily="34" charset="0"/>
              </a:rPr>
              <a:t> Impact </a:t>
            </a:r>
            <a:r>
              <a:rPr lang="fr-BE" sz="1800" dirty="0" err="1">
                <a:latin typeface="Calibri" pitchFamily="34" charset="0"/>
              </a:rPr>
              <a:t>Assessment</a:t>
            </a:r>
            <a:r>
              <a:rPr lang="fr-BE" sz="1800" dirty="0">
                <a:latin typeface="Calibri" pitchFamily="34" charset="0"/>
              </a:rPr>
              <a:t>, </a:t>
            </a:r>
            <a:r>
              <a:rPr lang="fr-BE" sz="1800" dirty="0" err="1">
                <a:latin typeface="Calibri" pitchFamily="34" charset="0"/>
              </a:rPr>
              <a:t>Economic</a:t>
            </a:r>
            <a:r>
              <a:rPr lang="fr-BE" sz="1800" dirty="0">
                <a:latin typeface="Calibri" pitchFamily="34" charset="0"/>
              </a:rPr>
              <a:t> </a:t>
            </a:r>
            <a:r>
              <a:rPr lang="fr-BE" sz="1800" dirty="0" err="1">
                <a:latin typeface="Calibri" pitchFamily="34" charset="0"/>
              </a:rPr>
              <a:t>Analysis</a:t>
            </a:r>
            <a:r>
              <a:rPr lang="fr-BE" sz="1800" dirty="0">
                <a:latin typeface="Calibri" pitchFamily="34" charset="0"/>
              </a:rPr>
              <a:t>, Action Plans</a:t>
            </a:r>
          </a:p>
          <a:p>
            <a:pPr lvl="1">
              <a:buFont typeface="Wingdings" pitchFamily="2" charset="2"/>
              <a:buChar char="à"/>
            </a:pPr>
            <a:endParaRPr lang="fr-BE" sz="1800" dirty="0">
              <a:latin typeface="Calibri" pitchFamily="34" charset="0"/>
            </a:endParaRPr>
          </a:p>
          <a:p>
            <a:pPr lvl="1">
              <a:buNone/>
            </a:pPr>
            <a:r>
              <a:rPr lang="fr-BE" sz="1800" dirty="0">
                <a:latin typeface="Calibri" pitchFamily="34" charset="0"/>
              </a:rPr>
              <a:t>=  a </a:t>
            </a:r>
            <a:r>
              <a:rPr lang="fr-BE" sz="1800" dirty="0" err="1">
                <a:latin typeface="Calibri" pitchFamily="34" charset="0"/>
              </a:rPr>
              <a:t>different</a:t>
            </a:r>
            <a:r>
              <a:rPr lang="fr-BE" sz="1800" dirty="0">
                <a:latin typeface="Calibri" pitchFamily="34" charset="0"/>
              </a:rPr>
              <a:t> table</a:t>
            </a:r>
          </a:p>
          <a:p>
            <a:endParaRPr lang="en-GB" dirty="0"/>
          </a:p>
        </p:txBody>
      </p:sp>
      <p:sp>
        <p:nvSpPr>
          <p:cNvPr id="6" name="Rounded Rectangle 5"/>
          <p:cNvSpPr/>
          <p:nvPr/>
        </p:nvSpPr>
        <p:spPr>
          <a:xfrm>
            <a:off x="95794" y="504122"/>
            <a:ext cx="742406" cy="836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Box 21"/>
          <p:cNvSpPr txBox="1">
            <a:spLocks noChangeArrowheads="1"/>
          </p:cNvSpPr>
          <p:nvPr/>
        </p:nvSpPr>
        <p:spPr bwMode="auto">
          <a:xfrm>
            <a:off x="9601632" y="3225221"/>
            <a:ext cx="1071570" cy="253916"/>
          </a:xfrm>
          <a:prstGeom prst="rect">
            <a:avLst/>
          </a:prstGeom>
          <a:noFill/>
          <a:ln w="9525">
            <a:noFill/>
            <a:miter lim="800000"/>
            <a:headEnd/>
            <a:tailEnd/>
          </a:ln>
        </p:spPr>
        <p:txBody>
          <a:bodyPr wrap="square">
            <a:spAutoFit/>
          </a:bodyPr>
          <a:lstStyle/>
          <a:p>
            <a:pPr>
              <a:buNone/>
            </a:pPr>
            <a:r>
              <a:rPr lang="fr-BE" sz="1050" dirty="0">
                <a:solidFill>
                  <a:srgbClr val="FF0000"/>
                </a:solidFill>
              </a:rPr>
              <a:t>ASSURED</a:t>
            </a:r>
            <a:endParaRPr lang="en-GB" sz="1050" dirty="0">
              <a:solidFill>
                <a:srgbClr val="FF0000"/>
              </a:solidFill>
            </a:endParaRPr>
          </a:p>
        </p:txBody>
      </p:sp>
      <p:grpSp>
        <p:nvGrpSpPr>
          <p:cNvPr id="8" name="Group 15"/>
          <p:cNvGrpSpPr/>
          <p:nvPr/>
        </p:nvGrpSpPr>
        <p:grpSpPr>
          <a:xfrm>
            <a:off x="9958822" y="3082345"/>
            <a:ext cx="368556" cy="112569"/>
            <a:chOff x="7858148" y="3071810"/>
            <a:chExt cx="368556" cy="112569"/>
          </a:xfrm>
        </p:grpSpPr>
        <p:sp>
          <p:nvSpPr>
            <p:cNvPr id="9" name="Line 22"/>
            <p:cNvSpPr>
              <a:spLocks noChangeShapeType="1"/>
            </p:cNvSpPr>
            <p:nvPr/>
          </p:nvSpPr>
          <p:spPr bwMode="auto">
            <a:xfrm flipH="1">
              <a:off x="7927094" y="3071810"/>
              <a:ext cx="288244" cy="112569"/>
            </a:xfrm>
            <a:prstGeom prst="line">
              <a:avLst/>
            </a:prstGeom>
            <a:noFill/>
            <a:ln w="9525">
              <a:solidFill>
                <a:srgbClr val="FF0000"/>
              </a:solidFill>
              <a:round/>
              <a:headEnd/>
              <a:tailEnd/>
            </a:ln>
          </p:spPr>
          <p:txBody>
            <a:bodyPr/>
            <a:lstStyle/>
            <a:p>
              <a:endParaRPr lang="en-US" sz="1050"/>
            </a:p>
          </p:txBody>
        </p:sp>
        <p:sp>
          <p:nvSpPr>
            <p:cNvPr id="10" name="Line 23"/>
            <p:cNvSpPr>
              <a:spLocks noChangeShapeType="1"/>
            </p:cNvSpPr>
            <p:nvPr/>
          </p:nvSpPr>
          <p:spPr bwMode="auto">
            <a:xfrm>
              <a:off x="7858148" y="3071810"/>
              <a:ext cx="368556" cy="112569"/>
            </a:xfrm>
            <a:prstGeom prst="line">
              <a:avLst/>
            </a:prstGeom>
            <a:noFill/>
            <a:ln w="9525">
              <a:solidFill>
                <a:srgbClr val="FF0000"/>
              </a:solidFill>
              <a:round/>
              <a:headEnd/>
              <a:tailEnd/>
            </a:ln>
          </p:spPr>
          <p:txBody>
            <a:bodyPr/>
            <a:lstStyle/>
            <a:p>
              <a:endParaRPr lang="en-US" sz="1050"/>
            </a:p>
          </p:txBody>
        </p:sp>
      </p:grpSp>
      <p:graphicFrame>
        <p:nvGraphicFramePr>
          <p:cNvPr id="11" name="Object 20"/>
          <p:cNvGraphicFramePr>
            <a:graphicFrameLocks noChangeAspect="1"/>
          </p:cNvGraphicFramePr>
          <p:nvPr>
            <p:extLst>
              <p:ext uri="{D42A27DB-BD31-4B8C-83A1-F6EECF244321}">
                <p14:modId xmlns:p14="http://schemas.microsoft.com/office/powerpoint/2010/main" val="2009354920"/>
              </p:ext>
            </p:extLst>
          </p:nvPr>
        </p:nvGraphicFramePr>
        <p:xfrm>
          <a:off x="8029996" y="1825625"/>
          <a:ext cx="2786050" cy="1480017"/>
        </p:xfrm>
        <a:graphic>
          <a:graphicData uri="http://schemas.openxmlformats.org/presentationml/2006/ole">
            <mc:AlternateContent xmlns:mc="http://schemas.openxmlformats.org/markup-compatibility/2006">
              <mc:Choice xmlns:v="urn:schemas-microsoft-com:vml" Requires="v">
                <p:oleObj spid="_x0000_s1040" name="Visio" r:id="rId3" imgW="4900768" imgH="2650817" progId="Visio.Drawing.11">
                  <p:embed/>
                </p:oleObj>
              </mc:Choice>
              <mc:Fallback>
                <p:oleObj name="Visio" r:id="rId3" imgW="4900768" imgH="265081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9996" y="1825625"/>
                        <a:ext cx="2786050" cy="148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26002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5020"/>
          </a:xfrm>
        </p:spPr>
        <p:txBody>
          <a:bodyPr>
            <a:normAutofit/>
          </a:bodyPr>
          <a:lstStyle/>
          <a:p>
            <a:pPr lvl="0" fontAlgn="base">
              <a:lnSpc>
                <a:spcPct val="100000"/>
              </a:lnSpc>
              <a:spcAft>
                <a:spcPct val="0"/>
              </a:spcAft>
              <a:defRPr/>
            </a:pPr>
            <a:r>
              <a:rPr lang="en-GB" sz="3600" kern="0" dirty="0"/>
              <a:t>New content on table = Scheme of Important Themes</a:t>
            </a:r>
            <a:endParaRPr lang="en-GB" sz="6000" kern="0" dirty="0"/>
          </a:p>
        </p:txBody>
      </p:sp>
      <p:sp>
        <p:nvSpPr>
          <p:cNvPr id="3" name="Content Placeholder 2"/>
          <p:cNvSpPr>
            <a:spLocks noGrp="1"/>
          </p:cNvSpPr>
          <p:nvPr>
            <p:ph sz="half" idx="1"/>
          </p:nvPr>
        </p:nvSpPr>
        <p:spPr/>
        <p:txBody>
          <a:bodyPr>
            <a:normAutofit/>
          </a:bodyPr>
          <a:lstStyle/>
          <a:p>
            <a:r>
              <a:rPr lang="fr-BE" sz="1800" dirty="0">
                <a:latin typeface="Calibri" pitchFamily="34" charset="0"/>
              </a:rPr>
              <a:t>Start of HP </a:t>
            </a:r>
            <a:r>
              <a:rPr lang="fr-BE" sz="1800" dirty="0" err="1">
                <a:latin typeface="Calibri" pitchFamily="34" charset="0"/>
              </a:rPr>
              <a:t>process</a:t>
            </a:r>
            <a:endParaRPr lang="fr-BE" sz="1800" dirty="0">
              <a:latin typeface="Calibri" pitchFamily="34" charset="0"/>
            </a:endParaRPr>
          </a:p>
          <a:p>
            <a:r>
              <a:rPr lang="fr-BE" sz="1800" dirty="0" err="1">
                <a:latin typeface="Calibri" pitchFamily="34" charset="0"/>
              </a:rPr>
              <a:t>Structuring</a:t>
            </a:r>
            <a:r>
              <a:rPr lang="fr-BE" sz="1800" dirty="0">
                <a:latin typeface="Calibri" pitchFamily="34" charset="0"/>
              </a:rPr>
              <a:t> SA in </a:t>
            </a:r>
            <a:r>
              <a:rPr lang="fr-BE" sz="1800" dirty="0" err="1">
                <a:latin typeface="Calibri" pitchFamily="34" charset="0"/>
              </a:rPr>
              <a:t>themes</a:t>
            </a:r>
            <a:r>
              <a:rPr lang="fr-BE" sz="1800" dirty="0">
                <a:latin typeface="Calibri" pitchFamily="34" charset="0"/>
              </a:rPr>
              <a:t> (SIT)</a:t>
            </a:r>
          </a:p>
          <a:p>
            <a:r>
              <a:rPr lang="fr-BE" sz="1800" dirty="0" err="1">
                <a:latin typeface="Calibri" pitchFamily="34" charset="0"/>
              </a:rPr>
              <a:t>Linked</a:t>
            </a:r>
            <a:r>
              <a:rPr lang="fr-BE" sz="1800" dirty="0">
                <a:latin typeface="Calibri" pitchFamily="34" charset="0"/>
              </a:rPr>
              <a:t> to </a:t>
            </a:r>
            <a:r>
              <a:rPr lang="fr-BE" sz="1800" dirty="0" err="1">
                <a:latin typeface="Calibri" pitchFamily="34" charset="0"/>
              </a:rPr>
              <a:t>strategies</a:t>
            </a:r>
            <a:r>
              <a:rPr lang="fr-BE" sz="1800" dirty="0">
                <a:latin typeface="Calibri" pitchFamily="34" charset="0"/>
              </a:rPr>
              <a:t>/actions</a:t>
            </a:r>
          </a:p>
          <a:p>
            <a:endParaRPr lang="fr-BE" sz="1800" dirty="0">
              <a:latin typeface="Calibri" pitchFamily="34" charset="0"/>
            </a:endParaRPr>
          </a:p>
          <a:p>
            <a:r>
              <a:rPr lang="fr-BE" sz="1800" dirty="0">
                <a:latin typeface="Calibri" pitchFamily="34" charset="0"/>
              </a:rPr>
              <a:t>Public consultation per </a:t>
            </a:r>
            <a:r>
              <a:rPr lang="fr-BE" sz="1800" dirty="0" err="1">
                <a:latin typeface="Calibri" pitchFamily="34" charset="0"/>
              </a:rPr>
              <a:t>sector</a:t>
            </a:r>
            <a:r>
              <a:rPr lang="fr-BE" sz="1800" dirty="0">
                <a:latin typeface="Calibri" pitchFamily="34" charset="0"/>
              </a:rPr>
              <a:t> + experts + web </a:t>
            </a:r>
            <a:r>
              <a:rPr lang="fr-BE" sz="1800" dirty="0" err="1">
                <a:latin typeface="Calibri" pitchFamily="34" charset="0"/>
              </a:rPr>
              <a:t>consult</a:t>
            </a:r>
            <a:endParaRPr lang="fr-BE" sz="1800" dirty="0">
              <a:latin typeface="Calibri" pitchFamily="34" charset="0"/>
            </a:endParaRPr>
          </a:p>
          <a:p>
            <a:endParaRPr lang="fr-BE" sz="1800" dirty="0">
              <a:latin typeface="Calibri" pitchFamily="34" charset="0"/>
            </a:endParaRPr>
          </a:p>
          <a:p>
            <a:r>
              <a:rPr lang="fr-BE" sz="1800" dirty="0">
                <a:latin typeface="Calibri" pitchFamily="34" charset="0"/>
              </a:rPr>
              <a:t>Once </a:t>
            </a:r>
            <a:r>
              <a:rPr lang="fr-BE" sz="1800" dirty="0" err="1">
                <a:latin typeface="Calibri" pitchFamily="34" charset="0"/>
              </a:rPr>
              <a:t>approved</a:t>
            </a:r>
            <a:r>
              <a:rPr lang="fr-BE" sz="1800" dirty="0">
                <a:latin typeface="Calibri" pitchFamily="34" charset="0"/>
              </a:rPr>
              <a:t>, translation </a:t>
            </a:r>
            <a:r>
              <a:rPr lang="fr-BE" sz="1800" dirty="0" err="1">
                <a:latin typeface="Calibri" pitchFamily="34" charset="0"/>
              </a:rPr>
              <a:t>into</a:t>
            </a:r>
            <a:r>
              <a:rPr lang="fr-BE" sz="1800" dirty="0">
                <a:latin typeface="Calibri" pitchFamily="34" charset="0"/>
              </a:rPr>
              <a:t> action plan + </a:t>
            </a:r>
            <a:r>
              <a:rPr lang="fr-BE" sz="1800" dirty="0" err="1">
                <a:latin typeface="Calibri" pitchFamily="34" charset="0"/>
              </a:rPr>
              <a:t>draft</a:t>
            </a:r>
            <a:r>
              <a:rPr lang="fr-BE" sz="1800" dirty="0">
                <a:latin typeface="Calibri" pitchFamily="34" charset="0"/>
              </a:rPr>
              <a:t> HP + EA</a:t>
            </a:r>
          </a:p>
          <a:p>
            <a:endParaRPr lang="fr-BE" sz="1800" dirty="0">
              <a:latin typeface="Calibri" pitchFamily="34" charset="0"/>
            </a:endParaRPr>
          </a:p>
          <a:p>
            <a:r>
              <a:rPr lang="fr-BE" sz="1800" dirty="0" err="1">
                <a:latin typeface="Calibri" pitchFamily="34" charset="0"/>
              </a:rPr>
              <a:t>After</a:t>
            </a:r>
            <a:r>
              <a:rPr lang="fr-BE" sz="1800" dirty="0">
                <a:latin typeface="Calibri" pitchFamily="34" charset="0"/>
              </a:rPr>
              <a:t> consultation, </a:t>
            </a:r>
            <a:r>
              <a:rPr lang="fr-BE" sz="1800" dirty="0" err="1">
                <a:latin typeface="Calibri" pitchFamily="34" charset="0"/>
              </a:rPr>
              <a:t>approval</a:t>
            </a:r>
            <a:r>
              <a:rPr lang="fr-BE" sz="1800" dirty="0">
                <a:latin typeface="Calibri" pitchFamily="34" charset="0"/>
              </a:rPr>
              <a:t> of HP basin and inclusion in NHP</a:t>
            </a:r>
            <a:endParaRPr lang="en-GB" sz="1800" dirty="0">
              <a:latin typeface="Calibri" pitchFamily="34" charset="0"/>
            </a:endParaRPr>
          </a:p>
          <a:p>
            <a:endParaRPr lang="en-GB" dirty="0"/>
          </a:p>
        </p:txBody>
      </p:sp>
      <p:sp>
        <p:nvSpPr>
          <p:cNvPr id="6" name="Rounded Rectangle 5"/>
          <p:cNvSpPr/>
          <p:nvPr/>
        </p:nvSpPr>
        <p:spPr>
          <a:xfrm>
            <a:off x="95794" y="504122"/>
            <a:ext cx="742406" cy="836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Content Placeholder 12" descr="FT_leyendadiagnostico_EN"/>
          <p:cNvPicPr>
            <a:picLocks noGrp="1" noChangeAspect="1" noChangeArrowheads="1"/>
          </p:cNvPicPr>
          <p:nvPr>
            <p:ph sz="half" idx="2"/>
          </p:nvPr>
        </p:nvPicPr>
        <p:blipFill>
          <a:blip r:embed="rId2" cstate="print"/>
          <a:srcRect/>
          <a:stretch>
            <a:fillRect/>
          </a:stretch>
        </p:blipFill>
        <p:spPr>
          <a:xfrm>
            <a:off x="7114903" y="1340145"/>
            <a:ext cx="3403255" cy="5086781"/>
          </a:xfrm>
          <a:noFill/>
        </p:spPr>
      </p:pic>
    </p:spTree>
    <p:extLst>
      <p:ext uri="{BB962C8B-B14F-4D97-AF65-F5344CB8AC3E}">
        <p14:creationId xmlns:p14="http://schemas.microsoft.com/office/powerpoint/2010/main" val="310006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365125"/>
            <a:ext cx="10848703" cy="1325563"/>
          </a:xfrm>
        </p:spPr>
        <p:txBody>
          <a:bodyPr>
            <a:noAutofit/>
          </a:bodyPr>
          <a:lstStyle/>
          <a:p>
            <a:r>
              <a:rPr lang="en-GB" sz="3600" kern="0" dirty="0">
                <a:solidFill>
                  <a:srgbClr val="00339F"/>
                </a:solidFill>
              </a:rPr>
              <a:t>Participation events in planning cycle: what? who? when? </a:t>
            </a:r>
            <a:br>
              <a:rPr lang="en-GB" sz="3600" kern="0" dirty="0">
                <a:solidFill>
                  <a:srgbClr val="00339F"/>
                </a:solidFill>
              </a:rPr>
            </a:br>
            <a:endParaRPr lang="en-GB" sz="3600" dirty="0"/>
          </a:p>
        </p:txBody>
      </p:sp>
      <p:pic>
        <p:nvPicPr>
          <p:cNvPr id="7" name="Content Placeholder 6"/>
          <p:cNvPicPr>
            <a:picLocks noGrp="1" noChangeAspect="1"/>
          </p:cNvPicPr>
          <p:nvPr>
            <p:ph idx="1"/>
          </p:nvPr>
        </p:nvPicPr>
        <p:blipFill>
          <a:blip r:embed="rId2"/>
          <a:stretch>
            <a:fillRect/>
          </a:stretch>
        </p:blipFill>
        <p:spPr>
          <a:xfrm>
            <a:off x="1743114" y="1484207"/>
            <a:ext cx="7852329" cy="3889585"/>
          </a:xfrm>
          <a:prstGeom prst="rect">
            <a:avLst/>
          </a:prstGeom>
        </p:spPr>
      </p:pic>
      <p:sp>
        <p:nvSpPr>
          <p:cNvPr id="8" name="Rectangle 7"/>
          <p:cNvSpPr/>
          <p:nvPr/>
        </p:nvSpPr>
        <p:spPr>
          <a:xfrm>
            <a:off x="1210492" y="5549795"/>
            <a:ext cx="6096000" cy="757130"/>
          </a:xfrm>
          <a:prstGeom prst="rect">
            <a:avLst/>
          </a:prstGeom>
        </p:spPr>
        <p:txBody>
          <a:bodyPr>
            <a:spAutoFit/>
          </a:bodyPr>
          <a:lstStyle/>
          <a:p>
            <a:pPr lvl="1">
              <a:lnSpc>
                <a:spcPct val="80000"/>
              </a:lnSpc>
            </a:pPr>
            <a:r>
              <a:rPr lang="en-GB" dirty="0">
                <a:latin typeface="Calibri" pitchFamily="34" charset="0"/>
              </a:rPr>
              <a:t>Scale = province or larger scale</a:t>
            </a:r>
          </a:p>
          <a:p>
            <a:pPr lvl="1">
              <a:lnSpc>
                <a:spcPct val="80000"/>
              </a:lnSpc>
            </a:pPr>
            <a:r>
              <a:rPr lang="en-GB" dirty="0">
                <a:latin typeface="Calibri" pitchFamily="34" charset="0"/>
              </a:rPr>
              <a:t>Frequency</a:t>
            </a:r>
          </a:p>
          <a:p>
            <a:pPr lvl="1">
              <a:lnSpc>
                <a:spcPct val="80000"/>
              </a:lnSpc>
            </a:pPr>
            <a:r>
              <a:rPr lang="en-GB" dirty="0">
                <a:latin typeface="Calibri" pitchFamily="34" charset="0"/>
              </a:rPr>
              <a:t>Feedback</a:t>
            </a:r>
          </a:p>
        </p:txBody>
      </p:sp>
      <p:sp>
        <p:nvSpPr>
          <p:cNvPr id="9" name="Rounded Rectangle 8"/>
          <p:cNvSpPr/>
          <p:nvPr/>
        </p:nvSpPr>
        <p:spPr>
          <a:xfrm>
            <a:off x="95794" y="504122"/>
            <a:ext cx="742406" cy="836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9074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365125"/>
            <a:ext cx="10848703" cy="1325563"/>
          </a:xfrm>
        </p:spPr>
        <p:txBody>
          <a:bodyPr>
            <a:noAutofit/>
          </a:bodyPr>
          <a:lstStyle/>
          <a:p>
            <a:r>
              <a:rPr lang="en-GB" sz="3200" kern="0" dirty="0">
                <a:solidFill>
                  <a:srgbClr val="00339F"/>
                </a:solidFill>
              </a:rPr>
              <a:t>Who participates? Interest groups </a:t>
            </a:r>
            <a:r>
              <a:rPr lang="en-GB" sz="3200" kern="0" dirty="0">
                <a:solidFill>
                  <a:srgbClr val="00339F"/>
                </a:solidFill>
                <a:sym typeface="Wingdings" panose="05000000000000000000" pitchFamily="2" charset="2"/>
              </a:rPr>
              <a:t> regional water council</a:t>
            </a:r>
            <a:r>
              <a:rPr lang="en-GB" sz="3200" kern="0" dirty="0">
                <a:solidFill>
                  <a:srgbClr val="00339F"/>
                </a:solidFill>
              </a:rPr>
              <a:t> </a:t>
            </a:r>
            <a:br>
              <a:rPr lang="en-GB" sz="3200" kern="0" dirty="0">
                <a:solidFill>
                  <a:srgbClr val="00339F"/>
                </a:solidFill>
              </a:rPr>
            </a:br>
            <a:endParaRPr lang="en-GB" sz="3200" dirty="0"/>
          </a:p>
        </p:txBody>
      </p:sp>
      <p:sp>
        <p:nvSpPr>
          <p:cNvPr id="9" name="Rounded Rectangle 8"/>
          <p:cNvSpPr/>
          <p:nvPr/>
        </p:nvSpPr>
        <p:spPr>
          <a:xfrm>
            <a:off x="95794" y="504122"/>
            <a:ext cx="742406" cy="836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Content Placeholder 11"/>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4539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activities stakeholder involvement</a:t>
            </a:r>
            <a:endParaRPr lang="en-GB" dirty="0"/>
          </a:p>
        </p:txBody>
      </p:sp>
      <p:sp>
        <p:nvSpPr>
          <p:cNvPr id="3" name="Content Placeholder 2"/>
          <p:cNvSpPr>
            <a:spLocks noGrp="1"/>
          </p:cNvSpPr>
          <p:nvPr>
            <p:ph idx="1"/>
          </p:nvPr>
        </p:nvSpPr>
        <p:spPr/>
        <p:txBody>
          <a:bodyPr>
            <a:normAutofit/>
          </a:bodyPr>
          <a:lstStyle/>
          <a:p>
            <a:r>
              <a:rPr lang="en-US" dirty="0"/>
              <a:t>Theory on methods and tools for stakeholder involvement </a:t>
            </a:r>
            <a:endParaRPr lang="en-US" i="1" dirty="0">
              <a:solidFill>
                <a:schemeClr val="bg1">
                  <a:lumMod val="50000"/>
                </a:schemeClr>
              </a:solidFill>
            </a:endParaRPr>
          </a:p>
          <a:p>
            <a:endParaRPr lang="en-US" dirty="0"/>
          </a:p>
          <a:p>
            <a:r>
              <a:rPr lang="en-US" dirty="0"/>
              <a:t>Stakeholder involvement in the </a:t>
            </a:r>
            <a:r>
              <a:rPr lang="en-US" dirty="0" err="1"/>
              <a:t>Andarax</a:t>
            </a:r>
            <a:r>
              <a:rPr lang="en-US" dirty="0"/>
              <a:t> basin – a comparative analysis across scales </a:t>
            </a:r>
          </a:p>
          <a:p>
            <a:pPr lvl="1"/>
            <a:r>
              <a:rPr lang="en-US" dirty="0"/>
              <a:t>AAA planning process at regional scale</a:t>
            </a:r>
          </a:p>
          <a:p>
            <a:pPr lvl="1"/>
            <a:r>
              <a:rPr lang="en-US" dirty="0"/>
              <a:t>PIP at basin scale</a:t>
            </a:r>
          </a:p>
          <a:p>
            <a:pPr lvl="1"/>
            <a:r>
              <a:rPr lang="en-US" dirty="0"/>
              <a:t>Operational agreement on aquifer exploitation at water body scale</a:t>
            </a:r>
          </a:p>
          <a:p>
            <a:pPr lvl="1"/>
            <a:endParaRPr lang="en-US" dirty="0"/>
          </a:p>
          <a:p>
            <a:r>
              <a:rPr lang="en-US" dirty="0"/>
              <a:t>Discussions on stakeholder involvement</a:t>
            </a:r>
            <a:endParaRPr lang="en-GB" dirty="0"/>
          </a:p>
        </p:txBody>
      </p:sp>
    </p:spTree>
    <p:extLst>
      <p:ext uri="{BB962C8B-B14F-4D97-AF65-F5344CB8AC3E}">
        <p14:creationId xmlns:p14="http://schemas.microsoft.com/office/powerpoint/2010/main" val="2723880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Observations AAA participatory planning process</a:t>
            </a:r>
            <a:endParaRPr lang="en-GB" sz="4000" dirty="0"/>
          </a:p>
        </p:txBody>
      </p:sp>
      <p:sp>
        <p:nvSpPr>
          <p:cNvPr id="3" name="Content Placeholder 2"/>
          <p:cNvSpPr>
            <a:spLocks noGrp="1"/>
          </p:cNvSpPr>
          <p:nvPr>
            <p:ph idx="1"/>
          </p:nvPr>
        </p:nvSpPr>
        <p:spPr/>
        <p:txBody>
          <a:bodyPr>
            <a:normAutofit/>
          </a:bodyPr>
          <a:lstStyle/>
          <a:p>
            <a:pPr>
              <a:lnSpc>
                <a:spcPct val="80000"/>
              </a:lnSpc>
            </a:pPr>
            <a:r>
              <a:rPr lang="fr-BE" sz="2000" dirty="0">
                <a:latin typeface="Calibri" pitchFamily="34" charset="0"/>
              </a:rPr>
              <a:t>On composition of </a:t>
            </a:r>
            <a:r>
              <a:rPr lang="fr-BE" sz="2000" dirty="0" err="1">
                <a:latin typeface="Calibri" pitchFamily="34" charset="0"/>
              </a:rPr>
              <a:t>work</a:t>
            </a:r>
            <a:r>
              <a:rPr lang="fr-BE" sz="2000" dirty="0">
                <a:latin typeface="Calibri" pitchFamily="34" charset="0"/>
              </a:rPr>
              <a:t> group and motivation</a:t>
            </a:r>
          </a:p>
          <a:p>
            <a:pPr>
              <a:lnSpc>
                <a:spcPct val="80000"/>
              </a:lnSpc>
            </a:pPr>
            <a:endParaRPr lang="fr-BE" sz="1800" dirty="0">
              <a:latin typeface="Calibri" pitchFamily="34" charset="0"/>
            </a:endParaRPr>
          </a:p>
          <a:p>
            <a:pPr lvl="1">
              <a:lnSpc>
                <a:spcPct val="80000"/>
              </a:lnSpc>
            </a:pPr>
            <a:r>
              <a:rPr lang="fr-BE" sz="1800" dirty="0">
                <a:latin typeface="Calibri" pitchFamily="34" charset="0"/>
              </a:rPr>
              <a:t>Focus on </a:t>
            </a:r>
            <a:r>
              <a:rPr lang="fr-BE" sz="1800" dirty="0" err="1">
                <a:latin typeface="Calibri" pitchFamily="34" charset="0"/>
              </a:rPr>
              <a:t>users</a:t>
            </a:r>
            <a:r>
              <a:rPr lang="fr-BE" sz="1800" dirty="0">
                <a:latin typeface="Calibri" pitchFamily="34" charset="0"/>
              </a:rPr>
              <a:t> (</a:t>
            </a:r>
            <a:r>
              <a:rPr lang="fr-BE" sz="1800" dirty="0" err="1">
                <a:latin typeface="Calibri" pitchFamily="34" charset="0"/>
              </a:rPr>
              <a:t>sectoral</a:t>
            </a:r>
            <a:r>
              <a:rPr lang="fr-BE" sz="1800" dirty="0">
                <a:latin typeface="Calibri" pitchFamily="34" charset="0"/>
              </a:rPr>
              <a:t> and territorial) + compensation by </a:t>
            </a:r>
            <a:r>
              <a:rPr lang="fr-BE" sz="1800" dirty="0" err="1">
                <a:latin typeface="Calibri" pitchFamily="34" charset="0"/>
              </a:rPr>
              <a:t>citizen</a:t>
            </a:r>
            <a:r>
              <a:rPr lang="fr-BE" sz="1800" dirty="0">
                <a:latin typeface="Calibri" pitchFamily="34" charset="0"/>
              </a:rPr>
              <a:t> </a:t>
            </a:r>
            <a:r>
              <a:rPr lang="fr-BE" sz="1800" dirty="0" err="1">
                <a:latin typeface="Calibri" pitchFamily="34" charset="0"/>
              </a:rPr>
              <a:t>juries</a:t>
            </a:r>
            <a:endParaRPr lang="fr-BE" sz="1800" dirty="0">
              <a:latin typeface="Calibri" pitchFamily="34" charset="0"/>
            </a:endParaRPr>
          </a:p>
          <a:p>
            <a:pPr lvl="1">
              <a:lnSpc>
                <a:spcPct val="80000"/>
              </a:lnSpc>
            </a:pPr>
            <a:r>
              <a:rPr lang="fr-BE" sz="1800" dirty="0" err="1">
                <a:latin typeface="Calibri" pitchFamily="34" charset="0"/>
              </a:rPr>
              <a:t>Frequency</a:t>
            </a:r>
            <a:r>
              <a:rPr lang="fr-BE" sz="1800" dirty="0">
                <a:latin typeface="Calibri" pitchFamily="34" charset="0"/>
              </a:rPr>
              <a:t> and </a:t>
            </a:r>
            <a:r>
              <a:rPr lang="fr-BE" sz="1800" dirty="0" err="1">
                <a:latin typeface="Calibri" pitchFamily="34" charset="0"/>
              </a:rPr>
              <a:t>scale</a:t>
            </a:r>
            <a:r>
              <a:rPr lang="fr-BE" sz="1800" dirty="0">
                <a:latin typeface="Calibri" pitchFamily="34" charset="0"/>
              </a:rPr>
              <a:t> </a:t>
            </a:r>
            <a:r>
              <a:rPr lang="fr-BE" sz="1800" dirty="0" err="1">
                <a:latin typeface="Calibri" pitchFamily="34" charset="0"/>
              </a:rPr>
              <a:t>is</a:t>
            </a:r>
            <a:r>
              <a:rPr lang="fr-BE" sz="1800" dirty="0">
                <a:latin typeface="Calibri" pitchFamily="34" charset="0"/>
              </a:rPr>
              <a:t> far </a:t>
            </a:r>
            <a:r>
              <a:rPr lang="fr-BE" sz="1800" dirty="0" err="1">
                <a:latin typeface="Calibri" pitchFamily="34" charset="0"/>
              </a:rPr>
              <a:t>from</a:t>
            </a:r>
            <a:r>
              <a:rPr lang="fr-BE" sz="1800" dirty="0">
                <a:latin typeface="Calibri" pitchFamily="34" charset="0"/>
              </a:rPr>
              <a:t> </a:t>
            </a:r>
            <a:r>
              <a:rPr lang="fr-BE" sz="1800" dirty="0" err="1">
                <a:latin typeface="Calibri" pitchFamily="34" charset="0"/>
              </a:rPr>
              <a:t>sufficient</a:t>
            </a:r>
            <a:r>
              <a:rPr lang="fr-BE" sz="1800" dirty="0">
                <a:latin typeface="Calibri" pitchFamily="34" charset="0"/>
              </a:rPr>
              <a:t> (no </a:t>
            </a:r>
            <a:r>
              <a:rPr lang="fr-BE" sz="1800" dirty="0" err="1">
                <a:latin typeface="Calibri" pitchFamily="34" charset="0"/>
              </a:rPr>
              <a:t>common</a:t>
            </a:r>
            <a:r>
              <a:rPr lang="fr-BE" sz="1800" dirty="0">
                <a:latin typeface="Calibri" pitchFamily="34" charset="0"/>
              </a:rPr>
              <a:t> </a:t>
            </a:r>
            <a:r>
              <a:rPr lang="fr-BE" sz="1800" dirty="0" err="1">
                <a:latin typeface="Calibri" pitchFamily="34" charset="0"/>
              </a:rPr>
              <a:t>ground</a:t>
            </a:r>
            <a:r>
              <a:rPr lang="fr-BE" sz="1800" dirty="0">
                <a:latin typeface="Calibri" pitchFamily="34" charset="0"/>
              </a:rPr>
              <a:t>)</a:t>
            </a:r>
          </a:p>
          <a:p>
            <a:pPr lvl="1">
              <a:lnSpc>
                <a:spcPct val="80000"/>
              </a:lnSpc>
            </a:pPr>
            <a:r>
              <a:rPr lang="fr-BE" sz="1800" dirty="0">
                <a:latin typeface="Calibri" pitchFamily="34" charset="0"/>
              </a:rPr>
              <a:t>No </a:t>
            </a:r>
            <a:r>
              <a:rPr lang="fr-BE" sz="1800" dirty="0" err="1">
                <a:latin typeface="Calibri" pitchFamily="34" charset="0"/>
              </a:rPr>
              <a:t>clear</a:t>
            </a:r>
            <a:r>
              <a:rPr lang="fr-BE" sz="1800" dirty="0">
                <a:latin typeface="Calibri" pitchFamily="34" charset="0"/>
              </a:rPr>
              <a:t> feedback,  </a:t>
            </a:r>
            <a:r>
              <a:rPr lang="fr-BE" sz="1800" dirty="0" err="1">
                <a:latin typeface="Calibri" pitchFamily="34" charset="0"/>
              </a:rPr>
              <a:t>some</a:t>
            </a:r>
            <a:r>
              <a:rPr lang="fr-BE" sz="1800" dirty="0">
                <a:latin typeface="Calibri" pitchFamily="34" charset="0"/>
              </a:rPr>
              <a:t> </a:t>
            </a:r>
            <a:r>
              <a:rPr lang="fr-BE" sz="1800" dirty="0" err="1">
                <a:latin typeface="Calibri" pitchFamily="34" charset="0"/>
              </a:rPr>
              <a:t>actors</a:t>
            </a:r>
            <a:r>
              <a:rPr lang="fr-BE" sz="1800" dirty="0">
                <a:latin typeface="Calibri" pitchFamily="34" charset="0"/>
              </a:rPr>
              <a:t> not </a:t>
            </a:r>
            <a:r>
              <a:rPr lang="fr-BE" sz="1800" dirty="0" err="1">
                <a:latin typeface="Calibri" pitchFamily="34" charset="0"/>
              </a:rPr>
              <a:t>invited</a:t>
            </a:r>
            <a:r>
              <a:rPr lang="fr-BE" sz="1800" dirty="0">
                <a:latin typeface="Calibri" pitchFamily="34" charset="0"/>
              </a:rPr>
              <a:t> (</a:t>
            </a:r>
            <a:r>
              <a:rPr lang="fr-BE" sz="1800" dirty="0" err="1">
                <a:latin typeface="Calibri" pitchFamily="34" charset="0"/>
              </a:rPr>
              <a:t>ecologists</a:t>
            </a:r>
            <a:r>
              <a:rPr lang="fr-BE" sz="1800" dirty="0">
                <a:latin typeface="Calibri" pitchFamily="34" charset="0"/>
              </a:rPr>
              <a:t>)</a:t>
            </a:r>
          </a:p>
          <a:p>
            <a:pPr lvl="1">
              <a:lnSpc>
                <a:spcPct val="80000"/>
              </a:lnSpc>
            </a:pPr>
            <a:endParaRPr lang="fr-BE" sz="1800" dirty="0">
              <a:latin typeface="Calibri" pitchFamily="34" charset="0"/>
            </a:endParaRPr>
          </a:p>
          <a:p>
            <a:pPr>
              <a:lnSpc>
                <a:spcPct val="80000"/>
              </a:lnSpc>
            </a:pPr>
            <a:r>
              <a:rPr lang="fr-BE" sz="2000" dirty="0">
                <a:latin typeface="Calibri" pitchFamily="34" charset="0"/>
              </a:rPr>
              <a:t>On </a:t>
            </a:r>
            <a:r>
              <a:rPr lang="fr-BE" sz="2000" dirty="0" err="1">
                <a:latin typeface="Calibri" pitchFamily="34" charset="0"/>
              </a:rPr>
              <a:t>work</a:t>
            </a:r>
            <a:r>
              <a:rPr lang="fr-BE" sz="2000" dirty="0">
                <a:latin typeface="Calibri" pitchFamily="34" charset="0"/>
              </a:rPr>
              <a:t> plan and information flow</a:t>
            </a:r>
          </a:p>
          <a:p>
            <a:pPr>
              <a:lnSpc>
                <a:spcPct val="80000"/>
              </a:lnSpc>
            </a:pPr>
            <a:endParaRPr lang="fr-BE" sz="1800" dirty="0">
              <a:latin typeface="Calibri" pitchFamily="34" charset="0"/>
            </a:endParaRPr>
          </a:p>
          <a:p>
            <a:pPr lvl="1">
              <a:lnSpc>
                <a:spcPct val="80000"/>
              </a:lnSpc>
            </a:pPr>
            <a:r>
              <a:rPr lang="fr-BE" sz="1800" dirty="0">
                <a:latin typeface="Calibri" pitchFamily="34" charset="0"/>
              </a:rPr>
              <a:t>Public information </a:t>
            </a:r>
            <a:r>
              <a:rPr lang="fr-BE" sz="1800" dirty="0" err="1">
                <a:latin typeface="Calibri" pitchFamily="34" charset="0"/>
              </a:rPr>
              <a:t>improved</a:t>
            </a:r>
            <a:r>
              <a:rPr lang="fr-BE" sz="1800" dirty="0">
                <a:latin typeface="Calibri" pitchFamily="34" charset="0"/>
              </a:rPr>
              <a:t>, but </a:t>
            </a:r>
            <a:r>
              <a:rPr lang="fr-BE" sz="1800" dirty="0" err="1">
                <a:latin typeface="Calibri" pitchFamily="34" charset="0"/>
              </a:rPr>
              <a:t>lack</a:t>
            </a:r>
            <a:r>
              <a:rPr lang="fr-BE" sz="1800" dirty="0">
                <a:latin typeface="Calibri" pitchFamily="34" charset="0"/>
              </a:rPr>
              <a:t> of </a:t>
            </a:r>
            <a:r>
              <a:rPr lang="fr-BE" sz="1800" dirty="0" err="1">
                <a:latin typeface="Calibri" pitchFamily="34" charset="0"/>
              </a:rPr>
              <a:t>detail</a:t>
            </a:r>
            <a:r>
              <a:rPr lang="fr-BE" sz="1800" dirty="0">
                <a:latin typeface="Calibri" pitchFamily="34" charset="0"/>
              </a:rPr>
              <a:t> and coordination</a:t>
            </a:r>
          </a:p>
          <a:p>
            <a:pPr lvl="1">
              <a:lnSpc>
                <a:spcPct val="80000"/>
              </a:lnSpc>
            </a:pPr>
            <a:r>
              <a:rPr lang="fr-BE" sz="1800" dirty="0" err="1">
                <a:latin typeface="Calibri" pitchFamily="34" charset="0"/>
              </a:rPr>
              <a:t>Vast</a:t>
            </a:r>
            <a:r>
              <a:rPr lang="fr-BE" sz="1800" dirty="0">
                <a:latin typeface="Calibri" pitchFamily="34" charset="0"/>
              </a:rPr>
              <a:t> </a:t>
            </a:r>
            <a:r>
              <a:rPr lang="fr-BE" sz="1800" dirty="0" err="1">
                <a:latin typeface="Calibri" pitchFamily="34" charset="0"/>
              </a:rPr>
              <a:t>amounts</a:t>
            </a:r>
            <a:r>
              <a:rPr lang="fr-BE" sz="1800" dirty="0">
                <a:latin typeface="Calibri" pitchFamily="34" charset="0"/>
              </a:rPr>
              <a:t> of information (</a:t>
            </a:r>
            <a:r>
              <a:rPr lang="fr-BE" sz="1800" dirty="0" err="1">
                <a:latin typeface="Calibri" pitchFamily="34" charset="0"/>
              </a:rPr>
              <a:t>draft</a:t>
            </a:r>
            <a:r>
              <a:rPr lang="fr-BE" sz="1800" dirty="0">
                <a:latin typeface="Calibri" pitchFamily="34" charset="0"/>
              </a:rPr>
              <a:t> plan = 327p + 9 annexes of +- 200p)</a:t>
            </a:r>
          </a:p>
          <a:p>
            <a:pPr lvl="1">
              <a:lnSpc>
                <a:spcPct val="80000"/>
              </a:lnSpc>
            </a:pPr>
            <a:r>
              <a:rPr lang="fr-BE" sz="1800" dirty="0">
                <a:latin typeface="Calibri" pitchFamily="34" charset="0"/>
              </a:rPr>
              <a:t>Use of SIT </a:t>
            </a:r>
            <a:r>
              <a:rPr lang="fr-BE" sz="1800" dirty="0" err="1">
                <a:latin typeface="Calibri" pitchFamily="34" charset="0"/>
              </a:rPr>
              <a:t>improves</a:t>
            </a:r>
            <a:r>
              <a:rPr lang="fr-BE" sz="1800" dirty="0">
                <a:latin typeface="Calibri" pitchFamily="34" charset="0"/>
              </a:rPr>
              <a:t> the </a:t>
            </a:r>
            <a:r>
              <a:rPr lang="fr-BE" sz="1800" dirty="0" err="1">
                <a:latin typeface="Calibri" pitchFamily="34" charset="0"/>
              </a:rPr>
              <a:t>process</a:t>
            </a:r>
            <a:endParaRPr lang="fr-BE" sz="1800" dirty="0">
              <a:latin typeface="Calibri" pitchFamily="34" charset="0"/>
            </a:endParaRPr>
          </a:p>
          <a:p>
            <a:pPr lvl="1">
              <a:lnSpc>
                <a:spcPct val="80000"/>
              </a:lnSpc>
            </a:pPr>
            <a:r>
              <a:rPr lang="fr-BE" sz="1800" dirty="0" err="1">
                <a:latin typeface="Calibri" pitchFamily="34" charset="0"/>
              </a:rPr>
              <a:t>Need</a:t>
            </a:r>
            <a:r>
              <a:rPr lang="fr-BE" sz="1800" dirty="0">
                <a:latin typeface="Calibri" pitchFamily="34" charset="0"/>
              </a:rPr>
              <a:t> for </a:t>
            </a:r>
            <a:r>
              <a:rPr lang="fr-BE" sz="1800" dirty="0" err="1">
                <a:latin typeface="Calibri" pitchFamily="34" charset="0"/>
              </a:rPr>
              <a:t>technical</a:t>
            </a:r>
            <a:r>
              <a:rPr lang="fr-BE" sz="1800" dirty="0">
                <a:latin typeface="Calibri" pitchFamily="34" charset="0"/>
              </a:rPr>
              <a:t> people</a:t>
            </a:r>
          </a:p>
          <a:p>
            <a:pPr lvl="1"/>
            <a:endParaRPr lang="en-GB" dirty="0"/>
          </a:p>
        </p:txBody>
      </p:sp>
      <p:sp>
        <p:nvSpPr>
          <p:cNvPr id="4" name="Rounded Rectangle 3"/>
          <p:cNvSpPr/>
          <p:nvPr/>
        </p:nvSpPr>
        <p:spPr>
          <a:xfrm>
            <a:off x="95794" y="504122"/>
            <a:ext cx="742406" cy="836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7724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Observations AAA participatory planning outcome</a:t>
            </a:r>
            <a:endParaRPr lang="en-GB" sz="4000" dirty="0"/>
          </a:p>
        </p:txBody>
      </p:sp>
      <p:sp>
        <p:nvSpPr>
          <p:cNvPr id="3" name="Content Placeholder 2"/>
          <p:cNvSpPr>
            <a:spLocks noGrp="1"/>
          </p:cNvSpPr>
          <p:nvPr>
            <p:ph idx="1"/>
          </p:nvPr>
        </p:nvSpPr>
        <p:spPr/>
        <p:txBody>
          <a:bodyPr>
            <a:normAutofit/>
          </a:bodyPr>
          <a:lstStyle/>
          <a:p>
            <a:pPr>
              <a:lnSpc>
                <a:spcPct val="80000"/>
              </a:lnSpc>
            </a:pPr>
            <a:r>
              <a:rPr lang="fr-BE" sz="2000" dirty="0">
                <a:latin typeface="Calibri" pitchFamily="34" charset="0"/>
              </a:rPr>
              <a:t>On </a:t>
            </a:r>
            <a:r>
              <a:rPr lang="fr-BE" sz="2000" dirty="0" err="1">
                <a:latin typeface="Calibri" pitchFamily="34" charset="0"/>
              </a:rPr>
              <a:t>capacity</a:t>
            </a:r>
            <a:r>
              <a:rPr lang="fr-BE" sz="2000" dirty="0">
                <a:latin typeface="Calibri" pitchFamily="34" charset="0"/>
              </a:rPr>
              <a:t> for social </a:t>
            </a:r>
            <a:r>
              <a:rPr lang="fr-BE" sz="2000" dirty="0" err="1">
                <a:latin typeface="Calibri" pitchFamily="34" charset="0"/>
              </a:rPr>
              <a:t>learning</a:t>
            </a:r>
            <a:r>
              <a:rPr lang="fr-BE" sz="2000" dirty="0">
                <a:latin typeface="Calibri" pitchFamily="34" charset="0"/>
              </a:rPr>
              <a:t> and </a:t>
            </a:r>
            <a:r>
              <a:rPr lang="fr-BE" sz="2000" dirty="0" err="1">
                <a:latin typeface="Calibri" pitchFamily="34" charset="0"/>
              </a:rPr>
              <a:t>implementation</a:t>
            </a:r>
            <a:endParaRPr lang="fr-BE" sz="2000" dirty="0">
              <a:latin typeface="Calibri" pitchFamily="34" charset="0"/>
            </a:endParaRPr>
          </a:p>
          <a:p>
            <a:pPr>
              <a:lnSpc>
                <a:spcPct val="80000"/>
              </a:lnSpc>
            </a:pPr>
            <a:endParaRPr lang="fr-BE" sz="2000" dirty="0">
              <a:latin typeface="Calibri" pitchFamily="34" charset="0"/>
            </a:endParaRPr>
          </a:p>
          <a:p>
            <a:pPr lvl="1">
              <a:lnSpc>
                <a:spcPct val="80000"/>
              </a:lnSpc>
            </a:pPr>
            <a:r>
              <a:rPr lang="fr-BE" sz="2000" dirty="0" err="1">
                <a:latin typeface="Calibri" pitchFamily="34" charset="0"/>
              </a:rPr>
              <a:t>Cyclic</a:t>
            </a:r>
            <a:r>
              <a:rPr lang="fr-BE" sz="2000" dirty="0">
                <a:latin typeface="Calibri" pitchFamily="34" charset="0"/>
              </a:rPr>
              <a:t> </a:t>
            </a:r>
            <a:r>
              <a:rPr lang="fr-BE" sz="2000" dirty="0" err="1">
                <a:latin typeface="Calibri" pitchFamily="34" charset="0"/>
              </a:rPr>
              <a:t>process</a:t>
            </a:r>
            <a:r>
              <a:rPr lang="fr-BE" sz="2000" dirty="0">
                <a:latin typeface="Calibri" pitchFamily="34" charset="0"/>
              </a:rPr>
              <a:t> </a:t>
            </a:r>
            <a:r>
              <a:rPr lang="fr-BE" sz="2000" dirty="0" err="1">
                <a:latin typeface="Calibri" pitchFamily="34" charset="0"/>
              </a:rPr>
              <a:t>with</a:t>
            </a:r>
            <a:r>
              <a:rPr lang="fr-BE" sz="2000" dirty="0">
                <a:latin typeface="Calibri" pitchFamily="34" charset="0"/>
              </a:rPr>
              <a:t> </a:t>
            </a:r>
            <a:r>
              <a:rPr lang="fr-BE" sz="2000" dirty="0" err="1">
                <a:latin typeface="Calibri" pitchFamily="34" charset="0"/>
              </a:rPr>
              <a:t>PoM</a:t>
            </a:r>
            <a:r>
              <a:rPr lang="fr-BE" sz="2000" dirty="0">
                <a:latin typeface="Calibri" pitchFamily="34" charset="0"/>
              </a:rPr>
              <a:t> </a:t>
            </a:r>
            <a:r>
              <a:rPr lang="fr-BE" sz="2000" dirty="0" err="1">
                <a:latin typeface="Calibri" pitchFamily="34" charset="0"/>
              </a:rPr>
              <a:t>evaluation</a:t>
            </a:r>
            <a:r>
              <a:rPr lang="fr-BE" sz="2000" dirty="0">
                <a:latin typeface="Calibri" pitchFamily="34" charset="0"/>
              </a:rPr>
              <a:t>- but </a:t>
            </a:r>
            <a:r>
              <a:rPr lang="fr-BE" sz="2000" dirty="0" err="1">
                <a:latin typeface="Calibri" pitchFamily="34" charset="0"/>
              </a:rPr>
              <a:t>jeopardized</a:t>
            </a:r>
            <a:r>
              <a:rPr lang="fr-BE" sz="2000" dirty="0">
                <a:latin typeface="Calibri" pitchFamily="34" charset="0"/>
              </a:rPr>
              <a:t> social </a:t>
            </a:r>
            <a:r>
              <a:rPr lang="fr-BE" sz="2000" dirty="0" err="1">
                <a:latin typeface="Calibri" pitchFamily="34" charset="0"/>
              </a:rPr>
              <a:t>learning</a:t>
            </a:r>
            <a:endParaRPr lang="fr-BE" sz="2000" dirty="0">
              <a:latin typeface="Calibri" pitchFamily="34" charset="0"/>
            </a:endParaRPr>
          </a:p>
          <a:p>
            <a:pPr lvl="1">
              <a:lnSpc>
                <a:spcPct val="80000"/>
              </a:lnSpc>
            </a:pPr>
            <a:endParaRPr lang="fr-BE" sz="2000" dirty="0">
              <a:latin typeface="Calibri" pitchFamily="34" charset="0"/>
            </a:endParaRPr>
          </a:p>
          <a:p>
            <a:pPr lvl="1">
              <a:lnSpc>
                <a:spcPct val="80000"/>
              </a:lnSpc>
            </a:pPr>
            <a:r>
              <a:rPr lang="fr-BE" sz="2000" dirty="0">
                <a:latin typeface="Calibri" pitchFamily="34" charset="0"/>
              </a:rPr>
              <a:t>Absence of </a:t>
            </a:r>
            <a:r>
              <a:rPr lang="fr-BE" sz="2000" dirty="0" err="1">
                <a:latin typeface="Calibri" pitchFamily="34" charset="0"/>
              </a:rPr>
              <a:t>economic</a:t>
            </a:r>
            <a:r>
              <a:rPr lang="fr-BE" sz="2000" dirty="0">
                <a:latin typeface="Calibri" pitchFamily="34" charset="0"/>
              </a:rPr>
              <a:t> </a:t>
            </a:r>
            <a:r>
              <a:rPr lang="fr-BE" sz="2000" dirty="0" err="1">
                <a:latin typeface="Calibri" pitchFamily="34" charset="0"/>
              </a:rPr>
              <a:t>valuation</a:t>
            </a:r>
            <a:r>
              <a:rPr lang="fr-BE" sz="2000" dirty="0">
                <a:latin typeface="Calibri" pitchFamily="34" charset="0"/>
              </a:rPr>
              <a:t> of action plans </a:t>
            </a:r>
          </a:p>
          <a:p>
            <a:pPr lvl="2">
              <a:lnSpc>
                <a:spcPct val="80000"/>
              </a:lnSpc>
            </a:pPr>
            <a:r>
              <a:rPr lang="fr-BE" sz="1600" dirty="0">
                <a:latin typeface="Calibri" pitchFamily="34" charset="0"/>
                <a:sym typeface="Wingdings" pitchFamily="2" charset="2"/>
              </a:rPr>
              <a:t>no </a:t>
            </a:r>
            <a:r>
              <a:rPr lang="fr-BE" sz="1600" dirty="0" err="1">
                <a:latin typeface="Calibri" pitchFamily="34" charset="0"/>
                <a:sym typeface="Wingdings" pitchFamily="2" charset="2"/>
              </a:rPr>
              <a:t>implementation</a:t>
            </a:r>
            <a:r>
              <a:rPr lang="fr-BE" sz="1600" dirty="0">
                <a:latin typeface="Calibri" pitchFamily="34" charset="0"/>
                <a:sym typeface="Wingdings" pitchFamily="2" charset="2"/>
              </a:rPr>
              <a:t> </a:t>
            </a:r>
            <a:r>
              <a:rPr lang="fr-BE" sz="1600" dirty="0" err="1">
                <a:latin typeface="Calibri" pitchFamily="34" charset="0"/>
                <a:sym typeface="Wingdings" pitchFamily="2" charset="2"/>
              </a:rPr>
              <a:t>strategy</a:t>
            </a:r>
            <a:r>
              <a:rPr lang="fr-BE" sz="1600" dirty="0">
                <a:latin typeface="Calibri" pitchFamily="34" charset="0"/>
                <a:sym typeface="Wingdings" pitchFamily="2" charset="2"/>
              </a:rPr>
              <a:t> </a:t>
            </a:r>
          </a:p>
          <a:p>
            <a:pPr lvl="2">
              <a:lnSpc>
                <a:spcPct val="80000"/>
              </a:lnSpc>
            </a:pPr>
            <a:r>
              <a:rPr lang="fr-BE" sz="1600" dirty="0">
                <a:latin typeface="Calibri" pitchFamily="34" charset="0"/>
                <a:sym typeface="Wingdings" pitchFamily="2" charset="2"/>
              </a:rPr>
              <a:t>no </a:t>
            </a:r>
            <a:r>
              <a:rPr lang="fr-BE" sz="1600" dirty="0" err="1">
                <a:latin typeface="Calibri" pitchFamily="34" charset="0"/>
                <a:sym typeface="Wingdings" pitchFamily="2" charset="2"/>
              </a:rPr>
              <a:t>cost-efficiency</a:t>
            </a:r>
            <a:endParaRPr lang="fr-BE" sz="1600" dirty="0">
              <a:latin typeface="Calibri" pitchFamily="34" charset="0"/>
              <a:sym typeface="Wingdings" pitchFamily="2" charset="2"/>
            </a:endParaRPr>
          </a:p>
          <a:p>
            <a:pPr lvl="2">
              <a:lnSpc>
                <a:spcPct val="80000"/>
              </a:lnSpc>
            </a:pPr>
            <a:endParaRPr lang="fr-BE" sz="1600" dirty="0">
              <a:latin typeface="Calibri" pitchFamily="34" charset="0"/>
            </a:endParaRPr>
          </a:p>
          <a:p>
            <a:pPr lvl="1">
              <a:lnSpc>
                <a:spcPct val="80000"/>
              </a:lnSpc>
            </a:pPr>
            <a:r>
              <a:rPr lang="fr-BE" sz="2000" dirty="0" err="1">
                <a:latin typeface="Calibri" pitchFamily="34" charset="0"/>
              </a:rPr>
              <a:t>Implementation</a:t>
            </a:r>
            <a:r>
              <a:rPr lang="fr-BE" sz="2000" dirty="0">
                <a:latin typeface="Calibri" pitchFamily="34" charset="0"/>
              </a:rPr>
              <a:t> at </a:t>
            </a:r>
            <a:r>
              <a:rPr lang="fr-BE" sz="2000" dirty="0" err="1">
                <a:latin typeface="Calibri" pitchFamily="34" charset="0"/>
              </a:rPr>
              <a:t>various</a:t>
            </a:r>
            <a:r>
              <a:rPr lang="fr-BE" sz="2000" dirty="0">
                <a:latin typeface="Calibri" pitchFamily="34" charset="0"/>
              </a:rPr>
              <a:t> </a:t>
            </a:r>
            <a:r>
              <a:rPr lang="fr-BE" sz="2000" dirty="0" err="1">
                <a:latin typeface="Calibri" pitchFamily="34" charset="0"/>
              </a:rPr>
              <a:t>ministries</a:t>
            </a:r>
            <a:r>
              <a:rPr lang="fr-BE" sz="2000" dirty="0">
                <a:latin typeface="Calibri" pitchFamily="34" charset="0"/>
              </a:rPr>
              <a:t>, </a:t>
            </a:r>
            <a:r>
              <a:rPr lang="fr-BE" sz="2000" dirty="0" err="1">
                <a:latin typeface="Calibri" pitchFamily="34" charset="0"/>
              </a:rPr>
              <a:t>lack</a:t>
            </a:r>
            <a:r>
              <a:rPr lang="fr-BE" sz="2000" dirty="0">
                <a:latin typeface="Calibri" pitchFamily="34" charset="0"/>
              </a:rPr>
              <a:t> coordination </a:t>
            </a:r>
          </a:p>
          <a:p>
            <a:pPr lvl="1">
              <a:lnSpc>
                <a:spcPct val="80000"/>
              </a:lnSpc>
            </a:pPr>
            <a:endParaRPr lang="fr-BE" sz="2000" dirty="0">
              <a:latin typeface="Calibri" pitchFamily="34" charset="0"/>
            </a:endParaRPr>
          </a:p>
          <a:p>
            <a:pPr lvl="1">
              <a:lnSpc>
                <a:spcPct val="80000"/>
              </a:lnSpc>
            </a:pPr>
            <a:r>
              <a:rPr lang="fr-BE" sz="2000" dirty="0" err="1">
                <a:latin typeface="Calibri" pitchFamily="34" charset="0"/>
              </a:rPr>
              <a:t>Political</a:t>
            </a:r>
            <a:r>
              <a:rPr lang="fr-BE" sz="2000" dirty="0">
                <a:latin typeface="Calibri" pitchFamily="34" charset="0"/>
              </a:rPr>
              <a:t> </a:t>
            </a:r>
            <a:r>
              <a:rPr lang="fr-BE" sz="2000" dirty="0" err="1">
                <a:latin typeface="Calibri" pitchFamily="34" charset="0"/>
              </a:rPr>
              <a:t>processes</a:t>
            </a:r>
            <a:r>
              <a:rPr lang="fr-BE" sz="2000" dirty="0">
                <a:latin typeface="Calibri" pitchFamily="34" charset="0"/>
              </a:rPr>
              <a:t> and </a:t>
            </a:r>
            <a:r>
              <a:rPr lang="fr-BE" sz="2000" dirty="0" err="1">
                <a:latin typeface="Calibri" pitchFamily="34" charset="0"/>
              </a:rPr>
              <a:t>economic</a:t>
            </a:r>
            <a:r>
              <a:rPr lang="fr-BE" sz="2000" dirty="0">
                <a:latin typeface="Calibri" pitchFamily="34" charset="0"/>
              </a:rPr>
              <a:t> </a:t>
            </a:r>
            <a:r>
              <a:rPr lang="fr-BE" sz="2000" dirty="0" err="1">
                <a:latin typeface="Calibri" pitchFamily="34" charset="0"/>
              </a:rPr>
              <a:t>crisis</a:t>
            </a:r>
            <a:r>
              <a:rPr lang="fr-BE" sz="2000" dirty="0">
                <a:latin typeface="Calibri" pitchFamily="34" charset="0"/>
              </a:rPr>
              <a:t> </a:t>
            </a:r>
            <a:r>
              <a:rPr lang="fr-BE" sz="2000" dirty="0" err="1">
                <a:latin typeface="Calibri" pitchFamily="34" charset="0"/>
              </a:rPr>
              <a:t>heavily</a:t>
            </a:r>
            <a:r>
              <a:rPr lang="fr-BE" sz="2000" dirty="0">
                <a:latin typeface="Calibri" pitchFamily="34" charset="0"/>
              </a:rPr>
              <a:t> </a:t>
            </a:r>
            <a:r>
              <a:rPr lang="fr-BE" sz="2000" dirty="0" err="1">
                <a:latin typeface="Calibri" pitchFamily="34" charset="0"/>
              </a:rPr>
              <a:t>way</a:t>
            </a:r>
            <a:r>
              <a:rPr lang="fr-BE" sz="2000" dirty="0">
                <a:latin typeface="Calibri" pitchFamily="34" charset="0"/>
              </a:rPr>
              <a:t> on the </a:t>
            </a:r>
            <a:r>
              <a:rPr lang="fr-BE" sz="2000" dirty="0" err="1">
                <a:latin typeface="Calibri" pitchFamily="34" charset="0"/>
              </a:rPr>
              <a:t>process</a:t>
            </a:r>
            <a:endParaRPr lang="fr-BE" sz="2000" dirty="0">
              <a:latin typeface="Calibri" pitchFamily="34" charset="0"/>
            </a:endParaRPr>
          </a:p>
          <a:p>
            <a:pPr lvl="1"/>
            <a:endParaRPr lang="en-GB" dirty="0"/>
          </a:p>
        </p:txBody>
      </p:sp>
      <p:sp>
        <p:nvSpPr>
          <p:cNvPr id="5" name="Rounded Rectangle 4"/>
          <p:cNvSpPr/>
          <p:nvPr/>
        </p:nvSpPr>
        <p:spPr>
          <a:xfrm>
            <a:off x="95794" y="504122"/>
            <a:ext cx="742406" cy="836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3158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2. Multi-stakeholder platform at basin scale (</a:t>
            </a:r>
            <a:r>
              <a:rPr lang="en-US" sz="3600" dirty="0" err="1"/>
              <a:t>Altaguax</a:t>
            </a:r>
            <a:r>
              <a:rPr lang="en-US" sz="3600" dirty="0"/>
              <a:t>)</a:t>
            </a:r>
            <a:endParaRPr lang="en-GB" sz="3600" dirty="0"/>
          </a:p>
        </p:txBody>
      </p:sp>
      <p:sp>
        <p:nvSpPr>
          <p:cNvPr id="5" name="Rounded Rectangle 4"/>
          <p:cNvSpPr/>
          <p:nvPr/>
        </p:nvSpPr>
        <p:spPr>
          <a:xfrm>
            <a:off x="95794" y="504122"/>
            <a:ext cx="742406" cy="836023"/>
          </a:xfrm>
          <a:prstGeom prst="roundRect">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
          <p:cNvGraphicFramePr>
            <a:graphicFrameLocks noGrp="1" noChangeAspect="1"/>
          </p:cNvGraphicFramePr>
          <p:nvPr>
            <p:ph sz="half" idx="2"/>
            <p:extLst>
              <p:ext uri="{D42A27DB-BD31-4B8C-83A1-F6EECF244321}">
                <p14:modId xmlns:p14="http://schemas.microsoft.com/office/powerpoint/2010/main" val="3975353444"/>
              </p:ext>
            </p:extLst>
          </p:nvPr>
        </p:nvGraphicFramePr>
        <p:xfrm>
          <a:off x="6172200" y="2631982"/>
          <a:ext cx="5181600" cy="2738623"/>
        </p:xfrm>
        <a:graphic>
          <a:graphicData uri="http://schemas.openxmlformats.org/presentationml/2006/ole">
            <mc:AlternateContent xmlns:mc="http://schemas.openxmlformats.org/markup-compatibility/2006">
              <mc:Choice xmlns:v="urn:schemas-microsoft-com:vml" Requires="v">
                <p:oleObj spid="_x0000_s2070" name="Visio" r:id="rId4" imgW="6871716" imgH="3631661" progId="Visio.Drawing.11">
                  <p:embed/>
                </p:oleObj>
              </mc:Choice>
              <mc:Fallback>
                <p:oleObj name="Visio" r:id="rId4" imgW="6871716" imgH="3631661"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631982"/>
                        <a:ext cx="5181600" cy="27386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Grp="1" noChangeAspect="1"/>
          </p:cNvGraphicFramePr>
          <p:nvPr>
            <p:ph sz="half" idx="1"/>
            <p:extLst>
              <p:ext uri="{D42A27DB-BD31-4B8C-83A1-F6EECF244321}">
                <p14:modId xmlns:p14="http://schemas.microsoft.com/office/powerpoint/2010/main" val="177350975"/>
              </p:ext>
            </p:extLst>
          </p:nvPr>
        </p:nvGraphicFramePr>
        <p:xfrm>
          <a:off x="1619196" y="1825625"/>
          <a:ext cx="3619607" cy="4351338"/>
        </p:xfrm>
        <a:graphic>
          <a:graphicData uri="http://schemas.openxmlformats.org/presentationml/2006/ole">
            <mc:AlternateContent xmlns:mc="http://schemas.openxmlformats.org/markup-compatibility/2006">
              <mc:Choice xmlns:v="urn:schemas-microsoft-com:vml" Requires="v">
                <p:oleObj spid="_x0000_s2071" name="Visio" r:id="rId6" imgW="7358011" imgH="8845072" progId="Visio.Drawing.11">
                  <p:embed/>
                </p:oleObj>
              </mc:Choice>
              <mc:Fallback>
                <p:oleObj name="Visio" r:id="rId6" imgW="7358011" imgH="8845072"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196" y="1825625"/>
                        <a:ext cx="3619607" cy="435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49661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Workshops on validation of situation analysis and proposition of action plans</a:t>
            </a:r>
            <a:endParaRPr lang="en-GB" sz="3600" dirty="0"/>
          </a:p>
        </p:txBody>
      </p:sp>
      <p:sp>
        <p:nvSpPr>
          <p:cNvPr id="5" name="Rounded Rectangle 4"/>
          <p:cNvSpPr/>
          <p:nvPr/>
        </p:nvSpPr>
        <p:spPr>
          <a:xfrm>
            <a:off x="95794" y="504122"/>
            <a:ext cx="742406" cy="836023"/>
          </a:xfrm>
          <a:prstGeom prst="roundRect">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Ficha4_DiagnosticoMapa"/>
          <p:cNvPicPr>
            <a:picLocks noGrp="1" noChangeAspect="1" noChangeArrowheads="1"/>
          </p:cNvPicPr>
          <p:nvPr>
            <p:ph sz="half" idx="1"/>
          </p:nvPr>
        </p:nvPicPr>
        <p:blipFill>
          <a:blip r:embed="rId3" cstate="print"/>
          <a:srcRect/>
          <a:stretch>
            <a:fillRect/>
          </a:stretch>
        </p:blipFill>
        <p:spPr>
          <a:xfrm>
            <a:off x="681181" y="1713077"/>
            <a:ext cx="6474873" cy="4576433"/>
          </a:xfrm>
          <a:noFill/>
        </p:spPr>
      </p:pic>
      <p:pic>
        <p:nvPicPr>
          <p:cNvPr id="9" name="Picture 6" descr="FT_leyendadiagnostico_EN"/>
          <p:cNvPicPr>
            <a:picLocks noGrp="1" noChangeAspect="1" noChangeArrowheads="1"/>
          </p:cNvPicPr>
          <p:nvPr>
            <p:ph sz="half" idx="2"/>
          </p:nvPr>
        </p:nvPicPr>
        <p:blipFill>
          <a:blip r:embed="rId4" cstate="print"/>
          <a:srcRect/>
          <a:stretch>
            <a:fillRect/>
          </a:stretch>
        </p:blipFill>
        <p:spPr>
          <a:xfrm>
            <a:off x="7307392" y="1825625"/>
            <a:ext cx="2911215" cy="4351338"/>
          </a:xfrm>
          <a:noFill/>
        </p:spPr>
      </p:pic>
    </p:spTree>
    <p:extLst>
      <p:ext uri="{BB962C8B-B14F-4D97-AF65-F5344CB8AC3E}">
        <p14:creationId xmlns:p14="http://schemas.microsoft.com/office/powerpoint/2010/main" val="1504786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Who participates? Multi-stakeholder platform</a:t>
            </a:r>
            <a:endParaRPr lang="en-GB" sz="3600" dirty="0"/>
          </a:p>
        </p:txBody>
      </p:sp>
      <p:sp>
        <p:nvSpPr>
          <p:cNvPr id="5" name="Rounded Rectangle 4"/>
          <p:cNvSpPr/>
          <p:nvPr/>
        </p:nvSpPr>
        <p:spPr>
          <a:xfrm>
            <a:off x="95794" y="504122"/>
            <a:ext cx="742406" cy="836023"/>
          </a:xfrm>
          <a:prstGeom prst="roundRect">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Content Placeholder 25"/>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6184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Who participates? Multi-stakeholder platform</a:t>
            </a:r>
            <a:endParaRPr lang="en-GB" sz="3600" dirty="0"/>
          </a:p>
        </p:txBody>
      </p:sp>
      <p:sp>
        <p:nvSpPr>
          <p:cNvPr id="6" name="Content Placeholder 5"/>
          <p:cNvSpPr>
            <a:spLocks noGrp="1"/>
          </p:cNvSpPr>
          <p:nvPr>
            <p:ph sz="half" idx="2"/>
          </p:nvPr>
        </p:nvSpPr>
        <p:spPr>
          <a:xfrm>
            <a:off x="6696364" y="1825625"/>
            <a:ext cx="4657436" cy="4351338"/>
          </a:xfrm>
        </p:spPr>
        <p:txBody>
          <a:bodyPr/>
          <a:lstStyle/>
          <a:p>
            <a:pPr>
              <a:buNone/>
            </a:pPr>
            <a:r>
              <a:rPr lang="fr-BE" sz="1600" dirty="0">
                <a:latin typeface="Calibri" pitchFamily="34" charset="0"/>
              </a:rPr>
              <a:t>Irrigation associations / Farmer </a:t>
            </a:r>
            <a:r>
              <a:rPr lang="fr-BE" sz="1600" dirty="0" err="1">
                <a:latin typeface="Calibri" pitchFamily="34" charset="0"/>
              </a:rPr>
              <a:t>organizations</a:t>
            </a:r>
            <a:endParaRPr lang="fr-BE" sz="1600" dirty="0">
              <a:latin typeface="Calibri" pitchFamily="34" charset="0"/>
            </a:endParaRPr>
          </a:p>
          <a:p>
            <a:pPr>
              <a:buNone/>
            </a:pPr>
            <a:r>
              <a:rPr lang="fr-BE" sz="1600" dirty="0" err="1">
                <a:latin typeface="Calibri" pitchFamily="34" charset="0"/>
              </a:rPr>
              <a:t>Municipalities</a:t>
            </a:r>
            <a:endParaRPr lang="fr-BE" sz="1600" dirty="0">
              <a:latin typeface="Calibri" pitchFamily="34" charset="0"/>
            </a:endParaRPr>
          </a:p>
          <a:p>
            <a:pPr>
              <a:buNone/>
            </a:pPr>
            <a:r>
              <a:rPr lang="fr-BE" sz="1600" dirty="0">
                <a:latin typeface="Calibri" pitchFamily="34" charset="0"/>
              </a:rPr>
              <a:t>Rural </a:t>
            </a:r>
            <a:r>
              <a:rPr lang="fr-BE" sz="1600" dirty="0" err="1">
                <a:latin typeface="Calibri" pitchFamily="34" charset="0"/>
              </a:rPr>
              <a:t>development</a:t>
            </a:r>
            <a:r>
              <a:rPr lang="fr-BE" sz="1600" dirty="0">
                <a:latin typeface="Calibri" pitchFamily="34" charset="0"/>
              </a:rPr>
              <a:t> agents</a:t>
            </a:r>
          </a:p>
          <a:p>
            <a:pPr>
              <a:buNone/>
            </a:pPr>
            <a:r>
              <a:rPr lang="fr-BE" sz="1600" dirty="0">
                <a:latin typeface="Calibri" pitchFamily="34" charset="0"/>
              </a:rPr>
              <a:t>Administration </a:t>
            </a:r>
          </a:p>
          <a:p>
            <a:pPr>
              <a:buNone/>
            </a:pPr>
            <a:r>
              <a:rPr lang="fr-BE" sz="1600" dirty="0" err="1">
                <a:latin typeface="Calibri" pitchFamily="34" charset="0"/>
              </a:rPr>
              <a:t>Other</a:t>
            </a:r>
            <a:r>
              <a:rPr lang="fr-BE" sz="1600" dirty="0">
                <a:latin typeface="Calibri" pitchFamily="34" charset="0"/>
              </a:rPr>
              <a:t> (</a:t>
            </a:r>
            <a:r>
              <a:rPr lang="fr-BE" sz="1600" dirty="0" err="1">
                <a:latin typeface="Calibri" pitchFamily="34" charset="0"/>
              </a:rPr>
              <a:t>private</a:t>
            </a:r>
            <a:r>
              <a:rPr lang="fr-BE" sz="1600" dirty="0">
                <a:latin typeface="Calibri" pitchFamily="34" charset="0"/>
              </a:rPr>
              <a:t>, </a:t>
            </a:r>
            <a:r>
              <a:rPr lang="fr-BE" sz="1600" dirty="0" err="1">
                <a:latin typeface="Calibri" pitchFamily="34" charset="0"/>
              </a:rPr>
              <a:t>neigbourhood</a:t>
            </a:r>
            <a:r>
              <a:rPr lang="fr-BE" sz="1600" dirty="0">
                <a:latin typeface="Calibri" pitchFamily="34" charset="0"/>
              </a:rPr>
              <a:t>)</a:t>
            </a:r>
          </a:p>
          <a:p>
            <a:pPr>
              <a:buNone/>
            </a:pPr>
            <a:r>
              <a:rPr lang="fr-BE" sz="1600" dirty="0">
                <a:latin typeface="Calibri" pitchFamily="34" charset="0"/>
              </a:rPr>
              <a:t>Experts (</a:t>
            </a:r>
            <a:r>
              <a:rPr lang="fr-BE" sz="1600" dirty="0" err="1">
                <a:latin typeface="Calibri" pitchFamily="34" charset="0"/>
              </a:rPr>
              <a:t>scientific</a:t>
            </a:r>
            <a:r>
              <a:rPr lang="fr-BE" sz="1600" dirty="0">
                <a:latin typeface="Calibri" pitchFamily="34" charset="0"/>
              </a:rPr>
              <a:t>, </a:t>
            </a:r>
            <a:r>
              <a:rPr lang="fr-BE" sz="1600" dirty="0" err="1">
                <a:latin typeface="Calibri" pitchFamily="34" charset="0"/>
              </a:rPr>
              <a:t>technical</a:t>
            </a:r>
            <a:r>
              <a:rPr lang="fr-BE" sz="1600" dirty="0">
                <a:latin typeface="Calibri" pitchFamily="34" charset="0"/>
              </a:rPr>
              <a:t>)</a:t>
            </a:r>
          </a:p>
          <a:p>
            <a:pPr>
              <a:buNone/>
            </a:pPr>
            <a:r>
              <a:rPr lang="fr-BE" sz="1600" dirty="0" err="1">
                <a:latin typeface="Calibri" pitchFamily="34" charset="0"/>
              </a:rPr>
              <a:t>Ecologists</a:t>
            </a:r>
            <a:endParaRPr lang="fr-BE" sz="1600" dirty="0">
              <a:latin typeface="Calibri" pitchFamily="34" charset="0"/>
            </a:endParaRPr>
          </a:p>
          <a:p>
            <a:pPr>
              <a:buNone/>
            </a:pPr>
            <a:endParaRPr lang="fr-BE" sz="1600" dirty="0">
              <a:latin typeface="Calibri" pitchFamily="34" charset="0"/>
            </a:endParaRPr>
          </a:p>
          <a:p>
            <a:pPr>
              <a:buNone/>
            </a:pPr>
            <a:r>
              <a:rPr lang="fr-BE" sz="1600" dirty="0">
                <a:latin typeface="Calibri" pitchFamily="34" charset="0"/>
                <a:sym typeface="Wingdings" pitchFamily="2" charset="2"/>
              </a:rPr>
              <a:t> </a:t>
            </a:r>
            <a:r>
              <a:rPr lang="fr-BE" sz="1600" dirty="0" err="1">
                <a:latin typeface="Calibri" pitchFamily="34" charset="0"/>
                <a:sym typeface="Wingdings" pitchFamily="2" charset="2"/>
              </a:rPr>
              <a:t>covering</a:t>
            </a:r>
            <a:r>
              <a:rPr lang="fr-BE" sz="1600" dirty="0">
                <a:latin typeface="Calibri" pitchFamily="34" charset="0"/>
                <a:sym typeface="Wingdings" pitchFamily="2" charset="2"/>
              </a:rPr>
              <a:t> </a:t>
            </a:r>
            <a:r>
              <a:rPr lang="fr-BE" sz="1600" dirty="0" err="1">
                <a:latin typeface="Calibri" pitchFamily="34" charset="0"/>
                <a:sym typeface="Wingdings" pitchFamily="2" charset="2"/>
              </a:rPr>
              <a:t>different</a:t>
            </a:r>
            <a:endParaRPr lang="fr-BE" sz="1600" dirty="0">
              <a:latin typeface="Calibri" pitchFamily="34" charset="0"/>
              <a:sym typeface="Wingdings" pitchFamily="2" charset="2"/>
            </a:endParaRPr>
          </a:p>
          <a:p>
            <a:pPr lvl="1">
              <a:buNone/>
            </a:pPr>
            <a:r>
              <a:rPr lang="fr-BE" sz="1600" dirty="0">
                <a:latin typeface="Calibri" pitchFamily="34" charset="0"/>
                <a:sym typeface="Wingdings" pitchFamily="2" charset="2"/>
              </a:rPr>
              <a:t> </a:t>
            </a:r>
            <a:r>
              <a:rPr lang="fr-BE" sz="1600" dirty="0" err="1">
                <a:latin typeface="Calibri" pitchFamily="34" charset="0"/>
                <a:sym typeface="Wingdings" pitchFamily="2" charset="2"/>
              </a:rPr>
              <a:t>interests</a:t>
            </a:r>
            <a:endParaRPr lang="fr-BE" sz="1600" dirty="0">
              <a:latin typeface="Calibri" pitchFamily="34" charset="0"/>
              <a:sym typeface="Wingdings" pitchFamily="2" charset="2"/>
            </a:endParaRPr>
          </a:p>
          <a:p>
            <a:pPr lvl="1">
              <a:buNone/>
            </a:pPr>
            <a:r>
              <a:rPr lang="fr-BE" sz="1600" dirty="0">
                <a:latin typeface="Calibri" pitchFamily="34" charset="0"/>
                <a:sym typeface="Wingdings" pitchFamily="2" charset="2"/>
              </a:rPr>
              <a:t> </a:t>
            </a:r>
            <a:r>
              <a:rPr lang="fr-BE" sz="1600" dirty="0" err="1">
                <a:latin typeface="Calibri" pitchFamily="34" charset="0"/>
                <a:sym typeface="Wingdings" pitchFamily="2" charset="2"/>
              </a:rPr>
              <a:t>sectors</a:t>
            </a:r>
            <a:endParaRPr lang="fr-BE" sz="1600" dirty="0">
              <a:latin typeface="Calibri" pitchFamily="34" charset="0"/>
              <a:sym typeface="Wingdings" pitchFamily="2" charset="2"/>
            </a:endParaRPr>
          </a:p>
          <a:p>
            <a:pPr lvl="1">
              <a:buNone/>
            </a:pPr>
            <a:r>
              <a:rPr lang="fr-BE" sz="1600" dirty="0">
                <a:latin typeface="Calibri" pitchFamily="34" charset="0"/>
                <a:sym typeface="Wingdings" pitchFamily="2" charset="2"/>
              </a:rPr>
              <a:t> locations</a:t>
            </a:r>
            <a:endParaRPr lang="fr-BE" sz="1600" dirty="0">
              <a:latin typeface="Calibri" pitchFamily="34" charset="0"/>
            </a:endParaRPr>
          </a:p>
          <a:p>
            <a:endParaRPr lang="en-GB" dirty="0"/>
          </a:p>
        </p:txBody>
      </p:sp>
      <p:sp>
        <p:nvSpPr>
          <p:cNvPr id="5" name="Rounded Rectangle 4"/>
          <p:cNvSpPr/>
          <p:nvPr/>
        </p:nvSpPr>
        <p:spPr>
          <a:xfrm>
            <a:off x="95794" y="504122"/>
            <a:ext cx="742406" cy="836023"/>
          </a:xfrm>
          <a:prstGeom prst="roundRect">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3" descr="Mapa_ParticipantesTaller1"/>
          <p:cNvPicPr>
            <a:picLocks noGrp="1" noChangeAspect="1" noChangeArrowheads="1"/>
          </p:cNvPicPr>
          <p:nvPr>
            <p:ph sz="half" idx="1"/>
          </p:nvPr>
        </p:nvPicPr>
        <p:blipFill>
          <a:blip r:embed="rId3" cstate="print"/>
          <a:srcRect/>
          <a:stretch>
            <a:fillRect/>
          </a:stretch>
        </p:blipFill>
        <p:spPr>
          <a:xfrm>
            <a:off x="870602" y="1825625"/>
            <a:ext cx="5116796" cy="4351338"/>
          </a:xfrm>
        </p:spPr>
      </p:pic>
      <p:sp>
        <p:nvSpPr>
          <p:cNvPr id="10" name="Oval 8"/>
          <p:cNvSpPr>
            <a:spLocks noChangeArrowheads="1"/>
          </p:cNvSpPr>
          <p:nvPr/>
        </p:nvSpPr>
        <p:spPr bwMode="auto">
          <a:xfrm>
            <a:off x="6528099" y="3666841"/>
            <a:ext cx="144463" cy="137628"/>
          </a:xfrm>
          <a:prstGeom prst="ellipse">
            <a:avLst/>
          </a:prstGeom>
          <a:solidFill>
            <a:srgbClr val="FF0000"/>
          </a:solidFill>
          <a:ln w="9525">
            <a:noFill/>
            <a:round/>
            <a:headEnd/>
            <a:tailEnd/>
          </a:ln>
        </p:spPr>
        <p:txBody>
          <a:bodyPr wrap="none" anchor="ctr"/>
          <a:lstStyle/>
          <a:p>
            <a:endParaRPr lang="en-US"/>
          </a:p>
        </p:txBody>
      </p:sp>
      <p:sp>
        <p:nvSpPr>
          <p:cNvPr id="11" name="Oval 9"/>
          <p:cNvSpPr>
            <a:spLocks noChangeArrowheads="1"/>
          </p:cNvSpPr>
          <p:nvPr/>
        </p:nvSpPr>
        <p:spPr bwMode="auto">
          <a:xfrm>
            <a:off x="6529995" y="4027361"/>
            <a:ext cx="144463" cy="137629"/>
          </a:xfrm>
          <a:prstGeom prst="ellipse">
            <a:avLst/>
          </a:prstGeom>
          <a:solidFill>
            <a:srgbClr val="FFCC99"/>
          </a:solidFill>
          <a:ln w="9525">
            <a:noFill/>
            <a:round/>
            <a:headEnd/>
            <a:tailEnd/>
          </a:ln>
        </p:spPr>
        <p:txBody>
          <a:bodyPr wrap="none" anchor="ctr"/>
          <a:lstStyle/>
          <a:p>
            <a:endParaRPr lang="en-US"/>
          </a:p>
        </p:txBody>
      </p:sp>
      <p:sp>
        <p:nvSpPr>
          <p:cNvPr id="12" name="Oval 10"/>
          <p:cNvSpPr>
            <a:spLocks noChangeArrowheads="1"/>
          </p:cNvSpPr>
          <p:nvPr/>
        </p:nvSpPr>
        <p:spPr bwMode="auto">
          <a:xfrm>
            <a:off x="6515192" y="3316520"/>
            <a:ext cx="144463" cy="137628"/>
          </a:xfrm>
          <a:prstGeom prst="ellipse">
            <a:avLst/>
          </a:prstGeom>
          <a:solidFill>
            <a:schemeClr val="tx1"/>
          </a:solidFill>
          <a:ln w="9525">
            <a:noFill/>
            <a:round/>
            <a:headEnd/>
            <a:tailEnd/>
          </a:ln>
        </p:spPr>
        <p:txBody>
          <a:bodyPr wrap="none" anchor="ctr"/>
          <a:lstStyle/>
          <a:p>
            <a:endParaRPr lang="en-US"/>
          </a:p>
        </p:txBody>
      </p:sp>
      <p:sp>
        <p:nvSpPr>
          <p:cNvPr id="13" name="Oval 11"/>
          <p:cNvSpPr>
            <a:spLocks noChangeArrowheads="1"/>
          </p:cNvSpPr>
          <p:nvPr/>
        </p:nvSpPr>
        <p:spPr bwMode="auto">
          <a:xfrm>
            <a:off x="6515193" y="2966199"/>
            <a:ext cx="144463" cy="137628"/>
          </a:xfrm>
          <a:prstGeom prst="ellipse">
            <a:avLst/>
          </a:prstGeom>
          <a:solidFill>
            <a:srgbClr val="00FFFF"/>
          </a:solidFill>
          <a:ln w="9525">
            <a:noFill/>
            <a:round/>
            <a:headEnd/>
            <a:tailEnd/>
          </a:ln>
        </p:spPr>
        <p:txBody>
          <a:bodyPr wrap="none" anchor="ctr"/>
          <a:lstStyle/>
          <a:p>
            <a:endParaRPr lang="en-US"/>
          </a:p>
        </p:txBody>
      </p:sp>
      <p:sp>
        <p:nvSpPr>
          <p:cNvPr id="14" name="Oval 12"/>
          <p:cNvSpPr>
            <a:spLocks noChangeArrowheads="1"/>
          </p:cNvSpPr>
          <p:nvPr/>
        </p:nvSpPr>
        <p:spPr bwMode="auto">
          <a:xfrm>
            <a:off x="6515192" y="2654458"/>
            <a:ext cx="144463" cy="137628"/>
          </a:xfrm>
          <a:prstGeom prst="ellipse">
            <a:avLst/>
          </a:prstGeom>
          <a:solidFill>
            <a:srgbClr val="FFFF00"/>
          </a:solidFill>
          <a:ln w="9525">
            <a:noFill/>
            <a:round/>
            <a:headEnd/>
            <a:tailEnd/>
          </a:ln>
        </p:spPr>
        <p:txBody>
          <a:bodyPr wrap="none" anchor="ctr"/>
          <a:lstStyle/>
          <a:p>
            <a:endParaRPr lang="en-US"/>
          </a:p>
        </p:txBody>
      </p:sp>
      <p:sp>
        <p:nvSpPr>
          <p:cNvPr id="15" name="Oval 13"/>
          <p:cNvSpPr>
            <a:spLocks noChangeArrowheads="1"/>
          </p:cNvSpPr>
          <p:nvPr/>
        </p:nvSpPr>
        <p:spPr bwMode="auto">
          <a:xfrm>
            <a:off x="6511332" y="2292206"/>
            <a:ext cx="166678" cy="152408"/>
          </a:xfrm>
          <a:prstGeom prst="ellipse">
            <a:avLst/>
          </a:prstGeom>
          <a:solidFill>
            <a:srgbClr val="0070C0"/>
          </a:solidFill>
          <a:ln w="9525">
            <a:noFill/>
            <a:round/>
            <a:headEnd/>
            <a:tailEnd/>
          </a:ln>
        </p:spPr>
        <p:txBody>
          <a:bodyPr wrap="none" anchor="ctr"/>
          <a:lstStyle/>
          <a:p>
            <a:endParaRPr lang="en-US"/>
          </a:p>
        </p:txBody>
      </p:sp>
      <p:sp>
        <p:nvSpPr>
          <p:cNvPr id="16" name="Oval 14"/>
          <p:cNvSpPr>
            <a:spLocks noChangeArrowheads="1"/>
          </p:cNvSpPr>
          <p:nvPr/>
        </p:nvSpPr>
        <p:spPr bwMode="auto">
          <a:xfrm>
            <a:off x="6510328" y="1939833"/>
            <a:ext cx="144463" cy="137629"/>
          </a:xfrm>
          <a:prstGeom prst="ellipse">
            <a:avLst/>
          </a:prstGeom>
          <a:solidFill>
            <a:srgbClr val="99FF33"/>
          </a:solidFill>
          <a:ln w="9525">
            <a:noFill/>
            <a:round/>
            <a:headEnd/>
            <a:tailEnd/>
          </a:ln>
        </p:spPr>
        <p:txBody>
          <a:bodyPr wrap="none" anchor="ctr"/>
          <a:lstStyle/>
          <a:p>
            <a:endParaRPr lang="en-US"/>
          </a:p>
        </p:txBody>
      </p:sp>
    </p:spTree>
    <p:extLst>
      <p:ext uri="{BB962C8B-B14F-4D97-AF65-F5344CB8AC3E}">
        <p14:creationId xmlns:p14="http://schemas.microsoft.com/office/powerpoint/2010/main" val="476119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Workflow: workshops on validation of situation analysis (1) and proposition of action plans (2)</a:t>
            </a:r>
            <a:endParaRPr lang="en-GB" sz="3600" dirty="0"/>
          </a:p>
        </p:txBody>
      </p:sp>
      <p:sp>
        <p:nvSpPr>
          <p:cNvPr id="5" name="Rounded Rectangle 4"/>
          <p:cNvSpPr/>
          <p:nvPr/>
        </p:nvSpPr>
        <p:spPr>
          <a:xfrm>
            <a:off x="95794" y="504122"/>
            <a:ext cx="742406" cy="836023"/>
          </a:xfrm>
          <a:prstGeom prst="roundRect">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3" descr="Tarjetas"/>
          <p:cNvPicPr>
            <a:picLocks noChangeAspect="1" noChangeArrowheads="1"/>
          </p:cNvPicPr>
          <p:nvPr/>
        </p:nvPicPr>
        <p:blipFill>
          <a:blip r:embed="rId3" cstate="print"/>
          <a:srcRect/>
          <a:stretch>
            <a:fillRect/>
          </a:stretch>
        </p:blipFill>
        <p:spPr>
          <a:xfrm>
            <a:off x="1954610" y="1651000"/>
            <a:ext cx="3271837" cy="2185988"/>
          </a:xfrm>
          <a:prstGeom prst="rect">
            <a:avLst/>
          </a:prstGeom>
        </p:spPr>
      </p:pic>
      <p:pic>
        <p:nvPicPr>
          <p:cNvPr id="10" name="Picture 5" descr="Intro"/>
          <p:cNvPicPr>
            <a:picLocks noChangeAspect="1" noChangeArrowheads="1"/>
          </p:cNvPicPr>
          <p:nvPr/>
        </p:nvPicPr>
        <p:blipFill>
          <a:blip r:embed="rId4" cstate="print"/>
          <a:srcRect/>
          <a:stretch>
            <a:fillRect/>
          </a:stretch>
        </p:blipFill>
        <p:spPr>
          <a:xfrm>
            <a:off x="1941910" y="3989388"/>
            <a:ext cx="3298825" cy="2187575"/>
          </a:xfrm>
          <a:prstGeom prst="rect">
            <a:avLst/>
          </a:prstGeom>
        </p:spPr>
      </p:pic>
      <p:pic>
        <p:nvPicPr>
          <p:cNvPr id="12" name="Picture 4" descr="Discussion"/>
          <p:cNvPicPr>
            <a:picLocks noChangeAspect="1" noChangeArrowheads="1"/>
          </p:cNvPicPr>
          <p:nvPr/>
        </p:nvPicPr>
        <p:blipFill>
          <a:blip r:embed="rId5" cstate="print"/>
          <a:srcRect/>
          <a:stretch>
            <a:fillRect/>
          </a:stretch>
        </p:blipFill>
        <p:spPr>
          <a:xfrm>
            <a:off x="6342856" y="1690688"/>
            <a:ext cx="3297237" cy="2185988"/>
          </a:xfrm>
          <a:prstGeom prst="rect">
            <a:avLst/>
          </a:prstGeom>
        </p:spPr>
      </p:pic>
      <p:pic>
        <p:nvPicPr>
          <p:cNvPr id="13" name="Picture 6" descr="Tarjetas2"/>
          <p:cNvPicPr>
            <a:picLocks noChangeAspect="1" noChangeArrowheads="1"/>
          </p:cNvPicPr>
          <p:nvPr/>
        </p:nvPicPr>
        <p:blipFill>
          <a:blip r:embed="rId6" cstate="print"/>
          <a:srcRect/>
          <a:stretch>
            <a:fillRect/>
          </a:stretch>
        </p:blipFill>
        <p:spPr>
          <a:xfrm>
            <a:off x="6342856" y="4029076"/>
            <a:ext cx="3298825" cy="2187575"/>
          </a:xfrm>
          <a:prstGeom prst="rect">
            <a:avLst/>
          </a:prstGeom>
        </p:spPr>
      </p:pic>
    </p:spTree>
    <p:extLst>
      <p:ext uri="{BB962C8B-B14F-4D97-AF65-F5344CB8AC3E}">
        <p14:creationId xmlns:p14="http://schemas.microsoft.com/office/powerpoint/2010/main" val="4058424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Workflow: workshops on decision support system (3) and allegations to draft plan (5) + final tests DSS (5)</a:t>
            </a:r>
            <a:endParaRPr lang="en-GB" sz="3600" dirty="0"/>
          </a:p>
        </p:txBody>
      </p:sp>
      <p:sp>
        <p:nvSpPr>
          <p:cNvPr id="5" name="Rounded Rectangle 4"/>
          <p:cNvSpPr/>
          <p:nvPr/>
        </p:nvSpPr>
        <p:spPr>
          <a:xfrm>
            <a:off x="95794" y="504122"/>
            <a:ext cx="742406" cy="836023"/>
          </a:xfrm>
          <a:prstGeom prst="roundRect">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Content Placeholder 11" descr="T3desayunoLQ.jpg"/>
          <p:cNvPicPr>
            <a:picLocks noChangeAspect="1"/>
          </p:cNvPicPr>
          <p:nvPr/>
        </p:nvPicPr>
        <p:blipFill>
          <a:blip r:embed="rId3" cstate="print"/>
          <a:stretch>
            <a:fillRect/>
          </a:stretch>
        </p:blipFill>
        <p:spPr>
          <a:xfrm>
            <a:off x="8164508" y="3927471"/>
            <a:ext cx="3258416" cy="2187575"/>
          </a:xfrm>
          <a:prstGeom prst="rect">
            <a:avLst/>
          </a:prstGeom>
        </p:spPr>
      </p:pic>
      <p:pic>
        <p:nvPicPr>
          <p:cNvPr id="17" name="Picture 16" descr="presentacionsade2LQ.jpg"/>
          <p:cNvPicPr>
            <a:picLocks noChangeAspect="1"/>
          </p:cNvPicPr>
          <p:nvPr/>
        </p:nvPicPr>
        <p:blipFill>
          <a:blip r:embed="rId4" cstate="print"/>
          <a:stretch>
            <a:fillRect/>
          </a:stretch>
        </p:blipFill>
        <p:spPr>
          <a:xfrm>
            <a:off x="4215664" y="1600198"/>
            <a:ext cx="3256053" cy="2185988"/>
          </a:xfrm>
          <a:prstGeom prst="rect">
            <a:avLst/>
          </a:prstGeom>
        </p:spPr>
      </p:pic>
      <p:pic>
        <p:nvPicPr>
          <p:cNvPr id="18" name="Content Placeholder 8" descr="PHpresentacionLQ.jpg"/>
          <p:cNvPicPr>
            <a:picLocks noChangeAspect="1"/>
          </p:cNvPicPr>
          <p:nvPr/>
        </p:nvPicPr>
        <p:blipFill>
          <a:blip r:embed="rId5" cstate="print"/>
          <a:stretch>
            <a:fillRect/>
          </a:stretch>
        </p:blipFill>
        <p:spPr>
          <a:xfrm>
            <a:off x="439424" y="1600199"/>
            <a:ext cx="3256052" cy="2185988"/>
          </a:xfrm>
          <a:prstGeom prst="rect">
            <a:avLst/>
          </a:prstGeom>
        </p:spPr>
      </p:pic>
      <p:pic>
        <p:nvPicPr>
          <p:cNvPr id="19" name="Content Placeholder 9" descr="debatesade2LQ.jpg"/>
          <p:cNvPicPr>
            <a:picLocks noChangeAspect="1"/>
          </p:cNvPicPr>
          <p:nvPr/>
        </p:nvPicPr>
        <p:blipFill>
          <a:blip r:embed="rId6" cstate="print"/>
          <a:stretch>
            <a:fillRect/>
          </a:stretch>
        </p:blipFill>
        <p:spPr>
          <a:xfrm>
            <a:off x="8166872" y="1600198"/>
            <a:ext cx="3256052" cy="2185988"/>
          </a:xfrm>
          <a:prstGeom prst="rect">
            <a:avLst/>
          </a:prstGeom>
        </p:spPr>
      </p:pic>
      <p:pic>
        <p:nvPicPr>
          <p:cNvPr id="20" name="Content Placeholder 10" descr="sademapaLQ.jpg"/>
          <p:cNvPicPr>
            <a:picLocks noChangeAspect="1"/>
          </p:cNvPicPr>
          <p:nvPr/>
        </p:nvPicPr>
        <p:blipFill>
          <a:blip r:embed="rId7" cstate="print"/>
          <a:stretch>
            <a:fillRect/>
          </a:stretch>
        </p:blipFill>
        <p:spPr>
          <a:xfrm>
            <a:off x="4213301" y="3927470"/>
            <a:ext cx="3258416" cy="2187575"/>
          </a:xfrm>
          <a:prstGeom prst="rect">
            <a:avLst/>
          </a:prstGeom>
        </p:spPr>
      </p:pic>
      <p:pic>
        <p:nvPicPr>
          <p:cNvPr id="21" name="Picture 20" descr="presentacionsadeLQ.jpg"/>
          <p:cNvPicPr>
            <a:picLocks noChangeAspect="1"/>
          </p:cNvPicPr>
          <p:nvPr/>
        </p:nvPicPr>
        <p:blipFill>
          <a:blip r:embed="rId8" cstate="print"/>
          <a:stretch>
            <a:fillRect/>
          </a:stretch>
        </p:blipFill>
        <p:spPr>
          <a:xfrm>
            <a:off x="433037" y="3938587"/>
            <a:ext cx="3262439" cy="2187575"/>
          </a:xfrm>
          <a:prstGeom prst="rect">
            <a:avLst/>
          </a:prstGeom>
        </p:spPr>
      </p:pic>
    </p:spTree>
    <p:extLst>
      <p:ext uri="{BB962C8B-B14F-4D97-AF65-F5344CB8AC3E}">
        <p14:creationId xmlns:p14="http://schemas.microsoft.com/office/powerpoint/2010/main" val="1449683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Workshop 4 targeting social inclusion</a:t>
            </a:r>
            <a:endParaRPr lang="en-GB" sz="3600" dirty="0"/>
          </a:p>
        </p:txBody>
      </p:sp>
      <p:sp>
        <p:nvSpPr>
          <p:cNvPr id="3" name="Content Placeholder 2"/>
          <p:cNvSpPr>
            <a:spLocks noGrp="1"/>
          </p:cNvSpPr>
          <p:nvPr>
            <p:ph sz="half" idx="1"/>
          </p:nvPr>
        </p:nvSpPr>
        <p:spPr/>
        <p:txBody>
          <a:bodyPr>
            <a:normAutofit fontScale="92500"/>
          </a:bodyPr>
          <a:lstStyle/>
          <a:p>
            <a:r>
              <a:rPr lang="nl-BE" dirty="0">
                <a:latin typeface="Calibri" pitchFamily="34" charset="0"/>
              </a:rPr>
              <a:t>Get closer </a:t>
            </a:r>
            <a:r>
              <a:rPr lang="nl-BE" dirty="0" err="1">
                <a:latin typeface="Calibri" pitchFamily="34" charset="0"/>
              </a:rPr>
              <a:t>to</a:t>
            </a:r>
            <a:r>
              <a:rPr lang="nl-BE" dirty="0">
                <a:latin typeface="Calibri" pitchFamily="34" charset="0"/>
              </a:rPr>
              <a:t> stakeholders: 3 </a:t>
            </a:r>
            <a:r>
              <a:rPr lang="nl-BE" dirty="0" err="1">
                <a:latin typeface="Calibri" pitchFamily="34" charset="0"/>
              </a:rPr>
              <a:t>days</a:t>
            </a:r>
            <a:r>
              <a:rPr lang="nl-BE" dirty="0">
                <a:latin typeface="Calibri" pitchFamily="34" charset="0"/>
              </a:rPr>
              <a:t> at different </a:t>
            </a:r>
            <a:r>
              <a:rPr lang="nl-BE" dirty="0" err="1">
                <a:latin typeface="Calibri" pitchFamily="34" charset="0"/>
              </a:rPr>
              <a:t>locations</a:t>
            </a:r>
            <a:r>
              <a:rPr lang="nl-BE" dirty="0">
                <a:latin typeface="Calibri" pitchFamily="34" charset="0"/>
              </a:rPr>
              <a:t> upstream</a:t>
            </a:r>
          </a:p>
          <a:p>
            <a:endParaRPr lang="nl-BE" dirty="0">
              <a:latin typeface="Calibri" pitchFamily="34" charset="0"/>
            </a:endParaRPr>
          </a:p>
          <a:p>
            <a:r>
              <a:rPr lang="nl-BE" dirty="0" err="1">
                <a:latin typeface="Calibri" pitchFamily="34" charset="0"/>
              </a:rPr>
              <a:t>Formulation</a:t>
            </a:r>
            <a:r>
              <a:rPr lang="nl-BE" dirty="0">
                <a:latin typeface="Calibri" pitchFamily="34" charset="0"/>
              </a:rPr>
              <a:t> of </a:t>
            </a:r>
            <a:r>
              <a:rPr lang="nl-BE" dirty="0" err="1">
                <a:latin typeface="Calibri" pitchFamily="34" charset="0"/>
              </a:rPr>
              <a:t>petitions</a:t>
            </a:r>
            <a:r>
              <a:rPr lang="nl-BE" dirty="0">
                <a:latin typeface="Calibri" pitchFamily="34" charset="0"/>
              </a:rPr>
              <a:t> </a:t>
            </a:r>
            <a:r>
              <a:rPr lang="nl-BE" dirty="0" err="1">
                <a:latin typeface="Calibri" pitchFamily="34" charset="0"/>
              </a:rPr>
              <a:t>against</a:t>
            </a:r>
            <a:r>
              <a:rPr lang="nl-BE" dirty="0">
                <a:latin typeface="Calibri" pitchFamily="34" charset="0"/>
              </a:rPr>
              <a:t> draft </a:t>
            </a:r>
            <a:r>
              <a:rPr lang="nl-BE" dirty="0" err="1">
                <a:latin typeface="Calibri" pitchFamily="34" charset="0"/>
              </a:rPr>
              <a:t>hydrological</a:t>
            </a:r>
            <a:r>
              <a:rPr lang="nl-BE" dirty="0">
                <a:latin typeface="Calibri" pitchFamily="34" charset="0"/>
              </a:rPr>
              <a:t> plan = direct benefit</a:t>
            </a:r>
          </a:p>
          <a:p>
            <a:endParaRPr lang="nl-BE" dirty="0">
              <a:latin typeface="Calibri" pitchFamily="34" charset="0"/>
            </a:endParaRPr>
          </a:p>
          <a:p>
            <a:r>
              <a:rPr lang="nl-BE" dirty="0" err="1">
                <a:latin typeface="Calibri" pitchFamily="34" charset="0"/>
              </a:rPr>
              <a:t>Formulation</a:t>
            </a:r>
            <a:r>
              <a:rPr lang="nl-BE" dirty="0">
                <a:latin typeface="Calibri" pitchFamily="34" charset="0"/>
              </a:rPr>
              <a:t> of </a:t>
            </a:r>
            <a:r>
              <a:rPr lang="nl-BE" dirty="0" err="1">
                <a:latin typeface="Calibri" pitchFamily="34" charset="0"/>
              </a:rPr>
              <a:t>alternative</a:t>
            </a:r>
            <a:r>
              <a:rPr lang="nl-BE" dirty="0">
                <a:latin typeface="Calibri" pitchFamily="34" charset="0"/>
              </a:rPr>
              <a:t> management </a:t>
            </a:r>
            <a:r>
              <a:rPr lang="nl-BE" dirty="0" err="1">
                <a:latin typeface="Calibri" pitchFamily="34" charset="0"/>
              </a:rPr>
              <a:t>strategies</a:t>
            </a:r>
            <a:r>
              <a:rPr lang="nl-BE" dirty="0">
                <a:latin typeface="Calibri" pitchFamily="34" charset="0"/>
              </a:rPr>
              <a:t> </a:t>
            </a:r>
            <a:r>
              <a:rPr lang="nl-BE" dirty="0" err="1">
                <a:latin typeface="Calibri" pitchFamily="34" charset="0"/>
              </a:rPr>
              <a:t>to</a:t>
            </a:r>
            <a:r>
              <a:rPr lang="nl-BE" dirty="0">
                <a:latin typeface="Calibri" pitchFamily="34" charset="0"/>
              </a:rPr>
              <a:t> </a:t>
            </a:r>
            <a:r>
              <a:rPr lang="nl-BE" dirty="0" err="1">
                <a:latin typeface="Calibri" pitchFamily="34" charset="0"/>
              </a:rPr>
              <a:t>be</a:t>
            </a:r>
            <a:r>
              <a:rPr lang="nl-BE" dirty="0">
                <a:latin typeface="Calibri" pitchFamily="34" charset="0"/>
              </a:rPr>
              <a:t> </a:t>
            </a:r>
            <a:r>
              <a:rPr lang="nl-BE" dirty="0" err="1">
                <a:latin typeface="Calibri" pitchFamily="34" charset="0"/>
              </a:rPr>
              <a:t>discussed</a:t>
            </a:r>
            <a:r>
              <a:rPr lang="nl-BE" dirty="0">
                <a:latin typeface="Calibri" pitchFamily="34" charset="0"/>
              </a:rPr>
              <a:t> </a:t>
            </a:r>
            <a:r>
              <a:rPr lang="nl-BE" dirty="0" err="1">
                <a:latin typeface="Calibri" pitchFamily="34" charset="0"/>
              </a:rPr>
              <a:t>during</a:t>
            </a:r>
            <a:r>
              <a:rPr lang="nl-BE" dirty="0">
                <a:latin typeface="Calibri" pitchFamily="34" charset="0"/>
              </a:rPr>
              <a:t> workshop 5</a:t>
            </a:r>
            <a:endParaRPr lang="en-US" dirty="0">
              <a:latin typeface="Calibri" pitchFamily="34" charset="0"/>
            </a:endParaRPr>
          </a:p>
          <a:p>
            <a:endParaRPr lang="en-GB" dirty="0"/>
          </a:p>
        </p:txBody>
      </p:sp>
      <p:sp>
        <p:nvSpPr>
          <p:cNvPr id="5" name="Rounded Rectangle 4"/>
          <p:cNvSpPr/>
          <p:nvPr/>
        </p:nvSpPr>
        <p:spPr>
          <a:xfrm>
            <a:off x="95794" y="504122"/>
            <a:ext cx="742406" cy="836023"/>
          </a:xfrm>
          <a:prstGeom prst="roundRect">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Content Placeholder 4" descr="Taller4_Masas_Agua.jpg"/>
          <p:cNvPicPr>
            <a:picLocks noGrp="1" noChangeAspect="1"/>
          </p:cNvPicPr>
          <p:nvPr>
            <p:ph sz="half" idx="2"/>
          </p:nvPr>
        </p:nvPicPr>
        <p:blipFill>
          <a:blip r:embed="rId3" cstate="print"/>
          <a:stretch>
            <a:fillRect/>
          </a:stretch>
        </p:blipFill>
        <p:spPr>
          <a:xfrm>
            <a:off x="6172200" y="2308876"/>
            <a:ext cx="5181600" cy="3384836"/>
          </a:xfrm>
          <a:prstGeom prst="rect">
            <a:avLst/>
          </a:prstGeom>
        </p:spPr>
      </p:pic>
    </p:spTree>
    <p:extLst>
      <p:ext uri="{BB962C8B-B14F-4D97-AF65-F5344CB8AC3E}">
        <p14:creationId xmlns:p14="http://schemas.microsoft.com/office/powerpoint/2010/main" val="1061397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Workshop 4 – comparing situation analysis </a:t>
            </a:r>
            <a:r>
              <a:rPr lang="en-US" sz="3600" dirty="0" err="1"/>
              <a:t>Altaguax</a:t>
            </a:r>
            <a:r>
              <a:rPr lang="en-US" sz="3600" dirty="0"/>
              <a:t> vs PH and petitions</a:t>
            </a:r>
            <a:endParaRPr lang="en-GB" sz="3600" dirty="0"/>
          </a:p>
        </p:txBody>
      </p:sp>
      <p:sp>
        <p:nvSpPr>
          <p:cNvPr id="5" name="Rounded Rectangle 4"/>
          <p:cNvSpPr/>
          <p:nvPr/>
        </p:nvSpPr>
        <p:spPr>
          <a:xfrm>
            <a:off x="95794" y="504122"/>
            <a:ext cx="742406" cy="836023"/>
          </a:xfrm>
          <a:prstGeom prst="roundRect">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ontent Placeholder 25" descr="T4_Alboloduy_groupdiscussion.jpg"/>
          <p:cNvPicPr>
            <a:picLocks noGrp="1" noChangeAspect="1"/>
          </p:cNvPicPr>
          <p:nvPr>
            <p:ph sz="quarter" idx="2"/>
          </p:nvPr>
        </p:nvPicPr>
        <p:blipFill>
          <a:blip r:embed="rId3" cstate="print"/>
          <a:stretch>
            <a:fillRect/>
          </a:stretch>
        </p:blipFill>
        <p:spPr>
          <a:xfrm>
            <a:off x="4515304" y="1690688"/>
            <a:ext cx="3264009" cy="2185988"/>
          </a:xfrm>
        </p:spPr>
      </p:pic>
      <p:pic>
        <p:nvPicPr>
          <p:cNvPr id="8" name="Content Placeholder 27" descr="T4_Canjayar_panel.jpg"/>
          <p:cNvPicPr>
            <a:picLocks noGrp="1" noChangeAspect="1"/>
          </p:cNvPicPr>
          <p:nvPr>
            <p:ph sz="quarter" idx="4294967295"/>
          </p:nvPr>
        </p:nvPicPr>
        <p:blipFill>
          <a:blip r:embed="rId4" cstate="print"/>
          <a:stretch>
            <a:fillRect/>
          </a:stretch>
        </p:blipFill>
        <p:spPr>
          <a:xfrm>
            <a:off x="8266267" y="4091984"/>
            <a:ext cx="3266379" cy="2187575"/>
          </a:xfrm>
          <a:prstGeom prst="rect">
            <a:avLst/>
          </a:prstGeom>
        </p:spPr>
      </p:pic>
      <p:pic>
        <p:nvPicPr>
          <p:cNvPr id="10" name="Content Placeholder 26" descr="T4_Canjayar_discussion.jpg"/>
          <p:cNvPicPr>
            <a:picLocks noGrp="1" noChangeAspect="1"/>
          </p:cNvPicPr>
          <p:nvPr>
            <p:ph sz="quarter" idx="4294967295"/>
          </p:nvPr>
        </p:nvPicPr>
        <p:blipFill>
          <a:blip r:embed="rId5" cstate="print"/>
          <a:stretch>
            <a:fillRect/>
          </a:stretch>
        </p:blipFill>
        <p:spPr>
          <a:xfrm>
            <a:off x="838200" y="4091984"/>
            <a:ext cx="3266379" cy="2187575"/>
          </a:xfrm>
          <a:prstGeom prst="rect">
            <a:avLst/>
          </a:prstGeom>
        </p:spPr>
      </p:pic>
      <p:pic>
        <p:nvPicPr>
          <p:cNvPr id="11" name="Picture 10" descr="T4_Huercal_groupdiscussion.jpg"/>
          <p:cNvPicPr>
            <a:picLocks noChangeAspect="1"/>
          </p:cNvPicPr>
          <p:nvPr/>
        </p:nvPicPr>
        <p:blipFill>
          <a:blip r:embed="rId6" cstate="print"/>
          <a:stretch>
            <a:fillRect/>
          </a:stretch>
        </p:blipFill>
        <p:spPr>
          <a:xfrm>
            <a:off x="4493165" y="4091984"/>
            <a:ext cx="3286148" cy="2200815"/>
          </a:xfrm>
          <a:prstGeom prst="rect">
            <a:avLst/>
          </a:prstGeom>
        </p:spPr>
      </p:pic>
      <p:pic>
        <p:nvPicPr>
          <p:cNvPr id="12" name="Picture 11" descr="T4_Huercal_wall.jpg"/>
          <p:cNvPicPr>
            <a:picLocks noChangeAspect="1"/>
          </p:cNvPicPr>
          <p:nvPr/>
        </p:nvPicPr>
        <p:blipFill>
          <a:blip r:embed="rId7" cstate="print"/>
          <a:stretch>
            <a:fillRect/>
          </a:stretch>
        </p:blipFill>
        <p:spPr>
          <a:xfrm>
            <a:off x="8266267" y="1675862"/>
            <a:ext cx="3286147" cy="2200814"/>
          </a:xfrm>
          <a:prstGeom prst="rect">
            <a:avLst/>
          </a:prstGeom>
        </p:spPr>
      </p:pic>
      <p:pic>
        <p:nvPicPr>
          <p:cNvPr id="13" name="Content Placeholder 24" descr="T4_Alboloduy_cartulinas.jpg"/>
          <p:cNvPicPr>
            <a:picLocks noGrp="1" noChangeAspect="1"/>
          </p:cNvPicPr>
          <p:nvPr>
            <p:ph sz="quarter" idx="1"/>
          </p:nvPr>
        </p:nvPicPr>
        <p:blipFill>
          <a:blip r:embed="rId8" cstate="print"/>
          <a:stretch>
            <a:fillRect/>
          </a:stretch>
        </p:blipFill>
        <p:spPr>
          <a:xfrm>
            <a:off x="880092" y="1690688"/>
            <a:ext cx="3264009" cy="2185988"/>
          </a:xfrm>
        </p:spPr>
      </p:pic>
    </p:spTree>
    <p:extLst>
      <p:ext uri="{BB962C8B-B14F-4D97-AF65-F5344CB8AC3E}">
        <p14:creationId xmlns:p14="http://schemas.microsoft.com/office/powerpoint/2010/main" val="192719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and who - stakeholder involvement?</a:t>
            </a:r>
            <a:endParaRPr lang="en-GB" dirty="0"/>
          </a:p>
        </p:txBody>
      </p:sp>
      <p:sp>
        <p:nvSpPr>
          <p:cNvPr id="3" name="Content Placeholder 2"/>
          <p:cNvSpPr>
            <a:spLocks noGrp="1"/>
          </p:cNvSpPr>
          <p:nvPr>
            <p:ph idx="1"/>
          </p:nvPr>
        </p:nvSpPr>
        <p:spPr/>
        <p:txBody>
          <a:bodyPr>
            <a:normAutofit/>
          </a:bodyPr>
          <a:lstStyle/>
          <a:p>
            <a:r>
              <a:rPr lang="en-US" dirty="0"/>
              <a:t>To achieve water security,  decisions on water allocation and management: affect a large number of people and involve multiple parties.</a:t>
            </a:r>
          </a:p>
          <a:p>
            <a:r>
              <a:rPr lang="en-US" dirty="0">
                <a:solidFill>
                  <a:schemeClr val="bg1">
                    <a:lumMod val="65000"/>
                  </a:schemeClr>
                </a:solidFill>
              </a:rPr>
              <a:t>Different levels of government, water users across sectors, civil society, experts, environmental and other NGOs, media etc. </a:t>
            </a:r>
          </a:p>
          <a:p>
            <a:r>
              <a:rPr lang="en-US" dirty="0"/>
              <a:t>Consensus on importance of democratizing decisions on allocation and management of water</a:t>
            </a:r>
          </a:p>
          <a:p>
            <a:pPr lvl="1"/>
            <a:r>
              <a:rPr lang="en-US" sz="2800" dirty="0"/>
              <a:t>Efficiency argument</a:t>
            </a:r>
          </a:p>
          <a:p>
            <a:pPr lvl="1"/>
            <a:r>
              <a:rPr lang="en-US" sz="2800" dirty="0"/>
              <a:t>Social inequity argument</a:t>
            </a:r>
          </a:p>
          <a:p>
            <a:endParaRPr lang="en-US" dirty="0"/>
          </a:p>
        </p:txBody>
      </p:sp>
    </p:spTree>
    <p:extLst>
      <p:ext uri="{BB962C8B-B14F-4D97-AF65-F5344CB8AC3E}">
        <p14:creationId xmlns:p14="http://schemas.microsoft.com/office/powerpoint/2010/main" val="3648336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Workshop 5 (after almost 2 year break) – DSS tests + feedback to petitions on hydrological plan</a:t>
            </a:r>
            <a:endParaRPr lang="en-GB" sz="3600" dirty="0"/>
          </a:p>
        </p:txBody>
      </p:sp>
      <p:sp>
        <p:nvSpPr>
          <p:cNvPr id="5" name="Rounded Rectangle 4"/>
          <p:cNvSpPr/>
          <p:nvPr/>
        </p:nvSpPr>
        <p:spPr>
          <a:xfrm>
            <a:off x="95794" y="504122"/>
            <a:ext cx="742406" cy="836023"/>
          </a:xfrm>
          <a:prstGeom prst="roundRect">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T5_indicadores2.JPG"/>
          <p:cNvPicPr>
            <a:picLocks noChangeAspect="1"/>
          </p:cNvPicPr>
          <p:nvPr/>
        </p:nvPicPr>
        <p:blipFill>
          <a:blip r:embed="rId3" cstate="print"/>
          <a:stretch>
            <a:fillRect/>
          </a:stretch>
        </p:blipFill>
        <p:spPr>
          <a:xfrm>
            <a:off x="4527543" y="4062340"/>
            <a:ext cx="3095645" cy="2321734"/>
          </a:xfrm>
          <a:prstGeom prst="rect">
            <a:avLst/>
          </a:prstGeom>
        </p:spPr>
      </p:pic>
      <p:pic>
        <p:nvPicPr>
          <p:cNvPr id="20" name="Picture 19" descr="T5_noraJA.JPG"/>
          <p:cNvPicPr>
            <a:picLocks noChangeAspect="1"/>
          </p:cNvPicPr>
          <p:nvPr/>
        </p:nvPicPr>
        <p:blipFill>
          <a:blip r:embed="rId4" cstate="print"/>
          <a:stretch>
            <a:fillRect/>
          </a:stretch>
        </p:blipFill>
        <p:spPr>
          <a:xfrm>
            <a:off x="4575196" y="1640674"/>
            <a:ext cx="3047992" cy="2286729"/>
          </a:xfrm>
          <a:prstGeom prst="rect">
            <a:avLst/>
          </a:prstGeom>
        </p:spPr>
      </p:pic>
      <p:pic>
        <p:nvPicPr>
          <p:cNvPr id="21" name="Picture 20" descr="T5_evaluacion.JPG"/>
          <p:cNvPicPr>
            <a:picLocks noChangeAspect="1"/>
          </p:cNvPicPr>
          <p:nvPr/>
        </p:nvPicPr>
        <p:blipFill>
          <a:blip r:embed="rId5" cstate="print"/>
          <a:stretch>
            <a:fillRect/>
          </a:stretch>
        </p:blipFill>
        <p:spPr>
          <a:xfrm>
            <a:off x="8109539" y="4050904"/>
            <a:ext cx="3048020" cy="2286016"/>
          </a:xfrm>
          <a:prstGeom prst="rect">
            <a:avLst/>
          </a:prstGeom>
        </p:spPr>
      </p:pic>
      <p:pic>
        <p:nvPicPr>
          <p:cNvPr id="22" name="Picture 21" descr="T5_mapas.JPG"/>
          <p:cNvPicPr>
            <a:picLocks noChangeAspect="1"/>
          </p:cNvPicPr>
          <p:nvPr/>
        </p:nvPicPr>
        <p:blipFill>
          <a:blip r:embed="rId6" cstate="print"/>
          <a:stretch>
            <a:fillRect/>
          </a:stretch>
        </p:blipFill>
        <p:spPr>
          <a:xfrm>
            <a:off x="8040587" y="1629951"/>
            <a:ext cx="3048020" cy="2286016"/>
          </a:xfrm>
          <a:prstGeom prst="rect">
            <a:avLst/>
          </a:prstGeom>
        </p:spPr>
      </p:pic>
      <p:pic>
        <p:nvPicPr>
          <p:cNvPr id="23" name="Picture 22" descr="T5_pantalla.JPG"/>
          <p:cNvPicPr>
            <a:picLocks noChangeAspect="1"/>
          </p:cNvPicPr>
          <p:nvPr/>
        </p:nvPicPr>
        <p:blipFill>
          <a:blip r:embed="rId7" cstate="print"/>
          <a:stretch>
            <a:fillRect/>
          </a:stretch>
        </p:blipFill>
        <p:spPr>
          <a:xfrm>
            <a:off x="1146971" y="4071281"/>
            <a:ext cx="3071802" cy="2303852"/>
          </a:xfrm>
          <a:prstGeom prst="rect">
            <a:avLst/>
          </a:prstGeom>
        </p:spPr>
      </p:pic>
      <p:pic>
        <p:nvPicPr>
          <p:cNvPr id="24" name="Picture 23" descr="T5_Sala.JPG"/>
          <p:cNvPicPr>
            <a:picLocks noChangeAspect="1"/>
          </p:cNvPicPr>
          <p:nvPr/>
        </p:nvPicPr>
        <p:blipFill>
          <a:blip r:embed="rId8" cstate="print"/>
          <a:stretch>
            <a:fillRect/>
          </a:stretch>
        </p:blipFill>
        <p:spPr>
          <a:xfrm>
            <a:off x="1182704" y="1640674"/>
            <a:ext cx="3047988" cy="2285992"/>
          </a:xfrm>
          <a:prstGeom prst="rect">
            <a:avLst/>
          </a:prstGeom>
        </p:spPr>
      </p:pic>
    </p:spTree>
    <p:extLst>
      <p:ext uri="{BB962C8B-B14F-4D97-AF65-F5344CB8AC3E}">
        <p14:creationId xmlns:p14="http://schemas.microsoft.com/office/powerpoint/2010/main" val="2405575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Stakeholder attendance and motivation</a:t>
            </a:r>
            <a:endParaRPr lang="en-GB" sz="3600" dirty="0"/>
          </a:p>
        </p:txBody>
      </p:sp>
      <p:sp>
        <p:nvSpPr>
          <p:cNvPr id="5" name="Rounded Rectangle 4"/>
          <p:cNvSpPr/>
          <p:nvPr/>
        </p:nvSpPr>
        <p:spPr>
          <a:xfrm>
            <a:off x="95794" y="504122"/>
            <a:ext cx="742406" cy="836023"/>
          </a:xfrm>
          <a:prstGeom prst="roundRect">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4510" y="1690688"/>
            <a:ext cx="7130472" cy="4291591"/>
          </a:xfrm>
          <a:prstGeom prst="rect">
            <a:avLst/>
          </a:prstGeom>
        </p:spPr>
      </p:pic>
    </p:spTree>
    <p:extLst>
      <p:ext uri="{BB962C8B-B14F-4D97-AF65-F5344CB8AC3E}">
        <p14:creationId xmlns:p14="http://schemas.microsoft.com/office/powerpoint/2010/main" val="1866348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Decision on program of measures and budget allocation</a:t>
            </a:r>
            <a:endParaRPr lang="en-GB" sz="3600" dirty="0"/>
          </a:p>
        </p:txBody>
      </p:sp>
      <p:sp>
        <p:nvSpPr>
          <p:cNvPr id="5" name="Rounded Rectangle 4"/>
          <p:cNvSpPr/>
          <p:nvPr/>
        </p:nvSpPr>
        <p:spPr>
          <a:xfrm>
            <a:off x="95794" y="504122"/>
            <a:ext cx="742406" cy="836023"/>
          </a:xfrm>
          <a:prstGeom prst="roundRect">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625" y="1958110"/>
            <a:ext cx="8741993" cy="4041636"/>
          </a:xfrm>
          <a:prstGeom prst="rect">
            <a:avLst/>
          </a:prstGeom>
        </p:spPr>
      </p:pic>
    </p:spTree>
    <p:extLst>
      <p:ext uri="{BB962C8B-B14F-4D97-AF65-F5344CB8AC3E}">
        <p14:creationId xmlns:p14="http://schemas.microsoft.com/office/powerpoint/2010/main" val="1587694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Observations on multi-stakeholder platform - process</a:t>
            </a:r>
            <a:endParaRPr lang="en-GB" sz="3600" dirty="0"/>
          </a:p>
        </p:txBody>
      </p:sp>
      <p:sp>
        <p:nvSpPr>
          <p:cNvPr id="5" name="Rounded Rectangle 4"/>
          <p:cNvSpPr/>
          <p:nvPr/>
        </p:nvSpPr>
        <p:spPr>
          <a:xfrm>
            <a:off x="95794" y="504122"/>
            <a:ext cx="742406" cy="836023"/>
          </a:xfrm>
          <a:prstGeom prst="roundRect">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lstStyle/>
          <a:p>
            <a:pPr marL="0" indent="0">
              <a:lnSpc>
                <a:spcPct val="80000"/>
              </a:lnSpc>
              <a:buNone/>
            </a:pPr>
            <a:r>
              <a:rPr lang="fr-BE" sz="1800" b="1" dirty="0">
                <a:latin typeface="Calibri" pitchFamily="34" charset="0"/>
              </a:rPr>
              <a:t>On composition of </a:t>
            </a:r>
            <a:r>
              <a:rPr lang="fr-BE" sz="1800" b="1" dirty="0" err="1">
                <a:latin typeface="Calibri" pitchFamily="34" charset="0"/>
              </a:rPr>
              <a:t>work</a:t>
            </a:r>
            <a:r>
              <a:rPr lang="fr-BE" sz="1800" b="1" dirty="0">
                <a:latin typeface="Calibri" pitchFamily="34" charset="0"/>
              </a:rPr>
              <a:t> group and motivation</a:t>
            </a:r>
          </a:p>
          <a:p>
            <a:pPr marL="0" indent="0">
              <a:lnSpc>
                <a:spcPct val="80000"/>
              </a:lnSpc>
              <a:buNone/>
            </a:pPr>
            <a:endParaRPr lang="fr-BE" sz="1800" dirty="0">
              <a:latin typeface="Calibri" pitchFamily="34" charset="0"/>
            </a:endParaRPr>
          </a:p>
          <a:p>
            <a:pPr>
              <a:lnSpc>
                <a:spcPct val="80000"/>
              </a:lnSpc>
            </a:pPr>
            <a:r>
              <a:rPr lang="en-US" sz="1800" dirty="0">
                <a:latin typeface="Calibri" pitchFamily="34" charset="0"/>
              </a:rPr>
              <a:t>Creation of a solid working group (experience, trust, motivation, knowledge)</a:t>
            </a:r>
          </a:p>
          <a:p>
            <a:pPr lvl="1">
              <a:lnSpc>
                <a:spcPct val="80000"/>
              </a:lnSpc>
            </a:pPr>
            <a:r>
              <a:rPr lang="en-US" sz="1800" dirty="0">
                <a:latin typeface="Calibri" pitchFamily="34" charset="0"/>
              </a:rPr>
              <a:t>Representation  through concerted stakeholder analysis</a:t>
            </a:r>
          </a:p>
          <a:p>
            <a:pPr lvl="1">
              <a:lnSpc>
                <a:spcPct val="80000"/>
              </a:lnSpc>
            </a:pPr>
            <a:r>
              <a:rPr lang="en-US" sz="1800" dirty="0">
                <a:latin typeface="Calibri" pitchFamily="34" charset="0"/>
              </a:rPr>
              <a:t>From ‘shame’ to talk to confidence and transparency</a:t>
            </a:r>
          </a:p>
          <a:p>
            <a:pPr lvl="1">
              <a:lnSpc>
                <a:spcPct val="80000"/>
              </a:lnSpc>
            </a:pPr>
            <a:r>
              <a:rPr lang="en-US" sz="1800" dirty="0">
                <a:latin typeface="Calibri" pitchFamily="34" charset="0"/>
              </a:rPr>
              <a:t>Importance relations, face to face, investment during several years in MSP</a:t>
            </a:r>
          </a:p>
          <a:p>
            <a:pPr lvl="1">
              <a:lnSpc>
                <a:spcPct val="80000"/>
              </a:lnSpc>
            </a:pPr>
            <a:r>
              <a:rPr lang="en-US" sz="1800" dirty="0">
                <a:latin typeface="Calibri" pitchFamily="34" charset="0"/>
              </a:rPr>
              <a:t>Feed back sessions needed for motivation (importance of scale)</a:t>
            </a:r>
          </a:p>
          <a:p>
            <a:pPr lvl="1">
              <a:lnSpc>
                <a:spcPct val="80000"/>
              </a:lnSpc>
            </a:pPr>
            <a:r>
              <a:rPr lang="en-US" sz="1800" dirty="0">
                <a:latin typeface="Calibri" pitchFamily="34" charset="0"/>
              </a:rPr>
              <a:t>DM presence to assure participants are heard</a:t>
            </a:r>
          </a:p>
          <a:p>
            <a:pPr lvl="1">
              <a:lnSpc>
                <a:spcPct val="80000"/>
              </a:lnSpc>
            </a:pPr>
            <a:r>
              <a:rPr lang="en-US" sz="1800" dirty="0">
                <a:latin typeface="Calibri" pitchFamily="34" charset="0"/>
              </a:rPr>
              <a:t>Technicians and experts presence to clarify and ‘equalize’ the debate </a:t>
            </a:r>
          </a:p>
          <a:p>
            <a:pPr lvl="1">
              <a:lnSpc>
                <a:spcPct val="80000"/>
              </a:lnSpc>
            </a:pPr>
            <a:r>
              <a:rPr lang="en-US" sz="1800" dirty="0">
                <a:latin typeface="Calibri" pitchFamily="34" charset="0"/>
              </a:rPr>
              <a:t>Importance of facilitation and mediation!</a:t>
            </a:r>
          </a:p>
          <a:p>
            <a:pPr>
              <a:lnSpc>
                <a:spcPct val="80000"/>
              </a:lnSpc>
            </a:pPr>
            <a:endParaRPr lang="en-US" sz="1800" dirty="0">
              <a:latin typeface="Calibri" pitchFamily="34" charset="0"/>
            </a:endParaRPr>
          </a:p>
          <a:p>
            <a:pPr>
              <a:lnSpc>
                <a:spcPct val="80000"/>
              </a:lnSpc>
            </a:pPr>
            <a:r>
              <a:rPr lang="en-US" sz="1800" dirty="0">
                <a:latin typeface="Calibri" pitchFamily="34" charset="0"/>
              </a:rPr>
              <a:t>Who participates and who doesn’t? What strategies to motivate?</a:t>
            </a:r>
          </a:p>
          <a:p>
            <a:pPr lvl="1">
              <a:lnSpc>
                <a:spcPct val="80000"/>
              </a:lnSpc>
            </a:pPr>
            <a:r>
              <a:rPr lang="en-US" sz="1800" dirty="0">
                <a:latin typeface="Calibri" pitchFamily="34" charset="0"/>
              </a:rPr>
              <a:t>Majors difficult (not operational level)</a:t>
            </a:r>
          </a:p>
          <a:p>
            <a:pPr lvl="1">
              <a:lnSpc>
                <a:spcPct val="80000"/>
              </a:lnSpc>
            </a:pPr>
            <a:r>
              <a:rPr lang="en-US" sz="1800" dirty="0">
                <a:latin typeface="Calibri" pitchFamily="34" charset="0"/>
              </a:rPr>
              <a:t>Scale and stakes of high basin (w4 in 3 areas)</a:t>
            </a:r>
          </a:p>
          <a:p>
            <a:endParaRPr lang="en-GB" dirty="0"/>
          </a:p>
        </p:txBody>
      </p:sp>
    </p:spTree>
    <p:extLst>
      <p:ext uri="{BB962C8B-B14F-4D97-AF65-F5344CB8AC3E}">
        <p14:creationId xmlns:p14="http://schemas.microsoft.com/office/powerpoint/2010/main" val="2008717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Observations on multi-stakeholder platform - process</a:t>
            </a:r>
            <a:endParaRPr lang="en-GB" sz="3600" dirty="0"/>
          </a:p>
        </p:txBody>
      </p:sp>
      <p:sp>
        <p:nvSpPr>
          <p:cNvPr id="5" name="Rounded Rectangle 4"/>
          <p:cNvSpPr/>
          <p:nvPr/>
        </p:nvSpPr>
        <p:spPr>
          <a:xfrm>
            <a:off x="95794" y="504122"/>
            <a:ext cx="742406" cy="836023"/>
          </a:xfrm>
          <a:prstGeom prst="roundRect">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normAutofit lnSpcReduction="10000"/>
          </a:bodyPr>
          <a:lstStyle/>
          <a:p>
            <a:pPr>
              <a:lnSpc>
                <a:spcPct val="80000"/>
              </a:lnSpc>
            </a:pPr>
            <a:r>
              <a:rPr lang="fr-BE" sz="1800" b="1" dirty="0">
                <a:latin typeface="Calibri" pitchFamily="34" charset="0"/>
              </a:rPr>
              <a:t>On </a:t>
            </a:r>
            <a:r>
              <a:rPr lang="fr-BE" sz="1800" b="1" dirty="0" err="1">
                <a:latin typeface="Calibri" pitchFamily="34" charset="0"/>
              </a:rPr>
              <a:t>work</a:t>
            </a:r>
            <a:r>
              <a:rPr lang="fr-BE" sz="1800" b="1" dirty="0">
                <a:latin typeface="Calibri" pitchFamily="34" charset="0"/>
              </a:rPr>
              <a:t> plan and information flow</a:t>
            </a:r>
          </a:p>
          <a:p>
            <a:pPr>
              <a:lnSpc>
                <a:spcPct val="80000"/>
              </a:lnSpc>
            </a:pPr>
            <a:endParaRPr lang="fr-BE" sz="1800" b="1" dirty="0">
              <a:latin typeface="Calibri" pitchFamily="34" charset="0"/>
            </a:endParaRPr>
          </a:p>
          <a:p>
            <a:pPr lvl="1">
              <a:lnSpc>
                <a:spcPct val="80000"/>
              </a:lnSpc>
            </a:pPr>
            <a:r>
              <a:rPr lang="fr-BE" sz="1800" dirty="0" err="1">
                <a:latin typeface="Calibri" pitchFamily="34" charset="0"/>
              </a:rPr>
              <a:t>Clear</a:t>
            </a:r>
            <a:r>
              <a:rPr lang="fr-BE" sz="1800" dirty="0">
                <a:latin typeface="Calibri" pitchFamily="34" charset="0"/>
              </a:rPr>
              <a:t> objectives, </a:t>
            </a:r>
            <a:r>
              <a:rPr lang="fr-BE" sz="1800" dirty="0" err="1">
                <a:latin typeface="Calibri" pitchFamily="34" charset="0"/>
              </a:rPr>
              <a:t>calendar</a:t>
            </a:r>
            <a:r>
              <a:rPr lang="fr-BE" sz="1800" dirty="0">
                <a:latin typeface="Calibri" pitchFamily="34" charset="0"/>
              </a:rPr>
              <a:t> and time frame </a:t>
            </a:r>
            <a:r>
              <a:rPr lang="fr-BE" sz="1800" dirty="0" err="1">
                <a:latin typeface="Calibri" pitchFamily="34" charset="0"/>
              </a:rPr>
              <a:t>make</a:t>
            </a:r>
            <a:r>
              <a:rPr lang="fr-BE" sz="1800" dirty="0">
                <a:latin typeface="Calibri" pitchFamily="34" charset="0"/>
              </a:rPr>
              <a:t> the </a:t>
            </a:r>
            <a:r>
              <a:rPr lang="fr-BE" sz="1800" dirty="0" err="1">
                <a:latin typeface="Calibri" pitchFamily="34" charset="0"/>
              </a:rPr>
              <a:t>process</a:t>
            </a:r>
            <a:r>
              <a:rPr lang="fr-BE" sz="1800" dirty="0">
                <a:latin typeface="Calibri" pitchFamily="34" charset="0"/>
              </a:rPr>
              <a:t> more </a:t>
            </a:r>
            <a:r>
              <a:rPr lang="fr-BE" sz="1800" dirty="0" err="1">
                <a:latin typeface="Calibri" pitchFamily="34" charset="0"/>
              </a:rPr>
              <a:t>robust</a:t>
            </a:r>
            <a:r>
              <a:rPr lang="fr-BE" sz="1800" dirty="0">
                <a:latin typeface="Calibri" pitchFamily="34" charset="0"/>
              </a:rPr>
              <a:t> </a:t>
            </a:r>
          </a:p>
          <a:p>
            <a:pPr lvl="1">
              <a:lnSpc>
                <a:spcPct val="80000"/>
              </a:lnSpc>
            </a:pPr>
            <a:r>
              <a:rPr lang="fr-BE" sz="1800" dirty="0" err="1">
                <a:latin typeface="Calibri" pitchFamily="34" charset="0"/>
              </a:rPr>
              <a:t>Inclusiveness</a:t>
            </a:r>
            <a:r>
              <a:rPr lang="fr-BE" sz="1800" dirty="0">
                <a:latin typeface="Calibri" pitchFamily="34" charset="0"/>
              </a:rPr>
              <a:t>  - composition and facilitation! </a:t>
            </a:r>
          </a:p>
          <a:p>
            <a:pPr lvl="1">
              <a:lnSpc>
                <a:spcPct val="80000"/>
              </a:lnSpc>
            </a:pPr>
            <a:r>
              <a:rPr lang="fr-BE" sz="1800" dirty="0" err="1">
                <a:latin typeface="Calibri" pitchFamily="34" charset="0"/>
              </a:rPr>
              <a:t>Fundamental</a:t>
            </a:r>
            <a:r>
              <a:rPr lang="fr-BE" sz="1800" dirty="0">
                <a:latin typeface="Calibri" pitchFamily="34" charset="0"/>
              </a:rPr>
              <a:t> to have an </a:t>
            </a:r>
            <a:r>
              <a:rPr lang="fr-BE" sz="1800" dirty="0" err="1">
                <a:latin typeface="Calibri" pitchFamily="34" charset="0"/>
              </a:rPr>
              <a:t>extended</a:t>
            </a:r>
            <a:r>
              <a:rPr lang="fr-BE" sz="1800" dirty="0">
                <a:latin typeface="Calibri" pitchFamily="34" charset="0"/>
              </a:rPr>
              <a:t> </a:t>
            </a:r>
            <a:r>
              <a:rPr lang="fr-BE" sz="1800" dirty="0" err="1">
                <a:latin typeface="Calibri" pitchFamily="34" charset="0"/>
              </a:rPr>
              <a:t>debate</a:t>
            </a:r>
            <a:r>
              <a:rPr lang="fr-BE" sz="1800" dirty="0">
                <a:latin typeface="Calibri" pitchFamily="34" charset="0"/>
              </a:rPr>
              <a:t> on the diagnostics – issues of </a:t>
            </a:r>
            <a:r>
              <a:rPr lang="fr-BE" sz="1800" dirty="0" err="1">
                <a:latin typeface="Calibri" pitchFamily="34" charset="0"/>
              </a:rPr>
              <a:t>scale</a:t>
            </a:r>
            <a:endParaRPr lang="fr-BE" sz="1800" dirty="0">
              <a:latin typeface="Calibri" pitchFamily="34" charset="0"/>
            </a:endParaRPr>
          </a:p>
          <a:p>
            <a:pPr lvl="1">
              <a:lnSpc>
                <a:spcPct val="80000"/>
              </a:lnSpc>
            </a:pPr>
            <a:r>
              <a:rPr lang="fr-BE" sz="1800" dirty="0" err="1">
                <a:latin typeface="Calibri" pitchFamily="34" charset="0"/>
              </a:rPr>
              <a:t>Repetition</a:t>
            </a:r>
            <a:r>
              <a:rPr lang="fr-BE" sz="1800" dirty="0">
                <a:latin typeface="Calibri" pitchFamily="34" charset="0"/>
              </a:rPr>
              <a:t> on diagnostics </a:t>
            </a:r>
            <a:r>
              <a:rPr lang="fr-BE" sz="1800" dirty="0" err="1">
                <a:latin typeface="Calibri" pitchFamily="34" charset="0"/>
              </a:rPr>
              <a:t>helps</a:t>
            </a:r>
            <a:r>
              <a:rPr lang="fr-BE" sz="1800" dirty="0">
                <a:latin typeface="Calibri" pitchFamily="34" charset="0"/>
              </a:rPr>
              <a:t> to </a:t>
            </a:r>
            <a:r>
              <a:rPr lang="fr-BE" sz="1800" dirty="0" err="1">
                <a:latin typeface="Calibri" pitchFamily="34" charset="0"/>
              </a:rPr>
              <a:t>create</a:t>
            </a:r>
            <a:r>
              <a:rPr lang="fr-BE" sz="1800" dirty="0">
                <a:latin typeface="Calibri" pitchFamily="34" charset="0"/>
              </a:rPr>
              <a:t> collective </a:t>
            </a:r>
            <a:r>
              <a:rPr lang="fr-BE" sz="1800" dirty="0" err="1">
                <a:latin typeface="Calibri" pitchFamily="34" charset="0"/>
              </a:rPr>
              <a:t>identity</a:t>
            </a:r>
            <a:r>
              <a:rPr lang="fr-BE" sz="1800" dirty="0">
                <a:latin typeface="Calibri" pitchFamily="34" charset="0"/>
              </a:rPr>
              <a:t>, </a:t>
            </a:r>
            <a:r>
              <a:rPr lang="fr-BE" sz="1800" dirty="0" err="1">
                <a:latin typeface="Calibri" pitchFamily="34" charset="0"/>
              </a:rPr>
              <a:t>common</a:t>
            </a:r>
            <a:r>
              <a:rPr lang="fr-BE" sz="1800" dirty="0">
                <a:latin typeface="Calibri" pitchFamily="34" charset="0"/>
              </a:rPr>
              <a:t> </a:t>
            </a:r>
            <a:r>
              <a:rPr lang="fr-BE" sz="1800" dirty="0" err="1">
                <a:latin typeface="Calibri" pitchFamily="34" charset="0"/>
              </a:rPr>
              <a:t>ground</a:t>
            </a:r>
            <a:endParaRPr lang="fr-BE" sz="1800" dirty="0">
              <a:latin typeface="Calibri" pitchFamily="34" charset="0"/>
            </a:endParaRPr>
          </a:p>
          <a:p>
            <a:pPr lvl="1">
              <a:lnSpc>
                <a:spcPct val="80000"/>
              </a:lnSpc>
            </a:pPr>
            <a:r>
              <a:rPr lang="fr-BE" sz="1800" dirty="0" err="1">
                <a:latin typeface="Calibri" pitchFamily="34" charset="0"/>
              </a:rPr>
              <a:t>Sufficient</a:t>
            </a:r>
            <a:r>
              <a:rPr lang="fr-BE" sz="1800" dirty="0">
                <a:latin typeface="Calibri" pitchFamily="34" charset="0"/>
              </a:rPr>
              <a:t> time </a:t>
            </a:r>
            <a:r>
              <a:rPr lang="fr-BE" sz="1800" dirty="0" err="1">
                <a:latin typeface="Calibri" pitchFamily="34" charset="0"/>
              </a:rPr>
              <a:t>needed</a:t>
            </a:r>
            <a:r>
              <a:rPr lang="fr-BE" sz="1800" dirty="0">
                <a:latin typeface="Calibri" pitchFamily="34" charset="0"/>
              </a:rPr>
              <a:t> for consultation of </a:t>
            </a:r>
            <a:r>
              <a:rPr lang="fr-BE" sz="1800" dirty="0" err="1">
                <a:latin typeface="Calibri" pitchFamily="34" charset="0"/>
              </a:rPr>
              <a:t>previous</a:t>
            </a:r>
            <a:r>
              <a:rPr lang="fr-BE" sz="1800" dirty="0">
                <a:latin typeface="Calibri" pitchFamily="34" charset="0"/>
              </a:rPr>
              <a:t> documents</a:t>
            </a:r>
          </a:p>
          <a:p>
            <a:pPr lvl="1">
              <a:lnSpc>
                <a:spcPct val="80000"/>
              </a:lnSpc>
            </a:pPr>
            <a:r>
              <a:rPr lang="fr-BE" sz="1800" dirty="0">
                <a:latin typeface="Calibri" pitchFamily="34" charset="0"/>
              </a:rPr>
              <a:t>Web </a:t>
            </a:r>
            <a:r>
              <a:rPr lang="fr-BE" sz="1800" dirty="0" err="1">
                <a:latin typeface="Calibri" pitchFamily="34" charset="0"/>
              </a:rPr>
              <a:t>motivates</a:t>
            </a:r>
            <a:r>
              <a:rPr lang="fr-BE" sz="1800" dirty="0">
                <a:latin typeface="Calibri" pitchFamily="34" charset="0"/>
              </a:rPr>
              <a:t>, collective </a:t>
            </a:r>
            <a:r>
              <a:rPr lang="fr-BE" sz="1800" dirty="0" err="1">
                <a:latin typeface="Calibri" pitchFamily="34" charset="0"/>
              </a:rPr>
              <a:t>assisted</a:t>
            </a:r>
            <a:r>
              <a:rPr lang="fr-BE" sz="1800" dirty="0">
                <a:latin typeface="Calibri" pitchFamily="34" charset="0"/>
              </a:rPr>
              <a:t> memory</a:t>
            </a:r>
          </a:p>
          <a:p>
            <a:pPr>
              <a:lnSpc>
                <a:spcPct val="80000"/>
              </a:lnSpc>
            </a:pPr>
            <a:endParaRPr lang="fr-BE" sz="1800" b="1" dirty="0">
              <a:latin typeface="Calibri" pitchFamily="34" charset="0"/>
            </a:endParaRPr>
          </a:p>
          <a:p>
            <a:pPr>
              <a:lnSpc>
                <a:spcPct val="80000"/>
              </a:lnSpc>
            </a:pPr>
            <a:r>
              <a:rPr lang="fr-BE" sz="1800" b="1" dirty="0">
                <a:latin typeface="Calibri" pitchFamily="34" charset="0"/>
              </a:rPr>
              <a:t>On </a:t>
            </a:r>
            <a:r>
              <a:rPr lang="fr-BE" sz="1800" b="1" dirty="0" err="1">
                <a:latin typeface="Calibri" pitchFamily="34" charset="0"/>
              </a:rPr>
              <a:t>capacity</a:t>
            </a:r>
            <a:r>
              <a:rPr lang="fr-BE" sz="1800" b="1" dirty="0">
                <a:latin typeface="Calibri" pitchFamily="34" charset="0"/>
              </a:rPr>
              <a:t> for social </a:t>
            </a:r>
            <a:r>
              <a:rPr lang="fr-BE" sz="1800" b="1" dirty="0" err="1">
                <a:latin typeface="Calibri" pitchFamily="34" charset="0"/>
              </a:rPr>
              <a:t>learning</a:t>
            </a:r>
            <a:r>
              <a:rPr lang="fr-BE" sz="1800" b="1" dirty="0">
                <a:latin typeface="Calibri" pitchFamily="34" charset="0"/>
              </a:rPr>
              <a:t> and </a:t>
            </a:r>
            <a:r>
              <a:rPr lang="fr-BE" sz="1800" b="1" dirty="0" err="1">
                <a:latin typeface="Calibri" pitchFamily="34" charset="0"/>
              </a:rPr>
              <a:t>implementation</a:t>
            </a:r>
            <a:endParaRPr lang="fr-BE" sz="1800" b="1" dirty="0">
              <a:latin typeface="Calibri" pitchFamily="34" charset="0"/>
            </a:endParaRPr>
          </a:p>
          <a:p>
            <a:pPr>
              <a:lnSpc>
                <a:spcPct val="80000"/>
              </a:lnSpc>
            </a:pPr>
            <a:endParaRPr lang="fr-BE" sz="1800" b="1" dirty="0">
              <a:latin typeface="Calibri" pitchFamily="34" charset="0"/>
            </a:endParaRPr>
          </a:p>
          <a:p>
            <a:pPr lvl="1">
              <a:lnSpc>
                <a:spcPct val="80000"/>
              </a:lnSpc>
            </a:pPr>
            <a:r>
              <a:rPr lang="fr-BE" sz="1800" dirty="0" err="1">
                <a:latin typeface="Calibri" pitchFamily="34" charset="0"/>
              </a:rPr>
              <a:t>Process</a:t>
            </a:r>
            <a:r>
              <a:rPr lang="fr-BE" sz="1800" dirty="0">
                <a:latin typeface="Calibri" pitchFamily="34" charset="0"/>
              </a:rPr>
              <a:t> of </a:t>
            </a:r>
            <a:r>
              <a:rPr lang="fr-BE" sz="1800" dirty="0" err="1">
                <a:latin typeface="Calibri" pitchFamily="34" charset="0"/>
              </a:rPr>
              <a:t>gradual</a:t>
            </a:r>
            <a:r>
              <a:rPr lang="fr-BE" sz="1800" dirty="0">
                <a:latin typeface="Calibri" pitchFamily="34" charset="0"/>
              </a:rPr>
              <a:t> capacitation, </a:t>
            </a:r>
            <a:r>
              <a:rPr lang="fr-BE" sz="1800" dirty="0" err="1">
                <a:latin typeface="Calibri" pitchFamily="34" charset="0"/>
              </a:rPr>
              <a:t>generation</a:t>
            </a:r>
            <a:r>
              <a:rPr lang="fr-BE" sz="1800" dirty="0">
                <a:latin typeface="Calibri" pitchFamily="34" charset="0"/>
              </a:rPr>
              <a:t> of </a:t>
            </a:r>
            <a:r>
              <a:rPr lang="fr-BE" sz="1800" dirty="0" err="1">
                <a:latin typeface="Calibri" pitchFamily="34" charset="0"/>
              </a:rPr>
              <a:t>transparency</a:t>
            </a:r>
            <a:r>
              <a:rPr lang="fr-BE" sz="1800" dirty="0">
                <a:latin typeface="Calibri" pitchFamily="34" charset="0"/>
              </a:rPr>
              <a:t> and system </a:t>
            </a:r>
            <a:r>
              <a:rPr lang="fr-BE" sz="1800" dirty="0" err="1">
                <a:latin typeface="Calibri" pitchFamily="34" charset="0"/>
              </a:rPr>
              <a:t>knowledge</a:t>
            </a:r>
            <a:endParaRPr lang="fr-BE" sz="1800" dirty="0">
              <a:latin typeface="Calibri" pitchFamily="34" charset="0"/>
            </a:endParaRPr>
          </a:p>
          <a:p>
            <a:pPr lvl="1">
              <a:lnSpc>
                <a:spcPct val="80000"/>
              </a:lnSpc>
            </a:pPr>
            <a:r>
              <a:rPr lang="fr-BE" sz="1800" dirty="0">
                <a:latin typeface="Calibri" pitchFamily="34" charset="0"/>
              </a:rPr>
              <a:t>Large </a:t>
            </a:r>
            <a:r>
              <a:rPr lang="fr-BE" sz="1800" dirty="0" err="1">
                <a:latin typeface="Calibri" pitchFamily="34" charset="0"/>
              </a:rPr>
              <a:t>emphasis</a:t>
            </a:r>
            <a:r>
              <a:rPr lang="fr-BE" sz="1800" dirty="0">
                <a:latin typeface="Calibri" pitchFamily="34" charset="0"/>
              </a:rPr>
              <a:t> on </a:t>
            </a:r>
            <a:r>
              <a:rPr lang="fr-BE" sz="1800" dirty="0" err="1">
                <a:latin typeface="Calibri" pitchFamily="34" charset="0"/>
              </a:rPr>
              <a:t>diagnosis</a:t>
            </a:r>
            <a:r>
              <a:rPr lang="fr-BE" sz="1800" dirty="0">
                <a:latin typeface="Calibri" pitchFamily="34" charset="0"/>
              </a:rPr>
              <a:t> </a:t>
            </a:r>
            <a:r>
              <a:rPr lang="fr-BE" sz="1800" dirty="0">
                <a:latin typeface="Calibri" pitchFamily="34" charset="0"/>
                <a:sym typeface="Wingdings" pitchFamily="2" charset="2"/>
              </a:rPr>
              <a:t> </a:t>
            </a:r>
            <a:r>
              <a:rPr lang="fr-BE" sz="1800" dirty="0" err="1">
                <a:latin typeface="Calibri" pitchFamily="34" charset="0"/>
                <a:sym typeface="Wingdings" pitchFamily="2" charset="2"/>
              </a:rPr>
              <a:t>creation</a:t>
            </a:r>
            <a:r>
              <a:rPr lang="fr-BE" sz="1800" dirty="0">
                <a:latin typeface="Calibri" pitchFamily="34" charset="0"/>
                <a:sym typeface="Wingdings" pitchFamily="2" charset="2"/>
              </a:rPr>
              <a:t> of </a:t>
            </a:r>
            <a:r>
              <a:rPr lang="fr-BE" sz="1800" dirty="0" err="1">
                <a:latin typeface="Calibri" pitchFamily="34" charset="0"/>
                <a:sym typeface="Wingdings" pitchFamily="2" charset="2"/>
              </a:rPr>
              <a:t>common</a:t>
            </a:r>
            <a:r>
              <a:rPr lang="fr-BE" sz="1800" dirty="0">
                <a:latin typeface="Calibri" pitchFamily="34" charset="0"/>
                <a:sym typeface="Wingdings" pitchFamily="2" charset="2"/>
              </a:rPr>
              <a:t> </a:t>
            </a:r>
            <a:r>
              <a:rPr lang="fr-BE" sz="1800" dirty="0" err="1">
                <a:latin typeface="Calibri" pitchFamily="34" charset="0"/>
                <a:sym typeface="Wingdings" pitchFamily="2" charset="2"/>
              </a:rPr>
              <a:t>ground</a:t>
            </a:r>
            <a:endParaRPr lang="fr-BE" sz="1800" dirty="0">
              <a:latin typeface="Calibri" pitchFamily="34" charset="0"/>
              <a:sym typeface="Wingdings" pitchFamily="2" charset="2"/>
            </a:endParaRPr>
          </a:p>
          <a:p>
            <a:pPr lvl="1">
              <a:lnSpc>
                <a:spcPct val="80000"/>
              </a:lnSpc>
            </a:pPr>
            <a:r>
              <a:rPr lang="fr-BE" sz="1800" dirty="0" err="1">
                <a:latin typeface="Calibri" pitchFamily="34" charset="0"/>
                <a:sym typeface="Wingdings" pitchFamily="2" charset="2"/>
              </a:rPr>
              <a:t>Increased</a:t>
            </a:r>
            <a:r>
              <a:rPr lang="fr-BE" sz="1800" dirty="0">
                <a:latin typeface="Calibri" pitchFamily="34" charset="0"/>
                <a:sym typeface="Wingdings" pitchFamily="2" charset="2"/>
              </a:rPr>
              <a:t> </a:t>
            </a:r>
            <a:r>
              <a:rPr lang="fr-BE" sz="1800" dirty="0" err="1">
                <a:latin typeface="Calibri" pitchFamily="34" charset="0"/>
                <a:sym typeface="Wingdings" pitchFamily="2" charset="2"/>
              </a:rPr>
              <a:t>understanding</a:t>
            </a:r>
            <a:r>
              <a:rPr lang="fr-BE" sz="1800" dirty="0">
                <a:latin typeface="Calibri" pitchFamily="34" charset="0"/>
                <a:sym typeface="Wingdings" pitchFamily="2" charset="2"/>
              </a:rPr>
              <a:t> of </a:t>
            </a:r>
            <a:r>
              <a:rPr lang="fr-BE" sz="1800" dirty="0" err="1">
                <a:latin typeface="Calibri" pitchFamily="34" charset="0"/>
                <a:sym typeface="Wingdings" pitchFamily="2" charset="2"/>
              </a:rPr>
              <a:t>actors</a:t>
            </a:r>
            <a:r>
              <a:rPr lang="fr-BE" sz="1800" dirty="0">
                <a:latin typeface="Calibri" pitchFamily="34" charset="0"/>
                <a:sym typeface="Wingdings" pitchFamily="2" charset="2"/>
              </a:rPr>
              <a:t>’ </a:t>
            </a:r>
            <a:r>
              <a:rPr lang="fr-BE" sz="1800" dirty="0" err="1">
                <a:latin typeface="Calibri" pitchFamily="34" charset="0"/>
                <a:sym typeface="Wingdings" pitchFamily="2" charset="2"/>
              </a:rPr>
              <a:t>operation</a:t>
            </a:r>
            <a:r>
              <a:rPr lang="fr-BE" sz="1800" dirty="0">
                <a:latin typeface="Calibri" pitchFamily="34" charset="0"/>
                <a:sym typeface="Wingdings" pitchFamily="2" charset="2"/>
              </a:rPr>
              <a:t> and help for </a:t>
            </a:r>
            <a:r>
              <a:rPr lang="fr-BE" sz="1800" dirty="0" err="1">
                <a:latin typeface="Calibri" pitchFamily="34" charset="0"/>
                <a:sym typeface="Wingdings" pitchFamily="2" charset="2"/>
              </a:rPr>
              <a:t>implementation</a:t>
            </a:r>
            <a:endParaRPr lang="fr-BE" sz="1800" dirty="0">
              <a:latin typeface="Calibri" pitchFamily="34" charset="0"/>
              <a:sym typeface="Wingdings" pitchFamily="2" charset="2"/>
            </a:endParaRPr>
          </a:p>
          <a:p>
            <a:pPr lvl="1">
              <a:lnSpc>
                <a:spcPct val="80000"/>
              </a:lnSpc>
            </a:pPr>
            <a:r>
              <a:rPr lang="fr-BE" sz="1800" dirty="0" err="1">
                <a:latin typeface="Calibri" pitchFamily="34" charset="0"/>
                <a:sym typeface="Wingdings" pitchFamily="2" charset="2"/>
              </a:rPr>
              <a:t>Supporting</a:t>
            </a:r>
            <a:r>
              <a:rPr lang="fr-BE" sz="1800" dirty="0">
                <a:latin typeface="Calibri" pitchFamily="34" charset="0"/>
                <a:sym typeface="Wingdings" pitchFamily="2" charset="2"/>
              </a:rPr>
              <a:t> </a:t>
            </a:r>
            <a:r>
              <a:rPr lang="fr-BE" sz="1800" dirty="0" err="1">
                <a:latin typeface="Calibri" pitchFamily="34" charset="0"/>
                <a:sym typeface="Wingdings" pitchFamily="2" charset="2"/>
              </a:rPr>
              <a:t>tools</a:t>
            </a:r>
            <a:r>
              <a:rPr lang="fr-BE" sz="1800" dirty="0">
                <a:latin typeface="Calibri" pitchFamily="34" charset="0"/>
                <a:sym typeface="Wingdings" pitchFamily="2" charset="2"/>
              </a:rPr>
              <a:t> important </a:t>
            </a:r>
            <a:r>
              <a:rPr lang="fr-BE" sz="1800" dirty="0" err="1">
                <a:latin typeface="Calibri" pitchFamily="34" charset="0"/>
                <a:sym typeface="Wingdings" pitchFamily="2" charset="2"/>
              </a:rPr>
              <a:t>yet</a:t>
            </a:r>
            <a:r>
              <a:rPr lang="fr-BE" sz="1800" dirty="0">
                <a:latin typeface="Calibri" pitchFamily="34" charset="0"/>
                <a:sym typeface="Wingdings" pitchFamily="2" charset="2"/>
              </a:rPr>
              <a:t> </a:t>
            </a:r>
            <a:r>
              <a:rPr lang="fr-BE" sz="1800" dirty="0" err="1">
                <a:latin typeface="Calibri" pitchFamily="34" charset="0"/>
                <a:sym typeface="Wingdings" pitchFamily="2" charset="2"/>
              </a:rPr>
              <a:t>hardly</a:t>
            </a:r>
            <a:r>
              <a:rPr lang="fr-BE" sz="1800" dirty="0">
                <a:latin typeface="Calibri" pitchFamily="34" charset="0"/>
                <a:sym typeface="Wingdings" pitchFamily="2" charset="2"/>
              </a:rPr>
              <a:t> </a:t>
            </a:r>
            <a:r>
              <a:rPr lang="fr-BE" sz="1800" dirty="0" err="1">
                <a:latin typeface="Calibri" pitchFamily="34" charset="0"/>
                <a:sym typeface="Wingdings" pitchFamily="2" charset="2"/>
              </a:rPr>
              <a:t>used</a:t>
            </a:r>
            <a:r>
              <a:rPr lang="fr-BE" sz="1800" dirty="0">
                <a:latin typeface="Calibri" pitchFamily="34" charset="0"/>
                <a:sym typeface="Wingdings" pitchFamily="2" charset="2"/>
              </a:rPr>
              <a:t> </a:t>
            </a:r>
            <a:r>
              <a:rPr lang="fr-BE" sz="1800" dirty="0" err="1">
                <a:latin typeface="Calibri" pitchFamily="34" charset="0"/>
                <a:sym typeface="Wingdings" pitchFamily="2" charset="2"/>
              </a:rPr>
              <a:t>outside</a:t>
            </a:r>
            <a:r>
              <a:rPr lang="fr-BE" sz="1800" dirty="0">
                <a:latin typeface="Calibri" pitchFamily="34" charset="0"/>
                <a:sym typeface="Wingdings" pitchFamily="2" charset="2"/>
              </a:rPr>
              <a:t> </a:t>
            </a:r>
            <a:r>
              <a:rPr lang="fr-BE" sz="1800" dirty="0" err="1">
                <a:latin typeface="Calibri" pitchFamily="34" charset="0"/>
                <a:sym typeface="Wingdings" pitchFamily="2" charset="2"/>
              </a:rPr>
              <a:t>facilitated</a:t>
            </a:r>
            <a:r>
              <a:rPr lang="fr-BE" sz="1800" dirty="0">
                <a:latin typeface="Calibri" pitchFamily="34" charset="0"/>
                <a:sym typeface="Wingdings" pitchFamily="2" charset="2"/>
              </a:rPr>
              <a:t> </a:t>
            </a:r>
            <a:r>
              <a:rPr lang="fr-BE" sz="1800" dirty="0" err="1">
                <a:latin typeface="Calibri" pitchFamily="34" charset="0"/>
                <a:sym typeface="Wingdings" pitchFamily="2" charset="2"/>
              </a:rPr>
              <a:t>environment</a:t>
            </a:r>
            <a:endParaRPr lang="fr-BE" sz="1800" dirty="0">
              <a:latin typeface="Calibri" pitchFamily="34" charset="0"/>
              <a:sym typeface="Wingdings" pitchFamily="2" charset="2"/>
            </a:endParaRPr>
          </a:p>
          <a:p>
            <a:endParaRPr lang="en-GB" dirty="0"/>
          </a:p>
        </p:txBody>
      </p:sp>
    </p:spTree>
    <p:extLst>
      <p:ext uri="{BB962C8B-B14F-4D97-AF65-F5344CB8AC3E}">
        <p14:creationId xmlns:p14="http://schemas.microsoft.com/office/powerpoint/2010/main" val="1604186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Observations on multi-stakeholder platform - outcome</a:t>
            </a:r>
            <a:endParaRPr lang="en-GB" sz="3600" dirty="0"/>
          </a:p>
        </p:txBody>
      </p:sp>
      <p:sp>
        <p:nvSpPr>
          <p:cNvPr id="5" name="Rounded Rectangle 4"/>
          <p:cNvSpPr/>
          <p:nvPr/>
        </p:nvSpPr>
        <p:spPr>
          <a:xfrm>
            <a:off x="95794" y="504122"/>
            <a:ext cx="742406" cy="836023"/>
          </a:xfrm>
          <a:prstGeom prst="roundRect">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normAutofit/>
          </a:bodyPr>
          <a:lstStyle/>
          <a:p>
            <a:pPr>
              <a:lnSpc>
                <a:spcPct val="80000"/>
              </a:lnSpc>
            </a:pPr>
            <a:r>
              <a:rPr lang="fr-BE" sz="1800" b="1" dirty="0">
                <a:latin typeface="Calibri" pitchFamily="34" charset="0"/>
              </a:rPr>
              <a:t>On </a:t>
            </a:r>
            <a:r>
              <a:rPr lang="fr-BE" sz="1800" b="1" dirty="0" err="1">
                <a:latin typeface="Calibri" pitchFamily="34" charset="0"/>
              </a:rPr>
              <a:t>capacity</a:t>
            </a:r>
            <a:r>
              <a:rPr lang="fr-BE" sz="1800" b="1" dirty="0">
                <a:latin typeface="Calibri" pitchFamily="34" charset="0"/>
              </a:rPr>
              <a:t> for social </a:t>
            </a:r>
            <a:r>
              <a:rPr lang="fr-BE" sz="1800" b="1" dirty="0" err="1">
                <a:latin typeface="Calibri" pitchFamily="34" charset="0"/>
              </a:rPr>
              <a:t>learning</a:t>
            </a:r>
            <a:r>
              <a:rPr lang="fr-BE" sz="1800" b="1" dirty="0">
                <a:latin typeface="Calibri" pitchFamily="34" charset="0"/>
              </a:rPr>
              <a:t> and </a:t>
            </a:r>
            <a:r>
              <a:rPr lang="fr-BE" sz="1800" b="1" dirty="0" err="1">
                <a:latin typeface="Calibri" pitchFamily="34" charset="0"/>
              </a:rPr>
              <a:t>implementation</a:t>
            </a:r>
            <a:endParaRPr lang="fr-BE" sz="1800" b="1" dirty="0">
              <a:latin typeface="Calibri" pitchFamily="34" charset="0"/>
            </a:endParaRPr>
          </a:p>
          <a:p>
            <a:pPr>
              <a:lnSpc>
                <a:spcPct val="80000"/>
              </a:lnSpc>
            </a:pPr>
            <a:endParaRPr lang="fr-BE" sz="1800" b="1" dirty="0">
              <a:latin typeface="Calibri" pitchFamily="34" charset="0"/>
            </a:endParaRPr>
          </a:p>
          <a:p>
            <a:pPr lvl="1">
              <a:lnSpc>
                <a:spcPct val="80000"/>
              </a:lnSpc>
            </a:pPr>
            <a:r>
              <a:rPr lang="fr-BE" sz="1800" dirty="0" err="1">
                <a:latin typeface="Calibri" pitchFamily="34" charset="0"/>
              </a:rPr>
              <a:t>Process</a:t>
            </a:r>
            <a:r>
              <a:rPr lang="fr-BE" sz="1800" dirty="0">
                <a:latin typeface="Calibri" pitchFamily="34" charset="0"/>
              </a:rPr>
              <a:t> of </a:t>
            </a:r>
            <a:r>
              <a:rPr lang="fr-BE" sz="1800" dirty="0" err="1">
                <a:latin typeface="Calibri" pitchFamily="34" charset="0"/>
              </a:rPr>
              <a:t>gradual</a:t>
            </a:r>
            <a:r>
              <a:rPr lang="fr-BE" sz="1800" dirty="0">
                <a:latin typeface="Calibri" pitchFamily="34" charset="0"/>
              </a:rPr>
              <a:t> capacitation, </a:t>
            </a:r>
            <a:r>
              <a:rPr lang="fr-BE" sz="1800" dirty="0" err="1">
                <a:latin typeface="Calibri" pitchFamily="34" charset="0"/>
              </a:rPr>
              <a:t>generation</a:t>
            </a:r>
            <a:r>
              <a:rPr lang="fr-BE" sz="1800" dirty="0">
                <a:latin typeface="Calibri" pitchFamily="34" charset="0"/>
              </a:rPr>
              <a:t> of </a:t>
            </a:r>
            <a:r>
              <a:rPr lang="fr-BE" sz="1800" dirty="0" err="1">
                <a:latin typeface="Calibri" pitchFamily="34" charset="0"/>
              </a:rPr>
              <a:t>transparency</a:t>
            </a:r>
            <a:r>
              <a:rPr lang="fr-BE" sz="1800" dirty="0">
                <a:latin typeface="Calibri" pitchFamily="34" charset="0"/>
              </a:rPr>
              <a:t> and system </a:t>
            </a:r>
            <a:r>
              <a:rPr lang="fr-BE" sz="1800" dirty="0" err="1">
                <a:latin typeface="Calibri" pitchFamily="34" charset="0"/>
              </a:rPr>
              <a:t>knowledge</a:t>
            </a:r>
            <a:endParaRPr lang="fr-BE" sz="1800" dirty="0">
              <a:latin typeface="Calibri" pitchFamily="34" charset="0"/>
            </a:endParaRPr>
          </a:p>
          <a:p>
            <a:pPr lvl="1">
              <a:lnSpc>
                <a:spcPct val="80000"/>
              </a:lnSpc>
            </a:pPr>
            <a:endParaRPr lang="fr-BE" sz="1800" dirty="0">
              <a:latin typeface="Calibri" pitchFamily="34" charset="0"/>
            </a:endParaRPr>
          </a:p>
          <a:p>
            <a:pPr lvl="1">
              <a:lnSpc>
                <a:spcPct val="80000"/>
              </a:lnSpc>
            </a:pPr>
            <a:r>
              <a:rPr lang="fr-BE" sz="1800" dirty="0">
                <a:latin typeface="Calibri" pitchFamily="34" charset="0"/>
              </a:rPr>
              <a:t>Large </a:t>
            </a:r>
            <a:r>
              <a:rPr lang="fr-BE" sz="1800" dirty="0" err="1">
                <a:latin typeface="Calibri" pitchFamily="34" charset="0"/>
              </a:rPr>
              <a:t>emphasis</a:t>
            </a:r>
            <a:r>
              <a:rPr lang="fr-BE" sz="1800" dirty="0">
                <a:latin typeface="Calibri" pitchFamily="34" charset="0"/>
              </a:rPr>
              <a:t> on </a:t>
            </a:r>
            <a:r>
              <a:rPr lang="fr-BE" sz="1800" dirty="0" err="1">
                <a:latin typeface="Calibri" pitchFamily="34" charset="0"/>
              </a:rPr>
              <a:t>diagnosis</a:t>
            </a:r>
            <a:r>
              <a:rPr lang="fr-BE" sz="1800" dirty="0">
                <a:latin typeface="Calibri" pitchFamily="34" charset="0"/>
              </a:rPr>
              <a:t> </a:t>
            </a:r>
            <a:r>
              <a:rPr lang="fr-BE" sz="1800" dirty="0">
                <a:latin typeface="Calibri" pitchFamily="34" charset="0"/>
                <a:sym typeface="Wingdings" pitchFamily="2" charset="2"/>
              </a:rPr>
              <a:t> </a:t>
            </a:r>
            <a:r>
              <a:rPr lang="fr-BE" sz="1800" dirty="0" err="1">
                <a:latin typeface="Calibri" pitchFamily="34" charset="0"/>
                <a:sym typeface="Wingdings" pitchFamily="2" charset="2"/>
              </a:rPr>
              <a:t>creation</a:t>
            </a:r>
            <a:r>
              <a:rPr lang="fr-BE" sz="1800" dirty="0">
                <a:latin typeface="Calibri" pitchFamily="34" charset="0"/>
                <a:sym typeface="Wingdings" pitchFamily="2" charset="2"/>
              </a:rPr>
              <a:t> of </a:t>
            </a:r>
            <a:r>
              <a:rPr lang="fr-BE" sz="1800" dirty="0" err="1">
                <a:latin typeface="Calibri" pitchFamily="34" charset="0"/>
                <a:sym typeface="Wingdings" pitchFamily="2" charset="2"/>
              </a:rPr>
              <a:t>common</a:t>
            </a:r>
            <a:r>
              <a:rPr lang="fr-BE" sz="1800" dirty="0">
                <a:latin typeface="Calibri" pitchFamily="34" charset="0"/>
                <a:sym typeface="Wingdings" pitchFamily="2" charset="2"/>
              </a:rPr>
              <a:t> </a:t>
            </a:r>
            <a:r>
              <a:rPr lang="fr-BE" sz="1800" dirty="0" err="1">
                <a:latin typeface="Calibri" pitchFamily="34" charset="0"/>
                <a:sym typeface="Wingdings" pitchFamily="2" charset="2"/>
              </a:rPr>
              <a:t>ground</a:t>
            </a:r>
            <a:endParaRPr lang="fr-BE" sz="1800" dirty="0">
              <a:latin typeface="Calibri" pitchFamily="34" charset="0"/>
              <a:sym typeface="Wingdings" pitchFamily="2" charset="2"/>
            </a:endParaRPr>
          </a:p>
          <a:p>
            <a:pPr lvl="1">
              <a:lnSpc>
                <a:spcPct val="80000"/>
              </a:lnSpc>
            </a:pPr>
            <a:endParaRPr lang="fr-BE" sz="1800" dirty="0">
              <a:latin typeface="Calibri" pitchFamily="34" charset="0"/>
              <a:sym typeface="Wingdings" pitchFamily="2" charset="2"/>
            </a:endParaRPr>
          </a:p>
          <a:p>
            <a:pPr lvl="1">
              <a:lnSpc>
                <a:spcPct val="80000"/>
              </a:lnSpc>
            </a:pPr>
            <a:r>
              <a:rPr lang="fr-BE" sz="1800" dirty="0" err="1">
                <a:latin typeface="Calibri" pitchFamily="34" charset="0"/>
                <a:sym typeface="Wingdings" pitchFamily="2" charset="2"/>
              </a:rPr>
              <a:t>Increased</a:t>
            </a:r>
            <a:r>
              <a:rPr lang="fr-BE" sz="1800" dirty="0">
                <a:latin typeface="Calibri" pitchFamily="34" charset="0"/>
                <a:sym typeface="Wingdings" pitchFamily="2" charset="2"/>
              </a:rPr>
              <a:t> </a:t>
            </a:r>
            <a:r>
              <a:rPr lang="fr-BE" sz="1800" dirty="0" err="1">
                <a:latin typeface="Calibri" pitchFamily="34" charset="0"/>
                <a:sym typeface="Wingdings" pitchFamily="2" charset="2"/>
              </a:rPr>
              <a:t>understanding</a:t>
            </a:r>
            <a:r>
              <a:rPr lang="fr-BE" sz="1800" dirty="0">
                <a:latin typeface="Calibri" pitchFamily="34" charset="0"/>
                <a:sym typeface="Wingdings" pitchFamily="2" charset="2"/>
              </a:rPr>
              <a:t> of </a:t>
            </a:r>
            <a:r>
              <a:rPr lang="fr-BE" sz="1800" dirty="0" err="1">
                <a:latin typeface="Calibri" pitchFamily="34" charset="0"/>
                <a:sym typeface="Wingdings" pitchFamily="2" charset="2"/>
              </a:rPr>
              <a:t>actors</a:t>
            </a:r>
            <a:r>
              <a:rPr lang="fr-BE" sz="1800" dirty="0">
                <a:latin typeface="Calibri" pitchFamily="34" charset="0"/>
                <a:sym typeface="Wingdings" pitchFamily="2" charset="2"/>
              </a:rPr>
              <a:t>’ </a:t>
            </a:r>
            <a:r>
              <a:rPr lang="fr-BE" sz="1800" dirty="0" err="1">
                <a:latin typeface="Calibri" pitchFamily="34" charset="0"/>
                <a:sym typeface="Wingdings" pitchFamily="2" charset="2"/>
              </a:rPr>
              <a:t>operation</a:t>
            </a:r>
            <a:r>
              <a:rPr lang="fr-BE" sz="1800" dirty="0">
                <a:latin typeface="Calibri" pitchFamily="34" charset="0"/>
                <a:sym typeface="Wingdings" pitchFamily="2" charset="2"/>
              </a:rPr>
              <a:t> and help for </a:t>
            </a:r>
            <a:r>
              <a:rPr lang="fr-BE" sz="1800" dirty="0" err="1">
                <a:latin typeface="Calibri" pitchFamily="34" charset="0"/>
                <a:sym typeface="Wingdings" pitchFamily="2" charset="2"/>
              </a:rPr>
              <a:t>implementation</a:t>
            </a:r>
            <a:endParaRPr lang="fr-BE" sz="1800" dirty="0">
              <a:latin typeface="Calibri" pitchFamily="34" charset="0"/>
              <a:sym typeface="Wingdings" pitchFamily="2" charset="2"/>
            </a:endParaRPr>
          </a:p>
          <a:p>
            <a:pPr lvl="1">
              <a:lnSpc>
                <a:spcPct val="80000"/>
              </a:lnSpc>
            </a:pPr>
            <a:endParaRPr lang="fr-BE" sz="1800" dirty="0">
              <a:latin typeface="Calibri" pitchFamily="34" charset="0"/>
              <a:sym typeface="Wingdings" pitchFamily="2" charset="2"/>
            </a:endParaRPr>
          </a:p>
          <a:p>
            <a:pPr lvl="1">
              <a:lnSpc>
                <a:spcPct val="80000"/>
              </a:lnSpc>
            </a:pPr>
            <a:r>
              <a:rPr lang="fr-BE" sz="1800" dirty="0" err="1">
                <a:latin typeface="Calibri" pitchFamily="34" charset="0"/>
                <a:sym typeface="Wingdings" pitchFamily="2" charset="2"/>
              </a:rPr>
              <a:t>Supporting</a:t>
            </a:r>
            <a:r>
              <a:rPr lang="fr-BE" sz="1800" dirty="0">
                <a:latin typeface="Calibri" pitchFamily="34" charset="0"/>
                <a:sym typeface="Wingdings" pitchFamily="2" charset="2"/>
              </a:rPr>
              <a:t> </a:t>
            </a:r>
            <a:r>
              <a:rPr lang="fr-BE" sz="1800" dirty="0" err="1">
                <a:latin typeface="Calibri" pitchFamily="34" charset="0"/>
                <a:sym typeface="Wingdings" pitchFamily="2" charset="2"/>
              </a:rPr>
              <a:t>tools</a:t>
            </a:r>
            <a:r>
              <a:rPr lang="fr-BE" sz="1800" dirty="0">
                <a:latin typeface="Calibri" pitchFamily="34" charset="0"/>
                <a:sym typeface="Wingdings" pitchFamily="2" charset="2"/>
              </a:rPr>
              <a:t> important </a:t>
            </a:r>
            <a:r>
              <a:rPr lang="fr-BE" sz="1800" dirty="0" err="1">
                <a:latin typeface="Calibri" pitchFamily="34" charset="0"/>
                <a:sym typeface="Wingdings" pitchFamily="2" charset="2"/>
              </a:rPr>
              <a:t>yet</a:t>
            </a:r>
            <a:r>
              <a:rPr lang="fr-BE" sz="1800" dirty="0">
                <a:latin typeface="Calibri" pitchFamily="34" charset="0"/>
                <a:sym typeface="Wingdings" pitchFamily="2" charset="2"/>
              </a:rPr>
              <a:t> </a:t>
            </a:r>
            <a:r>
              <a:rPr lang="fr-BE" sz="1800" dirty="0" err="1">
                <a:latin typeface="Calibri" pitchFamily="34" charset="0"/>
                <a:sym typeface="Wingdings" pitchFamily="2" charset="2"/>
              </a:rPr>
              <a:t>hardly</a:t>
            </a:r>
            <a:r>
              <a:rPr lang="fr-BE" sz="1800" dirty="0">
                <a:latin typeface="Calibri" pitchFamily="34" charset="0"/>
                <a:sym typeface="Wingdings" pitchFamily="2" charset="2"/>
              </a:rPr>
              <a:t> </a:t>
            </a:r>
            <a:r>
              <a:rPr lang="fr-BE" sz="1800" dirty="0" err="1">
                <a:latin typeface="Calibri" pitchFamily="34" charset="0"/>
                <a:sym typeface="Wingdings" pitchFamily="2" charset="2"/>
              </a:rPr>
              <a:t>used</a:t>
            </a:r>
            <a:r>
              <a:rPr lang="fr-BE" sz="1800" dirty="0">
                <a:latin typeface="Calibri" pitchFamily="34" charset="0"/>
                <a:sym typeface="Wingdings" pitchFamily="2" charset="2"/>
              </a:rPr>
              <a:t> </a:t>
            </a:r>
            <a:r>
              <a:rPr lang="fr-BE" sz="1800" dirty="0" err="1">
                <a:latin typeface="Calibri" pitchFamily="34" charset="0"/>
                <a:sym typeface="Wingdings" pitchFamily="2" charset="2"/>
              </a:rPr>
              <a:t>outside</a:t>
            </a:r>
            <a:r>
              <a:rPr lang="fr-BE" sz="1800" dirty="0">
                <a:latin typeface="Calibri" pitchFamily="34" charset="0"/>
                <a:sym typeface="Wingdings" pitchFamily="2" charset="2"/>
              </a:rPr>
              <a:t> </a:t>
            </a:r>
            <a:r>
              <a:rPr lang="fr-BE" sz="1800" dirty="0" err="1">
                <a:latin typeface="Calibri" pitchFamily="34" charset="0"/>
                <a:sym typeface="Wingdings" pitchFamily="2" charset="2"/>
              </a:rPr>
              <a:t>facilitated</a:t>
            </a:r>
            <a:r>
              <a:rPr lang="fr-BE" sz="1800" dirty="0">
                <a:latin typeface="Calibri" pitchFamily="34" charset="0"/>
                <a:sym typeface="Wingdings" pitchFamily="2" charset="2"/>
              </a:rPr>
              <a:t> </a:t>
            </a:r>
            <a:r>
              <a:rPr lang="fr-BE" sz="1800" dirty="0" err="1">
                <a:latin typeface="Calibri" pitchFamily="34" charset="0"/>
                <a:sym typeface="Wingdings" pitchFamily="2" charset="2"/>
              </a:rPr>
              <a:t>environment</a:t>
            </a:r>
            <a:endParaRPr lang="fr-BE" sz="1800" dirty="0">
              <a:latin typeface="Calibri" pitchFamily="34" charset="0"/>
              <a:sym typeface="Wingdings" pitchFamily="2" charset="2"/>
            </a:endParaRPr>
          </a:p>
          <a:p>
            <a:pPr lvl="1">
              <a:lnSpc>
                <a:spcPct val="80000"/>
              </a:lnSpc>
            </a:pPr>
            <a:endParaRPr lang="fr-BE" sz="1800" dirty="0">
              <a:latin typeface="Calibri" pitchFamily="34" charset="0"/>
            </a:endParaRPr>
          </a:p>
          <a:p>
            <a:pPr>
              <a:lnSpc>
                <a:spcPct val="80000"/>
              </a:lnSpc>
            </a:pPr>
            <a:endParaRPr lang="fr-BE" sz="1800" dirty="0">
              <a:latin typeface="Calibri" pitchFamily="34" charset="0"/>
            </a:endParaRPr>
          </a:p>
          <a:p>
            <a:pPr>
              <a:lnSpc>
                <a:spcPct val="80000"/>
              </a:lnSpc>
            </a:pPr>
            <a:r>
              <a:rPr lang="fr-BE" sz="1800" b="1" dirty="0">
                <a:latin typeface="Calibri" pitchFamily="34" charset="0"/>
              </a:rPr>
              <a:t>On </a:t>
            </a:r>
            <a:r>
              <a:rPr lang="fr-BE" sz="1800" b="1" dirty="0" err="1">
                <a:latin typeface="Calibri" pitchFamily="34" charset="0"/>
              </a:rPr>
              <a:t>decisions</a:t>
            </a:r>
            <a:r>
              <a:rPr lang="fr-BE" sz="1800" b="1" dirty="0">
                <a:latin typeface="Calibri" pitchFamily="34" charset="0"/>
              </a:rPr>
              <a:t> and </a:t>
            </a:r>
            <a:r>
              <a:rPr lang="fr-BE" sz="1800" b="1" dirty="0" err="1">
                <a:latin typeface="Calibri" pitchFamily="34" charset="0"/>
              </a:rPr>
              <a:t>implementation</a:t>
            </a:r>
            <a:endParaRPr lang="fr-BE" sz="1800" b="1" dirty="0">
              <a:latin typeface="Calibri" pitchFamily="34" charset="0"/>
            </a:endParaRPr>
          </a:p>
          <a:p>
            <a:endParaRPr lang="en-GB" dirty="0"/>
          </a:p>
        </p:txBody>
      </p:sp>
    </p:spTree>
    <p:extLst>
      <p:ext uri="{BB962C8B-B14F-4D97-AF65-F5344CB8AC3E}">
        <p14:creationId xmlns:p14="http://schemas.microsoft.com/office/powerpoint/2010/main" val="3864051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90382" cy="1325563"/>
          </a:xfrm>
        </p:spPr>
        <p:txBody>
          <a:bodyPr>
            <a:normAutofit/>
          </a:bodyPr>
          <a:lstStyle/>
          <a:p>
            <a:r>
              <a:rPr lang="en-US" sz="3600" dirty="0"/>
              <a:t>3. Establishing water user board at aquifer scale – POMBA</a:t>
            </a:r>
            <a:endParaRPr lang="en-GB" sz="3600" dirty="0"/>
          </a:p>
        </p:txBody>
      </p:sp>
      <p:sp>
        <p:nvSpPr>
          <p:cNvPr id="5" name="Rounded Rectangle 4"/>
          <p:cNvSpPr/>
          <p:nvPr/>
        </p:nvSpPr>
        <p:spPr>
          <a:xfrm>
            <a:off x="95794" y="504122"/>
            <a:ext cx="742406" cy="836023"/>
          </a:xfrm>
          <a:prstGeom prst="round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7" descr="MAPA3_SITUACIONMASubANDARAX"/>
          <p:cNvPicPr>
            <a:picLocks noChangeAspect="1" noChangeArrowheads="1"/>
          </p:cNvPicPr>
          <p:nvPr/>
        </p:nvPicPr>
        <p:blipFill>
          <a:blip r:embed="rId3" cstate="print"/>
          <a:srcRect/>
          <a:stretch>
            <a:fillRect/>
          </a:stretch>
        </p:blipFill>
        <p:spPr bwMode="auto">
          <a:xfrm>
            <a:off x="1219200" y="2655948"/>
            <a:ext cx="4338782" cy="3070228"/>
          </a:xfrm>
          <a:prstGeom prst="rect">
            <a:avLst/>
          </a:prstGeom>
          <a:noFill/>
        </p:spPr>
      </p:pic>
      <p:grpSp>
        <p:nvGrpSpPr>
          <p:cNvPr id="12" name="Group 11"/>
          <p:cNvGrpSpPr>
            <a:grpSpLocks/>
          </p:cNvGrpSpPr>
          <p:nvPr/>
        </p:nvGrpSpPr>
        <p:grpSpPr bwMode="auto">
          <a:xfrm>
            <a:off x="1686503" y="2007599"/>
            <a:ext cx="7948207" cy="536273"/>
            <a:chOff x="113" y="3037"/>
            <a:chExt cx="5401" cy="392"/>
          </a:xfrm>
        </p:grpSpPr>
        <p:pic>
          <p:nvPicPr>
            <p:cNvPr id="13" name="Picture 4" descr="AG AND AGUA"/>
            <p:cNvPicPr>
              <a:picLocks noChangeAspect="1" noChangeArrowheads="1"/>
            </p:cNvPicPr>
            <p:nvPr/>
          </p:nvPicPr>
          <p:blipFill>
            <a:blip r:embed="rId4" cstate="print"/>
            <a:srcRect/>
            <a:stretch>
              <a:fillRect/>
            </a:stretch>
          </p:blipFill>
          <p:spPr bwMode="auto">
            <a:xfrm>
              <a:off x="113" y="3037"/>
              <a:ext cx="3493" cy="340"/>
            </a:xfrm>
            <a:prstGeom prst="rect">
              <a:avLst/>
            </a:prstGeom>
            <a:noFill/>
          </p:spPr>
        </p:pic>
        <p:pic>
          <p:nvPicPr>
            <p:cNvPr id="14" name="Picture 5" descr="Tragsatec_newjpg"/>
            <p:cNvPicPr>
              <a:picLocks noChangeAspect="1" noChangeArrowheads="1"/>
            </p:cNvPicPr>
            <p:nvPr/>
          </p:nvPicPr>
          <p:blipFill>
            <a:blip r:embed="rId5" cstate="print"/>
            <a:srcRect/>
            <a:stretch>
              <a:fillRect/>
            </a:stretch>
          </p:blipFill>
          <p:spPr bwMode="auto">
            <a:xfrm>
              <a:off x="4530" y="3089"/>
              <a:ext cx="984" cy="340"/>
            </a:xfrm>
            <a:prstGeom prst="rect">
              <a:avLst/>
            </a:prstGeom>
            <a:noFill/>
          </p:spPr>
        </p:pic>
      </p:grpSp>
      <p:pic>
        <p:nvPicPr>
          <p:cNvPr id="15" name="Picture 2"/>
          <p:cNvPicPr>
            <a:picLocks noChangeAspect="1" noChangeArrowheads="1"/>
          </p:cNvPicPr>
          <p:nvPr/>
        </p:nvPicPr>
        <p:blipFill>
          <a:blip r:embed="rId6" cstate="print"/>
          <a:srcRect/>
          <a:stretch>
            <a:fillRect/>
          </a:stretch>
        </p:blipFill>
        <p:spPr bwMode="auto">
          <a:xfrm>
            <a:off x="5710382" y="2858350"/>
            <a:ext cx="4606636" cy="2798025"/>
          </a:xfrm>
          <a:prstGeom prst="rect">
            <a:avLst/>
          </a:prstGeom>
          <a:noFill/>
          <a:ln w="9525">
            <a:noFill/>
            <a:miter lim="800000"/>
            <a:headEnd/>
            <a:tailEnd/>
          </a:ln>
          <a:effectLst/>
        </p:spPr>
      </p:pic>
    </p:spTree>
    <p:extLst>
      <p:ext uri="{BB962C8B-B14F-4D97-AF65-F5344CB8AC3E}">
        <p14:creationId xmlns:p14="http://schemas.microsoft.com/office/powerpoint/2010/main" val="25656164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Workflow – discuss and define competences for operational management of groundwater body</a:t>
            </a:r>
            <a:endParaRPr lang="en-GB" sz="3600" dirty="0"/>
          </a:p>
        </p:txBody>
      </p:sp>
      <p:sp>
        <p:nvSpPr>
          <p:cNvPr id="3" name="Content Placeholder 2"/>
          <p:cNvSpPr>
            <a:spLocks noGrp="1"/>
          </p:cNvSpPr>
          <p:nvPr>
            <p:ph idx="1"/>
          </p:nvPr>
        </p:nvSpPr>
        <p:spPr/>
        <p:txBody>
          <a:bodyPr>
            <a:normAutofit fontScale="92500" lnSpcReduction="10000"/>
          </a:bodyPr>
          <a:lstStyle/>
          <a:p>
            <a:pPr lvl="0"/>
            <a:r>
              <a:rPr lang="en-US" dirty="0"/>
              <a:t>To attain a sustainable use of the available water resources in groundwater body 060.012, solving problems of overexploitation and pollution, both from GW as from existing non conventional resources that can supply to members of the Central Users Board in the future</a:t>
            </a:r>
          </a:p>
          <a:p>
            <a:pPr lvl="0"/>
            <a:endParaRPr lang="en-US" dirty="0"/>
          </a:p>
          <a:p>
            <a:pPr lvl="0"/>
            <a:r>
              <a:rPr lang="en-US" dirty="0"/>
              <a:t>Establish necessary actions and measures towards rational water use, monitoring of status (</a:t>
            </a:r>
            <a:r>
              <a:rPr lang="en-US" dirty="0" err="1"/>
              <a:t>qn</a:t>
            </a:r>
            <a:r>
              <a:rPr lang="en-US" dirty="0"/>
              <a:t>, </a:t>
            </a:r>
            <a:r>
              <a:rPr lang="en-US" dirty="0" err="1"/>
              <a:t>ql</a:t>
            </a:r>
            <a:r>
              <a:rPr lang="en-US" dirty="0"/>
              <a:t>), pollution control, and improved artificial recharge of the groundwater bodies where viable. </a:t>
            </a:r>
          </a:p>
          <a:p>
            <a:pPr lvl="0"/>
            <a:endParaRPr lang="en-US" dirty="0"/>
          </a:p>
          <a:p>
            <a:pPr lvl="0"/>
            <a:r>
              <a:rPr lang="en-US" dirty="0"/>
              <a:t>Comply with hydrological plan + enhance members on savings, rationing, optimization</a:t>
            </a:r>
          </a:p>
          <a:p>
            <a:endParaRPr lang="en-GB" dirty="0"/>
          </a:p>
        </p:txBody>
      </p:sp>
      <p:sp>
        <p:nvSpPr>
          <p:cNvPr id="5" name="Rounded Rectangle 4"/>
          <p:cNvSpPr/>
          <p:nvPr/>
        </p:nvSpPr>
        <p:spPr>
          <a:xfrm>
            <a:off x="95794" y="504122"/>
            <a:ext cx="742406" cy="836023"/>
          </a:xfrm>
          <a:prstGeom prst="round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396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Workflow – discuss and define competences for operational management of groundwater body (</a:t>
            </a:r>
            <a:r>
              <a:rPr lang="en-US" sz="3600" dirty="0" err="1"/>
              <a:t>contn</a:t>
            </a:r>
            <a:r>
              <a:rPr lang="en-US" sz="3600" dirty="0"/>
              <a:t>.)</a:t>
            </a:r>
            <a:endParaRPr lang="en-GB" sz="3600" dirty="0"/>
          </a:p>
        </p:txBody>
      </p:sp>
      <p:sp>
        <p:nvSpPr>
          <p:cNvPr id="3" name="Content Placeholder 2"/>
          <p:cNvSpPr>
            <a:spLocks noGrp="1"/>
          </p:cNvSpPr>
          <p:nvPr>
            <p:ph idx="1"/>
          </p:nvPr>
        </p:nvSpPr>
        <p:spPr/>
        <p:txBody>
          <a:bodyPr>
            <a:normAutofit/>
          </a:bodyPr>
          <a:lstStyle/>
          <a:p>
            <a:pPr lvl="0"/>
            <a:r>
              <a:rPr lang="en-US" dirty="0"/>
              <a:t>Control of uses and abstraction rates</a:t>
            </a:r>
          </a:p>
          <a:p>
            <a:pPr lvl="0"/>
            <a:r>
              <a:rPr lang="en-US" dirty="0"/>
              <a:t>Collaboration and dialogue with Andalusian Water Agency, collective defense of interests</a:t>
            </a:r>
          </a:p>
          <a:p>
            <a:pPr lvl="0"/>
            <a:endParaRPr lang="en-US" dirty="0"/>
          </a:p>
          <a:p>
            <a:pPr lvl="0"/>
            <a:r>
              <a:rPr lang="en-US" dirty="0"/>
              <a:t>Inform on all proceedings for granting, modification or extinction of user rights of the water resources</a:t>
            </a:r>
          </a:p>
          <a:p>
            <a:pPr lvl="0"/>
            <a:endParaRPr lang="en-US" dirty="0"/>
          </a:p>
          <a:p>
            <a:pPr lvl="0"/>
            <a:r>
              <a:rPr lang="en-US" dirty="0"/>
              <a:t>Guarantee the availability of sufficient water resources, through incorporation of non-conventional resources for all uses</a:t>
            </a:r>
          </a:p>
          <a:p>
            <a:endParaRPr lang="en-GB" dirty="0"/>
          </a:p>
        </p:txBody>
      </p:sp>
      <p:sp>
        <p:nvSpPr>
          <p:cNvPr id="5" name="Rounded Rectangle 4"/>
          <p:cNvSpPr/>
          <p:nvPr/>
        </p:nvSpPr>
        <p:spPr>
          <a:xfrm>
            <a:off x="95794" y="504122"/>
            <a:ext cx="742406" cy="836023"/>
          </a:xfrm>
          <a:prstGeom prst="round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610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Composition Central Water User Board at aquifer scale</a:t>
            </a:r>
            <a:endParaRPr lang="en-GB" sz="3600" dirty="0"/>
          </a:p>
        </p:txBody>
      </p:sp>
      <p:sp>
        <p:nvSpPr>
          <p:cNvPr id="5" name="Rounded Rectangle 4"/>
          <p:cNvSpPr/>
          <p:nvPr/>
        </p:nvSpPr>
        <p:spPr>
          <a:xfrm>
            <a:off x="95794" y="504122"/>
            <a:ext cx="742406" cy="836023"/>
          </a:xfrm>
          <a:prstGeom prst="round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Content Placeholder 19"/>
          <p:cNvGraphicFramePr>
            <a:graphicFrameLocks noGrp="1"/>
          </p:cNvGraphicFramePr>
          <p:nvPr>
            <p:ph idx="1"/>
            <p:extLst>
              <p:ext uri="{D42A27DB-BD31-4B8C-83A1-F6EECF244321}">
                <p14:modId xmlns:p14="http://schemas.microsoft.com/office/powerpoint/2010/main" val="65860270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8924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start? Identification methods and tools</a:t>
            </a:r>
            <a:endParaRPr lang="en-GB" dirty="0"/>
          </a:p>
        </p:txBody>
      </p:sp>
      <p:sp>
        <p:nvSpPr>
          <p:cNvPr id="3" name="Content Placeholder 2"/>
          <p:cNvSpPr>
            <a:spLocks noGrp="1"/>
          </p:cNvSpPr>
          <p:nvPr>
            <p:ph idx="1"/>
          </p:nvPr>
        </p:nvSpPr>
        <p:spPr/>
        <p:txBody>
          <a:bodyPr/>
          <a:lstStyle/>
          <a:p>
            <a:r>
              <a:rPr lang="en-US" dirty="0"/>
              <a:t>Importance of representative sample (need for validation)</a:t>
            </a:r>
          </a:p>
          <a:p>
            <a:r>
              <a:rPr lang="en-US" dirty="0"/>
              <a:t>Know them before you involve them</a:t>
            </a:r>
          </a:p>
        </p:txBody>
      </p:sp>
      <p:sp>
        <p:nvSpPr>
          <p:cNvPr id="6" name="TextBox 5"/>
          <p:cNvSpPr txBox="1"/>
          <p:nvPr/>
        </p:nvSpPr>
        <p:spPr>
          <a:xfrm>
            <a:off x="6829657" y="6176963"/>
            <a:ext cx="4060826" cy="338554"/>
          </a:xfrm>
          <a:prstGeom prst="rect">
            <a:avLst/>
          </a:prstGeom>
          <a:noFill/>
        </p:spPr>
        <p:txBody>
          <a:bodyPr wrap="square" rtlCol="0">
            <a:spAutoFit/>
          </a:bodyPr>
          <a:lstStyle/>
          <a:p>
            <a:r>
              <a:rPr lang="en-GB" sz="1600" i="1" dirty="0">
                <a:solidFill>
                  <a:srgbClr val="7030A0"/>
                </a:solidFill>
              </a:rPr>
              <a:t>Source: adapted from Reed et al., 2009</a:t>
            </a:r>
          </a:p>
        </p:txBody>
      </p:sp>
      <p:pic>
        <p:nvPicPr>
          <p:cNvPr id="21" name="Picture 20"/>
          <p:cNvPicPr>
            <a:picLocks noChangeAspect="1"/>
          </p:cNvPicPr>
          <p:nvPr/>
        </p:nvPicPr>
        <p:blipFill>
          <a:blip r:embed="rId3"/>
          <a:stretch>
            <a:fillRect/>
          </a:stretch>
        </p:blipFill>
        <p:spPr>
          <a:xfrm>
            <a:off x="1034326" y="3365588"/>
            <a:ext cx="9392840" cy="2811375"/>
          </a:xfrm>
          <a:prstGeom prst="rect">
            <a:avLst/>
          </a:prstGeom>
        </p:spPr>
      </p:pic>
    </p:spTree>
    <p:extLst>
      <p:ext uri="{BB962C8B-B14F-4D97-AF65-F5344CB8AC3E}">
        <p14:creationId xmlns:p14="http://schemas.microsoft.com/office/powerpoint/2010/main" val="28925727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Observations Water User Board - process</a:t>
            </a:r>
            <a:endParaRPr lang="en-GB" sz="3600" dirty="0"/>
          </a:p>
        </p:txBody>
      </p:sp>
      <p:sp>
        <p:nvSpPr>
          <p:cNvPr id="3" name="Content Placeholder 2"/>
          <p:cNvSpPr>
            <a:spLocks noGrp="1"/>
          </p:cNvSpPr>
          <p:nvPr>
            <p:ph idx="1"/>
          </p:nvPr>
        </p:nvSpPr>
        <p:spPr/>
        <p:txBody>
          <a:bodyPr>
            <a:normAutofit/>
          </a:bodyPr>
          <a:lstStyle/>
          <a:p>
            <a:pPr>
              <a:lnSpc>
                <a:spcPct val="80000"/>
              </a:lnSpc>
            </a:pPr>
            <a:r>
              <a:rPr lang="fr-BE" dirty="0">
                <a:latin typeface="Calibri" pitchFamily="34" charset="0"/>
              </a:rPr>
              <a:t>On composition of </a:t>
            </a:r>
            <a:r>
              <a:rPr lang="fr-BE" dirty="0" err="1">
                <a:latin typeface="Calibri" pitchFamily="34" charset="0"/>
              </a:rPr>
              <a:t>work</a:t>
            </a:r>
            <a:r>
              <a:rPr lang="fr-BE" dirty="0">
                <a:latin typeface="Calibri" pitchFamily="34" charset="0"/>
              </a:rPr>
              <a:t> group and motivation</a:t>
            </a:r>
          </a:p>
          <a:p>
            <a:pPr lvl="1">
              <a:lnSpc>
                <a:spcPct val="80000"/>
              </a:lnSpc>
            </a:pPr>
            <a:r>
              <a:rPr lang="fr-BE" sz="2000" dirty="0">
                <a:latin typeface="Calibri" pitchFamily="34" charset="0"/>
              </a:rPr>
              <a:t>Invitation of water </a:t>
            </a:r>
            <a:r>
              <a:rPr lang="fr-BE" sz="2000" dirty="0" err="1">
                <a:latin typeface="Calibri" pitchFamily="34" charset="0"/>
              </a:rPr>
              <a:t>users</a:t>
            </a:r>
            <a:r>
              <a:rPr lang="fr-BE" sz="2000" dirty="0">
                <a:latin typeface="Calibri" pitchFamily="34" charset="0"/>
              </a:rPr>
              <a:t> in the area, </a:t>
            </a:r>
            <a:r>
              <a:rPr lang="fr-BE" sz="2000" dirty="0" err="1">
                <a:latin typeface="Calibri" pitchFamily="34" charset="0"/>
              </a:rPr>
              <a:t>based</a:t>
            </a:r>
            <a:r>
              <a:rPr lang="fr-BE" sz="2000" dirty="0">
                <a:latin typeface="Calibri" pitchFamily="34" charset="0"/>
              </a:rPr>
              <a:t> on </a:t>
            </a:r>
            <a:r>
              <a:rPr lang="fr-BE" sz="2000" dirty="0" err="1">
                <a:latin typeface="Calibri" pitchFamily="34" charset="0"/>
              </a:rPr>
              <a:t>registered</a:t>
            </a:r>
            <a:r>
              <a:rPr lang="fr-BE" sz="2000" dirty="0">
                <a:latin typeface="Calibri" pitchFamily="34" charset="0"/>
              </a:rPr>
              <a:t> uses</a:t>
            </a:r>
          </a:p>
          <a:p>
            <a:pPr lvl="1">
              <a:lnSpc>
                <a:spcPct val="80000"/>
              </a:lnSpc>
            </a:pPr>
            <a:r>
              <a:rPr lang="fr-BE" sz="2000" dirty="0" err="1">
                <a:latin typeface="Calibri" pitchFamily="34" charset="0"/>
              </a:rPr>
              <a:t>Virtually</a:t>
            </a:r>
            <a:r>
              <a:rPr lang="fr-BE" sz="2000" dirty="0">
                <a:latin typeface="Calibri" pitchFamily="34" charset="0"/>
              </a:rPr>
              <a:t> </a:t>
            </a:r>
            <a:r>
              <a:rPr lang="fr-BE" sz="2000" dirty="0" err="1">
                <a:latin typeface="Calibri" pitchFamily="34" charset="0"/>
              </a:rPr>
              <a:t>limited</a:t>
            </a:r>
            <a:r>
              <a:rPr lang="fr-BE" sz="2000" dirty="0">
                <a:latin typeface="Calibri" pitchFamily="34" charset="0"/>
              </a:rPr>
              <a:t> to </a:t>
            </a:r>
            <a:r>
              <a:rPr lang="fr-BE" sz="2000" dirty="0" err="1">
                <a:latin typeface="Calibri" pitchFamily="34" charset="0"/>
              </a:rPr>
              <a:t>urban</a:t>
            </a:r>
            <a:r>
              <a:rPr lang="fr-BE" sz="2000" dirty="0">
                <a:latin typeface="Calibri" pitchFamily="34" charset="0"/>
              </a:rPr>
              <a:t> and agricultural water use</a:t>
            </a:r>
          </a:p>
          <a:p>
            <a:pPr lvl="1">
              <a:lnSpc>
                <a:spcPct val="80000"/>
              </a:lnSpc>
            </a:pPr>
            <a:r>
              <a:rPr lang="fr-BE" sz="2000" dirty="0">
                <a:latin typeface="Calibri" pitchFamily="34" charset="0"/>
              </a:rPr>
              <a:t>Direct motivation as </a:t>
            </a:r>
            <a:r>
              <a:rPr lang="fr-BE" sz="2000" dirty="0" err="1">
                <a:latin typeface="Calibri" pitchFamily="34" charset="0"/>
              </a:rPr>
              <a:t>this</a:t>
            </a:r>
            <a:r>
              <a:rPr lang="fr-BE" sz="2000" dirty="0">
                <a:latin typeface="Calibri" pitchFamily="34" charset="0"/>
              </a:rPr>
              <a:t> </a:t>
            </a:r>
            <a:r>
              <a:rPr lang="fr-BE" sz="2000" dirty="0" err="1">
                <a:latin typeface="Calibri" pitchFamily="34" charset="0"/>
              </a:rPr>
              <a:t>is</a:t>
            </a:r>
            <a:r>
              <a:rPr lang="fr-BE" sz="2000" dirty="0">
                <a:latin typeface="Calibri" pitchFamily="34" charset="0"/>
              </a:rPr>
              <a:t> </a:t>
            </a:r>
            <a:r>
              <a:rPr lang="fr-BE" sz="2000" dirty="0" err="1">
                <a:latin typeface="Calibri" pitchFamily="34" charset="0"/>
              </a:rPr>
              <a:t>going</a:t>
            </a:r>
            <a:r>
              <a:rPr lang="fr-BE" sz="2000" dirty="0">
                <a:latin typeface="Calibri" pitchFamily="34" charset="0"/>
              </a:rPr>
              <a:t> to </a:t>
            </a:r>
            <a:r>
              <a:rPr lang="fr-BE" sz="2000" dirty="0" err="1">
                <a:latin typeface="Calibri" pitchFamily="34" charset="0"/>
              </a:rPr>
              <a:t>be</a:t>
            </a:r>
            <a:r>
              <a:rPr lang="fr-BE" sz="2000" dirty="0">
                <a:latin typeface="Calibri" pitchFamily="34" charset="0"/>
              </a:rPr>
              <a:t> the </a:t>
            </a:r>
            <a:r>
              <a:rPr lang="fr-BE" sz="2000" dirty="0" err="1">
                <a:latin typeface="Calibri" pitchFamily="34" charset="0"/>
              </a:rPr>
              <a:t>regulatory</a:t>
            </a:r>
            <a:r>
              <a:rPr lang="fr-BE" sz="2000" dirty="0">
                <a:latin typeface="Calibri" pitchFamily="34" charset="0"/>
              </a:rPr>
              <a:t> </a:t>
            </a:r>
            <a:r>
              <a:rPr lang="fr-BE" sz="2000" dirty="0" err="1">
                <a:latin typeface="Calibri" pitchFamily="34" charset="0"/>
              </a:rPr>
              <a:t>authority</a:t>
            </a:r>
            <a:endParaRPr lang="fr-BE" sz="2000" dirty="0">
              <a:latin typeface="Calibri" pitchFamily="34" charset="0"/>
            </a:endParaRPr>
          </a:p>
          <a:p>
            <a:pPr>
              <a:lnSpc>
                <a:spcPct val="80000"/>
              </a:lnSpc>
            </a:pPr>
            <a:endParaRPr lang="fr-BE" dirty="0">
              <a:latin typeface="Calibri" pitchFamily="34" charset="0"/>
            </a:endParaRPr>
          </a:p>
          <a:p>
            <a:pPr>
              <a:lnSpc>
                <a:spcPct val="80000"/>
              </a:lnSpc>
            </a:pPr>
            <a:r>
              <a:rPr lang="fr-BE" dirty="0">
                <a:latin typeface="Calibri" pitchFamily="34" charset="0"/>
              </a:rPr>
              <a:t>On </a:t>
            </a:r>
            <a:r>
              <a:rPr lang="fr-BE" dirty="0" err="1">
                <a:latin typeface="Calibri" pitchFamily="34" charset="0"/>
              </a:rPr>
              <a:t>work</a:t>
            </a:r>
            <a:r>
              <a:rPr lang="fr-BE" dirty="0">
                <a:latin typeface="Calibri" pitchFamily="34" charset="0"/>
              </a:rPr>
              <a:t> plan and information flow</a:t>
            </a:r>
          </a:p>
          <a:p>
            <a:pPr lvl="1">
              <a:lnSpc>
                <a:spcPct val="80000"/>
              </a:lnSpc>
            </a:pPr>
            <a:r>
              <a:rPr lang="fr-BE" sz="2000" dirty="0" err="1">
                <a:latin typeface="Calibri" pitchFamily="34" charset="0"/>
              </a:rPr>
              <a:t>Revision</a:t>
            </a:r>
            <a:r>
              <a:rPr lang="fr-BE" sz="2000" dirty="0">
                <a:latin typeface="Calibri" pitchFamily="34" charset="0"/>
              </a:rPr>
              <a:t> and update of </a:t>
            </a:r>
            <a:r>
              <a:rPr lang="fr-BE" sz="2000" dirty="0" err="1">
                <a:latin typeface="Calibri" pitchFamily="34" charset="0"/>
              </a:rPr>
              <a:t>registered</a:t>
            </a:r>
            <a:r>
              <a:rPr lang="fr-BE" sz="2000" dirty="0">
                <a:latin typeface="Calibri" pitchFamily="34" charset="0"/>
              </a:rPr>
              <a:t> water </a:t>
            </a:r>
            <a:r>
              <a:rPr lang="fr-BE" sz="2000" dirty="0" err="1">
                <a:latin typeface="Calibri" pitchFamily="34" charset="0"/>
              </a:rPr>
              <a:t>rights</a:t>
            </a:r>
            <a:r>
              <a:rPr lang="fr-BE" sz="2000" dirty="0">
                <a:latin typeface="Calibri" pitchFamily="34" charset="0"/>
              </a:rPr>
              <a:t> (</a:t>
            </a:r>
            <a:r>
              <a:rPr lang="fr-BE" sz="2000" dirty="0" err="1">
                <a:latin typeface="Calibri" pitchFamily="34" charset="0"/>
              </a:rPr>
              <a:t>private</a:t>
            </a:r>
            <a:r>
              <a:rPr lang="fr-BE" sz="2000" dirty="0">
                <a:latin typeface="Calibri" pitchFamily="34" charset="0"/>
              </a:rPr>
              <a:t> and public)</a:t>
            </a:r>
          </a:p>
          <a:p>
            <a:pPr lvl="1">
              <a:lnSpc>
                <a:spcPct val="80000"/>
              </a:lnSpc>
            </a:pPr>
            <a:r>
              <a:rPr lang="fr-BE" sz="2000" dirty="0">
                <a:latin typeface="Calibri" pitchFamily="34" charset="0"/>
              </a:rPr>
              <a:t>Interviews in the </a:t>
            </a:r>
            <a:r>
              <a:rPr lang="fr-BE" sz="2000" dirty="0" err="1">
                <a:latin typeface="Calibri" pitchFamily="34" charset="0"/>
              </a:rPr>
              <a:t>field</a:t>
            </a:r>
            <a:r>
              <a:rPr lang="fr-BE" sz="2000" dirty="0">
                <a:latin typeface="Calibri" pitchFamily="34" charset="0"/>
              </a:rPr>
              <a:t> and control of </a:t>
            </a:r>
            <a:r>
              <a:rPr lang="fr-BE" sz="2000" dirty="0" err="1">
                <a:latin typeface="Calibri" pitchFamily="34" charset="0"/>
              </a:rPr>
              <a:t>boreholes</a:t>
            </a:r>
            <a:endParaRPr lang="fr-BE" sz="2000" dirty="0">
              <a:latin typeface="Calibri" pitchFamily="34" charset="0"/>
            </a:endParaRPr>
          </a:p>
          <a:p>
            <a:pPr lvl="1">
              <a:lnSpc>
                <a:spcPct val="80000"/>
              </a:lnSpc>
            </a:pPr>
            <a:r>
              <a:rPr lang="fr-BE" sz="2000" dirty="0">
                <a:latin typeface="Calibri" pitchFamily="34" charset="0"/>
              </a:rPr>
              <a:t>Discussion of </a:t>
            </a:r>
            <a:r>
              <a:rPr lang="fr-BE" sz="2000" dirty="0" err="1">
                <a:latin typeface="Calibri" pitchFamily="34" charset="0"/>
              </a:rPr>
              <a:t>legal</a:t>
            </a:r>
            <a:r>
              <a:rPr lang="fr-BE" sz="2000" dirty="0">
                <a:latin typeface="Calibri" pitchFamily="34" charset="0"/>
              </a:rPr>
              <a:t> </a:t>
            </a:r>
            <a:r>
              <a:rPr lang="fr-BE" sz="2000" dirty="0" err="1">
                <a:latin typeface="Calibri" pitchFamily="34" charset="0"/>
              </a:rPr>
              <a:t>framework</a:t>
            </a:r>
            <a:r>
              <a:rPr lang="fr-BE" sz="2000" dirty="0">
                <a:latin typeface="Calibri" pitchFamily="34" charset="0"/>
              </a:rPr>
              <a:t> and ‘</a:t>
            </a:r>
            <a:r>
              <a:rPr lang="fr-BE" sz="2000" dirty="0" err="1">
                <a:latin typeface="Calibri" pitchFamily="34" charset="0"/>
              </a:rPr>
              <a:t>estatutos</a:t>
            </a:r>
            <a:r>
              <a:rPr lang="fr-BE" sz="2000" dirty="0">
                <a:latin typeface="Calibri" pitchFamily="34" charset="0"/>
              </a:rPr>
              <a:t>’, composition and </a:t>
            </a:r>
            <a:r>
              <a:rPr lang="fr-BE" sz="2000" dirty="0" err="1">
                <a:latin typeface="Calibri" pitchFamily="34" charset="0"/>
              </a:rPr>
              <a:t>competences</a:t>
            </a:r>
            <a:r>
              <a:rPr lang="fr-BE" sz="2000" dirty="0">
                <a:latin typeface="Calibri" pitchFamily="34" charset="0"/>
              </a:rPr>
              <a:t> of the Water User </a:t>
            </a:r>
            <a:r>
              <a:rPr lang="fr-BE" sz="2000" dirty="0" err="1">
                <a:latin typeface="Calibri" pitchFamily="34" charset="0"/>
              </a:rPr>
              <a:t>Board</a:t>
            </a:r>
            <a:endParaRPr lang="fr-BE" sz="2000" dirty="0">
              <a:latin typeface="Calibri" pitchFamily="34" charset="0"/>
            </a:endParaRPr>
          </a:p>
          <a:p>
            <a:pPr lvl="1">
              <a:lnSpc>
                <a:spcPct val="80000"/>
              </a:lnSpc>
            </a:pPr>
            <a:r>
              <a:rPr lang="fr-BE" sz="2000" dirty="0" err="1">
                <a:latin typeface="Calibri" pitchFamily="34" charset="0"/>
              </a:rPr>
              <a:t>Creation</a:t>
            </a:r>
            <a:r>
              <a:rPr lang="fr-BE" sz="2000" dirty="0">
                <a:latin typeface="Calibri" pitchFamily="34" charset="0"/>
              </a:rPr>
              <a:t> of water balance at the </a:t>
            </a:r>
            <a:r>
              <a:rPr lang="fr-BE" sz="2000" dirty="0" err="1">
                <a:latin typeface="Calibri" pitchFamily="34" charset="0"/>
              </a:rPr>
              <a:t>aquifer</a:t>
            </a:r>
            <a:r>
              <a:rPr lang="fr-BE" sz="2000" dirty="0">
                <a:latin typeface="Calibri" pitchFamily="34" charset="0"/>
              </a:rPr>
              <a:t> </a:t>
            </a:r>
            <a:r>
              <a:rPr lang="fr-BE" sz="2000" dirty="0" err="1">
                <a:latin typeface="Calibri" pitchFamily="34" charset="0"/>
              </a:rPr>
              <a:t>scale</a:t>
            </a:r>
            <a:r>
              <a:rPr lang="fr-BE" sz="2000" dirty="0">
                <a:latin typeface="Calibri" pitchFamily="34" charset="0"/>
              </a:rPr>
              <a:t> + estimation of </a:t>
            </a:r>
            <a:r>
              <a:rPr lang="fr-BE" sz="2000" dirty="0" err="1">
                <a:latin typeface="Calibri" pitchFamily="34" charset="0"/>
              </a:rPr>
              <a:t>available</a:t>
            </a:r>
            <a:r>
              <a:rPr lang="fr-BE" sz="2000" dirty="0">
                <a:latin typeface="Calibri" pitchFamily="34" charset="0"/>
              </a:rPr>
              <a:t> </a:t>
            </a:r>
            <a:r>
              <a:rPr lang="fr-BE" sz="2000" dirty="0" err="1">
                <a:latin typeface="Calibri" pitchFamily="34" charset="0"/>
              </a:rPr>
              <a:t>resources</a:t>
            </a:r>
            <a:r>
              <a:rPr lang="fr-BE" sz="2000" dirty="0">
                <a:latin typeface="Calibri" pitchFamily="34" charset="0"/>
              </a:rPr>
              <a:t> and allocation plan (not </a:t>
            </a:r>
            <a:r>
              <a:rPr lang="fr-BE" sz="2000" dirty="0" err="1">
                <a:latin typeface="Calibri" pitchFamily="34" charset="0"/>
              </a:rPr>
              <a:t>completed</a:t>
            </a:r>
            <a:r>
              <a:rPr lang="fr-BE" sz="2000" dirty="0">
                <a:latin typeface="Calibri" pitchFamily="34" charset="0"/>
              </a:rPr>
              <a:t>)</a:t>
            </a:r>
          </a:p>
          <a:p>
            <a:endParaRPr lang="en-GB" dirty="0"/>
          </a:p>
        </p:txBody>
      </p:sp>
      <p:sp>
        <p:nvSpPr>
          <p:cNvPr id="5" name="Rounded Rectangle 4"/>
          <p:cNvSpPr/>
          <p:nvPr/>
        </p:nvSpPr>
        <p:spPr>
          <a:xfrm>
            <a:off x="95794" y="504122"/>
            <a:ext cx="742406" cy="836023"/>
          </a:xfrm>
          <a:prstGeom prst="round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4088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Observations Water User Board - outcome</a:t>
            </a:r>
            <a:endParaRPr lang="en-GB" sz="3600" dirty="0"/>
          </a:p>
        </p:txBody>
      </p:sp>
      <p:sp>
        <p:nvSpPr>
          <p:cNvPr id="3" name="Content Placeholder 2"/>
          <p:cNvSpPr>
            <a:spLocks noGrp="1"/>
          </p:cNvSpPr>
          <p:nvPr>
            <p:ph idx="1"/>
          </p:nvPr>
        </p:nvSpPr>
        <p:spPr/>
        <p:txBody>
          <a:bodyPr>
            <a:normAutofit/>
          </a:bodyPr>
          <a:lstStyle/>
          <a:p>
            <a:pPr>
              <a:lnSpc>
                <a:spcPct val="80000"/>
              </a:lnSpc>
            </a:pPr>
            <a:r>
              <a:rPr lang="fr-BE" dirty="0">
                <a:latin typeface="Calibri" pitchFamily="34" charset="0"/>
              </a:rPr>
              <a:t>On </a:t>
            </a:r>
            <a:r>
              <a:rPr lang="fr-BE" dirty="0" err="1">
                <a:latin typeface="Calibri" pitchFamily="34" charset="0"/>
              </a:rPr>
              <a:t>capacity</a:t>
            </a:r>
            <a:r>
              <a:rPr lang="fr-BE" dirty="0">
                <a:latin typeface="Calibri" pitchFamily="34" charset="0"/>
              </a:rPr>
              <a:t> for social </a:t>
            </a:r>
            <a:r>
              <a:rPr lang="fr-BE" dirty="0" err="1">
                <a:latin typeface="Calibri" pitchFamily="34" charset="0"/>
              </a:rPr>
              <a:t>learning</a:t>
            </a:r>
            <a:r>
              <a:rPr lang="fr-BE" dirty="0">
                <a:latin typeface="Calibri" pitchFamily="34" charset="0"/>
              </a:rPr>
              <a:t> and </a:t>
            </a:r>
            <a:r>
              <a:rPr lang="fr-BE" dirty="0" err="1">
                <a:latin typeface="Calibri" pitchFamily="34" charset="0"/>
              </a:rPr>
              <a:t>implementation</a:t>
            </a:r>
            <a:endParaRPr lang="fr-BE" dirty="0">
              <a:latin typeface="Calibri" pitchFamily="34" charset="0"/>
            </a:endParaRPr>
          </a:p>
          <a:p>
            <a:pPr lvl="1">
              <a:lnSpc>
                <a:spcPct val="80000"/>
              </a:lnSpc>
            </a:pPr>
            <a:r>
              <a:rPr lang="fr-BE" dirty="0">
                <a:latin typeface="Calibri" pitchFamily="34" charset="0"/>
              </a:rPr>
              <a:t>Outsourcing to public </a:t>
            </a:r>
            <a:r>
              <a:rPr lang="fr-BE" dirty="0" err="1">
                <a:latin typeface="Calibri" pitchFamily="34" charset="0"/>
              </a:rPr>
              <a:t>company</a:t>
            </a:r>
            <a:r>
              <a:rPr lang="fr-BE" dirty="0">
                <a:latin typeface="Calibri" pitchFamily="34" charset="0"/>
              </a:rPr>
              <a:t>(</a:t>
            </a:r>
            <a:r>
              <a:rPr lang="fr-BE" dirty="0" err="1">
                <a:latin typeface="Calibri" pitchFamily="34" charset="0"/>
              </a:rPr>
              <a:t>Tragsatec</a:t>
            </a:r>
            <a:r>
              <a:rPr lang="fr-BE" dirty="0">
                <a:latin typeface="Calibri" pitchFamily="34" charset="0"/>
              </a:rPr>
              <a:t>), </a:t>
            </a:r>
            <a:r>
              <a:rPr lang="fr-BE" dirty="0" err="1">
                <a:latin typeface="Calibri" pitchFamily="34" charset="0"/>
              </a:rPr>
              <a:t>technocratic</a:t>
            </a:r>
            <a:r>
              <a:rPr lang="fr-BE" dirty="0">
                <a:latin typeface="Calibri" pitchFamily="34" charset="0"/>
              </a:rPr>
              <a:t> </a:t>
            </a:r>
            <a:r>
              <a:rPr lang="fr-BE" dirty="0" err="1">
                <a:latin typeface="Calibri" pitchFamily="34" charset="0"/>
              </a:rPr>
              <a:t>approach</a:t>
            </a:r>
            <a:endParaRPr lang="fr-BE" dirty="0">
              <a:latin typeface="Calibri" pitchFamily="34" charset="0"/>
            </a:endParaRPr>
          </a:p>
          <a:p>
            <a:pPr lvl="1">
              <a:lnSpc>
                <a:spcPct val="80000"/>
              </a:lnSpc>
            </a:pPr>
            <a:r>
              <a:rPr lang="fr-BE" dirty="0">
                <a:latin typeface="Calibri" pitchFamily="34" charset="0"/>
              </a:rPr>
              <a:t>Limited </a:t>
            </a:r>
            <a:r>
              <a:rPr lang="fr-BE" dirty="0" err="1">
                <a:latin typeface="Calibri" pitchFamily="34" charset="0"/>
              </a:rPr>
              <a:t>consideration</a:t>
            </a:r>
            <a:r>
              <a:rPr lang="fr-BE" dirty="0">
                <a:latin typeface="Calibri" pitchFamily="34" charset="0"/>
              </a:rPr>
              <a:t> for alternative </a:t>
            </a:r>
            <a:r>
              <a:rPr lang="fr-BE" dirty="0" err="1">
                <a:latin typeface="Calibri" pitchFamily="34" charset="0"/>
              </a:rPr>
              <a:t>approaches</a:t>
            </a:r>
            <a:r>
              <a:rPr lang="fr-BE" dirty="0">
                <a:latin typeface="Calibri" pitchFamily="34" charset="0"/>
              </a:rPr>
              <a:t> (</a:t>
            </a:r>
            <a:r>
              <a:rPr lang="fr-BE" dirty="0" err="1">
                <a:latin typeface="Calibri" pitchFamily="34" charset="0"/>
              </a:rPr>
              <a:t>cf</a:t>
            </a:r>
            <a:r>
              <a:rPr lang="fr-BE" dirty="0">
                <a:latin typeface="Calibri" pitchFamily="34" charset="0"/>
              </a:rPr>
              <a:t> composition </a:t>
            </a:r>
            <a:r>
              <a:rPr lang="fr-BE" dirty="0" err="1">
                <a:latin typeface="Calibri" pitchFamily="34" charset="0"/>
              </a:rPr>
              <a:t>work</a:t>
            </a:r>
            <a:r>
              <a:rPr lang="fr-BE" dirty="0">
                <a:latin typeface="Calibri" pitchFamily="34" charset="0"/>
              </a:rPr>
              <a:t> group), no info on </a:t>
            </a:r>
            <a:r>
              <a:rPr lang="fr-BE" dirty="0" err="1">
                <a:latin typeface="Calibri" pitchFamily="34" charset="0"/>
              </a:rPr>
              <a:t>revision</a:t>
            </a:r>
            <a:r>
              <a:rPr lang="fr-BE" dirty="0">
                <a:latin typeface="Calibri" pitchFamily="34" charset="0"/>
              </a:rPr>
              <a:t> of the </a:t>
            </a:r>
            <a:r>
              <a:rPr lang="fr-BE" dirty="0" err="1">
                <a:latin typeface="Calibri" pitchFamily="34" charset="0"/>
              </a:rPr>
              <a:t>established</a:t>
            </a:r>
            <a:r>
              <a:rPr lang="fr-BE" dirty="0">
                <a:latin typeface="Calibri" pitchFamily="34" charset="0"/>
              </a:rPr>
              <a:t> ‘Plan de </a:t>
            </a:r>
            <a:r>
              <a:rPr lang="fr-BE" dirty="0" err="1">
                <a:latin typeface="Calibri" pitchFamily="34" charset="0"/>
              </a:rPr>
              <a:t>Ordenación</a:t>
            </a:r>
            <a:r>
              <a:rPr lang="fr-BE" dirty="0">
                <a:latin typeface="Calibri" pitchFamily="34" charset="0"/>
              </a:rPr>
              <a:t>’</a:t>
            </a:r>
          </a:p>
          <a:p>
            <a:pPr lvl="1">
              <a:lnSpc>
                <a:spcPct val="80000"/>
              </a:lnSpc>
            </a:pPr>
            <a:r>
              <a:rPr lang="fr-BE" dirty="0">
                <a:latin typeface="Calibri" pitchFamily="34" charset="0"/>
              </a:rPr>
              <a:t>Direct  </a:t>
            </a:r>
            <a:r>
              <a:rPr lang="fr-BE" dirty="0" err="1">
                <a:latin typeface="Calibri" pitchFamily="34" charset="0"/>
              </a:rPr>
              <a:t>link</a:t>
            </a:r>
            <a:r>
              <a:rPr lang="fr-BE" dirty="0">
                <a:latin typeface="Calibri" pitchFamily="34" charset="0"/>
              </a:rPr>
              <a:t> to </a:t>
            </a:r>
            <a:r>
              <a:rPr lang="fr-BE" dirty="0" err="1">
                <a:latin typeface="Calibri" pitchFamily="34" charset="0"/>
              </a:rPr>
              <a:t>implementation</a:t>
            </a:r>
            <a:r>
              <a:rPr lang="fr-BE" dirty="0">
                <a:latin typeface="Calibri" pitchFamily="34" charset="0"/>
              </a:rPr>
              <a:t> in the </a:t>
            </a:r>
            <a:r>
              <a:rPr lang="fr-BE" dirty="0" err="1">
                <a:latin typeface="Calibri" pitchFamily="34" charset="0"/>
              </a:rPr>
              <a:t>competences</a:t>
            </a:r>
            <a:r>
              <a:rPr lang="fr-BE" dirty="0">
                <a:latin typeface="Calibri" pitchFamily="34" charset="0"/>
              </a:rPr>
              <a:t> in </a:t>
            </a:r>
            <a:r>
              <a:rPr lang="fr-BE" dirty="0" err="1">
                <a:latin typeface="Calibri" pitchFamily="34" charset="0"/>
              </a:rPr>
              <a:t>estatutos</a:t>
            </a:r>
            <a:endParaRPr lang="fr-BE" dirty="0">
              <a:latin typeface="Calibri" pitchFamily="34" charset="0"/>
            </a:endParaRPr>
          </a:p>
          <a:p>
            <a:pPr lvl="1">
              <a:lnSpc>
                <a:spcPct val="80000"/>
              </a:lnSpc>
            </a:pPr>
            <a:r>
              <a:rPr lang="fr-BE" dirty="0" err="1">
                <a:latin typeface="Calibri" pitchFamily="34" charset="0"/>
              </a:rPr>
              <a:t>Political</a:t>
            </a:r>
            <a:r>
              <a:rPr lang="fr-BE" dirty="0">
                <a:latin typeface="Calibri" pitchFamily="34" charset="0"/>
              </a:rPr>
              <a:t> </a:t>
            </a:r>
            <a:r>
              <a:rPr lang="fr-BE" dirty="0" err="1">
                <a:latin typeface="Calibri" pitchFamily="34" charset="0"/>
              </a:rPr>
              <a:t>processes</a:t>
            </a:r>
            <a:r>
              <a:rPr lang="fr-BE" dirty="0">
                <a:latin typeface="Calibri" pitchFamily="34" charset="0"/>
              </a:rPr>
              <a:t> and </a:t>
            </a:r>
            <a:r>
              <a:rPr lang="fr-BE" dirty="0" err="1">
                <a:latin typeface="Calibri" pitchFamily="34" charset="0"/>
              </a:rPr>
              <a:t>economic</a:t>
            </a:r>
            <a:r>
              <a:rPr lang="fr-BE" dirty="0">
                <a:latin typeface="Calibri" pitchFamily="34" charset="0"/>
              </a:rPr>
              <a:t> </a:t>
            </a:r>
            <a:r>
              <a:rPr lang="fr-BE" dirty="0" err="1">
                <a:latin typeface="Calibri" pitchFamily="34" charset="0"/>
              </a:rPr>
              <a:t>crisis</a:t>
            </a:r>
            <a:r>
              <a:rPr lang="fr-BE" dirty="0">
                <a:latin typeface="Calibri" pitchFamily="34" charset="0"/>
              </a:rPr>
              <a:t> </a:t>
            </a:r>
            <a:r>
              <a:rPr lang="fr-BE" dirty="0" err="1">
                <a:latin typeface="Calibri" pitchFamily="34" charset="0"/>
              </a:rPr>
              <a:t>heavily</a:t>
            </a:r>
            <a:r>
              <a:rPr lang="fr-BE" dirty="0">
                <a:latin typeface="Calibri" pitchFamily="34" charset="0"/>
              </a:rPr>
              <a:t> </a:t>
            </a:r>
            <a:r>
              <a:rPr lang="fr-BE" dirty="0" err="1">
                <a:latin typeface="Calibri" pitchFamily="34" charset="0"/>
              </a:rPr>
              <a:t>way</a:t>
            </a:r>
            <a:r>
              <a:rPr lang="fr-BE" dirty="0">
                <a:latin typeface="Calibri" pitchFamily="34" charset="0"/>
              </a:rPr>
              <a:t> on the </a:t>
            </a:r>
            <a:r>
              <a:rPr lang="fr-BE" dirty="0" err="1">
                <a:latin typeface="Calibri" pitchFamily="34" charset="0"/>
              </a:rPr>
              <a:t>process</a:t>
            </a:r>
            <a:r>
              <a:rPr lang="fr-BE" dirty="0">
                <a:latin typeface="Calibri" pitchFamily="34" charset="0"/>
              </a:rPr>
              <a:t> (water balance and plan de </a:t>
            </a:r>
            <a:r>
              <a:rPr lang="fr-BE" dirty="0" err="1">
                <a:latin typeface="Calibri" pitchFamily="34" charset="0"/>
              </a:rPr>
              <a:t>ordenación</a:t>
            </a:r>
            <a:r>
              <a:rPr lang="fr-BE" dirty="0">
                <a:latin typeface="Calibri" pitchFamily="34" charset="0"/>
              </a:rPr>
              <a:t> not </a:t>
            </a:r>
            <a:r>
              <a:rPr lang="fr-BE" dirty="0" err="1">
                <a:latin typeface="Calibri" pitchFamily="34" charset="0"/>
              </a:rPr>
              <a:t>completed</a:t>
            </a:r>
            <a:r>
              <a:rPr lang="fr-BE" dirty="0">
                <a:latin typeface="Calibri" pitchFamily="34" charset="0"/>
              </a:rPr>
              <a:t>)  - </a:t>
            </a:r>
            <a:r>
              <a:rPr lang="fr-BE" dirty="0" err="1">
                <a:latin typeface="Calibri" pitchFamily="34" charset="0"/>
              </a:rPr>
              <a:t>funding</a:t>
            </a:r>
            <a:r>
              <a:rPr lang="fr-BE" dirty="0">
                <a:latin typeface="Calibri" pitchFamily="34" charset="0"/>
              </a:rPr>
              <a:t> </a:t>
            </a:r>
            <a:r>
              <a:rPr lang="fr-BE" dirty="0" err="1">
                <a:latin typeface="Calibri" pitchFamily="34" charset="0"/>
              </a:rPr>
              <a:t>problems</a:t>
            </a:r>
            <a:endParaRPr lang="fr-BE" dirty="0">
              <a:latin typeface="Calibri" pitchFamily="34" charset="0"/>
            </a:endParaRPr>
          </a:p>
          <a:p>
            <a:endParaRPr lang="en-GB" dirty="0"/>
          </a:p>
        </p:txBody>
      </p:sp>
      <p:sp>
        <p:nvSpPr>
          <p:cNvPr id="5" name="Rounded Rectangle 4"/>
          <p:cNvSpPr/>
          <p:nvPr/>
        </p:nvSpPr>
        <p:spPr>
          <a:xfrm>
            <a:off x="95794" y="504122"/>
            <a:ext cx="742406" cy="836023"/>
          </a:xfrm>
          <a:prstGeom prst="round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68889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the strong/weak points? Opportunities and challenges?</a:t>
            </a:r>
            <a:endParaRPr lang="en-GB" dirty="0"/>
          </a:p>
        </p:txBody>
      </p:sp>
      <p:sp>
        <p:nvSpPr>
          <p:cNvPr id="3" name="Content Placeholder 2"/>
          <p:cNvSpPr>
            <a:spLocks noGrp="1"/>
          </p:cNvSpPr>
          <p:nvPr>
            <p:ph idx="1"/>
          </p:nvPr>
        </p:nvSpPr>
        <p:spPr/>
        <p:txBody>
          <a:bodyPr/>
          <a:lstStyle/>
          <a:p>
            <a:endParaRPr lang="en-GB" dirty="0"/>
          </a:p>
        </p:txBody>
      </p:sp>
      <p:sp>
        <p:nvSpPr>
          <p:cNvPr id="4" name="Rounded Rectangle 3"/>
          <p:cNvSpPr/>
          <p:nvPr/>
        </p:nvSpPr>
        <p:spPr>
          <a:xfrm>
            <a:off x="766354" y="2281813"/>
            <a:ext cx="3500846" cy="3038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Regional level</a:t>
            </a:r>
          </a:p>
          <a:p>
            <a:pPr algn="ctr"/>
            <a:r>
              <a:rPr lang="en-US" dirty="0"/>
              <a:t>Multiple basins</a:t>
            </a:r>
          </a:p>
          <a:p>
            <a:pPr algn="ctr"/>
            <a:endParaRPr lang="en-US" dirty="0"/>
          </a:p>
          <a:p>
            <a:pPr algn="ctr"/>
            <a:r>
              <a:rPr lang="en-US" dirty="0"/>
              <a:t>Water Agency</a:t>
            </a:r>
          </a:p>
          <a:p>
            <a:pPr algn="ctr"/>
            <a:endParaRPr lang="en-US" dirty="0"/>
          </a:p>
          <a:p>
            <a:pPr algn="ctr"/>
            <a:r>
              <a:rPr lang="en-US" dirty="0"/>
              <a:t>Information and consultation on draft basin plan</a:t>
            </a:r>
            <a:endParaRPr lang="en-GB" dirty="0"/>
          </a:p>
        </p:txBody>
      </p:sp>
      <p:sp>
        <p:nvSpPr>
          <p:cNvPr id="5" name="Rounded Rectangle 4"/>
          <p:cNvSpPr/>
          <p:nvPr/>
        </p:nvSpPr>
        <p:spPr>
          <a:xfrm>
            <a:off x="4339046" y="2281814"/>
            <a:ext cx="3500846" cy="3038066"/>
          </a:xfrm>
          <a:prstGeom prst="roundRect">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Basin scale</a:t>
            </a:r>
          </a:p>
          <a:p>
            <a:pPr algn="ctr"/>
            <a:r>
              <a:rPr lang="en-US" dirty="0" err="1"/>
              <a:t>Andarax</a:t>
            </a:r>
            <a:r>
              <a:rPr lang="en-US" dirty="0"/>
              <a:t> basin</a:t>
            </a:r>
          </a:p>
          <a:p>
            <a:pPr algn="ctr"/>
            <a:endParaRPr lang="en-US" dirty="0"/>
          </a:p>
          <a:p>
            <a:pPr algn="ctr"/>
            <a:r>
              <a:rPr lang="en-US" dirty="0"/>
              <a:t>Water Agency in collaboration with IHE and UAL, UGR</a:t>
            </a:r>
          </a:p>
          <a:p>
            <a:pPr algn="ctr"/>
            <a:endParaRPr lang="en-US" dirty="0"/>
          </a:p>
          <a:p>
            <a:pPr algn="ctr"/>
            <a:r>
              <a:rPr lang="en-US" dirty="0"/>
              <a:t>Multi-stakeholder platform and DSS for participatory planning </a:t>
            </a:r>
            <a:endParaRPr lang="en-GB" dirty="0"/>
          </a:p>
        </p:txBody>
      </p:sp>
      <p:sp>
        <p:nvSpPr>
          <p:cNvPr id="6" name="Rounded Rectangle 5"/>
          <p:cNvSpPr/>
          <p:nvPr/>
        </p:nvSpPr>
        <p:spPr>
          <a:xfrm>
            <a:off x="8021682" y="2281813"/>
            <a:ext cx="3500846" cy="3038066"/>
          </a:xfrm>
          <a:prstGeom prst="round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Water body scale</a:t>
            </a:r>
          </a:p>
          <a:p>
            <a:pPr algn="ctr"/>
            <a:r>
              <a:rPr lang="en-US" dirty="0"/>
              <a:t>Lower </a:t>
            </a:r>
            <a:r>
              <a:rPr lang="en-US" dirty="0" err="1"/>
              <a:t>Andarax</a:t>
            </a:r>
            <a:r>
              <a:rPr lang="en-US" dirty="0"/>
              <a:t> Aquifer</a:t>
            </a:r>
          </a:p>
          <a:p>
            <a:pPr algn="ctr"/>
            <a:endParaRPr lang="en-US" dirty="0"/>
          </a:p>
          <a:p>
            <a:pPr algn="ctr"/>
            <a:r>
              <a:rPr lang="en-US" dirty="0" err="1"/>
              <a:t>Tragsatec</a:t>
            </a:r>
            <a:endParaRPr lang="en-US" dirty="0"/>
          </a:p>
          <a:p>
            <a:pPr algn="ctr"/>
            <a:endParaRPr lang="en-GB" dirty="0"/>
          </a:p>
          <a:p>
            <a:pPr algn="ctr"/>
            <a:r>
              <a:rPr lang="en-US" dirty="0"/>
              <a:t>Establishing water user board and regulation plan - POMBA (regulating water resources of middle lower </a:t>
            </a:r>
            <a:r>
              <a:rPr lang="en-US" dirty="0" err="1"/>
              <a:t>Andarax</a:t>
            </a:r>
            <a:r>
              <a:rPr lang="en-US" dirty="0"/>
              <a:t>)</a:t>
            </a:r>
          </a:p>
          <a:p>
            <a:pPr algn="ctr"/>
            <a:endParaRPr lang="en-US" dirty="0"/>
          </a:p>
        </p:txBody>
      </p:sp>
    </p:spTree>
    <p:extLst>
      <p:ext uri="{BB962C8B-B14F-4D97-AF65-F5344CB8AC3E}">
        <p14:creationId xmlns:p14="http://schemas.microsoft.com/office/powerpoint/2010/main" val="877627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points</a:t>
            </a:r>
            <a:endParaRPr lang="en-GB" dirty="0"/>
          </a:p>
        </p:txBody>
      </p:sp>
      <p:sp>
        <p:nvSpPr>
          <p:cNvPr id="3" name="Content Placeholder 2"/>
          <p:cNvSpPr>
            <a:spLocks noGrp="1"/>
          </p:cNvSpPr>
          <p:nvPr>
            <p:ph idx="1"/>
          </p:nvPr>
        </p:nvSpPr>
        <p:spPr/>
        <p:txBody>
          <a:bodyPr>
            <a:normAutofit lnSpcReduction="10000"/>
          </a:bodyPr>
          <a:lstStyle/>
          <a:p>
            <a:r>
              <a:rPr lang="en-GB" sz="2000" dirty="0">
                <a:latin typeface="Calibri" pitchFamily="34" charset="0"/>
              </a:rPr>
              <a:t>Efficiency arguments </a:t>
            </a:r>
          </a:p>
          <a:p>
            <a:pPr lvl="1"/>
            <a:r>
              <a:rPr lang="en-GB" sz="2000" dirty="0">
                <a:latin typeface="Calibri" pitchFamily="34" charset="0"/>
              </a:rPr>
              <a:t>Improved public information</a:t>
            </a:r>
          </a:p>
          <a:p>
            <a:pPr lvl="1"/>
            <a:r>
              <a:rPr lang="en-GB" sz="2000" dirty="0">
                <a:latin typeface="Calibri" pitchFamily="34" charset="0"/>
              </a:rPr>
              <a:t>Scheme of Important Themes </a:t>
            </a:r>
            <a:r>
              <a:rPr lang="en-GB" sz="2000" dirty="0">
                <a:latin typeface="Calibri" pitchFamily="34" charset="0"/>
                <a:sym typeface="Wingdings" panose="05000000000000000000" pitchFamily="2" charset="2"/>
              </a:rPr>
              <a:t> more credibility</a:t>
            </a:r>
            <a:endParaRPr lang="en-GB" sz="2000" dirty="0">
              <a:latin typeface="Calibri" pitchFamily="34" charset="0"/>
            </a:endParaRPr>
          </a:p>
          <a:p>
            <a:pPr lvl="1"/>
            <a:r>
              <a:rPr lang="en-GB" sz="2000" dirty="0">
                <a:latin typeface="Calibri" pitchFamily="34" charset="0"/>
              </a:rPr>
              <a:t>Participation administration technicians </a:t>
            </a:r>
            <a:r>
              <a:rPr lang="en-GB" sz="2000" dirty="0">
                <a:latin typeface="Calibri" pitchFamily="34" charset="0"/>
                <a:sym typeface="Wingdings" panose="05000000000000000000" pitchFamily="2" charset="2"/>
              </a:rPr>
              <a:t> more effective process</a:t>
            </a:r>
            <a:endParaRPr lang="en-GB" sz="2000" dirty="0">
              <a:latin typeface="Calibri" pitchFamily="34" charset="0"/>
            </a:endParaRPr>
          </a:p>
          <a:p>
            <a:pPr lvl="1"/>
            <a:r>
              <a:rPr lang="en-GB" sz="2000" dirty="0">
                <a:latin typeface="Calibri" pitchFamily="34" charset="0"/>
              </a:rPr>
              <a:t>Flexible rules </a:t>
            </a:r>
            <a:r>
              <a:rPr lang="en-GB" sz="2000" dirty="0">
                <a:latin typeface="Calibri" pitchFamily="34" charset="0"/>
                <a:sym typeface="Wingdings" panose="05000000000000000000" pitchFamily="2" charset="2"/>
              </a:rPr>
              <a:t> improved </a:t>
            </a:r>
            <a:r>
              <a:rPr lang="en-GB" sz="2000" dirty="0">
                <a:latin typeface="Calibri" pitchFamily="34" charset="0"/>
              </a:rPr>
              <a:t>process (suggestions possible)</a:t>
            </a:r>
          </a:p>
          <a:p>
            <a:pPr lvl="1"/>
            <a:r>
              <a:rPr lang="en-GB" sz="2000" dirty="0">
                <a:latin typeface="Calibri" pitchFamily="34" charset="0"/>
              </a:rPr>
              <a:t>Clearly explained calendar and methodology </a:t>
            </a:r>
            <a:r>
              <a:rPr lang="en-GB" sz="2000" dirty="0">
                <a:latin typeface="Calibri" pitchFamily="34" charset="0"/>
                <a:sym typeface="Wingdings" panose="05000000000000000000" pitchFamily="2" charset="2"/>
              </a:rPr>
              <a:t> </a:t>
            </a:r>
            <a:r>
              <a:rPr lang="en-GB" sz="2000" dirty="0">
                <a:latin typeface="Calibri" pitchFamily="34" charset="0"/>
              </a:rPr>
              <a:t>more robust process</a:t>
            </a:r>
          </a:p>
          <a:p>
            <a:pPr lvl="1"/>
            <a:endParaRPr lang="en-GB" sz="2000" dirty="0">
              <a:latin typeface="Calibri" pitchFamily="34" charset="0"/>
            </a:endParaRPr>
          </a:p>
          <a:p>
            <a:r>
              <a:rPr lang="en-GB" sz="2000" dirty="0">
                <a:latin typeface="Calibri" pitchFamily="34" charset="0"/>
              </a:rPr>
              <a:t>Equity and empowerment arguments</a:t>
            </a:r>
          </a:p>
          <a:p>
            <a:pPr lvl="1"/>
            <a:r>
              <a:rPr lang="en-GB" sz="2000" dirty="0">
                <a:latin typeface="Calibri" pitchFamily="34" charset="0"/>
              </a:rPr>
              <a:t>Raise profile of less powerful in facilitated debates</a:t>
            </a:r>
          </a:p>
          <a:p>
            <a:pPr lvl="1"/>
            <a:r>
              <a:rPr lang="en-GB" sz="2000" dirty="0">
                <a:latin typeface="Calibri" pitchFamily="34" charset="0"/>
              </a:rPr>
              <a:t>Reduced hijacking in presence of experts</a:t>
            </a:r>
          </a:p>
          <a:p>
            <a:pPr lvl="1"/>
            <a:r>
              <a:rPr lang="en-GB" sz="2000" dirty="0">
                <a:latin typeface="Calibri" pitchFamily="34" charset="0"/>
              </a:rPr>
              <a:t>Opportunity to inform and educate citizens on new policy/management objectives and have them participate in DM</a:t>
            </a:r>
          </a:p>
          <a:p>
            <a:pPr lvl="1"/>
            <a:r>
              <a:rPr lang="en-GB" sz="2000" dirty="0">
                <a:latin typeface="Calibri" pitchFamily="34" charset="0"/>
              </a:rPr>
              <a:t>Condition: adequate organization</a:t>
            </a:r>
          </a:p>
          <a:p>
            <a:endParaRPr lang="en-GB" dirty="0"/>
          </a:p>
        </p:txBody>
      </p:sp>
    </p:spTree>
    <p:extLst>
      <p:ext uri="{BB962C8B-B14F-4D97-AF65-F5344CB8AC3E}">
        <p14:creationId xmlns:p14="http://schemas.microsoft.com/office/powerpoint/2010/main" val="23154120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points</a:t>
            </a:r>
            <a:endParaRPr lang="en-GB" dirty="0"/>
          </a:p>
        </p:txBody>
      </p:sp>
      <p:sp>
        <p:nvSpPr>
          <p:cNvPr id="3" name="Content Placeholder 2"/>
          <p:cNvSpPr>
            <a:spLocks noGrp="1"/>
          </p:cNvSpPr>
          <p:nvPr>
            <p:ph idx="1"/>
          </p:nvPr>
        </p:nvSpPr>
        <p:spPr/>
        <p:txBody>
          <a:bodyPr>
            <a:normAutofit/>
          </a:bodyPr>
          <a:lstStyle/>
          <a:p>
            <a:r>
              <a:rPr lang="fr-BE" sz="2000" dirty="0" err="1">
                <a:latin typeface="Calibri" pitchFamily="34" charset="0"/>
              </a:rPr>
              <a:t>Effiency</a:t>
            </a:r>
            <a:r>
              <a:rPr lang="fr-BE" sz="2000" dirty="0">
                <a:latin typeface="Calibri" pitchFamily="34" charset="0"/>
              </a:rPr>
              <a:t> arguments</a:t>
            </a:r>
          </a:p>
          <a:p>
            <a:pPr lvl="1"/>
            <a:r>
              <a:rPr lang="fr-BE" sz="2000" dirty="0" err="1">
                <a:latin typeface="Calibri" pitchFamily="34" charset="0"/>
              </a:rPr>
              <a:t>Lack</a:t>
            </a:r>
            <a:r>
              <a:rPr lang="fr-BE" sz="2000" dirty="0">
                <a:latin typeface="Calibri" pitchFamily="34" charset="0"/>
              </a:rPr>
              <a:t> of </a:t>
            </a:r>
            <a:r>
              <a:rPr lang="fr-BE" sz="2000" dirty="0" err="1">
                <a:latin typeface="Calibri" pitchFamily="34" charset="0"/>
              </a:rPr>
              <a:t>clear</a:t>
            </a:r>
            <a:r>
              <a:rPr lang="fr-BE" sz="2000" dirty="0">
                <a:latin typeface="Calibri" pitchFamily="34" charset="0"/>
              </a:rPr>
              <a:t> objectives, </a:t>
            </a:r>
            <a:r>
              <a:rPr lang="fr-BE" sz="2000" dirty="0" err="1">
                <a:latin typeface="Calibri" pitchFamily="34" charset="0"/>
              </a:rPr>
              <a:t>need</a:t>
            </a:r>
            <a:r>
              <a:rPr lang="fr-BE" sz="2000" dirty="0">
                <a:latin typeface="Calibri" pitchFamily="34" charset="0"/>
              </a:rPr>
              <a:t> to </a:t>
            </a:r>
            <a:r>
              <a:rPr lang="fr-BE" sz="2000" dirty="0" err="1">
                <a:latin typeface="Calibri" pitchFamily="34" charset="0"/>
              </a:rPr>
              <a:t>explain</a:t>
            </a:r>
            <a:r>
              <a:rPr lang="fr-BE" sz="2000" dirty="0">
                <a:latin typeface="Calibri" pitchFamily="34" charset="0"/>
              </a:rPr>
              <a:t> goal = compliance WFD</a:t>
            </a:r>
          </a:p>
          <a:p>
            <a:pPr lvl="1"/>
            <a:r>
              <a:rPr lang="fr-BE" sz="2000" dirty="0">
                <a:latin typeface="Calibri" pitchFamily="34" charset="0"/>
              </a:rPr>
              <a:t>Facilitation and </a:t>
            </a:r>
            <a:r>
              <a:rPr lang="fr-BE" sz="2000" dirty="0" err="1">
                <a:latin typeface="Calibri" pitchFamily="34" charset="0"/>
              </a:rPr>
              <a:t>mediation</a:t>
            </a:r>
            <a:r>
              <a:rPr lang="fr-BE" sz="2000" dirty="0">
                <a:latin typeface="Calibri" pitchFamily="34" charset="0"/>
              </a:rPr>
              <a:t> </a:t>
            </a:r>
            <a:r>
              <a:rPr lang="fr-BE" sz="2000" dirty="0" err="1">
                <a:latin typeface="Calibri" pitchFamily="34" charset="0"/>
              </a:rPr>
              <a:t>often</a:t>
            </a:r>
            <a:r>
              <a:rPr lang="fr-BE" sz="2000" dirty="0">
                <a:latin typeface="Calibri" pitchFamily="34" charset="0"/>
              </a:rPr>
              <a:t> </a:t>
            </a:r>
            <a:r>
              <a:rPr lang="fr-BE" sz="2000" dirty="0" err="1">
                <a:latin typeface="Calibri" pitchFamily="34" charset="0"/>
              </a:rPr>
              <a:t>lacking</a:t>
            </a:r>
            <a:endParaRPr lang="fr-BE" sz="2000" dirty="0">
              <a:latin typeface="Calibri" pitchFamily="34" charset="0"/>
            </a:endParaRPr>
          </a:p>
          <a:p>
            <a:pPr lvl="1"/>
            <a:r>
              <a:rPr lang="fr-BE" sz="2000" dirty="0">
                <a:latin typeface="Calibri" pitchFamily="34" charset="0"/>
              </a:rPr>
              <a:t>Time </a:t>
            </a:r>
            <a:r>
              <a:rPr lang="fr-BE" sz="2000" dirty="0" err="1">
                <a:latin typeface="Calibri" pitchFamily="34" charset="0"/>
              </a:rPr>
              <a:t>schedules</a:t>
            </a:r>
            <a:r>
              <a:rPr lang="fr-BE" sz="2000" dirty="0">
                <a:latin typeface="Calibri" pitchFamily="34" charset="0"/>
              </a:rPr>
              <a:t> </a:t>
            </a:r>
            <a:r>
              <a:rPr lang="fr-BE" sz="2000" dirty="0">
                <a:latin typeface="Calibri" pitchFamily="34" charset="0"/>
                <a:sym typeface="Wingdings" panose="05000000000000000000" pitchFamily="2" charset="2"/>
              </a:rPr>
              <a:t> no </a:t>
            </a:r>
            <a:r>
              <a:rPr lang="fr-BE" sz="2000" dirty="0" err="1">
                <a:latin typeface="Calibri" pitchFamily="34" charset="0"/>
              </a:rPr>
              <a:t>indepth</a:t>
            </a:r>
            <a:r>
              <a:rPr lang="fr-BE" sz="2000" dirty="0">
                <a:latin typeface="Calibri" pitchFamily="34" charset="0"/>
              </a:rPr>
              <a:t> discussion and </a:t>
            </a:r>
            <a:r>
              <a:rPr lang="fr-BE" sz="2000" dirty="0" err="1">
                <a:latin typeface="Calibri" pitchFamily="34" charset="0"/>
              </a:rPr>
              <a:t>satisfactory</a:t>
            </a:r>
            <a:r>
              <a:rPr lang="fr-BE" sz="2000" dirty="0">
                <a:latin typeface="Calibri" pitchFamily="34" charset="0"/>
              </a:rPr>
              <a:t> solution to </a:t>
            </a:r>
            <a:r>
              <a:rPr lang="fr-BE" sz="2000" dirty="0" err="1">
                <a:latin typeface="Calibri" pitchFamily="34" charset="0"/>
              </a:rPr>
              <a:t>problems</a:t>
            </a:r>
            <a:r>
              <a:rPr lang="fr-BE" sz="2000" dirty="0">
                <a:latin typeface="Calibri" pitchFamily="34" charset="0"/>
              </a:rPr>
              <a:t>, </a:t>
            </a:r>
            <a:r>
              <a:rPr lang="fr-BE" sz="2000" dirty="0" err="1">
                <a:latin typeface="Calibri" pitchFamily="34" charset="0"/>
              </a:rPr>
              <a:t>too</a:t>
            </a:r>
            <a:r>
              <a:rPr lang="fr-BE" sz="2000" dirty="0">
                <a:latin typeface="Calibri" pitchFamily="34" charset="0"/>
              </a:rPr>
              <a:t> </a:t>
            </a:r>
            <a:r>
              <a:rPr lang="fr-BE" sz="2000" dirty="0" err="1">
                <a:latin typeface="Calibri" pitchFamily="34" charset="0"/>
              </a:rPr>
              <a:t>much</a:t>
            </a:r>
            <a:r>
              <a:rPr lang="fr-BE" sz="2000" dirty="0">
                <a:latin typeface="Calibri" pitchFamily="34" charset="0"/>
              </a:rPr>
              <a:t> </a:t>
            </a:r>
            <a:r>
              <a:rPr lang="fr-BE" sz="2000" dirty="0" err="1">
                <a:latin typeface="Calibri" pitchFamily="34" charset="0"/>
              </a:rPr>
              <a:t>unmediated</a:t>
            </a:r>
            <a:r>
              <a:rPr lang="fr-BE" sz="2000" dirty="0">
                <a:latin typeface="Calibri" pitchFamily="34" charset="0"/>
              </a:rPr>
              <a:t> information </a:t>
            </a:r>
          </a:p>
          <a:p>
            <a:pPr lvl="1"/>
            <a:r>
              <a:rPr lang="fr-BE" sz="2000" dirty="0" err="1">
                <a:latin typeface="Calibri" pitchFamily="34" charset="0"/>
              </a:rPr>
              <a:t>Disconnect</a:t>
            </a:r>
            <a:r>
              <a:rPr lang="fr-BE" sz="2000" dirty="0">
                <a:latin typeface="Calibri" pitchFamily="34" charset="0"/>
              </a:rPr>
              <a:t> </a:t>
            </a:r>
            <a:r>
              <a:rPr lang="fr-BE" sz="2000" dirty="0" err="1">
                <a:latin typeface="Calibri" pitchFamily="34" charset="0"/>
              </a:rPr>
              <a:t>between</a:t>
            </a:r>
            <a:r>
              <a:rPr lang="fr-BE" sz="2000" dirty="0">
                <a:latin typeface="Calibri" pitchFamily="34" charset="0"/>
              </a:rPr>
              <a:t> </a:t>
            </a:r>
            <a:r>
              <a:rPr lang="fr-BE" sz="2000" dirty="0" err="1">
                <a:latin typeface="Calibri" pitchFamily="34" charset="0"/>
              </a:rPr>
              <a:t>scale</a:t>
            </a:r>
            <a:r>
              <a:rPr lang="fr-BE" sz="2000" dirty="0">
                <a:latin typeface="Calibri" pitchFamily="34" charset="0"/>
              </a:rPr>
              <a:t> of participation and management unit</a:t>
            </a:r>
          </a:p>
          <a:p>
            <a:pPr lvl="1"/>
            <a:endParaRPr lang="fr-BE" sz="2000" dirty="0">
              <a:latin typeface="Calibri" pitchFamily="34" charset="0"/>
            </a:endParaRPr>
          </a:p>
          <a:p>
            <a:r>
              <a:rPr lang="fr-BE" sz="2000" dirty="0" err="1">
                <a:latin typeface="Calibri" pitchFamily="34" charset="0"/>
              </a:rPr>
              <a:t>Equity</a:t>
            </a:r>
            <a:r>
              <a:rPr lang="fr-BE" sz="2000" dirty="0">
                <a:latin typeface="Calibri" pitchFamily="34" charset="0"/>
              </a:rPr>
              <a:t> and </a:t>
            </a:r>
            <a:r>
              <a:rPr lang="fr-BE" sz="2000" dirty="0" err="1">
                <a:latin typeface="Calibri" pitchFamily="34" charset="0"/>
              </a:rPr>
              <a:t>empowerment</a:t>
            </a:r>
            <a:r>
              <a:rPr lang="fr-BE" sz="2000" dirty="0">
                <a:latin typeface="Calibri" pitchFamily="34" charset="0"/>
              </a:rPr>
              <a:t> arguments</a:t>
            </a:r>
          </a:p>
          <a:p>
            <a:pPr lvl="1"/>
            <a:r>
              <a:rPr lang="fr-BE" sz="2000" dirty="0">
                <a:latin typeface="Calibri" pitchFamily="34" charset="0"/>
              </a:rPr>
              <a:t>Focus on </a:t>
            </a:r>
            <a:r>
              <a:rPr lang="fr-BE" sz="2000" dirty="0" err="1">
                <a:latin typeface="Calibri" pitchFamily="34" charset="0"/>
              </a:rPr>
              <a:t>vested</a:t>
            </a:r>
            <a:r>
              <a:rPr lang="fr-BE" sz="2000" dirty="0">
                <a:latin typeface="Calibri" pitchFamily="34" charset="0"/>
              </a:rPr>
              <a:t> </a:t>
            </a:r>
            <a:r>
              <a:rPr lang="fr-BE" sz="2000" dirty="0" err="1">
                <a:latin typeface="Calibri" pitchFamily="34" charset="0"/>
              </a:rPr>
              <a:t>interest</a:t>
            </a:r>
            <a:r>
              <a:rPr lang="fr-BE" sz="2000" dirty="0">
                <a:latin typeface="Calibri" pitchFamily="34" charset="0"/>
              </a:rPr>
              <a:t> groups (new </a:t>
            </a:r>
            <a:r>
              <a:rPr lang="fr-BE" sz="2000" dirty="0" err="1">
                <a:latin typeface="Calibri" pitchFamily="34" charset="0"/>
              </a:rPr>
              <a:t>voices</a:t>
            </a:r>
            <a:r>
              <a:rPr lang="fr-BE" sz="2000" dirty="0">
                <a:latin typeface="Calibri" pitchFamily="34" charset="0"/>
              </a:rPr>
              <a:t> </a:t>
            </a:r>
            <a:r>
              <a:rPr lang="fr-BE" sz="2000" dirty="0" err="1">
                <a:latin typeface="Calibri" pitchFamily="34" charset="0"/>
              </a:rPr>
              <a:t>difficult</a:t>
            </a:r>
            <a:r>
              <a:rPr lang="fr-BE" sz="2000" dirty="0">
                <a:latin typeface="Calibri" pitchFamily="34" charset="0"/>
              </a:rPr>
              <a:t> to </a:t>
            </a:r>
            <a:r>
              <a:rPr lang="fr-BE" sz="2000" dirty="0" err="1">
                <a:latin typeface="Calibri" pitchFamily="34" charset="0"/>
              </a:rPr>
              <a:t>reach</a:t>
            </a:r>
            <a:r>
              <a:rPr lang="fr-BE" sz="2000" dirty="0">
                <a:latin typeface="Calibri" pitchFamily="34" charset="0"/>
              </a:rPr>
              <a:t> table)</a:t>
            </a:r>
          </a:p>
          <a:p>
            <a:pPr lvl="1"/>
            <a:r>
              <a:rPr lang="fr-BE" sz="2000" dirty="0" err="1">
                <a:latin typeface="Calibri" pitchFamily="34" charset="0"/>
              </a:rPr>
              <a:t>Unclear</a:t>
            </a:r>
            <a:r>
              <a:rPr lang="fr-BE" sz="2000" dirty="0">
                <a:latin typeface="Calibri" pitchFamily="34" charset="0"/>
              </a:rPr>
              <a:t> future of pp: </a:t>
            </a:r>
            <a:r>
              <a:rPr lang="fr-BE" sz="2000" dirty="0" err="1">
                <a:latin typeface="Calibri" pitchFamily="34" charset="0"/>
              </a:rPr>
              <a:t>need</a:t>
            </a:r>
            <a:r>
              <a:rPr lang="fr-BE" sz="2000" dirty="0">
                <a:latin typeface="Calibri" pitchFamily="34" charset="0"/>
              </a:rPr>
              <a:t> to </a:t>
            </a:r>
            <a:r>
              <a:rPr lang="fr-BE" sz="2000" dirty="0" err="1">
                <a:latin typeface="Calibri" pitchFamily="34" charset="0"/>
              </a:rPr>
              <a:t>integrate</a:t>
            </a:r>
            <a:r>
              <a:rPr lang="fr-BE" sz="2000" dirty="0">
                <a:latin typeface="Calibri" pitchFamily="34" charset="0"/>
              </a:rPr>
              <a:t> </a:t>
            </a:r>
            <a:r>
              <a:rPr lang="fr-BE" sz="2000" dirty="0" err="1">
                <a:latin typeface="Calibri" pitchFamily="34" charset="0"/>
              </a:rPr>
              <a:t>with</a:t>
            </a:r>
            <a:r>
              <a:rPr lang="fr-BE" sz="2000" dirty="0">
                <a:latin typeface="Calibri" pitchFamily="34" charset="0"/>
              </a:rPr>
              <a:t> future planning</a:t>
            </a:r>
          </a:p>
          <a:p>
            <a:pPr lvl="1"/>
            <a:r>
              <a:rPr lang="fr-BE" sz="2000" dirty="0" err="1">
                <a:latin typeface="Calibri" pitchFamily="34" charset="0"/>
              </a:rPr>
              <a:t>Parallel</a:t>
            </a:r>
            <a:r>
              <a:rPr lang="fr-BE" sz="2000" dirty="0">
                <a:latin typeface="Calibri" pitchFamily="34" charset="0"/>
              </a:rPr>
              <a:t> </a:t>
            </a:r>
            <a:r>
              <a:rPr lang="fr-BE" sz="2000" dirty="0" err="1">
                <a:latin typeface="Calibri" pitchFamily="34" charset="0"/>
              </a:rPr>
              <a:t>comm</a:t>
            </a:r>
            <a:r>
              <a:rPr lang="fr-BE" sz="2000" dirty="0">
                <a:latin typeface="Calibri" pitchFamily="34" charset="0"/>
              </a:rPr>
              <a:t>. </a:t>
            </a:r>
            <a:r>
              <a:rPr lang="fr-BE" sz="2000" dirty="0" err="1">
                <a:latin typeface="Calibri" pitchFamily="34" charset="0"/>
              </a:rPr>
              <a:t>channels</a:t>
            </a:r>
            <a:r>
              <a:rPr lang="fr-BE" sz="2000" dirty="0">
                <a:latin typeface="Calibri" pitchFamily="34" charset="0"/>
              </a:rPr>
              <a:t> (back </a:t>
            </a:r>
            <a:r>
              <a:rPr lang="fr-BE" sz="2000" dirty="0" err="1">
                <a:latin typeface="Calibri" pitchFamily="34" charset="0"/>
              </a:rPr>
              <a:t>doors</a:t>
            </a:r>
            <a:r>
              <a:rPr lang="fr-BE" sz="2000" dirty="0">
                <a:latin typeface="Calibri" pitchFamily="34" charset="0"/>
              </a:rPr>
              <a:t> to </a:t>
            </a:r>
            <a:r>
              <a:rPr lang="fr-BE" sz="2000" dirty="0" err="1">
                <a:latin typeface="Calibri" pitchFamily="34" charset="0"/>
              </a:rPr>
              <a:t>adming</a:t>
            </a:r>
            <a:r>
              <a:rPr lang="fr-BE" sz="2000" dirty="0">
                <a:latin typeface="Calibri" pitchFamily="34" charset="0"/>
              </a:rPr>
              <a:t> for </a:t>
            </a:r>
            <a:r>
              <a:rPr lang="fr-BE" sz="2000" dirty="0" err="1">
                <a:latin typeface="Calibri" pitchFamily="34" charset="0"/>
              </a:rPr>
              <a:t>vested</a:t>
            </a:r>
            <a:r>
              <a:rPr lang="fr-BE" sz="2000" dirty="0">
                <a:latin typeface="Calibri" pitchFamily="34" charset="0"/>
              </a:rPr>
              <a:t> </a:t>
            </a:r>
            <a:r>
              <a:rPr lang="fr-BE" sz="2000" dirty="0" err="1">
                <a:latin typeface="Calibri" pitchFamily="34" charset="0"/>
              </a:rPr>
              <a:t>interest</a:t>
            </a:r>
            <a:r>
              <a:rPr lang="fr-BE" sz="2000" dirty="0">
                <a:latin typeface="Calibri" pitchFamily="34" charset="0"/>
              </a:rPr>
              <a:t>)</a:t>
            </a:r>
          </a:p>
          <a:p>
            <a:pPr lvl="1"/>
            <a:r>
              <a:rPr lang="fr-BE" sz="2000" dirty="0">
                <a:latin typeface="Calibri" pitchFamily="34" charset="0"/>
              </a:rPr>
              <a:t>Relevance and utility of pp not </a:t>
            </a:r>
            <a:r>
              <a:rPr lang="fr-BE" sz="2000" dirty="0" err="1">
                <a:latin typeface="Calibri" pitchFamily="34" charset="0"/>
              </a:rPr>
              <a:t>fully</a:t>
            </a:r>
            <a:r>
              <a:rPr lang="fr-BE" sz="2000" dirty="0">
                <a:latin typeface="Calibri" pitchFamily="34" charset="0"/>
              </a:rPr>
              <a:t> </a:t>
            </a:r>
            <a:r>
              <a:rPr lang="fr-BE" sz="2000" dirty="0" err="1">
                <a:latin typeface="Calibri" pitchFamily="34" charset="0"/>
              </a:rPr>
              <a:t>acknowledged</a:t>
            </a:r>
            <a:r>
              <a:rPr lang="fr-BE" sz="2000" dirty="0">
                <a:latin typeface="Calibri" pitchFamily="34" charset="0"/>
              </a:rPr>
              <a:t> by WM</a:t>
            </a:r>
          </a:p>
          <a:p>
            <a:endParaRPr lang="en-GB" dirty="0"/>
          </a:p>
        </p:txBody>
      </p:sp>
    </p:spTree>
    <p:extLst>
      <p:ext uri="{BB962C8B-B14F-4D97-AF65-F5344CB8AC3E}">
        <p14:creationId xmlns:p14="http://schemas.microsoft.com/office/powerpoint/2010/main" val="12535003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Participatory processes and outcomes</a:t>
            </a:r>
            <a:endParaRPr lang="en-GB" dirty="0"/>
          </a:p>
        </p:txBody>
      </p:sp>
      <p:sp>
        <p:nvSpPr>
          <p:cNvPr id="3" name="Content Placeholder 2"/>
          <p:cNvSpPr>
            <a:spLocks noGrp="1"/>
          </p:cNvSpPr>
          <p:nvPr>
            <p:ph idx="1"/>
          </p:nvPr>
        </p:nvSpPr>
        <p:spPr/>
        <p:txBody>
          <a:bodyPr>
            <a:normAutofit/>
          </a:bodyPr>
          <a:lstStyle/>
          <a:p>
            <a:endParaRPr lang="en-GB" dirty="0"/>
          </a:p>
        </p:txBody>
      </p:sp>
      <p:graphicFrame>
        <p:nvGraphicFramePr>
          <p:cNvPr id="4" name="Diagram 3"/>
          <p:cNvGraphicFramePr/>
          <p:nvPr>
            <p:extLst>
              <p:ext uri="{D42A27DB-BD31-4B8C-83A1-F6EECF244321}">
                <p14:modId xmlns:p14="http://schemas.microsoft.com/office/powerpoint/2010/main" val="2697481180"/>
              </p:ext>
            </p:extLst>
          </p:nvPr>
        </p:nvGraphicFramePr>
        <p:xfrm>
          <a:off x="2416519" y="625899"/>
          <a:ext cx="7530847" cy="5835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17144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Revisiting the relation of context, process and outcome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18797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14620" y="6311900"/>
            <a:ext cx="5384943" cy="338554"/>
          </a:xfrm>
          <a:prstGeom prst="rect">
            <a:avLst/>
          </a:prstGeom>
          <a:noFill/>
        </p:spPr>
        <p:txBody>
          <a:bodyPr wrap="square" rtlCol="0">
            <a:spAutoFit/>
          </a:bodyPr>
          <a:lstStyle/>
          <a:p>
            <a:r>
              <a:rPr lang="en-GB" sz="1600" i="1" dirty="0">
                <a:solidFill>
                  <a:srgbClr val="7030A0"/>
                </a:solidFill>
              </a:rPr>
              <a:t>Source: </a:t>
            </a:r>
            <a:r>
              <a:rPr lang="en-US" sz="1600" i="1" dirty="0">
                <a:solidFill>
                  <a:srgbClr val="7030A0"/>
                </a:solidFill>
              </a:rPr>
              <a:t>Van Cauwenbergh et al. (2018) after </a:t>
            </a:r>
            <a:r>
              <a:rPr lang="en-US" sz="1600" i="1" dirty="0" err="1">
                <a:solidFill>
                  <a:srgbClr val="7030A0"/>
                </a:solidFill>
              </a:rPr>
              <a:t>Newig</a:t>
            </a:r>
            <a:r>
              <a:rPr lang="en-US" sz="1600" i="1" dirty="0">
                <a:solidFill>
                  <a:srgbClr val="7030A0"/>
                </a:solidFill>
              </a:rPr>
              <a:t>, J. (2007)</a:t>
            </a:r>
            <a:endParaRPr lang="en-GB" sz="1600" i="1" dirty="0">
              <a:solidFill>
                <a:srgbClr val="7030A0"/>
              </a:solidFill>
            </a:endParaRPr>
          </a:p>
        </p:txBody>
      </p:sp>
    </p:spTree>
    <p:extLst>
      <p:ext uri="{BB962C8B-B14F-4D97-AF65-F5344CB8AC3E}">
        <p14:creationId xmlns:p14="http://schemas.microsoft.com/office/powerpoint/2010/main" val="23065990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(1/2)</a:t>
            </a:r>
            <a:endParaRPr lang="en-GB" dirty="0"/>
          </a:p>
        </p:txBody>
      </p:sp>
      <p:sp>
        <p:nvSpPr>
          <p:cNvPr id="3" name="Content Placeholder 2"/>
          <p:cNvSpPr>
            <a:spLocks noGrp="1"/>
          </p:cNvSpPr>
          <p:nvPr>
            <p:ph idx="1"/>
          </p:nvPr>
        </p:nvSpPr>
        <p:spPr/>
        <p:txBody>
          <a:bodyPr>
            <a:normAutofit/>
          </a:bodyPr>
          <a:lstStyle/>
          <a:p>
            <a:pPr lvl="1">
              <a:lnSpc>
                <a:spcPct val="80000"/>
              </a:lnSpc>
            </a:pPr>
            <a:r>
              <a:rPr lang="fr-BE" dirty="0">
                <a:latin typeface="Calibri" pitchFamily="34" charset="0"/>
                <a:sym typeface="Wingdings" pitchFamily="2" charset="2"/>
              </a:rPr>
              <a:t>Limited </a:t>
            </a:r>
            <a:r>
              <a:rPr lang="fr-BE" dirty="0" err="1">
                <a:latin typeface="Calibri" pitchFamily="34" charset="0"/>
                <a:sym typeface="Wingdings" pitchFamily="2" charset="2"/>
              </a:rPr>
              <a:t>institutional</a:t>
            </a:r>
            <a:r>
              <a:rPr lang="fr-BE" dirty="0">
                <a:latin typeface="Calibri" pitchFamily="34" charset="0"/>
                <a:sym typeface="Wingdings" pitchFamily="2" charset="2"/>
              </a:rPr>
              <a:t> </a:t>
            </a:r>
            <a:r>
              <a:rPr lang="fr-BE" dirty="0" err="1">
                <a:latin typeface="Calibri" pitchFamily="34" charset="0"/>
                <a:sym typeface="Wingdings" pitchFamily="2" charset="2"/>
              </a:rPr>
              <a:t>capacity</a:t>
            </a:r>
            <a:r>
              <a:rPr lang="fr-BE" dirty="0">
                <a:latin typeface="Calibri" pitchFamily="34" charset="0"/>
                <a:sym typeface="Wingdings" pitchFamily="2" charset="2"/>
              </a:rPr>
              <a:t> to </a:t>
            </a:r>
            <a:r>
              <a:rPr lang="fr-BE" dirty="0" err="1">
                <a:latin typeface="Calibri" pitchFamily="34" charset="0"/>
                <a:sym typeface="Wingdings" pitchFamily="2" charset="2"/>
              </a:rPr>
              <a:t>implement</a:t>
            </a:r>
            <a:r>
              <a:rPr lang="fr-BE" dirty="0">
                <a:latin typeface="Calibri" pitchFamily="34" charset="0"/>
                <a:sym typeface="Wingdings" pitchFamily="2" charset="2"/>
              </a:rPr>
              <a:t> new planning </a:t>
            </a:r>
            <a:r>
              <a:rPr lang="fr-BE" dirty="0" err="1">
                <a:latin typeface="Calibri" pitchFamily="34" charset="0"/>
                <a:sym typeface="Wingdings" pitchFamily="2" charset="2"/>
              </a:rPr>
              <a:t>processes</a:t>
            </a:r>
            <a:r>
              <a:rPr lang="fr-BE" dirty="0">
                <a:latin typeface="Calibri" pitchFamily="34" charset="0"/>
                <a:sym typeface="Wingdings" pitchFamily="2" charset="2"/>
              </a:rPr>
              <a:t> (~</a:t>
            </a:r>
            <a:r>
              <a:rPr lang="fr-BE" dirty="0" err="1">
                <a:latin typeface="Calibri" pitchFamily="34" charset="0"/>
                <a:sym typeface="Wingdings" pitchFamily="2" charset="2"/>
              </a:rPr>
              <a:t>historical</a:t>
            </a:r>
            <a:r>
              <a:rPr lang="fr-BE" dirty="0">
                <a:latin typeface="Calibri" pitchFamily="34" charset="0"/>
                <a:sym typeface="Wingdings" pitchFamily="2" charset="2"/>
              </a:rPr>
              <a:t> </a:t>
            </a:r>
            <a:r>
              <a:rPr lang="fr-BE" dirty="0" err="1">
                <a:latin typeface="Calibri" pitchFamily="34" charset="0"/>
                <a:sym typeface="Wingdings" pitchFamily="2" charset="2"/>
              </a:rPr>
              <a:t>context</a:t>
            </a:r>
            <a:r>
              <a:rPr lang="fr-BE" dirty="0">
                <a:latin typeface="Calibri" pitchFamily="34" charset="0"/>
                <a:sym typeface="Wingdings" pitchFamily="2" charset="2"/>
              </a:rPr>
              <a:t>)</a:t>
            </a:r>
          </a:p>
          <a:p>
            <a:pPr lvl="1">
              <a:lnSpc>
                <a:spcPct val="80000"/>
              </a:lnSpc>
            </a:pPr>
            <a:endParaRPr lang="fr-BE" dirty="0">
              <a:latin typeface="Calibri" pitchFamily="34" charset="0"/>
              <a:sym typeface="Wingdings" pitchFamily="2" charset="2"/>
            </a:endParaRPr>
          </a:p>
          <a:p>
            <a:pPr lvl="1">
              <a:lnSpc>
                <a:spcPct val="80000"/>
              </a:lnSpc>
            </a:pPr>
            <a:r>
              <a:rPr lang="fr-BE" dirty="0">
                <a:latin typeface="Calibri" pitchFamily="34" charset="0"/>
                <a:sym typeface="Wingdings" pitchFamily="2" charset="2"/>
              </a:rPr>
              <a:t>Limited society </a:t>
            </a:r>
            <a:r>
              <a:rPr lang="fr-BE" dirty="0" err="1">
                <a:latin typeface="Calibri" pitchFamily="34" charset="0"/>
                <a:sym typeface="Wingdings" pitchFamily="2" charset="2"/>
              </a:rPr>
              <a:t>capacity</a:t>
            </a:r>
            <a:r>
              <a:rPr lang="fr-BE" dirty="0">
                <a:latin typeface="Calibri" pitchFamily="34" charset="0"/>
                <a:sym typeface="Wingdings" pitchFamily="2" charset="2"/>
              </a:rPr>
              <a:t> to </a:t>
            </a:r>
            <a:r>
              <a:rPr lang="fr-BE" dirty="0" err="1">
                <a:latin typeface="Calibri" pitchFamily="34" charset="0"/>
                <a:sym typeface="Wingdings" pitchFamily="2" charset="2"/>
              </a:rPr>
              <a:t>participate</a:t>
            </a:r>
            <a:r>
              <a:rPr lang="fr-BE" dirty="0">
                <a:latin typeface="Calibri" pitchFamily="34" charset="0"/>
                <a:sym typeface="Wingdings" pitchFamily="2" charset="2"/>
              </a:rPr>
              <a:t>  importance of the </a:t>
            </a:r>
            <a:r>
              <a:rPr lang="fr-BE" dirty="0" err="1">
                <a:latin typeface="Calibri" pitchFamily="34" charset="0"/>
                <a:sym typeface="Wingdings" pitchFamily="2" charset="2"/>
              </a:rPr>
              <a:t>process</a:t>
            </a:r>
            <a:r>
              <a:rPr lang="fr-BE" dirty="0">
                <a:latin typeface="Calibri" pitchFamily="34" charset="0"/>
                <a:sym typeface="Wingdings" pitchFamily="2" charset="2"/>
              </a:rPr>
              <a:t> as </a:t>
            </a:r>
            <a:r>
              <a:rPr lang="fr-BE" dirty="0" err="1">
                <a:latin typeface="Calibri" pitchFamily="34" charset="0"/>
                <a:sym typeface="Wingdings" pitchFamily="2" charset="2"/>
              </a:rPr>
              <a:t>gradual</a:t>
            </a:r>
            <a:r>
              <a:rPr lang="fr-BE" dirty="0">
                <a:latin typeface="Calibri" pitchFamily="34" charset="0"/>
                <a:sym typeface="Wingdings" pitchFamily="2" charset="2"/>
              </a:rPr>
              <a:t> social </a:t>
            </a:r>
            <a:r>
              <a:rPr lang="fr-BE" dirty="0" err="1">
                <a:latin typeface="Calibri" pitchFamily="34" charset="0"/>
                <a:sym typeface="Wingdings" pitchFamily="2" charset="2"/>
              </a:rPr>
              <a:t>learning</a:t>
            </a:r>
            <a:r>
              <a:rPr lang="fr-BE" dirty="0">
                <a:latin typeface="Calibri" pitchFamily="34" charset="0"/>
                <a:sym typeface="Wingdings" pitchFamily="2" charset="2"/>
              </a:rPr>
              <a:t>, </a:t>
            </a:r>
            <a:r>
              <a:rPr lang="fr-BE" dirty="0" err="1">
                <a:latin typeface="Calibri" pitchFamily="34" charset="0"/>
                <a:sym typeface="Wingdings" pitchFamily="2" charset="2"/>
              </a:rPr>
              <a:t>need</a:t>
            </a:r>
            <a:r>
              <a:rPr lang="fr-BE" dirty="0">
                <a:latin typeface="Calibri" pitchFamily="34" charset="0"/>
                <a:sym typeface="Wingdings" pitchFamily="2" charset="2"/>
              </a:rPr>
              <a:t> to </a:t>
            </a:r>
            <a:r>
              <a:rPr lang="fr-BE" dirty="0" err="1">
                <a:latin typeface="Calibri" pitchFamily="34" charset="0"/>
                <a:sym typeface="Wingdings" pitchFamily="2" charset="2"/>
              </a:rPr>
              <a:t>include</a:t>
            </a:r>
            <a:r>
              <a:rPr lang="fr-BE" dirty="0">
                <a:latin typeface="Calibri" pitchFamily="34" charset="0"/>
                <a:sym typeface="Wingdings" pitchFamily="2" charset="2"/>
              </a:rPr>
              <a:t> </a:t>
            </a:r>
            <a:r>
              <a:rPr lang="fr-BE" dirty="0" err="1">
                <a:latin typeface="Calibri" pitchFamily="34" charset="0"/>
                <a:sym typeface="Wingdings" pitchFamily="2" charset="2"/>
              </a:rPr>
              <a:t>different</a:t>
            </a:r>
            <a:r>
              <a:rPr lang="fr-BE" dirty="0">
                <a:latin typeface="Calibri" pitchFamily="34" charset="0"/>
                <a:sym typeface="Wingdings" pitchFamily="2" charset="2"/>
              </a:rPr>
              <a:t> expert </a:t>
            </a:r>
            <a:r>
              <a:rPr lang="fr-BE" dirty="0" err="1">
                <a:latin typeface="Calibri" pitchFamily="34" charset="0"/>
                <a:sym typeface="Wingdings" pitchFamily="2" charset="2"/>
              </a:rPr>
              <a:t>voices</a:t>
            </a:r>
            <a:r>
              <a:rPr lang="fr-BE" dirty="0">
                <a:latin typeface="Calibri" pitchFamily="34" charset="0"/>
                <a:sym typeface="Wingdings" pitchFamily="2" charset="2"/>
              </a:rPr>
              <a:t> at the table</a:t>
            </a:r>
          </a:p>
          <a:p>
            <a:pPr lvl="1">
              <a:lnSpc>
                <a:spcPct val="80000"/>
              </a:lnSpc>
            </a:pPr>
            <a:endParaRPr lang="fr-BE" dirty="0">
              <a:latin typeface="Calibri" pitchFamily="34" charset="0"/>
              <a:sym typeface="Wingdings" pitchFamily="2" charset="2"/>
            </a:endParaRPr>
          </a:p>
          <a:p>
            <a:pPr lvl="1">
              <a:lnSpc>
                <a:spcPct val="80000"/>
              </a:lnSpc>
            </a:pPr>
            <a:r>
              <a:rPr lang="fr-BE" dirty="0" err="1">
                <a:latin typeface="Calibri" pitchFamily="34" charset="0"/>
                <a:sym typeface="Wingdings" pitchFamily="2" charset="2"/>
              </a:rPr>
              <a:t>Scale</a:t>
            </a:r>
            <a:r>
              <a:rPr lang="fr-BE" dirty="0">
                <a:latin typeface="Calibri" pitchFamily="34" charset="0"/>
                <a:sym typeface="Wingdings" pitchFamily="2" charset="2"/>
              </a:rPr>
              <a:t> issue, RBO </a:t>
            </a:r>
            <a:r>
              <a:rPr lang="fr-BE" dirty="0" err="1">
                <a:latin typeface="Calibri" pitchFamily="34" charset="0"/>
                <a:sym typeface="Wingdings" pitchFamily="2" charset="2"/>
              </a:rPr>
              <a:t>is</a:t>
            </a:r>
            <a:r>
              <a:rPr lang="fr-BE" dirty="0">
                <a:latin typeface="Calibri" pitchFamily="34" charset="0"/>
                <a:sym typeface="Wingdings" pitchFamily="2" charset="2"/>
              </a:rPr>
              <a:t> not </a:t>
            </a:r>
            <a:r>
              <a:rPr lang="fr-BE" dirty="0" err="1">
                <a:latin typeface="Calibri" pitchFamily="34" charset="0"/>
                <a:sym typeface="Wingdings" pitchFamily="2" charset="2"/>
              </a:rPr>
              <a:t>implementing</a:t>
            </a:r>
            <a:r>
              <a:rPr lang="fr-BE" dirty="0">
                <a:latin typeface="Calibri" pitchFamily="34" charset="0"/>
                <a:sym typeface="Wingdings" pitchFamily="2" charset="2"/>
              </a:rPr>
              <a:t> the participation </a:t>
            </a:r>
            <a:r>
              <a:rPr lang="fr-BE" dirty="0" err="1">
                <a:latin typeface="Calibri" pitchFamily="34" charset="0"/>
                <a:sym typeface="Wingdings" pitchFamily="2" charset="2"/>
              </a:rPr>
              <a:t>process</a:t>
            </a:r>
            <a:r>
              <a:rPr lang="fr-BE" dirty="0">
                <a:latin typeface="Calibri" pitchFamily="34" charset="0"/>
                <a:sym typeface="Wingdings" pitchFamily="2" charset="2"/>
              </a:rPr>
              <a:t>  motivation (</a:t>
            </a:r>
            <a:r>
              <a:rPr lang="fr-BE" dirty="0" err="1">
                <a:latin typeface="Calibri" pitchFamily="34" charset="0"/>
                <a:sym typeface="Wingdings" pitchFamily="2" charset="2"/>
              </a:rPr>
              <a:t>need</a:t>
            </a:r>
            <a:r>
              <a:rPr lang="fr-BE" dirty="0">
                <a:latin typeface="Calibri" pitchFamily="34" charset="0"/>
                <a:sym typeface="Wingdings" pitchFamily="2" charset="2"/>
              </a:rPr>
              <a:t> to </a:t>
            </a:r>
            <a:r>
              <a:rPr lang="fr-BE" dirty="0" err="1">
                <a:latin typeface="Calibri" pitchFamily="34" charset="0"/>
                <a:sym typeface="Wingdings" pitchFamily="2" charset="2"/>
              </a:rPr>
              <a:t>create</a:t>
            </a:r>
            <a:r>
              <a:rPr lang="fr-BE" dirty="0">
                <a:latin typeface="Calibri" pitchFamily="34" charset="0"/>
                <a:sym typeface="Wingdings" pitchFamily="2" charset="2"/>
              </a:rPr>
              <a:t> a direct </a:t>
            </a:r>
            <a:r>
              <a:rPr lang="fr-BE" dirty="0" err="1">
                <a:latin typeface="Calibri" pitchFamily="34" charset="0"/>
                <a:sym typeface="Wingdings" pitchFamily="2" charset="2"/>
              </a:rPr>
              <a:t>interest</a:t>
            </a:r>
            <a:r>
              <a:rPr lang="fr-BE" dirty="0">
                <a:latin typeface="Calibri" pitchFamily="34" charset="0"/>
                <a:sym typeface="Wingdings" pitchFamily="2" charset="2"/>
              </a:rPr>
              <a:t> for </a:t>
            </a:r>
            <a:r>
              <a:rPr lang="fr-BE" dirty="0" err="1">
                <a:latin typeface="Calibri" pitchFamily="34" charset="0"/>
                <a:sym typeface="Wingdings" pitchFamily="2" charset="2"/>
              </a:rPr>
              <a:t>stakeholders</a:t>
            </a:r>
            <a:r>
              <a:rPr lang="fr-BE" dirty="0">
                <a:latin typeface="Calibri" pitchFamily="34" charset="0"/>
                <a:sym typeface="Wingdings" pitchFamily="2" charset="2"/>
              </a:rPr>
              <a:t> important for </a:t>
            </a:r>
            <a:r>
              <a:rPr lang="fr-BE" dirty="0" err="1">
                <a:latin typeface="Calibri" pitchFamily="34" charset="0"/>
                <a:sym typeface="Wingdings" pitchFamily="2" charset="2"/>
              </a:rPr>
              <a:t>creation</a:t>
            </a:r>
            <a:r>
              <a:rPr lang="fr-BE" dirty="0">
                <a:latin typeface="Calibri" pitchFamily="34" charset="0"/>
                <a:sym typeface="Wingdings" pitchFamily="2" charset="2"/>
              </a:rPr>
              <a:t> of trust and active motivation)</a:t>
            </a:r>
          </a:p>
          <a:p>
            <a:pPr lvl="1">
              <a:lnSpc>
                <a:spcPct val="80000"/>
              </a:lnSpc>
            </a:pPr>
            <a:endParaRPr lang="fr-BE" dirty="0">
              <a:latin typeface="Calibri" pitchFamily="34" charset="0"/>
              <a:sym typeface="Wingdings" pitchFamily="2" charset="2"/>
            </a:endParaRPr>
          </a:p>
          <a:p>
            <a:pPr lvl="1">
              <a:lnSpc>
                <a:spcPct val="80000"/>
              </a:lnSpc>
            </a:pPr>
            <a:r>
              <a:rPr lang="fr-BE" dirty="0" err="1">
                <a:latin typeface="Calibri" pitchFamily="34" charset="0"/>
                <a:sym typeface="Wingdings" pitchFamily="2" charset="2"/>
              </a:rPr>
              <a:t>Empowerment</a:t>
            </a:r>
            <a:r>
              <a:rPr lang="fr-BE" dirty="0">
                <a:latin typeface="Calibri" pitchFamily="34" charset="0"/>
                <a:sym typeface="Wingdings" pitchFamily="2" charset="2"/>
              </a:rPr>
              <a:t> and </a:t>
            </a:r>
            <a:r>
              <a:rPr lang="fr-BE" dirty="0" err="1">
                <a:latin typeface="Calibri" pitchFamily="34" charset="0"/>
                <a:sym typeface="Wingdings" pitchFamily="2" charset="2"/>
              </a:rPr>
              <a:t>equity</a:t>
            </a:r>
            <a:r>
              <a:rPr lang="fr-BE" dirty="0">
                <a:latin typeface="Calibri" pitchFamily="34" charset="0"/>
                <a:sym typeface="Wingdings" pitchFamily="2" charset="2"/>
              </a:rPr>
              <a:t> vs </a:t>
            </a:r>
            <a:r>
              <a:rPr lang="fr-BE" dirty="0" err="1">
                <a:latin typeface="Calibri" pitchFamily="34" charset="0"/>
                <a:sym typeface="Wingdings" pitchFamily="2" charset="2"/>
              </a:rPr>
              <a:t>context</a:t>
            </a:r>
            <a:r>
              <a:rPr lang="fr-BE" dirty="0">
                <a:latin typeface="Calibri" pitchFamily="34" charset="0"/>
                <a:sym typeface="Wingdings" pitchFamily="2" charset="2"/>
              </a:rPr>
              <a:t> and </a:t>
            </a:r>
            <a:r>
              <a:rPr lang="fr-BE" dirty="0" err="1">
                <a:latin typeface="Calibri" pitchFamily="34" charset="0"/>
                <a:sym typeface="Wingdings" pitchFamily="2" charset="2"/>
              </a:rPr>
              <a:t>mediation</a:t>
            </a:r>
            <a:endParaRPr lang="fr-BE" dirty="0">
              <a:latin typeface="Calibri" pitchFamily="34" charset="0"/>
              <a:sym typeface="Wingdings" pitchFamily="2" charset="2"/>
            </a:endParaRPr>
          </a:p>
          <a:p>
            <a:endParaRPr lang="en-GB" dirty="0"/>
          </a:p>
        </p:txBody>
      </p:sp>
    </p:spTree>
    <p:extLst>
      <p:ext uri="{BB962C8B-B14F-4D97-AF65-F5344CB8AC3E}">
        <p14:creationId xmlns:p14="http://schemas.microsoft.com/office/powerpoint/2010/main" val="15318623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(2/2)</a:t>
            </a:r>
            <a:endParaRPr lang="en-GB" dirty="0"/>
          </a:p>
        </p:txBody>
      </p:sp>
      <p:sp>
        <p:nvSpPr>
          <p:cNvPr id="3" name="Content Placeholder 2"/>
          <p:cNvSpPr>
            <a:spLocks noGrp="1"/>
          </p:cNvSpPr>
          <p:nvPr>
            <p:ph idx="1"/>
          </p:nvPr>
        </p:nvSpPr>
        <p:spPr/>
        <p:txBody>
          <a:bodyPr>
            <a:normAutofit/>
          </a:bodyPr>
          <a:lstStyle/>
          <a:p>
            <a:pPr lvl="1">
              <a:lnSpc>
                <a:spcPct val="80000"/>
              </a:lnSpc>
            </a:pPr>
            <a:r>
              <a:rPr lang="fr-BE" dirty="0" err="1">
                <a:latin typeface="Calibri" pitchFamily="34" charset="0"/>
                <a:sym typeface="Wingdings" pitchFamily="2" charset="2"/>
              </a:rPr>
              <a:t>Implementation</a:t>
            </a:r>
            <a:r>
              <a:rPr lang="fr-BE" dirty="0">
                <a:latin typeface="Calibri" pitchFamily="34" charset="0"/>
                <a:sym typeface="Wingdings" pitchFamily="2" charset="2"/>
              </a:rPr>
              <a:t> </a:t>
            </a:r>
            <a:r>
              <a:rPr lang="fr-BE" dirty="0" err="1">
                <a:latin typeface="Calibri" pitchFamily="34" charset="0"/>
                <a:sym typeface="Wingdings" pitchFamily="2" charset="2"/>
              </a:rPr>
              <a:t>needs</a:t>
            </a:r>
            <a:r>
              <a:rPr lang="fr-BE" dirty="0">
                <a:latin typeface="Calibri" pitchFamily="34" charset="0"/>
                <a:sym typeface="Wingdings" pitchFamily="2" charset="2"/>
              </a:rPr>
              <a:t> </a:t>
            </a:r>
            <a:r>
              <a:rPr lang="fr-BE" dirty="0" err="1">
                <a:latin typeface="Calibri" pitchFamily="34" charset="0"/>
                <a:sym typeface="Wingdings" pitchFamily="2" charset="2"/>
              </a:rPr>
              <a:t>clear</a:t>
            </a:r>
            <a:r>
              <a:rPr lang="fr-BE" dirty="0">
                <a:latin typeface="Calibri" pitchFamily="34" charset="0"/>
                <a:sym typeface="Wingdings" pitchFamily="2" charset="2"/>
              </a:rPr>
              <a:t> </a:t>
            </a:r>
            <a:r>
              <a:rPr lang="fr-BE" dirty="0" err="1">
                <a:latin typeface="Calibri" pitchFamily="34" charset="0"/>
                <a:sym typeface="Wingdings" pitchFamily="2" charset="2"/>
              </a:rPr>
              <a:t>competences</a:t>
            </a:r>
            <a:r>
              <a:rPr lang="fr-BE" dirty="0">
                <a:latin typeface="Calibri" pitchFamily="34" charset="0"/>
                <a:sym typeface="Wingdings" pitchFamily="2" charset="2"/>
              </a:rPr>
              <a:t>, </a:t>
            </a:r>
            <a:r>
              <a:rPr lang="fr-BE" dirty="0" err="1">
                <a:latin typeface="Calibri" pitchFamily="34" charset="0"/>
                <a:sym typeface="Wingdings" pitchFamily="2" charset="2"/>
              </a:rPr>
              <a:t>realistic</a:t>
            </a:r>
            <a:r>
              <a:rPr lang="fr-BE" dirty="0">
                <a:latin typeface="Calibri" pitchFamily="34" charset="0"/>
                <a:sym typeface="Wingdings" pitchFamily="2" charset="2"/>
              </a:rPr>
              <a:t> </a:t>
            </a:r>
            <a:r>
              <a:rPr lang="fr-BE" dirty="0" err="1">
                <a:latin typeface="Calibri" pitchFamily="34" charset="0"/>
                <a:sym typeface="Wingdings" pitchFamily="2" charset="2"/>
              </a:rPr>
              <a:t>cost</a:t>
            </a:r>
            <a:r>
              <a:rPr lang="fr-BE" dirty="0">
                <a:latin typeface="Calibri" pitchFamily="34" charset="0"/>
                <a:sym typeface="Wingdings" pitchFamily="2" charset="2"/>
              </a:rPr>
              <a:t> estimations and </a:t>
            </a:r>
            <a:r>
              <a:rPr lang="fr-BE" dirty="0" err="1">
                <a:latin typeface="Calibri" pitchFamily="34" charset="0"/>
                <a:sym typeface="Wingdings" pitchFamily="2" charset="2"/>
              </a:rPr>
              <a:t>subsequent</a:t>
            </a:r>
            <a:r>
              <a:rPr lang="fr-BE" dirty="0">
                <a:latin typeface="Calibri" pitchFamily="34" charset="0"/>
                <a:sym typeface="Wingdings" pitchFamily="2" charset="2"/>
              </a:rPr>
              <a:t> </a:t>
            </a:r>
            <a:r>
              <a:rPr lang="fr-BE" dirty="0" err="1">
                <a:latin typeface="Calibri" pitchFamily="34" charset="0"/>
                <a:sym typeface="Wingdings" pitchFamily="2" charset="2"/>
              </a:rPr>
              <a:t>funding</a:t>
            </a:r>
            <a:endParaRPr lang="fr-BE" dirty="0">
              <a:latin typeface="Calibri" pitchFamily="34" charset="0"/>
              <a:sym typeface="Wingdings" pitchFamily="2" charset="2"/>
            </a:endParaRPr>
          </a:p>
          <a:p>
            <a:pPr lvl="1">
              <a:lnSpc>
                <a:spcPct val="80000"/>
              </a:lnSpc>
            </a:pPr>
            <a:r>
              <a:rPr lang="fr-BE" dirty="0">
                <a:latin typeface="Calibri" pitchFamily="34" charset="0"/>
                <a:sym typeface="Wingdings" pitchFamily="2" charset="2"/>
              </a:rPr>
              <a:t> </a:t>
            </a:r>
            <a:r>
              <a:rPr lang="fr-BE" dirty="0" err="1">
                <a:latin typeface="Calibri" pitchFamily="34" charset="0"/>
                <a:sym typeface="Wingdings" pitchFamily="2" charset="2"/>
              </a:rPr>
              <a:t>need</a:t>
            </a:r>
            <a:r>
              <a:rPr lang="fr-BE" dirty="0">
                <a:latin typeface="Calibri" pitchFamily="34" charset="0"/>
                <a:sym typeface="Wingdings" pitchFamily="2" charset="2"/>
              </a:rPr>
              <a:t> for vertical </a:t>
            </a:r>
            <a:r>
              <a:rPr lang="fr-BE" dirty="0" err="1">
                <a:latin typeface="Calibri" pitchFamily="34" charset="0"/>
                <a:sym typeface="Wingdings" pitchFamily="2" charset="2"/>
              </a:rPr>
              <a:t>integration</a:t>
            </a:r>
            <a:r>
              <a:rPr lang="fr-BE" dirty="0">
                <a:latin typeface="Calibri" pitchFamily="34" charset="0"/>
                <a:sym typeface="Wingdings" pitchFamily="2" charset="2"/>
              </a:rPr>
              <a:t> of </a:t>
            </a:r>
            <a:r>
              <a:rPr lang="fr-BE" dirty="0" err="1">
                <a:latin typeface="Calibri" pitchFamily="34" charset="0"/>
                <a:sym typeface="Wingdings" pitchFamily="2" charset="2"/>
              </a:rPr>
              <a:t>different</a:t>
            </a:r>
            <a:r>
              <a:rPr lang="fr-BE" dirty="0">
                <a:latin typeface="Calibri" pitchFamily="34" charset="0"/>
                <a:sym typeface="Wingdings" pitchFamily="2" charset="2"/>
              </a:rPr>
              <a:t> initiatives, </a:t>
            </a:r>
            <a:r>
              <a:rPr lang="fr-BE" dirty="0" err="1">
                <a:latin typeface="Calibri" pitchFamily="34" charset="0"/>
                <a:sym typeface="Wingdings" pitchFamily="2" charset="2"/>
              </a:rPr>
              <a:t>polycentric</a:t>
            </a:r>
            <a:r>
              <a:rPr lang="fr-BE" dirty="0">
                <a:latin typeface="Calibri" pitchFamily="34" charset="0"/>
                <a:sym typeface="Wingdings" pitchFamily="2" charset="2"/>
              </a:rPr>
              <a:t> </a:t>
            </a:r>
            <a:r>
              <a:rPr lang="fr-BE" dirty="0" err="1">
                <a:latin typeface="Calibri" pitchFamily="34" charset="0"/>
                <a:sym typeface="Wingdings" pitchFamily="2" charset="2"/>
              </a:rPr>
              <a:t>governance</a:t>
            </a:r>
            <a:r>
              <a:rPr lang="fr-BE" dirty="0">
                <a:latin typeface="Calibri" pitchFamily="34" charset="0"/>
                <a:sym typeface="Wingdings" pitchFamily="2" charset="2"/>
              </a:rPr>
              <a:t> </a:t>
            </a:r>
            <a:r>
              <a:rPr lang="fr-BE" dirty="0" err="1">
                <a:latin typeface="Calibri" pitchFamily="34" charset="0"/>
                <a:sym typeface="Wingdings" pitchFamily="2" charset="2"/>
              </a:rPr>
              <a:t>needs</a:t>
            </a:r>
            <a:r>
              <a:rPr lang="fr-BE" dirty="0">
                <a:latin typeface="Calibri" pitchFamily="34" charset="0"/>
                <a:sym typeface="Wingdings" pitchFamily="2" charset="2"/>
              </a:rPr>
              <a:t> </a:t>
            </a:r>
            <a:r>
              <a:rPr lang="fr-BE" dirty="0" err="1">
                <a:latin typeface="Calibri" pitchFamily="34" charset="0"/>
                <a:sym typeface="Wingdings" pitchFamily="2" charset="2"/>
              </a:rPr>
              <a:t>integration</a:t>
            </a:r>
            <a:r>
              <a:rPr lang="fr-BE" dirty="0">
                <a:latin typeface="Calibri" pitchFamily="34" charset="0"/>
                <a:sym typeface="Wingdings" pitchFamily="2" charset="2"/>
              </a:rPr>
              <a:t> to </a:t>
            </a:r>
            <a:r>
              <a:rPr lang="fr-BE" dirty="0" err="1">
                <a:latin typeface="Calibri" pitchFamily="34" charset="0"/>
                <a:sym typeface="Wingdings" pitchFamily="2" charset="2"/>
              </a:rPr>
              <a:t>be</a:t>
            </a:r>
            <a:r>
              <a:rPr lang="fr-BE" dirty="0">
                <a:latin typeface="Calibri" pitchFamily="34" charset="0"/>
                <a:sym typeface="Wingdings" pitchFamily="2" charset="2"/>
              </a:rPr>
              <a:t> set as a goal </a:t>
            </a:r>
            <a:r>
              <a:rPr lang="fr-BE" dirty="0" err="1">
                <a:latin typeface="Calibri" pitchFamily="34" charset="0"/>
                <a:sym typeface="Wingdings" pitchFamily="2" charset="2"/>
              </a:rPr>
              <a:t>from</a:t>
            </a:r>
            <a:r>
              <a:rPr lang="fr-BE" dirty="0">
                <a:latin typeface="Calibri" pitchFamily="34" charset="0"/>
                <a:sym typeface="Wingdings" pitchFamily="2" charset="2"/>
              </a:rPr>
              <a:t> the </a:t>
            </a:r>
            <a:r>
              <a:rPr lang="fr-BE" dirty="0" err="1">
                <a:latin typeface="Calibri" pitchFamily="34" charset="0"/>
                <a:sym typeface="Wingdings" pitchFamily="2" charset="2"/>
              </a:rPr>
              <a:t>beginning</a:t>
            </a:r>
            <a:endParaRPr lang="fr-BE" dirty="0">
              <a:latin typeface="Calibri" pitchFamily="34" charset="0"/>
              <a:sym typeface="Wingdings" pitchFamily="2" charset="2"/>
            </a:endParaRPr>
          </a:p>
          <a:p>
            <a:pPr lvl="1">
              <a:lnSpc>
                <a:spcPct val="80000"/>
              </a:lnSpc>
            </a:pPr>
            <a:endParaRPr lang="fr-BE" dirty="0">
              <a:latin typeface="Calibri" pitchFamily="34" charset="0"/>
              <a:sym typeface="Wingdings" pitchFamily="2" charset="2"/>
            </a:endParaRPr>
          </a:p>
          <a:p>
            <a:pPr lvl="1">
              <a:lnSpc>
                <a:spcPct val="80000"/>
              </a:lnSpc>
            </a:pPr>
            <a:r>
              <a:rPr lang="en-GB" dirty="0">
                <a:latin typeface="Calibri" pitchFamily="34" charset="0"/>
                <a:cs typeface="Times New Roman" pitchFamily="18" charset="0"/>
              </a:rPr>
              <a:t>Role of ICT and web tools: support, not leading </a:t>
            </a:r>
            <a:r>
              <a:rPr lang="en-GB" dirty="0">
                <a:latin typeface="Calibri" pitchFamily="34" charset="0"/>
                <a:cs typeface="Times New Roman" pitchFamily="18" charset="0"/>
                <a:sym typeface="Wingdings" panose="05000000000000000000" pitchFamily="2" charset="2"/>
              </a:rPr>
              <a:t> </a:t>
            </a:r>
            <a:r>
              <a:rPr lang="en-GB" dirty="0">
                <a:latin typeface="Calibri" pitchFamily="34" charset="0"/>
                <a:cs typeface="Times New Roman" pitchFamily="18" charset="0"/>
              </a:rPr>
              <a:t> need for interplay with dynamic and reactivating process, need for agile tools</a:t>
            </a:r>
          </a:p>
          <a:p>
            <a:pPr lvl="1">
              <a:lnSpc>
                <a:spcPct val="80000"/>
              </a:lnSpc>
            </a:pPr>
            <a:endParaRPr lang="en-US" dirty="0">
              <a:latin typeface="Calibri" pitchFamily="34" charset="0"/>
              <a:cs typeface="Times New Roman" pitchFamily="18" charset="0"/>
            </a:endParaRPr>
          </a:p>
          <a:p>
            <a:pPr lvl="1">
              <a:lnSpc>
                <a:spcPct val="80000"/>
              </a:lnSpc>
            </a:pPr>
            <a:r>
              <a:rPr lang="en-US" dirty="0">
                <a:latin typeface="Calibri" pitchFamily="34" charset="0"/>
                <a:cs typeface="Times New Roman" pitchFamily="18" charset="0"/>
              </a:rPr>
              <a:t>Importance of mandate</a:t>
            </a:r>
            <a:endParaRPr lang="en-GB" dirty="0">
              <a:latin typeface="Calibri" pitchFamily="34" charset="0"/>
              <a:cs typeface="Times New Roman" pitchFamily="18" charset="0"/>
            </a:endParaRPr>
          </a:p>
          <a:p>
            <a:endParaRPr lang="en-GB" dirty="0"/>
          </a:p>
        </p:txBody>
      </p:sp>
    </p:spTree>
    <p:extLst>
      <p:ext uri="{BB962C8B-B14F-4D97-AF65-F5344CB8AC3E}">
        <p14:creationId xmlns:p14="http://schemas.microsoft.com/office/powerpoint/2010/main" val="23858748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the learning objectives</a:t>
            </a:r>
            <a:endParaRPr lang="en-GB" dirty="0"/>
          </a:p>
        </p:txBody>
      </p:sp>
      <p:sp>
        <p:nvSpPr>
          <p:cNvPr id="3" name="Content Placeholder 2"/>
          <p:cNvSpPr>
            <a:spLocks noGrp="1"/>
          </p:cNvSpPr>
          <p:nvPr>
            <p:ph idx="1"/>
          </p:nvPr>
        </p:nvSpPr>
        <p:spPr/>
        <p:txBody>
          <a:bodyPr>
            <a:normAutofit/>
          </a:bodyPr>
          <a:lstStyle/>
          <a:p>
            <a:pPr>
              <a:buNone/>
            </a:pPr>
            <a:r>
              <a:rPr lang="en-US" dirty="0"/>
              <a:t>Did the course help you to:</a:t>
            </a:r>
          </a:p>
          <a:p>
            <a:endParaRPr lang="en-US" dirty="0"/>
          </a:p>
          <a:p>
            <a:r>
              <a:rPr lang="en-US" dirty="0"/>
              <a:t>Understanding different modalities of involvement and its relation to engagement objectives, steps in the planning process and context;</a:t>
            </a:r>
          </a:p>
          <a:p>
            <a:r>
              <a:rPr lang="en-US" dirty="0"/>
              <a:t>becoming aware about the costs and other challenges of planning and coordinating stakeholder involvement; and</a:t>
            </a:r>
          </a:p>
          <a:p>
            <a:r>
              <a:rPr lang="en-US" dirty="0"/>
              <a:t>Critically analyze the stakeholder process and its outcomes through a case study</a:t>
            </a:r>
          </a:p>
          <a:p>
            <a:endParaRPr lang="en-GB" dirty="0"/>
          </a:p>
        </p:txBody>
      </p:sp>
    </p:spTree>
    <p:extLst>
      <p:ext uri="{BB962C8B-B14F-4D97-AF65-F5344CB8AC3E}">
        <p14:creationId xmlns:p14="http://schemas.microsoft.com/office/powerpoint/2010/main" val="3214445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6248400" cy="1325563"/>
          </a:xfrm>
        </p:spPr>
        <p:txBody>
          <a:bodyPr>
            <a:normAutofit fontScale="90000"/>
          </a:bodyPr>
          <a:lstStyle/>
          <a:p>
            <a:r>
              <a:rPr lang="en-US" sz="4000" dirty="0"/>
              <a:t>SI methods and tools in different moments of decision making</a:t>
            </a:r>
            <a:endParaRPr lang="en-GB" sz="4000" dirty="0"/>
          </a:p>
        </p:txBody>
      </p:sp>
      <p:sp>
        <p:nvSpPr>
          <p:cNvPr id="6" name="Content Placeholder 5"/>
          <p:cNvSpPr>
            <a:spLocks noGrp="1"/>
          </p:cNvSpPr>
          <p:nvPr>
            <p:ph sz="half" idx="1"/>
          </p:nvPr>
        </p:nvSpPr>
        <p:spPr>
          <a:xfrm>
            <a:off x="838200" y="1825625"/>
            <a:ext cx="5435600" cy="4351338"/>
          </a:xfrm>
        </p:spPr>
        <p:txBody>
          <a:bodyPr>
            <a:noAutofit/>
          </a:bodyPr>
          <a:lstStyle/>
          <a:p>
            <a:endParaRPr lang="en-US" sz="1600" dirty="0">
              <a:solidFill>
                <a:schemeClr val="bg2">
                  <a:lumMod val="75000"/>
                </a:schemeClr>
              </a:solidFill>
            </a:endParaRPr>
          </a:p>
          <a:p>
            <a:r>
              <a:rPr lang="en-US" sz="1600" dirty="0">
                <a:solidFill>
                  <a:schemeClr val="bg2">
                    <a:lumMod val="75000"/>
                  </a:schemeClr>
                </a:solidFill>
              </a:rPr>
              <a:t>Understanding the problem </a:t>
            </a:r>
          </a:p>
          <a:p>
            <a:pPr lvl="1"/>
            <a:r>
              <a:rPr lang="en-US" sz="1400" dirty="0">
                <a:solidFill>
                  <a:schemeClr val="bg2">
                    <a:lumMod val="75000"/>
                  </a:schemeClr>
                </a:solidFill>
              </a:rPr>
              <a:t>problem tree, maps/rich pictures, joint fact finding – but also understanding different interests, positions and frames</a:t>
            </a:r>
          </a:p>
          <a:p>
            <a:pPr lvl="1"/>
            <a:r>
              <a:rPr lang="en-US" sz="1400" dirty="0">
                <a:solidFill>
                  <a:schemeClr val="bg2">
                    <a:lumMod val="75000"/>
                  </a:schemeClr>
                </a:solidFill>
              </a:rPr>
              <a:t>E.g. Transboundary Diagnostic analysis (Danube), UNECE joint fact finding</a:t>
            </a:r>
          </a:p>
          <a:p>
            <a:pPr lvl="1"/>
            <a:r>
              <a:rPr lang="en-US" sz="1400" dirty="0">
                <a:solidFill>
                  <a:schemeClr val="bg2">
                    <a:lumMod val="75000"/>
                  </a:schemeClr>
                </a:solidFill>
              </a:rPr>
              <a:t>Visioning exercise</a:t>
            </a:r>
          </a:p>
          <a:p>
            <a:r>
              <a:rPr lang="en-US" sz="1600" dirty="0">
                <a:solidFill>
                  <a:schemeClr val="bg2">
                    <a:lumMod val="75000"/>
                  </a:schemeClr>
                </a:solidFill>
              </a:rPr>
              <a:t>Defining alternative solutions</a:t>
            </a:r>
          </a:p>
          <a:p>
            <a:pPr lvl="1"/>
            <a:r>
              <a:rPr lang="en-US" sz="1400" dirty="0">
                <a:solidFill>
                  <a:schemeClr val="bg2">
                    <a:lumMod val="75000"/>
                  </a:schemeClr>
                </a:solidFill>
              </a:rPr>
              <a:t>Modelling</a:t>
            </a:r>
          </a:p>
          <a:p>
            <a:pPr lvl="1"/>
            <a:r>
              <a:rPr lang="en-US" sz="1400" dirty="0">
                <a:solidFill>
                  <a:schemeClr val="bg2">
                    <a:lumMod val="75000"/>
                  </a:schemeClr>
                </a:solidFill>
              </a:rPr>
              <a:t>Scenario assessment</a:t>
            </a:r>
          </a:p>
          <a:p>
            <a:pPr lvl="1"/>
            <a:r>
              <a:rPr lang="en-US" sz="1400" dirty="0">
                <a:solidFill>
                  <a:schemeClr val="bg2">
                    <a:lumMod val="75000"/>
                  </a:schemeClr>
                </a:solidFill>
              </a:rPr>
              <a:t>E.g. collaborative modelling Mexico between states, NBI, shared models between countries</a:t>
            </a:r>
          </a:p>
          <a:p>
            <a:r>
              <a:rPr lang="en-US" sz="1600" dirty="0">
                <a:solidFill>
                  <a:schemeClr val="bg2">
                    <a:lumMod val="75000"/>
                  </a:schemeClr>
                </a:solidFill>
              </a:rPr>
              <a:t>Comparing/expressing preference for solutions, negotiation</a:t>
            </a:r>
          </a:p>
          <a:p>
            <a:pPr lvl="1"/>
            <a:r>
              <a:rPr lang="en-US" sz="1400" dirty="0">
                <a:solidFill>
                  <a:schemeClr val="bg2">
                    <a:lumMod val="75000"/>
                  </a:schemeClr>
                </a:solidFill>
              </a:rPr>
              <a:t>Priorities, citizen jury</a:t>
            </a:r>
          </a:p>
          <a:p>
            <a:pPr lvl="1"/>
            <a:r>
              <a:rPr lang="en-US" sz="1400" dirty="0">
                <a:solidFill>
                  <a:schemeClr val="bg2">
                    <a:lumMod val="75000"/>
                  </a:schemeClr>
                </a:solidFill>
              </a:rPr>
              <a:t>Voting in MCA, e.g. Jordan river</a:t>
            </a:r>
          </a:p>
          <a:p>
            <a:r>
              <a:rPr lang="en-US" sz="1600" dirty="0">
                <a:solidFill>
                  <a:schemeClr val="bg2">
                    <a:lumMod val="75000"/>
                  </a:schemeClr>
                </a:solidFill>
              </a:rPr>
              <a:t>Monitoring and evaluation (citizen based monitoring)</a:t>
            </a:r>
          </a:p>
          <a:p>
            <a:endParaRPr lang="en-US" sz="1600" dirty="0">
              <a:solidFill>
                <a:schemeClr val="bg2">
                  <a:lumMod val="75000"/>
                </a:schemeClr>
              </a:solidFill>
            </a:endParaRPr>
          </a:p>
          <a:p>
            <a:endParaRPr lang="en-US" sz="1600" dirty="0">
              <a:solidFill>
                <a:schemeClr val="bg2">
                  <a:lumMod val="75000"/>
                </a:schemeClr>
              </a:solidFill>
            </a:endParaRPr>
          </a:p>
          <a:p>
            <a:endParaRPr lang="en-GB" sz="1600" dirty="0">
              <a:solidFill>
                <a:schemeClr val="bg2">
                  <a:lumMod val="75000"/>
                </a:schemeClr>
              </a:solidFill>
            </a:endParaRPr>
          </a:p>
        </p:txBody>
      </p:sp>
      <p:sp>
        <p:nvSpPr>
          <p:cNvPr id="9" name="TextBox 8"/>
          <p:cNvSpPr txBox="1"/>
          <p:nvPr/>
        </p:nvSpPr>
        <p:spPr>
          <a:xfrm>
            <a:off x="7334248" y="6102642"/>
            <a:ext cx="4857752" cy="338554"/>
          </a:xfrm>
          <a:prstGeom prst="rect">
            <a:avLst/>
          </a:prstGeom>
          <a:noFill/>
        </p:spPr>
        <p:txBody>
          <a:bodyPr wrap="square" rtlCol="0">
            <a:spAutoFit/>
          </a:bodyPr>
          <a:lstStyle/>
          <a:p>
            <a:r>
              <a:rPr lang="en-GB" sz="1600" i="1" dirty="0">
                <a:solidFill>
                  <a:srgbClr val="7030A0"/>
                </a:solidFill>
              </a:rPr>
              <a:t>Source: </a:t>
            </a:r>
            <a:r>
              <a:rPr lang="en-US" sz="1600" i="1" dirty="0">
                <a:solidFill>
                  <a:srgbClr val="7030A0"/>
                </a:solidFill>
              </a:rPr>
              <a:t>own elaboration</a:t>
            </a:r>
            <a:endParaRPr lang="en-GB" sz="1600" i="1" dirty="0">
              <a:solidFill>
                <a:srgbClr val="7030A0"/>
              </a:solidFill>
            </a:endParaRPr>
          </a:p>
        </p:txBody>
      </p:sp>
      <p:pic>
        <p:nvPicPr>
          <p:cNvPr id="20" name="Content Placeholder 19"/>
          <p:cNvPicPr>
            <a:picLocks noGrp="1" noChangeAspect="1"/>
          </p:cNvPicPr>
          <p:nvPr>
            <p:ph sz="half" idx="2"/>
          </p:nvPr>
        </p:nvPicPr>
        <p:blipFill>
          <a:blip r:embed="rId3"/>
          <a:stretch>
            <a:fillRect/>
          </a:stretch>
        </p:blipFill>
        <p:spPr>
          <a:xfrm>
            <a:off x="7164398" y="629372"/>
            <a:ext cx="4214802" cy="5736273"/>
          </a:xfrm>
          <a:prstGeom prst="rect">
            <a:avLst/>
          </a:prstGeom>
        </p:spPr>
      </p:pic>
    </p:spTree>
    <p:extLst>
      <p:ext uri="{BB962C8B-B14F-4D97-AF65-F5344CB8AC3E}">
        <p14:creationId xmlns:p14="http://schemas.microsoft.com/office/powerpoint/2010/main" val="31493804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and reading (optional)</a:t>
            </a:r>
            <a:endParaRPr lang="en-GB" dirty="0"/>
          </a:p>
        </p:txBody>
      </p:sp>
      <p:sp>
        <p:nvSpPr>
          <p:cNvPr id="3" name="Content Placeholder 2"/>
          <p:cNvSpPr>
            <a:spLocks noGrp="1"/>
          </p:cNvSpPr>
          <p:nvPr>
            <p:ph idx="1"/>
          </p:nvPr>
        </p:nvSpPr>
        <p:spPr>
          <a:xfrm>
            <a:off x="838200" y="1825625"/>
            <a:ext cx="10515600" cy="4704484"/>
          </a:xfrm>
        </p:spPr>
        <p:txBody>
          <a:bodyPr>
            <a:normAutofit fontScale="40000" lnSpcReduction="20000"/>
          </a:bodyPr>
          <a:lstStyle/>
          <a:p>
            <a:r>
              <a:rPr lang="en-US" dirty="0" err="1"/>
              <a:t>Arnstein</a:t>
            </a:r>
            <a:r>
              <a:rPr lang="en-US" dirty="0"/>
              <a:t>, S. R. (1969). A Ladder Of Citizen Participation. </a:t>
            </a:r>
            <a:r>
              <a:rPr lang="en-US" i="1" dirty="0"/>
              <a:t>Journal of the American Planning Association</a:t>
            </a:r>
            <a:r>
              <a:rPr lang="en-US" dirty="0"/>
              <a:t>. </a:t>
            </a:r>
            <a:r>
              <a:rPr lang="en-US" dirty="0">
                <a:hlinkClick r:id="rId2"/>
              </a:rPr>
              <a:t>https://doi.org/10.1080/01944366908977225</a:t>
            </a:r>
            <a:r>
              <a:rPr lang="en-US" dirty="0"/>
              <a:t> </a:t>
            </a:r>
          </a:p>
          <a:p>
            <a:r>
              <a:rPr lang="en-GB" dirty="0"/>
              <a:t>Lopez-Gunn E., M. Rica, and N. Van Cauwenbergh. (2012). Taming the groundwater chaos. Pages 227–239 </a:t>
            </a:r>
            <a:r>
              <a:rPr lang="en-GB" i="1" dirty="0"/>
              <a:t>in</a:t>
            </a:r>
            <a:r>
              <a:rPr lang="en-GB" dirty="0"/>
              <a:t> L. De Stefano and M. R. Llamas, editors. </a:t>
            </a:r>
            <a:r>
              <a:rPr lang="en-GB" i="1" dirty="0"/>
              <a:t>Water, agriculture and the environment in Spain: can we square the circle?</a:t>
            </a:r>
            <a:r>
              <a:rPr lang="en-GB" dirty="0"/>
              <a:t> CRC Press/</a:t>
            </a:r>
            <a:r>
              <a:rPr lang="en-GB" dirty="0" err="1"/>
              <a:t>Balkema</a:t>
            </a:r>
            <a:r>
              <a:rPr lang="en-GB" dirty="0"/>
              <a:t>, Leiden, The Netherlands. </a:t>
            </a:r>
            <a:r>
              <a:rPr lang="en-GB" dirty="0">
                <a:hlinkClick r:id="rId3"/>
              </a:rPr>
              <a:t> Online URL</a:t>
            </a:r>
            <a:endParaRPr lang="en-GB" dirty="0"/>
          </a:p>
          <a:p>
            <a:r>
              <a:rPr lang="en-US" dirty="0" err="1"/>
              <a:t>Newig</a:t>
            </a:r>
            <a:r>
              <a:rPr lang="en-US" dirty="0"/>
              <a:t>, J. (2007) Does public participation in environmental decisions lead to improved environmental quality?: towards an analytical framework. In: </a:t>
            </a:r>
            <a:r>
              <a:rPr lang="en-US" i="1" dirty="0"/>
              <a:t>International Journal of Sustainability </a:t>
            </a:r>
            <a:r>
              <a:rPr lang="fr-FR" i="1" dirty="0"/>
              <a:t>Communication </a:t>
            </a:r>
            <a:r>
              <a:rPr lang="fr-FR" dirty="0"/>
              <a:t>1, pp. 51-71. </a:t>
            </a:r>
            <a:r>
              <a:rPr lang="fr-FR" dirty="0">
                <a:hlinkClick r:id="rId4"/>
              </a:rPr>
              <a:t>http://nbn-resolving.de/urn:nbn:de:0168-ssoar-431965</a:t>
            </a:r>
            <a:r>
              <a:rPr lang="fr-FR" dirty="0"/>
              <a:t> </a:t>
            </a:r>
            <a:endParaRPr lang="en-GB" dirty="0"/>
          </a:p>
          <a:p>
            <a:r>
              <a:rPr lang="en-US" dirty="0"/>
              <a:t>Reed, M. et al. (2009). Who’s in and why? A typology of stakeholder analysis methods for natural resource management. Journal of Environmental Management. </a:t>
            </a:r>
            <a:r>
              <a:rPr lang="en-US" dirty="0">
                <a:hlinkClick r:id="rId5"/>
              </a:rPr>
              <a:t>https://doi.org/10.1016/j.jenvman.2009.01.001</a:t>
            </a:r>
            <a:r>
              <a:rPr lang="en-US" dirty="0"/>
              <a:t> </a:t>
            </a:r>
          </a:p>
          <a:p>
            <a:r>
              <a:rPr lang="en-US" dirty="0"/>
              <a:t>Rica, M., Lopez-Gunn, E., Llamas (2012). Analysis of the emergence and evolution of collective action: an </a:t>
            </a:r>
            <a:r>
              <a:rPr lang="en-US" dirty="0" err="1"/>
              <a:t>emprirical</a:t>
            </a:r>
            <a:r>
              <a:rPr lang="en-US" dirty="0"/>
              <a:t> case of </a:t>
            </a:r>
            <a:r>
              <a:rPr lang="en-US" dirty="0" err="1"/>
              <a:t>of</a:t>
            </a:r>
            <a:r>
              <a:rPr lang="en-US" dirty="0"/>
              <a:t> Spanish groundwater user association. Irrigation and Drainage 61(S1): 115-125. </a:t>
            </a:r>
            <a:r>
              <a:rPr lang="en-GB" dirty="0">
                <a:hlinkClick r:id="rId6"/>
              </a:rPr>
              <a:t>https://doi.org/10.1002/ird.1663</a:t>
            </a:r>
            <a:endParaRPr lang="en-GB" dirty="0"/>
          </a:p>
          <a:p>
            <a:r>
              <a:rPr lang="en-US" dirty="0"/>
              <a:t>Ruiz-</a:t>
            </a:r>
            <a:r>
              <a:rPr lang="en-US" dirty="0" err="1"/>
              <a:t>Villaverde</a:t>
            </a:r>
            <a:r>
              <a:rPr lang="en-US" dirty="0"/>
              <a:t>, A. &amp; Garcia-Rubio, M. (2017) Public participation in European Water Management: from theory to practice. In Water Resources Management 31: 2479-2495 </a:t>
            </a:r>
            <a:r>
              <a:rPr lang="en-US" dirty="0">
                <a:hlinkClick r:id="rId7"/>
              </a:rPr>
              <a:t>https://doi.org/10.1007/s11269-016-1355-1</a:t>
            </a:r>
            <a:r>
              <a:rPr lang="en-US" dirty="0"/>
              <a:t> </a:t>
            </a:r>
          </a:p>
          <a:p>
            <a:r>
              <a:rPr lang="en-US" dirty="0" err="1"/>
              <a:t>Sadoff</a:t>
            </a:r>
            <a:r>
              <a:rPr lang="en-US" dirty="0"/>
              <a:t>, C. W., &amp; Grey, D. (2005). Cooperation on international rivers: A continuum for securing and sharing benefits. In </a:t>
            </a:r>
            <a:r>
              <a:rPr lang="en-US" i="1" dirty="0"/>
              <a:t>Water International 30 (4): 420-427</a:t>
            </a:r>
            <a:r>
              <a:rPr lang="en-US" dirty="0"/>
              <a:t>. </a:t>
            </a:r>
            <a:r>
              <a:rPr lang="en-US" dirty="0">
                <a:hlinkClick r:id="rId8"/>
              </a:rPr>
              <a:t>https://doi.org/10.1080/02508060508691886</a:t>
            </a:r>
            <a:r>
              <a:rPr lang="en-US" dirty="0"/>
              <a:t> </a:t>
            </a:r>
          </a:p>
          <a:p>
            <a:r>
              <a:rPr lang="en-US" dirty="0"/>
              <a:t>Sanz, M. et al. (2015) New approaches to cleaner production: applying the SASI method to micro-tanneries in Colombia. In Journal of Cleaner </a:t>
            </a:r>
            <a:r>
              <a:rPr lang="en-US" dirty="0" err="1"/>
              <a:t>Prduction</a:t>
            </a:r>
            <a:r>
              <a:rPr lang="en-US" dirty="0"/>
              <a:t> 112: 963-971. </a:t>
            </a:r>
            <a:r>
              <a:rPr lang="en-GB" dirty="0">
                <a:hlinkClick r:id="rId9" tooltip="Persistent link using digital object identifier"/>
              </a:rPr>
              <a:t>https://doi.org/10.1016/j.jclepro.2015.08.090</a:t>
            </a:r>
            <a:endParaRPr lang="en-GB" dirty="0"/>
          </a:p>
          <a:p>
            <a:r>
              <a:rPr lang="en-GB" dirty="0"/>
              <a:t>Van Cauwenbergh, N., A. </a:t>
            </a:r>
            <a:r>
              <a:rPr lang="en-GB" dirty="0" err="1"/>
              <a:t>Ballester</a:t>
            </a:r>
            <a:r>
              <a:rPr lang="en-GB" dirty="0"/>
              <a:t> </a:t>
            </a:r>
            <a:r>
              <a:rPr lang="en-GB" dirty="0" err="1"/>
              <a:t>Ciuró</a:t>
            </a:r>
            <a:r>
              <a:rPr lang="en-GB" dirty="0"/>
              <a:t>, and R. </a:t>
            </a:r>
            <a:r>
              <a:rPr lang="en-GB" dirty="0" err="1"/>
              <a:t>Ahlers</a:t>
            </a:r>
            <a:r>
              <a:rPr lang="en-GB" dirty="0"/>
              <a:t> (2018). Participatory processes and support tools for planning in complex dynamic environments: a case study on web-GIS based participatory water resources planning in Almeria, Spain. </a:t>
            </a:r>
            <a:r>
              <a:rPr lang="en-GB" i="1" dirty="0"/>
              <a:t>Ecology and Society</a:t>
            </a:r>
            <a:r>
              <a:rPr lang="en-GB" dirty="0"/>
              <a:t> 23(2):2. </a:t>
            </a:r>
            <a:r>
              <a:rPr lang="en-GB" dirty="0">
                <a:hlinkClick r:id="rId10"/>
              </a:rPr>
              <a:t>https://www.ecologyandsociety.org/vol23/iss2/art2/</a:t>
            </a:r>
            <a:r>
              <a:rPr lang="en-GB" dirty="0"/>
              <a:t> </a:t>
            </a:r>
            <a:endParaRPr lang="en-US" dirty="0"/>
          </a:p>
          <a:p>
            <a:pPr marL="0" indent="0">
              <a:buNone/>
            </a:pPr>
            <a:endParaRPr lang="en-US" dirty="0"/>
          </a:p>
          <a:p>
            <a:pPr marL="0" indent="0">
              <a:buNone/>
            </a:pPr>
            <a:r>
              <a:rPr lang="en-US" dirty="0"/>
              <a:t>Additional reading on stakeholder lobbying </a:t>
            </a:r>
          </a:p>
          <a:p>
            <a:r>
              <a:rPr lang="en-US" dirty="0"/>
              <a:t>Esteban, E., Dinar, A., &amp; </a:t>
            </a:r>
            <a:r>
              <a:rPr lang="en-US" dirty="0" err="1"/>
              <a:t>Albiac</a:t>
            </a:r>
            <a:r>
              <a:rPr lang="en-US" dirty="0"/>
              <a:t>, J. (2019). Determinants of water lobbying: Irrigators’ behavior in a water-stressed basin. </a:t>
            </a:r>
            <a:r>
              <a:rPr lang="en-US" i="1" dirty="0"/>
              <a:t>Water Policy</a:t>
            </a:r>
            <a:r>
              <a:rPr lang="en-US" dirty="0"/>
              <a:t>. </a:t>
            </a:r>
            <a:r>
              <a:rPr lang="en-US" dirty="0">
                <a:hlinkClick r:id="rId11"/>
              </a:rPr>
              <a:t>https://doi.org/10.2166/wp.2019.148</a:t>
            </a:r>
            <a:r>
              <a:rPr lang="en-US" dirty="0"/>
              <a:t> </a:t>
            </a:r>
          </a:p>
          <a:p>
            <a:r>
              <a:rPr lang="en-US" dirty="0"/>
              <a:t>Hernandez-Medina, E. (2010). Social inclusion through participation: the case of the participatory budget in Sao Paulo. In </a:t>
            </a:r>
            <a:r>
              <a:rPr lang="en-US" i="1" dirty="0"/>
              <a:t>International Journal of Urban and Regional Research</a:t>
            </a:r>
            <a:r>
              <a:rPr lang="en-US" dirty="0"/>
              <a:t> </a:t>
            </a:r>
            <a:r>
              <a:rPr lang="en-GB" dirty="0">
                <a:hlinkClick r:id="rId12"/>
              </a:rPr>
              <a:t>https://doi.org/10.1111/j.1468-2427.2010.00966.x</a:t>
            </a:r>
            <a:r>
              <a:rPr lang="en-GB" dirty="0"/>
              <a:t> </a:t>
            </a:r>
            <a:endParaRPr lang="en-US" dirty="0"/>
          </a:p>
          <a:p>
            <a:endParaRPr lang="en-US" dirty="0"/>
          </a:p>
          <a:p>
            <a:endParaRPr lang="en-US" dirty="0"/>
          </a:p>
          <a:p>
            <a:endParaRPr lang="en-GB" dirty="0"/>
          </a:p>
        </p:txBody>
      </p:sp>
    </p:spTree>
    <p:extLst>
      <p:ext uri="{BB962C8B-B14F-4D97-AF65-F5344CB8AC3E}">
        <p14:creationId xmlns:p14="http://schemas.microsoft.com/office/powerpoint/2010/main" val="5804248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1965" y="2780928"/>
            <a:ext cx="5112568" cy="1200329"/>
          </a:xfrm>
          <a:prstGeom prst="rect">
            <a:avLst/>
          </a:prstGeom>
          <a:noFill/>
        </p:spPr>
        <p:txBody>
          <a:bodyPr wrap="square" rtlCol="0">
            <a:spAutoFit/>
          </a:bodyPr>
          <a:lstStyle/>
          <a:p>
            <a:pPr algn="ctr"/>
            <a:r>
              <a:rPr lang="en-US" sz="4400" dirty="0">
                <a:solidFill>
                  <a:schemeClr val="bg1"/>
                </a:solidFill>
              </a:rPr>
              <a:t>Questions?</a:t>
            </a:r>
          </a:p>
          <a:p>
            <a:pPr algn="ctr"/>
            <a:r>
              <a:rPr lang="en-US" sz="2800" dirty="0">
                <a:solidFill>
                  <a:schemeClr val="bg1"/>
                </a:solidFill>
              </a:rPr>
              <a:t>n.vancauwenbergh@un-ihe.org</a:t>
            </a:r>
            <a:endParaRPr lang="en-GB" sz="2800" dirty="0">
              <a:solidFill>
                <a:schemeClr val="bg1"/>
              </a:solidFill>
            </a:endParaRPr>
          </a:p>
        </p:txBody>
      </p:sp>
    </p:spTree>
    <p:extLst>
      <p:ext uri="{BB962C8B-B14F-4D97-AF65-F5344CB8AC3E}">
        <p14:creationId xmlns:p14="http://schemas.microsoft.com/office/powerpoint/2010/main" val="4274053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and modes of stakeholder involvement </a:t>
            </a:r>
            <a:endParaRPr lang="en-GB" dirty="0"/>
          </a:p>
        </p:txBody>
      </p:sp>
      <p:sp>
        <p:nvSpPr>
          <p:cNvPr id="4" name="Content Placeholder 3"/>
          <p:cNvSpPr>
            <a:spLocks noGrp="1"/>
          </p:cNvSpPr>
          <p:nvPr>
            <p:ph sz="half" idx="2"/>
          </p:nvPr>
        </p:nvSpPr>
        <p:spPr>
          <a:xfrm>
            <a:off x="5676900" y="1825625"/>
            <a:ext cx="6134100" cy="4351338"/>
          </a:xfrm>
        </p:spPr>
        <p:txBody>
          <a:bodyPr>
            <a:normAutofit/>
          </a:bodyPr>
          <a:lstStyle/>
          <a:p>
            <a:r>
              <a:rPr lang="en-US" sz="2400" dirty="0"/>
              <a:t>One way 2way communication, level of power</a:t>
            </a:r>
          </a:p>
          <a:p>
            <a:pPr lvl="1"/>
            <a:endParaRPr lang="en-US" sz="2000" dirty="0"/>
          </a:p>
          <a:p>
            <a:endParaRPr lang="en-GB" sz="2400" dirty="0"/>
          </a:p>
          <a:p>
            <a:endParaRPr lang="en-GB" sz="2400" dirty="0"/>
          </a:p>
        </p:txBody>
      </p:sp>
      <p:sp>
        <p:nvSpPr>
          <p:cNvPr id="6" name="TextBox 5"/>
          <p:cNvSpPr txBox="1"/>
          <p:nvPr/>
        </p:nvSpPr>
        <p:spPr>
          <a:xfrm>
            <a:off x="838200" y="5805241"/>
            <a:ext cx="3517900" cy="584775"/>
          </a:xfrm>
          <a:prstGeom prst="rect">
            <a:avLst/>
          </a:prstGeom>
          <a:noFill/>
        </p:spPr>
        <p:txBody>
          <a:bodyPr wrap="square" rtlCol="0">
            <a:spAutoFit/>
          </a:bodyPr>
          <a:lstStyle/>
          <a:p>
            <a:r>
              <a:rPr lang="en-GB" sz="1600" i="1" dirty="0">
                <a:solidFill>
                  <a:srgbClr val="7030A0"/>
                </a:solidFill>
              </a:rPr>
              <a:t>Source: own elaboration after </a:t>
            </a:r>
            <a:r>
              <a:rPr lang="en-GB" sz="1600" i="1" dirty="0" err="1">
                <a:solidFill>
                  <a:srgbClr val="7030A0"/>
                </a:solidFill>
              </a:rPr>
              <a:t>Arnstein</a:t>
            </a:r>
            <a:r>
              <a:rPr lang="en-GB" sz="1600" i="1" dirty="0">
                <a:solidFill>
                  <a:srgbClr val="7030A0"/>
                </a:solidFill>
              </a:rPr>
              <a:t>, 1969, </a:t>
            </a:r>
            <a:r>
              <a:rPr lang="en-GB" sz="1600" i="1" dirty="0" err="1">
                <a:solidFill>
                  <a:srgbClr val="7030A0"/>
                </a:solidFill>
              </a:rPr>
              <a:t>Sadoff</a:t>
            </a:r>
            <a:r>
              <a:rPr lang="en-GB" sz="1600" i="1" dirty="0">
                <a:solidFill>
                  <a:srgbClr val="7030A0"/>
                </a:solidFill>
              </a:rPr>
              <a:t> and Grey, 2005 &amp;</a:t>
            </a:r>
          </a:p>
        </p:txBody>
      </p:sp>
      <p:pic>
        <p:nvPicPr>
          <p:cNvPr id="9" name="Picture 8"/>
          <p:cNvPicPr>
            <a:picLocks noChangeAspect="1"/>
          </p:cNvPicPr>
          <p:nvPr/>
        </p:nvPicPr>
        <p:blipFill>
          <a:blip r:embed="rId3"/>
          <a:stretch>
            <a:fillRect/>
          </a:stretch>
        </p:blipFill>
        <p:spPr>
          <a:xfrm>
            <a:off x="645105" y="2055120"/>
            <a:ext cx="4752395" cy="3385688"/>
          </a:xfrm>
          <a:prstGeom prst="rect">
            <a:avLst/>
          </a:prstGeom>
        </p:spPr>
      </p:pic>
      <p:pic>
        <p:nvPicPr>
          <p:cNvPr id="7" name="Picture 8" descr="2.2_Figure_Involvement levels.jpg"/>
          <p:cNvPicPr>
            <a:picLocks noGrp="1" noChangeAspect="1"/>
          </p:cNvPicPr>
          <p:nvPr>
            <p:ph idx="1"/>
          </p:nvPr>
        </p:nvPicPr>
        <p:blipFill>
          <a:blip r:embed="rId4" cstate="print"/>
          <a:stretch>
            <a:fillRect/>
          </a:stretch>
        </p:blipFill>
        <p:spPr bwMode="auto">
          <a:xfrm>
            <a:off x="6223380" y="2407988"/>
            <a:ext cx="4661278" cy="2929946"/>
          </a:xfrm>
          <a:prstGeom prst="rect">
            <a:avLst/>
          </a:prstGeom>
          <a:noFill/>
          <a:ln w="9525">
            <a:noFill/>
            <a:miter lim="800000"/>
            <a:headEnd/>
            <a:tailEnd/>
          </a:ln>
        </p:spPr>
      </p:pic>
    </p:spTree>
    <p:extLst>
      <p:ext uri="{BB962C8B-B14F-4D97-AF65-F5344CB8AC3E}">
        <p14:creationId xmlns:p14="http://schemas.microsoft.com/office/powerpoint/2010/main" val="3613316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and modes of stakeholder involvement </a:t>
            </a:r>
            <a:endParaRPr lang="en-GB" dirty="0"/>
          </a:p>
        </p:txBody>
      </p:sp>
      <p:sp>
        <p:nvSpPr>
          <p:cNvPr id="4" name="Content Placeholder 3"/>
          <p:cNvSpPr>
            <a:spLocks noGrp="1"/>
          </p:cNvSpPr>
          <p:nvPr>
            <p:ph sz="half" idx="2"/>
          </p:nvPr>
        </p:nvSpPr>
        <p:spPr>
          <a:xfrm>
            <a:off x="5676900" y="1825625"/>
            <a:ext cx="6134100" cy="4351338"/>
          </a:xfrm>
        </p:spPr>
        <p:txBody>
          <a:bodyPr>
            <a:normAutofit/>
          </a:bodyPr>
          <a:lstStyle/>
          <a:p>
            <a:r>
              <a:rPr lang="en-US" sz="2400" dirty="0"/>
              <a:t>Formal/Informal, diplomacy track and scale</a:t>
            </a:r>
          </a:p>
          <a:p>
            <a:pPr marL="0" indent="0">
              <a:buNone/>
            </a:pPr>
            <a:r>
              <a:rPr lang="en-US" sz="2400" dirty="0"/>
              <a:t>  ( ~ 4 tracks of TB water diplomacy)</a:t>
            </a:r>
          </a:p>
          <a:p>
            <a:pPr lvl="1"/>
            <a:r>
              <a:rPr lang="en-US" sz="1800" dirty="0">
                <a:solidFill>
                  <a:schemeClr val="bg2">
                    <a:lumMod val="75000"/>
                  </a:schemeClr>
                </a:solidFill>
              </a:rPr>
              <a:t>Official (Track I) vs. unofficial dialogue (Track II);</a:t>
            </a:r>
          </a:p>
          <a:p>
            <a:pPr lvl="1"/>
            <a:r>
              <a:rPr lang="en-US" sz="1800" dirty="0">
                <a:solidFill>
                  <a:schemeClr val="bg2">
                    <a:lumMod val="75000"/>
                  </a:schemeClr>
                </a:solidFill>
              </a:rPr>
              <a:t>High-level political and military leaders (Track I) vs. individuals and private groups (Track III);</a:t>
            </a:r>
          </a:p>
          <a:p>
            <a:pPr lvl="1"/>
            <a:r>
              <a:rPr lang="en-US" sz="1800" dirty="0">
                <a:solidFill>
                  <a:schemeClr val="bg2">
                    <a:lumMod val="75000"/>
                  </a:schemeClr>
                </a:solidFill>
              </a:rPr>
              <a:t>Peace talks (Track I), sharing of ideas that inform the official process (Track II), empowerment of individuals and communities to participate in the negotiation process (Track III)</a:t>
            </a:r>
          </a:p>
          <a:p>
            <a:pPr lvl="1"/>
            <a:r>
              <a:rPr lang="en-US" sz="1800" dirty="0">
                <a:solidFill>
                  <a:schemeClr val="bg2">
                    <a:lumMod val="75000"/>
                  </a:schemeClr>
                </a:solidFill>
              </a:rPr>
              <a:t>CSO-led dialogues supporting locally-led governance processes (Track IV), more activist</a:t>
            </a:r>
          </a:p>
          <a:p>
            <a:pPr lvl="1"/>
            <a:endParaRPr lang="en-US" sz="2000" dirty="0"/>
          </a:p>
          <a:p>
            <a:endParaRPr lang="en-GB" sz="2400" dirty="0"/>
          </a:p>
          <a:p>
            <a:endParaRPr lang="en-GB" sz="2400" dirty="0"/>
          </a:p>
        </p:txBody>
      </p:sp>
      <p:sp>
        <p:nvSpPr>
          <p:cNvPr id="6" name="TextBox 5"/>
          <p:cNvSpPr txBox="1"/>
          <p:nvPr/>
        </p:nvSpPr>
        <p:spPr>
          <a:xfrm>
            <a:off x="838200" y="5805241"/>
            <a:ext cx="3517900" cy="338554"/>
          </a:xfrm>
          <a:prstGeom prst="rect">
            <a:avLst/>
          </a:prstGeom>
          <a:noFill/>
        </p:spPr>
        <p:txBody>
          <a:bodyPr wrap="square" rtlCol="0">
            <a:spAutoFit/>
          </a:bodyPr>
          <a:lstStyle/>
          <a:p>
            <a:r>
              <a:rPr lang="en-GB" sz="1600" i="1" dirty="0">
                <a:solidFill>
                  <a:srgbClr val="7030A0"/>
                </a:solidFill>
              </a:rPr>
              <a:t>Source: SWITCH guide</a:t>
            </a:r>
          </a:p>
        </p:txBody>
      </p:sp>
      <p:sp>
        <p:nvSpPr>
          <p:cNvPr id="8" name="TextBox 7"/>
          <p:cNvSpPr txBox="1"/>
          <p:nvPr/>
        </p:nvSpPr>
        <p:spPr>
          <a:xfrm>
            <a:off x="6070600" y="5838409"/>
            <a:ext cx="5359400" cy="338554"/>
          </a:xfrm>
          <a:prstGeom prst="rect">
            <a:avLst/>
          </a:prstGeom>
          <a:noFill/>
        </p:spPr>
        <p:txBody>
          <a:bodyPr wrap="square" rtlCol="0">
            <a:spAutoFit/>
          </a:bodyPr>
          <a:lstStyle/>
          <a:p>
            <a:r>
              <a:rPr lang="en-GB" sz="1600" i="1" dirty="0">
                <a:solidFill>
                  <a:srgbClr val="7030A0"/>
                </a:solidFill>
              </a:rPr>
              <a:t>Source: </a:t>
            </a:r>
            <a:r>
              <a:rPr lang="en-US" sz="1600" i="1" dirty="0">
                <a:solidFill>
                  <a:srgbClr val="7030A0"/>
                </a:solidFill>
              </a:rPr>
              <a:t>US Institute of Peace, online glossary &amp; Warner, 2018</a:t>
            </a:r>
            <a:endParaRPr lang="en-GB" sz="1600" i="1" dirty="0">
              <a:solidFill>
                <a:srgbClr val="7030A0"/>
              </a:solidFill>
            </a:endParaRPr>
          </a:p>
        </p:txBody>
      </p:sp>
      <p:sp>
        <p:nvSpPr>
          <p:cNvPr id="5" name="Rounded Rectangle 4"/>
          <p:cNvSpPr/>
          <p:nvPr/>
        </p:nvSpPr>
        <p:spPr>
          <a:xfrm>
            <a:off x="966452" y="1825625"/>
            <a:ext cx="4582196" cy="153258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60400" indent="-660400">
              <a:buClr>
                <a:srgbClr val="000076"/>
              </a:buClr>
              <a:defRPr/>
            </a:pPr>
            <a:endParaRPr lang="en-US" dirty="0"/>
          </a:p>
          <a:p>
            <a:pPr marL="660400" indent="-660400">
              <a:buClr>
                <a:srgbClr val="000076"/>
              </a:buClr>
              <a:defRPr/>
            </a:pPr>
            <a:r>
              <a:rPr lang="en-US" dirty="0"/>
              <a:t>Informal</a:t>
            </a:r>
          </a:p>
          <a:p>
            <a:pPr marL="660400" indent="-660400">
              <a:buClr>
                <a:srgbClr val="000076"/>
              </a:buClr>
              <a:defRPr/>
            </a:pPr>
            <a:r>
              <a:rPr lang="en-US" dirty="0">
                <a:latin typeface="Calibri" pitchFamily="34" charset="0"/>
              </a:rPr>
              <a:t>+	Good for thinking outside the box</a:t>
            </a:r>
          </a:p>
          <a:p>
            <a:pPr marL="660400" indent="-660400">
              <a:buClr>
                <a:srgbClr val="000076"/>
              </a:buClr>
              <a:defRPr/>
            </a:pPr>
            <a:r>
              <a:rPr lang="en-US" dirty="0">
                <a:latin typeface="Calibri" pitchFamily="34" charset="0"/>
              </a:rPr>
              <a:t>-	Lack of formal mandate means decision making is not influenced / Unstable group</a:t>
            </a:r>
          </a:p>
          <a:p>
            <a:pPr algn="ctr"/>
            <a:endParaRPr lang="en-GB" dirty="0"/>
          </a:p>
        </p:txBody>
      </p:sp>
      <p:sp>
        <p:nvSpPr>
          <p:cNvPr id="9" name="Rounded Rectangle 8"/>
          <p:cNvSpPr/>
          <p:nvPr/>
        </p:nvSpPr>
        <p:spPr>
          <a:xfrm>
            <a:off x="966452" y="3735299"/>
            <a:ext cx="4582196" cy="153258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60400" indent="-660400">
              <a:buClr>
                <a:srgbClr val="000076"/>
              </a:buClr>
              <a:defRPr/>
            </a:pPr>
            <a:endParaRPr lang="en-US" dirty="0"/>
          </a:p>
          <a:p>
            <a:pPr marL="660400" indent="-660400">
              <a:buClr>
                <a:srgbClr val="000076"/>
              </a:buClr>
              <a:defRPr/>
            </a:pPr>
            <a:r>
              <a:rPr lang="en-US" dirty="0">
                <a:latin typeface="Calibri" pitchFamily="34" charset="0"/>
              </a:rPr>
              <a:t>Formal</a:t>
            </a:r>
          </a:p>
          <a:p>
            <a:pPr marL="660400" indent="-660400">
              <a:buClr>
                <a:srgbClr val="000076"/>
              </a:buClr>
              <a:defRPr/>
            </a:pPr>
            <a:r>
              <a:rPr lang="en-US" dirty="0">
                <a:latin typeface="Calibri" pitchFamily="34" charset="0"/>
              </a:rPr>
              <a:t>+ 	Recognized status / Binding character</a:t>
            </a:r>
          </a:p>
          <a:p>
            <a:pPr marL="660400" indent="-660400">
              <a:buClr>
                <a:srgbClr val="000076"/>
              </a:buClr>
              <a:defRPr/>
            </a:pPr>
            <a:r>
              <a:rPr lang="en-US" dirty="0">
                <a:latin typeface="Calibri" pitchFamily="34" charset="0"/>
              </a:rPr>
              <a:t>-	Participants act within the mandate of their institutions: less innovation</a:t>
            </a:r>
          </a:p>
          <a:p>
            <a:pPr algn="ctr"/>
            <a:endParaRPr lang="en-GB" dirty="0"/>
          </a:p>
        </p:txBody>
      </p:sp>
    </p:spTree>
    <p:extLst>
      <p:ext uri="{BB962C8B-B14F-4D97-AF65-F5344CB8AC3E}">
        <p14:creationId xmlns:p14="http://schemas.microsoft.com/office/powerpoint/2010/main" val="2158226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886379" y="13648"/>
            <a:ext cx="6891642" cy="6640680"/>
          </a:xfrm>
          <a:prstGeom prst="rect">
            <a:avLst/>
          </a:prstGeom>
        </p:spPr>
      </p:pic>
      <p:sp>
        <p:nvSpPr>
          <p:cNvPr id="2" name="Title 1"/>
          <p:cNvSpPr>
            <a:spLocks noGrp="1"/>
          </p:cNvSpPr>
          <p:nvPr>
            <p:ph type="title"/>
          </p:nvPr>
        </p:nvSpPr>
        <p:spPr>
          <a:xfrm>
            <a:off x="838200" y="365125"/>
            <a:ext cx="3351663" cy="2828451"/>
          </a:xfrm>
        </p:spPr>
        <p:txBody>
          <a:bodyPr>
            <a:normAutofit/>
          </a:bodyPr>
          <a:lstStyle/>
          <a:p>
            <a:r>
              <a:rPr lang="en-US" dirty="0"/>
              <a:t>Levels and modes of stakeholder involvement </a:t>
            </a:r>
            <a:endParaRPr lang="en-GB" dirty="0"/>
          </a:p>
        </p:txBody>
      </p:sp>
      <p:sp>
        <p:nvSpPr>
          <p:cNvPr id="6" name="TextBox 5"/>
          <p:cNvSpPr txBox="1"/>
          <p:nvPr/>
        </p:nvSpPr>
        <p:spPr>
          <a:xfrm>
            <a:off x="838200" y="5805241"/>
            <a:ext cx="3517900" cy="584775"/>
          </a:xfrm>
          <a:prstGeom prst="rect">
            <a:avLst/>
          </a:prstGeom>
          <a:noFill/>
        </p:spPr>
        <p:txBody>
          <a:bodyPr wrap="square" rtlCol="0">
            <a:spAutoFit/>
          </a:bodyPr>
          <a:lstStyle/>
          <a:p>
            <a:r>
              <a:rPr lang="en-GB" sz="1600" i="1" dirty="0">
                <a:solidFill>
                  <a:srgbClr val="7030A0"/>
                </a:solidFill>
              </a:rPr>
              <a:t>Source: </a:t>
            </a:r>
            <a:r>
              <a:rPr lang="en-US" sz="1600" i="1" dirty="0">
                <a:solidFill>
                  <a:srgbClr val="7030A0"/>
                </a:solidFill>
              </a:rPr>
              <a:t>Ruiz-</a:t>
            </a:r>
            <a:r>
              <a:rPr lang="en-US" sz="1600" i="1" dirty="0" err="1">
                <a:solidFill>
                  <a:srgbClr val="7030A0"/>
                </a:solidFill>
              </a:rPr>
              <a:t>Villaverde</a:t>
            </a:r>
            <a:r>
              <a:rPr lang="en-US" sz="1600" i="1" dirty="0">
                <a:solidFill>
                  <a:srgbClr val="7030A0"/>
                </a:solidFill>
              </a:rPr>
              <a:t>, A. &amp; Garcia-Rubio, M., 2017</a:t>
            </a:r>
            <a:endParaRPr lang="en-GB" sz="1600" i="1" dirty="0">
              <a:solidFill>
                <a:srgbClr val="7030A0"/>
              </a:solidFill>
            </a:endParaRPr>
          </a:p>
        </p:txBody>
      </p:sp>
    </p:spTree>
    <p:extLst>
      <p:ext uri="{BB962C8B-B14F-4D97-AF65-F5344CB8AC3E}">
        <p14:creationId xmlns:p14="http://schemas.microsoft.com/office/powerpoint/2010/main" val="1909892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28895</TotalTime>
  <Words>6637</Words>
  <Application>Microsoft Office PowerPoint</Application>
  <PresentationFormat>Widescreen</PresentationFormat>
  <Paragraphs>658</Paragraphs>
  <Slides>61</Slides>
  <Notes>33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9" baseType="lpstr">
      <vt:lpstr>ＭＳ Ｐゴシック</vt:lpstr>
      <vt:lpstr>Times New Roman</vt:lpstr>
      <vt:lpstr>Calibri Light</vt:lpstr>
      <vt:lpstr>Wingdings</vt:lpstr>
      <vt:lpstr>Calibri</vt:lpstr>
      <vt:lpstr>Arial</vt:lpstr>
      <vt:lpstr>Office Theme</vt:lpstr>
      <vt:lpstr>Visio</vt:lpstr>
      <vt:lpstr>PowerPoint Presentation</vt:lpstr>
      <vt:lpstr>Learning objectives</vt:lpstr>
      <vt:lpstr>Learning activities stakeholder involvement</vt:lpstr>
      <vt:lpstr>Why and who - stakeholder involvement?</vt:lpstr>
      <vt:lpstr>How to start? Identification methods and tools</vt:lpstr>
      <vt:lpstr>SI methods and tools in different moments of decision making</vt:lpstr>
      <vt:lpstr>Levels and modes of stakeholder involvement </vt:lpstr>
      <vt:lpstr>Levels and modes of stakeholder involvement </vt:lpstr>
      <vt:lpstr>Levels and modes of stakeholder involvement </vt:lpstr>
      <vt:lpstr>Levels and modes of stakeholder involvement </vt:lpstr>
      <vt:lpstr>Pitfalls of stakeholder involvement and how to avoid them</vt:lpstr>
      <vt:lpstr>Key points</vt:lpstr>
      <vt:lpstr>Establishing a stakeholder involvement process – practitioner recommendations</vt:lpstr>
      <vt:lpstr>Establishing a stakeholder involvement process – practitioner recommendations</vt:lpstr>
      <vt:lpstr>Establishing a stakeholder involvement process – practitioner recommendations</vt:lpstr>
      <vt:lpstr>Establishing a stakeholder involvement process </vt:lpstr>
      <vt:lpstr>More information</vt:lpstr>
      <vt:lpstr>More information - practitioners</vt:lpstr>
      <vt:lpstr>Part 2 - Stakeholder involvement in the Andarax river basin</vt:lpstr>
      <vt:lpstr>Assessing participatory water resources planning</vt:lpstr>
      <vt:lpstr>Participatory processes and outcomes</vt:lpstr>
      <vt:lpstr>Participatory processes and outcomes</vt:lpstr>
      <vt:lpstr>Participatory processes and outcomes</vt:lpstr>
      <vt:lpstr>Improving water management through participatory processes – towards collective groundwater management</vt:lpstr>
      <vt:lpstr>Active listening to prepare debate</vt:lpstr>
      <vt:lpstr>1. Official planning process by water agency (AAA)  – introducing new content and actors</vt:lpstr>
      <vt:lpstr>New content on table = Scheme of Important Themes</vt:lpstr>
      <vt:lpstr>Participation events in planning cycle: what? who? when?  </vt:lpstr>
      <vt:lpstr>Who participates? Interest groups  regional water council  </vt:lpstr>
      <vt:lpstr>Observations AAA participatory planning process</vt:lpstr>
      <vt:lpstr>Observations AAA participatory planning outcome</vt:lpstr>
      <vt:lpstr>2. Multi-stakeholder platform at basin scale (Altaguax)</vt:lpstr>
      <vt:lpstr>Workshops on validation of situation analysis and proposition of action plans</vt:lpstr>
      <vt:lpstr>Who participates? Multi-stakeholder platform</vt:lpstr>
      <vt:lpstr>Who participates? Multi-stakeholder platform</vt:lpstr>
      <vt:lpstr>Workflow: workshops on validation of situation analysis (1) and proposition of action plans (2)</vt:lpstr>
      <vt:lpstr>Workflow: workshops on decision support system (3) and allegations to draft plan (5) + final tests DSS (5)</vt:lpstr>
      <vt:lpstr>Workshop 4 targeting social inclusion</vt:lpstr>
      <vt:lpstr>Workshop 4 – comparing situation analysis Altaguax vs PH and petitions</vt:lpstr>
      <vt:lpstr>Workshop 5 (after almost 2 year break) – DSS tests + feedback to petitions on hydrological plan</vt:lpstr>
      <vt:lpstr>Stakeholder attendance and motivation</vt:lpstr>
      <vt:lpstr>Decision on program of measures and budget allocation</vt:lpstr>
      <vt:lpstr>Observations on multi-stakeholder platform - process</vt:lpstr>
      <vt:lpstr>Observations on multi-stakeholder platform - process</vt:lpstr>
      <vt:lpstr>Observations on multi-stakeholder platform - outcome</vt:lpstr>
      <vt:lpstr>3. Establishing water user board at aquifer scale – POMBA</vt:lpstr>
      <vt:lpstr>Workflow – discuss and define competences for operational management of groundwater body</vt:lpstr>
      <vt:lpstr>Workflow – discuss and define competences for operational management of groundwater body (contn.)</vt:lpstr>
      <vt:lpstr>Composition Central Water User Board at aquifer scale</vt:lpstr>
      <vt:lpstr>Observations Water User Board - process</vt:lpstr>
      <vt:lpstr>Observations Water User Board - outcome</vt:lpstr>
      <vt:lpstr>What were the strong/weak points? Opportunities and challenges?</vt:lpstr>
      <vt:lpstr>Strong points</vt:lpstr>
      <vt:lpstr>Weak points</vt:lpstr>
      <vt:lpstr>Participatory processes and outcomes</vt:lpstr>
      <vt:lpstr>Revisiting the relation of context, process and outcome</vt:lpstr>
      <vt:lpstr>Conclusions (1/2)</vt:lpstr>
      <vt:lpstr>Conclusions (2/2)</vt:lpstr>
      <vt:lpstr>Checking the learning objectives</vt:lpstr>
      <vt:lpstr>References and reading (optional)</vt:lpstr>
      <vt:lpstr>PowerPoint Presentation</vt:lpstr>
    </vt:vector>
  </TitlesOfParts>
  <Company>IHE Delft Institute for Water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Participation, methods and tools</dc:title>
  <dc:creator>Nora van Cauwenbergh</dc:creator>
  <cp:lastModifiedBy>Nora van Cauwenbergh</cp:lastModifiedBy>
  <cp:revision>199</cp:revision>
  <dcterms:created xsi:type="dcterms:W3CDTF">2020-01-28T09:57:39Z</dcterms:created>
  <dcterms:modified xsi:type="dcterms:W3CDTF">2022-04-28T07:50:56Z</dcterms:modified>
</cp:coreProperties>
</file>