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28"/>
  </p:notesMasterIdLst>
  <p:sldIdLst>
    <p:sldId id="256" r:id="rId2"/>
    <p:sldId id="257" r:id="rId3"/>
    <p:sldId id="275" r:id="rId4"/>
    <p:sldId id="335" r:id="rId5"/>
    <p:sldId id="280" r:id="rId6"/>
    <p:sldId id="281" r:id="rId7"/>
    <p:sldId id="304" r:id="rId8"/>
    <p:sldId id="308" r:id="rId9"/>
    <p:sldId id="305" r:id="rId10"/>
    <p:sldId id="306" r:id="rId11"/>
    <p:sldId id="307" r:id="rId12"/>
    <p:sldId id="287" r:id="rId13"/>
    <p:sldId id="336" r:id="rId14"/>
    <p:sldId id="288" r:id="rId15"/>
    <p:sldId id="309" r:id="rId16"/>
    <p:sldId id="310" r:id="rId17"/>
    <p:sldId id="334" r:id="rId18"/>
    <p:sldId id="325" r:id="rId19"/>
    <p:sldId id="326" r:id="rId20"/>
    <p:sldId id="327" r:id="rId21"/>
    <p:sldId id="328" r:id="rId22"/>
    <p:sldId id="329" r:id="rId23"/>
    <p:sldId id="330" r:id="rId24"/>
    <p:sldId id="331" r:id="rId25"/>
    <p:sldId id="332" r:id="rId26"/>
    <p:sldId id="333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2" autoAdjust="0"/>
    <p:restoredTop sz="69115" autoAdjust="0"/>
  </p:normalViewPr>
  <p:slideViewPr>
    <p:cSldViewPr snapToGrid="0">
      <p:cViewPr varScale="1">
        <p:scale>
          <a:sx n="49" d="100"/>
          <a:sy n="49" d="100"/>
        </p:scale>
        <p:origin x="1578" y="42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C6A6A-C775-40CB-A663-0BAE4553E486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016DB-4D14-44FE-A7E4-A68BD52A3E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73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859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949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229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030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7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81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84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for next sessions: don’t do plenary presentation of the measures but a poster pitch </a:t>
            </a:r>
            <a:r>
              <a:rPr lang="en-US" dirty="0" err="1"/>
              <a:t>carroussel</a:t>
            </a:r>
            <a:r>
              <a:rPr lang="en-US" dirty="0"/>
              <a:t>…nobody is listening to the presentations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83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0" dirty="0">
                <a:solidFill>
                  <a:srgbClr val="00339F"/>
                </a:solidFill>
              </a:rPr>
              <a:t>Comparing sustainability of management strategies and choice.........can we create consensus on score?</a:t>
            </a:r>
            <a:endParaRPr lang="en-GB" sz="2400" kern="0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016DB-4D14-44FE-A7E4-A68BD52A3E8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200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5397-FD46-4760-80D7-1599468EABBC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4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5397-FD46-4760-80D7-1599468EABBC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620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5397-FD46-4760-80D7-1599468EABBC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88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5397-FD46-4760-80D7-1599468EABBC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0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5397-FD46-4760-80D7-1599468EABBC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30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5397-FD46-4760-80D7-1599468EABBC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49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5397-FD46-4760-80D7-1599468EABBC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12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5397-FD46-4760-80D7-1599468EABBC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69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5397-FD46-4760-80D7-1599468EABBC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11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5397-FD46-4760-80D7-1599468EABBC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36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5397-FD46-4760-80D7-1599468EABBC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5397-FD46-4760-80D7-1599468EABBC}" type="datetimeFigureOut">
              <a:rPr lang="en-GB" smtClean="0"/>
              <a:t>29/04/2022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46651-998E-4FB3-A089-4EDB89FEA2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315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886950" cy="2387600"/>
          </a:xfrm>
        </p:spPr>
        <p:txBody>
          <a:bodyPr>
            <a:normAutofit/>
          </a:bodyPr>
          <a:lstStyle/>
          <a:p>
            <a:r>
              <a:rPr lang="en-US" dirty="0"/>
              <a:t>Water resources planning </a:t>
            </a:r>
            <a:br>
              <a:rPr lang="en-US" dirty="0"/>
            </a:br>
            <a:r>
              <a:rPr lang="en-US" dirty="0"/>
              <a:t>Strategy building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Theory and exercise</a:t>
            </a:r>
          </a:p>
          <a:p>
            <a:endParaRPr lang="en-US" dirty="0"/>
          </a:p>
          <a:p>
            <a:r>
              <a:rPr lang="en-US" dirty="0"/>
              <a:t>Dr. Nora Van Cauwenbergh</a:t>
            </a:r>
          </a:p>
          <a:p>
            <a:r>
              <a:rPr lang="en-US" dirty="0"/>
              <a:t>Senior lecturer Water Resources Planning, IHE Delft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4" y="117988"/>
            <a:ext cx="2125611" cy="112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03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define cost-effectiveness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1. Defining the strategy</a:t>
            </a:r>
          </a:p>
          <a:p>
            <a:pPr>
              <a:buNone/>
            </a:pPr>
            <a:r>
              <a:rPr lang="en-US" dirty="0"/>
              <a:t>2. Identifying strategy impacts</a:t>
            </a:r>
          </a:p>
          <a:p>
            <a:pPr>
              <a:buNone/>
            </a:pPr>
            <a:r>
              <a:rPr lang="en-US" dirty="0"/>
              <a:t>3. Identifying strategy impacts which are economically relevant</a:t>
            </a:r>
          </a:p>
          <a:p>
            <a:pPr>
              <a:buNone/>
            </a:pPr>
            <a:r>
              <a:rPr lang="en-US" dirty="0"/>
              <a:t>4. Physically identifying impacts</a:t>
            </a:r>
          </a:p>
          <a:p>
            <a:pPr>
              <a:buNone/>
            </a:pPr>
            <a:r>
              <a:rPr lang="en-US" dirty="0"/>
              <a:t>5. Calculating a monetary valuation of relevant effects</a:t>
            </a:r>
          </a:p>
          <a:p>
            <a:pPr>
              <a:buNone/>
            </a:pPr>
            <a:r>
              <a:rPr lang="en-US" dirty="0"/>
              <a:t>6. Discounting of cost and benefit flows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6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 of roles and responsibilities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 to governance structure</a:t>
            </a:r>
            <a:r>
              <a:rPr lang="en-GB" dirty="0"/>
              <a:t> and institutional analysis</a:t>
            </a:r>
          </a:p>
          <a:p>
            <a:endParaRPr lang="en-US" dirty="0"/>
          </a:p>
          <a:p>
            <a:r>
              <a:rPr lang="en-US" dirty="0"/>
              <a:t>Different types of roles</a:t>
            </a:r>
          </a:p>
          <a:p>
            <a:pPr lvl="1"/>
            <a:r>
              <a:rPr lang="en-US" dirty="0"/>
              <a:t>Design and procurement</a:t>
            </a:r>
          </a:p>
          <a:p>
            <a:pPr lvl="1"/>
            <a:r>
              <a:rPr lang="en-US" dirty="0"/>
              <a:t>Implementer</a:t>
            </a:r>
          </a:p>
          <a:p>
            <a:pPr lvl="1"/>
            <a:r>
              <a:rPr lang="en-US" dirty="0"/>
              <a:t>Monitoring</a:t>
            </a:r>
          </a:p>
          <a:p>
            <a:pPr lvl="1"/>
            <a:r>
              <a:rPr lang="en-US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3346276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 to Teams for the exercise part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11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</a:rPr>
              <a:t>Group 1: Kartik, </a:t>
            </a:r>
            <a:r>
              <a:rPr lang="en-US" dirty="0" err="1">
                <a:latin typeface="Calibri" pitchFamily="34" charset="0"/>
              </a:rPr>
              <a:t>Sajib</a:t>
            </a:r>
            <a:r>
              <a:rPr lang="en-US" dirty="0">
                <a:latin typeface="Calibri" pitchFamily="34" charset="0"/>
              </a:rPr>
              <a:t>, Karen, </a:t>
            </a:r>
            <a:r>
              <a:rPr lang="en-US" dirty="0" err="1">
                <a:latin typeface="Calibri" pitchFamily="34" charset="0"/>
              </a:rPr>
              <a:t>Waliuddin</a:t>
            </a:r>
            <a:endParaRPr lang="en-US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Group 2:  </a:t>
            </a:r>
            <a:r>
              <a:rPr lang="en-US" i="1" dirty="0" err="1">
                <a:latin typeface="Calibri" pitchFamily="34" charset="0"/>
              </a:rPr>
              <a:t>Oclaya</a:t>
            </a:r>
            <a:r>
              <a:rPr lang="en-US" i="1" dirty="0">
                <a:latin typeface="Calibri" pitchFamily="34" charset="0"/>
              </a:rPr>
              <a:t>, Priscilla, </a:t>
            </a:r>
            <a:r>
              <a:rPr lang="en-US" i="1" dirty="0" err="1">
                <a:latin typeface="Calibri" pitchFamily="34" charset="0"/>
              </a:rPr>
              <a:t>Eman</a:t>
            </a:r>
            <a:r>
              <a:rPr lang="en-US" i="1" dirty="0">
                <a:latin typeface="Calibri" pitchFamily="34" charset="0"/>
              </a:rPr>
              <a:t>, Daniel, </a:t>
            </a:r>
            <a:r>
              <a:rPr lang="en-US" i="1" dirty="0" err="1">
                <a:latin typeface="Calibri" pitchFamily="34" charset="0"/>
              </a:rPr>
              <a:t>Safaa</a:t>
            </a:r>
            <a:endParaRPr lang="en-US" i="1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Group 3:  Rad, Abed, Muhammad, Claudio , </a:t>
            </a:r>
            <a:r>
              <a:rPr lang="en-US" i="1" dirty="0" err="1">
                <a:latin typeface="Calibri" pitchFamily="34" charset="0"/>
              </a:rPr>
              <a:t>Mounia</a:t>
            </a:r>
            <a:endParaRPr lang="en-US" i="1" dirty="0">
              <a:latin typeface="Calibri" pitchFamily="34" charset="0"/>
            </a:endParaRPr>
          </a:p>
          <a:p>
            <a:r>
              <a:rPr lang="en-US" i="1" dirty="0">
                <a:latin typeface="Calibri" pitchFamily="34" charset="0"/>
              </a:rPr>
              <a:t>Group 4:  </a:t>
            </a:r>
            <a:r>
              <a:rPr lang="en-US" i="1" dirty="0" err="1">
                <a:latin typeface="Calibri" pitchFamily="34" charset="0"/>
              </a:rPr>
              <a:t>Carlon</a:t>
            </a:r>
            <a:r>
              <a:rPr lang="en-US" i="1" dirty="0">
                <a:latin typeface="Calibri" pitchFamily="34" charset="0"/>
              </a:rPr>
              <a:t>, Sharif, Ivonne, </a:t>
            </a:r>
            <a:r>
              <a:rPr lang="en-US" i="1" dirty="0" err="1">
                <a:latin typeface="Calibri" pitchFamily="34" charset="0"/>
              </a:rPr>
              <a:t>Haneen</a:t>
            </a:r>
            <a:r>
              <a:rPr lang="en-US" i="1" dirty="0">
                <a:latin typeface="Calibri" pitchFamily="34" charset="0"/>
              </a:rPr>
              <a:t>, Janani</a:t>
            </a:r>
          </a:p>
          <a:p>
            <a:r>
              <a:rPr lang="en-US" dirty="0">
                <a:latin typeface="Calibri" pitchFamily="34" charset="0"/>
              </a:rPr>
              <a:t>Group 5 : Deepti, Bernice, </a:t>
            </a:r>
            <a:r>
              <a:rPr lang="en-US" dirty="0" err="1">
                <a:latin typeface="Calibri" pitchFamily="34" charset="0"/>
              </a:rPr>
              <a:t>Obrike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dirty="0" err="1">
                <a:latin typeface="Calibri" pitchFamily="34" charset="0"/>
              </a:rPr>
              <a:t>Johane</a:t>
            </a:r>
            <a:r>
              <a:rPr lang="en-US" dirty="0">
                <a:latin typeface="Calibri" pitchFamily="34" charset="0"/>
              </a:rPr>
              <a:t>, Suzan</a:t>
            </a:r>
          </a:p>
          <a:p>
            <a:endParaRPr lang="en-US" dirty="0">
              <a:latin typeface="Calibri" pitchFamily="34" charset="0"/>
            </a:endParaRPr>
          </a:p>
          <a:p>
            <a:pPr marL="381000" indent="-381000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53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1: Definition of a structured strategy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>
                <a:latin typeface="Calibri" pitchFamily="34" charset="0"/>
              </a:rPr>
              <a:t>(Re-) </a:t>
            </a:r>
            <a:r>
              <a:rPr lang="nl-BE" dirty="0" err="1">
                <a:latin typeface="Calibri" pitchFamily="34" charset="0"/>
              </a:rPr>
              <a:t>constructed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problem</a:t>
            </a:r>
            <a:r>
              <a:rPr lang="nl-BE" dirty="0">
                <a:latin typeface="Calibri" pitchFamily="34" charset="0"/>
              </a:rPr>
              <a:t> tree as </a:t>
            </a:r>
            <a:r>
              <a:rPr lang="nl-BE" dirty="0" err="1">
                <a:latin typeface="Calibri" pitchFamily="34" charset="0"/>
              </a:rPr>
              <a:t>starting</a:t>
            </a:r>
            <a:r>
              <a:rPr lang="nl-BE" dirty="0">
                <a:latin typeface="Calibri" pitchFamily="34" charset="0"/>
              </a:rPr>
              <a:t> point</a:t>
            </a:r>
          </a:p>
          <a:p>
            <a:pPr>
              <a:buNone/>
            </a:pPr>
            <a:endParaRPr lang="nl-BE" dirty="0">
              <a:latin typeface="Calibri" pitchFamily="34" charset="0"/>
            </a:endParaRPr>
          </a:p>
          <a:p>
            <a:r>
              <a:rPr lang="nl-BE" dirty="0" err="1">
                <a:latin typeface="Calibri" pitchFamily="34" charset="0"/>
              </a:rPr>
              <a:t>Division</a:t>
            </a:r>
            <a:r>
              <a:rPr lang="nl-BE" dirty="0">
                <a:latin typeface="Calibri" pitchFamily="34" charset="0"/>
              </a:rPr>
              <a:t> in </a:t>
            </a:r>
            <a:r>
              <a:rPr lang="nl-BE" dirty="0" err="1">
                <a:latin typeface="Calibri" pitchFamily="34" charset="0"/>
              </a:rPr>
              <a:t>groups</a:t>
            </a:r>
            <a:r>
              <a:rPr lang="nl-BE" dirty="0">
                <a:latin typeface="Calibri" pitchFamily="34" charset="0"/>
              </a:rPr>
              <a:t> ( 3-5)  / check </a:t>
            </a:r>
            <a:r>
              <a:rPr lang="nl-BE" dirty="0" err="1">
                <a:latin typeface="Calibri" pitchFamily="34" charset="0"/>
              </a:rPr>
              <a:t>materials</a:t>
            </a:r>
            <a:endParaRPr lang="nl-BE" dirty="0">
              <a:latin typeface="Calibri" pitchFamily="34" charset="0"/>
            </a:endParaRPr>
          </a:p>
          <a:p>
            <a:endParaRPr lang="nl-BE" dirty="0">
              <a:latin typeface="Calibri" pitchFamily="34" charset="0"/>
            </a:endParaRPr>
          </a:p>
          <a:p>
            <a:r>
              <a:rPr lang="nl-BE" dirty="0" err="1">
                <a:latin typeface="Calibri" pitchFamily="34" charset="0"/>
              </a:rPr>
              <a:t>Discuss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and</a:t>
            </a:r>
            <a:r>
              <a:rPr lang="nl-BE" dirty="0">
                <a:latin typeface="Calibri" pitchFamily="34" charset="0"/>
              </a:rPr>
              <a:t> select </a:t>
            </a:r>
            <a:r>
              <a:rPr lang="nl-BE" dirty="0" err="1">
                <a:latin typeface="Calibri" pitchFamily="34" charset="0"/>
              </a:rPr>
              <a:t>strategy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proposal</a:t>
            </a:r>
            <a:r>
              <a:rPr lang="nl-BE" dirty="0">
                <a:latin typeface="Calibri" pitchFamily="34" charset="0"/>
              </a:rPr>
              <a:t> / </a:t>
            </a:r>
            <a:r>
              <a:rPr lang="nl-BE" dirty="0" err="1">
                <a:latin typeface="Calibri" pitchFamily="34" charset="0"/>
              </a:rPr>
              <a:t>alternative</a:t>
            </a:r>
            <a:r>
              <a:rPr lang="nl-BE" dirty="0">
                <a:latin typeface="Calibri" pitchFamily="34" charset="0"/>
              </a:rPr>
              <a:t> management options </a:t>
            </a:r>
            <a:r>
              <a:rPr lang="nl-BE" dirty="0" err="1">
                <a:latin typeface="Calibri" pitchFamily="34" charset="0"/>
              </a:rPr>
              <a:t>for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the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Andarax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basin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from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the</a:t>
            </a:r>
            <a:r>
              <a:rPr lang="nl-BE" dirty="0">
                <a:latin typeface="Calibri" pitchFamily="34" charset="0"/>
              </a:rPr>
              <a:t> list or </a:t>
            </a:r>
            <a:r>
              <a:rPr lang="nl-BE" dirty="0" err="1">
                <a:latin typeface="Calibri" pitchFamily="34" charset="0"/>
              </a:rPr>
              <a:t>add</a:t>
            </a:r>
            <a:r>
              <a:rPr lang="nl-BE" dirty="0">
                <a:latin typeface="Calibri" pitchFamily="34" charset="0"/>
              </a:rPr>
              <a:t> new </a:t>
            </a:r>
            <a:r>
              <a:rPr lang="nl-BE" dirty="0" err="1">
                <a:latin typeface="Calibri" pitchFamily="34" charset="0"/>
              </a:rPr>
              <a:t>ones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that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address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problems</a:t>
            </a:r>
            <a:endParaRPr lang="nl-BE" dirty="0">
              <a:latin typeface="Calibri" pitchFamily="34" charset="0"/>
            </a:endParaRPr>
          </a:p>
          <a:p>
            <a:r>
              <a:rPr lang="nl-BE" dirty="0" err="1">
                <a:latin typeface="Calibri" pitchFamily="34" charset="0"/>
              </a:rPr>
              <a:t>Discuss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objectives</a:t>
            </a:r>
            <a:r>
              <a:rPr lang="nl-BE" dirty="0">
                <a:latin typeface="Calibri" pitchFamily="34" charset="0"/>
              </a:rPr>
              <a:t>, </a:t>
            </a:r>
            <a:r>
              <a:rPr lang="nl-BE" dirty="0" err="1">
                <a:latin typeface="Calibri" pitchFamily="34" charset="0"/>
              </a:rPr>
              <a:t>problems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addressed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and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relation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to</a:t>
            </a:r>
            <a:r>
              <a:rPr lang="nl-BE" dirty="0">
                <a:latin typeface="Calibri" pitchFamily="34" charset="0"/>
              </a:rPr>
              <a:t> stakeholders in </a:t>
            </a:r>
            <a:r>
              <a:rPr lang="nl-BE" dirty="0" err="1">
                <a:latin typeface="Calibri" pitchFamily="34" charset="0"/>
              </a:rPr>
              <a:t>the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catchment</a:t>
            </a:r>
            <a:r>
              <a:rPr lang="nl-BE" dirty="0">
                <a:latin typeface="Calibri" pitchFamily="34" charset="0"/>
              </a:rPr>
              <a:t> (</a:t>
            </a:r>
            <a:r>
              <a:rPr lang="nl-BE" dirty="0" err="1">
                <a:latin typeface="Calibri" pitchFamily="34" charset="0"/>
              </a:rPr>
              <a:t>responsibilities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and</a:t>
            </a:r>
            <a:r>
              <a:rPr lang="nl-BE" dirty="0">
                <a:latin typeface="Calibri" pitchFamily="34" charset="0"/>
              </a:rPr>
              <a:t> co-</a:t>
            </a:r>
            <a:r>
              <a:rPr lang="nl-BE" dirty="0" err="1">
                <a:latin typeface="Calibri" pitchFamily="34" charset="0"/>
              </a:rPr>
              <a:t>opting</a:t>
            </a:r>
            <a:r>
              <a:rPr lang="nl-BE" dirty="0">
                <a:latin typeface="Calibri" pitchFamily="34" charset="0"/>
              </a:rPr>
              <a:t>)</a:t>
            </a:r>
          </a:p>
          <a:p>
            <a:endParaRPr lang="nl-BE" dirty="0">
              <a:latin typeface="Calibri" pitchFamily="34" charset="0"/>
            </a:endParaRPr>
          </a:p>
          <a:p>
            <a:r>
              <a:rPr lang="nl-BE" dirty="0" err="1">
                <a:latin typeface="Calibri" pitchFamily="34" charset="0"/>
              </a:rPr>
              <a:t>Discuss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and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motivate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cost-effectiveness</a:t>
            </a:r>
            <a:r>
              <a:rPr lang="nl-BE" dirty="0">
                <a:latin typeface="Calibri" pitchFamily="34" charset="0"/>
              </a:rPr>
              <a:t> on short </a:t>
            </a:r>
            <a:r>
              <a:rPr lang="nl-BE" dirty="0" err="1">
                <a:latin typeface="Calibri" pitchFamily="34" charset="0"/>
              </a:rPr>
              <a:t>and</a:t>
            </a:r>
            <a:r>
              <a:rPr lang="nl-BE" dirty="0">
                <a:latin typeface="Calibri" pitchFamily="34" charset="0"/>
              </a:rPr>
              <a:t> long term</a:t>
            </a:r>
          </a:p>
          <a:p>
            <a:endParaRPr lang="nl-BE" dirty="0">
              <a:latin typeface="Calibri" pitchFamily="34" charset="0"/>
            </a:endParaRPr>
          </a:p>
          <a:p>
            <a:r>
              <a:rPr lang="nl-BE" dirty="0" err="1">
                <a:latin typeface="Calibri" pitchFamily="34" charset="0"/>
              </a:rPr>
              <a:t>Prepare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presentation</a:t>
            </a:r>
            <a:r>
              <a:rPr lang="nl-BE" dirty="0">
                <a:latin typeface="Calibri" pitchFamily="34" charset="0"/>
              </a:rPr>
              <a:t> in </a:t>
            </a:r>
            <a:r>
              <a:rPr lang="nl-BE" dirty="0" err="1">
                <a:latin typeface="Calibri" pitchFamily="34" charset="0"/>
              </a:rPr>
              <a:t>group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and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discussion</a:t>
            </a:r>
            <a:r>
              <a:rPr lang="nl-BE" dirty="0">
                <a:latin typeface="Calibri" pitchFamily="34" charset="0"/>
              </a:rPr>
              <a:t> (2 </a:t>
            </a:r>
            <a:r>
              <a:rPr lang="nl-BE" dirty="0" err="1">
                <a:latin typeface="Calibri" pitchFamily="34" charset="0"/>
              </a:rPr>
              <a:t>strategies</a:t>
            </a:r>
            <a:r>
              <a:rPr lang="nl-BE" dirty="0">
                <a:latin typeface="Calibri" pitchFamily="34" charset="0"/>
              </a:rPr>
              <a:t> per </a:t>
            </a:r>
            <a:r>
              <a:rPr lang="nl-BE" dirty="0" err="1">
                <a:latin typeface="Calibri" pitchFamily="34" charset="0"/>
              </a:rPr>
              <a:t>group</a:t>
            </a:r>
            <a:r>
              <a:rPr lang="nl-BE" dirty="0">
                <a:latin typeface="Calibri" pitchFamily="34" charset="0"/>
              </a:rPr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88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2: sustainability of options (evaluation matrix)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>
                <a:latin typeface="Calibri" pitchFamily="34" charset="0"/>
              </a:rPr>
              <a:t>ANALYSIS MATRIX				EVALUATION MATRIX</a:t>
            </a:r>
          </a:p>
          <a:p>
            <a:endParaRPr lang="nl-BE" sz="2400" dirty="0">
              <a:latin typeface="Calibri" pitchFamily="34" charset="0"/>
            </a:endParaRPr>
          </a:p>
          <a:p>
            <a:endParaRPr lang="nl-BE" sz="2400" dirty="0">
              <a:latin typeface="Calibri" pitchFamily="34" charset="0"/>
            </a:endParaRPr>
          </a:p>
          <a:p>
            <a:r>
              <a:rPr lang="nl-BE" dirty="0" err="1">
                <a:latin typeface="Calibri" pitchFamily="34" charset="0"/>
              </a:rPr>
              <a:t>Each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group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gets</a:t>
            </a:r>
            <a:r>
              <a:rPr lang="nl-BE" dirty="0">
                <a:latin typeface="Calibri" pitchFamily="34" charset="0"/>
              </a:rPr>
              <a:t> a set of action </a:t>
            </a:r>
            <a:r>
              <a:rPr lang="nl-BE" dirty="0" err="1">
                <a:latin typeface="Calibri" pitchFamily="34" charset="0"/>
              </a:rPr>
              <a:t>plans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that</a:t>
            </a:r>
            <a:r>
              <a:rPr lang="nl-BE" dirty="0">
                <a:latin typeface="Calibri" pitchFamily="34" charset="0"/>
              </a:rPr>
              <a:t> are </a:t>
            </a:r>
            <a:r>
              <a:rPr lang="nl-BE" dirty="0" err="1">
                <a:latin typeface="Calibri" pitchFamily="34" charset="0"/>
              </a:rPr>
              <a:t>prepared</a:t>
            </a:r>
            <a:r>
              <a:rPr lang="nl-BE" dirty="0">
                <a:latin typeface="Calibri" pitchFamily="34" charset="0"/>
              </a:rPr>
              <a:t> in </a:t>
            </a:r>
            <a:r>
              <a:rPr lang="nl-BE" dirty="0" err="1">
                <a:latin typeface="Calibri" pitchFamily="34" charset="0"/>
              </a:rPr>
              <a:t>exercise</a:t>
            </a:r>
            <a:r>
              <a:rPr lang="nl-BE" dirty="0">
                <a:latin typeface="Calibri" pitchFamily="34" charset="0"/>
              </a:rPr>
              <a:t> 1</a:t>
            </a:r>
          </a:p>
          <a:p>
            <a:r>
              <a:rPr lang="nl-BE" dirty="0" err="1">
                <a:latin typeface="Calibri" pitchFamily="34" charset="0"/>
              </a:rPr>
              <a:t>You</a:t>
            </a:r>
            <a:r>
              <a:rPr lang="nl-BE" dirty="0">
                <a:latin typeface="Calibri" pitchFamily="34" charset="0"/>
              </a:rPr>
              <a:t> are </a:t>
            </a:r>
            <a:r>
              <a:rPr lang="nl-BE" dirty="0" err="1">
                <a:latin typeface="Calibri" pitchFamily="34" charset="0"/>
              </a:rPr>
              <a:t>asked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to</a:t>
            </a:r>
            <a:r>
              <a:rPr lang="nl-BE" dirty="0">
                <a:latin typeface="Calibri" pitchFamily="34" charset="0"/>
              </a:rPr>
              <a:t> score </a:t>
            </a:r>
            <a:r>
              <a:rPr lang="nl-BE" dirty="0" err="1">
                <a:latin typeface="Calibri" pitchFamily="34" charset="0"/>
              </a:rPr>
              <a:t>the</a:t>
            </a:r>
            <a:r>
              <a:rPr lang="nl-BE" dirty="0">
                <a:latin typeface="Calibri" pitchFamily="34" charset="0"/>
              </a:rPr>
              <a:t> action </a:t>
            </a:r>
            <a:r>
              <a:rPr lang="nl-BE" dirty="0" err="1">
                <a:latin typeface="Calibri" pitchFamily="34" charset="0"/>
              </a:rPr>
              <a:t>for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its</a:t>
            </a:r>
            <a:r>
              <a:rPr lang="nl-BE" dirty="0">
                <a:latin typeface="Calibri" pitchFamily="34" charset="0"/>
              </a:rPr>
              <a:t> “</a:t>
            </a:r>
            <a:r>
              <a:rPr lang="nl-BE" dirty="0" err="1">
                <a:latin typeface="Calibri" pitchFamily="34" charset="0"/>
              </a:rPr>
              <a:t>sustainability</a:t>
            </a:r>
            <a:r>
              <a:rPr lang="nl-BE" dirty="0">
                <a:latin typeface="Calibri" pitchFamily="34" charset="0"/>
              </a:rPr>
              <a:t>” (</a:t>
            </a:r>
            <a:r>
              <a:rPr lang="nl-BE" dirty="0" err="1">
                <a:latin typeface="Calibri" pitchFamily="34" charset="0"/>
              </a:rPr>
              <a:t>considering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environmental</a:t>
            </a:r>
            <a:r>
              <a:rPr lang="nl-BE" dirty="0">
                <a:latin typeface="Calibri" pitchFamily="34" charset="0"/>
              </a:rPr>
              <a:t>, </a:t>
            </a:r>
            <a:r>
              <a:rPr lang="nl-BE" dirty="0" err="1">
                <a:latin typeface="Calibri" pitchFamily="34" charset="0"/>
              </a:rPr>
              <a:t>economic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and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social</a:t>
            </a:r>
            <a:r>
              <a:rPr lang="nl-BE" dirty="0">
                <a:latin typeface="Calibri" pitchFamily="34" charset="0"/>
              </a:rPr>
              <a:t> impact)</a:t>
            </a:r>
          </a:p>
          <a:p>
            <a:r>
              <a:rPr lang="nl-BE" dirty="0">
                <a:latin typeface="Calibri" pitchFamily="34" charset="0"/>
              </a:rPr>
              <a:t>The score is </a:t>
            </a:r>
            <a:r>
              <a:rPr lang="nl-BE" dirty="0" err="1">
                <a:latin typeface="Calibri" pitchFamily="34" charset="0"/>
              </a:rPr>
              <a:t>from</a:t>
            </a:r>
            <a:r>
              <a:rPr lang="nl-BE" dirty="0">
                <a:latin typeface="Calibri" pitchFamily="34" charset="0"/>
              </a:rPr>
              <a:t> 1 </a:t>
            </a:r>
            <a:r>
              <a:rPr lang="nl-BE" dirty="0" err="1">
                <a:latin typeface="Calibri" pitchFamily="34" charset="0"/>
              </a:rPr>
              <a:t>to</a:t>
            </a:r>
            <a:r>
              <a:rPr lang="nl-BE" dirty="0">
                <a:latin typeface="Calibri" pitchFamily="34" charset="0"/>
              </a:rPr>
              <a:t> 10 (1 </a:t>
            </a:r>
            <a:r>
              <a:rPr lang="nl-BE" dirty="0" err="1">
                <a:latin typeface="Calibri" pitchFamily="34" charset="0"/>
              </a:rPr>
              <a:t>being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the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least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sustainable</a:t>
            </a:r>
            <a:r>
              <a:rPr lang="nl-BE" dirty="0">
                <a:latin typeface="Calibri" pitchFamily="34" charset="0"/>
              </a:rPr>
              <a:t>)</a:t>
            </a:r>
          </a:p>
          <a:p>
            <a:endParaRPr lang="nl-BE" dirty="0">
              <a:latin typeface="Calibri" pitchFamily="34" charset="0"/>
            </a:endParaRPr>
          </a:p>
          <a:p>
            <a:r>
              <a:rPr lang="nl-BE" dirty="0" err="1">
                <a:latin typeface="Calibri" pitchFamily="34" charset="0"/>
              </a:rPr>
              <a:t>Motivate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your</a:t>
            </a:r>
            <a:r>
              <a:rPr lang="nl-BE" dirty="0">
                <a:latin typeface="Calibri" pitchFamily="34" charset="0"/>
              </a:rPr>
              <a:t> score, </a:t>
            </a:r>
            <a:r>
              <a:rPr lang="nl-BE" dirty="0" err="1">
                <a:latin typeface="Calibri" pitchFamily="34" charset="0"/>
              </a:rPr>
              <a:t>assumptions</a:t>
            </a:r>
            <a:r>
              <a:rPr lang="nl-BE" dirty="0">
                <a:latin typeface="Calibri" pitchFamily="34" charset="0"/>
              </a:rPr>
              <a:t> made + information </a:t>
            </a:r>
            <a:r>
              <a:rPr lang="nl-BE" dirty="0" err="1">
                <a:latin typeface="Calibri" pitchFamily="34" charset="0"/>
              </a:rPr>
              <a:t>lacks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identified</a:t>
            </a:r>
            <a:endParaRPr lang="nl-BE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3938578" y="1690688"/>
            <a:ext cx="1928826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812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Plenary discussion of scores and motivation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597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from exercise – evaluation matrix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933213"/>
              </p:ext>
            </p:extLst>
          </p:nvPr>
        </p:nvGraphicFramePr>
        <p:xfrm>
          <a:off x="838200" y="1825622"/>
          <a:ext cx="9464037" cy="447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9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6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3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3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03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73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371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41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608877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Wealth from waste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Need no education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Demad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mngt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Aquifer knowledge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Build 2 Treat Supra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Nitrate gone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Policy over politics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Decentralize 2 </a:t>
                      </a:r>
                      <a:r>
                        <a:rPr lang="en-US" sz="1600" dirty="0" err="1"/>
                        <a:t>expedize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Control balance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8877">
                <a:tc>
                  <a:txBody>
                    <a:bodyPr/>
                    <a:lstStyle/>
                    <a:p>
                      <a:r>
                        <a:rPr lang="en-US" dirty="0"/>
                        <a:t>G1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877">
                <a:tc>
                  <a:txBody>
                    <a:bodyPr/>
                    <a:lstStyle/>
                    <a:p>
                      <a:r>
                        <a:rPr lang="en-US" dirty="0"/>
                        <a:t>G2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8877">
                <a:tc>
                  <a:txBody>
                    <a:bodyPr/>
                    <a:lstStyle/>
                    <a:p>
                      <a:r>
                        <a:rPr lang="en-US" dirty="0"/>
                        <a:t>G3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8877">
                <a:tc>
                  <a:txBody>
                    <a:bodyPr/>
                    <a:lstStyle/>
                    <a:p>
                      <a:r>
                        <a:rPr lang="en-US" dirty="0"/>
                        <a:t>G4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8877">
                <a:tc>
                  <a:txBody>
                    <a:bodyPr/>
                    <a:lstStyle/>
                    <a:p>
                      <a:r>
                        <a:rPr lang="en-US" dirty="0"/>
                        <a:t>G5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8877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198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sustainability of strategies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833536" y="1857364"/>
            <a:ext cx="1285884" cy="6429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/>
              <a:t>Rainwater Harvesting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90792" y="2428868"/>
            <a:ext cx="1785950" cy="7858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/>
              <a:t>Building of a reservoir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76412" y="3143248"/>
            <a:ext cx="1428760" cy="6429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/>
              <a:t>Capacity building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 flipH="1">
            <a:off x="4548180" y="1857364"/>
            <a:ext cx="500066" cy="214314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76874" y="2571744"/>
            <a:ext cx="1500198" cy="6429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 err="1"/>
              <a:t>Strategy</a:t>
            </a:r>
            <a:r>
              <a:rPr lang="nl-BE" dirty="0"/>
              <a:t> 1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48312" y="4286256"/>
            <a:ext cx="1500198" cy="6429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 err="1"/>
              <a:t>Strategy</a:t>
            </a:r>
            <a:r>
              <a:rPr lang="nl-BE" dirty="0"/>
              <a:t> 2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48312" y="5429264"/>
            <a:ext cx="1500198" cy="64294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 err="1"/>
              <a:t>Strategy</a:t>
            </a:r>
            <a:r>
              <a:rPr lang="nl-BE" dirty="0"/>
              <a:t> 3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427890" y="2202412"/>
            <a:ext cx="10823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nl-BE" dirty="0"/>
              <a:t>CHOICE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119816" y="3571876"/>
            <a:ext cx="71438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119816" y="3786190"/>
            <a:ext cx="71438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19816" y="4000504"/>
            <a:ext cx="71438" cy="7143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flipH="1">
            <a:off x="4476742" y="4143380"/>
            <a:ext cx="500066" cy="85725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flipH="1">
            <a:off x="4476742" y="5286388"/>
            <a:ext cx="500066" cy="857256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elp 18">
            <a:hlinkClick r:id="" action="ppaction://noaction" highlightClick="1"/>
          </p:cNvPr>
          <p:cNvSpPr/>
          <p:nvPr/>
        </p:nvSpPr>
        <p:spPr>
          <a:xfrm>
            <a:off x="7940364" y="2737883"/>
            <a:ext cx="2057400" cy="2327888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75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happen under diff. scenarios?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>
                <a:latin typeface="Calibri" pitchFamily="34" charset="0"/>
              </a:rPr>
              <a:t>Climate</a:t>
            </a:r>
            <a:r>
              <a:rPr lang="nl-BE" dirty="0">
                <a:latin typeface="Calibri" pitchFamily="34" charset="0"/>
              </a:rPr>
              <a:t> change</a:t>
            </a:r>
          </a:p>
          <a:p>
            <a:r>
              <a:rPr lang="nl-BE" dirty="0">
                <a:latin typeface="Calibri" pitchFamily="34" charset="0"/>
              </a:rPr>
              <a:t>Energy </a:t>
            </a:r>
            <a:r>
              <a:rPr lang="nl-BE" dirty="0" err="1">
                <a:latin typeface="Calibri" pitchFamily="34" charset="0"/>
              </a:rPr>
              <a:t>prices</a:t>
            </a:r>
            <a:endParaRPr lang="nl-BE" dirty="0">
              <a:latin typeface="Calibri" pitchFamily="34" charset="0"/>
            </a:endParaRPr>
          </a:p>
          <a:p>
            <a:r>
              <a:rPr lang="nl-BE" dirty="0">
                <a:latin typeface="Calibri" pitchFamily="34" charset="0"/>
              </a:rPr>
              <a:t>Market changes (e.g. </a:t>
            </a:r>
            <a:r>
              <a:rPr lang="nl-BE" dirty="0" err="1">
                <a:latin typeface="Calibri" pitchFamily="34" charset="0"/>
              </a:rPr>
              <a:t>Production</a:t>
            </a:r>
            <a:r>
              <a:rPr lang="nl-BE" dirty="0">
                <a:latin typeface="Calibri" pitchFamily="34" charset="0"/>
              </a:rPr>
              <a:t> in Morocco)</a:t>
            </a:r>
          </a:p>
          <a:p>
            <a:endParaRPr lang="nl-BE" dirty="0">
              <a:latin typeface="Calibri" pitchFamily="34" charset="0"/>
            </a:endParaRPr>
          </a:p>
          <a:p>
            <a:endParaRPr lang="nl-BE" dirty="0">
              <a:latin typeface="Calibri" pitchFamily="34" charset="0"/>
            </a:endParaRPr>
          </a:p>
          <a:p>
            <a:r>
              <a:rPr lang="nl-BE" dirty="0" err="1">
                <a:latin typeface="Calibri" pitchFamily="34" charset="0"/>
              </a:rPr>
              <a:t>Would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your</a:t>
            </a:r>
            <a:r>
              <a:rPr lang="nl-BE" dirty="0">
                <a:latin typeface="Calibri" pitchFamily="34" charset="0"/>
              </a:rPr>
              <a:t> action </a:t>
            </a:r>
            <a:r>
              <a:rPr lang="nl-BE" dirty="0" err="1">
                <a:latin typeface="Calibri" pitchFamily="34" charset="0"/>
              </a:rPr>
              <a:t>be</a:t>
            </a:r>
            <a:r>
              <a:rPr lang="nl-BE" dirty="0">
                <a:latin typeface="Calibri" pitchFamily="34" charset="0"/>
              </a:rPr>
              <a:t> more/</a:t>
            </a:r>
            <a:r>
              <a:rPr lang="nl-BE" dirty="0" err="1">
                <a:latin typeface="Calibri" pitchFamily="34" charset="0"/>
              </a:rPr>
              <a:t>less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sustainable</a:t>
            </a:r>
            <a:r>
              <a:rPr lang="nl-BE" dirty="0">
                <a:latin typeface="Calibri" pitchFamily="34" charset="0"/>
              </a:rPr>
              <a:t>??</a:t>
            </a:r>
          </a:p>
          <a:p>
            <a:endParaRPr lang="nl-BE" dirty="0">
              <a:latin typeface="Calibri" pitchFamily="34" charset="0"/>
            </a:endParaRPr>
          </a:p>
          <a:p>
            <a:endParaRPr lang="nl-BE" dirty="0">
              <a:latin typeface="Calibri" pitchFamily="34" charset="0"/>
            </a:endParaRPr>
          </a:p>
          <a:p>
            <a:r>
              <a:rPr lang="nl-BE" dirty="0">
                <a:latin typeface="Calibri" pitchFamily="34" charset="0"/>
              </a:rPr>
              <a:t>QUALITATIVE				QUANTITATIVE</a:t>
            </a:r>
            <a:endParaRPr lang="en-US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3442874" y="5391145"/>
            <a:ext cx="235745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46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This lecture will assist participants to</a:t>
            </a:r>
          </a:p>
          <a:p>
            <a:r>
              <a:rPr lang="nl-BE" dirty="0"/>
              <a:t>Understand </a:t>
            </a:r>
            <a:r>
              <a:rPr lang="nl-BE" dirty="0" err="1"/>
              <a:t>methods</a:t>
            </a:r>
            <a:r>
              <a:rPr lang="nl-BE" dirty="0"/>
              <a:t>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define</a:t>
            </a:r>
            <a:r>
              <a:rPr lang="nl-BE" dirty="0"/>
              <a:t> </a:t>
            </a:r>
            <a:r>
              <a:rPr lang="nl-BE" dirty="0" err="1"/>
              <a:t>strategies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scenarios</a:t>
            </a:r>
            <a:r>
              <a:rPr lang="nl-BE" dirty="0"/>
              <a:t>, </a:t>
            </a:r>
            <a:r>
              <a:rPr lang="nl-BE" dirty="0" err="1"/>
              <a:t>understand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importance</a:t>
            </a:r>
            <a:r>
              <a:rPr lang="nl-BE" dirty="0"/>
              <a:t> of </a:t>
            </a:r>
            <a:r>
              <a:rPr lang="nl-BE" dirty="0" err="1"/>
              <a:t>scenarios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uncertainty</a:t>
            </a:r>
            <a:endParaRPr lang="nl-BE" dirty="0"/>
          </a:p>
          <a:p>
            <a:endParaRPr lang="nl-BE" dirty="0"/>
          </a:p>
          <a:p>
            <a:r>
              <a:rPr lang="nl-BE" dirty="0" err="1"/>
              <a:t>Familiarize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participatory</a:t>
            </a:r>
            <a:r>
              <a:rPr lang="nl-BE" dirty="0"/>
              <a:t> </a:t>
            </a:r>
            <a:r>
              <a:rPr lang="nl-BE" dirty="0" err="1"/>
              <a:t>definition</a:t>
            </a:r>
            <a:r>
              <a:rPr lang="nl-BE" dirty="0"/>
              <a:t> of </a:t>
            </a:r>
            <a:r>
              <a:rPr lang="nl-BE" dirty="0" err="1"/>
              <a:t>strategies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information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considerations</a:t>
            </a:r>
            <a:r>
              <a:rPr lang="nl-BE" dirty="0"/>
              <a:t> on </a:t>
            </a:r>
            <a:r>
              <a:rPr lang="nl-BE" dirty="0" err="1"/>
              <a:t>implementation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cost</a:t>
            </a:r>
            <a:r>
              <a:rPr lang="nl-BE" dirty="0"/>
              <a:t> analysis</a:t>
            </a:r>
          </a:p>
          <a:p>
            <a:endParaRPr lang="nl-BE" dirty="0"/>
          </a:p>
          <a:p>
            <a:r>
              <a:rPr lang="en-US" dirty="0"/>
              <a:t>Familiarize with the participatory evaluation of strategies, with and without indicators</a:t>
            </a:r>
          </a:p>
          <a:p>
            <a:endParaRPr lang="en-US" dirty="0"/>
          </a:p>
          <a:p>
            <a:r>
              <a:rPr lang="nl-BE" dirty="0"/>
              <a:t>Understand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underlying</a:t>
            </a:r>
            <a:r>
              <a:rPr lang="nl-BE" dirty="0"/>
              <a:t> information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interpretation</a:t>
            </a:r>
            <a:r>
              <a:rPr lang="nl-BE" dirty="0"/>
              <a:t> of </a:t>
            </a:r>
            <a:r>
              <a:rPr lang="nl-BE" dirty="0" err="1"/>
              <a:t>preferred</a:t>
            </a:r>
            <a:r>
              <a:rPr lang="nl-BE" dirty="0"/>
              <a:t> </a:t>
            </a:r>
            <a:r>
              <a:rPr lang="nl-BE" dirty="0" err="1"/>
              <a:t>strategies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335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 – general concepts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ts val="500"/>
              </a:spcBef>
              <a:buClr>
                <a:srgbClr val="333399"/>
              </a:buClr>
              <a:buSzPct val="120000"/>
              <a:buFont typeface="Times New Roman" pitchFamily="18" charset="0"/>
              <a:buChar char="•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sz="2000" dirty="0">
                <a:latin typeface="Calibri" panose="020F0502020204030204" pitchFamily="34" charset="0"/>
              </a:rPr>
              <a:t>Considering factors</a:t>
            </a:r>
          </a:p>
          <a:p>
            <a:pPr lvl="1">
              <a:lnSpc>
                <a:spcPct val="80000"/>
              </a:lnSpc>
              <a:buClr>
                <a:srgbClr val="333399"/>
              </a:buClr>
              <a:buFont typeface="Times New Roman" pitchFamily="18" charset="0"/>
              <a:buChar char="–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sz="2000" b="1" dirty="0">
                <a:latin typeface="Calibri" panose="020F0502020204030204" pitchFamily="34" charset="0"/>
              </a:rPr>
              <a:t>External to system (driving forces)</a:t>
            </a:r>
            <a:r>
              <a:rPr lang="en-GB" sz="2000" dirty="0">
                <a:latin typeface="Calibri" panose="020F0502020204030204" pitchFamily="34" charset="0"/>
              </a:rPr>
              <a:t>: </a:t>
            </a:r>
          </a:p>
          <a:p>
            <a:pPr lvl="2">
              <a:lnSpc>
                <a:spcPct val="80000"/>
              </a:lnSpc>
              <a:buFont typeface="Times New Roman" pitchFamily="18" charset="0"/>
              <a:buChar char="•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dirty="0">
                <a:latin typeface="Calibri" panose="020F0502020204030204" pitchFamily="34" charset="0"/>
              </a:rPr>
              <a:t>climate change</a:t>
            </a:r>
          </a:p>
          <a:p>
            <a:pPr lvl="2">
              <a:lnSpc>
                <a:spcPct val="80000"/>
              </a:lnSpc>
              <a:buFont typeface="Times New Roman" pitchFamily="18" charset="0"/>
              <a:buChar char="•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dirty="0">
                <a:latin typeface="Calibri" panose="020F0502020204030204" pitchFamily="34" charset="0"/>
              </a:rPr>
              <a:t>market change (macro-economic)‏ - energy</a:t>
            </a:r>
          </a:p>
          <a:p>
            <a:pPr lvl="2">
              <a:lnSpc>
                <a:spcPct val="80000"/>
              </a:lnSpc>
              <a:buFont typeface="Times New Roman" pitchFamily="18" charset="0"/>
              <a:buChar char="•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endParaRPr lang="en-GB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Clr>
                <a:srgbClr val="333399"/>
              </a:buClr>
              <a:buFont typeface="Times New Roman" pitchFamily="18" charset="0"/>
              <a:buChar char="–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sz="2000" b="1" dirty="0">
                <a:latin typeface="Calibri" panose="020F0502020204030204" pitchFamily="34" charset="0"/>
              </a:rPr>
              <a:t>Internal to system (responses/measures)</a:t>
            </a:r>
            <a:r>
              <a:rPr lang="en-GB" sz="2000" dirty="0">
                <a:latin typeface="Calibri" panose="020F0502020204030204" pitchFamily="34" charset="0"/>
              </a:rPr>
              <a:t>:</a:t>
            </a:r>
          </a:p>
          <a:p>
            <a:pPr lvl="2">
              <a:lnSpc>
                <a:spcPct val="80000"/>
              </a:lnSpc>
              <a:buFont typeface="Times New Roman" pitchFamily="18" charset="0"/>
              <a:buChar char="•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dirty="0">
                <a:latin typeface="Calibri" panose="020F0502020204030204" pitchFamily="34" charset="0"/>
              </a:rPr>
              <a:t>Offer/Demand oriented</a:t>
            </a:r>
          </a:p>
          <a:p>
            <a:pPr lvl="2">
              <a:lnSpc>
                <a:spcPct val="80000"/>
              </a:lnSpc>
              <a:buFont typeface="Times New Roman" pitchFamily="18" charset="0"/>
              <a:buChar char="•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dirty="0">
                <a:latin typeface="Calibri" panose="020F0502020204030204" pitchFamily="34" charset="0"/>
              </a:rPr>
              <a:t>Water pricing</a:t>
            </a:r>
          </a:p>
          <a:p>
            <a:pPr lvl="2">
              <a:lnSpc>
                <a:spcPct val="80000"/>
              </a:lnSpc>
              <a:buFont typeface="Times New Roman" pitchFamily="18" charset="0"/>
              <a:buChar char="•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dirty="0">
                <a:latin typeface="Calibri" panose="020F0502020204030204" pitchFamily="34" charset="0"/>
              </a:rPr>
              <a:t>...</a:t>
            </a:r>
          </a:p>
          <a:p>
            <a:pPr lvl="2">
              <a:lnSpc>
                <a:spcPct val="80000"/>
              </a:lnSpc>
              <a:buFont typeface="Times New Roman" pitchFamily="18" charset="0"/>
              <a:buChar char="•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endParaRPr lang="en-GB" dirty="0">
              <a:latin typeface="Calibri" panose="020F0502020204030204" pitchFamily="34" charset="0"/>
            </a:endParaRPr>
          </a:p>
          <a:p>
            <a:pPr lvl="1">
              <a:lnSpc>
                <a:spcPct val="80000"/>
              </a:lnSpc>
              <a:buClr>
                <a:srgbClr val="333399"/>
              </a:buClr>
              <a:buFont typeface="Times New Roman" pitchFamily="18" charset="0"/>
              <a:buChar char="–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sz="2000" b="1" dirty="0">
                <a:latin typeface="Calibri" panose="020F0502020204030204" pitchFamily="34" charset="0"/>
              </a:rPr>
              <a:t>Variables (related to all functions of WRS)</a:t>
            </a:r>
            <a:r>
              <a:rPr lang="en-GB" sz="2000" dirty="0">
                <a:latin typeface="Calibri" panose="020F0502020204030204" pitchFamily="34" charset="0"/>
              </a:rPr>
              <a:t>: </a:t>
            </a:r>
          </a:p>
          <a:p>
            <a:pPr lvl="2">
              <a:lnSpc>
                <a:spcPct val="80000"/>
              </a:lnSpc>
              <a:buFont typeface="Times New Roman" pitchFamily="18" charset="0"/>
              <a:buChar char="•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dirty="0">
                <a:latin typeface="Calibri" panose="020F0502020204030204" pitchFamily="34" charset="0"/>
              </a:rPr>
              <a:t>Biophysical </a:t>
            </a:r>
          </a:p>
          <a:p>
            <a:pPr lvl="2">
              <a:lnSpc>
                <a:spcPct val="80000"/>
              </a:lnSpc>
              <a:buFont typeface="Times New Roman" pitchFamily="18" charset="0"/>
              <a:buChar char="•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dirty="0">
                <a:latin typeface="Calibri" panose="020F0502020204030204" pitchFamily="34" charset="0"/>
              </a:rPr>
              <a:t>Socio-economic</a:t>
            </a:r>
          </a:p>
          <a:p>
            <a:pPr lvl="2">
              <a:lnSpc>
                <a:spcPct val="80000"/>
              </a:lnSpc>
              <a:buFont typeface="Times New Roman" pitchFamily="18" charset="0"/>
              <a:buChar char="•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dirty="0">
                <a:latin typeface="Calibri" panose="020F0502020204030204" pitchFamily="34" charset="0"/>
              </a:rPr>
              <a:t>Administrative/legal</a:t>
            </a:r>
          </a:p>
          <a:p>
            <a:pPr lvl="2">
              <a:lnSpc>
                <a:spcPct val="80000"/>
              </a:lnSpc>
              <a:buFont typeface="Times New Roman" pitchFamily="18" charset="0"/>
              <a:buChar char="•"/>
              <a:tabLst>
                <a:tab pos="458788" algn="l"/>
                <a:tab pos="915988" algn="l"/>
                <a:tab pos="1373188" algn="l"/>
                <a:tab pos="1830388" algn="l"/>
                <a:tab pos="2287588" algn="l"/>
                <a:tab pos="2744788" algn="l"/>
                <a:tab pos="3201988" algn="l"/>
                <a:tab pos="3659188" algn="l"/>
                <a:tab pos="4116388" algn="l"/>
                <a:tab pos="4573588" algn="l"/>
                <a:tab pos="5030788" algn="l"/>
                <a:tab pos="5487988" algn="l"/>
                <a:tab pos="5945188" algn="l"/>
                <a:tab pos="6402388" algn="l"/>
                <a:tab pos="6859588" algn="l"/>
                <a:tab pos="7316788" algn="l"/>
                <a:tab pos="7773988" algn="l"/>
                <a:tab pos="8231188" algn="l"/>
                <a:tab pos="8688388" algn="l"/>
                <a:tab pos="9145588" algn="l"/>
              </a:tabLst>
            </a:pPr>
            <a:r>
              <a:rPr lang="en-GB" dirty="0">
                <a:latin typeface="Calibri" panose="020F0502020204030204" pitchFamily="34" charset="0"/>
              </a:rPr>
              <a:t>Operational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8463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for scenario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Surveys</a:t>
            </a:r>
            <a:endParaRPr lang="nl-BE" dirty="0"/>
          </a:p>
          <a:p>
            <a:endParaRPr lang="nl-BE" dirty="0"/>
          </a:p>
          <a:p>
            <a:r>
              <a:rPr lang="nl-BE" dirty="0"/>
              <a:t>Interviews</a:t>
            </a:r>
          </a:p>
          <a:p>
            <a:endParaRPr lang="nl-BE" dirty="0"/>
          </a:p>
          <a:p>
            <a:r>
              <a:rPr lang="nl-BE" dirty="0" err="1"/>
              <a:t>Envisioning</a:t>
            </a:r>
            <a:r>
              <a:rPr lang="nl-BE" dirty="0"/>
              <a:t> workshops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2139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actions and strategies in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>
              <a:latin typeface="Calibri" pitchFamily="34" charset="0"/>
            </a:endParaRPr>
          </a:p>
          <a:p>
            <a:endParaRPr lang="nl-BE" dirty="0">
              <a:latin typeface="Calibri" pitchFamily="34" charset="0"/>
            </a:endParaRPr>
          </a:p>
          <a:p>
            <a:endParaRPr lang="nl-BE" dirty="0">
              <a:latin typeface="Calibri" pitchFamily="34" charset="0"/>
            </a:endParaRPr>
          </a:p>
          <a:p>
            <a:endParaRPr lang="nl-BE" dirty="0">
              <a:latin typeface="Calibri" pitchFamily="34" charset="0"/>
            </a:endParaRPr>
          </a:p>
          <a:p>
            <a:pPr marL="0" indent="0">
              <a:buNone/>
            </a:pPr>
            <a:r>
              <a:rPr lang="nl-BE" dirty="0">
                <a:latin typeface="Calibri" pitchFamily="34" charset="0"/>
              </a:rPr>
              <a:t>	QUALITATIVE				QUANTITATIVE</a:t>
            </a:r>
            <a:endParaRPr lang="en-US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4476738" y="3608385"/>
            <a:ext cx="235745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69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need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BE" dirty="0"/>
              <a:t>Types of information: </a:t>
            </a:r>
          </a:p>
          <a:p>
            <a:r>
              <a:rPr lang="nl-BE" dirty="0" err="1"/>
              <a:t>Hydrological</a:t>
            </a:r>
            <a:endParaRPr lang="nl-BE" dirty="0"/>
          </a:p>
          <a:p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environmental</a:t>
            </a:r>
            <a:endParaRPr lang="nl-BE" dirty="0"/>
          </a:p>
          <a:p>
            <a:r>
              <a:rPr lang="nl-BE" dirty="0" err="1"/>
              <a:t>Economic</a:t>
            </a:r>
            <a:r>
              <a:rPr lang="nl-BE" dirty="0"/>
              <a:t> </a:t>
            </a:r>
          </a:p>
          <a:p>
            <a:r>
              <a:rPr lang="nl-BE" dirty="0" err="1"/>
              <a:t>Social</a:t>
            </a:r>
            <a:endParaRPr lang="nl-BE" dirty="0"/>
          </a:p>
          <a:p>
            <a:endParaRPr lang="nl-BE" dirty="0"/>
          </a:p>
          <a:p>
            <a:pPr>
              <a:buNone/>
            </a:pPr>
            <a:r>
              <a:rPr lang="nl-BE" dirty="0"/>
              <a:t>Sources:</a:t>
            </a:r>
          </a:p>
          <a:p>
            <a:r>
              <a:rPr lang="nl-BE" dirty="0" err="1"/>
              <a:t>Reports</a:t>
            </a:r>
            <a:endParaRPr lang="nl-BE" dirty="0"/>
          </a:p>
          <a:p>
            <a:r>
              <a:rPr lang="nl-BE" dirty="0" err="1"/>
              <a:t>Statistics</a:t>
            </a:r>
            <a:endParaRPr lang="nl-BE" dirty="0"/>
          </a:p>
          <a:p>
            <a:r>
              <a:rPr lang="nl-BE" dirty="0"/>
              <a:t>Interviews</a:t>
            </a:r>
          </a:p>
          <a:p>
            <a:r>
              <a:rPr lang="nl-BE" dirty="0"/>
              <a:t>Multi stakeholder platform</a:t>
            </a:r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7037" y="1825625"/>
            <a:ext cx="4043926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4706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of the models/quantification tools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err="1">
                <a:latin typeface="Calibri" pitchFamily="34" charset="0"/>
              </a:rPr>
              <a:t>Available</a:t>
            </a:r>
            <a:r>
              <a:rPr lang="nl-BE" sz="2400" dirty="0">
                <a:latin typeface="Calibri" pitchFamily="34" charset="0"/>
              </a:rPr>
              <a:t> tools </a:t>
            </a:r>
            <a:r>
              <a:rPr lang="nl-BE" sz="2400" dirty="0" err="1">
                <a:latin typeface="Calibri" pitchFamily="34" charset="0"/>
              </a:rPr>
              <a:t>and</a:t>
            </a:r>
            <a:r>
              <a:rPr lang="nl-BE" sz="2400" dirty="0">
                <a:latin typeface="Calibri" pitchFamily="34" charset="0"/>
              </a:rPr>
              <a:t> databases (link </a:t>
            </a:r>
            <a:r>
              <a:rPr lang="nl-BE" sz="2400" dirty="0" err="1">
                <a:latin typeface="Calibri" pitchFamily="34" charset="0"/>
              </a:rPr>
              <a:t>to</a:t>
            </a:r>
            <a:r>
              <a:rPr lang="nl-BE" sz="2400" dirty="0">
                <a:latin typeface="Calibri" pitchFamily="34" charset="0"/>
              </a:rPr>
              <a:t> week 2)</a:t>
            </a:r>
          </a:p>
          <a:p>
            <a:r>
              <a:rPr lang="nl-BE" sz="2400" dirty="0" err="1">
                <a:latin typeface="Calibri" pitchFamily="34" charset="0"/>
              </a:rPr>
              <a:t>Importance</a:t>
            </a:r>
            <a:r>
              <a:rPr lang="nl-BE" sz="2400" dirty="0">
                <a:latin typeface="Calibri" pitchFamily="34" charset="0"/>
              </a:rPr>
              <a:t> of well </a:t>
            </a:r>
            <a:r>
              <a:rPr lang="nl-BE" sz="2400" dirty="0" err="1">
                <a:latin typeface="Calibri" pitchFamily="34" charset="0"/>
              </a:rPr>
              <a:t>defined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boundary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conditions</a:t>
            </a:r>
            <a:endParaRPr lang="nl-BE" sz="2400" dirty="0">
              <a:latin typeface="Calibri" pitchFamily="34" charset="0"/>
            </a:endParaRPr>
          </a:p>
          <a:p>
            <a:endParaRPr lang="nl-BE" sz="2400" dirty="0">
              <a:latin typeface="Calibri" pitchFamily="34" charset="0"/>
            </a:endParaRPr>
          </a:p>
          <a:p>
            <a:r>
              <a:rPr lang="nl-BE" sz="2400" dirty="0" err="1">
                <a:latin typeface="Calibri" pitchFamily="34" charset="0"/>
              </a:rPr>
              <a:t>Depending</a:t>
            </a:r>
            <a:r>
              <a:rPr lang="nl-BE" sz="2400" dirty="0">
                <a:latin typeface="Calibri" pitchFamily="34" charset="0"/>
              </a:rPr>
              <a:t> on </a:t>
            </a:r>
            <a:r>
              <a:rPr lang="nl-BE" sz="2400" dirty="0" err="1">
                <a:latin typeface="Calibri" pitchFamily="34" charset="0"/>
              </a:rPr>
              <a:t>the</a:t>
            </a:r>
            <a:r>
              <a:rPr lang="nl-BE" sz="2400" dirty="0">
                <a:latin typeface="Calibri" pitchFamily="34" charset="0"/>
              </a:rPr>
              <a:t> type of data </a:t>
            </a:r>
            <a:r>
              <a:rPr lang="nl-BE" sz="2400" dirty="0" err="1">
                <a:latin typeface="Calibri" pitchFamily="34" charset="0"/>
              </a:rPr>
              <a:t>available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you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can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use</a:t>
            </a:r>
            <a:r>
              <a:rPr lang="nl-BE" sz="2400" dirty="0">
                <a:latin typeface="Calibri" pitchFamily="34" charset="0"/>
              </a:rPr>
              <a:t> more or </a:t>
            </a:r>
            <a:r>
              <a:rPr lang="nl-BE" sz="2400" dirty="0" err="1">
                <a:latin typeface="Calibri" pitchFamily="34" charset="0"/>
              </a:rPr>
              <a:t>less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advanced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models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to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quantify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the</a:t>
            </a:r>
            <a:r>
              <a:rPr lang="nl-BE" sz="2400" dirty="0">
                <a:latin typeface="Calibri" pitchFamily="34" charset="0"/>
              </a:rPr>
              <a:t> impact of </a:t>
            </a:r>
            <a:r>
              <a:rPr lang="nl-BE" sz="2400" dirty="0" err="1">
                <a:latin typeface="Calibri" pitchFamily="34" charset="0"/>
              </a:rPr>
              <a:t>alternative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strategies</a:t>
            </a:r>
            <a:endParaRPr lang="nl-BE" sz="2400" dirty="0">
              <a:latin typeface="Calibri" pitchFamily="34" charset="0"/>
            </a:endParaRPr>
          </a:p>
          <a:p>
            <a:endParaRPr lang="nl-BE" sz="2400" dirty="0">
              <a:latin typeface="Calibri" pitchFamily="34" charset="0"/>
            </a:endParaRPr>
          </a:p>
          <a:p>
            <a:r>
              <a:rPr lang="nl-BE" sz="2400" dirty="0" err="1">
                <a:latin typeface="Calibri" pitchFamily="34" charset="0"/>
              </a:rPr>
              <a:t>Introduction</a:t>
            </a:r>
            <a:r>
              <a:rPr lang="nl-BE" sz="2400" dirty="0">
                <a:latin typeface="Calibri" pitchFamily="34" charset="0"/>
              </a:rPr>
              <a:t> of </a:t>
            </a:r>
            <a:r>
              <a:rPr lang="nl-BE" sz="2400" dirty="0" err="1">
                <a:latin typeface="Calibri" pitchFamily="34" charset="0"/>
              </a:rPr>
              <a:t>lay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knowledge</a:t>
            </a:r>
            <a:r>
              <a:rPr lang="nl-BE" sz="2400" dirty="0">
                <a:latin typeface="Calibri" pitchFamily="34" charset="0"/>
              </a:rPr>
              <a:t> as </a:t>
            </a:r>
            <a:r>
              <a:rPr lang="nl-BE" sz="2400" dirty="0" err="1">
                <a:latin typeface="Calibri" pitchFamily="34" charset="0"/>
              </a:rPr>
              <a:t>complementary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to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modeling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and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technical</a:t>
            </a:r>
            <a:r>
              <a:rPr lang="nl-BE" sz="2400" dirty="0">
                <a:latin typeface="Calibri" pitchFamily="34" charset="0"/>
              </a:rPr>
              <a:t> analysis	</a:t>
            </a:r>
          </a:p>
          <a:p>
            <a:pPr lvl="1"/>
            <a:r>
              <a:rPr lang="nl-BE" sz="2000" dirty="0">
                <a:latin typeface="Calibri" pitchFamily="34" charset="0"/>
              </a:rPr>
              <a:t>Balance!</a:t>
            </a:r>
          </a:p>
          <a:p>
            <a:pPr lvl="1"/>
            <a:r>
              <a:rPr lang="nl-BE" sz="2000" dirty="0" err="1">
                <a:latin typeface="Calibri" pitchFamily="34" charset="0"/>
              </a:rPr>
              <a:t>Need</a:t>
            </a:r>
            <a:r>
              <a:rPr lang="nl-BE" sz="2000" dirty="0">
                <a:latin typeface="Calibri" pitchFamily="34" charset="0"/>
              </a:rPr>
              <a:t> </a:t>
            </a:r>
            <a:r>
              <a:rPr lang="nl-BE" sz="2000" dirty="0" err="1">
                <a:latin typeface="Calibri" pitchFamily="34" charset="0"/>
              </a:rPr>
              <a:t>to</a:t>
            </a:r>
            <a:r>
              <a:rPr lang="nl-BE" sz="2000" dirty="0">
                <a:latin typeface="Calibri" pitchFamily="34" charset="0"/>
              </a:rPr>
              <a:t> </a:t>
            </a:r>
            <a:r>
              <a:rPr lang="nl-BE" sz="2000" dirty="0" err="1">
                <a:latin typeface="Calibri" pitchFamily="34" charset="0"/>
              </a:rPr>
              <a:t>facilitate</a:t>
            </a:r>
            <a:r>
              <a:rPr lang="nl-BE" sz="2000" dirty="0">
                <a:latin typeface="Calibri" pitchFamily="34" charset="0"/>
              </a:rPr>
              <a:t> </a:t>
            </a:r>
            <a:r>
              <a:rPr lang="nl-BE" sz="2000" dirty="0" err="1">
                <a:latin typeface="Calibri" pitchFamily="34" charset="0"/>
              </a:rPr>
              <a:t>introduction</a:t>
            </a:r>
            <a:r>
              <a:rPr lang="nl-BE" sz="2000" dirty="0">
                <a:latin typeface="Calibri" pitchFamily="34" charset="0"/>
              </a:rPr>
              <a:t> of </a:t>
            </a:r>
            <a:r>
              <a:rPr lang="nl-BE" sz="2000" dirty="0" err="1">
                <a:latin typeface="Calibri" pitchFamily="34" charset="0"/>
              </a:rPr>
              <a:t>lay</a:t>
            </a:r>
            <a:r>
              <a:rPr lang="nl-BE" sz="2000" dirty="0">
                <a:latin typeface="Calibri" pitchFamily="34" charset="0"/>
              </a:rPr>
              <a:t> </a:t>
            </a:r>
            <a:r>
              <a:rPr lang="nl-BE" sz="2000" dirty="0" err="1">
                <a:latin typeface="Calibri" pitchFamily="34" charset="0"/>
              </a:rPr>
              <a:t>knowledge</a:t>
            </a:r>
            <a:endParaRPr lang="nl-BE" sz="2000" dirty="0">
              <a:latin typeface="Calibri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9140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 and robustness of decision-making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dirty="0" err="1">
                <a:latin typeface="Calibri" pitchFamily="34" charset="0"/>
              </a:rPr>
              <a:t>Climate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scenarios</a:t>
            </a:r>
            <a:endParaRPr lang="nl-BE" sz="2400" dirty="0">
              <a:latin typeface="Calibri" pitchFamily="34" charset="0"/>
            </a:endParaRPr>
          </a:p>
          <a:p>
            <a:r>
              <a:rPr lang="nl-BE" sz="2400" dirty="0">
                <a:latin typeface="Calibri" pitchFamily="34" charset="0"/>
              </a:rPr>
              <a:t>Socio-</a:t>
            </a:r>
            <a:r>
              <a:rPr lang="nl-BE" sz="2400" dirty="0" err="1">
                <a:latin typeface="Calibri" pitchFamily="34" charset="0"/>
              </a:rPr>
              <a:t>economic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scenarios</a:t>
            </a:r>
            <a:endParaRPr lang="nl-BE" sz="2400" dirty="0">
              <a:latin typeface="Calibri" pitchFamily="34" charset="0"/>
            </a:endParaRPr>
          </a:p>
          <a:p>
            <a:pPr lvl="1"/>
            <a:r>
              <a:rPr lang="nl-BE" dirty="0">
                <a:latin typeface="Calibri" pitchFamily="34" charset="0"/>
              </a:rPr>
              <a:t>Pricing </a:t>
            </a:r>
            <a:r>
              <a:rPr lang="nl-BE" dirty="0" err="1">
                <a:latin typeface="Calibri" pitchFamily="34" charset="0"/>
              </a:rPr>
              <a:t>scenarios</a:t>
            </a:r>
            <a:endParaRPr lang="nl-BE" dirty="0">
              <a:latin typeface="Calibri" pitchFamily="34" charset="0"/>
            </a:endParaRPr>
          </a:p>
          <a:p>
            <a:pPr lvl="1"/>
            <a:r>
              <a:rPr lang="nl-BE" dirty="0">
                <a:latin typeface="Calibri" pitchFamily="34" charset="0"/>
              </a:rPr>
              <a:t>Energy </a:t>
            </a:r>
            <a:r>
              <a:rPr lang="nl-BE" dirty="0" err="1">
                <a:latin typeface="Calibri" pitchFamily="34" charset="0"/>
              </a:rPr>
              <a:t>scenarios</a:t>
            </a:r>
            <a:endParaRPr lang="nl-BE" dirty="0">
              <a:latin typeface="Calibri" pitchFamily="34" charset="0"/>
            </a:endParaRPr>
          </a:p>
          <a:p>
            <a:pPr lvl="1"/>
            <a:r>
              <a:rPr lang="nl-BE" dirty="0" err="1">
                <a:latin typeface="Calibri" pitchFamily="34" charset="0"/>
              </a:rPr>
              <a:t>Demographic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scenarios</a:t>
            </a:r>
            <a:endParaRPr lang="nl-BE" dirty="0">
              <a:latin typeface="Calibri" pitchFamily="34" charset="0"/>
            </a:endParaRPr>
          </a:p>
          <a:p>
            <a:endParaRPr lang="nl-BE" sz="2400" dirty="0">
              <a:latin typeface="Calibri" pitchFamily="34" charset="0"/>
            </a:endParaRPr>
          </a:p>
          <a:p>
            <a:r>
              <a:rPr lang="nl-BE" sz="2400" dirty="0" err="1">
                <a:latin typeface="Calibri" pitchFamily="34" charset="0"/>
              </a:rPr>
              <a:t>Projections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need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to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be</a:t>
            </a:r>
            <a:r>
              <a:rPr lang="nl-BE" sz="2400" dirty="0">
                <a:latin typeface="Calibri" pitchFamily="34" charset="0"/>
              </a:rPr>
              <a:t> made </a:t>
            </a:r>
            <a:r>
              <a:rPr lang="nl-BE" sz="2400" dirty="0" err="1">
                <a:latin typeface="Calibri" pitchFamily="34" charset="0"/>
              </a:rPr>
              <a:t>to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be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able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to</a:t>
            </a:r>
            <a:r>
              <a:rPr lang="nl-BE" sz="2400" dirty="0">
                <a:latin typeface="Calibri" pitchFamily="34" charset="0"/>
              </a:rPr>
              <a:t> select </a:t>
            </a:r>
            <a:r>
              <a:rPr lang="nl-BE" sz="2400" dirty="0" err="1">
                <a:latin typeface="Calibri" pitchFamily="34" charset="0"/>
              </a:rPr>
              <a:t>robust</a:t>
            </a:r>
            <a:r>
              <a:rPr lang="nl-BE" sz="2400" dirty="0">
                <a:latin typeface="Calibri" pitchFamily="34" charset="0"/>
              </a:rPr>
              <a:t> management </a:t>
            </a:r>
            <a:r>
              <a:rPr lang="nl-BE" sz="2400" dirty="0" err="1">
                <a:latin typeface="Calibri" pitchFamily="34" charset="0"/>
              </a:rPr>
              <a:t>alternatives</a:t>
            </a:r>
            <a:endParaRPr lang="nl-BE" sz="2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49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the 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?? Did the lecture help you to: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Understand the need to define objectives and criteria for the planning exercise linking to existing policies and issues raised in the situation analysis?</a:t>
            </a:r>
          </a:p>
          <a:p>
            <a:endParaRPr lang="nl-BE" dirty="0"/>
          </a:p>
          <a:p>
            <a:r>
              <a:rPr lang="nl-BE" dirty="0" err="1"/>
              <a:t>Familiarize</a:t>
            </a:r>
            <a:r>
              <a:rPr lang="nl-BE" dirty="0"/>
              <a:t> </a:t>
            </a:r>
            <a:r>
              <a:rPr lang="nl-BE" dirty="0" err="1"/>
              <a:t>with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participatory</a:t>
            </a:r>
            <a:r>
              <a:rPr lang="nl-BE" dirty="0"/>
              <a:t> </a:t>
            </a:r>
            <a:r>
              <a:rPr lang="nl-BE" dirty="0" err="1"/>
              <a:t>definition</a:t>
            </a:r>
            <a:r>
              <a:rPr lang="nl-BE" dirty="0"/>
              <a:t> of action </a:t>
            </a:r>
            <a:r>
              <a:rPr lang="nl-BE" dirty="0" err="1"/>
              <a:t>plans</a:t>
            </a:r>
            <a:r>
              <a:rPr lang="nl-BE" dirty="0"/>
              <a:t>, </a:t>
            </a:r>
            <a:r>
              <a:rPr lang="nl-BE" dirty="0" err="1"/>
              <a:t>the</a:t>
            </a:r>
            <a:r>
              <a:rPr lang="nl-BE" dirty="0"/>
              <a:t> information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considerations</a:t>
            </a:r>
            <a:r>
              <a:rPr lang="nl-BE" dirty="0"/>
              <a:t> on </a:t>
            </a:r>
            <a:r>
              <a:rPr lang="nl-BE" dirty="0" err="1"/>
              <a:t>implementation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cost</a:t>
            </a:r>
            <a:r>
              <a:rPr lang="nl-BE" dirty="0"/>
              <a:t> analysis?</a:t>
            </a:r>
          </a:p>
          <a:p>
            <a:endParaRPr lang="nl-BE" dirty="0"/>
          </a:p>
          <a:p>
            <a:r>
              <a:rPr lang="en-US" dirty="0"/>
              <a:t>Familiarize with the participatory evaluation of action plans, with and without indicators?</a:t>
            </a:r>
          </a:p>
          <a:p>
            <a:endParaRPr lang="en-US" dirty="0"/>
          </a:p>
          <a:p>
            <a:r>
              <a:rPr lang="nl-BE" dirty="0"/>
              <a:t>Understand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underlying</a:t>
            </a:r>
            <a:r>
              <a:rPr lang="nl-BE" dirty="0"/>
              <a:t> information </a:t>
            </a:r>
            <a:r>
              <a:rPr lang="nl-BE" dirty="0" err="1"/>
              <a:t>need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interpretation</a:t>
            </a:r>
            <a:r>
              <a:rPr lang="nl-BE" dirty="0"/>
              <a:t> of </a:t>
            </a:r>
            <a:r>
              <a:rPr lang="nl-BE" dirty="0" err="1"/>
              <a:t>preferred</a:t>
            </a:r>
            <a:r>
              <a:rPr lang="nl-BE" dirty="0"/>
              <a:t> action </a:t>
            </a:r>
            <a:r>
              <a:rPr lang="nl-BE" dirty="0" err="1"/>
              <a:t>plans</a:t>
            </a:r>
            <a:r>
              <a:rPr lang="nl-BE" dirty="0"/>
              <a:t>?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03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</a:rPr>
              <a:t>Part 1 –  Recap completed situation analysis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Part 2 –  Exercise on proposal of alternatives + links to institutions and implementation – towards 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analysis matrix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nl-BE" dirty="0">
                <a:latin typeface="Calibri" pitchFamily="34" charset="0"/>
              </a:rPr>
              <a:t>Part 3 – </a:t>
            </a:r>
            <a:r>
              <a:rPr lang="nl-BE" dirty="0" err="1">
                <a:latin typeface="Calibri" pitchFamily="34" charset="0"/>
              </a:rPr>
              <a:t>Exercise</a:t>
            </a:r>
            <a:r>
              <a:rPr lang="nl-BE" dirty="0">
                <a:latin typeface="Calibri" pitchFamily="34" charset="0"/>
              </a:rPr>
              <a:t> on </a:t>
            </a:r>
            <a:r>
              <a:rPr lang="nl-BE" dirty="0" err="1">
                <a:latin typeface="Calibri" pitchFamily="34" charset="0"/>
              </a:rPr>
              <a:t>sustainability</a:t>
            </a:r>
            <a:r>
              <a:rPr lang="nl-BE" dirty="0">
                <a:latin typeface="Calibri" pitchFamily="34" charset="0"/>
              </a:rPr>
              <a:t> of options </a:t>
            </a:r>
            <a:r>
              <a:rPr lang="nl-BE" dirty="0" err="1">
                <a:latin typeface="Calibri" pitchFamily="34" charset="0"/>
              </a:rPr>
              <a:t>ifo</a:t>
            </a:r>
            <a:r>
              <a:rPr lang="nl-BE" dirty="0">
                <a:latin typeface="Calibri" pitchFamily="34" charset="0"/>
              </a:rPr>
              <a:t> different </a:t>
            </a:r>
            <a:r>
              <a:rPr lang="nl-BE" dirty="0" err="1">
                <a:latin typeface="Calibri" pitchFamily="34" charset="0"/>
              </a:rPr>
              <a:t>scenarios</a:t>
            </a:r>
            <a:r>
              <a:rPr lang="nl-BE" dirty="0">
                <a:latin typeface="Calibri" pitchFamily="34" charset="0"/>
              </a:rPr>
              <a:t> – </a:t>
            </a:r>
            <a:r>
              <a:rPr lang="nl-BE" dirty="0" err="1">
                <a:latin typeface="Calibri" pitchFamily="34" charset="0"/>
              </a:rPr>
              <a:t>towards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solidFill>
                  <a:srgbClr val="FF0000"/>
                </a:solidFill>
                <a:latin typeface="Calibri" pitchFamily="34" charset="0"/>
              </a:rPr>
              <a:t>evaluation</a:t>
            </a:r>
            <a:r>
              <a:rPr lang="nl-BE" dirty="0">
                <a:solidFill>
                  <a:srgbClr val="FF0000"/>
                </a:solidFill>
                <a:latin typeface="Calibri" pitchFamily="34" charset="0"/>
              </a:rPr>
              <a:t> matrix</a:t>
            </a:r>
          </a:p>
          <a:p>
            <a:endParaRPr lang="nl-BE" dirty="0">
              <a:latin typeface="Calibri" pitchFamily="34" charset="0"/>
            </a:endParaRPr>
          </a:p>
          <a:p>
            <a:r>
              <a:rPr lang="nl-BE" dirty="0">
                <a:latin typeface="Calibri" pitchFamily="34" charset="0"/>
              </a:rPr>
              <a:t>Part 4 –  </a:t>
            </a:r>
            <a:r>
              <a:rPr lang="nl-BE" dirty="0" err="1">
                <a:latin typeface="Calibri" pitchFamily="34" charset="0"/>
              </a:rPr>
              <a:t>Theoretical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considerations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and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final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discussion</a:t>
            </a:r>
            <a:endParaRPr lang="en-US" dirty="0">
              <a:latin typeface="Calibri" pitchFamily="34" charset="0"/>
            </a:endParaRPr>
          </a:p>
          <a:p>
            <a:pPr marL="381000" indent="-381000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7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latin typeface="Calibri" pitchFamily="34" charset="0"/>
              </a:rPr>
              <a:t>10h15: Introduction exercise and creation of group</a:t>
            </a:r>
          </a:p>
          <a:p>
            <a:r>
              <a:rPr lang="en-US" dirty="0">
                <a:latin typeface="Calibri" pitchFamily="34" charset="0"/>
              </a:rPr>
              <a:t>10h30: Recap completed situation analysis – </a:t>
            </a:r>
            <a:r>
              <a:rPr lang="en-US" i="1" dirty="0">
                <a:latin typeface="Calibri" pitchFamily="34" charset="0"/>
              </a:rPr>
              <a:t>self paced check material in folder exercises/strategy building on </a:t>
            </a:r>
            <a:r>
              <a:rPr lang="en-US" i="1" dirty="0" err="1">
                <a:latin typeface="Calibri" pitchFamily="34" charset="0"/>
              </a:rPr>
              <a:t>eCampus</a:t>
            </a:r>
            <a:endParaRPr lang="en-US" i="1" dirty="0">
              <a:latin typeface="Calibri" pitchFamily="34" charset="0"/>
            </a:endParaRPr>
          </a:p>
          <a:p>
            <a:pPr lvl="1"/>
            <a:r>
              <a:rPr lang="en-US" dirty="0">
                <a:latin typeface="Calibri" pitchFamily="34" charset="0"/>
              </a:rPr>
              <a:t>SA problem map</a:t>
            </a:r>
          </a:p>
          <a:p>
            <a:pPr lvl="1"/>
            <a:r>
              <a:rPr lang="en-US" dirty="0">
                <a:latin typeface="Calibri" pitchFamily="34" charset="0"/>
              </a:rPr>
              <a:t>Workshop report</a:t>
            </a:r>
          </a:p>
          <a:p>
            <a:pPr lvl="1"/>
            <a:r>
              <a:rPr lang="en-US" dirty="0">
                <a:latin typeface="Calibri" pitchFamily="34" charset="0"/>
              </a:rPr>
              <a:t>Feedback on problem trees </a:t>
            </a:r>
          </a:p>
          <a:p>
            <a:r>
              <a:rPr lang="en-US" dirty="0">
                <a:latin typeface="Calibri" pitchFamily="34" charset="0"/>
              </a:rPr>
              <a:t>11h30: Exercise in groups on proposal of alternatives (2 per groups, prepare slides and discussion)</a:t>
            </a:r>
          </a:p>
          <a:p>
            <a:r>
              <a:rPr lang="en-US" dirty="0">
                <a:latin typeface="Calibri" pitchFamily="34" charset="0"/>
              </a:rPr>
              <a:t>12h30: Lunch break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13h45: Presentation by groups and Q&amp;A (make sure to understand the different plans as you will have to score them)</a:t>
            </a:r>
          </a:p>
          <a:p>
            <a:r>
              <a:rPr lang="en-US" dirty="0">
                <a:latin typeface="Calibri" pitchFamily="34" charset="0"/>
              </a:rPr>
              <a:t>14h15: Overview of all strategies and scoring by groups (</a:t>
            </a:r>
            <a:r>
              <a:rPr lang="nl-BE" dirty="0" err="1">
                <a:latin typeface="Calibri" pitchFamily="34" charset="0"/>
              </a:rPr>
              <a:t>Exercise</a:t>
            </a:r>
            <a:r>
              <a:rPr lang="nl-BE" dirty="0">
                <a:latin typeface="Calibri" pitchFamily="34" charset="0"/>
              </a:rPr>
              <a:t> on </a:t>
            </a:r>
            <a:r>
              <a:rPr lang="nl-BE" dirty="0" err="1">
                <a:latin typeface="Calibri" pitchFamily="34" charset="0"/>
              </a:rPr>
              <a:t>sustainability</a:t>
            </a:r>
            <a:r>
              <a:rPr lang="nl-BE" dirty="0">
                <a:latin typeface="Calibri" pitchFamily="34" charset="0"/>
              </a:rPr>
              <a:t> of options </a:t>
            </a:r>
            <a:r>
              <a:rPr lang="nl-BE" dirty="0" err="1">
                <a:latin typeface="Calibri" pitchFamily="34" charset="0"/>
              </a:rPr>
              <a:t>ifo</a:t>
            </a:r>
            <a:r>
              <a:rPr lang="nl-BE" dirty="0">
                <a:latin typeface="Calibri" pitchFamily="34" charset="0"/>
              </a:rPr>
              <a:t> different </a:t>
            </a:r>
            <a:r>
              <a:rPr lang="nl-BE" dirty="0" err="1">
                <a:latin typeface="Calibri" pitchFamily="34" charset="0"/>
              </a:rPr>
              <a:t>scenarios</a:t>
            </a:r>
            <a:r>
              <a:rPr lang="nl-BE" dirty="0">
                <a:latin typeface="Calibri" pitchFamily="34" charset="0"/>
              </a:rPr>
              <a:t> – </a:t>
            </a:r>
            <a:r>
              <a:rPr lang="nl-BE" dirty="0" err="1">
                <a:latin typeface="Calibri" pitchFamily="34" charset="0"/>
              </a:rPr>
              <a:t>towards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solidFill>
                  <a:srgbClr val="FF0000"/>
                </a:solidFill>
                <a:latin typeface="Calibri" pitchFamily="34" charset="0"/>
              </a:rPr>
              <a:t>evaluation</a:t>
            </a:r>
            <a:r>
              <a:rPr lang="nl-BE" dirty="0">
                <a:solidFill>
                  <a:srgbClr val="FF0000"/>
                </a:solidFill>
                <a:latin typeface="Calibri" pitchFamily="34" charset="0"/>
              </a:rPr>
              <a:t> matrix)</a:t>
            </a:r>
            <a:endParaRPr lang="en-US" dirty="0">
              <a:latin typeface="Calibri" pitchFamily="34" charset="0"/>
            </a:endParaRPr>
          </a:p>
          <a:p>
            <a:r>
              <a:rPr lang="en-US" dirty="0">
                <a:latin typeface="Calibri" pitchFamily="34" charset="0"/>
              </a:rPr>
              <a:t>14h45: Discussion, t</a:t>
            </a:r>
            <a:r>
              <a:rPr lang="nl-BE" dirty="0" err="1">
                <a:latin typeface="Calibri" pitchFamily="34" charset="0"/>
              </a:rPr>
              <a:t>heoretical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considerations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and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final</a:t>
            </a:r>
            <a:r>
              <a:rPr lang="nl-BE" dirty="0">
                <a:latin typeface="Calibri" pitchFamily="34" charset="0"/>
              </a:rPr>
              <a:t> </a:t>
            </a:r>
            <a:r>
              <a:rPr lang="nl-BE" dirty="0" err="1">
                <a:latin typeface="Calibri" pitchFamily="34" charset="0"/>
              </a:rPr>
              <a:t>discussion</a:t>
            </a:r>
            <a:endParaRPr lang="nl-BE" dirty="0">
              <a:latin typeface="Calibri" pitchFamily="34" charset="0"/>
            </a:endParaRPr>
          </a:p>
          <a:p>
            <a:pPr marL="381000" indent="-381000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6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 proposals vs problems and 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BE" kern="0" dirty="0" err="1">
                <a:latin typeface="Calibri" pitchFamily="34" charset="0"/>
              </a:rPr>
              <a:t>Situation</a:t>
            </a:r>
            <a:r>
              <a:rPr lang="nl-BE" kern="0" dirty="0">
                <a:latin typeface="Calibri" pitchFamily="34" charset="0"/>
              </a:rPr>
              <a:t> analysis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nl-BE" kern="0" dirty="0">
              <a:latin typeface="Calibri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BE" kern="0" dirty="0">
              <a:latin typeface="Calibri" pitchFamily="34" charset="0"/>
              <a:sym typeface="Wingdings" pitchFamily="2" charset="2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BE" kern="0" dirty="0">
              <a:latin typeface="Calibri" pitchFamily="34" charset="0"/>
              <a:sym typeface="Wingdings" pitchFamily="2" charset="2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BE" kern="0" dirty="0">
              <a:latin typeface="Calibri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BE" kern="0" dirty="0">
              <a:latin typeface="Calibri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BE" kern="0" dirty="0">
              <a:latin typeface="Calibri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BE" kern="0" dirty="0">
              <a:latin typeface="Calibri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BE" kern="0" dirty="0">
              <a:latin typeface="Calibri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BE" kern="0" dirty="0" err="1">
                <a:latin typeface="Calibri" pitchFamily="34" charset="0"/>
              </a:rPr>
              <a:t>Strategy</a:t>
            </a:r>
            <a:r>
              <a:rPr lang="nl-BE" kern="0" dirty="0">
                <a:latin typeface="Calibri" pitchFamily="34" charset="0"/>
              </a:rPr>
              <a:t> portofolio: list of </a:t>
            </a:r>
            <a:r>
              <a:rPr lang="nl-BE" kern="0" dirty="0" err="1">
                <a:latin typeface="Calibri" pitchFamily="34" charset="0"/>
              </a:rPr>
              <a:t>possible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measures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combined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into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strategies</a:t>
            </a:r>
            <a:r>
              <a:rPr lang="nl-BE" kern="0" dirty="0">
                <a:latin typeface="Calibri" pitchFamily="34" charset="0"/>
              </a:rPr>
              <a:t> as </a:t>
            </a:r>
            <a:r>
              <a:rPr lang="nl-BE" kern="0" dirty="0" err="1">
                <a:latin typeface="Calibri" pitchFamily="34" charset="0"/>
              </a:rPr>
              <a:t>alternative</a:t>
            </a:r>
            <a:r>
              <a:rPr lang="nl-BE" kern="0" dirty="0">
                <a:latin typeface="Calibri" pitchFamily="34" charset="0"/>
              </a:rPr>
              <a:t> options (</a:t>
            </a:r>
            <a:r>
              <a:rPr lang="nl-BE" kern="0" dirty="0" err="1">
                <a:latin typeface="Calibri" pitchFamily="34" charset="0"/>
              </a:rPr>
              <a:t>aim</a:t>
            </a:r>
            <a:r>
              <a:rPr lang="nl-BE" kern="0" dirty="0">
                <a:latin typeface="Calibri" pitchFamily="34" charset="0"/>
              </a:rPr>
              <a:t> = </a:t>
            </a:r>
            <a:r>
              <a:rPr lang="nl-BE" kern="0" dirty="0" err="1">
                <a:latin typeface="Calibri" pitchFamily="34" charset="0"/>
              </a:rPr>
              <a:t>reach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objectives</a:t>
            </a:r>
            <a:r>
              <a:rPr lang="nl-BE" kern="0" dirty="0">
                <a:latin typeface="Calibri" pitchFamily="34" charset="0"/>
              </a:rPr>
              <a:t>)</a:t>
            </a:r>
          </a:p>
          <a:p>
            <a:pPr marL="381000" indent="-381000">
              <a:spcBef>
                <a:spcPct val="50000"/>
              </a:spcBef>
            </a:pPr>
            <a:endParaRPr lang="en-US" dirty="0">
              <a:latin typeface="Arial" charset="0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119672" y="3040071"/>
            <a:ext cx="2000264" cy="12144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/>
              <a:t>Resources / Uses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262680" y="1825625"/>
            <a:ext cx="2214578" cy="12144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/>
              <a:t>stakeholders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7477126" y="2968633"/>
            <a:ext cx="2000264" cy="12144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/>
              <a:t>institutions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9120200" y="2039939"/>
            <a:ext cx="2000264" cy="12144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/>
              <a:t>scenarios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048102" y="1825625"/>
            <a:ext cx="2000264" cy="121444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nl-BE" dirty="0"/>
              <a:t>problems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5954832" flipV="1">
            <a:off x="3784500" y="4009822"/>
            <a:ext cx="2176468" cy="2188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7329465">
            <a:off x="5965643" y="4039740"/>
            <a:ext cx="2237150" cy="22135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7008533">
            <a:off x="8541418" y="3996456"/>
            <a:ext cx="2123630" cy="25006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16636972">
            <a:off x="5628570" y="4625204"/>
            <a:ext cx="831159" cy="2587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5385451">
            <a:off x="7956943" y="4553766"/>
            <a:ext cx="831159" cy="25875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composing management strategies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sz="2400" dirty="0">
                <a:latin typeface="Calibri" pitchFamily="34" charset="0"/>
              </a:rPr>
              <a:t>A management </a:t>
            </a:r>
            <a:r>
              <a:rPr lang="nl-BE" sz="2400" dirty="0" err="1">
                <a:latin typeface="Calibri" pitchFamily="34" charset="0"/>
              </a:rPr>
              <a:t>strategy</a:t>
            </a:r>
            <a:r>
              <a:rPr lang="nl-BE" sz="2400" dirty="0">
                <a:latin typeface="Calibri" pitchFamily="34" charset="0"/>
              </a:rPr>
              <a:t> is </a:t>
            </a:r>
            <a:r>
              <a:rPr lang="nl-BE" sz="2400" dirty="0" err="1">
                <a:latin typeface="Calibri" pitchFamily="34" charset="0"/>
              </a:rPr>
              <a:t>composed</a:t>
            </a:r>
            <a:r>
              <a:rPr lang="nl-BE" sz="2400" dirty="0">
                <a:latin typeface="Calibri" pitchFamily="34" charset="0"/>
              </a:rPr>
              <a:t> of a series of </a:t>
            </a:r>
            <a:r>
              <a:rPr lang="nl-BE" sz="2400" dirty="0" err="1">
                <a:latin typeface="Calibri" pitchFamily="34" charset="0"/>
              </a:rPr>
              <a:t>measures</a:t>
            </a:r>
            <a:r>
              <a:rPr lang="nl-BE" sz="2400" dirty="0">
                <a:latin typeface="Calibri" pitchFamily="34" charset="0"/>
              </a:rPr>
              <a:t>/</a:t>
            </a:r>
            <a:r>
              <a:rPr lang="nl-BE" sz="2400" dirty="0" err="1">
                <a:latin typeface="Calibri" pitchFamily="34" charset="0"/>
              </a:rPr>
              <a:t>interventions</a:t>
            </a:r>
            <a:endParaRPr lang="nl-BE" sz="2400" dirty="0">
              <a:latin typeface="Calibri" pitchFamily="34" charset="0"/>
            </a:endParaRPr>
          </a:p>
          <a:p>
            <a:r>
              <a:rPr lang="nl-BE" sz="2400" dirty="0">
                <a:latin typeface="Calibri" pitchFamily="34" charset="0"/>
              </a:rPr>
              <a:t>Combination of </a:t>
            </a:r>
            <a:r>
              <a:rPr lang="nl-BE" sz="2400" dirty="0" err="1">
                <a:latin typeface="Calibri" pitchFamily="34" charset="0"/>
              </a:rPr>
              <a:t>measures</a:t>
            </a:r>
            <a:r>
              <a:rPr lang="nl-BE" sz="2400" dirty="0">
                <a:latin typeface="Calibri" pitchFamily="34" charset="0"/>
              </a:rPr>
              <a:t> on </a:t>
            </a:r>
          </a:p>
          <a:p>
            <a:pPr lvl="1"/>
            <a:r>
              <a:rPr lang="nl-BE" sz="2000" dirty="0" err="1">
                <a:latin typeface="Calibri" pitchFamily="34" charset="0"/>
              </a:rPr>
              <a:t>Infrastructure</a:t>
            </a:r>
            <a:r>
              <a:rPr lang="nl-BE" sz="2000" dirty="0">
                <a:latin typeface="Calibri" pitchFamily="34" charset="0"/>
              </a:rPr>
              <a:t> development</a:t>
            </a:r>
          </a:p>
          <a:p>
            <a:pPr lvl="1"/>
            <a:r>
              <a:rPr lang="nl-BE" sz="2000" dirty="0" err="1">
                <a:latin typeface="Calibri" pitchFamily="34" charset="0"/>
              </a:rPr>
              <a:t>Demand</a:t>
            </a:r>
            <a:r>
              <a:rPr lang="nl-BE" sz="2000" dirty="0">
                <a:latin typeface="Calibri" pitchFamily="34" charset="0"/>
              </a:rPr>
              <a:t> management</a:t>
            </a:r>
          </a:p>
          <a:p>
            <a:pPr lvl="1"/>
            <a:r>
              <a:rPr lang="nl-BE" sz="2000" dirty="0" err="1">
                <a:latin typeface="Calibri" pitchFamily="34" charset="0"/>
              </a:rPr>
              <a:t>Institutional</a:t>
            </a:r>
            <a:r>
              <a:rPr lang="nl-BE" sz="2000" dirty="0">
                <a:latin typeface="Calibri" pitchFamily="34" charset="0"/>
              </a:rPr>
              <a:t> </a:t>
            </a:r>
            <a:r>
              <a:rPr lang="nl-BE" sz="2000" dirty="0" err="1">
                <a:latin typeface="Calibri" pitchFamily="34" charset="0"/>
              </a:rPr>
              <a:t>arrangements</a:t>
            </a:r>
            <a:endParaRPr lang="nl-BE" sz="2000" dirty="0">
              <a:latin typeface="Calibri" pitchFamily="34" charset="0"/>
            </a:endParaRPr>
          </a:p>
          <a:p>
            <a:pPr lvl="1"/>
            <a:r>
              <a:rPr lang="nl-BE" sz="2000" dirty="0" err="1">
                <a:latin typeface="Calibri" pitchFamily="34" charset="0"/>
              </a:rPr>
              <a:t>Eco-hydrological</a:t>
            </a:r>
            <a:r>
              <a:rPr lang="nl-BE" sz="2000" dirty="0">
                <a:latin typeface="Calibri" pitchFamily="34" charset="0"/>
              </a:rPr>
              <a:t> </a:t>
            </a:r>
            <a:r>
              <a:rPr lang="nl-BE" sz="2000" dirty="0" err="1">
                <a:latin typeface="Calibri" pitchFamily="34" charset="0"/>
              </a:rPr>
              <a:t>measures</a:t>
            </a:r>
            <a:endParaRPr lang="nl-BE" sz="2000" dirty="0">
              <a:latin typeface="Calibri" pitchFamily="34" charset="0"/>
            </a:endParaRPr>
          </a:p>
          <a:p>
            <a:pPr lvl="1"/>
            <a:r>
              <a:rPr lang="nl-BE" sz="2000" dirty="0">
                <a:latin typeface="Calibri" pitchFamily="34" charset="0"/>
              </a:rPr>
              <a:t>Pricing </a:t>
            </a:r>
            <a:r>
              <a:rPr lang="nl-BE" sz="2000" dirty="0" err="1">
                <a:latin typeface="Calibri" pitchFamily="34" charset="0"/>
              </a:rPr>
              <a:t>and</a:t>
            </a:r>
            <a:r>
              <a:rPr lang="nl-BE" sz="2000" dirty="0">
                <a:latin typeface="Calibri" pitchFamily="34" charset="0"/>
              </a:rPr>
              <a:t> </a:t>
            </a:r>
            <a:r>
              <a:rPr lang="nl-BE" sz="2000" dirty="0" err="1">
                <a:latin typeface="Calibri" pitchFamily="34" charset="0"/>
              </a:rPr>
              <a:t>cost</a:t>
            </a:r>
            <a:r>
              <a:rPr lang="nl-BE" sz="2000" dirty="0">
                <a:latin typeface="Calibri" pitchFamily="34" charset="0"/>
              </a:rPr>
              <a:t> recovery</a:t>
            </a:r>
          </a:p>
          <a:p>
            <a:pPr lvl="1"/>
            <a:r>
              <a:rPr lang="nl-BE" sz="2000" dirty="0">
                <a:latin typeface="Calibri" pitchFamily="34" charset="0"/>
              </a:rPr>
              <a:t>Awareness</a:t>
            </a:r>
          </a:p>
          <a:p>
            <a:r>
              <a:rPr lang="nl-BE" sz="2400" dirty="0" err="1">
                <a:latin typeface="Calibri" pitchFamily="34" charset="0"/>
              </a:rPr>
              <a:t>Need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to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be</a:t>
            </a:r>
            <a:r>
              <a:rPr lang="nl-BE" sz="2400" dirty="0">
                <a:latin typeface="Calibri" pitchFamily="34" charset="0"/>
              </a:rPr>
              <a:t> </a:t>
            </a:r>
            <a:r>
              <a:rPr lang="nl-BE" sz="2400" dirty="0" err="1">
                <a:latin typeface="Calibri" pitchFamily="34" charset="0"/>
              </a:rPr>
              <a:t>detailed</a:t>
            </a:r>
            <a:r>
              <a:rPr lang="nl-BE" sz="2400" dirty="0">
                <a:latin typeface="Calibri" pitchFamily="34" charset="0"/>
              </a:rPr>
              <a:t> in </a:t>
            </a:r>
            <a:r>
              <a:rPr lang="nl-BE" sz="2400" dirty="0" err="1">
                <a:latin typeface="Calibri" pitchFamily="34" charset="0"/>
              </a:rPr>
              <a:t>terms</a:t>
            </a:r>
            <a:r>
              <a:rPr lang="nl-BE" sz="2400" dirty="0">
                <a:latin typeface="Calibri" pitchFamily="34" charset="0"/>
              </a:rPr>
              <a:t> of</a:t>
            </a:r>
          </a:p>
          <a:p>
            <a:pPr lvl="1"/>
            <a:r>
              <a:rPr lang="nl-BE" sz="2000" dirty="0" err="1">
                <a:latin typeface="Calibri" pitchFamily="34" charset="0"/>
              </a:rPr>
              <a:t>Location</a:t>
            </a:r>
            <a:r>
              <a:rPr lang="nl-BE" sz="2000" dirty="0">
                <a:latin typeface="Calibri" pitchFamily="34" charset="0"/>
              </a:rPr>
              <a:t> </a:t>
            </a:r>
            <a:r>
              <a:rPr lang="nl-BE" sz="2000" dirty="0" err="1">
                <a:latin typeface="Calibri" pitchFamily="34" charset="0"/>
              </a:rPr>
              <a:t>and</a:t>
            </a:r>
            <a:r>
              <a:rPr lang="nl-BE" sz="2000" dirty="0">
                <a:latin typeface="Calibri" pitchFamily="34" charset="0"/>
              </a:rPr>
              <a:t> time</a:t>
            </a:r>
          </a:p>
          <a:p>
            <a:pPr lvl="1"/>
            <a:r>
              <a:rPr lang="nl-BE" sz="2000" dirty="0">
                <a:latin typeface="Calibri" pitchFamily="34" charset="0"/>
              </a:rPr>
              <a:t>Actors </a:t>
            </a:r>
            <a:r>
              <a:rPr lang="nl-BE" sz="2000" dirty="0" err="1">
                <a:latin typeface="Calibri" pitchFamily="34" charset="0"/>
              </a:rPr>
              <a:t>involved</a:t>
            </a:r>
            <a:r>
              <a:rPr lang="nl-BE" sz="2000" dirty="0">
                <a:latin typeface="Calibri" pitchFamily="34" charset="0"/>
              </a:rPr>
              <a:t> (</a:t>
            </a:r>
            <a:r>
              <a:rPr lang="nl-BE" sz="2000" dirty="0" err="1">
                <a:latin typeface="Calibri" pitchFamily="34" charset="0"/>
              </a:rPr>
              <a:t>institutions</a:t>
            </a:r>
            <a:r>
              <a:rPr lang="nl-BE" sz="2000" dirty="0">
                <a:latin typeface="Calibri" pitchFamily="34" charset="0"/>
              </a:rPr>
              <a:t> </a:t>
            </a:r>
            <a:r>
              <a:rPr lang="nl-BE" sz="2000" dirty="0" err="1">
                <a:latin typeface="Calibri" pitchFamily="34" charset="0"/>
              </a:rPr>
              <a:t>and</a:t>
            </a:r>
            <a:r>
              <a:rPr lang="nl-BE" sz="2000" dirty="0">
                <a:latin typeface="Calibri" pitchFamily="34" charset="0"/>
              </a:rPr>
              <a:t> </a:t>
            </a:r>
            <a:r>
              <a:rPr lang="nl-BE" sz="2000" dirty="0" err="1">
                <a:latin typeface="Calibri" pitchFamily="34" charset="0"/>
              </a:rPr>
              <a:t>other</a:t>
            </a:r>
            <a:r>
              <a:rPr lang="nl-BE" sz="2000" dirty="0">
                <a:latin typeface="Calibri" pitchFamily="34" charset="0"/>
              </a:rPr>
              <a:t> stakeholders)</a:t>
            </a:r>
          </a:p>
          <a:p>
            <a:pPr lvl="1"/>
            <a:r>
              <a:rPr lang="nl-BE" sz="2000" dirty="0">
                <a:latin typeface="Calibri" pitchFamily="34" charset="0"/>
              </a:rPr>
              <a:t>Budget, </a:t>
            </a:r>
            <a:r>
              <a:rPr lang="nl-BE" sz="2000" dirty="0" err="1">
                <a:latin typeface="Calibri" pitchFamily="34" charset="0"/>
              </a:rPr>
              <a:t>financing</a:t>
            </a:r>
            <a:r>
              <a:rPr lang="nl-BE" sz="2000" dirty="0">
                <a:latin typeface="Calibri" pitchFamily="34" charset="0"/>
              </a:rPr>
              <a:t> </a:t>
            </a:r>
            <a:r>
              <a:rPr lang="nl-BE" sz="2000" dirty="0" err="1">
                <a:latin typeface="Calibri" pitchFamily="34" charset="0"/>
              </a:rPr>
              <a:t>and</a:t>
            </a:r>
            <a:r>
              <a:rPr lang="nl-BE" sz="2000" dirty="0">
                <a:latin typeface="Calibri" pitchFamily="34" charset="0"/>
              </a:rPr>
              <a:t> </a:t>
            </a:r>
            <a:r>
              <a:rPr lang="nl-BE" sz="2000" dirty="0" err="1">
                <a:latin typeface="Calibri" pitchFamily="34" charset="0"/>
              </a:rPr>
              <a:t>cost-effectivenes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tiat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of measures and strategies in WRP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>
              <a:latin typeface="Calibri" pitchFamily="34" charset="0"/>
            </a:endParaRPr>
          </a:p>
          <a:p>
            <a:endParaRPr lang="nl-BE" dirty="0">
              <a:latin typeface="Calibri" pitchFamily="34" charset="0"/>
            </a:endParaRPr>
          </a:p>
          <a:p>
            <a:endParaRPr lang="nl-BE" dirty="0">
              <a:latin typeface="Calibri" pitchFamily="34" charset="0"/>
            </a:endParaRPr>
          </a:p>
          <a:p>
            <a:endParaRPr lang="nl-BE" dirty="0">
              <a:latin typeface="Calibri" pitchFamily="34" charset="0"/>
            </a:endParaRPr>
          </a:p>
          <a:p>
            <a:pPr marL="0" indent="0">
              <a:buNone/>
            </a:pPr>
            <a:r>
              <a:rPr lang="nl-BE" dirty="0">
                <a:latin typeface="Calibri" pitchFamily="34" charset="0"/>
              </a:rPr>
              <a:t>	QUALITATIVE					QUANTITATIVE</a:t>
            </a:r>
            <a:endParaRPr lang="en-US" dirty="0">
              <a:latin typeface="Calibri" pitchFamily="34" charset="0"/>
            </a:endParaRPr>
          </a:p>
          <a:p>
            <a:endParaRPr lang="en-GB" dirty="0"/>
          </a:p>
        </p:txBody>
      </p:sp>
      <p:sp>
        <p:nvSpPr>
          <p:cNvPr id="4" name="Right Arrow 3"/>
          <p:cNvSpPr/>
          <p:nvPr/>
        </p:nvSpPr>
        <p:spPr>
          <a:xfrm>
            <a:off x="4895838" y="3019416"/>
            <a:ext cx="235745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4752963" y="4090986"/>
            <a:ext cx="2357454" cy="7858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74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to problems &amp; objectives/criteria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Will the measure allow to reach my objectives?</a:t>
            </a:r>
          </a:p>
          <a:p>
            <a:endParaRPr lang="en-US" dirty="0"/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BE" kern="0" dirty="0">
              <a:latin typeface="Calibri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BE" kern="0" dirty="0" err="1">
                <a:latin typeface="Calibri" pitchFamily="34" charset="0"/>
              </a:rPr>
              <a:t>Objectives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and</a:t>
            </a:r>
            <a:r>
              <a:rPr lang="nl-BE" kern="0" dirty="0">
                <a:latin typeface="Calibri" pitchFamily="34" charset="0"/>
              </a:rPr>
              <a:t> criteria as </a:t>
            </a:r>
            <a:r>
              <a:rPr lang="nl-BE" kern="0" dirty="0" err="1">
                <a:latin typeface="Calibri" pitchFamily="34" charset="0"/>
              </a:rPr>
              <a:t>guiding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structure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for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creation</a:t>
            </a:r>
            <a:r>
              <a:rPr lang="nl-BE" kern="0" dirty="0">
                <a:latin typeface="Calibri" pitchFamily="34" charset="0"/>
              </a:rPr>
              <a:t> of analysis </a:t>
            </a:r>
            <a:r>
              <a:rPr lang="nl-BE" kern="0" dirty="0" err="1">
                <a:latin typeface="Calibri" pitchFamily="34" charset="0"/>
              </a:rPr>
              <a:t>and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evaluation</a:t>
            </a:r>
            <a:r>
              <a:rPr lang="nl-BE" kern="0" dirty="0">
                <a:latin typeface="Calibri" pitchFamily="34" charset="0"/>
              </a:rPr>
              <a:t> matrix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BE" kern="0" dirty="0">
              <a:latin typeface="Calibri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BE" kern="0" dirty="0" err="1">
                <a:latin typeface="Calibri" pitchFamily="34" charset="0"/>
              </a:rPr>
              <a:t>Importance</a:t>
            </a:r>
            <a:r>
              <a:rPr lang="nl-BE" kern="0" dirty="0">
                <a:latin typeface="Calibri" pitchFamily="34" charset="0"/>
              </a:rPr>
              <a:t> of </a:t>
            </a:r>
            <a:r>
              <a:rPr lang="nl-BE" kern="0" dirty="0" err="1">
                <a:latin typeface="Calibri" pitchFamily="34" charset="0"/>
              </a:rPr>
              <a:t>priorization</a:t>
            </a:r>
            <a:endParaRPr lang="nl-BE" kern="0" dirty="0">
              <a:latin typeface="Calibri" pitchFamily="34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nl-BE" kern="0" dirty="0" err="1">
                <a:latin typeface="Calibri" pitchFamily="34" charset="0"/>
              </a:rPr>
              <a:t>Importance</a:t>
            </a:r>
            <a:r>
              <a:rPr lang="nl-BE" kern="0" dirty="0">
                <a:latin typeface="Calibri" pitchFamily="34" charset="0"/>
              </a:rPr>
              <a:t> of </a:t>
            </a:r>
            <a:r>
              <a:rPr lang="nl-BE" kern="0" dirty="0" err="1">
                <a:latin typeface="Calibri" pitchFamily="34" charset="0"/>
              </a:rPr>
              <a:t>boundaries</a:t>
            </a:r>
            <a:r>
              <a:rPr lang="nl-BE" kern="0" dirty="0">
                <a:latin typeface="Calibri" pitchFamily="34" charset="0"/>
              </a:rPr>
              <a:t> (</a:t>
            </a:r>
            <a:r>
              <a:rPr lang="nl-BE" kern="0" dirty="0" err="1">
                <a:latin typeface="Calibri" pitchFamily="34" charset="0"/>
              </a:rPr>
              <a:t>spatial</a:t>
            </a:r>
            <a:r>
              <a:rPr lang="nl-BE" kern="0" dirty="0">
                <a:latin typeface="Calibri" pitchFamily="34" charset="0"/>
              </a:rPr>
              <a:t>, </a:t>
            </a:r>
            <a:r>
              <a:rPr lang="nl-BE" kern="0" dirty="0" err="1">
                <a:latin typeface="Calibri" pitchFamily="34" charset="0"/>
              </a:rPr>
              <a:t>temporal</a:t>
            </a:r>
            <a:r>
              <a:rPr lang="nl-BE" kern="0" dirty="0">
                <a:latin typeface="Calibri" pitchFamily="34" charset="0"/>
              </a:rPr>
              <a:t> </a:t>
            </a:r>
            <a:r>
              <a:rPr lang="nl-BE" kern="0" dirty="0" err="1">
                <a:latin typeface="Calibri" pitchFamily="34" charset="0"/>
              </a:rPr>
              <a:t>and</a:t>
            </a:r>
            <a:r>
              <a:rPr lang="nl-BE" kern="0" dirty="0">
                <a:latin typeface="Calibri" pitchFamily="34" charset="0"/>
              </a:rPr>
              <a:t> of </a:t>
            </a:r>
            <a:r>
              <a:rPr lang="nl-BE" kern="0" dirty="0" err="1">
                <a:latin typeface="Calibri" pitchFamily="34" charset="0"/>
              </a:rPr>
              <a:t>competences</a:t>
            </a:r>
            <a:r>
              <a:rPr lang="nl-BE" kern="0" dirty="0">
                <a:latin typeface="Calibri" pitchFamily="34" charset="0"/>
              </a:rPr>
              <a:t>)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nl-BE" kern="0" dirty="0">
              <a:latin typeface="Calibri" pitchFamily="34" charset="0"/>
            </a:endParaRPr>
          </a:p>
          <a:p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6905612" y="1690688"/>
            <a:ext cx="3714776" cy="4429156"/>
            <a:chOff x="5072066" y="1285860"/>
            <a:chExt cx="3714776" cy="4429156"/>
          </a:xfrm>
        </p:grpSpPr>
        <p:sp>
          <p:nvSpPr>
            <p:cNvPr id="19" name="5-Point Star 18"/>
            <p:cNvSpPr/>
            <p:nvPr/>
          </p:nvSpPr>
          <p:spPr>
            <a:xfrm>
              <a:off x="5072066" y="1285860"/>
              <a:ext cx="3643338" cy="2000264"/>
            </a:xfrm>
            <a:prstGeom prst="star5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l-BE" dirty="0">
                  <a:solidFill>
                    <a:srgbClr val="000000"/>
                  </a:solidFill>
                </a:rPr>
                <a:t>Plan/Policy</a:t>
              </a:r>
            </a:p>
            <a:p>
              <a:pPr algn="ctr">
                <a:buNone/>
              </a:pPr>
              <a:r>
                <a:rPr lang="nl-BE" dirty="0">
                  <a:solidFill>
                    <a:srgbClr val="000000"/>
                  </a:solidFill>
                </a:rPr>
                <a:t>Objective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715008" y="4214818"/>
              <a:ext cx="2571768" cy="571504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l-BE" dirty="0"/>
                <a:t>Criteria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15008" y="5143512"/>
              <a:ext cx="2571768" cy="5715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l-BE" dirty="0">
                  <a:solidFill>
                    <a:srgbClr val="FF0000"/>
                  </a:solidFill>
                </a:rPr>
                <a:t>Indicators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072066" y="3286124"/>
              <a:ext cx="785818" cy="64294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l-BE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RD</a:t>
              </a:r>
              <a:endPara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072198" y="3286124"/>
              <a:ext cx="785818" cy="64294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l-BE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Eff</a:t>
              </a:r>
              <a:endPara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000892" y="3286124"/>
              <a:ext cx="785818" cy="64294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l-BE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EQ</a:t>
              </a:r>
              <a:endPara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8001024" y="3286124"/>
              <a:ext cx="785818" cy="642942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None/>
              </a:pPr>
              <a:r>
                <a:rPr lang="nl-BE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EP</a:t>
              </a:r>
              <a:endPara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599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 of cost-effectiveness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Cost Effectiveness Analysis (CEA) is closely related to Cost Benefit Analysis (CBA).</a:t>
            </a:r>
          </a:p>
          <a:p>
            <a:endParaRPr lang="en-US" sz="2400" dirty="0"/>
          </a:p>
          <a:p>
            <a:r>
              <a:rPr lang="en-US" sz="2400" dirty="0"/>
              <a:t>CBA</a:t>
            </a:r>
          </a:p>
          <a:p>
            <a:pPr lvl="1"/>
            <a:r>
              <a:rPr lang="en-US" dirty="0"/>
              <a:t>one of the methods of appraising policies and projects which impact on the environment</a:t>
            </a:r>
          </a:p>
          <a:p>
            <a:pPr lvl="1"/>
            <a:r>
              <a:rPr lang="en-US" dirty="0"/>
              <a:t>useful economics tool aid for rational budget allocation decisions in water resources projects</a:t>
            </a:r>
          </a:p>
          <a:p>
            <a:pPr lvl="1"/>
            <a:r>
              <a:rPr lang="en-US" dirty="0"/>
              <a:t>but not sufficient as a “stand alone” criterion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3385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25513</TotalTime>
  <Words>1187</Words>
  <Application>Microsoft Office PowerPoint</Application>
  <PresentationFormat>Widescreen</PresentationFormat>
  <Paragraphs>251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Arial</vt:lpstr>
      <vt:lpstr>Times New Roman</vt:lpstr>
      <vt:lpstr>Calibri Light</vt:lpstr>
      <vt:lpstr>Wingdings</vt:lpstr>
      <vt:lpstr>Office Theme</vt:lpstr>
      <vt:lpstr>Water resources planning  Strategy building</vt:lpstr>
      <vt:lpstr>Learning objectives</vt:lpstr>
      <vt:lpstr>Contents</vt:lpstr>
      <vt:lpstr>Learning activities</vt:lpstr>
      <vt:lpstr>Strategy proposals vs problems and criteria</vt:lpstr>
      <vt:lpstr>Measures composing management strategies</vt:lpstr>
      <vt:lpstr>Evaluation of measures and strategies in WRP</vt:lpstr>
      <vt:lpstr>Relation to problems &amp; objectives/criteria</vt:lpstr>
      <vt:lpstr>Consideration of cost-effectiveness</vt:lpstr>
      <vt:lpstr>Steps to define cost-effectiveness</vt:lpstr>
      <vt:lpstr>Consideration of roles and responsibilities</vt:lpstr>
      <vt:lpstr>Exercises</vt:lpstr>
      <vt:lpstr>Groups</vt:lpstr>
      <vt:lpstr>Exercise 1: Definition of a structured strategy</vt:lpstr>
      <vt:lpstr>Exercise 2: sustainability of options (evaluation matrix) </vt:lpstr>
      <vt:lpstr>Discussion</vt:lpstr>
      <vt:lpstr>Results from exercise – evaluation matrix</vt:lpstr>
      <vt:lpstr>Comparing sustainability of strategies</vt:lpstr>
      <vt:lpstr>What would happen under diff. scenarios?</vt:lpstr>
      <vt:lpstr>Scenarios – general concepts</vt:lpstr>
      <vt:lpstr>Methods for scenario development</vt:lpstr>
      <vt:lpstr>Evaluating actions and strategies in planning</vt:lpstr>
      <vt:lpstr>Information need</vt:lpstr>
      <vt:lpstr>Selection of the models/quantification tools</vt:lpstr>
      <vt:lpstr>Scenarios and robustness of decision-making </vt:lpstr>
      <vt:lpstr>Check the learning objectives</vt:lpstr>
    </vt:vector>
  </TitlesOfParts>
  <Company>IHE Delft Institute for Water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Participation, methods and tools</dc:title>
  <dc:creator>Nora van Cauwenbergh</dc:creator>
  <cp:lastModifiedBy>Nora van Cauwenbergh</cp:lastModifiedBy>
  <cp:revision>193</cp:revision>
  <dcterms:created xsi:type="dcterms:W3CDTF">2020-01-28T09:57:39Z</dcterms:created>
  <dcterms:modified xsi:type="dcterms:W3CDTF">2022-04-29T13:47:47Z</dcterms:modified>
</cp:coreProperties>
</file>