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8" r:id="rId1"/>
  </p:sldMasterIdLst>
  <p:notesMasterIdLst>
    <p:notesMasterId r:id="rId18"/>
  </p:notesMasterIdLst>
  <p:handoutMasterIdLst>
    <p:handoutMasterId r:id="rId19"/>
  </p:handoutMasterIdLst>
  <p:sldIdLst>
    <p:sldId id="424" r:id="rId2"/>
    <p:sldId id="472" r:id="rId3"/>
    <p:sldId id="473" r:id="rId4"/>
    <p:sldId id="474" r:id="rId5"/>
    <p:sldId id="497" r:id="rId6"/>
    <p:sldId id="478" r:id="rId7"/>
    <p:sldId id="475" r:id="rId8"/>
    <p:sldId id="476" r:id="rId9"/>
    <p:sldId id="491" r:id="rId10"/>
    <p:sldId id="477" r:id="rId11"/>
    <p:sldId id="481" r:id="rId12"/>
    <p:sldId id="487" r:id="rId13"/>
    <p:sldId id="494" r:id="rId14"/>
    <p:sldId id="495" r:id="rId15"/>
    <p:sldId id="496" r:id="rId16"/>
    <p:sldId id="489" r:id="rId17"/>
  </p:sldIdLst>
  <p:sldSz cx="12192000" cy="6858000"/>
  <p:notesSz cx="9144000" cy="6858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319" userDrawn="1">
          <p15:clr>
            <a:srgbClr val="A4A3A4"/>
          </p15:clr>
        </p15:guide>
        <p15:guide id="2" orient="horz" pos="980" userDrawn="1">
          <p15:clr>
            <a:srgbClr val="A4A3A4"/>
          </p15:clr>
        </p15:guide>
        <p15:guide id="3" orient="horz" pos="346" userDrawn="1">
          <p15:clr>
            <a:srgbClr val="A4A3A4"/>
          </p15:clr>
        </p15:guide>
        <p15:guide id="4" orient="horz" pos="1616" userDrawn="1">
          <p15:clr>
            <a:srgbClr val="A4A3A4"/>
          </p15:clr>
        </p15:guide>
        <p15:guide id="5" pos="7468" userDrawn="1">
          <p15:clr>
            <a:srgbClr val="A4A3A4"/>
          </p15:clr>
        </p15:guide>
        <p15:guide id="6" pos="3868" userDrawn="1">
          <p15:clr>
            <a:srgbClr val="A4A3A4"/>
          </p15:clr>
        </p15:guide>
        <p15:guide id="7" pos="211"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EE"/>
    <a:srgbClr val="0092D0"/>
    <a:srgbClr val="002D6D"/>
    <a:srgbClr val="0092D1"/>
    <a:srgbClr val="00B7EB"/>
    <a:srgbClr val="385D8A"/>
    <a:srgbClr val="6699FF"/>
    <a:srgbClr val="00B7EA"/>
    <a:srgbClr val="00B0F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1" autoAdjust="0"/>
    <p:restoredTop sz="94660" autoAdjust="0"/>
  </p:normalViewPr>
  <p:slideViewPr>
    <p:cSldViewPr snapToObjects="1">
      <p:cViewPr varScale="1">
        <p:scale>
          <a:sx n="71" d="100"/>
          <a:sy n="71" d="100"/>
        </p:scale>
        <p:origin x="894" y="66"/>
      </p:cViewPr>
      <p:guideLst>
        <p:guide orient="horz" pos="4319"/>
        <p:guide orient="horz" pos="980"/>
        <p:guide orient="horz" pos="346"/>
        <p:guide orient="horz" pos="1616"/>
        <p:guide pos="7468"/>
        <p:guide pos="3868"/>
        <p:guide pos="2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showGuides="1">
      <p:cViewPr varScale="1">
        <p:scale>
          <a:sx n="113" d="100"/>
          <a:sy n="113" d="100"/>
        </p:scale>
        <p:origin x="2388" y="11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529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6309A501-0301-4398-965A-6A4A93E447EF}" type="datetime1">
              <a:rPr lang="en-US"/>
              <a:pPr>
                <a:defRPr/>
              </a:pPr>
              <a:t>5/9/2022</a:t>
            </a:fld>
            <a:endParaRPr lang="en-US"/>
          </a:p>
        </p:txBody>
      </p:sp>
      <p:sp>
        <p:nvSpPr>
          <p:cNvPr id="5530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530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6B9A137C-6395-42CC-A20B-C17891A09B20}" type="slidenum">
              <a:rPr lang="en-US"/>
              <a:pPr>
                <a:defRPr/>
              </a:pPr>
              <a:t>‹#›</a:t>
            </a:fld>
            <a:endParaRPr lang="en-US"/>
          </a:p>
        </p:txBody>
      </p:sp>
    </p:spTree>
    <p:extLst>
      <p:ext uri="{BB962C8B-B14F-4D97-AF65-F5344CB8AC3E}">
        <p14:creationId xmlns:p14="http://schemas.microsoft.com/office/powerpoint/2010/main" val="13178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1B1BAD-EFC5-4142-A9F0-ADD3DB3AF809}" type="slidenum">
              <a:rPr lang="en-US"/>
              <a:pPr>
                <a:defRPr/>
              </a:pPr>
              <a:t>‹#›</a:t>
            </a:fld>
            <a:endParaRPr lang="en-US"/>
          </a:p>
        </p:txBody>
      </p:sp>
    </p:spTree>
    <p:extLst>
      <p:ext uri="{BB962C8B-B14F-4D97-AF65-F5344CB8AC3E}">
        <p14:creationId xmlns:p14="http://schemas.microsoft.com/office/powerpoint/2010/main" val="30960500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72000" y="1512000"/>
            <a:ext cx="10848000" cy="4320480"/>
          </a:xfrm>
        </p:spPr>
        <p:txBody>
          <a:bodyPr tIns="108000" bIns="108000"/>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sp>
        <p:nvSpPr>
          <p:cNvPr id="4" name="Text Placeholder 3"/>
          <p:cNvSpPr>
            <a:spLocks noGrp="1"/>
          </p:cNvSpPr>
          <p:nvPr>
            <p:ph type="body" sz="quarter" idx="10" hasCustomPrompt="1"/>
          </p:nvPr>
        </p:nvSpPr>
        <p:spPr>
          <a:xfrm>
            <a:off x="670984" y="548680"/>
            <a:ext cx="10849016" cy="772107"/>
          </a:xfrm>
        </p:spPr>
        <p:txBody>
          <a:bodyPr wrap="none" tIns="108000" bIns="108000">
            <a:normAutofit/>
          </a:bodyPr>
          <a:lstStyle>
            <a:lvl1pPr marL="0" indent="0">
              <a:buNone/>
              <a:defRPr sz="3600" b="1">
                <a:solidFill>
                  <a:schemeClr val="bg1"/>
                </a:solidFill>
              </a:defRPr>
            </a:lvl1pPr>
          </a:lstStyle>
          <a:p>
            <a:pPr lvl="0"/>
            <a:r>
              <a:rPr lang="en-US" dirty="0"/>
              <a:t>Click to edit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000" y="1440000"/>
            <a:ext cx="10848000" cy="4525963"/>
          </a:xfrm>
        </p:spPr>
        <p:txBody>
          <a:bodyPr/>
          <a:lstStyle/>
          <a:p>
            <a:pPr lvl="0"/>
            <a:r>
              <a:rPr lang="en-US"/>
              <a:t>Click to edit Master text styles</a:t>
            </a:r>
          </a:p>
          <a:p>
            <a:pPr lvl="1"/>
            <a:r>
              <a:rPr lang="en-US"/>
              <a:t>Second level</a:t>
            </a:r>
          </a:p>
          <a:p>
            <a:pPr lvl="2"/>
            <a:r>
              <a:rPr lang="en-US"/>
              <a:t>Third level</a:t>
            </a:r>
          </a:p>
        </p:txBody>
      </p:sp>
      <p:sp>
        <p:nvSpPr>
          <p:cNvPr id="13" name="Rectangle 12"/>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0" hasCustomPrompt="1"/>
          </p:nvPr>
        </p:nvSpPr>
        <p:spPr>
          <a:xfrm>
            <a:off x="480001" y="360364"/>
            <a:ext cx="2361892"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a:solidFill>
                  <a:schemeClr val="bg1"/>
                </a:solidFill>
                <a:latin typeface="Times New Roman"/>
                <a:cs typeface="Times New Roman"/>
              </a:rPr>
              <a:t>Click to edit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2000" y="1440000"/>
            <a:ext cx="53848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40000"/>
            <a:ext cx="53848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Rectangle 12"/>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480001" y="360364"/>
            <a:ext cx="2361892"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a:solidFill>
                  <a:schemeClr val="bg1"/>
                </a:solidFill>
                <a:latin typeface="Times New Roman"/>
                <a:cs typeface="Times New Roman"/>
              </a:rPr>
              <a:t>Click to edit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000" y="5040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2000" y="16200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4" r:id="rId1"/>
    <p:sldLayoutId id="2147483969" r:id="rId2"/>
    <p:sldLayoutId id="2147483970" r:id="rId3"/>
    <p:sldLayoutId id="2147483972" r:id="rId4"/>
    <p:sldLayoutId id="2147483975" r:id="rId5"/>
  </p:sldLayoutIdLst>
  <p:hf hdr="0"/>
  <p:txStyles>
    <p:titleStyle>
      <a:lvl1pPr algn="l" defTabSz="914377" rtl="0" eaLnBrk="1" latinLnBrk="0" hangingPunct="1">
        <a:spcBef>
          <a:spcPct val="0"/>
        </a:spcBef>
        <a:buNone/>
        <a:defRPr sz="2800" b="1" kern="1200">
          <a:solidFill>
            <a:schemeClr val="tx1"/>
          </a:solidFill>
          <a:latin typeface="Arial"/>
          <a:ea typeface="+mj-ea"/>
          <a:cs typeface="Arial"/>
        </a:defRPr>
      </a:lvl1pPr>
    </p:titleStyle>
    <p:bodyStyle>
      <a:lvl1pPr marL="251994" indent="-251994"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1985" indent="-287993"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1976" indent="-323992" algn="l" defTabSz="914377" rtl="0" eaLnBrk="1" latinLnBrk="0" hangingPunct="1">
        <a:spcBef>
          <a:spcPct val="20000"/>
        </a:spcBef>
        <a:buFont typeface="Lucida Grande"/>
        <a:buChar char="-"/>
        <a:defRPr sz="1800" kern="1200">
          <a:solidFill>
            <a:schemeClr val="tx1"/>
          </a:solidFill>
          <a:latin typeface="Arial"/>
          <a:ea typeface="+mn-ea"/>
          <a:cs typeface="Arial"/>
        </a:defRPr>
      </a:lvl3pPr>
      <a:lvl4pPr marL="1600160"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UnescoIH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unescoihe" TargetMode="External"/><Relationship Id="rId1" Type="http://schemas.openxmlformats.org/officeDocument/2006/relationships/slideLayout" Target="../slideLayouts/slideLayout2.xml"/><Relationship Id="rId6" Type="http://schemas.openxmlformats.org/officeDocument/2006/relationships/hyperlink" Target="https://www.linkedin.com/company/unesco-ihe"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www.unesco-ihe.org/" TargetMode="External"/><Relationship Id="rId4" Type="http://schemas.openxmlformats.org/officeDocument/2006/relationships/hyperlink" Target="https://www.youtube.com/user/unescoihe"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sz="2800" dirty="0"/>
              <a:t>Introduction to week 3 and PIP assignment</a:t>
            </a:r>
          </a:p>
          <a:p>
            <a:endParaRPr lang="en-US" dirty="0"/>
          </a:p>
          <a:p>
            <a:endParaRPr lang="en-US" dirty="0"/>
          </a:p>
          <a:p>
            <a:r>
              <a:rPr lang="en-US" dirty="0"/>
              <a:t>Nora Van Cauwenbergh, PhD</a:t>
            </a:r>
          </a:p>
          <a:p>
            <a:r>
              <a:rPr lang="en-US" dirty="0"/>
              <a:t>Senior lecturer Water Resources Planning, module coordinator</a:t>
            </a:r>
          </a:p>
          <a:p>
            <a:r>
              <a:rPr lang="en-US" dirty="0"/>
              <a:t>06 May 2022</a:t>
            </a:r>
          </a:p>
          <a:p>
            <a:endParaRPr lang="en-US" dirty="0"/>
          </a:p>
        </p:txBody>
      </p:sp>
      <p:sp>
        <p:nvSpPr>
          <p:cNvPr id="12" name="Text Placeholder 11"/>
          <p:cNvSpPr>
            <a:spLocks noGrp="1"/>
          </p:cNvSpPr>
          <p:nvPr>
            <p:ph type="body" sz="quarter" idx="10"/>
          </p:nvPr>
        </p:nvSpPr>
        <p:spPr>
          <a:xfrm>
            <a:off x="672000" y="553665"/>
            <a:ext cx="8136763" cy="772107"/>
          </a:xfrm>
        </p:spPr>
        <p:txBody>
          <a:bodyPr wrap="square">
            <a:spAutoFit/>
          </a:bodyPr>
          <a:lstStyle/>
          <a:p>
            <a:r>
              <a:rPr lang="en-US" dirty="0"/>
              <a:t>Water resources planning</a:t>
            </a:r>
          </a:p>
        </p:txBody>
      </p:sp>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2406" y="6029538"/>
            <a:ext cx="610271" cy="610271"/>
          </a:xfrm>
          <a:prstGeom prst="rect">
            <a:avLst/>
          </a:prstGeom>
        </p:spPr>
      </p:pic>
      <p:pic>
        <p:nvPicPr>
          <p:cNvPr id="6" name="Picture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2482" y="6122239"/>
            <a:ext cx="435039" cy="435039"/>
          </a:xfrm>
          <a:prstGeom prst="rect">
            <a:avLst/>
          </a:prstGeom>
        </p:spPr>
      </p:pic>
      <p:pic>
        <p:nvPicPr>
          <p:cNvPr id="7" name="Picture 6">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72681" y="6117154"/>
            <a:ext cx="435039" cy="435039"/>
          </a:xfrm>
          <a:prstGeom prst="rect">
            <a:avLst/>
          </a:prstGeom>
        </p:spPr>
      </p:pic>
      <p:pic>
        <p:nvPicPr>
          <p:cNvPr id="8" name="Picture 7">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34175" y="6122239"/>
            <a:ext cx="435039" cy="435039"/>
          </a:xfrm>
          <a:prstGeom prst="rect">
            <a:avLst/>
          </a:prstGeom>
        </p:spPr>
      </p:pic>
      <p:pic>
        <p:nvPicPr>
          <p:cNvPr id="9" name="Picture 8">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71618" y="6117153"/>
            <a:ext cx="435039" cy="435039"/>
          </a:xfrm>
          <a:prstGeom prst="rect">
            <a:avLst/>
          </a:prstGeom>
        </p:spPr>
      </p:pic>
    </p:spTree>
    <p:extLst>
      <p:ext uri="{BB962C8B-B14F-4D97-AF65-F5344CB8AC3E}">
        <p14:creationId xmlns:p14="http://schemas.microsoft.com/office/powerpoint/2010/main" val="151316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dirty="0"/>
              <a:t>Implementing the plan by Eelco van Beek (2 periods)</a:t>
            </a:r>
          </a:p>
          <a:p>
            <a:pPr lvl="2"/>
            <a:r>
              <a:rPr lang="en-US" dirty="0"/>
              <a:t>Discussion on implementation experiences in case studies: practices, challenges and opportunities for water resources planning in the global south</a:t>
            </a:r>
          </a:p>
          <a:p>
            <a:pPr lvl="2"/>
            <a:r>
              <a:rPr lang="en-US" dirty="0"/>
              <a:t>Completion of FFA stages</a:t>
            </a:r>
          </a:p>
          <a:p>
            <a:pPr lvl="2"/>
            <a:endParaRPr lang="en-US" dirty="0"/>
          </a:p>
          <a:p>
            <a:pPr lvl="1"/>
            <a:r>
              <a:rPr lang="en-US" dirty="0"/>
              <a:t>Planning as science-policy interface (3 periods by Jonatan Godinez and 1 by Nora Van Cauwenbergh)</a:t>
            </a:r>
          </a:p>
          <a:p>
            <a:pPr lvl="2"/>
            <a:r>
              <a:rPr lang="en-US" dirty="0"/>
              <a:t>Understanding water resources planning as (potentially controversial) science policy process based on Mexico case study</a:t>
            </a:r>
          </a:p>
          <a:p>
            <a:pPr lvl="2"/>
            <a:r>
              <a:rPr lang="en-US" dirty="0"/>
              <a:t>Link to issues of conflict management</a:t>
            </a:r>
          </a:p>
          <a:p>
            <a:pPr lvl="2"/>
            <a:endParaRPr lang="en-US" dirty="0"/>
          </a:p>
          <a:p>
            <a:pPr lvl="1"/>
            <a:r>
              <a:rPr lang="en-US" dirty="0"/>
              <a:t>Your own case study / assignment (2 periods + preparation)</a:t>
            </a:r>
          </a:p>
          <a:p>
            <a:pPr lvl="2"/>
            <a:endParaRPr lang="en-US" dirty="0"/>
          </a:p>
          <a:p>
            <a:pPr lvl="1"/>
            <a:endParaRPr lang="en-US" dirty="0"/>
          </a:p>
          <a:p>
            <a:endParaRPr lang="en-US" dirty="0"/>
          </a:p>
          <a:p>
            <a:endParaRPr lang="en-US" dirty="0"/>
          </a:p>
          <a:p>
            <a:endParaRPr lang="en-US" dirty="0"/>
          </a:p>
          <a:p>
            <a:endParaRPr lang="en-GB" dirty="0"/>
          </a:p>
        </p:txBody>
      </p:sp>
      <p:sp>
        <p:nvSpPr>
          <p:cNvPr id="3" name="Text Placeholder 2"/>
          <p:cNvSpPr>
            <a:spLocks noGrp="1"/>
          </p:cNvSpPr>
          <p:nvPr>
            <p:ph type="body" sz="quarter" idx="10"/>
          </p:nvPr>
        </p:nvSpPr>
        <p:spPr>
          <a:xfrm>
            <a:off x="480002" y="360363"/>
            <a:ext cx="9142595" cy="551090"/>
          </a:xfrm>
        </p:spPr>
        <p:txBody>
          <a:bodyPr/>
          <a:lstStyle/>
          <a:p>
            <a:r>
              <a:rPr lang="en-US" dirty="0">
                <a:solidFill>
                  <a:schemeClr val="bg1"/>
                </a:solidFill>
              </a:rPr>
              <a:t>Block 3: Experiences from the Global South – planning implementation</a:t>
            </a:r>
            <a:endParaRPr lang="en-GB" dirty="0">
              <a:solidFill>
                <a:schemeClr val="bg1"/>
              </a:solidFill>
            </a:endParaRPr>
          </a:p>
        </p:txBody>
      </p:sp>
    </p:spTree>
    <p:extLst>
      <p:ext uri="{BB962C8B-B14F-4D97-AF65-F5344CB8AC3E}">
        <p14:creationId xmlns:p14="http://schemas.microsoft.com/office/powerpoint/2010/main" val="352708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4"/>
            <a:ext cx="7738364" cy="551090"/>
          </a:xfrm>
        </p:spPr>
        <p:txBody>
          <a:bodyPr/>
          <a:lstStyle/>
          <a:p>
            <a:r>
              <a:rPr lang="en-US" dirty="0"/>
              <a:t>Module content – additional case studies + assignment cases</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309654" y="1428737"/>
            <a:ext cx="9755823" cy="4969372"/>
          </a:xfrm>
          <a:prstGeom prst="rect">
            <a:avLst/>
          </a:prstGeom>
          <a:noFill/>
          <a:ln w="9525">
            <a:noFill/>
            <a:miter lim="800000"/>
            <a:headEnd/>
            <a:tailEnd/>
          </a:ln>
          <a:effectLst/>
        </p:spPr>
      </p:pic>
      <p:sp>
        <p:nvSpPr>
          <p:cNvPr id="5" name="Rectangle 4"/>
          <p:cNvSpPr/>
          <p:nvPr/>
        </p:nvSpPr>
        <p:spPr>
          <a:xfrm>
            <a:off x="2422527" y="2852936"/>
            <a:ext cx="4393555" cy="2376264"/>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ontent Placeholder 13"/>
          <p:cNvSpPr txBox="1">
            <a:spLocks/>
          </p:cNvSpPr>
          <p:nvPr/>
        </p:nvSpPr>
        <p:spPr>
          <a:xfrm>
            <a:off x="2452663" y="1831997"/>
            <a:ext cx="4038600" cy="4525963"/>
          </a:xfrm>
          <a:prstGeom prst="rect">
            <a:avLst/>
          </a:prstGeom>
        </p:spPr>
        <p:txBody>
          <a:bodyPr vert="horz" lIns="91440" tIns="45720" rIns="91440" bIns="45720" rtlCol="0">
            <a:normAutofit/>
          </a:bodyPr>
          <a:lstStyle>
            <a:lvl1pPr marL="251994" indent="-251994"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1985" indent="-287993"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1976" indent="-323992" algn="l" defTabSz="914377" rtl="0" eaLnBrk="1" latinLnBrk="0" hangingPunct="1">
              <a:spcBef>
                <a:spcPct val="20000"/>
              </a:spcBef>
              <a:buFont typeface="Lucida Grande"/>
              <a:buChar char="-"/>
              <a:defRPr sz="1800" kern="1200">
                <a:solidFill>
                  <a:schemeClr val="tx1"/>
                </a:solidFill>
                <a:latin typeface="Arial"/>
                <a:ea typeface="+mn-ea"/>
                <a:cs typeface="Arial"/>
              </a:defRPr>
            </a:lvl3pPr>
            <a:lvl4pPr marL="1600160"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US" sz="2000" dirty="0">
              <a:solidFill>
                <a:srgbClr val="000000"/>
              </a:solidFill>
            </a:endParaRPr>
          </a:p>
          <a:p>
            <a:pPr fontAlgn="auto">
              <a:spcAft>
                <a:spcPts val="0"/>
              </a:spcAft>
            </a:pPr>
            <a:endParaRPr lang="en-US" sz="2000" dirty="0">
              <a:solidFill>
                <a:srgbClr val="000000"/>
              </a:solidFill>
            </a:endParaRPr>
          </a:p>
          <a:p>
            <a:pPr fontAlgn="auto">
              <a:spcAft>
                <a:spcPts val="0"/>
              </a:spcAft>
            </a:pPr>
            <a:endParaRPr lang="en-US" sz="2000" dirty="0">
              <a:solidFill>
                <a:srgbClr val="000000"/>
              </a:solidFill>
            </a:endParaRPr>
          </a:p>
          <a:p>
            <a:pPr fontAlgn="auto">
              <a:spcAft>
                <a:spcPts val="0"/>
              </a:spcAft>
            </a:pPr>
            <a:r>
              <a:rPr lang="en-US" sz="2000" dirty="0">
                <a:solidFill>
                  <a:srgbClr val="000000"/>
                </a:solidFill>
              </a:rPr>
              <a:t>Implementation experiences in</a:t>
            </a:r>
          </a:p>
          <a:p>
            <a:pPr fontAlgn="auto">
              <a:spcAft>
                <a:spcPts val="0"/>
              </a:spcAft>
            </a:pPr>
            <a:endParaRPr lang="en-US" sz="2000" dirty="0">
              <a:solidFill>
                <a:srgbClr val="000000"/>
              </a:solidFill>
            </a:endParaRPr>
          </a:p>
          <a:p>
            <a:pPr fontAlgn="auto">
              <a:spcAft>
                <a:spcPts val="0"/>
              </a:spcAft>
            </a:pPr>
            <a:r>
              <a:rPr lang="en-US" sz="2000" dirty="0">
                <a:solidFill>
                  <a:srgbClr val="000000"/>
                </a:solidFill>
              </a:rPr>
              <a:t>Mekong basin</a:t>
            </a:r>
          </a:p>
          <a:p>
            <a:pPr fontAlgn="auto">
              <a:spcAft>
                <a:spcPts val="0"/>
              </a:spcAft>
            </a:pPr>
            <a:r>
              <a:rPr lang="en-US" sz="2000" dirty="0">
                <a:solidFill>
                  <a:srgbClr val="000000"/>
                </a:solidFill>
              </a:rPr>
              <a:t>Mongolia</a:t>
            </a:r>
          </a:p>
          <a:p>
            <a:pPr fontAlgn="auto">
              <a:spcAft>
                <a:spcPts val="0"/>
              </a:spcAft>
            </a:pPr>
            <a:r>
              <a:rPr lang="en-US" sz="2000" dirty="0">
                <a:solidFill>
                  <a:srgbClr val="000000"/>
                </a:solidFill>
              </a:rPr>
              <a:t>Mexico</a:t>
            </a:r>
          </a:p>
          <a:p>
            <a:pPr fontAlgn="auto">
              <a:spcAft>
                <a:spcPts val="0"/>
              </a:spcAft>
            </a:pPr>
            <a:r>
              <a:rPr lang="en-US" sz="2000" dirty="0">
                <a:solidFill>
                  <a:srgbClr val="000000"/>
                </a:solidFill>
              </a:rPr>
              <a:t>Other</a:t>
            </a:r>
          </a:p>
          <a:p>
            <a:pPr fontAlgn="auto">
              <a:spcAft>
                <a:spcPts val="0"/>
              </a:spcAft>
            </a:pPr>
            <a:endParaRPr lang="en-US" sz="2000" dirty="0">
              <a:solidFill>
                <a:srgbClr val="000000"/>
              </a:solidFill>
            </a:endParaRPr>
          </a:p>
        </p:txBody>
      </p:sp>
    </p:spTree>
    <p:extLst>
      <p:ext uri="{BB962C8B-B14F-4D97-AF65-F5344CB8AC3E}">
        <p14:creationId xmlns:p14="http://schemas.microsoft.com/office/powerpoint/2010/main" val="21970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Group assignment (3-4 per group) on designing a participatory planning process in a case of own choice (20% of final mark)</a:t>
            </a:r>
          </a:p>
          <a:p>
            <a:endParaRPr lang="en-US" dirty="0"/>
          </a:p>
          <a:p>
            <a:pPr marL="0" indent="0">
              <a:buNone/>
            </a:pPr>
            <a:r>
              <a:rPr lang="en-US" b="1" dirty="0"/>
              <a:t>Learning objectives:</a:t>
            </a:r>
            <a:endParaRPr lang="en-GB" dirty="0"/>
          </a:p>
          <a:p>
            <a:pPr lvl="0"/>
            <a:r>
              <a:rPr lang="en-US" dirty="0"/>
              <a:t>Familiarize with the different aspects of stakeholder involvement in integrated water resources planning and link theory to implementation in a real life case. </a:t>
            </a:r>
            <a:endParaRPr lang="en-GB" dirty="0"/>
          </a:p>
          <a:p>
            <a:pPr lvl="0"/>
            <a:r>
              <a:rPr lang="en-US" dirty="0"/>
              <a:t>Exchange experiences in an interdisciplinary team.</a:t>
            </a:r>
          </a:p>
          <a:p>
            <a:pPr lvl="0"/>
            <a:endParaRPr lang="en-US" dirty="0"/>
          </a:p>
          <a:p>
            <a:pPr marL="0" indent="0">
              <a:buNone/>
            </a:pPr>
            <a:r>
              <a:rPr lang="en-US" b="1" dirty="0"/>
              <a:t>Description: </a:t>
            </a:r>
            <a:r>
              <a:rPr lang="en-US" dirty="0"/>
              <a:t>In groups of 3-4 persons, prepare first steps of a participatory process for RBP: situation analysis (including institutional/stakeholder analysis), identify who you will involve (why) and how. Context = implementation of IRBP. You are consultant group who has budget equivalent to 3 person months to engage stakeholders to come to kick-off of new planning.</a:t>
            </a:r>
          </a:p>
          <a:p>
            <a:endParaRPr lang="en-GB" dirty="0"/>
          </a:p>
        </p:txBody>
      </p:sp>
      <p:sp>
        <p:nvSpPr>
          <p:cNvPr id="3" name="Text Placeholder 2"/>
          <p:cNvSpPr>
            <a:spLocks noGrp="1"/>
          </p:cNvSpPr>
          <p:nvPr>
            <p:ph type="body" sz="quarter" idx="10"/>
          </p:nvPr>
        </p:nvSpPr>
        <p:spPr>
          <a:xfrm>
            <a:off x="480001" y="360364"/>
            <a:ext cx="2185370" cy="551090"/>
          </a:xfrm>
        </p:spPr>
        <p:txBody>
          <a:bodyPr/>
          <a:lstStyle/>
          <a:p>
            <a:r>
              <a:rPr lang="en-US" dirty="0"/>
              <a:t>PIP assignment</a:t>
            </a:r>
            <a:endParaRPr lang="en-GB" dirty="0"/>
          </a:p>
        </p:txBody>
      </p:sp>
    </p:spTree>
    <p:extLst>
      <p:ext uri="{BB962C8B-B14F-4D97-AF65-F5344CB8AC3E}">
        <p14:creationId xmlns:p14="http://schemas.microsoft.com/office/powerpoint/2010/main" val="308648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Output:</a:t>
            </a:r>
            <a:endParaRPr lang="en-GB" dirty="0"/>
          </a:p>
          <a:p>
            <a:pPr lvl="0"/>
            <a:r>
              <a:rPr lang="en-US" dirty="0" err="1"/>
              <a:t>Powerpoint</a:t>
            </a:r>
            <a:r>
              <a:rPr lang="en-US" dirty="0"/>
              <a:t> presentation of 15 slides maximum, including:</a:t>
            </a:r>
            <a:endParaRPr lang="en-GB" dirty="0"/>
          </a:p>
          <a:p>
            <a:pPr lvl="1"/>
            <a:r>
              <a:rPr lang="en-US" dirty="0"/>
              <a:t>Short description of the case and current (lack of) participation in river basin planning. </a:t>
            </a:r>
            <a:endParaRPr lang="en-GB" dirty="0"/>
          </a:p>
          <a:p>
            <a:pPr lvl="1"/>
            <a:r>
              <a:rPr lang="en-US" dirty="0"/>
              <a:t>Actors to be involved and strategy to assure participation in a kick-off meeting</a:t>
            </a:r>
            <a:endParaRPr lang="en-GB" dirty="0"/>
          </a:p>
          <a:p>
            <a:pPr marL="0" indent="0">
              <a:buNone/>
            </a:pPr>
            <a:r>
              <a:rPr lang="en-US" b="1" dirty="0"/>
              <a:t>Timing: </a:t>
            </a:r>
            <a:endParaRPr lang="en-GB" dirty="0"/>
          </a:p>
          <a:p>
            <a:pPr lvl="0"/>
            <a:r>
              <a:rPr lang="en-US" dirty="0"/>
              <a:t>Tue 10/05 (by 10am – email): presentation of groups and selected case + questions on the assignment Wed 11/05 (period 3): analysis of draft presentation outline + Q&amp;A (Nora available, max 20’ per group).</a:t>
            </a:r>
            <a:endParaRPr lang="en-GB" dirty="0"/>
          </a:p>
          <a:p>
            <a:pPr lvl="0"/>
            <a:r>
              <a:rPr lang="en-US" dirty="0"/>
              <a:t>Fri 13/05: period 1, send presentations all groups by 10h30 / period 2+3, presentations (20' + 10' Q&amp;A).</a:t>
            </a:r>
          </a:p>
          <a:p>
            <a:pPr marL="0" indent="0">
              <a:buNone/>
            </a:pPr>
            <a:endParaRPr lang="en-US" b="1" dirty="0"/>
          </a:p>
          <a:p>
            <a:pPr marL="0" indent="0">
              <a:buNone/>
            </a:pPr>
            <a:r>
              <a:rPr lang="en-US" b="1" dirty="0"/>
              <a:t>Assessment: </a:t>
            </a:r>
            <a:r>
              <a:rPr lang="en-US" dirty="0"/>
              <a:t>20% of the final exam score, study load of 16 hours pp incl. presentations</a:t>
            </a:r>
          </a:p>
          <a:p>
            <a:endParaRPr lang="en-GB" dirty="0"/>
          </a:p>
        </p:txBody>
      </p:sp>
      <p:sp>
        <p:nvSpPr>
          <p:cNvPr id="3" name="Text Placeholder 2"/>
          <p:cNvSpPr>
            <a:spLocks noGrp="1"/>
          </p:cNvSpPr>
          <p:nvPr>
            <p:ph type="body" sz="quarter" idx="10"/>
          </p:nvPr>
        </p:nvSpPr>
        <p:spPr>
          <a:xfrm>
            <a:off x="480001" y="360364"/>
            <a:ext cx="2185370" cy="551090"/>
          </a:xfrm>
        </p:spPr>
        <p:txBody>
          <a:bodyPr/>
          <a:lstStyle/>
          <a:p>
            <a:r>
              <a:rPr lang="en-US" dirty="0"/>
              <a:t>PIP assignment</a:t>
            </a:r>
            <a:endParaRPr lang="en-GB" dirty="0"/>
          </a:p>
        </p:txBody>
      </p:sp>
    </p:spTree>
    <p:extLst>
      <p:ext uri="{BB962C8B-B14F-4D97-AF65-F5344CB8AC3E}">
        <p14:creationId xmlns:p14="http://schemas.microsoft.com/office/powerpoint/2010/main" val="343710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You will be assessed during the oral presentation and Q&amp;A and receive a group grade based on 10 assessment criteria (6 on content and 4 on format, all equally important):</a:t>
            </a:r>
            <a:endParaRPr lang="en-GB" dirty="0"/>
          </a:p>
          <a:p>
            <a:pPr marL="0" indent="0">
              <a:buNone/>
            </a:pPr>
            <a:r>
              <a:rPr lang="en-US" dirty="0"/>
              <a:t>Content:</a:t>
            </a:r>
            <a:endParaRPr lang="en-GB" dirty="0"/>
          </a:p>
          <a:p>
            <a:pPr lvl="0"/>
            <a:r>
              <a:rPr lang="en-US" i="1" dirty="0"/>
              <a:t>Case study description</a:t>
            </a:r>
            <a:r>
              <a:rPr lang="en-US" dirty="0"/>
              <a:t>: Context of biophysical and socio-economic and political system</a:t>
            </a:r>
            <a:endParaRPr lang="en-GB" dirty="0"/>
          </a:p>
          <a:p>
            <a:pPr lvl="0"/>
            <a:r>
              <a:rPr lang="en-US" i="1" dirty="0"/>
              <a:t>Presentation of issues</a:t>
            </a:r>
            <a:r>
              <a:rPr lang="en-US" dirty="0"/>
              <a:t>: what are the problems in the basin, what are impacts on the water system and beyond, any causes, drivers etc.</a:t>
            </a:r>
            <a:endParaRPr lang="en-GB" dirty="0"/>
          </a:p>
          <a:p>
            <a:pPr lvl="0"/>
            <a:r>
              <a:rPr lang="en-US" i="1" dirty="0"/>
              <a:t>Current (lack of) participation</a:t>
            </a:r>
            <a:r>
              <a:rPr lang="en-US" dirty="0"/>
              <a:t>: analysis of who is participating and link to institutional setup</a:t>
            </a:r>
            <a:endParaRPr lang="en-GB" dirty="0"/>
          </a:p>
          <a:p>
            <a:pPr lvl="0"/>
            <a:r>
              <a:rPr lang="en-US" i="1" dirty="0"/>
              <a:t>Stakeholder analysis</a:t>
            </a:r>
            <a:r>
              <a:rPr lang="en-US" dirty="0"/>
              <a:t>: what are the relative roles of stakeholders, what are power balances and interest? (Use of influence/importance matrix or other e.g. Venn diagram or SNA)</a:t>
            </a:r>
            <a:endParaRPr lang="en-GB" dirty="0"/>
          </a:p>
          <a:p>
            <a:pPr lvl="0"/>
            <a:r>
              <a:rPr lang="en-US" i="1" dirty="0"/>
              <a:t>Selection of working group</a:t>
            </a:r>
            <a:r>
              <a:rPr lang="en-US" dirty="0"/>
              <a:t>: how do you select the group of stakeholders you will work with in your planning process, is it linked to the analysis? </a:t>
            </a:r>
            <a:endParaRPr lang="en-GB" dirty="0"/>
          </a:p>
          <a:p>
            <a:pPr lvl="0"/>
            <a:r>
              <a:rPr lang="en-US" i="1" dirty="0"/>
              <a:t>Strategy for motivation</a:t>
            </a:r>
            <a:r>
              <a:rPr lang="en-US" dirty="0"/>
              <a:t>: how will you invite stakeholders and ensure they participate in a meaningful way? Do you have separate strategies for different (types of) stakeholders?</a:t>
            </a:r>
            <a:endParaRPr lang="en-GB" dirty="0"/>
          </a:p>
          <a:p>
            <a:pPr marL="0" indent="0">
              <a:buNone/>
            </a:pPr>
            <a:r>
              <a:rPr lang="en-US" dirty="0"/>
              <a:t>Format</a:t>
            </a:r>
            <a:endParaRPr lang="en-GB" dirty="0"/>
          </a:p>
          <a:p>
            <a:pPr lvl="0"/>
            <a:r>
              <a:rPr lang="en-US" i="1" dirty="0"/>
              <a:t>PowerPoint clarity</a:t>
            </a:r>
            <a:r>
              <a:rPr lang="en-US" dirty="0"/>
              <a:t>: structure, balanced use of text and images, amount of text on slides, font sizes, color use </a:t>
            </a:r>
            <a:r>
              <a:rPr lang="en-US" dirty="0" err="1"/>
              <a:t>etc</a:t>
            </a:r>
            <a:endParaRPr lang="en-GB" dirty="0"/>
          </a:p>
          <a:p>
            <a:pPr lvl="0"/>
            <a:r>
              <a:rPr lang="en-US" i="1" dirty="0"/>
              <a:t>Oral presentation quality</a:t>
            </a:r>
            <a:r>
              <a:rPr lang="en-US" dirty="0"/>
              <a:t>: narrative over slides, highlighting images/tables </a:t>
            </a:r>
            <a:r>
              <a:rPr lang="en-US" dirty="0" err="1"/>
              <a:t>etc</a:t>
            </a:r>
            <a:r>
              <a:rPr lang="en-US" dirty="0"/>
              <a:t>, contact with room, one or more speakers</a:t>
            </a:r>
            <a:endParaRPr lang="en-GB" dirty="0"/>
          </a:p>
          <a:p>
            <a:pPr lvl="0"/>
            <a:r>
              <a:rPr lang="en-US" i="1" dirty="0"/>
              <a:t>Time management</a:t>
            </a:r>
            <a:r>
              <a:rPr lang="en-US" dirty="0"/>
              <a:t>: oral presentation should be no longer than 15 minutes</a:t>
            </a:r>
            <a:endParaRPr lang="en-GB" dirty="0"/>
          </a:p>
          <a:p>
            <a:pPr lvl="0"/>
            <a:r>
              <a:rPr lang="en-US" i="1" dirty="0"/>
              <a:t>Question and answers</a:t>
            </a:r>
            <a:r>
              <a:rPr lang="en-US" dirty="0"/>
              <a:t>: how is the group responding to answers, are all members represented?</a:t>
            </a:r>
            <a:endParaRPr lang="en-GB" dirty="0"/>
          </a:p>
          <a:p>
            <a:endParaRPr lang="en-GB" dirty="0"/>
          </a:p>
        </p:txBody>
      </p:sp>
      <p:sp>
        <p:nvSpPr>
          <p:cNvPr id="3" name="Text Placeholder 2"/>
          <p:cNvSpPr>
            <a:spLocks noGrp="1"/>
          </p:cNvSpPr>
          <p:nvPr>
            <p:ph type="body" sz="quarter" idx="10"/>
          </p:nvPr>
        </p:nvSpPr>
        <p:spPr>
          <a:xfrm>
            <a:off x="480001" y="360364"/>
            <a:ext cx="3809212" cy="551090"/>
          </a:xfrm>
        </p:spPr>
        <p:txBody>
          <a:bodyPr/>
          <a:lstStyle/>
          <a:p>
            <a:r>
              <a:rPr lang="en-US" dirty="0"/>
              <a:t>PIP assignment - assessment</a:t>
            </a:r>
            <a:endParaRPr lang="en-GB" dirty="0"/>
          </a:p>
        </p:txBody>
      </p:sp>
    </p:spTree>
    <p:extLst>
      <p:ext uri="{BB962C8B-B14F-4D97-AF65-F5344CB8AC3E}">
        <p14:creationId xmlns:p14="http://schemas.microsoft.com/office/powerpoint/2010/main" val="183788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Open book, 25’ per student, no preparation time</a:t>
            </a:r>
          </a:p>
          <a:p>
            <a:endParaRPr lang="en-US" dirty="0"/>
          </a:p>
          <a:p>
            <a:r>
              <a:rPr lang="en-US" dirty="0"/>
              <a:t>Total of 3-4 questions covering the 3 blocks of the module</a:t>
            </a:r>
          </a:p>
          <a:p>
            <a:pPr lvl="1"/>
            <a:r>
              <a:rPr lang="en-US" dirty="0"/>
              <a:t>1-2 questions by Nora (max 10’ counting for 30% of total mark)</a:t>
            </a:r>
          </a:p>
          <a:p>
            <a:pPr lvl="1"/>
            <a:r>
              <a:rPr lang="en-US" dirty="0"/>
              <a:t>1 question by Ilyas (max 7’ counting for 20% of total mark)</a:t>
            </a:r>
          </a:p>
          <a:p>
            <a:pPr lvl="1"/>
            <a:r>
              <a:rPr lang="en-US" dirty="0"/>
              <a:t>1 question on EIA assignment by Angeles (max 5’ counting for 20% of total mark)</a:t>
            </a:r>
          </a:p>
          <a:p>
            <a:pPr lvl="1"/>
            <a:endParaRPr lang="en-US" dirty="0"/>
          </a:p>
          <a:p>
            <a:r>
              <a:rPr lang="en-US" dirty="0"/>
              <a:t>Lecturers will deliberate for some minutes after all questions have been answered and student will be informed of pass/fail (indicative mark)</a:t>
            </a:r>
          </a:p>
          <a:p>
            <a:endParaRPr lang="en-GB" dirty="0"/>
          </a:p>
        </p:txBody>
      </p:sp>
      <p:sp>
        <p:nvSpPr>
          <p:cNvPr id="3" name="Text Placeholder 2"/>
          <p:cNvSpPr>
            <a:spLocks noGrp="1"/>
          </p:cNvSpPr>
          <p:nvPr>
            <p:ph type="body" sz="quarter" idx="10"/>
          </p:nvPr>
        </p:nvSpPr>
        <p:spPr>
          <a:xfrm>
            <a:off x="480001" y="360364"/>
            <a:ext cx="4223812" cy="551090"/>
          </a:xfrm>
        </p:spPr>
        <p:txBody>
          <a:bodyPr/>
          <a:lstStyle/>
          <a:p>
            <a:r>
              <a:rPr lang="en-US" dirty="0"/>
              <a:t>Oral exam on Thursday May 19</a:t>
            </a:r>
            <a:endParaRPr lang="en-GB" dirty="0"/>
          </a:p>
        </p:txBody>
      </p:sp>
    </p:spTree>
    <p:extLst>
      <p:ext uri="{BB962C8B-B14F-4D97-AF65-F5344CB8AC3E}">
        <p14:creationId xmlns:p14="http://schemas.microsoft.com/office/powerpoint/2010/main" val="199286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1965" y="2780928"/>
            <a:ext cx="5112568" cy="769441"/>
          </a:xfrm>
          <a:prstGeom prst="rect">
            <a:avLst/>
          </a:prstGeom>
          <a:noFill/>
        </p:spPr>
        <p:txBody>
          <a:bodyPr wrap="square" rtlCol="0">
            <a:spAutoFit/>
          </a:bodyPr>
          <a:lstStyle/>
          <a:p>
            <a:pPr algn="ctr"/>
            <a:r>
              <a:rPr lang="en-US" sz="4400" dirty="0">
                <a:solidFill>
                  <a:schemeClr val="bg1"/>
                </a:solidFill>
              </a:rPr>
              <a:t>Questions?</a:t>
            </a:r>
            <a:endParaRPr lang="en-GB" sz="4400" dirty="0">
              <a:solidFill>
                <a:schemeClr val="bg1"/>
              </a:solidFill>
            </a:endParaRPr>
          </a:p>
        </p:txBody>
      </p:sp>
    </p:spTree>
    <p:extLst>
      <p:ext uri="{BB962C8B-B14F-4D97-AF65-F5344CB8AC3E}">
        <p14:creationId xmlns:p14="http://schemas.microsoft.com/office/powerpoint/2010/main" val="376593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GB" b="1" dirty="0"/>
              <a:t>Successful participants will be able to:</a:t>
            </a:r>
          </a:p>
          <a:p>
            <a:pPr>
              <a:buNone/>
            </a:pPr>
            <a:endParaRPr lang="en-GB" b="1" dirty="0"/>
          </a:p>
          <a:p>
            <a:r>
              <a:rPr lang="en-US" dirty="0"/>
              <a:t>Describe concepts and major steps in water resources planning. </a:t>
            </a:r>
          </a:p>
          <a:p>
            <a:endParaRPr lang="en-US" dirty="0"/>
          </a:p>
          <a:p>
            <a:r>
              <a:rPr lang="en-US" dirty="0"/>
              <a:t>Identify, critically analyze and apply methods and tools, such as stakeholder integration, environmental impact assessment (EIA), decision support systems, role plays and water system models, while engaging in water resources planning activities.</a:t>
            </a:r>
          </a:p>
          <a:p>
            <a:endParaRPr lang="en-US" dirty="0"/>
          </a:p>
          <a:p>
            <a:r>
              <a:rPr lang="en-US" dirty="0"/>
              <a:t>Develop water management strategies and compare and evaluate them by applying multi-criteria analysis.</a:t>
            </a:r>
          </a:p>
          <a:p>
            <a:endParaRPr lang="en-US" dirty="0"/>
          </a:p>
          <a:p>
            <a:r>
              <a:rPr lang="en-US" dirty="0"/>
              <a:t>Discuss water resources planning and implementation in basins for specific context with special attention to basins in a developing country context.</a:t>
            </a:r>
          </a:p>
          <a:p>
            <a:endParaRPr lang="en-GB" dirty="0"/>
          </a:p>
        </p:txBody>
      </p:sp>
      <p:sp>
        <p:nvSpPr>
          <p:cNvPr id="6" name="Text Placeholder 5"/>
          <p:cNvSpPr>
            <a:spLocks noGrp="1"/>
          </p:cNvSpPr>
          <p:nvPr>
            <p:ph type="body" sz="quarter" idx="10"/>
          </p:nvPr>
        </p:nvSpPr>
        <p:spPr>
          <a:xfrm>
            <a:off x="480000" y="360363"/>
            <a:ext cx="2722568" cy="551090"/>
          </a:xfrm>
        </p:spPr>
        <p:txBody>
          <a:bodyPr/>
          <a:lstStyle/>
          <a:p>
            <a:r>
              <a:rPr lang="en-US" dirty="0"/>
              <a:t>Learning objectives</a:t>
            </a:r>
            <a:endParaRPr lang="en-GB" dirty="0"/>
          </a:p>
        </p:txBody>
      </p:sp>
    </p:spTree>
    <p:extLst>
      <p:ext uri="{BB962C8B-B14F-4D97-AF65-F5344CB8AC3E}">
        <p14:creationId xmlns:p14="http://schemas.microsoft.com/office/powerpoint/2010/main" val="363708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3"/>
            <a:ext cx="6428518" cy="551090"/>
          </a:xfrm>
        </p:spPr>
        <p:txBody>
          <a:bodyPr/>
          <a:lstStyle/>
          <a:p>
            <a:r>
              <a:rPr lang="en-US" dirty="0"/>
              <a:t>WRP requires integration of knowledge and skills</a:t>
            </a:r>
            <a:endParaRPr lang="en-GB" dirty="0"/>
          </a:p>
        </p:txBody>
      </p:sp>
      <p:pic>
        <p:nvPicPr>
          <p:cNvPr id="4" name="Picture 3" descr="Pages from 01_chapter01_22.tiff"/>
          <p:cNvPicPr>
            <a:picLocks noChangeAspect="1"/>
          </p:cNvPicPr>
          <p:nvPr/>
        </p:nvPicPr>
        <p:blipFill>
          <a:blip r:embed="rId2" cstate="print"/>
          <a:srcRect l="48702" t="7524" r="7870" b="59771"/>
          <a:stretch>
            <a:fillRect/>
          </a:stretch>
        </p:blipFill>
        <p:spPr>
          <a:xfrm>
            <a:off x="3287688" y="1412777"/>
            <a:ext cx="4824536" cy="4668907"/>
          </a:xfrm>
          <a:prstGeom prst="rect">
            <a:avLst/>
          </a:prstGeom>
        </p:spPr>
      </p:pic>
      <p:sp>
        <p:nvSpPr>
          <p:cNvPr id="5" name="Oval 4"/>
          <p:cNvSpPr/>
          <p:nvPr/>
        </p:nvSpPr>
        <p:spPr>
          <a:xfrm>
            <a:off x="1096363" y="3702981"/>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Systems Modeling</a:t>
            </a:r>
          </a:p>
        </p:txBody>
      </p:sp>
      <p:sp>
        <p:nvSpPr>
          <p:cNvPr id="6" name="Oval 5"/>
          <p:cNvSpPr/>
          <p:nvPr/>
        </p:nvSpPr>
        <p:spPr>
          <a:xfrm>
            <a:off x="7953388" y="4500571"/>
            <a:ext cx="2500331" cy="157163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Economics</a:t>
            </a:r>
          </a:p>
        </p:txBody>
      </p:sp>
      <p:sp>
        <p:nvSpPr>
          <p:cNvPr id="7" name="Oval 6"/>
          <p:cNvSpPr/>
          <p:nvPr/>
        </p:nvSpPr>
        <p:spPr>
          <a:xfrm>
            <a:off x="8010509" y="3143248"/>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Governance</a:t>
            </a:r>
          </a:p>
        </p:txBody>
      </p:sp>
      <p:sp>
        <p:nvSpPr>
          <p:cNvPr id="8" name="Oval 7"/>
          <p:cNvSpPr/>
          <p:nvPr/>
        </p:nvSpPr>
        <p:spPr>
          <a:xfrm>
            <a:off x="2441345" y="4714884"/>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Assessment</a:t>
            </a:r>
          </a:p>
        </p:txBody>
      </p:sp>
      <p:sp>
        <p:nvSpPr>
          <p:cNvPr id="9" name="Oval 8"/>
          <p:cNvSpPr/>
          <p:nvPr/>
        </p:nvSpPr>
        <p:spPr>
          <a:xfrm>
            <a:off x="928001" y="1440000"/>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Principles of IWRM</a:t>
            </a:r>
          </a:p>
        </p:txBody>
      </p:sp>
      <p:sp>
        <p:nvSpPr>
          <p:cNvPr id="10" name="Oval 9"/>
          <p:cNvSpPr/>
          <p:nvPr/>
        </p:nvSpPr>
        <p:spPr>
          <a:xfrm>
            <a:off x="2189827" y="2508225"/>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System</a:t>
            </a:r>
          </a:p>
        </p:txBody>
      </p:sp>
      <p:sp>
        <p:nvSpPr>
          <p:cNvPr id="11" name="Oval 10"/>
          <p:cNvSpPr/>
          <p:nvPr/>
        </p:nvSpPr>
        <p:spPr>
          <a:xfrm>
            <a:off x="7724756" y="1785927"/>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Mediation for Water Conflict Management</a:t>
            </a:r>
          </a:p>
        </p:txBody>
      </p:sp>
      <p:sp>
        <p:nvSpPr>
          <p:cNvPr id="12" name="Oval 11"/>
          <p:cNvSpPr/>
          <p:nvPr/>
        </p:nvSpPr>
        <p:spPr>
          <a:xfrm>
            <a:off x="6748007" y="749447"/>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legislation</a:t>
            </a:r>
          </a:p>
        </p:txBody>
      </p:sp>
    </p:spTree>
    <p:extLst>
      <p:ext uri="{BB962C8B-B14F-4D97-AF65-F5344CB8AC3E}">
        <p14:creationId xmlns:p14="http://schemas.microsoft.com/office/powerpoint/2010/main" val="370547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Framework for analysis and steps in the planning process</a:t>
            </a:r>
          </a:p>
          <a:p>
            <a:endParaRPr lang="en-US" sz="2400" dirty="0"/>
          </a:p>
          <a:p>
            <a:r>
              <a:rPr lang="en-US" sz="2400" dirty="0"/>
              <a:t>Approaches, models and tools in planning</a:t>
            </a:r>
          </a:p>
          <a:p>
            <a:pPr lvl="1"/>
            <a:r>
              <a:rPr lang="en-US" sz="2000" dirty="0"/>
              <a:t>Role of models in planning</a:t>
            </a:r>
          </a:p>
          <a:p>
            <a:pPr lvl="1"/>
            <a:r>
              <a:rPr lang="en-US" sz="2000" dirty="0"/>
              <a:t>Multi criteria analysis (MCA)</a:t>
            </a:r>
          </a:p>
          <a:p>
            <a:pPr lvl="1"/>
            <a:r>
              <a:rPr lang="en-US" sz="2000" dirty="0"/>
              <a:t>Environmental Impact Assessment</a:t>
            </a:r>
          </a:p>
          <a:p>
            <a:endParaRPr lang="en-US" sz="2400" dirty="0"/>
          </a:p>
          <a:p>
            <a:r>
              <a:rPr lang="en-US" sz="2400" dirty="0"/>
              <a:t>Experiences from the Global South: plan implementation</a:t>
            </a:r>
          </a:p>
          <a:p>
            <a:endParaRPr lang="en-GB" dirty="0"/>
          </a:p>
        </p:txBody>
      </p:sp>
      <p:sp>
        <p:nvSpPr>
          <p:cNvPr id="3" name="Text Placeholder 2"/>
          <p:cNvSpPr>
            <a:spLocks noGrp="1"/>
          </p:cNvSpPr>
          <p:nvPr>
            <p:ph type="body" sz="quarter" idx="10"/>
          </p:nvPr>
        </p:nvSpPr>
        <p:spPr>
          <a:xfrm>
            <a:off x="480001" y="360363"/>
            <a:ext cx="3570556" cy="551090"/>
          </a:xfrm>
        </p:spPr>
        <p:txBody>
          <a:bodyPr/>
          <a:lstStyle/>
          <a:p>
            <a:r>
              <a:rPr lang="en-US" dirty="0"/>
              <a:t>Module content – 3 blocks</a:t>
            </a:r>
            <a:endParaRPr lang="en-GB" dirty="0"/>
          </a:p>
        </p:txBody>
      </p:sp>
    </p:spTree>
    <p:extLst>
      <p:ext uri="{BB962C8B-B14F-4D97-AF65-F5344CB8AC3E}">
        <p14:creationId xmlns:p14="http://schemas.microsoft.com/office/powerpoint/2010/main" val="85128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8A2807-5024-4C98-9CD0-2885C000C30C}"/>
              </a:ext>
            </a:extLst>
          </p:cNvPr>
          <p:cNvPicPr>
            <a:picLocks noGrp="1" noChangeAspect="1"/>
          </p:cNvPicPr>
          <p:nvPr>
            <p:ph idx="1"/>
          </p:nvPr>
        </p:nvPicPr>
        <p:blipFill>
          <a:blip r:embed="rId2"/>
          <a:stretch>
            <a:fillRect/>
          </a:stretch>
        </p:blipFill>
        <p:spPr>
          <a:xfrm>
            <a:off x="0" y="1983615"/>
            <a:ext cx="12233322" cy="3282490"/>
          </a:xfrm>
          <a:prstGeom prst="rect">
            <a:avLst/>
          </a:prstGeom>
        </p:spPr>
      </p:pic>
      <p:sp>
        <p:nvSpPr>
          <p:cNvPr id="3" name="Text Placeholder 2"/>
          <p:cNvSpPr>
            <a:spLocks noGrp="1"/>
          </p:cNvSpPr>
          <p:nvPr>
            <p:ph type="body" sz="quarter" idx="10"/>
          </p:nvPr>
        </p:nvSpPr>
        <p:spPr>
          <a:xfrm>
            <a:off x="480001" y="360364"/>
            <a:ext cx="3629868" cy="551090"/>
          </a:xfrm>
        </p:spPr>
        <p:txBody>
          <a:bodyPr/>
          <a:lstStyle/>
          <a:p>
            <a:r>
              <a:rPr lang="en-US" dirty="0"/>
              <a:t>Module assessment - detail</a:t>
            </a:r>
            <a:endParaRPr lang="en-GB" dirty="0"/>
          </a:p>
        </p:txBody>
      </p:sp>
    </p:spTree>
    <p:extLst>
      <p:ext uri="{BB962C8B-B14F-4D97-AF65-F5344CB8AC3E}">
        <p14:creationId xmlns:p14="http://schemas.microsoft.com/office/powerpoint/2010/main" val="119699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2" y="360363"/>
            <a:ext cx="4519534" cy="551090"/>
          </a:xfrm>
        </p:spPr>
        <p:txBody>
          <a:bodyPr/>
          <a:lstStyle/>
          <a:p>
            <a:r>
              <a:rPr lang="en-GB" kern="0" dirty="0">
                <a:solidFill>
                  <a:schemeClr val="bg1"/>
                </a:solidFill>
              </a:rPr>
              <a:t>Questions on block/week 1 and 2?</a:t>
            </a:r>
            <a:endParaRPr lang="en-GB" sz="4400" kern="0" dirty="0">
              <a:solidFill>
                <a:schemeClr val="bg1"/>
              </a:solidFill>
            </a:endParaRPr>
          </a:p>
        </p:txBody>
      </p:sp>
      <p:pic>
        <p:nvPicPr>
          <p:cNvPr id="6" name="Picture 5" descr="masih_dsc1183_web2.png"/>
          <p:cNvPicPr>
            <a:picLocks noChangeAspect="1"/>
          </p:cNvPicPr>
          <p:nvPr/>
        </p:nvPicPr>
        <p:blipFill>
          <a:blip r:embed="rId2" cstate="print"/>
          <a:stretch>
            <a:fillRect/>
          </a:stretch>
        </p:blipFill>
        <p:spPr>
          <a:xfrm>
            <a:off x="5066228" y="1340768"/>
            <a:ext cx="1676400" cy="1676400"/>
          </a:xfrm>
          <a:prstGeom prst="rect">
            <a:avLst/>
          </a:prstGeom>
        </p:spPr>
      </p:pic>
      <p:pic>
        <p:nvPicPr>
          <p:cNvPr id="7" name="Picture 6" descr="nca_vancauwenbergh_2.png"/>
          <p:cNvPicPr>
            <a:picLocks noChangeAspect="1"/>
          </p:cNvPicPr>
          <p:nvPr/>
        </p:nvPicPr>
        <p:blipFill>
          <a:blip r:embed="rId3" cstate="print"/>
          <a:stretch>
            <a:fillRect/>
          </a:stretch>
        </p:blipFill>
        <p:spPr>
          <a:xfrm>
            <a:off x="2351584" y="1340768"/>
            <a:ext cx="1676400" cy="1676400"/>
          </a:xfrm>
          <a:prstGeom prst="rect">
            <a:avLst/>
          </a:prstGeom>
        </p:spPr>
      </p:pic>
      <p:sp>
        <p:nvSpPr>
          <p:cNvPr id="8" name="TextBox 7"/>
          <p:cNvSpPr txBox="1"/>
          <p:nvPr/>
        </p:nvSpPr>
        <p:spPr>
          <a:xfrm>
            <a:off x="2219931" y="3055280"/>
            <a:ext cx="2045496" cy="738664"/>
          </a:xfrm>
          <a:prstGeom prst="rect">
            <a:avLst/>
          </a:prstGeom>
          <a:noFill/>
        </p:spPr>
        <p:txBody>
          <a:bodyPr wrap="none" rtlCol="0">
            <a:spAutoFit/>
          </a:bodyPr>
          <a:lstStyle/>
          <a:p>
            <a:pPr algn="ctr">
              <a:buNone/>
            </a:pPr>
            <a:r>
              <a:rPr lang="en-US" sz="1400" dirty="0"/>
              <a:t>V</a:t>
            </a:r>
            <a:r>
              <a:rPr lang="nl-NL" sz="1400" dirty="0"/>
              <a:t>an Cauwenbergh</a:t>
            </a:r>
          </a:p>
          <a:p>
            <a:pPr algn="ctr">
              <a:buNone/>
            </a:pPr>
            <a:r>
              <a:rPr lang="nl-NL" sz="1400" dirty="0"/>
              <a:t>Framework for Analysis</a:t>
            </a:r>
          </a:p>
          <a:p>
            <a:pPr algn="ctr">
              <a:buNone/>
            </a:pPr>
            <a:r>
              <a:rPr lang="nl-NL" sz="1400" dirty="0">
                <a:solidFill>
                  <a:srgbClr val="000000"/>
                </a:solidFill>
              </a:rPr>
              <a:t>Module coordinator</a:t>
            </a:r>
            <a:endParaRPr lang="en-US" sz="1400" dirty="0">
              <a:solidFill>
                <a:srgbClr val="000000"/>
              </a:solidFill>
            </a:endParaRPr>
          </a:p>
        </p:txBody>
      </p:sp>
      <p:sp>
        <p:nvSpPr>
          <p:cNvPr id="9" name="TextBox 8"/>
          <p:cNvSpPr txBox="1"/>
          <p:nvPr/>
        </p:nvSpPr>
        <p:spPr>
          <a:xfrm>
            <a:off x="5274192" y="3055280"/>
            <a:ext cx="1260281" cy="523220"/>
          </a:xfrm>
          <a:prstGeom prst="rect">
            <a:avLst/>
          </a:prstGeom>
          <a:noFill/>
        </p:spPr>
        <p:txBody>
          <a:bodyPr wrap="none" rtlCol="0">
            <a:spAutoFit/>
          </a:bodyPr>
          <a:lstStyle/>
          <a:p>
            <a:pPr algn="ctr">
              <a:buNone/>
            </a:pPr>
            <a:r>
              <a:rPr lang="nl-NL" sz="1400" dirty="0"/>
              <a:t>Masih</a:t>
            </a:r>
          </a:p>
          <a:p>
            <a:pPr algn="ctr">
              <a:buNone/>
            </a:pPr>
            <a:r>
              <a:rPr lang="nl-NL" sz="1400" dirty="0"/>
              <a:t>Models, MCA</a:t>
            </a:r>
            <a:endParaRPr lang="en-US" sz="1400" dirty="0"/>
          </a:p>
        </p:txBody>
      </p:sp>
      <p:sp>
        <p:nvSpPr>
          <p:cNvPr id="10" name="TextBox 9"/>
          <p:cNvSpPr txBox="1"/>
          <p:nvPr/>
        </p:nvSpPr>
        <p:spPr>
          <a:xfrm>
            <a:off x="6885506" y="3055280"/>
            <a:ext cx="2931956" cy="523220"/>
          </a:xfrm>
          <a:prstGeom prst="rect">
            <a:avLst/>
          </a:prstGeom>
          <a:noFill/>
        </p:spPr>
        <p:txBody>
          <a:bodyPr wrap="none" rtlCol="0">
            <a:spAutoFit/>
          </a:bodyPr>
          <a:lstStyle/>
          <a:p>
            <a:pPr algn="ctr">
              <a:buNone/>
            </a:pPr>
            <a:r>
              <a:rPr lang="nl-NL" sz="1400" dirty="0"/>
              <a:t>Mendoza</a:t>
            </a:r>
          </a:p>
          <a:p>
            <a:pPr algn="ctr">
              <a:buNone/>
            </a:pPr>
            <a:r>
              <a:rPr lang="nl-NL" sz="1400" dirty="0"/>
              <a:t>Environmental Impact Assessment</a:t>
            </a:r>
            <a:endParaRPr lang="en-US" sz="1400" dirty="0"/>
          </a:p>
        </p:txBody>
      </p:sp>
      <p:pic>
        <p:nvPicPr>
          <p:cNvPr id="14" name="Picture 2" descr="https://www.unesco-ihe.org/sites/default/files/styles/unesco-profile-network/public/ame_mendoza_web2.jpg?itok=O68SaV3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631" y="1334703"/>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758199" y="3771269"/>
            <a:ext cx="206335" cy="1747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utoShape 2" descr="Zaki Shubber featured in Diplomat magazine | IHE Delft Institute ..."/>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Content Placeholder 1"/>
          <p:cNvSpPr>
            <a:spLocks noGrp="1"/>
          </p:cNvSpPr>
          <p:nvPr>
            <p:ph idx="1"/>
          </p:nvPr>
        </p:nvSpPr>
        <p:spPr/>
        <p:txBody>
          <a:bodyPr/>
          <a:lstStyle/>
          <a:p>
            <a:endParaRPr lang="en-GB"/>
          </a:p>
        </p:txBody>
      </p:sp>
    </p:spTree>
    <p:extLst>
      <p:ext uri="{BB962C8B-B14F-4D97-AF65-F5344CB8AC3E}">
        <p14:creationId xmlns:p14="http://schemas.microsoft.com/office/powerpoint/2010/main" val="398384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Introduction to Water Resources Planning and Framework for Analysis</a:t>
            </a:r>
          </a:p>
          <a:p>
            <a:pPr lvl="1"/>
            <a:r>
              <a:rPr lang="en-US" sz="2000" dirty="0"/>
              <a:t>Analysis of Water resources plans</a:t>
            </a:r>
          </a:p>
          <a:p>
            <a:pPr lvl="1"/>
            <a:r>
              <a:rPr lang="en-US" sz="2000" dirty="0"/>
              <a:t>Link to general theory and concepts</a:t>
            </a:r>
          </a:p>
          <a:p>
            <a:endParaRPr lang="en-US" sz="2400" dirty="0"/>
          </a:p>
          <a:p>
            <a:r>
              <a:rPr lang="en-US" sz="2400" dirty="0"/>
              <a:t>Key steps in a participatory integrated planning process</a:t>
            </a:r>
          </a:p>
          <a:p>
            <a:pPr lvl="1"/>
            <a:r>
              <a:rPr lang="en-US" sz="2000" dirty="0"/>
              <a:t>Case study on participatory planning and exercises</a:t>
            </a:r>
          </a:p>
          <a:p>
            <a:pPr lvl="1"/>
            <a:r>
              <a:rPr lang="en-US" sz="2000" dirty="0"/>
              <a:t>Highlighting stakeholder involvement in different steps of the planning process. </a:t>
            </a:r>
          </a:p>
          <a:p>
            <a:pPr lvl="1"/>
            <a:r>
              <a:rPr lang="en-US" sz="2000" dirty="0"/>
              <a:t>Situation analysis, stakeholder involvement, criteria and objectives, action plans, evaluation, negotiation and decision making</a:t>
            </a:r>
          </a:p>
          <a:p>
            <a:endParaRPr lang="en-GB" dirty="0"/>
          </a:p>
        </p:txBody>
      </p:sp>
      <p:sp>
        <p:nvSpPr>
          <p:cNvPr id="3" name="Text Placeholder 2"/>
          <p:cNvSpPr>
            <a:spLocks noGrp="1"/>
          </p:cNvSpPr>
          <p:nvPr>
            <p:ph type="body" sz="quarter" idx="10"/>
          </p:nvPr>
        </p:nvSpPr>
        <p:spPr>
          <a:xfrm>
            <a:off x="480001" y="360363"/>
            <a:ext cx="10483346" cy="551090"/>
          </a:xfrm>
        </p:spPr>
        <p:txBody>
          <a:bodyPr/>
          <a:lstStyle/>
          <a:p>
            <a:r>
              <a:rPr lang="en-US" dirty="0">
                <a:solidFill>
                  <a:schemeClr val="bg1"/>
                </a:solidFill>
              </a:rPr>
              <a:t>Block 1: Framework for Analysis for water Resources Planning and planning steps</a:t>
            </a:r>
            <a:endParaRPr lang="en-GB" dirty="0">
              <a:solidFill>
                <a:schemeClr val="bg1"/>
              </a:solidFill>
            </a:endParaRPr>
          </a:p>
        </p:txBody>
      </p:sp>
    </p:spTree>
    <p:extLst>
      <p:ext uri="{BB962C8B-B14F-4D97-AF65-F5344CB8AC3E}">
        <p14:creationId xmlns:p14="http://schemas.microsoft.com/office/powerpoint/2010/main" val="262026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Comprehensive overview of different types of models and when they are used in the planning process. Discussion of experiences, opportunities and limitations of modeling and their design.</a:t>
            </a:r>
          </a:p>
          <a:p>
            <a:pPr>
              <a:buNone/>
            </a:pPr>
            <a:r>
              <a:rPr lang="en-US" dirty="0"/>
              <a:t> </a:t>
            </a:r>
          </a:p>
          <a:p>
            <a:r>
              <a:rPr lang="en-US" dirty="0"/>
              <a:t>Exercise on multi criteria analysis (MCA) of water management alternatives: construct a set of alternatives that will be evaluated using MCA, based on a set of predefined objectives and criteria of the plan. </a:t>
            </a:r>
          </a:p>
          <a:p>
            <a:endParaRPr lang="en-US" dirty="0"/>
          </a:p>
          <a:p>
            <a:r>
              <a:rPr lang="en-US" dirty="0"/>
              <a:t>Environmental Impact Assessment (EIA): Environmental impacts of water resources development projects, principles and methods of EIA, EIA and its application in water resources planning, case study and exercise on impact matrix</a:t>
            </a:r>
            <a:endParaRPr lang="en-GB" dirty="0"/>
          </a:p>
        </p:txBody>
      </p:sp>
      <p:sp>
        <p:nvSpPr>
          <p:cNvPr id="3" name="Text Placeholder 2"/>
          <p:cNvSpPr>
            <a:spLocks noGrp="1"/>
          </p:cNvSpPr>
          <p:nvPr>
            <p:ph type="body" sz="quarter" idx="10"/>
          </p:nvPr>
        </p:nvSpPr>
        <p:spPr>
          <a:xfrm>
            <a:off x="480002" y="360363"/>
            <a:ext cx="9336559" cy="551090"/>
          </a:xfrm>
        </p:spPr>
        <p:txBody>
          <a:bodyPr/>
          <a:lstStyle/>
          <a:p>
            <a:r>
              <a:rPr lang="en-US" dirty="0">
                <a:solidFill>
                  <a:schemeClr val="bg1"/>
                </a:solidFill>
              </a:rPr>
              <a:t>Block 2: Methods, models and tools in water resources planning – 3 parts</a:t>
            </a:r>
            <a:endParaRPr lang="en-GB" dirty="0">
              <a:solidFill>
                <a:schemeClr val="bg1"/>
              </a:solidFill>
            </a:endParaRPr>
          </a:p>
        </p:txBody>
      </p:sp>
    </p:spTree>
    <p:extLst>
      <p:ext uri="{BB962C8B-B14F-4D97-AF65-F5344CB8AC3E}">
        <p14:creationId xmlns:p14="http://schemas.microsoft.com/office/powerpoint/2010/main" val="4283219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2" y="360363"/>
            <a:ext cx="6832668" cy="551090"/>
          </a:xfrm>
        </p:spPr>
        <p:txBody>
          <a:bodyPr/>
          <a:lstStyle/>
          <a:p>
            <a:r>
              <a:rPr lang="en-GB" kern="0" dirty="0">
                <a:solidFill>
                  <a:schemeClr val="bg1"/>
                </a:solidFill>
              </a:rPr>
              <a:t>Block 3 – 1 lecturer and 2 guest lecturers….and you</a:t>
            </a:r>
            <a:endParaRPr lang="en-GB" sz="4400" kern="0" dirty="0">
              <a:solidFill>
                <a:schemeClr val="bg1"/>
              </a:solidFill>
            </a:endParaRPr>
          </a:p>
        </p:txBody>
      </p:sp>
      <p:pic>
        <p:nvPicPr>
          <p:cNvPr id="5" name="Picture 4" descr="vanbeek_web2.png"/>
          <p:cNvPicPr>
            <a:picLocks noChangeAspect="1"/>
          </p:cNvPicPr>
          <p:nvPr/>
        </p:nvPicPr>
        <p:blipFill>
          <a:blip r:embed="rId2" cstate="print"/>
          <a:stretch>
            <a:fillRect/>
          </a:stretch>
        </p:blipFill>
        <p:spPr>
          <a:xfrm>
            <a:off x="4969820" y="3794234"/>
            <a:ext cx="1474197" cy="1474197"/>
          </a:xfrm>
          <a:prstGeom prst="rect">
            <a:avLst/>
          </a:prstGeom>
        </p:spPr>
      </p:pic>
      <p:pic>
        <p:nvPicPr>
          <p:cNvPr id="7" name="Picture 6" descr="nca_vancauwenbergh_2.png"/>
          <p:cNvPicPr>
            <a:picLocks noChangeAspect="1"/>
          </p:cNvPicPr>
          <p:nvPr/>
        </p:nvPicPr>
        <p:blipFill>
          <a:blip r:embed="rId3" cstate="print"/>
          <a:stretch>
            <a:fillRect/>
          </a:stretch>
        </p:blipFill>
        <p:spPr>
          <a:xfrm>
            <a:off x="6932005" y="3781843"/>
            <a:ext cx="1474197" cy="1474197"/>
          </a:xfrm>
          <a:prstGeom prst="rect">
            <a:avLst/>
          </a:prstGeom>
        </p:spPr>
      </p:pic>
      <p:sp>
        <p:nvSpPr>
          <p:cNvPr id="8" name="TextBox 7"/>
          <p:cNvSpPr txBox="1"/>
          <p:nvPr/>
        </p:nvSpPr>
        <p:spPr>
          <a:xfrm>
            <a:off x="6556699" y="5392611"/>
            <a:ext cx="2135838" cy="523220"/>
          </a:xfrm>
          <a:prstGeom prst="rect">
            <a:avLst/>
          </a:prstGeom>
          <a:noFill/>
        </p:spPr>
        <p:txBody>
          <a:bodyPr wrap="square" rtlCol="0">
            <a:spAutoFit/>
          </a:bodyPr>
          <a:lstStyle/>
          <a:p>
            <a:pPr algn="ctr">
              <a:buNone/>
            </a:pPr>
            <a:r>
              <a:rPr lang="en-US" sz="1400" dirty="0"/>
              <a:t>V</a:t>
            </a:r>
            <a:r>
              <a:rPr lang="nl-NL" sz="1400" dirty="0"/>
              <a:t>an Cauwenbergh</a:t>
            </a:r>
          </a:p>
          <a:p>
            <a:pPr algn="ctr">
              <a:buNone/>
            </a:pPr>
            <a:r>
              <a:rPr lang="nl-NL" sz="1400" dirty="0"/>
              <a:t>FFA, m</a:t>
            </a:r>
            <a:r>
              <a:rPr lang="nl-NL" sz="1400" dirty="0">
                <a:solidFill>
                  <a:srgbClr val="000000"/>
                </a:solidFill>
              </a:rPr>
              <a:t>odule coordinator</a:t>
            </a:r>
            <a:endParaRPr lang="en-US" sz="1400" dirty="0">
              <a:solidFill>
                <a:srgbClr val="000000"/>
              </a:solidFill>
            </a:endParaRPr>
          </a:p>
        </p:txBody>
      </p:sp>
      <p:sp>
        <p:nvSpPr>
          <p:cNvPr id="11" name="TextBox 10"/>
          <p:cNvSpPr txBox="1"/>
          <p:nvPr/>
        </p:nvSpPr>
        <p:spPr>
          <a:xfrm>
            <a:off x="5069299" y="5402978"/>
            <a:ext cx="1076992" cy="523220"/>
          </a:xfrm>
          <a:prstGeom prst="rect">
            <a:avLst/>
          </a:prstGeom>
          <a:noFill/>
        </p:spPr>
        <p:txBody>
          <a:bodyPr wrap="square" rtlCol="0">
            <a:spAutoFit/>
          </a:bodyPr>
          <a:lstStyle/>
          <a:p>
            <a:pPr algn="ctr">
              <a:buNone/>
            </a:pPr>
            <a:r>
              <a:rPr lang="nl-NL" sz="1400" dirty="0"/>
              <a:t>Van Beek</a:t>
            </a:r>
          </a:p>
          <a:p>
            <a:pPr algn="ctr">
              <a:buNone/>
            </a:pPr>
            <a:r>
              <a:rPr lang="nl-NL" sz="1400" dirty="0"/>
              <a:t>Case study</a:t>
            </a:r>
            <a:endParaRPr lang="en-US" sz="1400" dirty="0"/>
          </a:p>
        </p:txBody>
      </p:sp>
      <p:sp>
        <p:nvSpPr>
          <p:cNvPr id="13" name="TextBox 12"/>
          <p:cNvSpPr txBox="1"/>
          <p:nvPr/>
        </p:nvSpPr>
        <p:spPr>
          <a:xfrm>
            <a:off x="3271181" y="5397782"/>
            <a:ext cx="1076992" cy="523220"/>
          </a:xfrm>
          <a:prstGeom prst="rect">
            <a:avLst/>
          </a:prstGeom>
          <a:noFill/>
        </p:spPr>
        <p:txBody>
          <a:bodyPr wrap="square" rtlCol="0">
            <a:spAutoFit/>
          </a:bodyPr>
          <a:lstStyle/>
          <a:p>
            <a:pPr algn="ctr">
              <a:buNone/>
            </a:pPr>
            <a:r>
              <a:rPr lang="nl-NL" sz="1400" dirty="0"/>
              <a:t>Godinez</a:t>
            </a:r>
          </a:p>
          <a:p>
            <a:pPr algn="ctr">
              <a:buNone/>
            </a:pPr>
            <a:r>
              <a:rPr lang="nl-NL" sz="1400" dirty="0"/>
              <a:t>Case study</a:t>
            </a:r>
            <a:endParaRPr lang="en-US" sz="1400" dirty="0"/>
          </a:p>
        </p:txBody>
      </p:sp>
      <p:sp>
        <p:nvSpPr>
          <p:cNvPr id="15" name="Rectangle 14"/>
          <p:cNvSpPr/>
          <p:nvPr/>
        </p:nvSpPr>
        <p:spPr>
          <a:xfrm>
            <a:off x="8638668" y="3719025"/>
            <a:ext cx="174616" cy="1537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utoShape 2" descr="Zaki Shubber featured in Diplomat magazine | IHE Delft Institute ..."/>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672" y="3789039"/>
            <a:ext cx="1474197" cy="147419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7623" y="1060131"/>
            <a:ext cx="4554779" cy="2313539"/>
          </a:xfrm>
          <a:prstGeom prst="rect">
            <a:avLst/>
          </a:prstGeom>
        </p:spPr>
      </p:pic>
    </p:spTree>
    <p:extLst>
      <p:ext uri="{BB962C8B-B14F-4D97-AF65-F5344CB8AC3E}">
        <p14:creationId xmlns:p14="http://schemas.microsoft.com/office/powerpoint/2010/main" val="793987035"/>
      </p:ext>
    </p:extLst>
  </p:cSld>
  <p:clrMapOvr>
    <a:masterClrMapping/>
  </p:clrMapOvr>
</p:sld>
</file>

<file path=ppt/theme/theme1.xml><?xml version="1.0" encoding="utf-8"?>
<a:theme xmlns:a="http://schemas.openxmlformats.org/drawingml/2006/main" name="Presentation_UNESCO-IHE">
  <a:themeElements>
    <a:clrScheme name="Custom 1">
      <a:dk1>
        <a:sysClr val="windowText" lastClr="000000"/>
      </a:dk1>
      <a:lt1>
        <a:sysClr val="window" lastClr="FFFFFF"/>
      </a:lt1>
      <a:dk2>
        <a:srgbClr val="1F497D"/>
      </a:dk2>
      <a:lt2>
        <a:srgbClr val="EEECE1"/>
      </a:lt2>
      <a:accent1>
        <a:srgbClr val="00004B"/>
      </a:accent1>
      <a:accent2>
        <a:srgbClr val="005576"/>
      </a:accent2>
      <a:accent3>
        <a:srgbClr val="28AC8A"/>
      </a:accent3>
      <a:accent4>
        <a:srgbClr val="009FEE"/>
      </a:accent4>
      <a:accent5>
        <a:srgbClr val="808080"/>
      </a:accent5>
      <a:accent6>
        <a:srgbClr val="F79646"/>
      </a:accent6>
      <a:hlink>
        <a:srgbClr val="00004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Presentation_UNESCO-IHE.potx</Template>
  <TotalTime>12461</TotalTime>
  <Words>1203</Words>
  <Application>Microsoft Office PowerPoint</Application>
  <PresentationFormat>Widescreen</PresentationFormat>
  <Paragraphs>132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Arial</vt:lpstr>
      <vt:lpstr>Calibri</vt:lpstr>
      <vt:lpstr>Lucida Grande</vt:lpstr>
      <vt:lpstr>Times New Roman</vt:lpstr>
      <vt:lpstr>Presentation_UNESCO-IHE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UNESCO-IHE Institute for Water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APH</dc:creator>
  <cp:lastModifiedBy>Nora van Cauwenbergh</cp:lastModifiedBy>
  <cp:revision>655</cp:revision>
  <dcterms:created xsi:type="dcterms:W3CDTF">2010-10-05T07:23:50Z</dcterms:created>
  <dcterms:modified xsi:type="dcterms:W3CDTF">2022-05-09T15:49:27Z</dcterms:modified>
</cp:coreProperties>
</file>