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8" r:id="rId1"/>
  </p:sldMasterIdLst>
  <p:notesMasterIdLst>
    <p:notesMasterId r:id="rId16"/>
  </p:notesMasterIdLst>
  <p:handoutMasterIdLst>
    <p:handoutMasterId r:id="rId17"/>
  </p:handoutMasterIdLst>
  <p:sldIdLst>
    <p:sldId id="424" r:id="rId2"/>
    <p:sldId id="472" r:id="rId3"/>
    <p:sldId id="461" r:id="rId4"/>
    <p:sldId id="467" r:id="rId5"/>
    <p:sldId id="468" r:id="rId6"/>
    <p:sldId id="484" r:id="rId7"/>
    <p:sldId id="497" r:id="rId8"/>
    <p:sldId id="496" r:id="rId9"/>
    <p:sldId id="488" r:id="rId10"/>
    <p:sldId id="489" r:id="rId11"/>
    <p:sldId id="474" r:id="rId12"/>
    <p:sldId id="475" r:id="rId13"/>
    <p:sldId id="476" r:id="rId14"/>
    <p:sldId id="477" r:id="rId15"/>
  </p:sldIdLst>
  <p:sldSz cx="12192000" cy="6858000"/>
  <p:notesSz cx="9144000" cy="68580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4319" userDrawn="1">
          <p15:clr>
            <a:srgbClr val="A4A3A4"/>
          </p15:clr>
        </p15:guide>
        <p15:guide id="2" orient="horz" pos="980" userDrawn="1">
          <p15:clr>
            <a:srgbClr val="A4A3A4"/>
          </p15:clr>
        </p15:guide>
        <p15:guide id="3" orient="horz" pos="346" userDrawn="1">
          <p15:clr>
            <a:srgbClr val="A4A3A4"/>
          </p15:clr>
        </p15:guide>
        <p15:guide id="4" orient="horz" pos="1616" userDrawn="1">
          <p15:clr>
            <a:srgbClr val="A4A3A4"/>
          </p15:clr>
        </p15:guide>
        <p15:guide id="5" pos="7468" userDrawn="1">
          <p15:clr>
            <a:srgbClr val="A4A3A4"/>
          </p15:clr>
        </p15:guide>
        <p15:guide id="6" pos="3868" userDrawn="1">
          <p15:clr>
            <a:srgbClr val="A4A3A4"/>
          </p15:clr>
        </p15:guide>
        <p15:guide id="7" pos="211"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FEE"/>
    <a:srgbClr val="0092D0"/>
    <a:srgbClr val="002D6D"/>
    <a:srgbClr val="0092D1"/>
    <a:srgbClr val="00B7EB"/>
    <a:srgbClr val="385D8A"/>
    <a:srgbClr val="6699FF"/>
    <a:srgbClr val="00B7EA"/>
    <a:srgbClr val="00B0F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31" autoAdjust="0"/>
    <p:restoredTop sz="94660" autoAdjust="0"/>
  </p:normalViewPr>
  <p:slideViewPr>
    <p:cSldViewPr snapToObjects="1">
      <p:cViewPr varScale="1">
        <p:scale>
          <a:sx n="72" d="100"/>
          <a:sy n="72" d="100"/>
        </p:scale>
        <p:origin x="864" y="78"/>
      </p:cViewPr>
      <p:guideLst>
        <p:guide orient="horz" pos="4319"/>
        <p:guide orient="horz" pos="980"/>
        <p:guide orient="horz" pos="346"/>
        <p:guide orient="horz" pos="1616"/>
        <p:guide pos="7468"/>
        <p:guide pos="3868"/>
        <p:guide pos="2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912"/>
    </p:cViewPr>
  </p:sorterViewPr>
  <p:notesViewPr>
    <p:cSldViewPr snapToGrid="0" snapToObjects="1" showGuides="1">
      <p:cViewPr varScale="1">
        <p:scale>
          <a:sx n="113" d="100"/>
          <a:sy n="113" d="100"/>
        </p:scale>
        <p:origin x="2388" y="11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en-US"/>
          </a:p>
        </p:txBody>
      </p:sp>
      <p:sp>
        <p:nvSpPr>
          <p:cNvPr id="55299"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6309A501-0301-4398-965A-6A4A93E447EF}" type="datetime1">
              <a:rPr lang="en-US"/>
              <a:pPr>
                <a:defRPr/>
              </a:pPr>
              <a:t>5/13/2022</a:t>
            </a:fld>
            <a:endParaRPr lang="en-US"/>
          </a:p>
        </p:txBody>
      </p:sp>
      <p:sp>
        <p:nvSpPr>
          <p:cNvPr id="55300"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en-US"/>
          </a:p>
        </p:txBody>
      </p:sp>
      <p:sp>
        <p:nvSpPr>
          <p:cNvPr id="55301"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6B9A137C-6395-42CC-A20B-C17891A09B20}" type="slidenum">
              <a:rPr lang="en-US"/>
              <a:pPr>
                <a:defRPr/>
              </a:pPr>
              <a:t>‹#›</a:t>
            </a:fld>
            <a:endParaRPr lang="en-US"/>
          </a:p>
        </p:txBody>
      </p:sp>
    </p:spTree>
    <p:extLst>
      <p:ext uri="{BB962C8B-B14F-4D97-AF65-F5344CB8AC3E}">
        <p14:creationId xmlns:p14="http://schemas.microsoft.com/office/powerpoint/2010/main" val="1317815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23"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5604" name="Rectangle 4"/>
          <p:cNvSpPr>
            <a:spLocks noGrp="1" noRot="1" noChangeAspect="1" noChangeArrowheads="1" noTextEdit="1"/>
          </p:cNvSpPr>
          <p:nvPr>
            <p:ph type="sldImg" idx="2"/>
          </p:nvPr>
        </p:nvSpPr>
        <p:spPr bwMode="auto">
          <a:xfrm>
            <a:off x="2286000" y="514350"/>
            <a:ext cx="4572000" cy="25717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27"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11B1BAD-EFC5-4142-A9F0-ADD3DB3AF809}" type="slidenum">
              <a:rPr lang="en-US"/>
              <a:pPr>
                <a:defRPr/>
              </a:pPr>
              <a:t>‹#›</a:t>
            </a:fld>
            <a:endParaRPr lang="en-US"/>
          </a:p>
        </p:txBody>
      </p:sp>
    </p:spTree>
    <p:extLst>
      <p:ext uri="{BB962C8B-B14F-4D97-AF65-F5344CB8AC3E}">
        <p14:creationId xmlns:p14="http://schemas.microsoft.com/office/powerpoint/2010/main" val="30960500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Arial" pitchFamily="-106" charset="0"/>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480000" y="360000"/>
            <a:ext cx="11232000" cy="5292000"/>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68" y="5652002"/>
            <a:ext cx="2138157" cy="113518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p:cNvSpPr/>
          <p:nvPr userDrawn="1"/>
        </p:nvSpPr>
        <p:spPr>
          <a:xfrm>
            <a:off x="480000" y="360000"/>
            <a:ext cx="11232000" cy="5292000"/>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672000" y="1512000"/>
            <a:ext cx="10848000" cy="4320480"/>
          </a:xfrm>
        </p:spPr>
        <p:txBody>
          <a:bodyPr tIns="108000" bIns="108000"/>
          <a:lstStyle>
            <a:lvl1pPr marL="0" indent="0" algn="l">
              <a:buNone/>
              <a:defRPr>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subtitle</a:t>
            </a:r>
          </a:p>
        </p:txBody>
      </p:sp>
      <p:sp>
        <p:nvSpPr>
          <p:cNvPr id="4" name="Text Placeholder 3"/>
          <p:cNvSpPr>
            <a:spLocks noGrp="1"/>
          </p:cNvSpPr>
          <p:nvPr>
            <p:ph type="body" sz="quarter" idx="10" hasCustomPrompt="1"/>
          </p:nvPr>
        </p:nvSpPr>
        <p:spPr>
          <a:xfrm>
            <a:off x="670984" y="548680"/>
            <a:ext cx="10849016" cy="772107"/>
          </a:xfrm>
        </p:spPr>
        <p:txBody>
          <a:bodyPr wrap="none" tIns="108000" bIns="108000">
            <a:normAutofit/>
          </a:bodyPr>
          <a:lstStyle>
            <a:lvl1pPr marL="0" indent="0">
              <a:buNone/>
              <a:defRPr sz="3600" b="1">
                <a:solidFill>
                  <a:schemeClr val="bg1"/>
                </a:solidFill>
              </a:defRPr>
            </a:lvl1pPr>
          </a:lstStyle>
          <a:p>
            <a:pPr lvl="0"/>
            <a:r>
              <a:rPr lang="en-US" dirty="0"/>
              <a:t>Click to edit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68" y="5652002"/>
            <a:ext cx="2138157" cy="11351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000" y="1440000"/>
            <a:ext cx="10848000" cy="4525963"/>
          </a:xfrm>
        </p:spPr>
        <p:txBody>
          <a:bodyPr/>
          <a:lstStyle/>
          <a:p>
            <a:pPr lvl="0"/>
            <a:r>
              <a:rPr lang="en-US"/>
              <a:t>Click to edit Master text styles</a:t>
            </a:r>
          </a:p>
          <a:p>
            <a:pPr lvl="1"/>
            <a:r>
              <a:rPr lang="en-US"/>
              <a:t>Second level</a:t>
            </a:r>
          </a:p>
          <a:p>
            <a:pPr lvl="2"/>
            <a:r>
              <a:rPr lang="en-US"/>
              <a:t>Third level</a:t>
            </a:r>
          </a:p>
        </p:txBody>
      </p:sp>
      <p:sp>
        <p:nvSpPr>
          <p:cNvPr id="13" name="Rectangle 12"/>
          <p:cNvSpPr/>
          <p:nvPr userDrawn="1"/>
        </p:nvSpPr>
        <p:spPr>
          <a:xfrm>
            <a:off x="480000" y="6192000"/>
            <a:ext cx="11232000" cy="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0" hasCustomPrompt="1"/>
          </p:nvPr>
        </p:nvSpPr>
        <p:spPr>
          <a:xfrm>
            <a:off x="480001" y="360364"/>
            <a:ext cx="2361892" cy="551090"/>
          </a:xfrm>
          <a:solidFill>
            <a:srgbClr val="009FEE"/>
          </a:solidFill>
        </p:spPr>
        <p:txBody>
          <a:bodyPr wrap="none" lIns="144000" tIns="72000" rIns="144000" bIns="108000" anchor="t" anchorCtr="0">
            <a:spAutoFit/>
          </a:bodyPr>
          <a:lstStyle>
            <a:lvl1pPr marL="0" indent="0">
              <a:buNone/>
              <a:defRPr sz="2400">
                <a:solidFill>
                  <a:srgbClr val="FFFFFF"/>
                </a:solidFill>
                <a:latin typeface="Times New Roman"/>
                <a:cs typeface="Times New Roman"/>
              </a:defRPr>
            </a:lvl1pPr>
          </a:lstStyle>
          <a:p>
            <a:pPr lvl="0"/>
            <a:r>
              <a:rPr lang="en-US" sz="2400" dirty="0">
                <a:solidFill>
                  <a:schemeClr val="bg1"/>
                </a:solidFill>
                <a:latin typeface="Times New Roman"/>
                <a:cs typeface="Times New Roman"/>
              </a:rPr>
              <a:t>Click to edit title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360" y="6162219"/>
            <a:ext cx="1354895" cy="71933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2000" y="1440000"/>
            <a:ext cx="5384800" cy="4525963"/>
          </a:xfrm>
        </p:spPr>
        <p:txBody>
          <a:bodyPr>
            <a:normAutofit/>
          </a:bodyPr>
          <a:lstStyle>
            <a:lvl1pPr>
              <a:defRPr sz="1800"/>
            </a:lvl1pPr>
            <a:lvl2pPr>
              <a:defRPr sz="1800"/>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600" y="1440000"/>
            <a:ext cx="5384800" cy="4525963"/>
          </a:xfrm>
        </p:spPr>
        <p:txBody>
          <a:bodyPr>
            <a:normAutofit/>
          </a:bodyPr>
          <a:lstStyle>
            <a:lvl1pPr>
              <a:defRPr sz="1800"/>
            </a:lvl1pPr>
            <a:lvl2pPr>
              <a:defRPr sz="1800"/>
            </a:lvl2pPr>
            <a:lvl3pPr>
              <a:defRPr sz="1800"/>
            </a:lvl3pPr>
            <a:lvl4pPr>
              <a:defRPr sz="1500"/>
            </a:lvl4pPr>
            <a:lvl5pPr>
              <a:defRPr sz="15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3" name="Rectangle 12"/>
          <p:cNvSpPr/>
          <p:nvPr userDrawn="1"/>
        </p:nvSpPr>
        <p:spPr>
          <a:xfrm>
            <a:off x="480000" y="6192000"/>
            <a:ext cx="11232000" cy="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480001" y="360364"/>
            <a:ext cx="2361892" cy="551090"/>
          </a:xfrm>
          <a:solidFill>
            <a:srgbClr val="009FEE"/>
          </a:solidFill>
        </p:spPr>
        <p:txBody>
          <a:bodyPr wrap="none" lIns="144000" tIns="72000" rIns="144000" bIns="108000" anchor="t" anchorCtr="0">
            <a:spAutoFit/>
          </a:bodyPr>
          <a:lstStyle>
            <a:lvl1pPr marL="0" indent="0">
              <a:buNone/>
              <a:defRPr sz="2400">
                <a:solidFill>
                  <a:srgbClr val="FFFFFF"/>
                </a:solidFill>
                <a:latin typeface="Times New Roman"/>
                <a:cs typeface="Times New Roman"/>
              </a:defRPr>
            </a:lvl1pPr>
          </a:lstStyle>
          <a:p>
            <a:pPr lvl="0"/>
            <a:r>
              <a:rPr lang="en-US" sz="2400" dirty="0">
                <a:solidFill>
                  <a:schemeClr val="bg1"/>
                </a:solidFill>
                <a:latin typeface="Times New Roman"/>
                <a:cs typeface="Times New Roman"/>
              </a:rPr>
              <a:t>Click to edit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360" y="6162219"/>
            <a:ext cx="1354895" cy="71933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480000" y="6192000"/>
            <a:ext cx="11232000" cy="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360" y="6162219"/>
            <a:ext cx="1354895" cy="71933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000" y="504000"/>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2000" y="16200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974" r:id="rId1"/>
    <p:sldLayoutId id="2147483969" r:id="rId2"/>
    <p:sldLayoutId id="2147483970" r:id="rId3"/>
    <p:sldLayoutId id="2147483972" r:id="rId4"/>
    <p:sldLayoutId id="2147483975" r:id="rId5"/>
  </p:sldLayoutIdLst>
  <p:hf hdr="0"/>
  <p:txStyles>
    <p:titleStyle>
      <a:lvl1pPr algn="l" defTabSz="914377" rtl="0" eaLnBrk="1" latinLnBrk="0" hangingPunct="1">
        <a:spcBef>
          <a:spcPct val="0"/>
        </a:spcBef>
        <a:buNone/>
        <a:defRPr sz="2800" b="1" kern="1200">
          <a:solidFill>
            <a:schemeClr val="tx1"/>
          </a:solidFill>
          <a:latin typeface="Arial"/>
          <a:ea typeface="+mj-ea"/>
          <a:cs typeface="Arial"/>
        </a:defRPr>
      </a:lvl1pPr>
    </p:titleStyle>
    <p:bodyStyle>
      <a:lvl1pPr marL="251994" indent="-251994" algn="l" defTabSz="914377" rtl="0" eaLnBrk="1" latinLnBrk="0" hangingPunct="1">
        <a:spcBef>
          <a:spcPct val="20000"/>
        </a:spcBef>
        <a:buFont typeface="Arial" pitchFamily="34" charset="0"/>
        <a:buChar char="•"/>
        <a:defRPr sz="1800" kern="1200">
          <a:solidFill>
            <a:schemeClr val="tx1"/>
          </a:solidFill>
          <a:latin typeface="Arial"/>
          <a:ea typeface="+mn-ea"/>
          <a:cs typeface="Arial"/>
        </a:defRPr>
      </a:lvl1pPr>
      <a:lvl2pPr marL="611985" indent="-287993" algn="l" defTabSz="914377" rtl="0" eaLnBrk="1" latinLnBrk="0" hangingPunct="1">
        <a:spcBef>
          <a:spcPct val="20000"/>
        </a:spcBef>
        <a:buFont typeface="Arial" pitchFamily="34" charset="0"/>
        <a:buChar char="–"/>
        <a:defRPr sz="1800" kern="1200">
          <a:solidFill>
            <a:schemeClr val="tx1"/>
          </a:solidFill>
          <a:latin typeface="Arial"/>
          <a:ea typeface="+mn-ea"/>
          <a:cs typeface="Arial"/>
        </a:defRPr>
      </a:lvl2pPr>
      <a:lvl3pPr marL="971976" indent="-323992" algn="l" defTabSz="914377" rtl="0" eaLnBrk="1" latinLnBrk="0" hangingPunct="1">
        <a:spcBef>
          <a:spcPct val="20000"/>
        </a:spcBef>
        <a:buFont typeface="Lucida Grande"/>
        <a:buChar char="-"/>
        <a:defRPr sz="1800" kern="1200">
          <a:solidFill>
            <a:schemeClr val="tx1"/>
          </a:solidFill>
          <a:latin typeface="Arial"/>
          <a:ea typeface="+mn-ea"/>
          <a:cs typeface="Arial"/>
        </a:defRPr>
      </a:lvl3pPr>
      <a:lvl4pPr marL="1600160" indent="-228594" algn="l" defTabSz="914377" rtl="0" eaLnBrk="1" latinLnBrk="0" hangingPunct="1">
        <a:spcBef>
          <a:spcPct val="20000"/>
        </a:spcBef>
        <a:buFont typeface="Arial" pitchFamily="34" charset="0"/>
        <a:buChar char="–"/>
        <a:defRPr sz="1600" kern="1200">
          <a:solidFill>
            <a:schemeClr val="tx1"/>
          </a:solidFill>
          <a:latin typeface="Arial"/>
          <a:ea typeface="+mn-ea"/>
          <a:cs typeface="Arial"/>
        </a:defRPr>
      </a:lvl4pPr>
      <a:lvl5pPr marL="2057349" indent="-228594" algn="l" defTabSz="914377" rtl="0" eaLnBrk="1" latinLnBrk="0" hangingPunct="1">
        <a:spcBef>
          <a:spcPct val="20000"/>
        </a:spcBef>
        <a:buFont typeface="Arial" pitchFamily="34" charset="0"/>
        <a:buChar char="»"/>
        <a:defRPr sz="1600" kern="1200">
          <a:solidFill>
            <a:schemeClr val="tx1"/>
          </a:solidFill>
          <a:latin typeface="Arial"/>
          <a:ea typeface="+mn-ea"/>
          <a:cs typeface="Arial"/>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UnescoIHE"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twitter.com/unescoihe" TargetMode="External"/><Relationship Id="rId1" Type="http://schemas.openxmlformats.org/officeDocument/2006/relationships/slideLayout" Target="../slideLayouts/slideLayout2.xml"/><Relationship Id="rId6" Type="http://schemas.openxmlformats.org/officeDocument/2006/relationships/hyperlink" Target="https://www.linkedin.com/company/unesco-ihe"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www.unesco-ihe.org/" TargetMode="External"/><Relationship Id="rId4" Type="http://schemas.openxmlformats.org/officeDocument/2006/relationships/hyperlink" Target="https://www.youtube.com/user/unescoihe"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springer.com/gp/book/9783319442327" TargetMode="External"/><Relationship Id="rId2" Type="http://schemas.openxmlformats.org/officeDocument/2006/relationships/hyperlink" Target="http://ecampus.un-ihe.org/"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p:txBody>
          <a:bodyPr/>
          <a:lstStyle/>
          <a:p>
            <a:r>
              <a:rPr lang="en-US" sz="2800" dirty="0"/>
              <a:t>Wrap up and Q&amp;A</a:t>
            </a:r>
          </a:p>
          <a:p>
            <a:endParaRPr lang="en-US" dirty="0"/>
          </a:p>
          <a:p>
            <a:endParaRPr lang="en-US" dirty="0"/>
          </a:p>
          <a:p>
            <a:r>
              <a:rPr lang="en-US" dirty="0"/>
              <a:t>Nora Van Cauwenbergh, PhD</a:t>
            </a:r>
          </a:p>
          <a:p>
            <a:r>
              <a:rPr lang="en-US" dirty="0"/>
              <a:t>Senior lecturer Water Resources Planning, module coordinator</a:t>
            </a:r>
          </a:p>
          <a:p>
            <a:r>
              <a:rPr lang="en-US" dirty="0"/>
              <a:t>13 May 2022</a:t>
            </a:r>
          </a:p>
          <a:p>
            <a:endParaRPr lang="en-US" dirty="0"/>
          </a:p>
        </p:txBody>
      </p:sp>
      <p:sp>
        <p:nvSpPr>
          <p:cNvPr id="12" name="Text Placeholder 11"/>
          <p:cNvSpPr>
            <a:spLocks noGrp="1"/>
          </p:cNvSpPr>
          <p:nvPr>
            <p:ph type="body" sz="quarter" idx="10"/>
          </p:nvPr>
        </p:nvSpPr>
        <p:spPr>
          <a:xfrm>
            <a:off x="672000" y="553665"/>
            <a:ext cx="8136763" cy="772107"/>
          </a:xfrm>
        </p:spPr>
        <p:txBody>
          <a:bodyPr wrap="square">
            <a:spAutoFit/>
          </a:bodyPr>
          <a:lstStyle/>
          <a:p>
            <a:r>
              <a:rPr lang="en-US" dirty="0"/>
              <a:t>Water resources planning</a:t>
            </a:r>
          </a:p>
        </p:txBody>
      </p:sp>
      <p:pic>
        <p:nvPicPr>
          <p:cNvPr id="5" name="Picture 4">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12406" y="6029538"/>
            <a:ext cx="610271" cy="610271"/>
          </a:xfrm>
          <a:prstGeom prst="rect">
            <a:avLst/>
          </a:prstGeom>
        </p:spPr>
      </p:pic>
      <p:pic>
        <p:nvPicPr>
          <p:cNvPr id="6" name="Picture 5">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02482" y="6122239"/>
            <a:ext cx="435039" cy="435039"/>
          </a:xfrm>
          <a:prstGeom prst="rect">
            <a:avLst/>
          </a:prstGeom>
        </p:spPr>
      </p:pic>
      <p:pic>
        <p:nvPicPr>
          <p:cNvPr id="7" name="Picture 6">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72681" y="6117154"/>
            <a:ext cx="435039" cy="435039"/>
          </a:xfrm>
          <a:prstGeom prst="rect">
            <a:avLst/>
          </a:prstGeom>
        </p:spPr>
      </p:pic>
      <p:pic>
        <p:nvPicPr>
          <p:cNvPr id="8" name="Picture 7">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34175" y="6122239"/>
            <a:ext cx="435039" cy="435039"/>
          </a:xfrm>
          <a:prstGeom prst="rect">
            <a:avLst/>
          </a:prstGeom>
        </p:spPr>
      </p:pic>
      <p:pic>
        <p:nvPicPr>
          <p:cNvPr id="9" name="Picture 8">
            <a:hlinkClick r:id="rId10"/>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71618" y="6117153"/>
            <a:ext cx="435039" cy="435039"/>
          </a:xfrm>
          <a:prstGeom prst="rect">
            <a:avLst/>
          </a:prstGeom>
        </p:spPr>
      </p:pic>
    </p:spTree>
    <p:extLst>
      <p:ext uri="{BB962C8B-B14F-4D97-AF65-F5344CB8AC3E}">
        <p14:creationId xmlns:p14="http://schemas.microsoft.com/office/powerpoint/2010/main" val="1513169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1965" y="2780928"/>
            <a:ext cx="5112568" cy="769441"/>
          </a:xfrm>
          <a:prstGeom prst="rect">
            <a:avLst/>
          </a:prstGeom>
          <a:noFill/>
        </p:spPr>
        <p:txBody>
          <a:bodyPr wrap="square" rtlCol="0">
            <a:spAutoFit/>
          </a:bodyPr>
          <a:lstStyle/>
          <a:p>
            <a:pPr algn="ctr"/>
            <a:r>
              <a:rPr lang="en-US" sz="4400" dirty="0">
                <a:solidFill>
                  <a:schemeClr val="bg1"/>
                </a:solidFill>
              </a:rPr>
              <a:t>Questions?</a:t>
            </a:r>
            <a:endParaRPr lang="en-GB" sz="4400" dirty="0">
              <a:solidFill>
                <a:schemeClr val="bg1"/>
              </a:solidFill>
            </a:endParaRPr>
          </a:p>
        </p:txBody>
      </p:sp>
    </p:spTree>
    <p:extLst>
      <p:ext uri="{BB962C8B-B14F-4D97-AF65-F5344CB8AC3E}">
        <p14:creationId xmlns:p14="http://schemas.microsoft.com/office/powerpoint/2010/main" val="376593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Framework for analysis and steps in the planning process</a:t>
            </a:r>
          </a:p>
          <a:p>
            <a:endParaRPr lang="en-US" sz="2400" dirty="0"/>
          </a:p>
          <a:p>
            <a:r>
              <a:rPr lang="en-US" sz="2400" dirty="0"/>
              <a:t>Approaches, models and tools in planning</a:t>
            </a:r>
          </a:p>
          <a:p>
            <a:pPr lvl="1"/>
            <a:r>
              <a:rPr lang="en-US" sz="2000" dirty="0"/>
              <a:t>Role of models in planning</a:t>
            </a:r>
          </a:p>
          <a:p>
            <a:pPr lvl="1"/>
            <a:r>
              <a:rPr lang="en-US" sz="2000" dirty="0"/>
              <a:t>Multi criteria analysis (MCA)</a:t>
            </a:r>
          </a:p>
          <a:p>
            <a:pPr lvl="1"/>
            <a:r>
              <a:rPr lang="en-US" sz="2000" dirty="0"/>
              <a:t>Environmental Impact Assessment</a:t>
            </a:r>
          </a:p>
          <a:p>
            <a:endParaRPr lang="en-US" sz="2400" dirty="0"/>
          </a:p>
          <a:p>
            <a:r>
              <a:rPr lang="en-US" sz="2400" dirty="0"/>
              <a:t>Experiences from the Global South: plan implementation</a:t>
            </a:r>
          </a:p>
          <a:p>
            <a:endParaRPr lang="en-GB" dirty="0"/>
          </a:p>
        </p:txBody>
      </p:sp>
      <p:sp>
        <p:nvSpPr>
          <p:cNvPr id="3" name="Text Placeholder 2"/>
          <p:cNvSpPr>
            <a:spLocks noGrp="1"/>
          </p:cNvSpPr>
          <p:nvPr>
            <p:ph type="body" sz="quarter" idx="10"/>
          </p:nvPr>
        </p:nvSpPr>
        <p:spPr>
          <a:xfrm>
            <a:off x="480001" y="360363"/>
            <a:ext cx="3570556" cy="551090"/>
          </a:xfrm>
        </p:spPr>
        <p:txBody>
          <a:bodyPr/>
          <a:lstStyle/>
          <a:p>
            <a:r>
              <a:rPr lang="en-US" dirty="0"/>
              <a:t>Module content – 3 blocks</a:t>
            </a:r>
            <a:endParaRPr lang="en-GB" dirty="0"/>
          </a:p>
        </p:txBody>
      </p:sp>
    </p:spTree>
    <p:extLst>
      <p:ext uri="{BB962C8B-B14F-4D97-AF65-F5344CB8AC3E}">
        <p14:creationId xmlns:p14="http://schemas.microsoft.com/office/powerpoint/2010/main" val="851281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Introduction to Water Resources Planning and Framework for Analysis</a:t>
            </a:r>
          </a:p>
          <a:p>
            <a:pPr lvl="1"/>
            <a:r>
              <a:rPr lang="en-US" sz="2000" dirty="0"/>
              <a:t>Analysis of Water resources plans</a:t>
            </a:r>
          </a:p>
          <a:p>
            <a:pPr lvl="1"/>
            <a:r>
              <a:rPr lang="en-US" sz="2000" dirty="0"/>
              <a:t>Link to general theory and concepts</a:t>
            </a:r>
          </a:p>
          <a:p>
            <a:endParaRPr lang="en-US" sz="2400" dirty="0"/>
          </a:p>
          <a:p>
            <a:r>
              <a:rPr lang="en-US" sz="2400" dirty="0"/>
              <a:t>Key steps in a participatory integrated planning process</a:t>
            </a:r>
          </a:p>
          <a:p>
            <a:pPr lvl="1"/>
            <a:r>
              <a:rPr lang="en-US" sz="2000" dirty="0"/>
              <a:t>Case study on participatory planning and exercises</a:t>
            </a:r>
          </a:p>
          <a:p>
            <a:pPr lvl="1"/>
            <a:r>
              <a:rPr lang="en-US" sz="2000" dirty="0"/>
              <a:t>Highlighting stakeholder involvement in different steps of the planning process. </a:t>
            </a:r>
          </a:p>
          <a:p>
            <a:pPr lvl="1"/>
            <a:r>
              <a:rPr lang="en-US" sz="2000" dirty="0"/>
              <a:t>Situation analysis, stakeholder involvement, criteria and objectives, action plans, evaluation, negotiation and decision making</a:t>
            </a:r>
          </a:p>
          <a:p>
            <a:endParaRPr lang="en-GB" dirty="0"/>
          </a:p>
        </p:txBody>
      </p:sp>
      <p:sp>
        <p:nvSpPr>
          <p:cNvPr id="3" name="Text Placeholder 2"/>
          <p:cNvSpPr>
            <a:spLocks noGrp="1"/>
          </p:cNvSpPr>
          <p:nvPr>
            <p:ph type="body" sz="quarter" idx="10"/>
          </p:nvPr>
        </p:nvSpPr>
        <p:spPr>
          <a:xfrm>
            <a:off x="480001" y="360363"/>
            <a:ext cx="10483346" cy="551090"/>
          </a:xfrm>
        </p:spPr>
        <p:txBody>
          <a:bodyPr/>
          <a:lstStyle/>
          <a:p>
            <a:r>
              <a:rPr lang="en-US" dirty="0">
                <a:solidFill>
                  <a:schemeClr val="bg1"/>
                </a:solidFill>
              </a:rPr>
              <a:t>Block 1: Framework for Analysis for water Resources Planning and planning steps</a:t>
            </a:r>
            <a:endParaRPr lang="en-GB" dirty="0">
              <a:solidFill>
                <a:schemeClr val="bg1"/>
              </a:solidFill>
            </a:endParaRPr>
          </a:p>
        </p:txBody>
      </p:sp>
    </p:spTree>
    <p:extLst>
      <p:ext uri="{BB962C8B-B14F-4D97-AF65-F5344CB8AC3E}">
        <p14:creationId xmlns:p14="http://schemas.microsoft.com/office/powerpoint/2010/main" val="2620263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Comprehensive overview of different types of models and when they are used in the planning process. Discussion of experiences, opportunities and limitations of modeling and their design.</a:t>
            </a:r>
          </a:p>
          <a:p>
            <a:pPr>
              <a:buNone/>
            </a:pPr>
            <a:r>
              <a:rPr lang="en-US" dirty="0"/>
              <a:t> </a:t>
            </a:r>
          </a:p>
          <a:p>
            <a:r>
              <a:rPr lang="en-US" dirty="0"/>
              <a:t>Exercise on multi criteria analysis (MCA) of water management alternatives: construct a set of alternatives that will be evaluated using MCA, based on a set of predefined objectives and criteria of the plan. </a:t>
            </a:r>
          </a:p>
          <a:p>
            <a:endParaRPr lang="en-US" dirty="0"/>
          </a:p>
          <a:p>
            <a:r>
              <a:rPr lang="en-US" dirty="0"/>
              <a:t>Environmental Impact Assessment (EIA): Environmental impacts of water resources development projects, principles and methods of EIA, EIA and its application in water resources planning, case study and exercise on impact matrix</a:t>
            </a:r>
            <a:endParaRPr lang="en-GB" dirty="0"/>
          </a:p>
        </p:txBody>
      </p:sp>
      <p:sp>
        <p:nvSpPr>
          <p:cNvPr id="3" name="Text Placeholder 2"/>
          <p:cNvSpPr>
            <a:spLocks noGrp="1"/>
          </p:cNvSpPr>
          <p:nvPr>
            <p:ph type="body" sz="quarter" idx="10"/>
          </p:nvPr>
        </p:nvSpPr>
        <p:spPr>
          <a:xfrm>
            <a:off x="480002" y="360363"/>
            <a:ext cx="9336559" cy="551090"/>
          </a:xfrm>
        </p:spPr>
        <p:txBody>
          <a:bodyPr/>
          <a:lstStyle/>
          <a:p>
            <a:r>
              <a:rPr lang="en-US" dirty="0">
                <a:solidFill>
                  <a:schemeClr val="bg1"/>
                </a:solidFill>
              </a:rPr>
              <a:t>Block 2: Methods, models and tools in water resources planning – 3 parts</a:t>
            </a:r>
            <a:endParaRPr lang="en-GB" dirty="0">
              <a:solidFill>
                <a:schemeClr val="bg1"/>
              </a:solidFill>
            </a:endParaRPr>
          </a:p>
        </p:txBody>
      </p:sp>
    </p:spTree>
    <p:extLst>
      <p:ext uri="{BB962C8B-B14F-4D97-AF65-F5344CB8AC3E}">
        <p14:creationId xmlns:p14="http://schemas.microsoft.com/office/powerpoint/2010/main" val="4283219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Plan implementation and evaluation will be discussed based on case studies from the global south. Case studies and discussion on practices, challenges and opportunities for water resources planning in the global south</a:t>
            </a:r>
          </a:p>
          <a:p>
            <a:endParaRPr lang="en-US" dirty="0"/>
          </a:p>
          <a:p>
            <a:r>
              <a:rPr lang="en-US" dirty="0"/>
              <a:t>Case studies by experienced/senior lecturers</a:t>
            </a:r>
          </a:p>
          <a:p>
            <a:r>
              <a:rPr lang="en-US" dirty="0"/>
              <a:t>Assignment by participants</a:t>
            </a:r>
          </a:p>
          <a:p>
            <a:endParaRPr lang="en-GB" dirty="0"/>
          </a:p>
        </p:txBody>
      </p:sp>
      <p:sp>
        <p:nvSpPr>
          <p:cNvPr id="3" name="Text Placeholder 2"/>
          <p:cNvSpPr>
            <a:spLocks noGrp="1"/>
          </p:cNvSpPr>
          <p:nvPr>
            <p:ph type="body" sz="quarter" idx="10"/>
          </p:nvPr>
        </p:nvSpPr>
        <p:spPr>
          <a:xfrm>
            <a:off x="480002" y="360363"/>
            <a:ext cx="9142595" cy="551090"/>
          </a:xfrm>
        </p:spPr>
        <p:txBody>
          <a:bodyPr/>
          <a:lstStyle/>
          <a:p>
            <a:r>
              <a:rPr lang="en-US" dirty="0">
                <a:solidFill>
                  <a:schemeClr val="bg1"/>
                </a:solidFill>
              </a:rPr>
              <a:t>Block 3: Experiences from the Global South – planning implementation</a:t>
            </a:r>
            <a:endParaRPr lang="en-GB" dirty="0">
              <a:solidFill>
                <a:schemeClr val="bg1"/>
              </a:solidFill>
            </a:endParaRPr>
          </a:p>
        </p:txBody>
      </p:sp>
    </p:spTree>
    <p:extLst>
      <p:ext uri="{BB962C8B-B14F-4D97-AF65-F5344CB8AC3E}">
        <p14:creationId xmlns:p14="http://schemas.microsoft.com/office/powerpoint/2010/main" val="3527089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r>
              <a:rPr lang="en-GB" b="1" dirty="0"/>
              <a:t>Successful participants will be able to:</a:t>
            </a:r>
          </a:p>
          <a:p>
            <a:pPr>
              <a:buNone/>
            </a:pPr>
            <a:endParaRPr lang="en-GB" b="1" dirty="0"/>
          </a:p>
          <a:p>
            <a:r>
              <a:rPr lang="en-US" dirty="0">
                <a:solidFill>
                  <a:srgbClr val="FF0000"/>
                </a:solidFill>
              </a:rPr>
              <a:t>Describe concepts and major steps</a:t>
            </a:r>
            <a:r>
              <a:rPr lang="en-US" dirty="0"/>
              <a:t> in water resources planning. </a:t>
            </a:r>
          </a:p>
          <a:p>
            <a:endParaRPr lang="en-US" dirty="0"/>
          </a:p>
          <a:p>
            <a:r>
              <a:rPr lang="en-US" dirty="0">
                <a:solidFill>
                  <a:srgbClr val="FF0000"/>
                </a:solidFill>
              </a:rPr>
              <a:t>Identify, critically analyze and apply methods and tools</a:t>
            </a:r>
            <a:r>
              <a:rPr lang="en-US" dirty="0"/>
              <a:t>, such as stakeholder integration, environmental impact assessment (EIA), decision support systems, role plays and water system models, while engaging in water resources planning activities.</a:t>
            </a:r>
          </a:p>
          <a:p>
            <a:endParaRPr lang="en-US" dirty="0"/>
          </a:p>
          <a:p>
            <a:r>
              <a:rPr lang="en-US" dirty="0">
                <a:solidFill>
                  <a:srgbClr val="FF0000"/>
                </a:solidFill>
              </a:rPr>
              <a:t>Develop water management strategies and compare </a:t>
            </a:r>
            <a:r>
              <a:rPr lang="en-US" dirty="0"/>
              <a:t>and evaluate them by applying multi-criteria analysis.</a:t>
            </a:r>
          </a:p>
          <a:p>
            <a:endParaRPr lang="en-US" dirty="0"/>
          </a:p>
          <a:p>
            <a:r>
              <a:rPr lang="en-US" dirty="0">
                <a:solidFill>
                  <a:srgbClr val="FF0000"/>
                </a:solidFill>
              </a:rPr>
              <a:t>Discuss water resources planning and implementation </a:t>
            </a:r>
            <a:r>
              <a:rPr lang="en-US" dirty="0"/>
              <a:t>in basins for specific context with special attention to basins in a developing country context.</a:t>
            </a:r>
          </a:p>
          <a:p>
            <a:endParaRPr lang="en-GB" dirty="0"/>
          </a:p>
        </p:txBody>
      </p:sp>
      <p:sp>
        <p:nvSpPr>
          <p:cNvPr id="6" name="Text Placeholder 5"/>
          <p:cNvSpPr>
            <a:spLocks noGrp="1"/>
          </p:cNvSpPr>
          <p:nvPr>
            <p:ph type="body" sz="quarter" idx="10"/>
          </p:nvPr>
        </p:nvSpPr>
        <p:spPr>
          <a:xfrm>
            <a:off x="480000" y="360363"/>
            <a:ext cx="2722568" cy="551090"/>
          </a:xfrm>
        </p:spPr>
        <p:txBody>
          <a:bodyPr/>
          <a:lstStyle/>
          <a:p>
            <a:r>
              <a:rPr lang="en-US" dirty="0"/>
              <a:t>Learning objectives</a:t>
            </a:r>
            <a:endParaRPr lang="en-GB" dirty="0"/>
          </a:p>
        </p:txBody>
      </p:sp>
    </p:spTree>
    <p:extLst>
      <p:ext uri="{BB962C8B-B14F-4D97-AF65-F5344CB8AC3E}">
        <p14:creationId xmlns:p14="http://schemas.microsoft.com/office/powerpoint/2010/main" val="3637081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0000" y="360363"/>
            <a:ext cx="5954222" cy="551090"/>
          </a:xfrm>
        </p:spPr>
        <p:txBody>
          <a:bodyPr/>
          <a:lstStyle/>
          <a:p>
            <a:r>
              <a:rPr lang="en-US" dirty="0"/>
              <a:t>Multiple functions of water resources systems</a:t>
            </a:r>
            <a:endParaRPr lang="en-GB" dirty="0"/>
          </a:p>
        </p:txBody>
      </p:sp>
      <p:pic>
        <p:nvPicPr>
          <p:cNvPr id="4" name="Content Placeholder 3" descr="WRS functions.jpg"/>
          <p:cNvPicPr>
            <a:picLocks noGrp="1" noChangeAspect="1"/>
          </p:cNvPicPr>
          <p:nvPr>
            <p:ph idx="1"/>
          </p:nvPr>
        </p:nvPicPr>
        <p:blipFill>
          <a:blip r:embed="rId2" cstate="print"/>
          <a:srcRect l="21666" t="62600" r="6824" b="7054"/>
          <a:stretch>
            <a:fillRect/>
          </a:stretch>
        </p:blipFill>
        <p:spPr>
          <a:xfrm>
            <a:off x="1271465" y="1078340"/>
            <a:ext cx="8715227" cy="4752528"/>
          </a:xfrm>
          <a:prstGeom prst="rect">
            <a:avLst/>
          </a:prstGeom>
        </p:spPr>
      </p:pic>
    </p:spTree>
    <p:extLst>
      <p:ext uri="{BB962C8B-B14F-4D97-AF65-F5344CB8AC3E}">
        <p14:creationId xmlns:p14="http://schemas.microsoft.com/office/powerpoint/2010/main" val="124687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0"/>
          </p:nvPr>
        </p:nvSpPr>
        <p:spPr>
          <a:xfrm>
            <a:off x="480001" y="360363"/>
            <a:ext cx="8572952" cy="551090"/>
          </a:xfrm>
        </p:spPr>
        <p:txBody>
          <a:bodyPr/>
          <a:lstStyle/>
          <a:p>
            <a:r>
              <a:rPr lang="en-US" dirty="0"/>
              <a:t>Water resources planning – multiple dimension of the water system</a:t>
            </a:r>
            <a:endParaRPr lang="en-GB" dirty="0"/>
          </a:p>
        </p:txBody>
      </p:sp>
      <p:pic>
        <p:nvPicPr>
          <p:cNvPr id="5" name="Picture 4" descr="Pages from 01_chapter01_22.tiff"/>
          <p:cNvPicPr>
            <a:picLocks noChangeAspect="1"/>
          </p:cNvPicPr>
          <p:nvPr/>
        </p:nvPicPr>
        <p:blipFill>
          <a:blip r:embed="rId2" cstate="print"/>
          <a:srcRect l="48702" t="7524" r="7870" b="59771"/>
          <a:stretch>
            <a:fillRect/>
          </a:stretch>
        </p:blipFill>
        <p:spPr>
          <a:xfrm>
            <a:off x="3287688" y="1412777"/>
            <a:ext cx="4824536" cy="4668907"/>
          </a:xfrm>
          <a:prstGeom prst="rect">
            <a:avLst/>
          </a:prstGeom>
        </p:spPr>
      </p:pic>
    </p:spTree>
    <p:extLst>
      <p:ext uri="{BB962C8B-B14F-4D97-AF65-F5344CB8AC3E}">
        <p14:creationId xmlns:p14="http://schemas.microsoft.com/office/powerpoint/2010/main" val="1860768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ext Placeholder 2"/>
          <p:cNvSpPr>
            <a:spLocks noGrp="1"/>
          </p:cNvSpPr>
          <p:nvPr>
            <p:ph type="body" sz="quarter" idx="10"/>
          </p:nvPr>
        </p:nvSpPr>
        <p:spPr>
          <a:xfrm>
            <a:off x="480002" y="360363"/>
            <a:ext cx="5591751" cy="551090"/>
          </a:xfrm>
        </p:spPr>
        <p:txBody>
          <a:bodyPr/>
          <a:lstStyle/>
          <a:p>
            <a:r>
              <a:rPr lang="en-US" dirty="0"/>
              <a:t>WRP – integration of knowledge and skills</a:t>
            </a:r>
            <a:endParaRPr lang="en-GB" dirty="0"/>
          </a:p>
        </p:txBody>
      </p:sp>
      <p:pic>
        <p:nvPicPr>
          <p:cNvPr id="4" name="Picture 3" descr="Pages from 01_chapter01_22.tiff"/>
          <p:cNvPicPr>
            <a:picLocks noChangeAspect="1"/>
          </p:cNvPicPr>
          <p:nvPr/>
        </p:nvPicPr>
        <p:blipFill>
          <a:blip r:embed="rId2" cstate="print"/>
          <a:srcRect l="48702" t="7524" r="7870" b="59771"/>
          <a:stretch>
            <a:fillRect/>
          </a:stretch>
        </p:blipFill>
        <p:spPr>
          <a:xfrm>
            <a:off x="3287688" y="1412777"/>
            <a:ext cx="4824536" cy="4668907"/>
          </a:xfrm>
          <a:prstGeom prst="rect">
            <a:avLst/>
          </a:prstGeom>
        </p:spPr>
      </p:pic>
      <p:sp>
        <p:nvSpPr>
          <p:cNvPr id="5" name="Oval 4"/>
          <p:cNvSpPr/>
          <p:nvPr/>
        </p:nvSpPr>
        <p:spPr>
          <a:xfrm>
            <a:off x="1096363" y="3702981"/>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Systems Modeling</a:t>
            </a:r>
          </a:p>
        </p:txBody>
      </p:sp>
      <p:sp>
        <p:nvSpPr>
          <p:cNvPr id="6" name="Oval 5"/>
          <p:cNvSpPr/>
          <p:nvPr/>
        </p:nvSpPr>
        <p:spPr>
          <a:xfrm>
            <a:off x="7953388" y="4500571"/>
            <a:ext cx="2500331" cy="157163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Economics</a:t>
            </a:r>
          </a:p>
        </p:txBody>
      </p:sp>
      <p:sp>
        <p:nvSpPr>
          <p:cNvPr id="7" name="Oval 6"/>
          <p:cNvSpPr/>
          <p:nvPr/>
        </p:nvSpPr>
        <p:spPr>
          <a:xfrm>
            <a:off x="8010509" y="3143248"/>
            <a:ext cx="2428892"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Governance</a:t>
            </a:r>
          </a:p>
        </p:txBody>
      </p:sp>
      <p:sp>
        <p:nvSpPr>
          <p:cNvPr id="8" name="Oval 7"/>
          <p:cNvSpPr/>
          <p:nvPr/>
        </p:nvSpPr>
        <p:spPr>
          <a:xfrm>
            <a:off x="2441345" y="4714884"/>
            <a:ext cx="2428892"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Resources Assessment</a:t>
            </a:r>
          </a:p>
        </p:txBody>
      </p:sp>
      <p:sp>
        <p:nvSpPr>
          <p:cNvPr id="9" name="Oval 8"/>
          <p:cNvSpPr/>
          <p:nvPr/>
        </p:nvSpPr>
        <p:spPr>
          <a:xfrm>
            <a:off x="928001" y="1440000"/>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Principles of IWRM</a:t>
            </a:r>
          </a:p>
        </p:txBody>
      </p:sp>
      <p:sp>
        <p:nvSpPr>
          <p:cNvPr id="10" name="Oval 9"/>
          <p:cNvSpPr/>
          <p:nvPr/>
        </p:nvSpPr>
        <p:spPr>
          <a:xfrm>
            <a:off x="2189827" y="2508225"/>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Resources System</a:t>
            </a:r>
          </a:p>
        </p:txBody>
      </p:sp>
      <p:sp>
        <p:nvSpPr>
          <p:cNvPr id="11" name="Oval 10"/>
          <p:cNvSpPr/>
          <p:nvPr/>
        </p:nvSpPr>
        <p:spPr>
          <a:xfrm>
            <a:off x="7724756" y="1785927"/>
            <a:ext cx="2286016"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Mediation for Water Conflict Management</a:t>
            </a:r>
          </a:p>
        </p:txBody>
      </p:sp>
      <p:sp>
        <p:nvSpPr>
          <p:cNvPr id="12" name="Oval 11"/>
          <p:cNvSpPr/>
          <p:nvPr/>
        </p:nvSpPr>
        <p:spPr>
          <a:xfrm>
            <a:off x="6748007" y="749447"/>
            <a:ext cx="2428892" cy="142876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dirty="0"/>
              <a:t>Water legislation</a:t>
            </a:r>
          </a:p>
        </p:txBody>
      </p:sp>
    </p:spTree>
    <p:extLst>
      <p:ext uri="{BB962C8B-B14F-4D97-AF65-F5344CB8AC3E}">
        <p14:creationId xmlns:p14="http://schemas.microsoft.com/office/powerpoint/2010/main" val="3216546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Oral exam (open book): 70%</a:t>
            </a:r>
          </a:p>
          <a:p>
            <a:r>
              <a:rPr lang="en-US" sz="2800" dirty="0"/>
              <a:t>Assignment: 30%</a:t>
            </a:r>
          </a:p>
          <a:p>
            <a:endParaRPr lang="en-US" sz="2800" dirty="0"/>
          </a:p>
          <a:p>
            <a:pPr marL="914377" lvl="1" indent="-457189">
              <a:buFont typeface="+mj-lt"/>
              <a:buAutoNum type="arabicPeriod"/>
            </a:pPr>
            <a:r>
              <a:rPr lang="en-US" sz="2400" dirty="0"/>
              <a:t>Individual assignment week 1</a:t>
            </a:r>
          </a:p>
          <a:p>
            <a:pPr marL="914377" lvl="1" indent="-457189">
              <a:buFont typeface="+mj-lt"/>
              <a:buAutoNum type="arabicPeriod"/>
            </a:pPr>
            <a:r>
              <a:rPr lang="en-US" sz="2400" dirty="0"/>
              <a:t>Participatory Integrated Planning assignment week 3</a:t>
            </a:r>
          </a:p>
          <a:p>
            <a:endParaRPr lang="en-GB" dirty="0"/>
          </a:p>
        </p:txBody>
      </p:sp>
      <p:sp>
        <p:nvSpPr>
          <p:cNvPr id="3" name="Text Placeholder 2"/>
          <p:cNvSpPr>
            <a:spLocks noGrp="1"/>
          </p:cNvSpPr>
          <p:nvPr>
            <p:ph type="body" sz="quarter" idx="10"/>
          </p:nvPr>
        </p:nvSpPr>
        <p:spPr>
          <a:xfrm>
            <a:off x="480001" y="360364"/>
            <a:ext cx="4808075" cy="551090"/>
          </a:xfrm>
        </p:spPr>
        <p:txBody>
          <a:bodyPr/>
          <a:lstStyle/>
          <a:p>
            <a:r>
              <a:rPr lang="en-US" dirty="0"/>
              <a:t>Module assessment and examination</a:t>
            </a:r>
            <a:endParaRPr lang="en-GB" dirty="0"/>
          </a:p>
        </p:txBody>
      </p:sp>
    </p:spTree>
    <p:extLst>
      <p:ext uri="{BB962C8B-B14F-4D97-AF65-F5344CB8AC3E}">
        <p14:creationId xmlns:p14="http://schemas.microsoft.com/office/powerpoint/2010/main" val="1776253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8A2807-5024-4C98-9CD0-2885C000C30C}"/>
              </a:ext>
            </a:extLst>
          </p:cNvPr>
          <p:cNvPicPr>
            <a:picLocks noGrp="1" noChangeAspect="1"/>
          </p:cNvPicPr>
          <p:nvPr>
            <p:ph idx="1"/>
          </p:nvPr>
        </p:nvPicPr>
        <p:blipFill>
          <a:blip r:embed="rId2"/>
          <a:stretch>
            <a:fillRect/>
          </a:stretch>
        </p:blipFill>
        <p:spPr>
          <a:xfrm>
            <a:off x="0" y="1983615"/>
            <a:ext cx="12233322" cy="3282490"/>
          </a:xfrm>
          <a:prstGeom prst="rect">
            <a:avLst/>
          </a:prstGeom>
        </p:spPr>
      </p:pic>
      <p:sp>
        <p:nvSpPr>
          <p:cNvPr id="3" name="Text Placeholder 2"/>
          <p:cNvSpPr>
            <a:spLocks noGrp="1"/>
          </p:cNvSpPr>
          <p:nvPr>
            <p:ph type="body" sz="quarter" idx="10"/>
          </p:nvPr>
        </p:nvSpPr>
        <p:spPr>
          <a:xfrm>
            <a:off x="480001" y="360364"/>
            <a:ext cx="3629868" cy="551090"/>
          </a:xfrm>
        </p:spPr>
        <p:txBody>
          <a:bodyPr/>
          <a:lstStyle/>
          <a:p>
            <a:r>
              <a:rPr lang="en-US" dirty="0"/>
              <a:t>Module assessment - detail</a:t>
            </a:r>
            <a:endParaRPr lang="en-GB" dirty="0"/>
          </a:p>
        </p:txBody>
      </p:sp>
    </p:spTree>
    <p:extLst>
      <p:ext uri="{BB962C8B-B14F-4D97-AF65-F5344CB8AC3E}">
        <p14:creationId xmlns:p14="http://schemas.microsoft.com/office/powerpoint/2010/main" val="1196995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Open book, 25’ per student, no preparation time</a:t>
            </a:r>
          </a:p>
          <a:p>
            <a:endParaRPr lang="en-US" dirty="0"/>
          </a:p>
          <a:p>
            <a:r>
              <a:rPr lang="en-US" dirty="0"/>
              <a:t>Total of 3-4 questions covering the 3 blocks of the module</a:t>
            </a:r>
          </a:p>
          <a:p>
            <a:pPr lvl="1"/>
            <a:r>
              <a:rPr lang="en-US" dirty="0"/>
              <a:t>1-2 questions by Nora (max 10’ counting for 30% of total mark)</a:t>
            </a:r>
          </a:p>
          <a:p>
            <a:pPr lvl="1"/>
            <a:r>
              <a:rPr lang="en-US" dirty="0"/>
              <a:t>1 question by Ilyas (max 7’ counting for 20% of total mark)</a:t>
            </a:r>
          </a:p>
          <a:p>
            <a:pPr lvl="1"/>
            <a:r>
              <a:rPr lang="en-US" dirty="0"/>
              <a:t>1 question on EIA assignment by Angeles (max 5’ counting for 20% of total mark)</a:t>
            </a:r>
          </a:p>
          <a:p>
            <a:pPr lvl="1"/>
            <a:endParaRPr lang="en-US" dirty="0"/>
          </a:p>
          <a:p>
            <a:r>
              <a:rPr lang="en-US" dirty="0"/>
              <a:t>Lecturers will deliberate for some minutes after all questions have been answered and student will be informed of pass/fail (indicative mark)</a:t>
            </a:r>
          </a:p>
          <a:p>
            <a:endParaRPr lang="en-GB" dirty="0"/>
          </a:p>
        </p:txBody>
      </p:sp>
      <p:sp>
        <p:nvSpPr>
          <p:cNvPr id="3" name="Text Placeholder 2"/>
          <p:cNvSpPr>
            <a:spLocks noGrp="1"/>
          </p:cNvSpPr>
          <p:nvPr>
            <p:ph type="body" sz="quarter" idx="10"/>
          </p:nvPr>
        </p:nvSpPr>
        <p:spPr>
          <a:xfrm>
            <a:off x="480001" y="360364"/>
            <a:ext cx="4223812" cy="551090"/>
          </a:xfrm>
        </p:spPr>
        <p:txBody>
          <a:bodyPr/>
          <a:lstStyle/>
          <a:p>
            <a:r>
              <a:rPr lang="en-US" dirty="0"/>
              <a:t>Oral exam on Thursday May 19</a:t>
            </a:r>
            <a:endParaRPr lang="en-GB" dirty="0"/>
          </a:p>
        </p:txBody>
      </p:sp>
    </p:spTree>
    <p:extLst>
      <p:ext uri="{BB962C8B-B14F-4D97-AF65-F5344CB8AC3E}">
        <p14:creationId xmlns:p14="http://schemas.microsoft.com/office/powerpoint/2010/main" val="1992861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hlinkClick r:id="rId2"/>
              </a:rPr>
              <a:t>http://eCampus.un-ihe.org</a:t>
            </a:r>
            <a:r>
              <a:rPr lang="en-US" dirty="0"/>
              <a:t> module 201920T08_M3549</a:t>
            </a:r>
          </a:p>
          <a:p>
            <a:endParaRPr lang="en-US" dirty="0"/>
          </a:p>
          <a:p>
            <a:r>
              <a:rPr lang="en-US" dirty="0"/>
              <a:t>J.C. </a:t>
            </a:r>
            <a:r>
              <a:rPr lang="en-US" dirty="0" err="1"/>
              <a:t>Heun</a:t>
            </a:r>
            <a:r>
              <a:rPr lang="en-US" dirty="0"/>
              <a:t> and N. Van Cauwenbergh, 2018 – Participatory Integrated Water Resources Planning: Framework for Analysis and Stakeholder integration, IHE Delft Lecture Notes.</a:t>
            </a:r>
          </a:p>
          <a:p>
            <a:endParaRPr lang="en-US" dirty="0"/>
          </a:p>
          <a:p>
            <a:r>
              <a:rPr lang="en-US" dirty="0"/>
              <a:t>Loucks, D.P., van Beek, E. 2017. Water Resources Systems Planning and Management: An Introduction to Methods, Models and Applications. Springer. </a:t>
            </a:r>
            <a:r>
              <a:rPr lang="en-US" dirty="0">
                <a:hlinkClick r:id="rId3"/>
              </a:rPr>
              <a:t>https://www.springer.com/gp/book/9783319442327</a:t>
            </a:r>
            <a:r>
              <a:rPr lang="en-US" dirty="0"/>
              <a:t>   </a:t>
            </a:r>
          </a:p>
          <a:p>
            <a:endParaRPr lang="en-US" dirty="0"/>
          </a:p>
          <a:p>
            <a:r>
              <a:rPr lang="en-US" dirty="0"/>
              <a:t>Other Handouts:  Examples of case studies, Selected background reading.</a:t>
            </a:r>
          </a:p>
          <a:p>
            <a:r>
              <a:rPr lang="en-US" dirty="0"/>
              <a:t>Software: LIBRA River Basin Planning Simulation, Excel Spreadsheets, </a:t>
            </a:r>
            <a:r>
              <a:rPr lang="en-US" dirty="0" err="1"/>
              <a:t>Altaguax</a:t>
            </a:r>
            <a:r>
              <a:rPr lang="en-US" dirty="0"/>
              <a:t> DSS, Expert Choice (MCA). </a:t>
            </a:r>
          </a:p>
          <a:p>
            <a:endParaRPr lang="en-US" dirty="0"/>
          </a:p>
          <a:p>
            <a:endParaRPr lang="en-US" dirty="0"/>
          </a:p>
        </p:txBody>
      </p:sp>
      <p:sp>
        <p:nvSpPr>
          <p:cNvPr id="3" name="Text Placeholder 2"/>
          <p:cNvSpPr>
            <a:spLocks noGrp="1"/>
          </p:cNvSpPr>
          <p:nvPr>
            <p:ph type="body" sz="quarter" idx="10"/>
          </p:nvPr>
        </p:nvSpPr>
        <p:spPr>
          <a:xfrm>
            <a:off x="480001" y="360364"/>
            <a:ext cx="2687302" cy="551090"/>
          </a:xfrm>
        </p:spPr>
        <p:txBody>
          <a:bodyPr/>
          <a:lstStyle/>
          <a:p>
            <a:r>
              <a:rPr lang="en-US" dirty="0"/>
              <a:t>Lecturing materials</a:t>
            </a:r>
            <a:endParaRPr lang="en-GB" dirty="0"/>
          </a:p>
        </p:txBody>
      </p:sp>
    </p:spTree>
    <p:extLst>
      <p:ext uri="{BB962C8B-B14F-4D97-AF65-F5344CB8AC3E}">
        <p14:creationId xmlns:p14="http://schemas.microsoft.com/office/powerpoint/2010/main" val="1129464343"/>
      </p:ext>
    </p:extLst>
  </p:cSld>
  <p:clrMapOvr>
    <a:masterClrMapping/>
  </p:clrMapOvr>
</p:sld>
</file>

<file path=ppt/theme/theme1.xml><?xml version="1.0" encoding="utf-8"?>
<a:theme xmlns:a="http://schemas.openxmlformats.org/drawingml/2006/main" name="Presentation_UNESCO-IHE">
  <a:themeElements>
    <a:clrScheme name="Custom 1">
      <a:dk1>
        <a:sysClr val="windowText" lastClr="000000"/>
      </a:dk1>
      <a:lt1>
        <a:sysClr val="window" lastClr="FFFFFF"/>
      </a:lt1>
      <a:dk2>
        <a:srgbClr val="1F497D"/>
      </a:dk2>
      <a:lt2>
        <a:srgbClr val="EEECE1"/>
      </a:lt2>
      <a:accent1>
        <a:srgbClr val="00004B"/>
      </a:accent1>
      <a:accent2>
        <a:srgbClr val="005576"/>
      </a:accent2>
      <a:accent3>
        <a:srgbClr val="28AC8A"/>
      </a:accent3>
      <a:accent4>
        <a:srgbClr val="009FEE"/>
      </a:accent4>
      <a:accent5>
        <a:srgbClr val="808080"/>
      </a:accent5>
      <a:accent6>
        <a:srgbClr val="F79646"/>
      </a:accent6>
      <a:hlink>
        <a:srgbClr val="00004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Presentation_UNESCO-IHE.potx</Template>
  <TotalTime>12295</TotalTime>
  <Words>717</Words>
  <Application>Microsoft Office PowerPoint</Application>
  <PresentationFormat>Widescreen</PresentationFormat>
  <Paragraphs>83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MS PGothic</vt:lpstr>
      <vt:lpstr>Arial</vt:lpstr>
      <vt:lpstr>Calibri</vt:lpstr>
      <vt:lpstr>Lucida Grande</vt:lpstr>
      <vt:lpstr>Times New Roman</vt:lpstr>
      <vt:lpstr>Presentation_UNESCO-IHE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UNESCO-IHE Institute for Water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APH</dc:creator>
  <cp:lastModifiedBy>Nora van Cauwenbergh</cp:lastModifiedBy>
  <cp:revision>647</cp:revision>
  <dcterms:created xsi:type="dcterms:W3CDTF">2010-10-05T07:23:50Z</dcterms:created>
  <dcterms:modified xsi:type="dcterms:W3CDTF">2022-05-13T12:26:29Z</dcterms:modified>
</cp:coreProperties>
</file>