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68" r:id="rId1"/>
  </p:sldMasterIdLst>
  <p:notesMasterIdLst>
    <p:notesMasterId r:id="rId29"/>
  </p:notesMasterIdLst>
  <p:handoutMasterIdLst>
    <p:handoutMasterId r:id="rId30"/>
  </p:handoutMasterIdLst>
  <p:sldIdLst>
    <p:sldId id="424" r:id="rId2"/>
    <p:sldId id="472" r:id="rId3"/>
    <p:sldId id="474" r:id="rId4"/>
    <p:sldId id="492" r:id="rId5"/>
    <p:sldId id="540" r:id="rId6"/>
    <p:sldId id="490" r:id="rId7"/>
    <p:sldId id="539" r:id="rId8"/>
    <p:sldId id="504" r:id="rId9"/>
    <p:sldId id="500" r:id="rId10"/>
    <p:sldId id="505" r:id="rId11"/>
    <p:sldId id="523" r:id="rId12"/>
    <p:sldId id="524" r:id="rId13"/>
    <p:sldId id="525" r:id="rId14"/>
    <p:sldId id="532" r:id="rId15"/>
    <p:sldId id="533" r:id="rId16"/>
    <p:sldId id="534" r:id="rId17"/>
    <p:sldId id="535" r:id="rId18"/>
    <p:sldId id="536" r:id="rId19"/>
    <p:sldId id="537" r:id="rId20"/>
    <p:sldId id="538" r:id="rId21"/>
    <p:sldId id="501" r:id="rId22"/>
    <p:sldId id="506" r:id="rId23"/>
    <p:sldId id="541" r:id="rId24"/>
    <p:sldId id="494" r:id="rId25"/>
    <p:sldId id="495" r:id="rId26"/>
    <p:sldId id="542" r:id="rId27"/>
    <p:sldId id="543" r:id="rId28"/>
  </p:sldIdLst>
  <p:sldSz cx="12192000" cy="6858000"/>
  <p:notesSz cx="9144000" cy="6858000"/>
  <p:defaultTex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4319" userDrawn="1">
          <p15:clr>
            <a:srgbClr val="A4A3A4"/>
          </p15:clr>
        </p15:guide>
        <p15:guide id="2" orient="horz" pos="980" userDrawn="1">
          <p15:clr>
            <a:srgbClr val="A4A3A4"/>
          </p15:clr>
        </p15:guide>
        <p15:guide id="3" orient="horz" pos="346" userDrawn="1">
          <p15:clr>
            <a:srgbClr val="A4A3A4"/>
          </p15:clr>
        </p15:guide>
        <p15:guide id="4" orient="horz" pos="1616" userDrawn="1">
          <p15:clr>
            <a:srgbClr val="A4A3A4"/>
          </p15:clr>
        </p15:guide>
        <p15:guide id="5" pos="7468" userDrawn="1">
          <p15:clr>
            <a:srgbClr val="A4A3A4"/>
          </p15:clr>
        </p15:guide>
        <p15:guide id="6" pos="3868" userDrawn="1">
          <p15:clr>
            <a:srgbClr val="A4A3A4"/>
          </p15:clr>
        </p15:guide>
        <p15:guide id="7" pos="211"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FEE"/>
    <a:srgbClr val="0092D0"/>
    <a:srgbClr val="002D6D"/>
    <a:srgbClr val="0092D1"/>
    <a:srgbClr val="00B7EB"/>
    <a:srgbClr val="385D8A"/>
    <a:srgbClr val="6699FF"/>
    <a:srgbClr val="00B7EA"/>
    <a:srgbClr val="00B0F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31" autoAdjust="0"/>
    <p:restoredTop sz="94660" autoAdjust="0"/>
  </p:normalViewPr>
  <p:slideViewPr>
    <p:cSldViewPr snapToObjects="1">
      <p:cViewPr varScale="1">
        <p:scale>
          <a:sx n="72" d="100"/>
          <a:sy n="72" d="100"/>
        </p:scale>
        <p:origin x="864" y="78"/>
      </p:cViewPr>
      <p:guideLst>
        <p:guide orient="horz" pos="4319"/>
        <p:guide orient="horz" pos="980"/>
        <p:guide orient="horz" pos="346"/>
        <p:guide orient="horz" pos="1616"/>
        <p:guide pos="7468"/>
        <p:guide pos="3868"/>
        <p:guide pos="211"/>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showGuides="1">
      <p:cViewPr varScale="1">
        <p:scale>
          <a:sx n="113" d="100"/>
          <a:sy n="113" d="100"/>
        </p:scale>
        <p:origin x="2388" y="114"/>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vl1pPr>
          </a:lstStyle>
          <a:p>
            <a:pPr>
              <a:defRPr/>
            </a:pPr>
            <a:endParaRPr lang="en-US"/>
          </a:p>
        </p:txBody>
      </p:sp>
      <p:sp>
        <p:nvSpPr>
          <p:cNvPr id="55299" name="Rectangle 3"/>
          <p:cNvSpPr>
            <a:spLocks noGrp="1" noChangeArrowheads="1"/>
          </p:cNvSpPr>
          <p:nvPr>
            <p:ph type="dt" sz="quarter"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vl1pPr>
          </a:lstStyle>
          <a:p>
            <a:pPr>
              <a:defRPr/>
            </a:pPr>
            <a:fld id="{6309A501-0301-4398-965A-6A4A93E447EF}" type="datetime1">
              <a:rPr lang="en-US"/>
              <a:pPr>
                <a:defRPr/>
              </a:pPr>
              <a:t>5/11/2022</a:t>
            </a:fld>
            <a:endParaRPr lang="en-US"/>
          </a:p>
        </p:txBody>
      </p:sp>
      <p:sp>
        <p:nvSpPr>
          <p:cNvPr id="55300" name="Rectangle 4"/>
          <p:cNvSpPr>
            <a:spLocks noGrp="1" noChangeArrowheads="1"/>
          </p:cNvSpPr>
          <p:nvPr>
            <p:ph type="ftr" sz="quarter" idx="2"/>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vl1pPr>
          </a:lstStyle>
          <a:p>
            <a:pPr>
              <a:defRPr/>
            </a:pPr>
            <a:endParaRPr lang="en-US"/>
          </a:p>
        </p:txBody>
      </p:sp>
      <p:sp>
        <p:nvSpPr>
          <p:cNvPr id="55301" name="Rectangle 5"/>
          <p:cNvSpPr>
            <a:spLocks noGrp="1" noChangeArrowheads="1"/>
          </p:cNvSpPr>
          <p:nvPr>
            <p:ph type="sldNum" sz="quarter" idx="3"/>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6B9A137C-6395-42CC-A20B-C17891A09B20}" type="slidenum">
              <a:rPr lang="en-US"/>
              <a:pPr>
                <a:defRPr/>
              </a:pPr>
              <a:t>‹#›</a:t>
            </a:fld>
            <a:endParaRPr lang="en-US"/>
          </a:p>
        </p:txBody>
      </p:sp>
    </p:spTree>
    <p:extLst>
      <p:ext uri="{BB962C8B-B14F-4D97-AF65-F5344CB8AC3E}">
        <p14:creationId xmlns:p14="http://schemas.microsoft.com/office/powerpoint/2010/main" val="13178154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0723" name="Rectangle 3"/>
          <p:cNvSpPr>
            <a:spLocks noGrp="1" noChangeArrowheads="1"/>
          </p:cNvSpPr>
          <p:nvPr>
            <p:ph type="dt"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5604" name="Rectangle 4"/>
          <p:cNvSpPr>
            <a:spLocks noGrp="1" noRot="1" noChangeAspect="1" noChangeArrowheads="1" noTextEdit="1"/>
          </p:cNvSpPr>
          <p:nvPr>
            <p:ph type="sldImg" idx="2"/>
          </p:nvPr>
        </p:nvSpPr>
        <p:spPr bwMode="auto">
          <a:xfrm>
            <a:off x="2286000" y="514350"/>
            <a:ext cx="4572000" cy="257175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1219200" y="3257550"/>
            <a:ext cx="67056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0727" name="Rectangle 7"/>
          <p:cNvSpPr>
            <a:spLocks noGrp="1" noChangeArrowheads="1"/>
          </p:cNvSpPr>
          <p:nvPr>
            <p:ph type="sldNum" sz="quarter" idx="5"/>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311B1BAD-EFC5-4142-A9F0-ADD3DB3AF809}" type="slidenum">
              <a:rPr lang="en-US"/>
              <a:pPr>
                <a:defRPr/>
              </a:pPr>
              <a:t>‹#›</a:t>
            </a:fld>
            <a:endParaRPr lang="en-US"/>
          </a:p>
        </p:txBody>
      </p:sp>
    </p:spTree>
    <p:extLst>
      <p:ext uri="{BB962C8B-B14F-4D97-AF65-F5344CB8AC3E}">
        <p14:creationId xmlns:p14="http://schemas.microsoft.com/office/powerpoint/2010/main" val="309605001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06" charset="0"/>
        <a:ea typeface="MS PGothic" pitchFamily="34" charset="-128"/>
        <a:cs typeface="MS PGothic" pitchFamily="34" charset="-128"/>
      </a:defRPr>
    </a:lvl1pPr>
    <a:lvl2pPr marL="457200" algn="l" rtl="0" eaLnBrk="0" fontAlgn="base" hangingPunct="0">
      <a:spcBef>
        <a:spcPct val="30000"/>
      </a:spcBef>
      <a:spcAft>
        <a:spcPct val="0"/>
      </a:spcAft>
      <a:defRPr sz="1200" kern="1200">
        <a:solidFill>
          <a:schemeClr val="tx1"/>
        </a:solidFill>
        <a:latin typeface="Arial" pitchFamily="-106" charset="0"/>
        <a:ea typeface="MS PGothic" pitchFamily="34" charset="-128"/>
        <a:cs typeface="MS PGothic" pitchFamily="34" charset="-128"/>
      </a:defRPr>
    </a:lvl2pPr>
    <a:lvl3pPr marL="914400" algn="l" rtl="0" eaLnBrk="0" fontAlgn="base" hangingPunct="0">
      <a:spcBef>
        <a:spcPct val="30000"/>
      </a:spcBef>
      <a:spcAft>
        <a:spcPct val="0"/>
      </a:spcAft>
      <a:defRPr sz="1200" kern="1200">
        <a:solidFill>
          <a:schemeClr val="tx1"/>
        </a:solidFill>
        <a:latin typeface="Arial" pitchFamily="-106" charset="0"/>
        <a:ea typeface="MS PGothic" pitchFamily="34" charset="-128"/>
        <a:cs typeface="MS PGothic" pitchFamily="34" charset="-128"/>
      </a:defRPr>
    </a:lvl3pPr>
    <a:lvl4pPr marL="1371600" algn="l" rtl="0" eaLnBrk="0" fontAlgn="base" hangingPunct="0">
      <a:spcBef>
        <a:spcPct val="30000"/>
      </a:spcBef>
      <a:spcAft>
        <a:spcPct val="0"/>
      </a:spcAft>
      <a:defRPr sz="1200" kern="1200">
        <a:solidFill>
          <a:schemeClr val="tx1"/>
        </a:solidFill>
        <a:latin typeface="Arial" pitchFamily="-106" charset="0"/>
        <a:ea typeface="MS PGothic" pitchFamily="34" charset="-128"/>
        <a:cs typeface="MS PGothic" pitchFamily="34" charset="-128"/>
      </a:defRPr>
    </a:lvl4pPr>
    <a:lvl5pPr marL="1828800" algn="l" rtl="0" eaLnBrk="0" fontAlgn="base" hangingPunct="0">
      <a:spcBef>
        <a:spcPct val="30000"/>
      </a:spcBef>
      <a:spcAft>
        <a:spcPct val="0"/>
      </a:spcAft>
      <a:defRPr sz="1200" kern="1200">
        <a:solidFill>
          <a:schemeClr val="tx1"/>
        </a:solidFill>
        <a:latin typeface="Arial" pitchFamily="-106" charset="0"/>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480000" y="360000"/>
            <a:ext cx="11232000" cy="5292000"/>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368" y="5652002"/>
            <a:ext cx="2138157" cy="113518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Rectangle 17"/>
          <p:cNvSpPr/>
          <p:nvPr userDrawn="1"/>
        </p:nvSpPr>
        <p:spPr>
          <a:xfrm>
            <a:off x="480000" y="360000"/>
            <a:ext cx="11232000" cy="5292000"/>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672000" y="1512000"/>
            <a:ext cx="10848000" cy="4320480"/>
          </a:xfrm>
        </p:spPr>
        <p:txBody>
          <a:bodyPr tIns="108000" bIns="108000"/>
          <a:lstStyle>
            <a:lvl1pPr marL="0" indent="0" algn="l">
              <a:buNone/>
              <a:defRPr>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subtitle</a:t>
            </a:r>
          </a:p>
        </p:txBody>
      </p:sp>
      <p:sp>
        <p:nvSpPr>
          <p:cNvPr id="4" name="Text Placeholder 3"/>
          <p:cNvSpPr>
            <a:spLocks noGrp="1"/>
          </p:cNvSpPr>
          <p:nvPr>
            <p:ph type="body" sz="quarter" idx="10" hasCustomPrompt="1"/>
          </p:nvPr>
        </p:nvSpPr>
        <p:spPr>
          <a:xfrm>
            <a:off x="670984" y="548680"/>
            <a:ext cx="10849016" cy="772107"/>
          </a:xfrm>
        </p:spPr>
        <p:txBody>
          <a:bodyPr wrap="none" tIns="108000" bIns="108000">
            <a:normAutofit/>
          </a:bodyPr>
          <a:lstStyle>
            <a:lvl1pPr marL="0" indent="0">
              <a:buNone/>
              <a:defRPr sz="3600" b="1">
                <a:solidFill>
                  <a:schemeClr val="bg1"/>
                </a:solidFill>
              </a:defRPr>
            </a:lvl1pPr>
          </a:lstStyle>
          <a:p>
            <a:pPr lvl="0"/>
            <a:r>
              <a:rPr lang="en-US" dirty="0"/>
              <a:t>Click to edit title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368" y="5652002"/>
            <a:ext cx="2138157" cy="113518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72000" y="1440000"/>
            <a:ext cx="10848000" cy="4525963"/>
          </a:xfrm>
        </p:spPr>
        <p:txBody>
          <a:bodyPr/>
          <a:lstStyle/>
          <a:p>
            <a:pPr lvl="0"/>
            <a:r>
              <a:rPr lang="en-US"/>
              <a:t>Click to edit Master text styles</a:t>
            </a:r>
          </a:p>
          <a:p>
            <a:pPr lvl="1"/>
            <a:r>
              <a:rPr lang="en-US"/>
              <a:t>Second level</a:t>
            </a:r>
          </a:p>
          <a:p>
            <a:pPr lvl="2"/>
            <a:r>
              <a:rPr lang="en-US"/>
              <a:t>Third level</a:t>
            </a:r>
          </a:p>
        </p:txBody>
      </p:sp>
      <p:sp>
        <p:nvSpPr>
          <p:cNvPr id="13" name="Rectangle 12"/>
          <p:cNvSpPr/>
          <p:nvPr userDrawn="1"/>
        </p:nvSpPr>
        <p:spPr>
          <a:xfrm>
            <a:off x="480000" y="6192000"/>
            <a:ext cx="11232000" cy="1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10"/>
          <p:cNvSpPr>
            <a:spLocks noGrp="1"/>
          </p:cNvSpPr>
          <p:nvPr>
            <p:ph type="body" sz="quarter" idx="10" hasCustomPrompt="1"/>
          </p:nvPr>
        </p:nvSpPr>
        <p:spPr>
          <a:xfrm>
            <a:off x="480001" y="360364"/>
            <a:ext cx="2361892" cy="551090"/>
          </a:xfrm>
          <a:solidFill>
            <a:srgbClr val="009FEE"/>
          </a:solidFill>
        </p:spPr>
        <p:txBody>
          <a:bodyPr wrap="none" lIns="144000" tIns="72000" rIns="144000" bIns="108000" anchor="t" anchorCtr="0">
            <a:spAutoFit/>
          </a:bodyPr>
          <a:lstStyle>
            <a:lvl1pPr marL="0" indent="0">
              <a:buNone/>
              <a:defRPr sz="2400">
                <a:solidFill>
                  <a:srgbClr val="FFFFFF"/>
                </a:solidFill>
                <a:latin typeface="Times New Roman"/>
                <a:cs typeface="Times New Roman"/>
              </a:defRPr>
            </a:lvl1pPr>
          </a:lstStyle>
          <a:p>
            <a:pPr lvl="0"/>
            <a:r>
              <a:rPr lang="en-US" sz="2400" dirty="0">
                <a:solidFill>
                  <a:schemeClr val="bg1"/>
                </a:solidFill>
                <a:latin typeface="Times New Roman"/>
                <a:cs typeface="Times New Roman"/>
              </a:rPr>
              <a:t>Click to edit 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360" y="6162219"/>
            <a:ext cx="1354895" cy="71933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2000" y="1440000"/>
            <a:ext cx="5384800" cy="4525963"/>
          </a:xfrm>
        </p:spPr>
        <p:txBody>
          <a:bodyPr>
            <a:normAutofit/>
          </a:bodyPr>
          <a:lstStyle>
            <a:lvl1pPr>
              <a:defRPr sz="1800"/>
            </a:lvl1pPr>
            <a:lvl2pPr>
              <a:defRPr sz="1800"/>
            </a:lvl2pPr>
            <a:lvl3pPr>
              <a:defRPr sz="1800"/>
            </a:lvl3pPr>
            <a:lvl4pPr>
              <a:defRPr sz="1500"/>
            </a:lvl4pPr>
            <a:lvl5pPr>
              <a:defRPr sz="15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97600" y="1440000"/>
            <a:ext cx="5384800" cy="4525963"/>
          </a:xfrm>
        </p:spPr>
        <p:txBody>
          <a:bodyPr>
            <a:normAutofit/>
          </a:bodyPr>
          <a:lstStyle>
            <a:lvl1pPr>
              <a:defRPr sz="1800"/>
            </a:lvl1pPr>
            <a:lvl2pPr>
              <a:defRPr sz="1800"/>
            </a:lvl2pPr>
            <a:lvl3pPr>
              <a:defRPr sz="1800"/>
            </a:lvl3pPr>
            <a:lvl4pPr>
              <a:defRPr sz="1500"/>
            </a:lvl4pPr>
            <a:lvl5pPr>
              <a:defRPr sz="15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3" name="Rectangle 12"/>
          <p:cNvSpPr/>
          <p:nvPr userDrawn="1"/>
        </p:nvSpPr>
        <p:spPr>
          <a:xfrm>
            <a:off x="480000" y="6192000"/>
            <a:ext cx="11232000" cy="1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hasCustomPrompt="1"/>
          </p:nvPr>
        </p:nvSpPr>
        <p:spPr>
          <a:xfrm>
            <a:off x="480001" y="360364"/>
            <a:ext cx="2361892" cy="551090"/>
          </a:xfrm>
          <a:solidFill>
            <a:srgbClr val="009FEE"/>
          </a:solidFill>
        </p:spPr>
        <p:txBody>
          <a:bodyPr wrap="none" lIns="144000" tIns="72000" rIns="144000" bIns="108000" anchor="t" anchorCtr="0">
            <a:spAutoFit/>
          </a:bodyPr>
          <a:lstStyle>
            <a:lvl1pPr marL="0" indent="0">
              <a:buNone/>
              <a:defRPr sz="2400">
                <a:solidFill>
                  <a:srgbClr val="FFFFFF"/>
                </a:solidFill>
                <a:latin typeface="Times New Roman"/>
                <a:cs typeface="Times New Roman"/>
              </a:defRPr>
            </a:lvl1pPr>
          </a:lstStyle>
          <a:p>
            <a:pPr lvl="0"/>
            <a:r>
              <a:rPr lang="en-US" sz="2400" dirty="0">
                <a:solidFill>
                  <a:schemeClr val="bg1"/>
                </a:solidFill>
                <a:latin typeface="Times New Roman"/>
                <a:cs typeface="Times New Roman"/>
              </a:rPr>
              <a:t>Click to edit title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360" y="6162219"/>
            <a:ext cx="1354895" cy="71933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480000" y="6192000"/>
            <a:ext cx="11232000" cy="1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360" y="6162219"/>
            <a:ext cx="1354895" cy="71933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2000" y="504000"/>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2000" y="16200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cSld>
  <p:clrMap bg1="lt1" tx1="dk1" bg2="lt2" tx2="dk2" accent1="accent1" accent2="accent2" accent3="accent3" accent4="accent4" accent5="accent5" accent6="accent6" hlink="hlink" folHlink="folHlink"/>
  <p:sldLayoutIdLst>
    <p:sldLayoutId id="2147483974" r:id="rId1"/>
    <p:sldLayoutId id="2147483969" r:id="rId2"/>
    <p:sldLayoutId id="2147483970" r:id="rId3"/>
    <p:sldLayoutId id="2147483972" r:id="rId4"/>
    <p:sldLayoutId id="2147483975" r:id="rId5"/>
  </p:sldLayoutIdLst>
  <p:hf hdr="0"/>
  <p:txStyles>
    <p:titleStyle>
      <a:lvl1pPr algn="l" defTabSz="914377" rtl="0" eaLnBrk="1" latinLnBrk="0" hangingPunct="1">
        <a:spcBef>
          <a:spcPct val="0"/>
        </a:spcBef>
        <a:buNone/>
        <a:defRPr sz="2800" b="1" kern="1200">
          <a:solidFill>
            <a:schemeClr val="tx1"/>
          </a:solidFill>
          <a:latin typeface="Arial"/>
          <a:ea typeface="+mj-ea"/>
          <a:cs typeface="Arial"/>
        </a:defRPr>
      </a:lvl1pPr>
    </p:titleStyle>
    <p:bodyStyle>
      <a:lvl1pPr marL="251994" indent="-251994" algn="l" defTabSz="914377" rtl="0" eaLnBrk="1" latinLnBrk="0" hangingPunct="1">
        <a:spcBef>
          <a:spcPct val="20000"/>
        </a:spcBef>
        <a:buFont typeface="Arial" pitchFamily="34" charset="0"/>
        <a:buChar char="•"/>
        <a:defRPr sz="1800" kern="1200">
          <a:solidFill>
            <a:schemeClr val="tx1"/>
          </a:solidFill>
          <a:latin typeface="Arial"/>
          <a:ea typeface="+mn-ea"/>
          <a:cs typeface="Arial"/>
        </a:defRPr>
      </a:lvl1pPr>
      <a:lvl2pPr marL="611985" indent="-287993" algn="l" defTabSz="914377" rtl="0" eaLnBrk="1" latinLnBrk="0" hangingPunct="1">
        <a:spcBef>
          <a:spcPct val="20000"/>
        </a:spcBef>
        <a:buFont typeface="Arial" pitchFamily="34" charset="0"/>
        <a:buChar char="–"/>
        <a:defRPr sz="1800" kern="1200">
          <a:solidFill>
            <a:schemeClr val="tx1"/>
          </a:solidFill>
          <a:latin typeface="Arial"/>
          <a:ea typeface="+mn-ea"/>
          <a:cs typeface="Arial"/>
        </a:defRPr>
      </a:lvl2pPr>
      <a:lvl3pPr marL="971976" indent="-323992" algn="l" defTabSz="914377" rtl="0" eaLnBrk="1" latinLnBrk="0" hangingPunct="1">
        <a:spcBef>
          <a:spcPct val="20000"/>
        </a:spcBef>
        <a:buFont typeface="Lucida Grande"/>
        <a:buChar char="-"/>
        <a:defRPr sz="1800" kern="1200">
          <a:solidFill>
            <a:schemeClr val="tx1"/>
          </a:solidFill>
          <a:latin typeface="Arial"/>
          <a:ea typeface="+mn-ea"/>
          <a:cs typeface="Arial"/>
        </a:defRPr>
      </a:lvl3pPr>
      <a:lvl4pPr marL="1600160" indent="-228594" algn="l" defTabSz="914377" rtl="0" eaLnBrk="1" latinLnBrk="0" hangingPunct="1">
        <a:spcBef>
          <a:spcPct val="20000"/>
        </a:spcBef>
        <a:buFont typeface="Arial" pitchFamily="34" charset="0"/>
        <a:buChar char="–"/>
        <a:defRPr sz="1600" kern="1200">
          <a:solidFill>
            <a:schemeClr val="tx1"/>
          </a:solidFill>
          <a:latin typeface="Arial"/>
          <a:ea typeface="+mn-ea"/>
          <a:cs typeface="Arial"/>
        </a:defRPr>
      </a:lvl4pPr>
      <a:lvl5pPr marL="2057349" indent="-228594" algn="l" defTabSz="914377" rtl="0" eaLnBrk="1" latinLnBrk="0" hangingPunct="1">
        <a:spcBef>
          <a:spcPct val="20000"/>
        </a:spcBef>
        <a:buFont typeface="Arial" pitchFamily="34" charset="0"/>
        <a:buChar char="»"/>
        <a:defRPr sz="1600" kern="1200">
          <a:solidFill>
            <a:schemeClr val="tx1"/>
          </a:solidFill>
          <a:latin typeface="Arial"/>
          <a:ea typeface="+mn-ea"/>
          <a:cs typeface="Arial"/>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facebook.com/UnescoIHE" TargetMode="External"/><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hyperlink" Target="https://twitter.com/unescoihe" TargetMode="External"/><Relationship Id="rId1" Type="http://schemas.openxmlformats.org/officeDocument/2006/relationships/slideLayout" Target="../slideLayouts/slideLayout2.xml"/><Relationship Id="rId6" Type="http://schemas.openxmlformats.org/officeDocument/2006/relationships/hyperlink" Target="https://www.linkedin.com/company/unesco-ihe" TargetMode="External"/><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hyperlink" Target="http://www.unesco-ihe.org/" TargetMode="External"/><Relationship Id="rId4" Type="http://schemas.openxmlformats.org/officeDocument/2006/relationships/hyperlink" Target="https://www.youtube.com/user/unescoihe" TargetMode="Externa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image" Target="../media/image10.emf"/><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nbn-resolving.org/urn:nbn:de:0168-ssoar-431965" TargetMode="External"/><Relationship Id="rId2" Type="http://schemas.openxmlformats.org/officeDocument/2006/relationships/hyperlink" Target="https://doi.org/10.1016/j.geoforum.2019.02.002" TargetMode="External"/><Relationship Id="rId1" Type="http://schemas.openxmlformats.org/officeDocument/2006/relationships/slideLayout" Target="../slideLayouts/slideLayout3.xml"/><Relationship Id="rId4" Type="http://schemas.openxmlformats.org/officeDocument/2006/relationships/hyperlink" Target="http://dlc.dlib.indiana.edu/dlc/handle/10535/5064"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j.godinezmadrigal@un-ihe.org" TargetMode="External"/><Relationship Id="rId2" Type="http://schemas.openxmlformats.org/officeDocument/2006/relationships/hyperlink" Target="mailto:n.vancauwenbergh@un-ihe.org"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mailto:n.vancauwenbergh@un-ihe.or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p:cNvSpPr>
            <a:spLocks noGrp="1"/>
          </p:cNvSpPr>
          <p:nvPr>
            <p:ph type="subTitle" idx="1"/>
          </p:nvPr>
        </p:nvSpPr>
        <p:spPr/>
        <p:txBody>
          <a:bodyPr/>
          <a:lstStyle/>
          <a:p>
            <a:r>
              <a:rPr lang="en-US" sz="2800" dirty="0"/>
              <a:t>Planning as controversial science-policy process</a:t>
            </a:r>
          </a:p>
          <a:p>
            <a:endParaRPr lang="en-US" dirty="0"/>
          </a:p>
          <a:p>
            <a:endParaRPr lang="en-US" dirty="0"/>
          </a:p>
          <a:p>
            <a:endParaRPr lang="en-US" dirty="0"/>
          </a:p>
          <a:p>
            <a:r>
              <a:rPr lang="en-US" dirty="0"/>
              <a:t>Nora Van Cauwenbergh, PhD</a:t>
            </a:r>
          </a:p>
          <a:p>
            <a:r>
              <a:rPr lang="en-US" dirty="0"/>
              <a:t>Senior lecturer Water Resources Planning, module coordinator</a:t>
            </a:r>
          </a:p>
          <a:p>
            <a:r>
              <a:rPr lang="en-US" dirty="0"/>
              <a:t>11 May 2022</a:t>
            </a:r>
          </a:p>
          <a:p>
            <a:endParaRPr lang="en-US" dirty="0"/>
          </a:p>
        </p:txBody>
      </p:sp>
      <p:sp>
        <p:nvSpPr>
          <p:cNvPr id="12" name="Text Placeholder 11"/>
          <p:cNvSpPr>
            <a:spLocks noGrp="1"/>
          </p:cNvSpPr>
          <p:nvPr>
            <p:ph type="body" sz="quarter" idx="10"/>
          </p:nvPr>
        </p:nvSpPr>
        <p:spPr>
          <a:xfrm>
            <a:off x="672000" y="553665"/>
            <a:ext cx="8136763" cy="772107"/>
          </a:xfrm>
        </p:spPr>
        <p:txBody>
          <a:bodyPr wrap="square">
            <a:spAutoFit/>
          </a:bodyPr>
          <a:lstStyle/>
          <a:p>
            <a:r>
              <a:rPr lang="en-US" dirty="0"/>
              <a:t>Water resources planning</a:t>
            </a:r>
          </a:p>
        </p:txBody>
      </p:sp>
      <p:pic>
        <p:nvPicPr>
          <p:cNvPr id="5" name="Picture 4">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12406" y="6029538"/>
            <a:ext cx="610271" cy="610271"/>
          </a:xfrm>
          <a:prstGeom prst="rect">
            <a:avLst/>
          </a:prstGeom>
        </p:spPr>
      </p:pic>
      <p:pic>
        <p:nvPicPr>
          <p:cNvPr id="6" name="Picture 5">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302482" y="6122239"/>
            <a:ext cx="435039" cy="435039"/>
          </a:xfrm>
          <a:prstGeom prst="rect">
            <a:avLst/>
          </a:prstGeom>
        </p:spPr>
      </p:pic>
      <p:pic>
        <p:nvPicPr>
          <p:cNvPr id="7" name="Picture 6">
            <a:hlinkClick r:id="rId6"/>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772681" y="6117154"/>
            <a:ext cx="435039" cy="435039"/>
          </a:xfrm>
          <a:prstGeom prst="rect">
            <a:avLst/>
          </a:prstGeom>
        </p:spPr>
      </p:pic>
      <p:pic>
        <p:nvPicPr>
          <p:cNvPr id="8" name="Picture 7">
            <a:hlinkClick r:id="rId8"/>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234175" y="6122239"/>
            <a:ext cx="435039" cy="435039"/>
          </a:xfrm>
          <a:prstGeom prst="rect">
            <a:avLst/>
          </a:prstGeom>
        </p:spPr>
      </p:pic>
      <p:pic>
        <p:nvPicPr>
          <p:cNvPr id="9" name="Picture 8">
            <a:hlinkClick r:id="rId10"/>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171618" y="6117153"/>
            <a:ext cx="435039" cy="435039"/>
          </a:xfrm>
          <a:prstGeom prst="rect">
            <a:avLst/>
          </a:prstGeom>
        </p:spPr>
      </p:pic>
    </p:spTree>
    <p:extLst>
      <p:ext uri="{BB962C8B-B14F-4D97-AF65-F5344CB8AC3E}">
        <p14:creationId xmlns:p14="http://schemas.microsoft.com/office/powerpoint/2010/main" val="1513169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ext Placeholder 2"/>
          <p:cNvSpPr>
            <a:spLocks noGrp="1"/>
          </p:cNvSpPr>
          <p:nvPr>
            <p:ph type="body" sz="quarter" idx="10"/>
          </p:nvPr>
        </p:nvSpPr>
        <p:spPr>
          <a:xfrm>
            <a:off x="480001" y="360364"/>
            <a:ext cx="5920559" cy="551090"/>
          </a:xfrm>
        </p:spPr>
        <p:txBody>
          <a:bodyPr/>
          <a:lstStyle/>
          <a:p>
            <a:r>
              <a:rPr lang="en-US" dirty="0"/>
              <a:t>Stepwise framework - water planning process</a:t>
            </a:r>
            <a:endParaRPr lang="en-GB" dirty="0"/>
          </a:p>
        </p:txBody>
      </p:sp>
      <p:sp>
        <p:nvSpPr>
          <p:cNvPr id="4" name="Rectangle 3"/>
          <p:cNvSpPr/>
          <p:nvPr/>
        </p:nvSpPr>
        <p:spPr>
          <a:xfrm>
            <a:off x="6391399" y="5867082"/>
            <a:ext cx="3965575" cy="307975"/>
          </a:xfrm>
          <a:prstGeom prst="rect">
            <a:avLst/>
          </a:prstGeom>
        </p:spPr>
        <p:txBody>
          <a:bodyPr wrap="none">
            <a:spAutoFit/>
          </a:bodyPr>
          <a:lstStyle/>
          <a:p>
            <a:pPr>
              <a:defRPr/>
            </a:pPr>
            <a:r>
              <a:rPr lang="en-GB" sz="1400" i="1" dirty="0">
                <a:solidFill>
                  <a:schemeClr val="bg1">
                    <a:lumMod val="65000"/>
                  </a:schemeClr>
                </a:solidFill>
              </a:rPr>
              <a:t>Adapted from FFA, </a:t>
            </a:r>
            <a:r>
              <a:rPr lang="en-GB" sz="1400" i="1" dirty="0" err="1">
                <a:solidFill>
                  <a:schemeClr val="bg1">
                    <a:lumMod val="65000"/>
                  </a:schemeClr>
                </a:solidFill>
              </a:rPr>
              <a:t>Loucks</a:t>
            </a:r>
            <a:r>
              <a:rPr lang="en-GB" sz="1400" i="1" dirty="0">
                <a:solidFill>
                  <a:schemeClr val="bg1">
                    <a:lumMod val="65000"/>
                  </a:schemeClr>
                </a:solidFill>
              </a:rPr>
              <a:t> and Van </a:t>
            </a:r>
            <a:r>
              <a:rPr lang="en-GB" sz="1400" i="1" dirty="0" err="1">
                <a:solidFill>
                  <a:schemeClr val="bg1">
                    <a:lumMod val="65000"/>
                  </a:schemeClr>
                </a:solidFill>
              </a:rPr>
              <a:t>Beek</a:t>
            </a:r>
            <a:r>
              <a:rPr lang="en-GB" sz="1400" i="1" dirty="0">
                <a:solidFill>
                  <a:schemeClr val="bg1">
                    <a:lumMod val="65000"/>
                  </a:schemeClr>
                </a:solidFill>
              </a:rPr>
              <a:t>, 2017</a:t>
            </a:r>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03512" y="1179195"/>
            <a:ext cx="8667750" cy="468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8243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endParaRPr lang="en-US" altLang="en-US" sz="2400" dirty="0"/>
          </a:p>
          <a:p>
            <a:endParaRPr lang="en-US" altLang="en-US" sz="2400" dirty="0"/>
          </a:p>
          <a:p>
            <a:endParaRPr lang="en-US" altLang="en-US" sz="2400" dirty="0"/>
          </a:p>
          <a:p>
            <a:endParaRPr lang="en-US" altLang="en-US" sz="2400" dirty="0"/>
          </a:p>
          <a:p>
            <a:endParaRPr lang="en-US" altLang="en-US" sz="2400" dirty="0"/>
          </a:p>
          <a:p>
            <a:endParaRPr lang="en-US" altLang="en-US" sz="2400" dirty="0"/>
          </a:p>
          <a:p>
            <a:endParaRPr lang="en-US" altLang="en-US" sz="2400" dirty="0"/>
          </a:p>
          <a:p>
            <a:r>
              <a:rPr lang="en-US" altLang="en-US" sz="2400" dirty="0"/>
              <a:t>Understanding complex dynamics of water issues and interventions </a:t>
            </a:r>
            <a:r>
              <a:rPr lang="en-US" altLang="en-US" dirty="0"/>
              <a:t>(multiple actors, multiple knowledge, multiple cause-effect relations) </a:t>
            </a:r>
          </a:p>
          <a:p>
            <a:endParaRPr lang="en-GB" dirty="0"/>
          </a:p>
        </p:txBody>
      </p:sp>
      <p:sp>
        <p:nvSpPr>
          <p:cNvPr id="4" name="Content Placeholder 3"/>
          <p:cNvSpPr>
            <a:spLocks noGrp="1"/>
          </p:cNvSpPr>
          <p:nvPr>
            <p:ph sz="half" idx="2"/>
          </p:nvPr>
        </p:nvSpPr>
        <p:spPr/>
        <p:txBody>
          <a:bodyPr/>
          <a:lstStyle/>
          <a:p>
            <a:r>
              <a:rPr lang="en-US" altLang="en-US" sz="2400" kern="0" dirty="0"/>
              <a:t>How to translate knowledge into action? Science-Policy-Interface</a:t>
            </a:r>
          </a:p>
          <a:p>
            <a:endParaRPr lang="en-GB" dirty="0"/>
          </a:p>
        </p:txBody>
      </p:sp>
      <p:sp>
        <p:nvSpPr>
          <p:cNvPr id="3" name="Text Placeholder 2"/>
          <p:cNvSpPr>
            <a:spLocks noGrp="1"/>
          </p:cNvSpPr>
          <p:nvPr>
            <p:ph type="body" sz="quarter" idx="10"/>
          </p:nvPr>
        </p:nvSpPr>
        <p:spPr>
          <a:xfrm>
            <a:off x="480000" y="360364"/>
            <a:ext cx="6048047" cy="551090"/>
          </a:xfrm>
        </p:spPr>
        <p:txBody>
          <a:bodyPr/>
          <a:lstStyle/>
          <a:p>
            <a:r>
              <a:rPr lang="en-US" dirty="0"/>
              <a:t>“Internal” influence on policy effectiveness</a:t>
            </a:r>
            <a:endParaRPr lang="en-GB" dirty="0"/>
          </a:p>
        </p:txBody>
      </p:sp>
      <p:pic>
        <p:nvPicPr>
          <p:cNvPr id="5" name="Content Placeholder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4152" y="2395378"/>
            <a:ext cx="2664296" cy="3570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439" y="1251827"/>
            <a:ext cx="4992207" cy="3349770"/>
          </a:xfrm>
          <a:prstGeom prst="rect">
            <a:avLst/>
          </a:prstGeom>
        </p:spPr>
      </p:pic>
    </p:spTree>
    <p:extLst>
      <p:ext uri="{BB962C8B-B14F-4D97-AF65-F5344CB8AC3E}">
        <p14:creationId xmlns:p14="http://schemas.microsoft.com/office/powerpoint/2010/main" val="2867972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80000" y="360364"/>
            <a:ext cx="6552103" cy="551090"/>
          </a:xfrm>
        </p:spPr>
        <p:txBody>
          <a:bodyPr/>
          <a:lstStyle/>
          <a:p>
            <a:r>
              <a:rPr lang="en-US" dirty="0"/>
              <a:t>From science to action – science policy interface</a:t>
            </a:r>
            <a:endParaRPr lang="en-GB" dirty="0"/>
          </a:p>
        </p:txBody>
      </p:sp>
      <p:pic>
        <p:nvPicPr>
          <p:cNvPr id="8" name="Content Placeholder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73630" y="1169368"/>
            <a:ext cx="4244739" cy="568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3810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80001" y="360364"/>
            <a:ext cx="3482392" cy="551090"/>
          </a:xfrm>
        </p:spPr>
        <p:txBody>
          <a:bodyPr/>
          <a:lstStyle/>
          <a:p>
            <a:r>
              <a:rPr lang="en-US" dirty="0"/>
              <a:t>Linking science to policy </a:t>
            </a:r>
            <a:endParaRPr lang="en-GB" dirty="0"/>
          </a:p>
        </p:txBody>
      </p:sp>
      <p:sp>
        <p:nvSpPr>
          <p:cNvPr id="19" name="Rectangle 18"/>
          <p:cNvSpPr/>
          <p:nvPr/>
        </p:nvSpPr>
        <p:spPr>
          <a:xfrm>
            <a:off x="2839753" y="2690920"/>
            <a:ext cx="504056" cy="126109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GB" sz="2000" dirty="0"/>
              <a:t>outputs</a:t>
            </a:r>
          </a:p>
        </p:txBody>
      </p:sp>
      <p:sp>
        <p:nvSpPr>
          <p:cNvPr id="20" name="Rectangle 19"/>
          <p:cNvSpPr/>
          <p:nvPr/>
        </p:nvSpPr>
        <p:spPr>
          <a:xfrm>
            <a:off x="8708405" y="2608359"/>
            <a:ext cx="504056" cy="132628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GB" sz="2000" dirty="0"/>
              <a:t>Outcomes</a:t>
            </a:r>
          </a:p>
        </p:txBody>
      </p:sp>
      <p:sp>
        <p:nvSpPr>
          <p:cNvPr id="21" name="TextBox 5"/>
          <p:cNvSpPr txBox="1">
            <a:spLocks noChangeArrowheads="1"/>
          </p:cNvSpPr>
          <p:nvPr/>
        </p:nvSpPr>
        <p:spPr bwMode="auto">
          <a:xfrm>
            <a:off x="2371775" y="3951288"/>
            <a:ext cx="1439863"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2060"/>
                </a:solidFill>
                <a:latin typeface="Arial" panose="020B0604020202020204" pitchFamily="34" charset="0"/>
              </a:defRPr>
            </a:lvl1pPr>
            <a:lvl2pPr marL="742950" indent="-285750">
              <a:spcBef>
                <a:spcPct val="20000"/>
              </a:spcBef>
              <a:buChar char="–"/>
              <a:defRPr sz="2800">
                <a:solidFill>
                  <a:srgbClr val="002060"/>
                </a:solidFill>
                <a:latin typeface="Arial" panose="020B0604020202020204" pitchFamily="34" charset="0"/>
              </a:defRPr>
            </a:lvl2pPr>
            <a:lvl3pPr marL="1143000" indent="-228600">
              <a:spcBef>
                <a:spcPct val="20000"/>
              </a:spcBef>
              <a:buChar char="•"/>
              <a:defRPr sz="2400">
                <a:solidFill>
                  <a:srgbClr val="002060"/>
                </a:solidFill>
                <a:latin typeface="Arial" panose="020B0604020202020204" pitchFamily="34" charset="0"/>
              </a:defRPr>
            </a:lvl3pPr>
            <a:lvl4pPr marL="1600200" indent="-228600">
              <a:spcBef>
                <a:spcPct val="20000"/>
              </a:spcBef>
              <a:buChar char="–"/>
              <a:defRPr sz="2000">
                <a:solidFill>
                  <a:srgbClr val="002060"/>
                </a:solidFill>
                <a:latin typeface="Arial" panose="020B0604020202020204" pitchFamily="34" charset="0"/>
              </a:defRPr>
            </a:lvl4pPr>
            <a:lvl5pPr marL="2057400" indent="-228600">
              <a:spcBef>
                <a:spcPct val="20000"/>
              </a:spcBef>
              <a:buChar char="»"/>
              <a:defRPr sz="2000">
                <a:solidFill>
                  <a:srgbClr val="00206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206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206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206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2060"/>
                </a:solidFill>
                <a:latin typeface="Arial" panose="020B0604020202020204" pitchFamily="34" charset="0"/>
              </a:defRPr>
            </a:lvl9pPr>
          </a:lstStyle>
          <a:p>
            <a:pPr algn="ctr">
              <a:spcBef>
                <a:spcPct val="0"/>
              </a:spcBef>
              <a:buFontTx/>
              <a:buNone/>
            </a:pPr>
            <a:r>
              <a:rPr lang="en-GB" altLang="en-US" sz="1800">
                <a:solidFill>
                  <a:schemeClr val="tx2"/>
                </a:solidFill>
              </a:rPr>
              <a:t>Universities, research institutes, </a:t>
            </a:r>
          </a:p>
          <a:p>
            <a:pPr algn="ctr">
              <a:spcBef>
                <a:spcPct val="0"/>
              </a:spcBef>
              <a:buFontTx/>
              <a:buNone/>
            </a:pPr>
            <a:r>
              <a:rPr lang="en-GB" altLang="en-US" sz="1800">
                <a:solidFill>
                  <a:schemeClr val="tx2"/>
                </a:solidFill>
              </a:rPr>
              <a:t>Companies,</a:t>
            </a:r>
          </a:p>
          <a:p>
            <a:pPr algn="ctr">
              <a:spcBef>
                <a:spcPct val="0"/>
              </a:spcBef>
              <a:buFontTx/>
              <a:buNone/>
            </a:pPr>
            <a:r>
              <a:rPr lang="en-GB" altLang="en-US" sz="1800">
                <a:solidFill>
                  <a:schemeClr val="tx2"/>
                </a:solidFill>
              </a:rPr>
              <a:t>Research consortia</a:t>
            </a:r>
          </a:p>
        </p:txBody>
      </p:sp>
      <p:sp>
        <p:nvSpPr>
          <p:cNvPr id="22" name="TextBox 7"/>
          <p:cNvSpPr txBox="1">
            <a:spLocks noChangeArrowheads="1"/>
          </p:cNvSpPr>
          <p:nvPr/>
        </p:nvSpPr>
        <p:spPr bwMode="auto">
          <a:xfrm>
            <a:off x="2505125" y="1766888"/>
            <a:ext cx="15224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2060"/>
                </a:solidFill>
                <a:latin typeface="Arial" panose="020B0604020202020204" pitchFamily="34" charset="0"/>
              </a:defRPr>
            </a:lvl1pPr>
            <a:lvl2pPr marL="742950" indent="-285750">
              <a:spcBef>
                <a:spcPct val="20000"/>
              </a:spcBef>
              <a:buChar char="–"/>
              <a:defRPr sz="2800">
                <a:solidFill>
                  <a:srgbClr val="002060"/>
                </a:solidFill>
                <a:latin typeface="Arial" panose="020B0604020202020204" pitchFamily="34" charset="0"/>
              </a:defRPr>
            </a:lvl2pPr>
            <a:lvl3pPr marL="1143000" indent="-228600">
              <a:spcBef>
                <a:spcPct val="20000"/>
              </a:spcBef>
              <a:buChar char="•"/>
              <a:defRPr sz="2400">
                <a:solidFill>
                  <a:srgbClr val="002060"/>
                </a:solidFill>
                <a:latin typeface="Arial" panose="020B0604020202020204" pitchFamily="34" charset="0"/>
              </a:defRPr>
            </a:lvl3pPr>
            <a:lvl4pPr marL="1600200" indent="-228600">
              <a:spcBef>
                <a:spcPct val="20000"/>
              </a:spcBef>
              <a:buChar char="–"/>
              <a:defRPr sz="2000">
                <a:solidFill>
                  <a:srgbClr val="002060"/>
                </a:solidFill>
                <a:latin typeface="Arial" panose="020B0604020202020204" pitchFamily="34" charset="0"/>
              </a:defRPr>
            </a:lvl4pPr>
            <a:lvl5pPr marL="2057400" indent="-228600">
              <a:spcBef>
                <a:spcPct val="20000"/>
              </a:spcBef>
              <a:buChar char="»"/>
              <a:defRPr sz="2000">
                <a:solidFill>
                  <a:srgbClr val="00206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206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206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206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2060"/>
                </a:solidFill>
                <a:latin typeface="Arial" panose="020B0604020202020204" pitchFamily="34" charset="0"/>
              </a:defRPr>
            </a:lvl9pPr>
          </a:lstStyle>
          <a:p>
            <a:pPr>
              <a:spcBef>
                <a:spcPct val="0"/>
              </a:spcBef>
              <a:buFontTx/>
              <a:buNone/>
            </a:pPr>
            <a:r>
              <a:rPr lang="en-US" altLang="en-US" sz="1800" dirty="0">
                <a:solidFill>
                  <a:schemeClr val="tx2"/>
                </a:solidFill>
              </a:rPr>
              <a:t>Science, Research &amp; development</a:t>
            </a:r>
            <a:endParaRPr lang="en-GB" altLang="en-US" sz="1800" dirty="0">
              <a:solidFill>
                <a:schemeClr val="tx2"/>
              </a:solidFill>
            </a:endParaRPr>
          </a:p>
        </p:txBody>
      </p:sp>
      <p:sp>
        <p:nvSpPr>
          <p:cNvPr id="23" name="TextBox 8"/>
          <p:cNvSpPr txBox="1">
            <a:spLocks noChangeArrowheads="1"/>
          </p:cNvSpPr>
          <p:nvPr/>
        </p:nvSpPr>
        <p:spPr bwMode="auto">
          <a:xfrm>
            <a:off x="8374113" y="1962150"/>
            <a:ext cx="1749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2060"/>
                </a:solidFill>
                <a:latin typeface="Arial" panose="020B0604020202020204" pitchFamily="34" charset="0"/>
              </a:defRPr>
            </a:lvl1pPr>
            <a:lvl2pPr marL="742950" indent="-285750">
              <a:spcBef>
                <a:spcPct val="20000"/>
              </a:spcBef>
              <a:buChar char="–"/>
              <a:defRPr sz="2800">
                <a:solidFill>
                  <a:srgbClr val="002060"/>
                </a:solidFill>
                <a:latin typeface="Arial" panose="020B0604020202020204" pitchFamily="34" charset="0"/>
              </a:defRPr>
            </a:lvl2pPr>
            <a:lvl3pPr marL="1143000" indent="-228600">
              <a:spcBef>
                <a:spcPct val="20000"/>
              </a:spcBef>
              <a:buChar char="•"/>
              <a:defRPr sz="2400">
                <a:solidFill>
                  <a:srgbClr val="002060"/>
                </a:solidFill>
                <a:latin typeface="Arial" panose="020B0604020202020204" pitchFamily="34" charset="0"/>
              </a:defRPr>
            </a:lvl3pPr>
            <a:lvl4pPr marL="1600200" indent="-228600">
              <a:spcBef>
                <a:spcPct val="20000"/>
              </a:spcBef>
              <a:buChar char="–"/>
              <a:defRPr sz="2000">
                <a:solidFill>
                  <a:srgbClr val="002060"/>
                </a:solidFill>
                <a:latin typeface="Arial" panose="020B0604020202020204" pitchFamily="34" charset="0"/>
              </a:defRPr>
            </a:lvl4pPr>
            <a:lvl5pPr marL="2057400" indent="-228600">
              <a:spcBef>
                <a:spcPct val="20000"/>
              </a:spcBef>
              <a:buChar char="»"/>
              <a:defRPr sz="2000">
                <a:solidFill>
                  <a:srgbClr val="00206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206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206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206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2060"/>
                </a:solidFill>
                <a:latin typeface="Arial" panose="020B0604020202020204" pitchFamily="34" charset="0"/>
              </a:defRPr>
            </a:lvl9pPr>
          </a:lstStyle>
          <a:p>
            <a:pPr>
              <a:spcBef>
                <a:spcPct val="0"/>
              </a:spcBef>
              <a:buFontTx/>
              <a:buNone/>
            </a:pPr>
            <a:r>
              <a:rPr lang="en-US" altLang="en-US" sz="1800">
                <a:solidFill>
                  <a:schemeClr val="tx2"/>
                </a:solidFill>
              </a:rPr>
              <a:t>Policy &amp; policy </a:t>
            </a:r>
          </a:p>
          <a:p>
            <a:pPr>
              <a:spcBef>
                <a:spcPct val="0"/>
              </a:spcBef>
              <a:buFontTx/>
              <a:buNone/>
            </a:pPr>
            <a:r>
              <a:rPr lang="en-US" altLang="en-US" sz="1800">
                <a:solidFill>
                  <a:schemeClr val="tx2"/>
                </a:solidFill>
              </a:rPr>
              <a:t>implementation</a:t>
            </a:r>
            <a:endParaRPr lang="en-GB" altLang="en-US" sz="1800">
              <a:solidFill>
                <a:schemeClr val="tx2"/>
              </a:solidFill>
            </a:endParaRPr>
          </a:p>
        </p:txBody>
      </p:sp>
      <p:sp>
        <p:nvSpPr>
          <p:cNvPr id="24" name="Rectangle 23"/>
          <p:cNvSpPr/>
          <p:nvPr/>
        </p:nvSpPr>
        <p:spPr>
          <a:xfrm>
            <a:off x="3343325" y="3213100"/>
            <a:ext cx="5365750" cy="4603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25" name="Straight Arrow Connector 24"/>
          <p:cNvCxnSpPr/>
          <p:nvPr/>
        </p:nvCxnSpPr>
        <p:spPr>
          <a:xfrm>
            <a:off x="3678288" y="2852738"/>
            <a:ext cx="4695825"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395963" y="2344738"/>
            <a:ext cx="1452562" cy="460375"/>
          </a:xfrm>
          <a:prstGeom prst="rect">
            <a:avLst/>
          </a:prstGeom>
          <a:noFill/>
        </p:spPr>
        <p:txBody>
          <a:bodyPr wrap="none">
            <a:spAutoFit/>
          </a:bodyPr>
          <a:lstStyle/>
          <a:p>
            <a:pPr>
              <a:defRPr/>
            </a:pPr>
            <a:r>
              <a:rPr lang="en-US" sz="2400" dirty="0">
                <a:solidFill>
                  <a:schemeClr val="tx1">
                    <a:lumMod val="50000"/>
                    <a:lumOff val="50000"/>
                  </a:schemeClr>
                </a:solidFill>
              </a:rPr>
              <a:t>Solutions</a:t>
            </a:r>
            <a:endParaRPr lang="en-GB" dirty="0">
              <a:solidFill>
                <a:schemeClr val="tx1">
                  <a:lumMod val="50000"/>
                  <a:lumOff val="50000"/>
                </a:schemeClr>
              </a:solidFill>
            </a:endParaRPr>
          </a:p>
        </p:txBody>
      </p:sp>
      <p:sp>
        <p:nvSpPr>
          <p:cNvPr id="27" name="TextBox 26"/>
          <p:cNvSpPr txBox="1">
            <a:spLocks noChangeArrowheads="1"/>
          </p:cNvSpPr>
          <p:nvPr/>
        </p:nvSpPr>
        <p:spPr bwMode="auto">
          <a:xfrm>
            <a:off x="2495600" y="1163638"/>
            <a:ext cx="3711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2060"/>
                </a:solidFill>
                <a:latin typeface="Arial" panose="020B0604020202020204" pitchFamily="34" charset="0"/>
              </a:defRPr>
            </a:lvl1pPr>
            <a:lvl2pPr marL="742950" indent="-285750">
              <a:spcBef>
                <a:spcPct val="20000"/>
              </a:spcBef>
              <a:buChar char="–"/>
              <a:defRPr sz="2800">
                <a:solidFill>
                  <a:srgbClr val="002060"/>
                </a:solidFill>
                <a:latin typeface="Arial" panose="020B0604020202020204" pitchFamily="34" charset="0"/>
              </a:defRPr>
            </a:lvl2pPr>
            <a:lvl3pPr marL="1143000" indent="-228600">
              <a:spcBef>
                <a:spcPct val="20000"/>
              </a:spcBef>
              <a:buChar char="•"/>
              <a:defRPr sz="2400">
                <a:solidFill>
                  <a:srgbClr val="002060"/>
                </a:solidFill>
                <a:latin typeface="Arial" panose="020B0604020202020204" pitchFamily="34" charset="0"/>
              </a:defRPr>
            </a:lvl3pPr>
            <a:lvl4pPr marL="1600200" indent="-228600">
              <a:spcBef>
                <a:spcPct val="20000"/>
              </a:spcBef>
              <a:buChar char="–"/>
              <a:defRPr sz="2000">
                <a:solidFill>
                  <a:srgbClr val="002060"/>
                </a:solidFill>
                <a:latin typeface="Arial" panose="020B0604020202020204" pitchFamily="34" charset="0"/>
              </a:defRPr>
            </a:lvl4pPr>
            <a:lvl5pPr marL="2057400" indent="-228600">
              <a:spcBef>
                <a:spcPct val="20000"/>
              </a:spcBef>
              <a:buChar char="»"/>
              <a:defRPr sz="2000">
                <a:solidFill>
                  <a:srgbClr val="00206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206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206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206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2060"/>
                </a:solidFill>
                <a:latin typeface="Arial" panose="020B0604020202020204" pitchFamily="34" charset="0"/>
              </a:defRPr>
            </a:lvl9pPr>
          </a:lstStyle>
          <a:p>
            <a:pPr>
              <a:spcBef>
                <a:spcPct val="0"/>
              </a:spcBef>
              <a:buFontTx/>
              <a:buNone/>
            </a:pPr>
            <a:r>
              <a:rPr lang="en-US" altLang="en-US" sz="1800" i="1" dirty="0">
                <a:solidFill>
                  <a:schemeClr val="tx2"/>
                </a:solidFill>
              </a:rPr>
              <a:t>How we are we supposed to do it?</a:t>
            </a:r>
            <a:endParaRPr lang="en-GB" altLang="en-US" sz="1800" i="1" dirty="0">
              <a:solidFill>
                <a:schemeClr val="tx2"/>
              </a:solidFill>
            </a:endParaRPr>
          </a:p>
        </p:txBody>
      </p:sp>
      <p:grpSp>
        <p:nvGrpSpPr>
          <p:cNvPr id="28" name="Group 1"/>
          <p:cNvGrpSpPr>
            <a:grpSpLocks/>
          </p:cNvGrpSpPr>
          <p:nvPr/>
        </p:nvGrpSpPr>
        <p:grpSpPr bwMode="auto">
          <a:xfrm rot="-495101">
            <a:off x="4640313" y="4057650"/>
            <a:ext cx="1168400" cy="1277938"/>
            <a:chOff x="1399049" y="2780928"/>
            <a:chExt cx="3491898" cy="3530297"/>
          </a:xfrm>
        </p:grpSpPr>
        <p:pic>
          <p:nvPicPr>
            <p:cNvPr id="2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049" y="2780928"/>
              <a:ext cx="2504303" cy="3530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11803">
              <a:off x="2339753" y="2780929"/>
              <a:ext cx="2551194" cy="3530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62861">
            <a:off x="5764263" y="4314825"/>
            <a:ext cx="1827212" cy="106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TextBox 31"/>
          <p:cNvSpPr txBox="1"/>
          <p:nvPr/>
        </p:nvSpPr>
        <p:spPr>
          <a:xfrm>
            <a:off x="5224513" y="5461000"/>
            <a:ext cx="1993900" cy="431800"/>
          </a:xfrm>
          <a:prstGeom prst="rect">
            <a:avLst/>
          </a:prstGeom>
          <a:noFill/>
        </p:spPr>
        <p:txBody>
          <a:bodyPr wrap="none">
            <a:spAutoFit/>
          </a:bodyPr>
          <a:lstStyle/>
          <a:p>
            <a:pPr>
              <a:defRPr/>
            </a:pPr>
            <a:r>
              <a:rPr lang="en-US" sz="1100" dirty="0">
                <a:solidFill>
                  <a:schemeClr val="tx1">
                    <a:lumMod val="50000"/>
                    <a:lumOff val="50000"/>
                  </a:schemeClr>
                </a:solidFill>
              </a:rPr>
              <a:t>Policy briefs, Websites</a:t>
            </a:r>
          </a:p>
          <a:p>
            <a:pPr>
              <a:defRPr/>
            </a:pPr>
            <a:r>
              <a:rPr lang="en-US" sz="1100" dirty="0">
                <a:solidFill>
                  <a:schemeClr val="tx1">
                    <a:lumMod val="50000"/>
                    <a:lumOff val="50000"/>
                  </a:schemeClr>
                </a:solidFill>
              </a:rPr>
              <a:t>Tweets, Blogs, Podcasts, </a:t>
            </a:r>
            <a:r>
              <a:rPr lang="en-US" sz="1100" dirty="0" err="1">
                <a:solidFill>
                  <a:schemeClr val="tx1">
                    <a:lumMod val="50000"/>
                    <a:lumOff val="50000"/>
                  </a:schemeClr>
                </a:solidFill>
              </a:rPr>
              <a:t>etc</a:t>
            </a:r>
            <a:endParaRPr lang="en-GB" sz="1100" dirty="0">
              <a:solidFill>
                <a:schemeClr val="tx1">
                  <a:lumMod val="50000"/>
                  <a:lumOff val="50000"/>
                </a:schemeClr>
              </a:solidFill>
            </a:endParaRPr>
          </a:p>
        </p:txBody>
      </p:sp>
      <p:sp>
        <p:nvSpPr>
          <p:cNvPr id="33" name="TextBox 6"/>
          <p:cNvSpPr txBox="1">
            <a:spLocks noChangeArrowheads="1"/>
          </p:cNvSpPr>
          <p:nvPr/>
        </p:nvSpPr>
        <p:spPr bwMode="auto">
          <a:xfrm>
            <a:off x="8240763" y="3979863"/>
            <a:ext cx="1547812"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2060"/>
                </a:solidFill>
                <a:latin typeface="Arial" panose="020B0604020202020204" pitchFamily="34" charset="0"/>
              </a:defRPr>
            </a:lvl1pPr>
            <a:lvl2pPr marL="742950" indent="-285750">
              <a:spcBef>
                <a:spcPct val="20000"/>
              </a:spcBef>
              <a:buChar char="–"/>
              <a:defRPr sz="2800">
                <a:solidFill>
                  <a:srgbClr val="002060"/>
                </a:solidFill>
                <a:latin typeface="Arial" panose="020B0604020202020204" pitchFamily="34" charset="0"/>
              </a:defRPr>
            </a:lvl2pPr>
            <a:lvl3pPr marL="1143000" indent="-228600">
              <a:spcBef>
                <a:spcPct val="20000"/>
              </a:spcBef>
              <a:buChar char="•"/>
              <a:defRPr sz="2400">
                <a:solidFill>
                  <a:srgbClr val="002060"/>
                </a:solidFill>
                <a:latin typeface="Arial" panose="020B0604020202020204" pitchFamily="34" charset="0"/>
              </a:defRPr>
            </a:lvl3pPr>
            <a:lvl4pPr marL="1600200" indent="-228600">
              <a:spcBef>
                <a:spcPct val="20000"/>
              </a:spcBef>
              <a:buChar char="–"/>
              <a:defRPr sz="2000">
                <a:solidFill>
                  <a:srgbClr val="002060"/>
                </a:solidFill>
                <a:latin typeface="Arial" panose="020B0604020202020204" pitchFamily="34" charset="0"/>
              </a:defRPr>
            </a:lvl4pPr>
            <a:lvl5pPr marL="2057400" indent="-228600">
              <a:spcBef>
                <a:spcPct val="20000"/>
              </a:spcBef>
              <a:buChar char="»"/>
              <a:defRPr sz="2000">
                <a:solidFill>
                  <a:srgbClr val="00206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206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206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206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2060"/>
                </a:solidFill>
                <a:latin typeface="Arial" panose="020B0604020202020204" pitchFamily="34" charset="0"/>
              </a:defRPr>
            </a:lvl9pPr>
          </a:lstStyle>
          <a:p>
            <a:pPr algn="ctr">
              <a:spcBef>
                <a:spcPct val="0"/>
              </a:spcBef>
              <a:buFontTx/>
              <a:buNone/>
            </a:pPr>
            <a:r>
              <a:rPr lang="en-GB" altLang="en-US" sz="1800">
                <a:solidFill>
                  <a:schemeClr val="tx2"/>
                </a:solidFill>
              </a:rPr>
              <a:t>National, regional, local government</a:t>
            </a:r>
          </a:p>
          <a:p>
            <a:pPr algn="ctr">
              <a:spcBef>
                <a:spcPct val="0"/>
              </a:spcBef>
              <a:buFontTx/>
              <a:buNone/>
            </a:pPr>
            <a:r>
              <a:rPr lang="en-GB" altLang="en-US" sz="1800">
                <a:solidFill>
                  <a:schemeClr val="tx2"/>
                </a:solidFill>
              </a:rPr>
              <a:t>Agencies</a:t>
            </a:r>
          </a:p>
          <a:p>
            <a:pPr algn="ctr">
              <a:spcBef>
                <a:spcPct val="0"/>
              </a:spcBef>
              <a:buFontTx/>
              <a:buNone/>
            </a:pPr>
            <a:r>
              <a:rPr lang="en-GB" altLang="en-US" sz="1800">
                <a:solidFill>
                  <a:schemeClr val="tx2"/>
                </a:solidFill>
              </a:rPr>
              <a:t>NGO’s</a:t>
            </a:r>
          </a:p>
          <a:p>
            <a:pPr algn="ctr">
              <a:spcBef>
                <a:spcPct val="0"/>
              </a:spcBef>
              <a:buFontTx/>
              <a:buNone/>
            </a:pPr>
            <a:r>
              <a:rPr lang="en-GB" altLang="en-US" sz="1800">
                <a:solidFill>
                  <a:schemeClr val="tx2"/>
                </a:solidFill>
              </a:rPr>
              <a:t>Communities</a:t>
            </a:r>
          </a:p>
        </p:txBody>
      </p:sp>
    </p:spTree>
    <p:extLst>
      <p:ext uri="{BB962C8B-B14F-4D97-AF65-F5344CB8AC3E}">
        <p14:creationId xmlns:p14="http://schemas.microsoft.com/office/powerpoint/2010/main" val="381961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ext Placeholder 2"/>
          <p:cNvSpPr>
            <a:spLocks noGrp="1"/>
          </p:cNvSpPr>
          <p:nvPr>
            <p:ph type="body" sz="quarter" idx="10"/>
          </p:nvPr>
        </p:nvSpPr>
        <p:spPr>
          <a:xfrm>
            <a:off x="480001" y="360364"/>
            <a:ext cx="8270561" cy="551090"/>
          </a:xfrm>
        </p:spPr>
        <p:txBody>
          <a:bodyPr/>
          <a:lstStyle/>
          <a:p>
            <a:r>
              <a:rPr lang="en-GB" dirty="0"/>
              <a:t>Uptake of “new” science may in reality be a bit more complex…</a:t>
            </a:r>
          </a:p>
        </p:txBody>
      </p:sp>
      <p:sp>
        <p:nvSpPr>
          <p:cNvPr id="4" name="Rectangle 3"/>
          <p:cNvSpPr/>
          <p:nvPr/>
        </p:nvSpPr>
        <p:spPr>
          <a:xfrm>
            <a:off x="6488613" y="1782794"/>
            <a:ext cx="234808" cy="71734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422398" y="2302802"/>
            <a:ext cx="234808" cy="71734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094383" y="5322983"/>
            <a:ext cx="234808" cy="71734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354248" y="5392319"/>
            <a:ext cx="234808" cy="71734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769729" y="4885718"/>
            <a:ext cx="234808" cy="71734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555442" y="3616264"/>
            <a:ext cx="234808" cy="71734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2592497" y="4922145"/>
            <a:ext cx="701859" cy="369332"/>
          </a:xfrm>
          <a:prstGeom prst="rect">
            <a:avLst/>
          </a:prstGeom>
          <a:noFill/>
        </p:spPr>
        <p:txBody>
          <a:bodyPr wrap="none" rtlCol="0">
            <a:spAutoFit/>
          </a:bodyPr>
          <a:lstStyle/>
          <a:p>
            <a:r>
              <a:rPr lang="en-US" dirty="0"/>
              <a:t>Trust</a:t>
            </a:r>
            <a:endParaRPr lang="en-GB" dirty="0"/>
          </a:p>
        </p:txBody>
      </p:sp>
      <p:sp>
        <p:nvSpPr>
          <p:cNvPr id="11" name="TextBox 10"/>
          <p:cNvSpPr txBox="1"/>
          <p:nvPr/>
        </p:nvSpPr>
        <p:spPr>
          <a:xfrm>
            <a:off x="2654921" y="1852066"/>
            <a:ext cx="1326004" cy="369332"/>
          </a:xfrm>
          <a:prstGeom prst="rect">
            <a:avLst/>
          </a:prstGeom>
          <a:noFill/>
        </p:spPr>
        <p:txBody>
          <a:bodyPr wrap="none" rtlCol="0">
            <a:spAutoFit/>
          </a:bodyPr>
          <a:lstStyle/>
          <a:p>
            <a:r>
              <a:rPr lang="en-US" dirty="0"/>
              <a:t>Leadership</a:t>
            </a:r>
            <a:endParaRPr lang="en-GB" dirty="0"/>
          </a:p>
        </p:txBody>
      </p:sp>
      <p:sp>
        <p:nvSpPr>
          <p:cNvPr id="12" name="TextBox 11"/>
          <p:cNvSpPr txBox="1"/>
          <p:nvPr/>
        </p:nvSpPr>
        <p:spPr>
          <a:xfrm>
            <a:off x="5793659" y="1268760"/>
            <a:ext cx="1787669" cy="369332"/>
          </a:xfrm>
          <a:prstGeom prst="rect">
            <a:avLst/>
          </a:prstGeom>
          <a:noFill/>
        </p:spPr>
        <p:txBody>
          <a:bodyPr wrap="none" rtlCol="0">
            <a:spAutoFit/>
          </a:bodyPr>
          <a:lstStyle/>
          <a:p>
            <a:r>
              <a:rPr lang="en-US" dirty="0"/>
              <a:t>Communication</a:t>
            </a:r>
            <a:endParaRPr lang="en-GB" dirty="0"/>
          </a:p>
        </p:txBody>
      </p:sp>
      <p:sp>
        <p:nvSpPr>
          <p:cNvPr id="13" name="Rectangle 12"/>
          <p:cNvSpPr/>
          <p:nvPr/>
        </p:nvSpPr>
        <p:spPr>
          <a:xfrm>
            <a:off x="3420832" y="4015042"/>
            <a:ext cx="234808" cy="71734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2990353" y="3385914"/>
            <a:ext cx="1206599" cy="646331"/>
          </a:xfrm>
          <a:prstGeom prst="rect">
            <a:avLst/>
          </a:prstGeom>
          <a:noFill/>
        </p:spPr>
        <p:txBody>
          <a:bodyPr wrap="square" rtlCol="0">
            <a:spAutoFit/>
          </a:bodyPr>
          <a:lstStyle/>
          <a:p>
            <a:r>
              <a:rPr lang="en-US" dirty="0"/>
              <a:t>Research outputs</a:t>
            </a:r>
            <a:endParaRPr lang="en-GB" dirty="0"/>
          </a:p>
        </p:txBody>
      </p:sp>
      <p:sp>
        <p:nvSpPr>
          <p:cNvPr id="15" name="TextBox 14"/>
          <p:cNvSpPr txBox="1"/>
          <p:nvPr/>
        </p:nvSpPr>
        <p:spPr>
          <a:xfrm>
            <a:off x="8172132" y="3139533"/>
            <a:ext cx="1236236" cy="369332"/>
          </a:xfrm>
          <a:prstGeom prst="rect">
            <a:avLst/>
          </a:prstGeom>
          <a:noFill/>
        </p:spPr>
        <p:txBody>
          <a:bodyPr wrap="none" rtlCol="0">
            <a:spAutoFit/>
          </a:bodyPr>
          <a:lstStyle/>
          <a:p>
            <a:r>
              <a:rPr lang="en-US" dirty="0"/>
              <a:t>Outcomes</a:t>
            </a:r>
            <a:endParaRPr lang="en-GB" dirty="0"/>
          </a:p>
        </p:txBody>
      </p:sp>
      <p:sp>
        <p:nvSpPr>
          <p:cNvPr id="16" name="TextBox 15"/>
          <p:cNvSpPr txBox="1"/>
          <p:nvPr/>
        </p:nvSpPr>
        <p:spPr>
          <a:xfrm>
            <a:off x="7473094" y="4423748"/>
            <a:ext cx="1082348" cy="369332"/>
          </a:xfrm>
          <a:prstGeom prst="rect">
            <a:avLst/>
          </a:prstGeom>
          <a:noFill/>
        </p:spPr>
        <p:txBody>
          <a:bodyPr wrap="none" rtlCol="0">
            <a:spAutoFit/>
          </a:bodyPr>
          <a:lstStyle/>
          <a:p>
            <a:r>
              <a:rPr lang="en-US" dirty="0"/>
              <a:t>Learning</a:t>
            </a:r>
            <a:endParaRPr lang="en-GB" dirty="0"/>
          </a:p>
        </p:txBody>
      </p:sp>
      <p:sp>
        <p:nvSpPr>
          <p:cNvPr id="17" name="Freeform 16"/>
          <p:cNvSpPr/>
          <p:nvPr/>
        </p:nvSpPr>
        <p:spPr>
          <a:xfrm>
            <a:off x="3682231" y="2527400"/>
            <a:ext cx="4872251" cy="1427655"/>
          </a:xfrm>
          <a:custGeom>
            <a:avLst/>
            <a:gdLst>
              <a:gd name="connsiteX0" fmla="*/ 0 w 4872251"/>
              <a:gd name="connsiteY0" fmla="*/ 177421 h 1427655"/>
              <a:gd name="connsiteX1" fmla="*/ 95534 w 4872251"/>
              <a:gd name="connsiteY1" fmla="*/ 109183 h 1427655"/>
              <a:gd name="connsiteX2" fmla="*/ 163773 w 4872251"/>
              <a:gd name="connsiteY2" fmla="*/ 95535 h 1427655"/>
              <a:gd name="connsiteX3" fmla="*/ 368489 w 4872251"/>
              <a:gd name="connsiteY3" fmla="*/ 27296 h 1427655"/>
              <a:gd name="connsiteX4" fmla="*/ 504967 w 4872251"/>
              <a:gd name="connsiteY4" fmla="*/ 13648 h 1427655"/>
              <a:gd name="connsiteX5" fmla="*/ 573206 w 4872251"/>
              <a:gd name="connsiteY5" fmla="*/ 0 h 1427655"/>
              <a:gd name="connsiteX6" fmla="*/ 900752 w 4872251"/>
              <a:gd name="connsiteY6" fmla="*/ 13648 h 1427655"/>
              <a:gd name="connsiteX7" fmla="*/ 955343 w 4872251"/>
              <a:gd name="connsiteY7" fmla="*/ 40944 h 1427655"/>
              <a:gd name="connsiteX8" fmla="*/ 1009934 w 4872251"/>
              <a:gd name="connsiteY8" fmla="*/ 81887 h 1427655"/>
              <a:gd name="connsiteX9" fmla="*/ 1050877 w 4872251"/>
              <a:gd name="connsiteY9" fmla="*/ 109183 h 1427655"/>
              <a:gd name="connsiteX10" fmla="*/ 1132764 w 4872251"/>
              <a:gd name="connsiteY10" fmla="*/ 218365 h 1427655"/>
              <a:gd name="connsiteX11" fmla="*/ 1228298 w 4872251"/>
              <a:gd name="connsiteY11" fmla="*/ 436729 h 1427655"/>
              <a:gd name="connsiteX12" fmla="*/ 1241946 w 4872251"/>
              <a:gd name="connsiteY12" fmla="*/ 532263 h 1427655"/>
              <a:gd name="connsiteX13" fmla="*/ 1296537 w 4872251"/>
              <a:gd name="connsiteY13" fmla="*/ 764275 h 1427655"/>
              <a:gd name="connsiteX14" fmla="*/ 1323833 w 4872251"/>
              <a:gd name="connsiteY14" fmla="*/ 982639 h 1427655"/>
              <a:gd name="connsiteX15" fmla="*/ 1378424 w 4872251"/>
              <a:gd name="connsiteY15" fmla="*/ 1146412 h 1427655"/>
              <a:gd name="connsiteX16" fmla="*/ 1433015 w 4872251"/>
              <a:gd name="connsiteY16" fmla="*/ 1241947 h 1427655"/>
              <a:gd name="connsiteX17" fmla="*/ 1487606 w 4872251"/>
              <a:gd name="connsiteY17" fmla="*/ 1282890 h 1427655"/>
              <a:gd name="connsiteX18" fmla="*/ 1528549 w 4872251"/>
              <a:gd name="connsiteY18" fmla="*/ 1323833 h 1427655"/>
              <a:gd name="connsiteX19" fmla="*/ 1596788 w 4872251"/>
              <a:gd name="connsiteY19" fmla="*/ 1337481 h 1427655"/>
              <a:gd name="connsiteX20" fmla="*/ 1897039 w 4872251"/>
              <a:gd name="connsiteY20" fmla="*/ 1323833 h 1427655"/>
              <a:gd name="connsiteX21" fmla="*/ 1965277 w 4872251"/>
              <a:gd name="connsiteY21" fmla="*/ 1310186 h 1427655"/>
              <a:gd name="connsiteX22" fmla="*/ 2047164 w 4872251"/>
              <a:gd name="connsiteY22" fmla="*/ 1255594 h 1427655"/>
              <a:gd name="connsiteX23" fmla="*/ 2088107 w 4872251"/>
              <a:gd name="connsiteY23" fmla="*/ 1228299 h 1427655"/>
              <a:gd name="connsiteX24" fmla="*/ 2142698 w 4872251"/>
              <a:gd name="connsiteY24" fmla="*/ 1173708 h 1427655"/>
              <a:gd name="connsiteX25" fmla="*/ 2265528 w 4872251"/>
              <a:gd name="connsiteY25" fmla="*/ 1105469 h 1427655"/>
              <a:gd name="connsiteX26" fmla="*/ 2320119 w 4872251"/>
              <a:gd name="connsiteY26" fmla="*/ 1064526 h 1427655"/>
              <a:gd name="connsiteX27" fmla="*/ 2361062 w 4872251"/>
              <a:gd name="connsiteY27" fmla="*/ 1050878 h 1427655"/>
              <a:gd name="connsiteX28" fmla="*/ 2538483 w 4872251"/>
              <a:gd name="connsiteY28" fmla="*/ 1037230 h 1427655"/>
              <a:gd name="connsiteX29" fmla="*/ 2661313 w 4872251"/>
              <a:gd name="connsiteY29" fmla="*/ 1023583 h 1427655"/>
              <a:gd name="connsiteX30" fmla="*/ 2961564 w 4872251"/>
              <a:gd name="connsiteY30" fmla="*/ 1037230 h 1427655"/>
              <a:gd name="connsiteX31" fmla="*/ 3070746 w 4872251"/>
              <a:gd name="connsiteY31" fmla="*/ 1078174 h 1427655"/>
              <a:gd name="connsiteX32" fmla="*/ 3111689 w 4872251"/>
              <a:gd name="connsiteY32" fmla="*/ 1091821 h 1427655"/>
              <a:gd name="connsiteX33" fmla="*/ 3234519 w 4872251"/>
              <a:gd name="connsiteY33" fmla="*/ 1173708 h 1427655"/>
              <a:gd name="connsiteX34" fmla="*/ 3275462 w 4872251"/>
              <a:gd name="connsiteY34" fmla="*/ 1201003 h 1427655"/>
              <a:gd name="connsiteX35" fmla="*/ 3316406 w 4872251"/>
              <a:gd name="connsiteY35" fmla="*/ 1228299 h 1427655"/>
              <a:gd name="connsiteX36" fmla="*/ 3384645 w 4872251"/>
              <a:gd name="connsiteY36" fmla="*/ 1255594 h 1427655"/>
              <a:gd name="connsiteX37" fmla="*/ 3466531 w 4872251"/>
              <a:gd name="connsiteY37" fmla="*/ 1282890 h 1427655"/>
              <a:gd name="connsiteX38" fmla="*/ 3507474 w 4872251"/>
              <a:gd name="connsiteY38" fmla="*/ 1310186 h 1427655"/>
              <a:gd name="connsiteX39" fmla="*/ 3562065 w 4872251"/>
              <a:gd name="connsiteY39" fmla="*/ 1323833 h 1427655"/>
              <a:gd name="connsiteX40" fmla="*/ 3739486 w 4872251"/>
              <a:gd name="connsiteY40" fmla="*/ 1351129 h 1427655"/>
              <a:gd name="connsiteX41" fmla="*/ 3916907 w 4872251"/>
              <a:gd name="connsiteY41" fmla="*/ 1392072 h 1427655"/>
              <a:gd name="connsiteX42" fmla="*/ 3957851 w 4872251"/>
              <a:gd name="connsiteY42" fmla="*/ 1405720 h 1427655"/>
              <a:gd name="connsiteX43" fmla="*/ 4872251 w 4872251"/>
              <a:gd name="connsiteY43" fmla="*/ 1419368 h 142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872251" h="1427655">
                <a:moveTo>
                  <a:pt x="0" y="177421"/>
                </a:moveTo>
                <a:cubicBezTo>
                  <a:pt x="31845" y="154675"/>
                  <a:pt x="60532" y="126684"/>
                  <a:pt x="95534" y="109183"/>
                </a:cubicBezTo>
                <a:cubicBezTo>
                  <a:pt x="116282" y="98809"/>
                  <a:pt x="141602" y="102357"/>
                  <a:pt x="163773" y="95535"/>
                </a:cubicBezTo>
                <a:cubicBezTo>
                  <a:pt x="246011" y="70231"/>
                  <a:pt x="284963" y="42036"/>
                  <a:pt x="368489" y="27296"/>
                </a:cubicBezTo>
                <a:cubicBezTo>
                  <a:pt x="413513" y="19350"/>
                  <a:pt x="459648" y="19691"/>
                  <a:pt x="504967" y="13648"/>
                </a:cubicBezTo>
                <a:cubicBezTo>
                  <a:pt x="527960" y="10582"/>
                  <a:pt x="550460" y="4549"/>
                  <a:pt x="573206" y="0"/>
                </a:cubicBezTo>
                <a:cubicBezTo>
                  <a:pt x="682388" y="4549"/>
                  <a:pt x="792097" y="2006"/>
                  <a:pt x="900752" y="13648"/>
                </a:cubicBezTo>
                <a:cubicBezTo>
                  <a:pt x="920981" y="15815"/>
                  <a:pt x="938091" y="30161"/>
                  <a:pt x="955343" y="40944"/>
                </a:cubicBezTo>
                <a:cubicBezTo>
                  <a:pt x="974632" y="52999"/>
                  <a:pt x="991425" y="68666"/>
                  <a:pt x="1009934" y="81887"/>
                </a:cubicBezTo>
                <a:cubicBezTo>
                  <a:pt x="1023281" y="91421"/>
                  <a:pt x="1038276" y="98682"/>
                  <a:pt x="1050877" y="109183"/>
                </a:cubicBezTo>
                <a:cubicBezTo>
                  <a:pt x="1090061" y="141836"/>
                  <a:pt x="1110089" y="170747"/>
                  <a:pt x="1132764" y="218365"/>
                </a:cubicBezTo>
                <a:cubicBezTo>
                  <a:pt x="1166922" y="290097"/>
                  <a:pt x="1228298" y="436729"/>
                  <a:pt x="1228298" y="436729"/>
                </a:cubicBezTo>
                <a:cubicBezTo>
                  <a:pt x="1232847" y="468574"/>
                  <a:pt x="1235206" y="500809"/>
                  <a:pt x="1241946" y="532263"/>
                </a:cubicBezTo>
                <a:cubicBezTo>
                  <a:pt x="1274294" y="683217"/>
                  <a:pt x="1273524" y="580176"/>
                  <a:pt x="1296537" y="764275"/>
                </a:cubicBezTo>
                <a:cubicBezTo>
                  <a:pt x="1305636" y="837063"/>
                  <a:pt x="1303681" y="912107"/>
                  <a:pt x="1323833" y="982639"/>
                </a:cubicBezTo>
                <a:cubicBezTo>
                  <a:pt x="1347155" y="1064270"/>
                  <a:pt x="1346744" y="1075133"/>
                  <a:pt x="1378424" y="1146412"/>
                </a:cubicBezTo>
                <a:cubicBezTo>
                  <a:pt x="1386988" y="1165681"/>
                  <a:pt x="1415449" y="1224381"/>
                  <a:pt x="1433015" y="1241947"/>
                </a:cubicBezTo>
                <a:cubicBezTo>
                  <a:pt x="1449099" y="1258031"/>
                  <a:pt x="1470336" y="1268087"/>
                  <a:pt x="1487606" y="1282890"/>
                </a:cubicBezTo>
                <a:cubicBezTo>
                  <a:pt x="1502260" y="1295451"/>
                  <a:pt x="1511286" y="1315201"/>
                  <a:pt x="1528549" y="1323833"/>
                </a:cubicBezTo>
                <a:cubicBezTo>
                  <a:pt x="1549297" y="1334207"/>
                  <a:pt x="1574042" y="1332932"/>
                  <a:pt x="1596788" y="1337481"/>
                </a:cubicBezTo>
                <a:cubicBezTo>
                  <a:pt x="1696872" y="1332932"/>
                  <a:pt x="1797126" y="1331234"/>
                  <a:pt x="1897039" y="1323833"/>
                </a:cubicBezTo>
                <a:cubicBezTo>
                  <a:pt x="1920172" y="1322119"/>
                  <a:pt x="1944160" y="1319785"/>
                  <a:pt x="1965277" y="1310186"/>
                </a:cubicBezTo>
                <a:cubicBezTo>
                  <a:pt x="1995142" y="1296611"/>
                  <a:pt x="2019868" y="1273791"/>
                  <a:pt x="2047164" y="1255594"/>
                </a:cubicBezTo>
                <a:cubicBezTo>
                  <a:pt x="2060812" y="1246496"/>
                  <a:pt x="2076509" y="1239897"/>
                  <a:pt x="2088107" y="1228299"/>
                </a:cubicBezTo>
                <a:cubicBezTo>
                  <a:pt x="2106304" y="1210102"/>
                  <a:pt x="2122603" y="1189784"/>
                  <a:pt x="2142698" y="1173708"/>
                </a:cubicBezTo>
                <a:cubicBezTo>
                  <a:pt x="2209738" y="1120076"/>
                  <a:pt x="2205223" y="1125571"/>
                  <a:pt x="2265528" y="1105469"/>
                </a:cubicBezTo>
                <a:cubicBezTo>
                  <a:pt x="2283725" y="1091821"/>
                  <a:pt x="2300370" y="1075811"/>
                  <a:pt x="2320119" y="1064526"/>
                </a:cubicBezTo>
                <a:cubicBezTo>
                  <a:pt x="2332609" y="1057389"/>
                  <a:pt x="2346787" y="1052662"/>
                  <a:pt x="2361062" y="1050878"/>
                </a:cubicBezTo>
                <a:cubicBezTo>
                  <a:pt x="2419919" y="1043521"/>
                  <a:pt x="2479412" y="1042600"/>
                  <a:pt x="2538483" y="1037230"/>
                </a:cubicBezTo>
                <a:cubicBezTo>
                  <a:pt x="2579509" y="1033500"/>
                  <a:pt x="2620370" y="1028132"/>
                  <a:pt x="2661313" y="1023583"/>
                </a:cubicBezTo>
                <a:cubicBezTo>
                  <a:pt x="2761397" y="1028132"/>
                  <a:pt x="2861672" y="1029546"/>
                  <a:pt x="2961564" y="1037230"/>
                </a:cubicBezTo>
                <a:cubicBezTo>
                  <a:pt x="3012675" y="1041162"/>
                  <a:pt x="3024561" y="1058381"/>
                  <a:pt x="3070746" y="1078174"/>
                </a:cubicBezTo>
                <a:cubicBezTo>
                  <a:pt x="3083969" y="1083841"/>
                  <a:pt x="3098041" y="1087272"/>
                  <a:pt x="3111689" y="1091821"/>
                </a:cubicBezTo>
                <a:lnTo>
                  <a:pt x="3234519" y="1173708"/>
                </a:lnTo>
                <a:lnTo>
                  <a:pt x="3275462" y="1201003"/>
                </a:lnTo>
                <a:cubicBezTo>
                  <a:pt x="3289110" y="1210102"/>
                  <a:pt x="3301176" y="1222207"/>
                  <a:pt x="3316406" y="1228299"/>
                </a:cubicBezTo>
                <a:cubicBezTo>
                  <a:pt x="3339152" y="1237397"/>
                  <a:pt x="3361621" y="1247222"/>
                  <a:pt x="3384645" y="1255594"/>
                </a:cubicBezTo>
                <a:cubicBezTo>
                  <a:pt x="3411685" y="1265427"/>
                  <a:pt x="3440239" y="1271204"/>
                  <a:pt x="3466531" y="1282890"/>
                </a:cubicBezTo>
                <a:cubicBezTo>
                  <a:pt x="3481520" y="1289552"/>
                  <a:pt x="3492398" y="1303725"/>
                  <a:pt x="3507474" y="1310186"/>
                </a:cubicBezTo>
                <a:cubicBezTo>
                  <a:pt x="3524714" y="1317575"/>
                  <a:pt x="3543672" y="1320155"/>
                  <a:pt x="3562065" y="1323833"/>
                </a:cubicBezTo>
                <a:cubicBezTo>
                  <a:pt x="3609410" y="1333302"/>
                  <a:pt x="3693598" y="1344573"/>
                  <a:pt x="3739486" y="1351129"/>
                </a:cubicBezTo>
                <a:cubicBezTo>
                  <a:pt x="3838451" y="1384117"/>
                  <a:pt x="3721147" y="1346897"/>
                  <a:pt x="3916907" y="1392072"/>
                </a:cubicBezTo>
                <a:cubicBezTo>
                  <a:pt x="3930925" y="1395307"/>
                  <a:pt x="3943632" y="1403532"/>
                  <a:pt x="3957851" y="1405720"/>
                </a:cubicBezTo>
                <a:cubicBezTo>
                  <a:pt x="4214276" y="1445171"/>
                  <a:pt x="4831722" y="1419368"/>
                  <a:pt x="4872251" y="1419368"/>
                </a:cubicBezTo>
              </a:path>
            </a:pathLst>
          </a:custGeom>
          <a:ln w="57150">
            <a:solidFill>
              <a:srgbClr val="FF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GB"/>
          </a:p>
        </p:txBody>
      </p:sp>
      <p:sp>
        <p:nvSpPr>
          <p:cNvPr id="18" name="Freeform 17"/>
          <p:cNvSpPr/>
          <p:nvPr/>
        </p:nvSpPr>
        <p:spPr>
          <a:xfrm>
            <a:off x="6054023" y="2431863"/>
            <a:ext cx="1340396" cy="3411940"/>
          </a:xfrm>
          <a:custGeom>
            <a:avLst/>
            <a:gdLst>
              <a:gd name="connsiteX0" fmla="*/ 617065 w 1340396"/>
              <a:gd name="connsiteY0" fmla="*/ 0 h 3411940"/>
              <a:gd name="connsiteX1" fmla="*/ 548826 w 1340396"/>
              <a:gd name="connsiteY1" fmla="*/ 150126 h 3411940"/>
              <a:gd name="connsiteX2" fmla="*/ 289518 w 1340396"/>
              <a:gd name="connsiteY2" fmla="*/ 423081 h 3411940"/>
              <a:gd name="connsiteX3" fmla="*/ 180336 w 1340396"/>
              <a:gd name="connsiteY3" fmla="*/ 532263 h 3411940"/>
              <a:gd name="connsiteX4" fmla="*/ 84802 w 1340396"/>
              <a:gd name="connsiteY4" fmla="*/ 614149 h 3411940"/>
              <a:gd name="connsiteX5" fmla="*/ 16563 w 1340396"/>
              <a:gd name="connsiteY5" fmla="*/ 709684 h 3411940"/>
              <a:gd name="connsiteX6" fmla="*/ 16563 w 1340396"/>
              <a:gd name="connsiteY6" fmla="*/ 846161 h 3411940"/>
              <a:gd name="connsiteX7" fmla="*/ 84802 w 1340396"/>
              <a:gd name="connsiteY7" fmla="*/ 873457 h 3411940"/>
              <a:gd name="connsiteX8" fmla="*/ 207632 w 1340396"/>
              <a:gd name="connsiteY8" fmla="*/ 941696 h 3411940"/>
              <a:gd name="connsiteX9" fmla="*/ 439644 w 1340396"/>
              <a:gd name="connsiteY9" fmla="*/ 1009934 h 3411940"/>
              <a:gd name="connsiteX10" fmla="*/ 425996 w 1340396"/>
              <a:gd name="connsiteY10" fmla="*/ 1787857 h 3411940"/>
              <a:gd name="connsiteX11" fmla="*/ 385053 w 1340396"/>
              <a:gd name="connsiteY11" fmla="*/ 1883391 h 3411940"/>
              <a:gd name="connsiteX12" fmla="*/ 344109 w 1340396"/>
              <a:gd name="connsiteY12" fmla="*/ 2019869 h 3411940"/>
              <a:gd name="connsiteX13" fmla="*/ 357757 w 1340396"/>
              <a:gd name="connsiteY13" fmla="*/ 2306472 h 3411940"/>
              <a:gd name="connsiteX14" fmla="*/ 371405 w 1340396"/>
              <a:gd name="connsiteY14" fmla="*/ 2388358 h 3411940"/>
              <a:gd name="connsiteX15" fmla="*/ 398700 w 1340396"/>
              <a:gd name="connsiteY15" fmla="*/ 2442949 h 3411940"/>
              <a:gd name="connsiteX16" fmla="*/ 439644 w 1340396"/>
              <a:gd name="connsiteY16" fmla="*/ 2456597 h 3411940"/>
              <a:gd name="connsiteX17" fmla="*/ 930963 w 1340396"/>
              <a:gd name="connsiteY17" fmla="*/ 2524836 h 3411940"/>
              <a:gd name="connsiteX18" fmla="*/ 1026497 w 1340396"/>
              <a:gd name="connsiteY18" fmla="*/ 2538484 h 3411940"/>
              <a:gd name="connsiteX19" fmla="*/ 1176623 w 1340396"/>
              <a:gd name="connsiteY19" fmla="*/ 2552131 h 3411940"/>
              <a:gd name="connsiteX20" fmla="*/ 1231214 w 1340396"/>
              <a:gd name="connsiteY20" fmla="*/ 2579427 h 3411940"/>
              <a:gd name="connsiteX21" fmla="*/ 1285805 w 1340396"/>
              <a:gd name="connsiteY21" fmla="*/ 2593075 h 3411940"/>
              <a:gd name="connsiteX22" fmla="*/ 1340396 w 1340396"/>
              <a:gd name="connsiteY22" fmla="*/ 2702257 h 3411940"/>
              <a:gd name="connsiteX23" fmla="*/ 1299453 w 1340396"/>
              <a:gd name="connsiteY23" fmla="*/ 2947917 h 3411940"/>
              <a:gd name="connsiteX24" fmla="*/ 1258509 w 1340396"/>
              <a:gd name="connsiteY24" fmla="*/ 2988860 h 3411940"/>
              <a:gd name="connsiteX25" fmla="*/ 1217566 w 1340396"/>
              <a:gd name="connsiteY25" fmla="*/ 3016155 h 3411940"/>
              <a:gd name="connsiteX26" fmla="*/ 1190270 w 1340396"/>
              <a:gd name="connsiteY26" fmla="*/ 3084394 h 3411940"/>
              <a:gd name="connsiteX27" fmla="*/ 1135679 w 1340396"/>
              <a:gd name="connsiteY27" fmla="*/ 3193576 h 3411940"/>
              <a:gd name="connsiteX28" fmla="*/ 1081088 w 1340396"/>
              <a:gd name="connsiteY28" fmla="*/ 3220872 h 3411940"/>
              <a:gd name="connsiteX29" fmla="*/ 1040145 w 1340396"/>
              <a:gd name="connsiteY29" fmla="*/ 3261815 h 3411940"/>
              <a:gd name="connsiteX30" fmla="*/ 944611 w 1340396"/>
              <a:gd name="connsiteY30" fmla="*/ 3302758 h 3411940"/>
              <a:gd name="connsiteX31" fmla="*/ 890020 w 1340396"/>
              <a:gd name="connsiteY31" fmla="*/ 3316406 h 3411940"/>
              <a:gd name="connsiteX32" fmla="*/ 808133 w 1340396"/>
              <a:gd name="connsiteY32" fmla="*/ 3343702 h 3411940"/>
              <a:gd name="connsiteX33" fmla="*/ 767190 w 1340396"/>
              <a:gd name="connsiteY33" fmla="*/ 3357349 h 3411940"/>
              <a:gd name="connsiteX34" fmla="*/ 617065 w 1340396"/>
              <a:gd name="connsiteY34" fmla="*/ 3384645 h 3411940"/>
              <a:gd name="connsiteX35" fmla="*/ 562473 w 1340396"/>
              <a:gd name="connsiteY35" fmla="*/ 3398293 h 3411940"/>
              <a:gd name="connsiteX36" fmla="*/ 521530 w 1340396"/>
              <a:gd name="connsiteY36" fmla="*/ 3411940 h 3411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40396" h="3411940">
                <a:moveTo>
                  <a:pt x="617065" y="0"/>
                </a:moveTo>
                <a:cubicBezTo>
                  <a:pt x="594319" y="50042"/>
                  <a:pt x="582477" y="106661"/>
                  <a:pt x="548826" y="150126"/>
                </a:cubicBezTo>
                <a:cubicBezTo>
                  <a:pt x="472000" y="249359"/>
                  <a:pt x="376630" y="332743"/>
                  <a:pt x="289518" y="423081"/>
                </a:cubicBezTo>
                <a:cubicBezTo>
                  <a:pt x="253792" y="460131"/>
                  <a:pt x="219414" y="498768"/>
                  <a:pt x="180336" y="532263"/>
                </a:cubicBezTo>
                <a:cubicBezTo>
                  <a:pt x="148491" y="559558"/>
                  <a:pt x="114459" y="584492"/>
                  <a:pt x="84802" y="614149"/>
                </a:cubicBezTo>
                <a:cubicBezTo>
                  <a:pt x="67875" y="631076"/>
                  <a:pt x="32061" y="686437"/>
                  <a:pt x="16563" y="709684"/>
                </a:cubicBezTo>
                <a:cubicBezTo>
                  <a:pt x="6127" y="751427"/>
                  <a:pt x="-14809" y="804332"/>
                  <a:pt x="16563" y="846161"/>
                </a:cubicBezTo>
                <a:cubicBezTo>
                  <a:pt x="31262" y="865760"/>
                  <a:pt x="62890" y="862501"/>
                  <a:pt x="84802" y="873457"/>
                </a:cubicBezTo>
                <a:cubicBezTo>
                  <a:pt x="126695" y="894403"/>
                  <a:pt x="164582" y="923246"/>
                  <a:pt x="207632" y="941696"/>
                </a:cubicBezTo>
                <a:cubicBezTo>
                  <a:pt x="316007" y="988142"/>
                  <a:pt x="346181" y="991243"/>
                  <a:pt x="439644" y="1009934"/>
                </a:cubicBezTo>
                <a:cubicBezTo>
                  <a:pt x="435095" y="1269242"/>
                  <a:pt x="442174" y="1529014"/>
                  <a:pt x="425996" y="1787857"/>
                </a:cubicBezTo>
                <a:cubicBezTo>
                  <a:pt x="423835" y="1822435"/>
                  <a:pt x="397490" y="1851054"/>
                  <a:pt x="385053" y="1883391"/>
                </a:cubicBezTo>
                <a:cubicBezTo>
                  <a:pt x="361319" y="1945100"/>
                  <a:pt x="358547" y="1962120"/>
                  <a:pt x="344109" y="2019869"/>
                </a:cubicBezTo>
                <a:cubicBezTo>
                  <a:pt x="348658" y="2115403"/>
                  <a:pt x="350692" y="2211091"/>
                  <a:pt x="357757" y="2306472"/>
                </a:cubicBezTo>
                <a:cubicBezTo>
                  <a:pt x="359801" y="2334068"/>
                  <a:pt x="363454" y="2361853"/>
                  <a:pt x="371405" y="2388358"/>
                </a:cubicBezTo>
                <a:cubicBezTo>
                  <a:pt x="377251" y="2407845"/>
                  <a:pt x="384314" y="2428563"/>
                  <a:pt x="398700" y="2442949"/>
                </a:cubicBezTo>
                <a:cubicBezTo>
                  <a:pt x="408873" y="2453122"/>
                  <a:pt x="425996" y="2452048"/>
                  <a:pt x="439644" y="2456597"/>
                </a:cubicBezTo>
                <a:cubicBezTo>
                  <a:pt x="620607" y="2601369"/>
                  <a:pt x="466441" y="2500387"/>
                  <a:pt x="930963" y="2524836"/>
                </a:cubicBezTo>
                <a:cubicBezTo>
                  <a:pt x="963087" y="2526527"/>
                  <a:pt x="994526" y="2534932"/>
                  <a:pt x="1026497" y="2538484"/>
                </a:cubicBezTo>
                <a:cubicBezTo>
                  <a:pt x="1076438" y="2544033"/>
                  <a:pt x="1126581" y="2547582"/>
                  <a:pt x="1176623" y="2552131"/>
                </a:cubicBezTo>
                <a:cubicBezTo>
                  <a:pt x="1194820" y="2561230"/>
                  <a:pt x="1212164" y="2572283"/>
                  <a:pt x="1231214" y="2579427"/>
                </a:cubicBezTo>
                <a:cubicBezTo>
                  <a:pt x="1248777" y="2586013"/>
                  <a:pt x="1270198" y="2582670"/>
                  <a:pt x="1285805" y="2593075"/>
                </a:cubicBezTo>
                <a:cubicBezTo>
                  <a:pt x="1308105" y="2607942"/>
                  <a:pt x="1334766" y="2688182"/>
                  <a:pt x="1340396" y="2702257"/>
                </a:cubicBezTo>
                <a:cubicBezTo>
                  <a:pt x="1333646" y="2796754"/>
                  <a:pt x="1352643" y="2873451"/>
                  <a:pt x="1299453" y="2947917"/>
                </a:cubicBezTo>
                <a:cubicBezTo>
                  <a:pt x="1288235" y="2963623"/>
                  <a:pt x="1273337" y="2976504"/>
                  <a:pt x="1258509" y="2988860"/>
                </a:cubicBezTo>
                <a:cubicBezTo>
                  <a:pt x="1245908" y="2999360"/>
                  <a:pt x="1231214" y="3007057"/>
                  <a:pt x="1217566" y="3016155"/>
                </a:cubicBezTo>
                <a:cubicBezTo>
                  <a:pt x="1208467" y="3038901"/>
                  <a:pt x="1198872" y="3061455"/>
                  <a:pt x="1190270" y="3084394"/>
                </a:cubicBezTo>
                <a:cubicBezTo>
                  <a:pt x="1174313" y="3126946"/>
                  <a:pt x="1172817" y="3156438"/>
                  <a:pt x="1135679" y="3193576"/>
                </a:cubicBezTo>
                <a:cubicBezTo>
                  <a:pt x="1121293" y="3207962"/>
                  <a:pt x="1097643" y="3209047"/>
                  <a:pt x="1081088" y="3220872"/>
                </a:cubicBezTo>
                <a:cubicBezTo>
                  <a:pt x="1065382" y="3232090"/>
                  <a:pt x="1055851" y="3250597"/>
                  <a:pt x="1040145" y="3261815"/>
                </a:cubicBezTo>
                <a:cubicBezTo>
                  <a:pt x="1015879" y="3279148"/>
                  <a:pt x="974314" y="3294271"/>
                  <a:pt x="944611" y="3302758"/>
                </a:cubicBezTo>
                <a:cubicBezTo>
                  <a:pt x="926576" y="3307911"/>
                  <a:pt x="907986" y="3311016"/>
                  <a:pt x="890020" y="3316406"/>
                </a:cubicBezTo>
                <a:cubicBezTo>
                  <a:pt x="862461" y="3324674"/>
                  <a:pt x="835429" y="3334604"/>
                  <a:pt x="808133" y="3343702"/>
                </a:cubicBezTo>
                <a:cubicBezTo>
                  <a:pt x="794485" y="3348251"/>
                  <a:pt x="781380" y="3354984"/>
                  <a:pt x="767190" y="3357349"/>
                </a:cubicBezTo>
                <a:cubicBezTo>
                  <a:pt x="707926" y="3367226"/>
                  <a:pt x="674294" y="3371927"/>
                  <a:pt x="617065" y="3384645"/>
                </a:cubicBezTo>
                <a:cubicBezTo>
                  <a:pt x="598754" y="3388714"/>
                  <a:pt x="580509" y="3393140"/>
                  <a:pt x="562473" y="3398293"/>
                </a:cubicBezTo>
                <a:cubicBezTo>
                  <a:pt x="548641" y="3402245"/>
                  <a:pt x="521530" y="3411940"/>
                  <a:pt x="521530" y="341194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3329194" y="2445086"/>
            <a:ext cx="4366719" cy="3210523"/>
          </a:xfrm>
          <a:custGeom>
            <a:avLst/>
            <a:gdLst>
              <a:gd name="connsiteX0" fmla="*/ 0 w 4327581"/>
              <a:gd name="connsiteY0" fmla="*/ 3166708 h 3210523"/>
              <a:gd name="connsiteX1" fmla="*/ 614150 w 4327581"/>
              <a:gd name="connsiteY1" fmla="*/ 2948344 h 3210523"/>
              <a:gd name="connsiteX2" fmla="*/ 1487606 w 4327581"/>
              <a:gd name="connsiteY2" fmla="*/ 2320547 h 3210523"/>
              <a:gd name="connsiteX3" fmla="*/ 1542197 w 4327581"/>
              <a:gd name="connsiteY3" fmla="*/ 2252308 h 3210523"/>
              <a:gd name="connsiteX4" fmla="*/ 1569493 w 4327581"/>
              <a:gd name="connsiteY4" fmla="*/ 2156774 h 3210523"/>
              <a:gd name="connsiteX5" fmla="*/ 1583141 w 4327581"/>
              <a:gd name="connsiteY5" fmla="*/ 1911114 h 3210523"/>
              <a:gd name="connsiteX6" fmla="*/ 1596788 w 4327581"/>
              <a:gd name="connsiteY6" fmla="*/ 1228726 h 3210523"/>
              <a:gd name="connsiteX7" fmla="*/ 1637732 w 4327581"/>
              <a:gd name="connsiteY7" fmla="*/ 1146840 h 3210523"/>
              <a:gd name="connsiteX8" fmla="*/ 1733266 w 4327581"/>
              <a:gd name="connsiteY8" fmla="*/ 1064953 h 3210523"/>
              <a:gd name="connsiteX9" fmla="*/ 1801505 w 4327581"/>
              <a:gd name="connsiteY9" fmla="*/ 1024010 h 3210523"/>
              <a:gd name="connsiteX10" fmla="*/ 1897039 w 4327581"/>
              <a:gd name="connsiteY10" fmla="*/ 1010362 h 3210523"/>
              <a:gd name="connsiteX11" fmla="*/ 2047164 w 4327581"/>
              <a:gd name="connsiteY11" fmla="*/ 1024010 h 3210523"/>
              <a:gd name="connsiteX12" fmla="*/ 2129051 w 4327581"/>
              <a:gd name="connsiteY12" fmla="*/ 1037658 h 3210523"/>
              <a:gd name="connsiteX13" fmla="*/ 2197290 w 4327581"/>
              <a:gd name="connsiteY13" fmla="*/ 1092249 h 3210523"/>
              <a:gd name="connsiteX14" fmla="*/ 2265529 w 4327581"/>
              <a:gd name="connsiteY14" fmla="*/ 1119544 h 3210523"/>
              <a:gd name="connsiteX15" fmla="*/ 2333767 w 4327581"/>
              <a:gd name="connsiteY15" fmla="*/ 1174135 h 3210523"/>
              <a:gd name="connsiteX16" fmla="*/ 2538484 w 4327581"/>
              <a:gd name="connsiteY16" fmla="*/ 1433443 h 3210523"/>
              <a:gd name="connsiteX17" fmla="*/ 2688609 w 4327581"/>
              <a:gd name="connsiteY17" fmla="*/ 1706398 h 3210523"/>
              <a:gd name="connsiteX18" fmla="*/ 2743200 w 4327581"/>
              <a:gd name="connsiteY18" fmla="*/ 1870171 h 3210523"/>
              <a:gd name="connsiteX19" fmla="*/ 2784144 w 4327581"/>
              <a:gd name="connsiteY19" fmla="*/ 1924762 h 3210523"/>
              <a:gd name="connsiteX20" fmla="*/ 2811439 w 4327581"/>
              <a:gd name="connsiteY20" fmla="*/ 1965706 h 3210523"/>
              <a:gd name="connsiteX21" fmla="*/ 2852382 w 4327581"/>
              <a:gd name="connsiteY21" fmla="*/ 2033944 h 3210523"/>
              <a:gd name="connsiteX22" fmla="*/ 2947917 w 4327581"/>
              <a:gd name="connsiteY22" fmla="*/ 2143126 h 3210523"/>
              <a:gd name="connsiteX23" fmla="*/ 3002508 w 4327581"/>
              <a:gd name="connsiteY23" fmla="*/ 2156774 h 3210523"/>
              <a:gd name="connsiteX24" fmla="*/ 3275463 w 4327581"/>
              <a:gd name="connsiteY24" fmla="*/ 2225013 h 3210523"/>
              <a:gd name="connsiteX25" fmla="*/ 3411941 w 4327581"/>
              <a:gd name="connsiteY25" fmla="*/ 2238661 h 3210523"/>
              <a:gd name="connsiteX26" fmla="*/ 3794078 w 4327581"/>
              <a:gd name="connsiteY26" fmla="*/ 2197717 h 3210523"/>
              <a:gd name="connsiteX27" fmla="*/ 3848669 w 4327581"/>
              <a:gd name="connsiteY27" fmla="*/ 2184070 h 3210523"/>
              <a:gd name="connsiteX28" fmla="*/ 3957851 w 4327581"/>
              <a:gd name="connsiteY28" fmla="*/ 2102183 h 3210523"/>
              <a:gd name="connsiteX29" fmla="*/ 4067033 w 4327581"/>
              <a:gd name="connsiteY29" fmla="*/ 2006649 h 3210523"/>
              <a:gd name="connsiteX30" fmla="*/ 4176215 w 4327581"/>
              <a:gd name="connsiteY30" fmla="*/ 1856523 h 3210523"/>
              <a:gd name="connsiteX31" fmla="*/ 4271750 w 4327581"/>
              <a:gd name="connsiteY31" fmla="*/ 1679103 h 3210523"/>
              <a:gd name="connsiteX32" fmla="*/ 4299045 w 4327581"/>
              <a:gd name="connsiteY32" fmla="*/ 1556273 h 3210523"/>
              <a:gd name="connsiteX33" fmla="*/ 4326341 w 4327581"/>
              <a:gd name="connsiteY33" fmla="*/ 1447091 h 3210523"/>
              <a:gd name="connsiteX34" fmla="*/ 4312693 w 4327581"/>
              <a:gd name="connsiteY34" fmla="*/ 846589 h 3210523"/>
              <a:gd name="connsiteX35" fmla="*/ 4285397 w 4327581"/>
              <a:gd name="connsiteY35" fmla="*/ 778350 h 3210523"/>
              <a:gd name="connsiteX36" fmla="*/ 4230806 w 4327581"/>
              <a:gd name="connsiteY36" fmla="*/ 682816 h 3210523"/>
              <a:gd name="connsiteX37" fmla="*/ 4026090 w 4327581"/>
              <a:gd name="connsiteY37" fmla="*/ 546338 h 3210523"/>
              <a:gd name="connsiteX38" fmla="*/ 3807726 w 4327581"/>
              <a:gd name="connsiteY38" fmla="*/ 464452 h 3210523"/>
              <a:gd name="connsiteX39" fmla="*/ 3603009 w 4327581"/>
              <a:gd name="connsiteY39" fmla="*/ 382565 h 3210523"/>
              <a:gd name="connsiteX40" fmla="*/ 3521123 w 4327581"/>
              <a:gd name="connsiteY40" fmla="*/ 368917 h 3210523"/>
              <a:gd name="connsiteX41" fmla="*/ 3439236 w 4327581"/>
              <a:gd name="connsiteY41" fmla="*/ 341622 h 3210523"/>
              <a:gd name="connsiteX42" fmla="*/ 3398293 w 4327581"/>
              <a:gd name="connsiteY42" fmla="*/ 327974 h 3210523"/>
              <a:gd name="connsiteX43" fmla="*/ 3289111 w 4327581"/>
              <a:gd name="connsiteY43" fmla="*/ 314326 h 3210523"/>
              <a:gd name="connsiteX44" fmla="*/ 3029803 w 4327581"/>
              <a:gd name="connsiteY44" fmla="*/ 327974 h 3210523"/>
              <a:gd name="connsiteX45" fmla="*/ 2975212 w 4327581"/>
              <a:gd name="connsiteY45" fmla="*/ 314326 h 3210523"/>
              <a:gd name="connsiteX46" fmla="*/ 2988860 w 4327581"/>
              <a:gd name="connsiteY46" fmla="*/ 177849 h 3210523"/>
              <a:gd name="connsiteX47" fmla="*/ 3002508 w 4327581"/>
              <a:gd name="connsiteY47" fmla="*/ 136906 h 3210523"/>
              <a:gd name="connsiteX48" fmla="*/ 3043451 w 4327581"/>
              <a:gd name="connsiteY48" fmla="*/ 109610 h 3210523"/>
              <a:gd name="connsiteX49" fmla="*/ 3125338 w 4327581"/>
              <a:gd name="connsiteY49" fmla="*/ 41371 h 3210523"/>
              <a:gd name="connsiteX50" fmla="*/ 3179929 w 4327581"/>
              <a:gd name="connsiteY50" fmla="*/ 428 h 32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327581" h="3210523">
                <a:moveTo>
                  <a:pt x="0" y="3166708"/>
                </a:moveTo>
                <a:cubicBezTo>
                  <a:pt x="257412" y="3252513"/>
                  <a:pt x="122680" y="3228367"/>
                  <a:pt x="614150" y="2948344"/>
                </a:cubicBezTo>
                <a:cubicBezTo>
                  <a:pt x="676446" y="2912850"/>
                  <a:pt x="1331411" y="2515791"/>
                  <a:pt x="1487606" y="2320547"/>
                </a:cubicBezTo>
                <a:lnTo>
                  <a:pt x="1542197" y="2252308"/>
                </a:lnTo>
                <a:cubicBezTo>
                  <a:pt x="1550276" y="2228071"/>
                  <a:pt x="1567351" y="2180338"/>
                  <a:pt x="1569493" y="2156774"/>
                </a:cubicBezTo>
                <a:cubicBezTo>
                  <a:pt x="1576918" y="2075098"/>
                  <a:pt x="1578592" y="1993001"/>
                  <a:pt x="1583141" y="1911114"/>
                </a:cubicBezTo>
                <a:cubicBezTo>
                  <a:pt x="1587690" y="1683651"/>
                  <a:pt x="1588209" y="1456072"/>
                  <a:pt x="1596788" y="1228726"/>
                </a:cubicBezTo>
                <a:cubicBezTo>
                  <a:pt x="1597761" y="1202937"/>
                  <a:pt x="1622822" y="1164732"/>
                  <a:pt x="1637732" y="1146840"/>
                </a:cubicBezTo>
                <a:cubicBezTo>
                  <a:pt x="1664088" y="1115213"/>
                  <a:pt x="1699381" y="1087543"/>
                  <a:pt x="1733266" y="1064953"/>
                </a:cubicBezTo>
                <a:cubicBezTo>
                  <a:pt x="1755337" y="1050239"/>
                  <a:pt x="1776340" y="1032398"/>
                  <a:pt x="1801505" y="1024010"/>
                </a:cubicBezTo>
                <a:cubicBezTo>
                  <a:pt x="1832022" y="1013838"/>
                  <a:pt x="1865194" y="1014911"/>
                  <a:pt x="1897039" y="1010362"/>
                </a:cubicBezTo>
                <a:cubicBezTo>
                  <a:pt x="1947081" y="1014911"/>
                  <a:pt x="1997260" y="1018139"/>
                  <a:pt x="2047164" y="1024010"/>
                </a:cubicBezTo>
                <a:cubicBezTo>
                  <a:pt x="2074647" y="1027243"/>
                  <a:pt x="2103859" y="1026207"/>
                  <a:pt x="2129051" y="1037658"/>
                </a:cubicBezTo>
                <a:cubicBezTo>
                  <a:pt x="2155570" y="1049712"/>
                  <a:pt x="2172312" y="1077262"/>
                  <a:pt x="2197290" y="1092249"/>
                </a:cubicBezTo>
                <a:cubicBezTo>
                  <a:pt x="2218297" y="1104853"/>
                  <a:pt x="2242783" y="1110446"/>
                  <a:pt x="2265529" y="1119544"/>
                </a:cubicBezTo>
                <a:cubicBezTo>
                  <a:pt x="2288275" y="1137741"/>
                  <a:pt x="2311845" y="1154953"/>
                  <a:pt x="2333767" y="1174135"/>
                </a:cubicBezTo>
                <a:cubicBezTo>
                  <a:pt x="2408072" y="1239153"/>
                  <a:pt x="2509144" y="1389434"/>
                  <a:pt x="2538484" y="1433443"/>
                </a:cubicBezTo>
                <a:cubicBezTo>
                  <a:pt x="2594496" y="1517461"/>
                  <a:pt x="2661056" y="1609964"/>
                  <a:pt x="2688609" y="1706398"/>
                </a:cubicBezTo>
                <a:cubicBezTo>
                  <a:pt x="2700592" y="1748337"/>
                  <a:pt x="2719911" y="1828251"/>
                  <a:pt x="2743200" y="1870171"/>
                </a:cubicBezTo>
                <a:cubicBezTo>
                  <a:pt x="2754247" y="1890055"/>
                  <a:pt x="2770923" y="1906252"/>
                  <a:pt x="2784144" y="1924762"/>
                </a:cubicBezTo>
                <a:cubicBezTo>
                  <a:pt x="2793678" y="1938109"/>
                  <a:pt x="2802746" y="1951797"/>
                  <a:pt x="2811439" y="1965706"/>
                </a:cubicBezTo>
                <a:cubicBezTo>
                  <a:pt x="2825498" y="1988200"/>
                  <a:pt x="2837170" y="2012213"/>
                  <a:pt x="2852382" y="2033944"/>
                </a:cubicBezTo>
                <a:cubicBezTo>
                  <a:pt x="2858708" y="2042981"/>
                  <a:pt x="2926344" y="2130799"/>
                  <a:pt x="2947917" y="2143126"/>
                </a:cubicBezTo>
                <a:cubicBezTo>
                  <a:pt x="2964203" y="2152432"/>
                  <a:pt x="2984542" y="2151384"/>
                  <a:pt x="3002508" y="2156774"/>
                </a:cubicBezTo>
                <a:cubicBezTo>
                  <a:pt x="3147528" y="2200281"/>
                  <a:pt x="3053224" y="2187973"/>
                  <a:pt x="3275463" y="2225013"/>
                </a:cubicBezTo>
                <a:cubicBezTo>
                  <a:pt x="3320561" y="2232529"/>
                  <a:pt x="3366448" y="2234112"/>
                  <a:pt x="3411941" y="2238661"/>
                </a:cubicBezTo>
                <a:lnTo>
                  <a:pt x="3794078" y="2197717"/>
                </a:lnTo>
                <a:cubicBezTo>
                  <a:pt x="3812690" y="2195390"/>
                  <a:pt x="3832467" y="2193521"/>
                  <a:pt x="3848669" y="2184070"/>
                </a:cubicBezTo>
                <a:cubicBezTo>
                  <a:pt x="3887965" y="2161148"/>
                  <a:pt x="3922544" y="2130870"/>
                  <a:pt x="3957851" y="2102183"/>
                </a:cubicBezTo>
                <a:cubicBezTo>
                  <a:pt x="3995383" y="2071688"/>
                  <a:pt x="4034905" y="2042793"/>
                  <a:pt x="4067033" y="2006649"/>
                </a:cubicBezTo>
                <a:cubicBezTo>
                  <a:pt x="4108142" y="1960402"/>
                  <a:pt x="4143420" y="1908994"/>
                  <a:pt x="4176215" y="1856523"/>
                </a:cubicBezTo>
                <a:cubicBezTo>
                  <a:pt x="4211814" y="1799564"/>
                  <a:pt x="4271750" y="1679103"/>
                  <a:pt x="4271750" y="1679103"/>
                </a:cubicBezTo>
                <a:cubicBezTo>
                  <a:pt x="4280848" y="1638160"/>
                  <a:pt x="4289439" y="1597100"/>
                  <a:pt x="4299045" y="1556273"/>
                </a:cubicBezTo>
                <a:cubicBezTo>
                  <a:pt x="4307637" y="1519756"/>
                  <a:pt x="4325620" y="1484598"/>
                  <a:pt x="4326341" y="1447091"/>
                </a:cubicBezTo>
                <a:cubicBezTo>
                  <a:pt x="4330191" y="1246909"/>
                  <a:pt x="4324929" y="1046434"/>
                  <a:pt x="4312693" y="846589"/>
                </a:cubicBezTo>
                <a:cubicBezTo>
                  <a:pt x="4311196" y="822136"/>
                  <a:pt x="4295347" y="800737"/>
                  <a:pt x="4285397" y="778350"/>
                </a:cubicBezTo>
                <a:cubicBezTo>
                  <a:pt x="4276832" y="759079"/>
                  <a:pt x="4248373" y="700383"/>
                  <a:pt x="4230806" y="682816"/>
                </a:cubicBezTo>
                <a:cubicBezTo>
                  <a:pt x="4165198" y="617208"/>
                  <a:pt x="4111090" y="588838"/>
                  <a:pt x="4026090" y="546338"/>
                </a:cubicBezTo>
                <a:cubicBezTo>
                  <a:pt x="3617304" y="341946"/>
                  <a:pt x="4030107" y="542286"/>
                  <a:pt x="3807726" y="464452"/>
                </a:cubicBezTo>
                <a:cubicBezTo>
                  <a:pt x="3738357" y="440173"/>
                  <a:pt x="3675505" y="394648"/>
                  <a:pt x="3603009" y="382565"/>
                </a:cubicBezTo>
                <a:cubicBezTo>
                  <a:pt x="3575714" y="378016"/>
                  <a:pt x="3547969" y="375628"/>
                  <a:pt x="3521123" y="368917"/>
                </a:cubicBezTo>
                <a:cubicBezTo>
                  <a:pt x="3493210" y="361939"/>
                  <a:pt x="3466532" y="350720"/>
                  <a:pt x="3439236" y="341622"/>
                </a:cubicBezTo>
                <a:cubicBezTo>
                  <a:pt x="3425588" y="337073"/>
                  <a:pt x="3412568" y="329758"/>
                  <a:pt x="3398293" y="327974"/>
                </a:cubicBezTo>
                <a:lnTo>
                  <a:pt x="3289111" y="314326"/>
                </a:lnTo>
                <a:cubicBezTo>
                  <a:pt x="3202675" y="318875"/>
                  <a:pt x="3116359" y="327974"/>
                  <a:pt x="3029803" y="327974"/>
                </a:cubicBezTo>
                <a:cubicBezTo>
                  <a:pt x="3011046" y="327974"/>
                  <a:pt x="2980147" y="332422"/>
                  <a:pt x="2975212" y="314326"/>
                </a:cubicBezTo>
                <a:cubicBezTo>
                  <a:pt x="2963183" y="270218"/>
                  <a:pt x="2981908" y="223037"/>
                  <a:pt x="2988860" y="177849"/>
                </a:cubicBezTo>
                <a:cubicBezTo>
                  <a:pt x="2991048" y="163630"/>
                  <a:pt x="2993521" y="148140"/>
                  <a:pt x="3002508" y="136906"/>
                </a:cubicBezTo>
                <a:cubicBezTo>
                  <a:pt x="3012755" y="124098"/>
                  <a:pt x="3030850" y="120111"/>
                  <a:pt x="3043451" y="109610"/>
                </a:cubicBezTo>
                <a:cubicBezTo>
                  <a:pt x="3148529" y="22044"/>
                  <a:pt x="3023686" y="109139"/>
                  <a:pt x="3125338" y="41371"/>
                </a:cubicBezTo>
                <a:cubicBezTo>
                  <a:pt x="3157680" y="-7143"/>
                  <a:pt x="3136231" y="428"/>
                  <a:pt x="3179929" y="428"/>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3695876" y="2909535"/>
            <a:ext cx="4094328" cy="2251880"/>
          </a:xfrm>
          <a:custGeom>
            <a:avLst/>
            <a:gdLst>
              <a:gd name="connsiteX0" fmla="*/ 0 w 4094328"/>
              <a:gd name="connsiteY0" fmla="*/ 1542197 h 2251880"/>
              <a:gd name="connsiteX1" fmla="*/ 109182 w 4094328"/>
              <a:gd name="connsiteY1" fmla="*/ 1514901 h 2251880"/>
              <a:gd name="connsiteX2" fmla="*/ 163773 w 4094328"/>
              <a:gd name="connsiteY2" fmla="*/ 1487606 h 2251880"/>
              <a:gd name="connsiteX3" fmla="*/ 341194 w 4094328"/>
              <a:gd name="connsiteY3" fmla="*/ 1501254 h 2251880"/>
              <a:gd name="connsiteX4" fmla="*/ 409432 w 4094328"/>
              <a:gd name="connsiteY4" fmla="*/ 1528549 h 2251880"/>
              <a:gd name="connsiteX5" fmla="*/ 477671 w 4094328"/>
              <a:gd name="connsiteY5" fmla="*/ 1583140 h 2251880"/>
              <a:gd name="connsiteX6" fmla="*/ 545910 w 4094328"/>
              <a:gd name="connsiteY6" fmla="*/ 1624083 h 2251880"/>
              <a:gd name="connsiteX7" fmla="*/ 696035 w 4094328"/>
              <a:gd name="connsiteY7" fmla="*/ 1719618 h 2251880"/>
              <a:gd name="connsiteX8" fmla="*/ 764274 w 4094328"/>
              <a:gd name="connsiteY8" fmla="*/ 1760561 h 2251880"/>
              <a:gd name="connsiteX9" fmla="*/ 818865 w 4094328"/>
              <a:gd name="connsiteY9" fmla="*/ 1815152 h 2251880"/>
              <a:gd name="connsiteX10" fmla="*/ 859809 w 4094328"/>
              <a:gd name="connsiteY10" fmla="*/ 1828800 h 2251880"/>
              <a:gd name="connsiteX11" fmla="*/ 900752 w 4094328"/>
              <a:gd name="connsiteY11" fmla="*/ 1856095 h 2251880"/>
              <a:gd name="connsiteX12" fmla="*/ 982638 w 4094328"/>
              <a:gd name="connsiteY12" fmla="*/ 1869743 h 2251880"/>
              <a:gd name="connsiteX13" fmla="*/ 1023582 w 4094328"/>
              <a:gd name="connsiteY13" fmla="*/ 1883391 h 2251880"/>
              <a:gd name="connsiteX14" fmla="*/ 1241946 w 4094328"/>
              <a:gd name="connsiteY14" fmla="*/ 1869743 h 2251880"/>
              <a:gd name="connsiteX15" fmla="*/ 1392071 w 4094328"/>
              <a:gd name="connsiteY15" fmla="*/ 1774209 h 2251880"/>
              <a:gd name="connsiteX16" fmla="*/ 1542197 w 4094328"/>
              <a:gd name="connsiteY16" fmla="*/ 1637731 h 2251880"/>
              <a:gd name="connsiteX17" fmla="*/ 1583140 w 4094328"/>
              <a:gd name="connsiteY17" fmla="*/ 1583140 h 2251880"/>
              <a:gd name="connsiteX18" fmla="*/ 1665026 w 4094328"/>
              <a:gd name="connsiteY18" fmla="*/ 1501254 h 2251880"/>
              <a:gd name="connsiteX19" fmla="*/ 1760561 w 4094328"/>
              <a:gd name="connsiteY19" fmla="*/ 1228298 h 2251880"/>
              <a:gd name="connsiteX20" fmla="*/ 1746913 w 4094328"/>
              <a:gd name="connsiteY20" fmla="*/ 859809 h 2251880"/>
              <a:gd name="connsiteX21" fmla="*/ 1637731 w 4094328"/>
              <a:gd name="connsiteY21" fmla="*/ 750627 h 2251880"/>
              <a:gd name="connsiteX22" fmla="*/ 1555844 w 4094328"/>
              <a:gd name="connsiteY22" fmla="*/ 709683 h 2251880"/>
              <a:gd name="connsiteX23" fmla="*/ 1433014 w 4094328"/>
              <a:gd name="connsiteY23" fmla="*/ 696036 h 2251880"/>
              <a:gd name="connsiteX24" fmla="*/ 1323832 w 4094328"/>
              <a:gd name="connsiteY24" fmla="*/ 682388 h 2251880"/>
              <a:gd name="connsiteX25" fmla="*/ 1064525 w 4094328"/>
              <a:gd name="connsiteY25" fmla="*/ 696036 h 2251880"/>
              <a:gd name="connsiteX26" fmla="*/ 873456 w 4094328"/>
              <a:gd name="connsiteY26" fmla="*/ 805218 h 2251880"/>
              <a:gd name="connsiteX27" fmla="*/ 832513 w 4094328"/>
              <a:gd name="connsiteY27" fmla="*/ 846161 h 2251880"/>
              <a:gd name="connsiteX28" fmla="*/ 777922 w 4094328"/>
              <a:gd name="connsiteY28" fmla="*/ 873456 h 2251880"/>
              <a:gd name="connsiteX29" fmla="*/ 696035 w 4094328"/>
              <a:gd name="connsiteY29" fmla="*/ 1091821 h 2251880"/>
              <a:gd name="connsiteX30" fmla="*/ 764274 w 4094328"/>
              <a:gd name="connsiteY30" fmla="*/ 1433015 h 2251880"/>
              <a:gd name="connsiteX31" fmla="*/ 832513 w 4094328"/>
              <a:gd name="connsiteY31" fmla="*/ 1528549 h 2251880"/>
              <a:gd name="connsiteX32" fmla="*/ 900752 w 4094328"/>
              <a:gd name="connsiteY32" fmla="*/ 1583140 h 2251880"/>
              <a:gd name="connsiteX33" fmla="*/ 1064525 w 4094328"/>
              <a:gd name="connsiteY33" fmla="*/ 1678674 h 2251880"/>
              <a:gd name="connsiteX34" fmla="*/ 1160059 w 4094328"/>
              <a:gd name="connsiteY34" fmla="*/ 1733265 h 2251880"/>
              <a:gd name="connsiteX35" fmla="*/ 1351128 w 4094328"/>
              <a:gd name="connsiteY35" fmla="*/ 1801504 h 2251880"/>
              <a:gd name="connsiteX36" fmla="*/ 1514901 w 4094328"/>
              <a:gd name="connsiteY36" fmla="*/ 1828800 h 2251880"/>
              <a:gd name="connsiteX37" fmla="*/ 1733265 w 4094328"/>
              <a:gd name="connsiteY37" fmla="*/ 1801504 h 2251880"/>
              <a:gd name="connsiteX38" fmla="*/ 1978925 w 4094328"/>
              <a:gd name="connsiteY38" fmla="*/ 1624083 h 2251880"/>
              <a:gd name="connsiteX39" fmla="*/ 2019868 w 4094328"/>
              <a:gd name="connsiteY39" fmla="*/ 1583140 h 2251880"/>
              <a:gd name="connsiteX40" fmla="*/ 2088107 w 4094328"/>
              <a:gd name="connsiteY40" fmla="*/ 1378424 h 2251880"/>
              <a:gd name="connsiteX41" fmla="*/ 2101755 w 4094328"/>
              <a:gd name="connsiteY41" fmla="*/ 1214651 h 2251880"/>
              <a:gd name="connsiteX42" fmla="*/ 2129050 w 4094328"/>
              <a:gd name="connsiteY42" fmla="*/ 641445 h 2251880"/>
              <a:gd name="connsiteX43" fmla="*/ 2142698 w 4094328"/>
              <a:gd name="connsiteY43" fmla="*/ 600501 h 2251880"/>
              <a:gd name="connsiteX44" fmla="*/ 2156346 w 4094328"/>
              <a:gd name="connsiteY44" fmla="*/ 464024 h 2251880"/>
              <a:gd name="connsiteX45" fmla="*/ 2197289 w 4094328"/>
              <a:gd name="connsiteY45" fmla="*/ 368489 h 2251880"/>
              <a:gd name="connsiteX46" fmla="*/ 2224585 w 4094328"/>
              <a:gd name="connsiteY46" fmla="*/ 300251 h 2251880"/>
              <a:gd name="connsiteX47" fmla="*/ 2306471 w 4094328"/>
              <a:gd name="connsiteY47" fmla="*/ 177421 h 2251880"/>
              <a:gd name="connsiteX48" fmla="*/ 2579426 w 4094328"/>
              <a:gd name="connsiteY48" fmla="*/ 0 h 2251880"/>
              <a:gd name="connsiteX49" fmla="*/ 2715904 w 4094328"/>
              <a:gd name="connsiteY49" fmla="*/ 13648 h 2251880"/>
              <a:gd name="connsiteX50" fmla="*/ 2770495 w 4094328"/>
              <a:gd name="connsiteY50" fmla="*/ 40943 h 2251880"/>
              <a:gd name="connsiteX51" fmla="*/ 2920620 w 4094328"/>
              <a:gd name="connsiteY51" fmla="*/ 218364 h 2251880"/>
              <a:gd name="connsiteX52" fmla="*/ 2975212 w 4094328"/>
              <a:gd name="connsiteY52" fmla="*/ 327546 h 2251880"/>
              <a:gd name="connsiteX53" fmla="*/ 2961564 w 4094328"/>
              <a:gd name="connsiteY53" fmla="*/ 941695 h 2251880"/>
              <a:gd name="connsiteX54" fmla="*/ 2920620 w 4094328"/>
              <a:gd name="connsiteY54" fmla="*/ 996286 h 2251880"/>
              <a:gd name="connsiteX55" fmla="*/ 2838734 w 4094328"/>
              <a:gd name="connsiteY55" fmla="*/ 1091821 h 2251880"/>
              <a:gd name="connsiteX56" fmla="*/ 2797791 w 4094328"/>
              <a:gd name="connsiteY56" fmla="*/ 1132764 h 2251880"/>
              <a:gd name="connsiteX57" fmla="*/ 2552131 w 4094328"/>
              <a:gd name="connsiteY57" fmla="*/ 1296537 h 2251880"/>
              <a:gd name="connsiteX58" fmla="*/ 2224585 w 4094328"/>
              <a:gd name="connsiteY58" fmla="*/ 1473958 h 2251880"/>
              <a:gd name="connsiteX59" fmla="*/ 2047164 w 4094328"/>
              <a:gd name="connsiteY59" fmla="*/ 1555845 h 2251880"/>
              <a:gd name="connsiteX60" fmla="*/ 2006220 w 4094328"/>
              <a:gd name="connsiteY60" fmla="*/ 1583140 h 2251880"/>
              <a:gd name="connsiteX61" fmla="*/ 1801504 w 4094328"/>
              <a:gd name="connsiteY61" fmla="*/ 1719618 h 2251880"/>
              <a:gd name="connsiteX62" fmla="*/ 1705970 w 4094328"/>
              <a:gd name="connsiteY62" fmla="*/ 1978925 h 2251880"/>
              <a:gd name="connsiteX63" fmla="*/ 1692322 w 4094328"/>
              <a:gd name="connsiteY63" fmla="*/ 2115403 h 2251880"/>
              <a:gd name="connsiteX64" fmla="*/ 1678674 w 4094328"/>
              <a:gd name="connsiteY64" fmla="*/ 2197289 h 2251880"/>
              <a:gd name="connsiteX65" fmla="*/ 1746913 w 4094328"/>
              <a:gd name="connsiteY65" fmla="*/ 2224585 h 2251880"/>
              <a:gd name="connsiteX66" fmla="*/ 1828800 w 4094328"/>
              <a:gd name="connsiteY66" fmla="*/ 2251880 h 2251880"/>
              <a:gd name="connsiteX67" fmla="*/ 2006220 w 4094328"/>
              <a:gd name="connsiteY67" fmla="*/ 2238233 h 2251880"/>
              <a:gd name="connsiteX68" fmla="*/ 2088107 w 4094328"/>
              <a:gd name="connsiteY68" fmla="*/ 2169994 h 2251880"/>
              <a:gd name="connsiteX69" fmla="*/ 2251880 w 4094328"/>
              <a:gd name="connsiteY69" fmla="*/ 2047164 h 2251880"/>
              <a:gd name="connsiteX70" fmla="*/ 2374710 w 4094328"/>
              <a:gd name="connsiteY70" fmla="*/ 1937982 h 2251880"/>
              <a:gd name="connsiteX71" fmla="*/ 2429301 w 4094328"/>
              <a:gd name="connsiteY71" fmla="*/ 1910686 h 2251880"/>
              <a:gd name="connsiteX72" fmla="*/ 2565779 w 4094328"/>
              <a:gd name="connsiteY72" fmla="*/ 1815152 h 2251880"/>
              <a:gd name="connsiteX73" fmla="*/ 2770495 w 4094328"/>
              <a:gd name="connsiteY73" fmla="*/ 1637731 h 2251880"/>
              <a:gd name="connsiteX74" fmla="*/ 3016155 w 4094328"/>
              <a:gd name="connsiteY74" fmla="*/ 1596788 h 2251880"/>
              <a:gd name="connsiteX75" fmla="*/ 3370997 w 4094328"/>
              <a:gd name="connsiteY75" fmla="*/ 1610436 h 2251880"/>
              <a:gd name="connsiteX76" fmla="*/ 3411940 w 4094328"/>
              <a:gd name="connsiteY76" fmla="*/ 1637731 h 2251880"/>
              <a:gd name="connsiteX77" fmla="*/ 3466531 w 4094328"/>
              <a:gd name="connsiteY77" fmla="*/ 1665027 h 2251880"/>
              <a:gd name="connsiteX78" fmla="*/ 3562065 w 4094328"/>
              <a:gd name="connsiteY78" fmla="*/ 1746913 h 2251880"/>
              <a:gd name="connsiteX79" fmla="*/ 3589361 w 4094328"/>
              <a:gd name="connsiteY79" fmla="*/ 1787856 h 2251880"/>
              <a:gd name="connsiteX80" fmla="*/ 3643952 w 4094328"/>
              <a:gd name="connsiteY80" fmla="*/ 1842448 h 2251880"/>
              <a:gd name="connsiteX81" fmla="*/ 3725838 w 4094328"/>
              <a:gd name="connsiteY81" fmla="*/ 1951630 h 2251880"/>
              <a:gd name="connsiteX82" fmla="*/ 3780429 w 4094328"/>
              <a:gd name="connsiteY82" fmla="*/ 2033516 h 2251880"/>
              <a:gd name="connsiteX83" fmla="*/ 3807725 w 4094328"/>
              <a:gd name="connsiteY83" fmla="*/ 2088107 h 2251880"/>
              <a:gd name="connsiteX84" fmla="*/ 3916907 w 4094328"/>
              <a:gd name="connsiteY84" fmla="*/ 2101755 h 2251880"/>
              <a:gd name="connsiteX85" fmla="*/ 3971498 w 4094328"/>
              <a:gd name="connsiteY85" fmla="*/ 2129051 h 2251880"/>
              <a:gd name="connsiteX86" fmla="*/ 4053385 w 4094328"/>
              <a:gd name="connsiteY86" fmla="*/ 2183642 h 2251880"/>
              <a:gd name="connsiteX87" fmla="*/ 4094328 w 4094328"/>
              <a:gd name="connsiteY87" fmla="*/ 2197289 h 225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4094328" h="2251880">
                <a:moveTo>
                  <a:pt x="0" y="1542197"/>
                </a:moveTo>
                <a:cubicBezTo>
                  <a:pt x="36394" y="1533098"/>
                  <a:pt x="73593" y="1526764"/>
                  <a:pt x="109182" y="1514901"/>
                </a:cubicBezTo>
                <a:cubicBezTo>
                  <a:pt x="128483" y="1508467"/>
                  <a:pt x="143463" y="1488801"/>
                  <a:pt x="163773" y="1487606"/>
                </a:cubicBezTo>
                <a:cubicBezTo>
                  <a:pt x="222986" y="1484123"/>
                  <a:pt x="282054" y="1496705"/>
                  <a:pt x="341194" y="1501254"/>
                </a:cubicBezTo>
                <a:cubicBezTo>
                  <a:pt x="363940" y="1510352"/>
                  <a:pt x="388425" y="1515945"/>
                  <a:pt x="409432" y="1528549"/>
                </a:cubicBezTo>
                <a:cubicBezTo>
                  <a:pt x="434410" y="1543536"/>
                  <a:pt x="453807" y="1566435"/>
                  <a:pt x="477671" y="1583140"/>
                </a:cubicBezTo>
                <a:cubicBezTo>
                  <a:pt x="499402" y="1598352"/>
                  <a:pt x="523416" y="1610024"/>
                  <a:pt x="545910" y="1624083"/>
                </a:cubicBezTo>
                <a:cubicBezTo>
                  <a:pt x="596209" y="1655520"/>
                  <a:pt x="645736" y="1688181"/>
                  <a:pt x="696035" y="1719618"/>
                </a:cubicBezTo>
                <a:cubicBezTo>
                  <a:pt x="718529" y="1733677"/>
                  <a:pt x="745517" y="1741804"/>
                  <a:pt x="764274" y="1760561"/>
                </a:cubicBezTo>
                <a:cubicBezTo>
                  <a:pt x="782471" y="1778758"/>
                  <a:pt x="797924" y="1800194"/>
                  <a:pt x="818865" y="1815152"/>
                </a:cubicBezTo>
                <a:cubicBezTo>
                  <a:pt x="830572" y="1823514"/>
                  <a:pt x="846942" y="1822366"/>
                  <a:pt x="859809" y="1828800"/>
                </a:cubicBezTo>
                <a:cubicBezTo>
                  <a:pt x="874480" y="1836135"/>
                  <a:pt x="885191" y="1850908"/>
                  <a:pt x="900752" y="1856095"/>
                </a:cubicBezTo>
                <a:cubicBezTo>
                  <a:pt x="927004" y="1864846"/>
                  <a:pt x="955625" y="1863740"/>
                  <a:pt x="982638" y="1869743"/>
                </a:cubicBezTo>
                <a:cubicBezTo>
                  <a:pt x="996682" y="1872864"/>
                  <a:pt x="1009934" y="1878842"/>
                  <a:pt x="1023582" y="1883391"/>
                </a:cubicBezTo>
                <a:cubicBezTo>
                  <a:pt x="1096370" y="1878842"/>
                  <a:pt x="1170304" y="1883389"/>
                  <a:pt x="1241946" y="1869743"/>
                </a:cubicBezTo>
                <a:cubicBezTo>
                  <a:pt x="1255306" y="1867198"/>
                  <a:pt x="1390770" y="1775155"/>
                  <a:pt x="1392071" y="1774209"/>
                </a:cubicBezTo>
                <a:cubicBezTo>
                  <a:pt x="1449426" y="1732496"/>
                  <a:pt x="1494080" y="1691194"/>
                  <a:pt x="1542197" y="1637731"/>
                </a:cubicBezTo>
                <a:cubicBezTo>
                  <a:pt x="1557413" y="1620824"/>
                  <a:pt x="1567924" y="1600047"/>
                  <a:pt x="1583140" y="1583140"/>
                </a:cubicBezTo>
                <a:cubicBezTo>
                  <a:pt x="1608963" y="1554448"/>
                  <a:pt x="1637731" y="1528549"/>
                  <a:pt x="1665026" y="1501254"/>
                </a:cubicBezTo>
                <a:cubicBezTo>
                  <a:pt x="1683450" y="1455194"/>
                  <a:pt x="1757695" y="1281312"/>
                  <a:pt x="1760561" y="1228298"/>
                </a:cubicBezTo>
                <a:cubicBezTo>
                  <a:pt x="1767195" y="1105563"/>
                  <a:pt x="1762642" y="981712"/>
                  <a:pt x="1746913" y="859809"/>
                </a:cubicBezTo>
                <a:cubicBezTo>
                  <a:pt x="1742734" y="827420"/>
                  <a:pt x="1654269" y="761151"/>
                  <a:pt x="1637731" y="750627"/>
                </a:cubicBezTo>
                <a:cubicBezTo>
                  <a:pt x="1611985" y="734243"/>
                  <a:pt x="1585331" y="717546"/>
                  <a:pt x="1555844" y="709683"/>
                </a:cubicBezTo>
                <a:cubicBezTo>
                  <a:pt x="1516040" y="699069"/>
                  <a:pt x="1473927" y="700849"/>
                  <a:pt x="1433014" y="696036"/>
                </a:cubicBezTo>
                <a:lnTo>
                  <a:pt x="1323832" y="682388"/>
                </a:lnTo>
                <a:cubicBezTo>
                  <a:pt x="1237396" y="686937"/>
                  <a:pt x="1149633" y="680275"/>
                  <a:pt x="1064525" y="696036"/>
                </a:cubicBezTo>
                <a:cubicBezTo>
                  <a:pt x="1026510" y="703076"/>
                  <a:pt x="908166" y="778222"/>
                  <a:pt x="873456" y="805218"/>
                </a:cubicBezTo>
                <a:cubicBezTo>
                  <a:pt x="858221" y="817067"/>
                  <a:pt x="848219" y="834943"/>
                  <a:pt x="832513" y="846161"/>
                </a:cubicBezTo>
                <a:cubicBezTo>
                  <a:pt x="815958" y="857986"/>
                  <a:pt x="796119" y="864358"/>
                  <a:pt x="777922" y="873456"/>
                </a:cubicBezTo>
                <a:cubicBezTo>
                  <a:pt x="697308" y="1034685"/>
                  <a:pt x="718045" y="959764"/>
                  <a:pt x="696035" y="1091821"/>
                </a:cubicBezTo>
                <a:cubicBezTo>
                  <a:pt x="718781" y="1205552"/>
                  <a:pt x="729679" y="1322311"/>
                  <a:pt x="764274" y="1433015"/>
                </a:cubicBezTo>
                <a:cubicBezTo>
                  <a:pt x="775947" y="1470368"/>
                  <a:pt x="806188" y="1499592"/>
                  <a:pt x="832513" y="1528549"/>
                </a:cubicBezTo>
                <a:cubicBezTo>
                  <a:pt x="852108" y="1550103"/>
                  <a:pt x="877194" y="1566007"/>
                  <a:pt x="900752" y="1583140"/>
                </a:cubicBezTo>
                <a:cubicBezTo>
                  <a:pt x="997955" y="1653834"/>
                  <a:pt x="962668" y="1623828"/>
                  <a:pt x="1064525" y="1678674"/>
                </a:cubicBezTo>
                <a:cubicBezTo>
                  <a:pt x="1096818" y="1696063"/>
                  <a:pt x="1127254" y="1716862"/>
                  <a:pt x="1160059" y="1733265"/>
                </a:cubicBezTo>
                <a:cubicBezTo>
                  <a:pt x="1219943" y="1763207"/>
                  <a:pt x="1285459" y="1787679"/>
                  <a:pt x="1351128" y="1801504"/>
                </a:cubicBezTo>
                <a:cubicBezTo>
                  <a:pt x="1405285" y="1812905"/>
                  <a:pt x="1514901" y="1828800"/>
                  <a:pt x="1514901" y="1828800"/>
                </a:cubicBezTo>
                <a:cubicBezTo>
                  <a:pt x="1587689" y="1819701"/>
                  <a:pt x="1664184" y="1826176"/>
                  <a:pt x="1733265" y="1801504"/>
                </a:cubicBezTo>
                <a:cubicBezTo>
                  <a:pt x="1788540" y="1781763"/>
                  <a:pt x="1921402" y="1675215"/>
                  <a:pt x="1978925" y="1624083"/>
                </a:cubicBezTo>
                <a:cubicBezTo>
                  <a:pt x="1993351" y="1611260"/>
                  <a:pt x="2006220" y="1596788"/>
                  <a:pt x="2019868" y="1583140"/>
                </a:cubicBezTo>
                <a:cubicBezTo>
                  <a:pt x="2046929" y="1515489"/>
                  <a:pt x="2074778" y="1451734"/>
                  <a:pt x="2088107" y="1378424"/>
                </a:cubicBezTo>
                <a:cubicBezTo>
                  <a:pt x="2097906" y="1324527"/>
                  <a:pt x="2097206" y="1269242"/>
                  <a:pt x="2101755" y="1214651"/>
                </a:cubicBezTo>
                <a:cubicBezTo>
                  <a:pt x="2108467" y="959599"/>
                  <a:pt x="2074269" y="833184"/>
                  <a:pt x="2129050" y="641445"/>
                </a:cubicBezTo>
                <a:cubicBezTo>
                  <a:pt x="2133002" y="627612"/>
                  <a:pt x="2138149" y="614149"/>
                  <a:pt x="2142698" y="600501"/>
                </a:cubicBezTo>
                <a:cubicBezTo>
                  <a:pt x="2147247" y="555009"/>
                  <a:pt x="2149394" y="509212"/>
                  <a:pt x="2156346" y="464024"/>
                </a:cubicBezTo>
                <a:cubicBezTo>
                  <a:pt x="2161293" y="431871"/>
                  <a:pt x="2184964" y="396220"/>
                  <a:pt x="2197289" y="368489"/>
                </a:cubicBezTo>
                <a:cubicBezTo>
                  <a:pt x="2207239" y="346102"/>
                  <a:pt x="2214635" y="322638"/>
                  <a:pt x="2224585" y="300251"/>
                </a:cubicBezTo>
                <a:cubicBezTo>
                  <a:pt x="2243968" y="256639"/>
                  <a:pt x="2269149" y="208523"/>
                  <a:pt x="2306471" y="177421"/>
                </a:cubicBezTo>
                <a:cubicBezTo>
                  <a:pt x="2445267" y="61758"/>
                  <a:pt x="2457598" y="60914"/>
                  <a:pt x="2579426" y="0"/>
                </a:cubicBezTo>
                <a:cubicBezTo>
                  <a:pt x="2624919" y="4549"/>
                  <a:pt x="2671199" y="4068"/>
                  <a:pt x="2715904" y="13648"/>
                </a:cubicBezTo>
                <a:cubicBezTo>
                  <a:pt x="2735797" y="17911"/>
                  <a:pt x="2754866" y="27919"/>
                  <a:pt x="2770495" y="40943"/>
                </a:cubicBezTo>
                <a:cubicBezTo>
                  <a:pt x="2853271" y="109923"/>
                  <a:pt x="2876473" y="136378"/>
                  <a:pt x="2920620" y="218364"/>
                </a:cubicBezTo>
                <a:cubicBezTo>
                  <a:pt x="2939911" y="254190"/>
                  <a:pt x="2957015" y="291152"/>
                  <a:pt x="2975212" y="327546"/>
                </a:cubicBezTo>
                <a:cubicBezTo>
                  <a:pt x="3014724" y="564635"/>
                  <a:pt x="3011712" y="510422"/>
                  <a:pt x="2961564" y="941695"/>
                </a:cubicBezTo>
                <a:cubicBezTo>
                  <a:pt x="2958937" y="964289"/>
                  <a:pt x="2935024" y="978681"/>
                  <a:pt x="2920620" y="996286"/>
                </a:cubicBezTo>
                <a:cubicBezTo>
                  <a:pt x="2894061" y="1028747"/>
                  <a:pt x="2866792" y="1060646"/>
                  <a:pt x="2838734" y="1091821"/>
                </a:cubicBezTo>
                <a:cubicBezTo>
                  <a:pt x="2825823" y="1106167"/>
                  <a:pt x="2813497" y="1121546"/>
                  <a:pt x="2797791" y="1132764"/>
                </a:cubicBezTo>
                <a:cubicBezTo>
                  <a:pt x="2717707" y="1189967"/>
                  <a:pt x="2636699" y="1246199"/>
                  <a:pt x="2552131" y="1296537"/>
                </a:cubicBezTo>
                <a:cubicBezTo>
                  <a:pt x="2445432" y="1360048"/>
                  <a:pt x="2335043" y="1417236"/>
                  <a:pt x="2224585" y="1473958"/>
                </a:cubicBezTo>
                <a:cubicBezTo>
                  <a:pt x="2166643" y="1503712"/>
                  <a:pt x="2105423" y="1526716"/>
                  <a:pt x="2047164" y="1555845"/>
                </a:cubicBezTo>
                <a:cubicBezTo>
                  <a:pt x="2032493" y="1563180"/>
                  <a:pt x="2020285" y="1574701"/>
                  <a:pt x="2006220" y="1583140"/>
                </a:cubicBezTo>
                <a:cubicBezTo>
                  <a:pt x="1818259" y="1695915"/>
                  <a:pt x="1889431" y="1631689"/>
                  <a:pt x="1801504" y="1719618"/>
                </a:cubicBezTo>
                <a:cubicBezTo>
                  <a:pt x="1745067" y="1888930"/>
                  <a:pt x="1776590" y="1802377"/>
                  <a:pt x="1705970" y="1978925"/>
                </a:cubicBezTo>
                <a:cubicBezTo>
                  <a:pt x="1701421" y="2024418"/>
                  <a:pt x="1697993" y="2070036"/>
                  <a:pt x="1692322" y="2115403"/>
                </a:cubicBezTo>
                <a:cubicBezTo>
                  <a:pt x="1688890" y="2142861"/>
                  <a:pt x="1666299" y="2172539"/>
                  <a:pt x="1678674" y="2197289"/>
                </a:cubicBezTo>
                <a:cubicBezTo>
                  <a:pt x="1689630" y="2219201"/>
                  <a:pt x="1723889" y="2216213"/>
                  <a:pt x="1746913" y="2224585"/>
                </a:cubicBezTo>
                <a:cubicBezTo>
                  <a:pt x="1773953" y="2234418"/>
                  <a:pt x="1828800" y="2251880"/>
                  <a:pt x="1828800" y="2251880"/>
                </a:cubicBezTo>
                <a:cubicBezTo>
                  <a:pt x="1887940" y="2247331"/>
                  <a:pt x="1947921" y="2249164"/>
                  <a:pt x="2006220" y="2238233"/>
                </a:cubicBezTo>
                <a:cubicBezTo>
                  <a:pt x="2031354" y="2233520"/>
                  <a:pt x="2073065" y="2183365"/>
                  <a:pt x="2088107" y="2169994"/>
                </a:cubicBezTo>
                <a:cubicBezTo>
                  <a:pt x="2309330" y="1973352"/>
                  <a:pt x="2035052" y="2220626"/>
                  <a:pt x="2251880" y="2047164"/>
                </a:cubicBezTo>
                <a:cubicBezTo>
                  <a:pt x="2294656" y="2012943"/>
                  <a:pt x="2331290" y="1971382"/>
                  <a:pt x="2374710" y="1937982"/>
                </a:cubicBezTo>
                <a:cubicBezTo>
                  <a:pt x="2390836" y="1925577"/>
                  <a:pt x="2412187" y="1921688"/>
                  <a:pt x="2429301" y="1910686"/>
                </a:cubicBezTo>
                <a:cubicBezTo>
                  <a:pt x="2476012" y="1880657"/>
                  <a:pt x="2523988" y="1851719"/>
                  <a:pt x="2565779" y="1815152"/>
                </a:cubicBezTo>
                <a:cubicBezTo>
                  <a:pt x="2635965" y="1753739"/>
                  <a:pt x="2664065" y="1659017"/>
                  <a:pt x="2770495" y="1637731"/>
                </a:cubicBezTo>
                <a:cubicBezTo>
                  <a:pt x="2897408" y="1612348"/>
                  <a:pt x="2815807" y="1627610"/>
                  <a:pt x="3016155" y="1596788"/>
                </a:cubicBezTo>
                <a:cubicBezTo>
                  <a:pt x="3134436" y="1601337"/>
                  <a:pt x="3253257" y="1598256"/>
                  <a:pt x="3370997" y="1610436"/>
                </a:cubicBezTo>
                <a:cubicBezTo>
                  <a:pt x="3387312" y="1612124"/>
                  <a:pt x="3397699" y="1629593"/>
                  <a:pt x="3411940" y="1637731"/>
                </a:cubicBezTo>
                <a:cubicBezTo>
                  <a:pt x="3429604" y="1647825"/>
                  <a:pt x="3449279" y="1654244"/>
                  <a:pt x="3466531" y="1665027"/>
                </a:cubicBezTo>
                <a:cubicBezTo>
                  <a:pt x="3497963" y="1684672"/>
                  <a:pt x="3537791" y="1717784"/>
                  <a:pt x="3562065" y="1746913"/>
                </a:cubicBezTo>
                <a:cubicBezTo>
                  <a:pt x="3572566" y="1759514"/>
                  <a:pt x="3578686" y="1775402"/>
                  <a:pt x="3589361" y="1787856"/>
                </a:cubicBezTo>
                <a:cubicBezTo>
                  <a:pt x="3606109" y="1807395"/>
                  <a:pt x="3628152" y="1822134"/>
                  <a:pt x="3643952" y="1842448"/>
                </a:cubicBezTo>
                <a:cubicBezTo>
                  <a:pt x="3762658" y="1995071"/>
                  <a:pt x="3616782" y="1842571"/>
                  <a:pt x="3725838" y="1951630"/>
                </a:cubicBezTo>
                <a:cubicBezTo>
                  <a:pt x="3755115" y="2039457"/>
                  <a:pt x="3716535" y="1944064"/>
                  <a:pt x="3780429" y="2033516"/>
                </a:cubicBezTo>
                <a:cubicBezTo>
                  <a:pt x="3792254" y="2050071"/>
                  <a:pt x="3789528" y="2079008"/>
                  <a:pt x="3807725" y="2088107"/>
                </a:cubicBezTo>
                <a:cubicBezTo>
                  <a:pt x="3840530" y="2104510"/>
                  <a:pt x="3880513" y="2097206"/>
                  <a:pt x="3916907" y="2101755"/>
                </a:cubicBezTo>
                <a:cubicBezTo>
                  <a:pt x="3935104" y="2110854"/>
                  <a:pt x="3954052" y="2118584"/>
                  <a:pt x="3971498" y="2129051"/>
                </a:cubicBezTo>
                <a:cubicBezTo>
                  <a:pt x="3999628" y="2145929"/>
                  <a:pt x="4022263" y="2173269"/>
                  <a:pt x="4053385" y="2183642"/>
                </a:cubicBezTo>
                <a:lnTo>
                  <a:pt x="4094328" y="2197289"/>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4350971" y="2526910"/>
            <a:ext cx="3057099" cy="2457087"/>
          </a:xfrm>
          <a:custGeom>
            <a:avLst/>
            <a:gdLst>
              <a:gd name="connsiteX0" fmla="*/ 3057099 w 3057099"/>
              <a:gd name="connsiteY0" fmla="*/ 1419858 h 2457087"/>
              <a:gd name="connsiteX1" fmla="*/ 2456597 w 3057099"/>
              <a:gd name="connsiteY1" fmla="*/ 1419858 h 2457087"/>
              <a:gd name="connsiteX2" fmla="*/ 2210937 w 3057099"/>
              <a:gd name="connsiteY2" fmla="*/ 1474449 h 2457087"/>
              <a:gd name="connsiteX3" fmla="*/ 2019869 w 3057099"/>
              <a:gd name="connsiteY3" fmla="*/ 1556335 h 2457087"/>
              <a:gd name="connsiteX4" fmla="*/ 1828800 w 3057099"/>
              <a:gd name="connsiteY4" fmla="*/ 1679165 h 2457087"/>
              <a:gd name="connsiteX5" fmla="*/ 1705970 w 3057099"/>
              <a:gd name="connsiteY5" fmla="*/ 1761052 h 2457087"/>
              <a:gd name="connsiteX6" fmla="*/ 1651379 w 3057099"/>
              <a:gd name="connsiteY6" fmla="*/ 1815643 h 2457087"/>
              <a:gd name="connsiteX7" fmla="*/ 1624084 w 3057099"/>
              <a:gd name="connsiteY7" fmla="*/ 1870234 h 2457087"/>
              <a:gd name="connsiteX8" fmla="*/ 1282890 w 3057099"/>
              <a:gd name="connsiteY8" fmla="*/ 2184132 h 2457087"/>
              <a:gd name="connsiteX9" fmla="*/ 1009934 w 3057099"/>
              <a:gd name="connsiteY9" fmla="*/ 2361553 h 2457087"/>
              <a:gd name="connsiteX10" fmla="*/ 846161 w 3057099"/>
              <a:gd name="connsiteY10" fmla="*/ 2416144 h 2457087"/>
              <a:gd name="connsiteX11" fmla="*/ 777922 w 3057099"/>
              <a:gd name="connsiteY11" fmla="*/ 2443440 h 2457087"/>
              <a:gd name="connsiteX12" fmla="*/ 641445 w 3057099"/>
              <a:gd name="connsiteY12" fmla="*/ 2457087 h 2457087"/>
              <a:gd name="connsiteX13" fmla="*/ 423081 w 3057099"/>
              <a:gd name="connsiteY13" fmla="*/ 2443440 h 2457087"/>
              <a:gd name="connsiteX14" fmla="*/ 341194 w 3057099"/>
              <a:gd name="connsiteY14" fmla="*/ 2347905 h 2457087"/>
              <a:gd name="connsiteX15" fmla="*/ 300251 w 3057099"/>
              <a:gd name="connsiteY15" fmla="*/ 2279667 h 2457087"/>
              <a:gd name="connsiteX16" fmla="*/ 272955 w 3057099"/>
              <a:gd name="connsiteY16" fmla="*/ 2197780 h 2457087"/>
              <a:gd name="connsiteX17" fmla="*/ 232012 w 3057099"/>
              <a:gd name="connsiteY17" fmla="*/ 2088598 h 2457087"/>
              <a:gd name="connsiteX18" fmla="*/ 204717 w 3057099"/>
              <a:gd name="connsiteY18" fmla="*/ 1911177 h 2457087"/>
              <a:gd name="connsiteX19" fmla="*/ 272955 w 3057099"/>
              <a:gd name="connsiteY19" fmla="*/ 1146902 h 2457087"/>
              <a:gd name="connsiteX20" fmla="*/ 341194 w 3057099"/>
              <a:gd name="connsiteY20" fmla="*/ 996777 h 2457087"/>
              <a:gd name="connsiteX21" fmla="*/ 354842 w 3057099"/>
              <a:gd name="connsiteY21" fmla="*/ 860299 h 2457087"/>
              <a:gd name="connsiteX22" fmla="*/ 368490 w 3057099"/>
              <a:gd name="connsiteY22" fmla="*/ 819356 h 2457087"/>
              <a:gd name="connsiteX23" fmla="*/ 341194 w 3057099"/>
              <a:gd name="connsiteY23" fmla="*/ 328037 h 2457087"/>
              <a:gd name="connsiteX24" fmla="*/ 327546 w 3057099"/>
              <a:gd name="connsiteY24" fmla="*/ 287093 h 2457087"/>
              <a:gd name="connsiteX25" fmla="*/ 313899 w 3057099"/>
              <a:gd name="connsiteY25" fmla="*/ 232502 h 2457087"/>
              <a:gd name="connsiteX26" fmla="*/ 259308 w 3057099"/>
              <a:gd name="connsiteY26" fmla="*/ 150616 h 2457087"/>
              <a:gd name="connsiteX27" fmla="*/ 177421 w 3057099"/>
              <a:gd name="connsiteY27" fmla="*/ 96025 h 2457087"/>
              <a:gd name="connsiteX28" fmla="*/ 95534 w 3057099"/>
              <a:gd name="connsiteY28" fmla="*/ 41434 h 2457087"/>
              <a:gd name="connsiteX29" fmla="*/ 13648 w 3057099"/>
              <a:gd name="connsiteY29" fmla="*/ 490 h 2457087"/>
              <a:gd name="connsiteX30" fmla="*/ 0 w 3057099"/>
              <a:gd name="connsiteY30" fmla="*/ 490 h 245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57099" h="2457087">
                <a:moveTo>
                  <a:pt x="3057099" y="1419858"/>
                </a:moveTo>
                <a:cubicBezTo>
                  <a:pt x="2826443" y="1327594"/>
                  <a:pt x="2994974" y="1383966"/>
                  <a:pt x="2456597" y="1419858"/>
                </a:cubicBezTo>
                <a:cubicBezTo>
                  <a:pt x="2401334" y="1423542"/>
                  <a:pt x="2234544" y="1465865"/>
                  <a:pt x="2210937" y="1474449"/>
                </a:cubicBezTo>
                <a:cubicBezTo>
                  <a:pt x="1873774" y="1597053"/>
                  <a:pt x="2191626" y="1513395"/>
                  <a:pt x="2019869" y="1556335"/>
                </a:cubicBezTo>
                <a:cubicBezTo>
                  <a:pt x="1956179" y="1597278"/>
                  <a:pt x="1893725" y="1640210"/>
                  <a:pt x="1828800" y="1679165"/>
                </a:cubicBezTo>
                <a:cubicBezTo>
                  <a:pt x="1781239" y="1707701"/>
                  <a:pt x="1747326" y="1724866"/>
                  <a:pt x="1705970" y="1761052"/>
                </a:cubicBezTo>
                <a:cubicBezTo>
                  <a:pt x="1686603" y="1777998"/>
                  <a:pt x="1669576" y="1797446"/>
                  <a:pt x="1651379" y="1815643"/>
                </a:cubicBezTo>
                <a:cubicBezTo>
                  <a:pt x="1642281" y="1833840"/>
                  <a:pt x="1636050" y="1853780"/>
                  <a:pt x="1624084" y="1870234"/>
                </a:cubicBezTo>
                <a:cubicBezTo>
                  <a:pt x="1541979" y="1983128"/>
                  <a:pt x="1376731" y="2123135"/>
                  <a:pt x="1282890" y="2184132"/>
                </a:cubicBezTo>
                <a:cubicBezTo>
                  <a:pt x="1191905" y="2243272"/>
                  <a:pt x="1112882" y="2327237"/>
                  <a:pt x="1009934" y="2361553"/>
                </a:cubicBezTo>
                <a:lnTo>
                  <a:pt x="846161" y="2416144"/>
                </a:lnTo>
                <a:cubicBezTo>
                  <a:pt x="823059" y="2424298"/>
                  <a:pt x="801945" y="2438635"/>
                  <a:pt x="777922" y="2443440"/>
                </a:cubicBezTo>
                <a:cubicBezTo>
                  <a:pt x="733091" y="2452406"/>
                  <a:pt x="686937" y="2452538"/>
                  <a:pt x="641445" y="2457087"/>
                </a:cubicBezTo>
                <a:cubicBezTo>
                  <a:pt x="568657" y="2452538"/>
                  <a:pt x="493834" y="2461128"/>
                  <a:pt x="423081" y="2443440"/>
                </a:cubicBezTo>
                <a:cubicBezTo>
                  <a:pt x="398495" y="2437293"/>
                  <a:pt x="356248" y="2371991"/>
                  <a:pt x="341194" y="2347905"/>
                </a:cubicBezTo>
                <a:cubicBezTo>
                  <a:pt x="327135" y="2325411"/>
                  <a:pt x="311228" y="2303816"/>
                  <a:pt x="300251" y="2279667"/>
                </a:cubicBezTo>
                <a:cubicBezTo>
                  <a:pt x="288345" y="2253474"/>
                  <a:pt x="282632" y="2224876"/>
                  <a:pt x="272955" y="2197780"/>
                </a:cubicBezTo>
                <a:cubicBezTo>
                  <a:pt x="259882" y="2161176"/>
                  <a:pt x="245660" y="2124992"/>
                  <a:pt x="232012" y="2088598"/>
                </a:cubicBezTo>
                <a:cubicBezTo>
                  <a:pt x="222914" y="2029458"/>
                  <a:pt x="204717" y="1971013"/>
                  <a:pt x="204717" y="1911177"/>
                </a:cubicBezTo>
                <a:cubicBezTo>
                  <a:pt x="204717" y="1594632"/>
                  <a:pt x="202282" y="1415459"/>
                  <a:pt x="272955" y="1146902"/>
                </a:cubicBezTo>
                <a:cubicBezTo>
                  <a:pt x="283684" y="1106133"/>
                  <a:pt x="324052" y="1031062"/>
                  <a:pt x="341194" y="996777"/>
                </a:cubicBezTo>
                <a:cubicBezTo>
                  <a:pt x="345743" y="951284"/>
                  <a:pt x="347890" y="905487"/>
                  <a:pt x="354842" y="860299"/>
                </a:cubicBezTo>
                <a:cubicBezTo>
                  <a:pt x="357030" y="846080"/>
                  <a:pt x="368490" y="833742"/>
                  <a:pt x="368490" y="819356"/>
                </a:cubicBezTo>
                <a:cubicBezTo>
                  <a:pt x="368490" y="715017"/>
                  <a:pt x="374339" y="477188"/>
                  <a:pt x="341194" y="328037"/>
                </a:cubicBezTo>
                <a:cubicBezTo>
                  <a:pt x="338073" y="313993"/>
                  <a:pt x="331498" y="300926"/>
                  <a:pt x="327546" y="287093"/>
                </a:cubicBezTo>
                <a:cubicBezTo>
                  <a:pt x="322393" y="269058"/>
                  <a:pt x="322287" y="249279"/>
                  <a:pt x="313899" y="232502"/>
                </a:cubicBezTo>
                <a:cubicBezTo>
                  <a:pt x="299228" y="203160"/>
                  <a:pt x="286603" y="168813"/>
                  <a:pt x="259308" y="150616"/>
                </a:cubicBezTo>
                <a:cubicBezTo>
                  <a:pt x="232012" y="132419"/>
                  <a:pt x="200618" y="119222"/>
                  <a:pt x="177421" y="96025"/>
                </a:cubicBezTo>
                <a:cubicBezTo>
                  <a:pt x="126305" y="44909"/>
                  <a:pt x="154788" y="61185"/>
                  <a:pt x="95534" y="41434"/>
                </a:cubicBezTo>
                <a:cubicBezTo>
                  <a:pt x="55506" y="14748"/>
                  <a:pt x="58851" y="11791"/>
                  <a:pt x="13648" y="490"/>
                </a:cubicBezTo>
                <a:cubicBezTo>
                  <a:pt x="9235" y="-613"/>
                  <a:pt x="4549" y="490"/>
                  <a:pt x="0" y="49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3955186" y="2595636"/>
            <a:ext cx="3835021" cy="3220872"/>
          </a:xfrm>
          <a:custGeom>
            <a:avLst/>
            <a:gdLst>
              <a:gd name="connsiteX0" fmla="*/ 2415654 w 3835021"/>
              <a:gd name="connsiteY0" fmla="*/ 0 h 3220872"/>
              <a:gd name="connsiteX1" fmla="*/ 2306472 w 3835021"/>
              <a:gd name="connsiteY1" fmla="*/ 40944 h 3220872"/>
              <a:gd name="connsiteX2" fmla="*/ 2129051 w 3835021"/>
              <a:gd name="connsiteY2" fmla="*/ 177421 h 3220872"/>
              <a:gd name="connsiteX3" fmla="*/ 1992573 w 3835021"/>
              <a:gd name="connsiteY3" fmla="*/ 259308 h 3220872"/>
              <a:gd name="connsiteX4" fmla="*/ 1937982 w 3835021"/>
              <a:gd name="connsiteY4" fmla="*/ 300251 h 3220872"/>
              <a:gd name="connsiteX5" fmla="*/ 1856096 w 3835021"/>
              <a:gd name="connsiteY5" fmla="*/ 341194 h 3220872"/>
              <a:gd name="connsiteX6" fmla="*/ 1719618 w 3835021"/>
              <a:gd name="connsiteY6" fmla="*/ 395785 h 3220872"/>
              <a:gd name="connsiteX7" fmla="*/ 1678675 w 3835021"/>
              <a:gd name="connsiteY7" fmla="*/ 423081 h 3220872"/>
              <a:gd name="connsiteX8" fmla="*/ 1665027 w 3835021"/>
              <a:gd name="connsiteY8" fmla="*/ 464024 h 3220872"/>
              <a:gd name="connsiteX9" fmla="*/ 1733266 w 3835021"/>
              <a:gd name="connsiteY9" fmla="*/ 518615 h 3220872"/>
              <a:gd name="connsiteX10" fmla="*/ 1787857 w 3835021"/>
              <a:gd name="connsiteY10" fmla="*/ 532263 h 3220872"/>
              <a:gd name="connsiteX11" fmla="*/ 1965278 w 3835021"/>
              <a:gd name="connsiteY11" fmla="*/ 518615 h 3220872"/>
              <a:gd name="connsiteX12" fmla="*/ 1965278 w 3835021"/>
              <a:gd name="connsiteY12" fmla="*/ 423081 h 3220872"/>
              <a:gd name="connsiteX13" fmla="*/ 1869743 w 3835021"/>
              <a:gd name="connsiteY13" fmla="*/ 313899 h 3220872"/>
              <a:gd name="connsiteX14" fmla="*/ 1596788 w 3835021"/>
              <a:gd name="connsiteY14" fmla="*/ 95535 h 3220872"/>
              <a:gd name="connsiteX15" fmla="*/ 1501254 w 3835021"/>
              <a:gd name="connsiteY15" fmla="*/ 81887 h 3220872"/>
              <a:gd name="connsiteX16" fmla="*/ 1228299 w 3835021"/>
              <a:gd name="connsiteY16" fmla="*/ 109182 h 3220872"/>
              <a:gd name="connsiteX17" fmla="*/ 1160060 w 3835021"/>
              <a:gd name="connsiteY17" fmla="*/ 150126 h 3220872"/>
              <a:gd name="connsiteX18" fmla="*/ 914400 w 3835021"/>
              <a:gd name="connsiteY18" fmla="*/ 368490 h 3220872"/>
              <a:gd name="connsiteX19" fmla="*/ 846161 w 3835021"/>
              <a:gd name="connsiteY19" fmla="*/ 436729 h 3220872"/>
              <a:gd name="connsiteX20" fmla="*/ 736979 w 3835021"/>
              <a:gd name="connsiteY20" fmla="*/ 573206 h 3220872"/>
              <a:gd name="connsiteX21" fmla="*/ 791570 w 3835021"/>
              <a:gd name="connsiteY21" fmla="*/ 736979 h 3220872"/>
              <a:gd name="connsiteX22" fmla="*/ 900752 w 3835021"/>
              <a:gd name="connsiteY22" fmla="*/ 900753 h 3220872"/>
              <a:gd name="connsiteX23" fmla="*/ 1037230 w 3835021"/>
              <a:gd name="connsiteY23" fmla="*/ 996287 h 3220872"/>
              <a:gd name="connsiteX24" fmla="*/ 1105469 w 3835021"/>
              <a:gd name="connsiteY24" fmla="*/ 1023582 h 3220872"/>
              <a:gd name="connsiteX25" fmla="*/ 1228299 w 3835021"/>
              <a:gd name="connsiteY25" fmla="*/ 1078173 h 3220872"/>
              <a:gd name="connsiteX26" fmla="*/ 1323833 w 3835021"/>
              <a:gd name="connsiteY26" fmla="*/ 1146412 h 3220872"/>
              <a:gd name="connsiteX27" fmla="*/ 1351128 w 3835021"/>
              <a:gd name="connsiteY27" fmla="*/ 1187355 h 3220872"/>
              <a:gd name="connsiteX28" fmla="*/ 1323833 w 3835021"/>
              <a:gd name="connsiteY28" fmla="*/ 1228299 h 3220872"/>
              <a:gd name="connsiteX29" fmla="*/ 1241946 w 3835021"/>
              <a:gd name="connsiteY29" fmla="*/ 1310185 h 3220872"/>
              <a:gd name="connsiteX30" fmla="*/ 1146412 w 3835021"/>
              <a:gd name="connsiteY30" fmla="*/ 1351129 h 3220872"/>
              <a:gd name="connsiteX31" fmla="*/ 1091821 w 3835021"/>
              <a:gd name="connsiteY31" fmla="*/ 1378424 h 3220872"/>
              <a:gd name="connsiteX32" fmla="*/ 750627 w 3835021"/>
              <a:gd name="connsiteY32" fmla="*/ 1433015 h 3220872"/>
              <a:gd name="connsiteX33" fmla="*/ 696036 w 3835021"/>
              <a:gd name="connsiteY33" fmla="*/ 1446663 h 3220872"/>
              <a:gd name="connsiteX34" fmla="*/ 573206 w 3835021"/>
              <a:gd name="connsiteY34" fmla="*/ 1460311 h 3220872"/>
              <a:gd name="connsiteX35" fmla="*/ 477672 w 3835021"/>
              <a:gd name="connsiteY35" fmla="*/ 1487606 h 3220872"/>
              <a:gd name="connsiteX36" fmla="*/ 300251 w 3835021"/>
              <a:gd name="connsiteY36" fmla="*/ 1583141 h 3220872"/>
              <a:gd name="connsiteX37" fmla="*/ 191069 w 3835021"/>
              <a:gd name="connsiteY37" fmla="*/ 1705970 h 3220872"/>
              <a:gd name="connsiteX38" fmla="*/ 122830 w 3835021"/>
              <a:gd name="connsiteY38" fmla="*/ 1815153 h 3220872"/>
              <a:gd name="connsiteX39" fmla="*/ 81887 w 3835021"/>
              <a:gd name="connsiteY39" fmla="*/ 1869744 h 3220872"/>
              <a:gd name="connsiteX40" fmla="*/ 54591 w 3835021"/>
              <a:gd name="connsiteY40" fmla="*/ 1910687 h 3220872"/>
              <a:gd name="connsiteX41" fmla="*/ 40943 w 3835021"/>
              <a:gd name="connsiteY41" fmla="*/ 1978926 h 3220872"/>
              <a:gd name="connsiteX42" fmla="*/ 27296 w 3835021"/>
              <a:gd name="connsiteY42" fmla="*/ 2019869 h 3220872"/>
              <a:gd name="connsiteX43" fmla="*/ 0 w 3835021"/>
              <a:gd name="connsiteY43" fmla="*/ 2142699 h 3220872"/>
              <a:gd name="connsiteX44" fmla="*/ 40943 w 3835021"/>
              <a:gd name="connsiteY44" fmla="*/ 2279176 h 3220872"/>
              <a:gd name="connsiteX45" fmla="*/ 204716 w 3835021"/>
              <a:gd name="connsiteY45" fmla="*/ 2361063 h 3220872"/>
              <a:gd name="connsiteX46" fmla="*/ 313899 w 3835021"/>
              <a:gd name="connsiteY46" fmla="*/ 2402006 h 3220872"/>
              <a:gd name="connsiteX47" fmla="*/ 354842 w 3835021"/>
              <a:gd name="connsiteY47" fmla="*/ 2415654 h 3220872"/>
              <a:gd name="connsiteX48" fmla="*/ 436728 w 3835021"/>
              <a:gd name="connsiteY48" fmla="*/ 2429302 h 3220872"/>
              <a:gd name="connsiteX49" fmla="*/ 627797 w 3835021"/>
              <a:gd name="connsiteY49" fmla="*/ 2470245 h 3220872"/>
              <a:gd name="connsiteX50" fmla="*/ 1078173 w 3835021"/>
              <a:gd name="connsiteY50" fmla="*/ 2442950 h 3220872"/>
              <a:gd name="connsiteX51" fmla="*/ 1228299 w 3835021"/>
              <a:gd name="connsiteY51" fmla="*/ 2429302 h 3220872"/>
              <a:gd name="connsiteX52" fmla="*/ 1392072 w 3835021"/>
              <a:gd name="connsiteY52" fmla="*/ 2374711 h 3220872"/>
              <a:gd name="connsiteX53" fmla="*/ 1610436 w 3835021"/>
              <a:gd name="connsiteY53" fmla="*/ 2333767 h 3220872"/>
              <a:gd name="connsiteX54" fmla="*/ 1760561 w 3835021"/>
              <a:gd name="connsiteY54" fmla="*/ 2292824 h 3220872"/>
              <a:gd name="connsiteX55" fmla="*/ 1787857 w 3835021"/>
              <a:gd name="connsiteY55" fmla="*/ 2429302 h 3220872"/>
              <a:gd name="connsiteX56" fmla="*/ 1774209 w 3835021"/>
              <a:gd name="connsiteY56" fmla="*/ 2565779 h 3220872"/>
              <a:gd name="connsiteX57" fmla="*/ 1719618 w 3835021"/>
              <a:gd name="connsiteY57" fmla="*/ 2729553 h 3220872"/>
              <a:gd name="connsiteX58" fmla="*/ 1678675 w 3835021"/>
              <a:gd name="connsiteY58" fmla="*/ 2906973 h 3220872"/>
              <a:gd name="connsiteX59" fmla="*/ 1637731 w 3835021"/>
              <a:gd name="connsiteY59" fmla="*/ 2988860 h 3220872"/>
              <a:gd name="connsiteX60" fmla="*/ 1583140 w 3835021"/>
              <a:gd name="connsiteY60" fmla="*/ 3098042 h 3220872"/>
              <a:gd name="connsiteX61" fmla="*/ 1514902 w 3835021"/>
              <a:gd name="connsiteY61" fmla="*/ 3125338 h 3220872"/>
              <a:gd name="connsiteX62" fmla="*/ 1419367 w 3835021"/>
              <a:gd name="connsiteY62" fmla="*/ 3179929 h 3220872"/>
              <a:gd name="connsiteX63" fmla="*/ 1255594 w 3835021"/>
              <a:gd name="connsiteY63" fmla="*/ 3193576 h 3220872"/>
              <a:gd name="connsiteX64" fmla="*/ 1078173 w 3835021"/>
              <a:gd name="connsiteY64" fmla="*/ 3220872 h 3220872"/>
              <a:gd name="connsiteX65" fmla="*/ 859809 w 3835021"/>
              <a:gd name="connsiteY65" fmla="*/ 3207224 h 3220872"/>
              <a:gd name="connsiteX66" fmla="*/ 696036 w 3835021"/>
              <a:gd name="connsiteY66" fmla="*/ 3098042 h 3220872"/>
              <a:gd name="connsiteX67" fmla="*/ 573206 w 3835021"/>
              <a:gd name="connsiteY67" fmla="*/ 2988860 h 3220872"/>
              <a:gd name="connsiteX68" fmla="*/ 545910 w 3835021"/>
              <a:gd name="connsiteY68" fmla="*/ 2947917 h 3220872"/>
              <a:gd name="connsiteX69" fmla="*/ 586854 w 3835021"/>
              <a:gd name="connsiteY69" fmla="*/ 2674961 h 3220872"/>
              <a:gd name="connsiteX70" fmla="*/ 887105 w 3835021"/>
              <a:gd name="connsiteY70" fmla="*/ 2224585 h 3220872"/>
              <a:gd name="connsiteX71" fmla="*/ 928048 w 3835021"/>
              <a:gd name="connsiteY71" fmla="*/ 2169994 h 3220872"/>
              <a:gd name="connsiteX72" fmla="*/ 1201003 w 3835021"/>
              <a:gd name="connsiteY72" fmla="*/ 1978926 h 3220872"/>
              <a:gd name="connsiteX73" fmla="*/ 1460310 w 3835021"/>
              <a:gd name="connsiteY73" fmla="*/ 1951630 h 3220872"/>
              <a:gd name="connsiteX74" fmla="*/ 1992573 w 3835021"/>
              <a:gd name="connsiteY74" fmla="*/ 1978926 h 3220872"/>
              <a:gd name="connsiteX75" fmla="*/ 2156346 w 3835021"/>
              <a:gd name="connsiteY75" fmla="*/ 2033517 h 3220872"/>
              <a:gd name="connsiteX76" fmla="*/ 2306472 w 3835021"/>
              <a:gd name="connsiteY76" fmla="*/ 2060812 h 3220872"/>
              <a:gd name="connsiteX77" fmla="*/ 2374710 w 3835021"/>
              <a:gd name="connsiteY77" fmla="*/ 2088108 h 3220872"/>
              <a:gd name="connsiteX78" fmla="*/ 2538484 w 3835021"/>
              <a:gd name="connsiteY78" fmla="*/ 2129051 h 3220872"/>
              <a:gd name="connsiteX79" fmla="*/ 2620370 w 3835021"/>
              <a:gd name="connsiteY79" fmla="*/ 2169994 h 3220872"/>
              <a:gd name="connsiteX80" fmla="*/ 2743200 w 3835021"/>
              <a:gd name="connsiteY80" fmla="*/ 2224585 h 3220872"/>
              <a:gd name="connsiteX81" fmla="*/ 2838734 w 3835021"/>
              <a:gd name="connsiteY81" fmla="*/ 2292824 h 3220872"/>
              <a:gd name="connsiteX82" fmla="*/ 2975212 w 3835021"/>
              <a:gd name="connsiteY82" fmla="*/ 2388358 h 3220872"/>
              <a:gd name="connsiteX83" fmla="*/ 3016155 w 3835021"/>
              <a:gd name="connsiteY83" fmla="*/ 2429302 h 3220872"/>
              <a:gd name="connsiteX84" fmla="*/ 3111690 w 3835021"/>
              <a:gd name="connsiteY84" fmla="*/ 2497541 h 3220872"/>
              <a:gd name="connsiteX85" fmla="*/ 3152633 w 3835021"/>
              <a:gd name="connsiteY85" fmla="*/ 2511188 h 3220872"/>
              <a:gd name="connsiteX86" fmla="*/ 3234519 w 3835021"/>
              <a:gd name="connsiteY86" fmla="*/ 2497541 h 3220872"/>
              <a:gd name="connsiteX87" fmla="*/ 3261815 w 3835021"/>
              <a:gd name="connsiteY87" fmla="*/ 2442950 h 3220872"/>
              <a:gd name="connsiteX88" fmla="*/ 3302758 w 3835021"/>
              <a:gd name="connsiteY88" fmla="*/ 2333767 h 3220872"/>
              <a:gd name="connsiteX89" fmla="*/ 3330054 w 3835021"/>
              <a:gd name="connsiteY89" fmla="*/ 2265529 h 3220872"/>
              <a:gd name="connsiteX90" fmla="*/ 3370997 w 3835021"/>
              <a:gd name="connsiteY90" fmla="*/ 2142699 h 3220872"/>
              <a:gd name="connsiteX91" fmla="*/ 3398293 w 3835021"/>
              <a:gd name="connsiteY91" fmla="*/ 2101755 h 3220872"/>
              <a:gd name="connsiteX92" fmla="*/ 3466531 w 3835021"/>
              <a:gd name="connsiteY92" fmla="*/ 1910687 h 3220872"/>
              <a:gd name="connsiteX93" fmla="*/ 3480179 w 3835021"/>
              <a:gd name="connsiteY93" fmla="*/ 1801505 h 3220872"/>
              <a:gd name="connsiteX94" fmla="*/ 3507475 w 3835021"/>
              <a:gd name="connsiteY94" fmla="*/ 1746914 h 3220872"/>
              <a:gd name="connsiteX95" fmla="*/ 3493827 w 3835021"/>
              <a:gd name="connsiteY95" fmla="*/ 1064526 h 3220872"/>
              <a:gd name="connsiteX96" fmla="*/ 3480179 w 3835021"/>
              <a:gd name="connsiteY96" fmla="*/ 1023582 h 3220872"/>
              <a:gd name="connsiteX97" fmla="*/ 3411940 w 3835021"/>
              <a:gd name="connsiteY97" fmla="*/ 941696 h 3220872"/>
              <a:gd name="connsiteX98" fmla="*/ 3343702 w 3835021"/>
              <a:gd name="connsiteY98" fmla="*/ 873457 h 3220872"/>
              <a:gd name="connsiteX99" fmla="*/ 3220872 w 3835021"/>
              <a:gd name="connsiteY99" fmla="*/ 777923 h 3220872"/>
              <a:gd name="connsiteX100" fmla="*/ 3179928 w 3835021"/>
              <a:gd name="connsiteY100" fmla="*/ 750627 h 3220872"/>
              <a:gd name="connsiteX101" fmla="*/ 2893325 w 3835021"/>
              <a:gd name="connsiteY101" fmla="*/ 709684 h 3220872"/>
              <a:gd name="connsiteX102" fmla="*/ 2456597 w 3835021"/>
              <a:gd name="connsiteY102" fmla="*/ 750627 h 3220872"/>
              <a:gd name="connsiteX103" fmla="*/ 2361063 w 3835021"/>
              <a:gd name="connsiteY103" fmla="*/ 805218 h 3220872"/>
              <a:gd name="connsiteX104" fmla="*/ 2306472 w 3835021"/>
              <a:gd name="connsiteY104" fmla="*/ 818866 h 3220872"/>
              <a:gd name="connsiteX105" fmla="*/ 2238233 w 3835021"/>
              <a:gd name="connsiteY105" fmla="*/ 873457 h 3220872"/>
              <a:gd name="connsiteX106" fmla="*/ 2197290 w 3835021"/>
              <a:gd name="connsiteY106" fmla="*/ 900753 h 3220872"/>
              <a:gd name="connsiteX107" fmla="*/ 2142699 w 3835021"/>
              <a:gd name="connsiteY107" fmla="*/ 968991 h 3220872"/>
              <a:gd name="connsiteX108" fmla="*/ 2033516 w 3835021"/>
              <a:gd name="connsiteY108" fmla="*/ 1078173 h 3220872"/>
              <a:gd name="connsiteX109" fmla="*/ 1910687 w 3835021"/>
              <a:gd name="connsiteY109" fmla="*/ 1241947 h 3220872"/>
              <a:gd name="connsiteX110" fmla="*/ 1842448 w 3835021"/>
              <a:gd name="connsiteY110" fmla="*/ 1351129 h 3220872"/>
              <a:gd name="connsiteX111" fmla="*/ 1801505 w 3835021"/>
              <a:gd name="connsiteY111" fmla="*/ 1433015 h 3220872"/>
              <a:gd name="connsiteX112" fmla="*/ 1815152 w 3835021"/>
              <a:gd name="connsiteY112" fmla="*/ 1665027 h 3220872"/>
              <a:gd name="connsiteX113" fmla="*/ 1978925 w 3835021"/>
              <a:gd name="connsiteY113" fmla="*/ 1801505 h 3220872"/>
              <a:gd name="connsiteX114" fmla="*/ 2060812 w 3835021"/>
              <a:gd name="connsiteY114" fmla="*/ 1869744 h 3220872"/>
              <a:gd name="connsiteX115" fmla="*/ 2292824 w 3835021"/>
              <a:gd name="connsiteY115" fmla="*/ 1951630 h 3220872"/>
              <a:gd name="connsiteX116" fmla="*/ 2388358 w 3835021"/>
              <a:gd name="connsiteY116" fmla="*/ 1965278 h 3220872"/>
              <a:gd name="connsiteX117" fmla="*/ 2838734 w 3835021"/>
              <a:gd name="connsiteY117" fmla="*/ 1951630 h 3220872"/>
              <a:gd name="connsiteX118" fmla="*/ 2866030 w 3835021"/>
              <a:gd name="connsiteY118" fmla="*/ 1910687 h 3220872"/>
              <a:gd name="connsiteX119" fmla="*/ 2934269 w 3835021"/>
              <a:gd name="connsiteY119" fmla="*/ 1828800 h 3220872"/>
              <a:gd name="connsiteX120" fmla="*/ 2961564 w 3835021"/>
              <a:gd name="connsiteY120" fmla="*/ 1774209 h 3220872"/>
              <a:gd name="connsiteX121" fmla="*/ 2975212 w 3835021"/>
              <a:gd name="connsiteY121" fmla="*/ 1733266 h 3220872"/>
              <a:gd name="connsiteX122" fmla="*/ 3138985 w 3835021"/>
              <a:gd name="connsiteY122" fmla="*/ 1542197 h 3220872"/>
              <a:gd name="connsiteX123" fmla="*/ 3234519 w 3835021"/>
              <a:gd name="connsiteY123" fmla="*/ 1460311 h 3220872"/>
              <a:gd name="connsiteX124" fmla="*/ 3384645 w 3835021"/>
              <a:gd name="connsiteY124" fmla="*/ 1296538 h 3220872"/>
              <a:gd name="connsiteX125" fmla="*/ 3439236 w 3835021"/>
              <a:gd name="connsiteY125" fmla="*/ 1269242 h 3220872"/>
              <a:gd name="connsiteX126" fmla="*/ 3671248 w 3835021"/>
              <a:gd name="connsiteY126" fmla="*/ 1282890 h 3220872"/>
              <a:gd name="connsiteX127" fmla="*/ 3712191 w 3835021"/>
              <a:gd name="connsiteY127" fmla="*/ 1296538 h 3220872"/>
              <a:gd name="connsiteX128" fmla="*/ 3794078 w 3835021"/>
              <a:gd name="connsiteY128" fmla="*/ 1351129 h 3220872"/>
              <a:gd name="connsiteX129" fmla="*/ 3835021 w 3835021"/>
              <a:gd name="connsiteY129" fmla="*/ 1364776 h 3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3835021" h="3220872">
                <a:moveTo>
                  <a:pt x="2415654" y="0"/>
                </a:moveTo>
                <a:cubicBezTo>
                  <a:pt x="2379260" y="13648"/>
                  <a:pt x="2340768" y="22653"/>
                  <a:pt x="2306472" y="40944"/>
                </a:cubicBezTo>
                <a:cubicBezTo>
                  <a:pt x="2238523" y="77183"/>
                  <a:pt x="2189704" y="131931"/>
                  <a:pt x="2129051" y="177421"/>
                </a:cubicBezTo>
                <a:cubicBezTo>
                  <a:pt x="1960786" y="303620"/>
                  <a:pt x="2119577" y="179931"/>
                  <a:pt x="1992573" y="259308"/>
                </a:cubicBezTo>
                <a:cubicBezTo>
                  <a:pt x="1973284" y="271363"/>
                  <a:pt x="1957487" y="288548"/>
                  <a:pt x="1937982" y="300251"/>
                </a:cubicBezTo>
                <a:cubicBezTo>
                  <a:pt x="1911814" y="315952"/>
                  <a:pt x="1884054" y="328962"/>
                  <a:pt x="1856096" y="341194"/>
                </a:cubicBezTo>
                <a:cubicBezTo>
                  <a:pt x="1811207" y="360833"/>
                  <a:pt x="1760386" y="368606"/>
                  <a:pt x="1719618" y="395785"/>
                </a:cubicBezTo>
                <a:lnTo>
                  <a:pt x="1678675" y="423081"/>
                </a:lnTo>
                <a:cubicBezTo>
                  <a:pt x="1674126" y="436729"/>
                  <a:pt x="1662662" y="449834"/>
                  <a:pt x="1665027" y="464024"/>
                </a:cubicBezTo>
                <a:cubicBezTo>
                  <a:pt x="1671986" y="505779"/>
                  <a:pt x="1701597" y="509567"/>
                  <a:pt x="1733266" y="518615"/>
                </a:cubicBezTo>
                <a:cubicBezTo>
                  <a:pt x="1751301" y="523768"/>
                  <a:pt x="1769660" y="527714"/>
                  <a:pt x="1787857" y="532263"/>
                </a:cubicBezTo>
                <a:cubicBezTo>
                  <a:pt x="1846997" y="527714"/>
                  <a:pt x="1909419" y="538565"/>
                  <a:pt x="1965278" y="518615"/>
                </a:cubicBezTo>
                <a:cubicBezTo>
                  <a:pt x="1994504" y="508177"/>
                  <a:pt x="1975583" y="437251"/>
                  <a:pt x="1965278" y="423081"/>
                </a:cubicBezTo>
                <a:cubicBezTo>
                  <a:pt x="1936834" y="383971"/>
                  <a:pt x="1903134" y="348880"/>
                  <a:pt x="1869743" y="313899"/>
                </a:cubicBezTo>
                <a:cubicBezTo>
                  <a:pt x="1779732" y="219602"/>
                  <a:pt x="1725343" y="113900"/>
                  <a:pt x="1596788" y="95535"/>
                </a:cubicBezTo>
                <a:lnTo>
                  <a:pt x="1501254" y="81887"/>
                </a:lnTo>
                <a:cubicBezTo>
                  <a:pt x="1410269" y="90985"/>
                  <a:pt x="1317962" y="91249"/>
                  <a:pt x="1228299" y="109182"/>
                </a:cubicBezTo>
                <a:cubicBezTo>
                  <a:pt x="1202287" y="114384"/>
                  <a:pt x="1180511" y="133232"/>
                  <a:pt x="1160060" y="150126"/>
                </a:cubicBezTo>
                <a:cubicBezTo>
                  <a:pt x="1075593" y="219903"/>
                  <a:pt x="991871" y="291019"/>
                  <a:pt x="914400" y="368490"/>
                </a:cubicBezTo>
                <a:cubicBezTo>
                  <a:pt x="891654" y="391236"/>
                  <a:pt x="867229" y="412420"/>
                  <a:pt x="846161" y="436729"/>
                </a:cubicBezTo>
                <a:cubicBezTo>
                  <a:pt x="808006" y="480754"/>
                  <a:pt x="736979" y="573206"/>
                  <a:pt x="736979" y="573206"/>
                </a:cubicBezTo>
                <a:cubicBezTo>
                  <a:pt x="751615" y="661021"/>
                  <a:pt x="742695" y="657001"/>
                  <a:pt x="791570" y="736979"/>
                </a:cubicBezTo>
                <a:cubicBezTo>
                  <a:pt x="825783" y="792963"/>
                  <a:pt x="847002" y="863128"/>
                  <a:pt x="900752" y="900753"/>
                </a:cubicBezTo>
                <a:cubicBezTo>
                  <a:pt x="946245" y="932598"/>
                  <a:pt x="989613" y="967717"/>
                  <a:pt x="1037230" y="996287"/>
                </a:cubicBezTo>
                <a:cubicBezTo>
                  <a:pt x="1058237" y="1008891"/>
                  <a:pt x="1082951" y="1013932"/>
                  <a:pt x="1105469" y="1023582"/>
                </a:cubicBezTo>
                <a:cubicBezTo>
                  <a:pt x="1146651" y="1041231"/>
                  <a:pt x="1189248" y="1056207"/>
                  <a:pt x="1228299" y="1078173"/>
                </a:cubicBezTo>
                <a:cubicBezTo>
                  <a:pt x="1262407" y="1097359"/>
                  <a:pt x="1291988" y="1123666"/>
                  <a:pt x="1323833" y="1146412"/>
                </a:cubicBezTo>
                <a:cubicBezTo>
                  <a:pt x="1332931" y="1160060"/>
                  <a:pt x="1351128" y="1170953"/>
                  <a:pt x="1351128" y="1187355"/>
                </a:cubicBezTo>
                <a:cubicBezTo>
                  <a:pt x="1351128" y="1203758"/>
                  <a:pt x="1334730" y="1216039"/>
                  <a:pt x="1323833" y="1228299"/>
                </a:cubicBezTo>
                <a:cubicBezTo>
                  <a:pt x="1298187" y="1257150"/>
                  <a:pt x="1273684" y="1288213"/>
                  <a:pt x="1241946" y="1310185"/>
                </a:cubicBezTo>
                <a:cubicBezTo>
                  <a:pt x="1213460" y="1329906"/>
                  <a:pt x="1177953" y="1336792"/>
                  <a:pt x="1146412" y="1351129"/>
                </a:cubicBezTo>
                <a:cubicBezTo>
                  <a:pt x="1127891" y="1359548"/>
                  <a:pt x="1110521" y="1370410"/>
                  <a:pt x="1091821" y="1378424"/>
                </a:cubicBezTo>
                <a:cubicBezTo>
                  <a:pt x="999610" y="1417943"/>
                  <a:pt x="752270" y="1432762"/>
                  <a:pt x="750627" y="1433015"/>
                </a:cubicBezTo>
                <a:cubicBezTo>
                  <a:pt x="732088" y="1435867"/>
                  <a:pt x="714575" y="1443811"/>
                  <a:pt x="696036" y="1446663"/>
                </a:cubicBezTo>
                <a:cubicBezTo>
                  <a:pt x="655320" y="1452927"/>
                  <a:pt x="614149" y="1455762"/>
                  <a:pt x="573206" y="1460311"/>
                </a:cubicBezTo>
                <a:cubicBezTo>
                  <a:pt x="541361" y="1469409"/>
                  <a:pt x="508861" y="1476467"/>
                  <a:pt x="477672" y="1487606"/>
                </a:cubicBezTo>
                <a:cubicBezTo>
                  <a:pt x="407461" y="1512681"/>
                  <a:pt x="358436" y="1536593"/>
                  <a:pt x="300251" y="1583141"/>
                </a:cubicBezTo>
                <a:cubicBezTo>
                  <a:pt x="267235" y="1609554"/>
                  <a:pt x="214000" y="1672847"/>
                  <a:pt x="191069" y="1705970"/>
                </a:cubicBezTo>
                <a:cubicBezTo>
                  <a:pt x="166640" y="1741257"/>
                  <a:pt x="146636" y="1779443"/>
                  <a:pt x="122830" y="1815153"/>
                </a:cubicBezTo>
                <a:cubicBezTo>
                  <a:pt x="110213" y="1834079"/>
                  <a:pt x="95108" y="1851235"/>
                  <a:pt x="81887" y="1869744"/>
                </a:cubicBezTo>
                <a:cubicBezTo>
                  <a:pt x="72353" y="1883091"/>
                  <a:pt x="63690" y="1897039"/>
                  <a:pt x="54591" y="1910687"/>
                </a:cubicBezTo>
                <a:cubicBezTo>
                  <a:pt x="50042" y="1933433"/>
                  <a:pt x="46569" y="1956422"/>
                  <a:pt x="40943" y="1978926"/>
                </a:cubicBezTo>
                <a:cubicBezTo>
                  <a:pt x="37454" y="1992882"/>
                  <a:pt x="30417" y="2005826"/>
                  <a:pt x="27296" y="2019869"/>
                </a:cubicBezTo>
                <a:cubicBezTo>
                  <a:pt x="-4728" y="2163977"/>
                  <a:pt x="30722" y="2050532"/>
                  <a:pt x="0" y="2142699"/>
                </a:cubicBezTo>
                <a:cubicBezTo>
                  <a:pt x="5973" y="2184506"/>
                  <a:pt x="901" y="2247142"/>
                  <a:pt x="40943" y="2279176"/>
                </a:cubicBezTo>
                <a:cubicBezTo>
                  <a:pt x="158437" y="2373171"/>
                  <a:pt x="111808" y="2330094"/>
                  <a:pt x="204716" y="2361063"/>
                </a:cubicBezTo>
                <a:cubicBezTo>
                  <a:pt x="241590" y="2373354"/>
                  <a:pt x="277370" y="2388723"/>
                  <a:pt x="313899" y="2402006"/>
                </a:cubicBezTo>
                <a:cubicBezTo>
                  <a:pt x="327419" y="2406922"/>
                  <a:pt x="340799" y="2412533"/>
                  <a:pt x="354842" y="2415654"/>
                </a:cubicBezTo>
                <a:cubicBezTo>
                  <a:pt x="381855" y="2421657"/>
                  <a:pt x="409765" y="2423080"/>
                  <a:pt x="436728" y="2429302"/>
                </a:cubicBezTo>
                <a:cubicBezTo>
                  <a:pt x="642230" y="2476725"/>
                  <a:pt x="422710" y="2440946"/>
                  <a:pt x="627797" y="2470245"/>
                </a:cubicBezTo>
                <a:lnTo>
                  <a:pt x="1078173" y="2442950"/>
                </a:lnTo>
                <a:cubicBezTo>
                  <a:pt x="1128305" y="2439532"/>
                  <a:pt x="1179197" y="2439976"/>
                  <a:pt x="1228299" y="2429302"/>
                </a:cubicBezTo>
                <a:cubicBezTo>
                  <a:pt x="1284530" y="2417078"/>
                  <a:pt x="1336246" y="2388668"/>
                  <a:pt x="1392072" y="2374711"/>
                </a:cubicBezTo>
                <a:cubicBezTo>
                  <a:pt x="1463917" y="2356750"/>
                  <a:pt x="1539229" y="2354112"/>
                  <a:pt x="1610436" y="2333767"/>
                </a:cubicBezTo>
                <a:cubicBezTo>
                  <a:pt x="1724005" y="2301319"/>
                  <a:pt x="1673840" y="2314505"/>
                  <a:pt x="1760561" y="2292824"/>
                </a:cubicBezTo>
                <a:cubicBezTo>
                  <a:pt x="1769660" y="2338317"/>
                  <a:pt x="1785540" y="2382966"/>
                  <a:pt x="1787857" y="2429302"/>
                </a:cubicBezTo>
                <a:cubicBezTo>
                  <a:pt x="1790140" y="2474964"/>
                  <a:pt x="1782635" y="2520843"/>
                  <a:pt x="1774209" y="2565779"/>
                </a:cubicBezTo>
                <a:cubicBezTo>
                  <a:pt x="1774198" y="2565838"/>
                  <a:pt x="1719628" y="2729493"/>
                  <a:pt x="1719618" y="2729553"/>
                </a:cubicBezTo>
                <a:cubicBezTo>
                  <a:pt x="1708244" y="2797794"/>
                  <a:pt x="1704334" y="2840261"/>
                  <a:pt x="1678675" y="2906973"/>
                </a:cubicBezTo>
                <a:cubicBezTo>
                  <a:pt x="1667720" y="2935456"/>
                  <a:pt x="1651379" y="2961564"/>
                  <a:pt x="1637731" y="2988860"/>
                </a:cubicBezTo>
                <a:cubicBezTo>
                  <a:pt x="1626292" y="3034617"/>
                  <a:pt x="1625970" y="3065919"/>
                  <a:pt x="1583140" y="3098042"/>
                </a:cubicBezTo>
                <a:cubicBezTo>
                  <a:pt x="1563541" y="3112741"/>
                  <a:pt x="1536814" y="3114382"/>
                  <a:pt x="1514902" y="3125338"/>
                </a:cubicBezTo>
                <a:cubicBezTo>
                  <a:pt x="1482097" y="3141741"/>
                  <a:pt x="1454837" y="3170595"/>
                  <a:pt x="1419367" y="3179929"/>
                </a:cubicBezTo>
                <a:cubicBezTo>
                  <a:pt x="1366390" y="3193870"/>
                  <a:pt x="1310102" y="3188125"/>
                  <a:pt x="1255594" y="3193576"/>
                </a:cubicBezTo>
                <a:cubicBezTo>
                  <a:pt x="1156448" y="3203490"/>
                  <a:pt x="1161472" y="3204212"/>
                  <a:pt x="1078173" y="3220872"/>
                </a:cubicBezTo>
                <a:lnTo>
                  <a:pt x="859809" y="3207224"/>
                </a:lnTo>
                <a:cubicBezTo>
                  <a:pt x="797346" y="3187147"/>
                  <a:pt x="747269" y="3139028"/>
                  <a:pt x="696036" y="3098042"/>
                </a:cubicBezTo>
                <a:cubicBezTo>
                  <a:pt x="646386" y="3058322"/>
                  <a:pt x="614219" y="3036709"/>
                  <a:pt x="573206" y="2988860"/>
                </a:cubicBezTo>
                <a:cubicBezTo>
                  <a:pt x="562531" y="2976406"/>
                  <a:pt x="555009" y="2961565"/>
                  <a:pt x="545910" y="2947917"/>
                </a:cubicBezTo>
                <a:cubicBezTo>
                  <a:pt x="559558" y="2856932"/>
                  <a:pt x="561945" y="2763528"/>
                  <a:pt x="586854" y="2674961"/>
                </a:cubicBezTo>
                <a:cubicBezTo>
                  <a:pt x="628468" y="2526999"/>
                  <a:pt x="816691" y="2317234"/>
                  <a:pt x="887105" y="2224585"/>
                </a:cubicBezTo>
                <a:cubicBezTo>
                  <a:pt x="900868" y="2206475"/>
                  <a:pt x="910684" y="2184687"/>
                  <a:pt x="928048" y="2169994"/>
                </a:cubicBezTo>
                <a:cubicBezTo>
                  <a:pt x="997192" y="2111488"/>
                  <a:pt x="1094513" y="1999405"/>
                  <a:pt x="1201003" y="1978926"/>
                </a:cubicBezTo>
                <a:cubicBezTo>
                  <a:pt x="1286352" y="1962513"/>
                  <a:pt x="1460310" y="1951630"/>
                  <a:pt x="1460310" y="1951630"/>
                </a:cubicBezTo>
                <a:cubicBezTo>
                  <a:pt x="1637731" y="1960729"/>
                  <a:pt x="1816136" y="1958169"/>
                  <a:pt x="1992573" y="1978926"/>
                </a:cubicBezTo>
                <a:cubicBezTo>
                  <a:pt x="2049723" y="1985650"/>
                  <a:pt x="2100665" y="2018992"/>
                  <a:pt x="2156346" y="2033517"/>
                </a:cubicBezTo>
                <a:cubicBezTo>
                  <a:pt x="2205561" y="2046356"/>
                  <a:pt x="2256430" y="2051714"/>
                  <a:pt x="2306472" y="2060812"/>
                </a:cubicBezTo>
                <a:cubicBezTo>
                  <a:pt x="2329218" y="2069911"/>
                  <a:pt x="2351207" y="2081195"/>
                  <a:pt x="2374710" y="2088108"/>
                </a:cubicBezTo>
                <a:cubicBezTo>
                  <a:pt x="2428695" y="2103986"/>
                  <a:pt x="2485100" y="2111257"/>
                  <a:pt x="2538484" y="2129051"/>
                </a:cubicBezTo>
                <a:cubicBezTo>
                  <a:pt x="2567435" y="2138701"/>
                  <a:pt x="2592716" y="2157089"/>
                  <a:pt x="2620370" y="2169994"/>
                </a:cubicBezTo>
                <a:cubicBezTo>
                  <a:pt x="2660972" y="2188941"/>
                  <a:pt x="2703125" y="2204548"/>
                  <a:pt x="2743200" y="2224585"/>
                </a:cubicBezTo>
                <a:cubicBezTo>
                  <a:pt x="2765380" y="2235675"/>
                  <a:pt x="2823286" y="2282010"/>
                  <a:pt x="2838734" y="2292824"/>
                </a:cubicBezTo>
                <a:cubicBezTo>
                  <a:pt x="2881438" y="2322717"/>
                  <a:pt x="2934668" y="2353605"/>
                  <a:pt x="2975212" y="2388358"/>
                </a:cubicBezTo>
                <a:cubicBezTo>
                  <a:pt x="2989866" y="2400919"/>
                  <a:pt x="3001501" y="2416741"/>
                  <a:pt x="3016155" y="2429302"/>
                </a:cubicBezTo>
                <a:cubicBezTo>
                  <a:pt x="3024809" y="2436720"/>
                  <a:pt x="3094409" y="2488901"/>
                  <a:pt x="3111690" y="2497541"/>
                </a:cubicBezTo>
                <a:cubicBezTo>
                  <a:pt x="3124557" y="2503974"/>
                  <a:pt x="3138985" y="2506639"/>
                  <a:pt x="3152633" y="2511188"/>
                </a:cubicBezTo>
                <a:cubicBezTo>
                  <a:pt x="3179928" y="2506639"/>
                  <a:pt x="3211053" y="2512207"/>
                  <a:pt x="3234519" y="2497541"/>
                </a:cubicBezTo>
                <a:cubicBezTo>
                  <a:pt x="3251772" y="2486758"/>
                  <a:pt x="3253552" y="2461541"/>
                  <a:pt x="3261815" y="2442950"/>
                </a:cubicBezTo>
                <a:cubicBezTo>
                  <a:pt x="3304019" y="2347991"/>
                  <a:pt x="3275745" y="2405799"/>
                  <a:pt x="3302758" y="2333767"/>
                </a:cubicBezTo>
                <a:cubicBezTo>
                  <a:pt x="3311360" y="2310829"/>
                  <a:pt x="3321814" y="2288600"/>
                  <a:pt x="3330054" y="2265529"/>
                </a:cubicBezTo>
                <a:cubicBezTo>
                  <a:pt x="3344570" y="2224885"/>
                  <a:pt x="3354398" y="2182537"/>
                  <a:pt x="3370997" y="2142699"/>
                </a:cubicBezTo>
                <a:cubicBezTo>
                  <a:pt x="3377306" y="2127558"/>
                  <a:pt x="3391505" y="2116688"/>
                  <a:pt x="3398293" y="2101755"/>
                </a:cubicBezTo>
                <a:cubicBezTo>
                  <a:pt x="3419562" y="2054962"/>
                  <a:pt x="3448986" y="1963323"/>
                  <a:pt x="3466531" y="1910687"/>
                </a:cubicBezTo>
                <a:cubicBezTo>
                  <a:pt x="3471080" y="1874293"/>
                  <a:pt x="3471283" y="1837087"/>
                  <a:pt x="3480179" y="1801505"/>
                </a:cubicBezTo>
                <a:cubicBezTo>
                  <a:pt x="3485113" y="1781768"/>
                  <a:pt x="3507098" y="1767255"/>
                  <a:pt x="3507475" y="1746914"/>
                </a:cubicBezTo>
                <a:cubicBezTo>
                  <a:pt x="3511687" y="1519445"/>
                  <a:pt x="3502406" y="1291872"/>
                  <a:pt x="3493827" y="1064526"/>
                </a:cubicBezTo>
                <a:cubicBezTo>
                  <a:pt x="3493284" y="1050150"/>
                  <a:pt x="3488159" y="1035552"/>
                  <a:pt x="3480179" y="1023582"/>
                </a:cubicBezTo>
                <a:cubicBezTo>
                  <a:pt x="3460470" y="994019"/>
                  <a:pt x="3435841" y="967987"/>
                  <a:pt x="3411940" y="941696"/>
                </a:cubicBezTo>
                <a:cubicBezTo>
                  <a:pt x="3390302" y="917894"/>
                  <a:pt x="3368126" y="894392"/>
                  <a:pt x="3343702" y="873457"/>
                </a:cubicBezTo>
                <a:cubicBezTo>
                  <a:pt x="3304320" y="839701"/>
                  <a:pt x="3262368" y="809045"/>
                  <a:pt x="3220872" y="777923"/>
                </a:cubicBezTo>
                <a:cubicBezTo>
                  <a:pt x="3207750" y="768081"/>
                  <a:pt x="3195606" y="755451"/>
                  <a:pt x="3179928" y="750627"/>
                </a:cubicBezTo>
                <a:cubicBezTo>
                  <a:pt x="3086457" y="721867"/>
                  <a:pt x="2989707" y="718446"/>
                  <a:pt x="2893325" y="709684"/>
                </a:cubicBezTo>
                <a:cubicBezTo>
                  <a:pt x="2747749" y="723332"/>
                  <a:pt x="2600512" y="724796"/>
                  <a:pt x="2456597" y="750627"/>
                </a:cubicBezTo>
                <a:cubicBezTo>
                  <a:pt x="2420497" y="757107"/>
                  <a:pt x="2394453" y="790041"/>
                  <a:pt x="2361063" y="805218"/>
                </a:cubicBezTo>
                <a:cubicBezTo>
                  <a:pt x="2343987" y="812980"/>
                  <a:pt x="2324669" y="814317"/>
                  <a:pt x="2306472" y="818866"/>
                </a:cubicBezTo>
                <a:cubicBezTo>
                  <a:pt x="2283726" y="837063"/>
                  <a:pt x="2261537" y="855979"/>
                  <a:pt x="2238233" y="873457"/>
                </a:cubicBezTo>
                <a:cubicBezTo>
                  <a:pt x="2225111" y="883299"/>
                  <a:pt x="2208888" y="889155"/>
                  <a:pt x="2197290" y="900753"/>
                </a:cubicBezTo>
                <a:cubicBezTo>
                  <a:pt x="2176693" y="921350"/>
                  <a:pt x="2162457" y="947587"/>
                  <a:pt x="2142699" y="968991"/>
                </a:cubicBezTo>
                <a:cubicBezTo>
                  <a:pt x="2107788" y="1006811"/>
                  <a:pt x="2063431" y="1036291"/>
                  <a:pt x="2033516" y="1078173"/>
                </a:cubicBezTo>
                <a:cubicBezTo>
                  <a:pt x="1948347" y="1197412"/>
                  <a:pt x="1989725" y="1143149"/>
                  <a:pt x="1910687" y="1241947"/>
                </a:cubicBezTo>
                <a:cubicBezTo>
                  <a:pt x="1880762" y="1331719"/>
                  <a:pt x="1920331" y="1228741"/>
                  <a:pt x="1842448" y="1351129"/>
                </a:cubicBezTo>
                <a:cubicBezTo>
                  <a:pt x="1826064" y="1376875"/>
                  <a:pt x="1815153" y="1405720"/>
                  <a:pt x="1801505" y="1433015"/>
                </a:cubicBezTo>
                <a:cubicBezTo>
                  <a:pt x="1806054" y="1510352"/>
                  <a:pt x="1781544" y="1595225"/>
                  <a:pt x="1815152" y="1665027"/>
                </a:cubicBezTo>
                <a:cubicBezTo>
                  <a:pt x="1845980" y="1729054"/>
                  <a:pt x="1924334" y="1756012"/>
                  <a:pt x="1978925" y="1801505"/>
                </a:cubicBezTo>
                <a:cubicBezTo>
                  <a:pt x="2006221" y="1824251"/>
                  <a:pt x="2027543" y="1857268"/>
                  <a:pt x="2060812" y="1869744"/>
                </a:cubicBezTo>
                <a:cubicBezTo>
                  <a:pt x="2092389" y="1881585"/>
                  <a:pt x="2264158" y="1947535"/>
                  <a:pt x="2292824" y="1951630"/>
                </a:cubicBezTo>
                <a:lnTo>
                  <a:pt x="2388358" y="1965278"/>
                </a:lnTo>
                <a:cubicBezTo>
                  <a:pt x="2538483" y="1960729"/>
                  <a:pt x="2689511" y="1968684"/>
                  <a:pt x="2838734" y="1951630"/>
                </a:cubicBezTo>
                <a:cubicBezTo>
                  <a:pt x="2855030" y="1949768"/>
                  <a:pt x="2855529" y="1923288"/>
                  <a:pt x="2866030" y="1910687"/>
                </a:cubicBezTo>
                <a:cubicBezTo>
                  <a:pt x="2917350" y="1849104"/>
                  <a:pt x="2897305" y="1893487"/>
                  <a:pt x="2934269" y="1828800"/>
                </a:cubicBezTo>
                <a:cubicBezTo>
                  <a:pt x="2944363" y="1811136"/>
                  <a:pt x="2953550" y="1792909"/>
                  <a:pt x="2961564" y="1774209"/>
                </a:cubicBezTo>
                <a:cubicBezTo>
                  <a:pt x="2967231" y="1760986"/>
                  <a:pt x="2967488" y="1745403"/>
                  <a:pt x="2975212" y="1733266"/>
                </a:cubicBezTo>
                <a:cubicBezTo>
                  <a:pt x="3003092" y="1689455"/>
                  <a:pt x="3090410" y="1574580"/>
                  <a:pt x="3138985" y="1542197"/>
                </a:cubicBezTo>
                <a:cubicBezTo>
                  <a:pt x="3188685" y="1509064"/>
                  <a:pt x="3188185" y="1513263"/>
                  <a:pt x="3234519" y="1460311"/>
                </a:cubicBezTo>
                <a:cubicBezTo>
                  <a:pt x="3284567" y="1403114"/>
                  <a:pt x="3308657" y="1334533"/>
                  <a:pt x="3384645" y="1296538"/>
                </a:cubicBezTo>
                <a:lnTo>
                  <a:pt x="3439236" y="1269242"/>
                </a:lnTo>
                <a:cubicBezTo>
                  <a:pt x="3516573" y="1273791"/>
                  <a:pt x="3594161" y="1275181"/>
                  <a:pt x="3671248" y="1282890"/>
                </a:cubicBezTo>
                <a:cubicBezTo>
                  <a:pt x="3685563" y="1284321"/>
                  <a:pt x="3699615" y="1289552"/>
                  <a:pt x="3712191" y="1296538"/>
                </a:cubicBezTo>
                <a:cubicBezTo>
                  <a:pt x="3740868" y="1312470"/>
                  <a:pt x="3762956" y="1340756"/>
                  <a:pt x="3794078" y="1351129"/>
                </a:cubicBezTo>
                <a:lnTo>
                  <a:pt x="3835021" y="1364776"/>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4087964" y="2650230"/>
            <a:ext cx="3463009" cy="3057099"/>
          </a:xfrm>
          <a:custGeom>
            <a:avLst/>
            <a:gdLst>
              <a:gd name="connsiteX0" fmla="*/ 3306458 w 3463009"/>
              <a:gd name="connsiteY0" fmla="*/ 2674962 h 3057099"/>
              <a:gd name="connsiteX1" fmla="*/ 3210924 w 3463009"/>
              <a:gd name="connsiteY1" fmla="*/ 2647666 h 3057099"/>
              <a:gd name="connsiteX2" fmla="*/ 3142685 w 3463009"/>
              <a:gd name="connsiteY2" fmla="*/ 2579427 h 3057099"/>
              <a:gd name="connsiteX3" fmla="*/ 2965264 w 3463009"/>
              <a:gd name="connsiteY3" fmla="*/ 2374711 h 3057099"/>
              <a:gd name="connsiteX4" fmla="*/ 2856082 w 3463009"/>
              <a:gd name="connsiteY4" fmla="*/ 2279176 h 3057099"/>
              <a:gd name="connsiteX5" fmla="*/ 2624070 w 3463009"/>
              <a:gd name="connsiteY5" fmla="*/ 2442950 h 3057099"/>
              <a:gd name="connsiteX6" fmla="*/ 2105455 w 3463009"/>
              <a:gd name="connsiteY6" fmla="*/ 2593075 h 3057099"/>
              <a:gd name="connsiteX7" fmla="*/ 1968977 w 3463009"/>
              <a:gd name="connsiteY7" fmla="*/ 2606723 h 3057099"/>
              <a:gd name="connsiteX8" fmla="*/ 1887091 w 3463009"/>
              <a:gd name="connsiteY8" fmla="*/ 2634018 h 3057099"/>
              <a:gd name="connsiteX9" fmla="*/ 1818852 w 3463009"/>
              <a:gd name="connsiteY9" fmla="*/ 2647666 h 3057099"/>
              <a:gd name="connsiteX10" fmla="*/ 1709670 w 3463009"/>
              <a:gd name="connsiteY10" fmla="*/ 2674962 h 3057099"/>
              <a:gd name="connsiteX11" fmla="*/ 1614135 w 3463009"/>
              <a:gd name="connsiteY11" fmla="*/ 2702257 h 3057099"/>
              <a:gd name="connsiteX12" fmla="*/ 1559544 w 3463009"/>
              <a:gd name="connsiteY12" fmla="*/ 2729553 h 3057099"/>
              <a:gd name="connsiteX13" fmla="*/ 1464010 w 3463009"/>
              <a:gd name="connsiteY13" fmla="*/ 2743200 h 3057099"/>
              <a:gd name="connsiteX14" fmla="*/ 1382124 w 3463009"/>
              <a:gd name="connsiteY14" fmla="*/ 2756848 h 3057099"/>
              <a:gd name="connsiteX15" fmla="*/ 986338 w 3463009"/>
              <a:gd name="connsiteY15" fmla="*/ 2715905 h 3057099"/>
              <a:gd name="connsiteX16" fmla="*/ 904452 w 3463009"/>
              <a:gd name="connsiteY16" fmla="*/ 2661314 h 3057099"/>
              <a:gd name="connsiteX17" fmla="*/ 849861 w 3463009"/>
              <a:gd name="connsiteY17" fmla="*/ 2593075 h 3057099"/>
              <a:gd name="connsiteX18" fmla="*/ 795270 w 3463009"/>
              <a:gd name="connsiteY18" fmla="*/ 2483893 h 3057099"/>
              <a:gd name="connsiteX19" fmla="*/ 781622 w 3463009"/>
              <a:gd name="connsiteY19" fmla="*/ 2374711 h 3057099"/>
              <a:gd name="connsiteX20" fmla="*/ 1163759 w 3463009"/>
              <a:gd name="connsiteY20" fmla="*/ 996287 h 3057099"/>
              <a:gd name="connsiteX21" fmla="*/ 1382124 w 3463009"/>
              <a:gd name="connsiteY21" fmla="*/ 600502 h 3057099"/>
              <a:gd name="connsiteX22" fmla="*/ 1286589 w 3463009"/>
              <a:gd name="connsiteY22" fmla="*/ 491320 h 3057099"/>
              <a:gd name="connsiteX23" fmla="*/ 1204703 w 3463009"/>
              <a:gd name="connsiteY23" fmla="*/ 409433 h 3057099"/>
              <a:gd name="connsiteX24" fmla="*/ 1191055 w 3463009"/>
              <a:gd name="connsiteY24" fmla="*/ 368490 h 3057099"/>
              <a:gd name="connsiteX25" fmla="*/ 1122816 w 3463009"/>
              <a:gd name="connsiteY25" fmla="*/ 272956 h 3057099"/>
              <a:gd name="connsiteX26" fmla="*/ 1081873 w 3463009"/>
              <a:gd name="connsiteY26" fmla="*/ 232012 h 3057099"/>
              <a:gd name="connsiteX27" fmla="*/ 1054577 w 3463009"/>
              <a:gd name="connsiteY27" fmla="*/ 191069 h 3057099"/>
              <a:gd name="connsiteX28" fmla="*/ 1095521 w 3463009"/>
              <a:gd name="connsiteY28" fmla="*/ 109182 h 3057099"/>
              <a:gd name="connsiteX29" fmla="*/ 1150112 w 3463009"/>
              <a:gd name="connsiteY29" fmla="*/ 81887 h 3057099"/>
              <a:gd name="connsiteX30" fmla="*/ 1532249 w 3463009"/>
              <a:gd name="connsiteY30" fmla="*/ 0 h 3057099"/>
              <a:gd name="connsiteX31" fmla="*/ 1723318 w 3463009"/>
              <a:gd name="connsiteY31" fmla="*/ 327547 h 3057099"/>
              <a:gd name="connsiteX32" fmla="*/ 1750613 w 3463009"/>
              <a:gd name="connsiteY32" fmla="*/ 614150 h 3057099"/>
              <a:gd name="connsiteX33" fmla="*/ 1791556 w 3463009"/>
              <a:gd name="connsiteY33" fmla="*/ 982639 h 3057099"/>
              <a:gd name="connsiteX34" fmla="*/ 1805204 w 3463009"/>
              <a:gd name="connsiteY34" fmla="*/ 1037230 h 3057099"/>
              <a:gd name="connsiteX35" fmla="*/ 1887091 w 3463009"/>
              <a:gd name="connsiteY35" fmla="*/ 1132764 h 3057099"/>
              <a:gd name="connsiteX36" fmla="*/ 1941682 w 3463009"/>
              <a:gd name="connsiteY36" fmla="*/ 1173708 h 3057099"/>
              <a:gd name="connsiteX37" fmla="*/ 2091807 w 3463009"/>
              <a:gd name="connsiteY37" fmla="*/ 1201003 h 3057099"/>
              <a:gd name="connsiteX38" fmla="*/ 2173694 w 3463009"/>
              <a:gd name="connsiteY38" fmla="*/ 1187356 h 3057099"/>
              <a:gd name="connsiteX39" fmla="*/ 2364762 w 3463009"/>
              <a:gd name="connsiteY39" fmla="*/ 1119117 h 3057099"/>
              <a:gd name="connsiteX40" fmla="*/ 2514888 w 3463009"/>
              <a:gd name="connsiteY40" fmla="*/ 1132764 h 3057099"/>
              <a:gd name="connsiteX41" fmla="*/ 2555831 w 3463009"/>
              <a:gd name="connsiteY41" fmla="*/ 1173708 h 3057099"/>
              <a:gd name="connsiteX42" fmla="*/ 2610422 w 3463009"/>
              <a:gd name="connsiteY42" fmla="*/ 1241947 h 3057099"/>
              <a:gd name="connsiteX43" fmla="*/ 2692309 w 3463009"/>
              <a:gd name="connsiteY43" fmla="*/ 1364776 h 3057099"/>
              <a:gd name="connsiteX44" fmla="*/ 2760547 w 3463009"/>
              <a:gd name="connsiteY44" fmla="*/ 1419367 h 3057099"/>
              <a:gd name="connsiteX45" fmla="*/ 2856082 w 3463009"/>
              <a:gd name="connsiteY45" fmla="*/ 1433015 h 3057099"/>
              <a:gd name="connsiteX46" fmla="*/ 2910673 w 3463009"/>
              <a:gd name="connsiteY46" fmla="*/ 1446663 h 3057099"/>
              <a:gd name="connsiteX47" fmla="*/ 3210924 w 3463009"/>
              <a:gd name="connsiteY47" fmla="*/ 1433015 h 3057099"/>
              <a:gd name="connsiteX48" fmla="*/ 3224571 w 3463009"/>
              <a:gd name="connsiteY48" fmla="*/ 1378424 h 3057099"/>
              <a:gd name="connsiteX49" fmla="*/ 3292810 w 3463009"/>
              <a:gd name="connsiteY49" fmla="*/ 1173708 h 3057099"/>
              <a:gd name="connsiteX50" fmla="*/ 3306458 w 3463009"/>
              <a:gd name="connsiteY50" fmla="*/ 1091821 h 3057099"/>
              <a:gd name="connsiteX51" fmla="*/ 3320106 w 3463009"/>
              <a:gd name="connsiteY51" fmla="*/ 1037230 h 3057099"/>
              <a:gd name="connsiteX52" fmla="*/ 3347401 w 3463009"/>
              <a:gd name="connsiteY52" fmla="*/ 955344 h 3057099"/>
              <a:gd name="connsiteX53" fmla="*/ 3333753 w 3463009"/>
              <a:gd name="connsiteY53" fmla="*/ 832514 h 3057099"/>
              <a:gd name="connsiteX54" fmla="*/ 3265515 w 3463009"/>
              <a:gd name="connsiteY54" fmla="*/ 777923 h 3057099"/>
              <a:gd name="connsiteX55" fmla="*/ 3224571 w 3463009"/>
              <a:gd name="connsiteY55" fmla="*/ 723332 h 3057099"/>
              <a:gd name="connsiteX56" fmla="*/ 3169980 w 3463009"/>
              <a:gd name="connsiteY56" fmla="*/ 682388 h 3057099"/>
              <a:gd name="connsiteX57" fmla="*/ 3129037 w 3463009"/>
              <a:gd name="connsiteY57" fmla="*/ 641445 h 3057099"/>
              <a:gd name="connsiteX58" fmla="*/ 3088094 w 3463009"/>
              <a:gd name="connsiteY58" fmla="*/ 586854 h 3057099"/>
              <a:gd name="connsiteX59" fmla="*/ 2992559 w 3463009"/>
              <a:gd name="connsiteY59" fmla="*/ 532263 h 3057099"/>
              <a:gd name="connsiteX60" fmla="*/ 2869729 w 3463009"/>
              <a:gd name="connsiteY60" fmla="*/ 477672 h 3057099"/>
              <a:gd name="connsiteX61" fmla="*/ 2787843 w 3463009"/>
              <a:gd name="connsiteY61" fmla="*/ 450376 h 3057099"/>
              <a:gd name="connsiteX62" fmla="*/ 2719604 w 3463009"/>
              <a:gd name="connsiteY62" fmla="*/ 423081 h 3057099"/>
              <a:gd name="connsiteX63" fmla="*/ 2678661 w 3463009"/>
              <a:gd name="connsiteY63" fmla="*/ 382138 h 3057099"/>
              <a:gd name="connsiteX64" fmla="*/ 2692309 w 3463009"/>
              <a:gd name="connsiteY64" fmla="*/ 272956 h 3057099"/>
              <a:gd name="connsiteX65" fmla="*/ 2787843 w 3463009"/>
              <a:gd name="connsiteY65" fmla="*/ 177421 h 3057099"/>
              <a:gd name="connsiteX66" fmla="*/ 2828786 w 3463009"/>
              <a:gd name="connsiteY66" fmla="*/ 163773 h 3057099"/>
              <a:gd name="connsiteX67" fmla="*/ 2978912 w 3463009"/>
              <a:gd name="connsiteY67" fmla="*/ 177421 h 3057099"/>
              <a:gd name="connsiteX68" fmla="*/ 3101741 w 3463009"/>
              <a:gd name="connsiteY68" fmla="*/ 272956 h 3057099"/>
              <a:gd name="connsiteX69" fmla="*/ 3142685 w 3463009"/>
              <a:gd name="connsiteY69" fmla="*/ 300251 h 3057099"/>
              <a:gd name="connsiteX70" fmla="*/ 3169980 w 3463009"/>
              <a:gd name="connsiteY70" fmla="*/ 341194 h 3057099"/>
              <a:gd name="connsiteX71" fmla="*/ 3292810 w 3463009"/>
              <a:gd name="connsiteY71" fmla="*/ 450376 h 3057099"/>
              <a:gd name="connsiteX72" fmla="*/ 3333753 w 3463009"/>
              <a:gd name="connsiteY72" fmla="*/ 477672 h 3057099"/>
              <a:gd name="connsiteX73" fmla="*/ 3415640 w 3463009"/>
              <a:gd name="connsiteY73" fmla="*/ 559559 h 3057099"/>
              <a:gd name="connsiteX74" fmla="*/ 3401992 w 3463009"/>
              <a:gd name="connsiteY74" fmla="*/ 832514 h 3057099"/>
              <a:gd name="connsiteX75" fmla="*/ 2937968 w 3463009"/>
              <a:gd name="connsiteY75" fmla="*/ 1392072 h 3057099"/>
              <a:gd name="connsiteX76" fmla="*/ 2637718 w 3463009"/>
              <a:gd name="connsiteY76" fmla="*/ 1624084 h 3057099"/>
              <a:gd name="connsiteX77" fmla="*/ 2501240 w 3463009"/>
              <a:gd name="connsiteY77" fmla="*/ 1719618 h 3057099"/>
              <a:gd name="connsiteX78" fmla="*/ 2323819 w 3463009"/>
              <a:gd name="connsiteY78" fmla="*/ 1787857 h 3057099"/>
              <a:gd name="connsiteX79" fmla="*/ 2255580 w 3463009"/>
              <a:gd name="connsiteY79" fmla="*/ 1815153 h 3057099"/>
              <a:gd name="connsiteX80" fmla="*/ 2119103 w 3463009"/>
              <a:gd name="connsiteY80" fmla="*/ 1856096 h 3057099"/>
              <a:gd name="connsiteX81" fmla="*/ 2064512 w 3463009"/>
              <a:gd name="connsiteY81" fmla="*/ 1883391 h 3057099"/>
              <a:gd name="connsiteX82" fmla="*/ 1859795 w 3463009"/>
              <a:gd name="connsiteY82" fmla="*/ 1937982 h 3057099"/>
              <a:gd name="connsiteX83" fmla="*/ 1791556 w 3463009"/>
              <a:gd name="connsiteY83" fmla="*/ 1951630 h 3057099"/>
              <a:gd name="connsiteX84" fmla="*/ 1559544 w 3463009"/>
              <a:gd name="connsiteY84" fmla="*/ 2019869 h 3057099"/>
              <a:gd name="connsiteX85" fmla="*/ 1327532 w 3463009"/>
              <a:gd name="connsiteY85" fmla="*/ 2060812 h 3057099"/>
              <a:gd name="connsiteX86" fmla="*/ 1163759 w 3463009"/>
              <a:gd name="connsiteY86" fmla="*/ 2088108 h 3057099"/>
              <a:gd name="connsiteX87" fmla="*/ 1081873 w 3463009"/>
              <a:gd name="connsiteY87" fmla="*/ 2101756 h 3057099"/>
              <a:gd name="connsiteX88" fmla="*/ 740679 w 3463009"/>
              <a:gd name="connsiteY88" fmla="*/ 2156347 h 3057099"/>
              <a:gd name="connsiteX89" fmla="*/ 290303 w 3463009"/>
              <a:gd name="connsiteY89" fmla="*/ 2142699 h 3057099"/>
              <a:gd name="connsiteX90" fmla="*/ 249359 w 3463009"/>
              <a:gd name="connsiteY90" fmla="*/ 2129051 h 3057099"/>
              <a:gd name="connsiteX91" fmla="*/ 85586 w 3463009"/>
              <a:gd name="connsiteY91" fmla="*/ 2156347 h 3057099"/>
              <a:gd name="connsiteX92" fmla="*/ 58291 w 3463009"/>
              <a:gd name="connsiteY92" fmla="*/ 2197290 h 3057099"/>
              <a:gd name="connsiteX93" fmla="*/ 44643 w 3463009"/>
              <a:gd name="connsiteY93" fmla="*/ 2238233 h 3057099"/>
              <a:gd name="connsiteX94" fmla="*/ 17347 w 3463009"/>
              <a:gd name="connsiteY94" fmla="*/ 2292824 h 3057099"/>
              <a:gd name="connsiteX95" fmla="*/ 30995 w 3463009"/>
              <a:gd name="connsiteY95" fmla="*/ 2483893 h 3057099"/>
              <a:gd name="connsiteX96" fmla="*/ 99234 w 3463009"/>
              <a:gd name="connsiteY96" fmla="*/ 2552132 h 3057099"/>
              <a:gd name="connsiteX97" fmla="*/ 467724 w 3463009"/>
              <a:gd name="connsiteY97" fmla="*/ 2852382 h 3057099"/>
              <a:gd name="connsiteX98" fmla="*/ 727031 w 3463009"/>
              <a:gd name="connsiteY98" fmla="*/ 3016156 h 3057099"/>
              <a:gd name="connsiteX99" fmla="*/ 863509 w 3463009"/>
              <a:gd name="connsiteY99" fmla="*/ 3057099 h 3057099"/>
              <a:gd name="connsiteX100" fmla="*/ 1191055 w 3463009"/>
              <a:gd name="connsiteY100" fmla="*/ 3002508 h 3057099"/>
              <a:gd name="connsiteX101" fmla="*/ 1259294 w 3463009"/>
              <a:gd name="connsiteY101" fmla="*/ 2934269 h 3057099"/>
              <a:gd name="connsiteX102" fmla="*/ 1327532 w 3463009"/>
              <a:gd name="connsiteY102" fmla="*/ 2825087 h 3057099"/>
              <a:gd name="connsiteX103" fmla="*/ 1368476 w 3463009"/>
              <a:gd name="connsiteY103" fmla="*/ 2674962 h 3057099"/>
              <a:gd name="connsiteX104" fmla="*/ 1218350 w 3463009"/>
              <a:gd name="connsiteY104" fmla="*/ 1856096 h 3057099"/>
              <a:gd name="connsiteX105" fmla="*/ 931747 w 3463009"/>
              <a:gd name="connsiteY105" fmla="*/ 1378424 h 3057099"/>
              <a:gd name="connsiteX106" fmla="*/ 808918 w 3463009"/>
              <a:gd name="connsiteY106" fmla="*/ 1269242 h 3057099"/>
              <a:gd name="connsiteX107" fmla="*/ 727031 w 3463009"/>
              <a:gd name="connsiteY107" fmla="*/ 1187356 h 3057099"/>
              <a:gd name="connsiteX108" fmla="*/ 549610 w 3463009"/>
              <a:gd name="connsiteY108" fmla="*/ 1091821 h 3057099"/>
              <a:gd name="connsiteX109" fmla="*/ 372189 w 3463009"/>
              <a:gd name="connsiteY109" fmla="*/ 1050878 h 3057099"/>
              <a:gd name="connsiteX110" fmla="*/ 276655 w 3463009"/>
              <a:gd name="connsiteY110" fmla="*/ 1037230 h 3057099"/>
              <a:gd name="connsiteX111" fmla="*/ 222064 w 3463009"/>
              <a:gd name="connsiteY111" fmla="*/ 1023582 h 3057099"/>
              <a:gd name="connsiteX112" fmla="*/ 181121 w 3463009"/>
              <a:gd name="connsiteY112" fmla="*/ 996287 h 3057099"/>
              <a:gd name="connsiteX113" fmla="*/ 140177 w 3463009"/>
              <a:gd name="connsiteY113" fmla="*/ 982639 h 3057099"/>
              <a:gd name="connsiteX114" fmla="*/ 85586 w 3463009"/>
              <a:gd name="connsiteY114" fmla="*/ 900753 h 3057099"/>
              <a:gd name="connsiteX115" fmla="*/ 3700 w 3463009"/>
              <a:gd name="connsiteY115" fmla="*/ 791570 h 3057099"/>
              <a:gd name="connsiteX116" fmla="*/ 44643 w 3463009"/>
              <a:gd name="connsiteY116" fmla="*/ 600502 h 3057099"/>
              <a:gd name="connsiteX117" fmla="*/ 99234 w 3463009"/>
              <a:gd name="connsiteY117" fmla="*/ 518615 h 3057099"/>
              <a:gd name="connsiteX118" fmla="*/ 276655 w 3463009"/>
              <a:gd name="connsiteY118" fmla="*/ 395785 h 3057099"/>
              <a:gd name="connsiteX119" fmla="*/ 331246 w 3463009"/>
              <a:gd name="connsiteY119" fmla="*/ 382138 h 3057099"/>
              <a:gd name="connsiteX120" fmla="*/ 372189 w 3463009"/>
              <a:gd name="connsiteY120" fmla="*/ 354842 h 3057099"/>
              <a:gd name="connsiteX121" fmla="*/ 686088 w 3463009"/>
              <a:gd name="connsiteY121" fmla="*/ 354842 h 3057099"/>
              <a:gd name="connsiteX122" fmla="*/ 740679 w 3463009"/>
              <a:gd name="connsiteY122" fmla="*/ 382138 h 3057099"/>
              <a:gd name="connsiteX123" fmla="*/ 808918 w 3463009"/>
              <a:gd name="connsiteY123" fmla="*/ 423081 h 3057099"/>
              <a:gd name="connsiteX124" fmla="*/ 877156 w 3463009"/>
              <a:gd name="connsiteY124" fmla="*/ 450376 h 3057099"/>
              <a:gd name="connsiteX125" fmla="*/ 1054577 w 3463009"/>
              <a:gd name="connsiteY125" fmla="*/ 586854 h 3057099"/>
              <a:gd name="connsiteX126" fmla="*/ 1191055 w 3463009"/>
              <a:gd name="connsiteY126" fmla="*/ 696036 h 3057099"/>
              <a:gd name="connsiteX127" fmla="*/ 1450362 w 3463009"/>
              <a:gd name="connsiteY127" fmla="*/ 832514 h 3057099"/>
              <a:gd name="connsiteX128" fmla="*/ 1518601 w 3463009"/>
              <a:gd name="connsiteY128" fmla="*/ 859809 h 3057099"/>
              <a:gd name="connsiteX129" fmla="*/ 1641431 w 3463009"/>
              <a:gd name="connsiteY129" fmla="*/ 900753 h 3057099"/>
              <a:gd name="connsiteX130" fmla="*/ 1682374 w 3463009"/>
              <a:gd name="connsiteY130" fmla="*/ 928048 h 3057099"/>
              <a:gd name="connsiteX131" fmla="*/ 1873443 w 3463009"/>
              <a:gd name="connsiteY131" fmla="*/ 996287 h 3057099"/>
              <a:gd name="connsiteX132" fmla="*/ 2160046 w 3463009"/>
              <a:gd name="connsiteY132" fmla="*/ 1241947 h 3057099"/>
              <a:gd name="connsiteX133" fmla="*/ 2378410 w 3463009"/>
              <a:gd name="connsiteY133" fmla="*/ 1514902 h 3057099"/>
              <a:gd name="connsiteX134" fmla="*/ 2542183 w 3463009"/>
              <a:gd name="connsiteY134" fmla="*/ 1815153 h 3057099"/>
              <a:gd name="connsiteX135" fmla="*/ 2596774 w 3463009"/>
              <a:gd name="connsiteY135" fmla="*/ 1951630 h 3057099"/>
              <a:gd name="connsiteX136" fmla="*/ 2651365 w 3463009"/>
              <a:gd name="connsiteY136" fmla="*/ 2060812 h 3057099"/>
              <a:gd name="connsiteX137" fmla="*/ 2719604 w 3463009"/>
              <a:gd name="connsiteY137" fmla="*/ 2129051 h 3057099"/>
              <a:gd name="connsiteX138" fmla="*/ 2801491 w 3463009"/>
              <a:gd name="connsiteY138" fmla="*/ 2156347 h 3057099"/>
              <a:gd name="connsiteX139" fmla="*/ 2965264 w 3463009"/>
              <a:gd name="connsiteY139" fmla="*/ 2129051 h 3057099"/>
              <a:gd name="connsiteX140" fmla="*/ 3047150 w 3463009"/>
              <a:gd name="connsiteY140" fmla="*/ 2074460 h 3057099"/>
              <a:gd name="connsiteX141" fmla="*/ 3088094 w 3463009"/>
              <a:gd name="connsiteY141" fmla="*/ 2060812 h 3057099"/>
              <a:gd name="connsiteX142" fmla="*/ 3129037 w 3463009"/>
              <a:gd name="connsiteY142" fmla="*/ 2033517 h 3057099"/>
              <a:gd name="connsiteX143" fmla="*/ 3156332 w 3463009"/>
              <a:gd name="connsiteY143" fmla="*/ 2019869 h 305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3463009" h="3057099">
                <a:moveTo>
                  <a:pt x="3306458" y="2674962"/>
                </a:moveTo>
                <a:cubicBezTo>
                  <a:pt x="3274613" y="2665863"/>
                  <a:pt x="3239531" y="2664354"/>
                  <a:pt x="3210924" y="2647666"/>
                </a:cubicBezTo>
                <a:cubicBezTo>
                  <a:pt x="3183138" y="2631457"/>
                  <a:pt x="3164204" y="2603337"/>
                  <a:pt x="3142685" y="2579427"/>
                </a:cubicBezTo>
                <a:cubicBezTo>
                  <a:pt x="3082277" y="2512308"/>
                  <a:pt x="3024031" y="2443272"/>
                  <a:pt x="2965264" y="2374711"/>
                </a:cubicBezTo>
                <a:cubicBezTo>
                  <a:pt x="2884717" y="2280740"/>
                  <a:pt x="2931987" y="2304478"/>
                  <a:pt x="2856082" y="2279176"/>
                </a:cubicBezTo>
                <a:cubicBezTo>
                  <a:pt x="2786856" y="2336864"/>
                  <a:pt x="2706965" y="2409344"/>
                  <a:pt x="2624070" y="2442950"/>
                </a:cubicBezTo>
                <a:cubicBezTo>
                  <a:pt x="2584371" y="2459044"/>
                  <a:pt x="2221534" y="2571970"/>
                  <a:pt x="2105455" y="2593075"/>
                </a:cubicBezTo>
                <a:cubicBezTo>
                  <a:pt x="2060473" y="2601254"/>
                  <a:pt x="2014470" y="2602174"/>
                  <a:pt x="1968977" y="2606723"/>
                </a:cubicBezTo>
                <a:cubicBezTo>
                  <a:pt x="1941682" y="2615821"/>
                  <a:pt x="1914849" y="2626448"/>
                  <a:pt x="1887091" y="2634018"/>
                </a:cubicBezTo>
                <a:cubicBezTo>
                  <a:pt x="1864712" y="2640121"/>
                  <a:pt x="1841455" y="2642450"/>
                  <a:pt x="1818852" y="2647666"/>
                </a:cubicBezTo>
                <a:cubicBezTo>
                  <a:pt x="1782299" y="2656102"/>
                  <a:pt x="1745917" y="2665296"/>
                  <a:pt x="1709670" y="2674962"/>
                </a:cubicBezTo>
                <a:cubicBezTo>
                  <a:pt x="1677669" y="2683496"/>
                  <a:pt x="1645260" y="2690939"/>
                  <a:pt x="1614135" y="2702257"/>
                </a:cubicBezTo>
                <a:cubicBezTo>
                  <a:pt x="1595015" y="2709210"/>
                  <a:pt x="1579172" y="2724200"/>
                  <a:pt x="1559544" y="2729553"/>
                </a:cubicBezTo>
                <a:cubicBezTo>
                  <a:pt x="1528510" y="2738017"/>
                  <a:pt x="1495804" y="2738309"/>
                  <a:pt x="1464010" y="2743200"/>
                </a:cubicBezTo>
                <a:cubicBezTo>
                  <a:pt x="1436660" y="2747408"/>
                  <a:pt x="1409419" y="2752299"/>
                  <a:pt x="1382124" y="2756848"/>
                </a:cubicBezTo>
                <a:cubicBezTo>
                  <a:pt x="1250195" y="2743200"/>
                  <a:pt x="1116395" y="2741916"/>
                  <a:pt x="986338" y="2715905"/>
                </a:cubicBezTo>
                <a:cubicBezTo>
                  <a:pt x="954170" y="2709471"/>
                  <a:pt x="928836" y="2683259"/>
                  <a:pt x="904452" y="2661314"/>
                </a:cubicBezTo>
                <a:cubicBezTo>
                  <a:pt x="882800" y="2641827"/>
                  <a:pt x="866566" y="2616939"/>
                  <a:pt x="849861" y="2593075"/>
                </a:cubicBezTo>
                <a:cubicBezTo>
                  <a:pt x="808842" y="2534476"/>
                  <a:pt x="813334" y="2538083"/>
                  <a:pt x="795270" y="2483893"/>
                </a:cubicBezTo>
                <a:cubicBezTo>
                  <a:pt x="790721" y="2447499"/>
                  <a:pt x="776361" y="2411009"/>
                  <a:pt x="781622" y="2374711"/>
                </a:cubicBezTo>
                <a:cubicBezTo>
                  <a:pt x="885834" y="1655646"/>
                  <a:pt x="878251" y="1585722"/>
                  <a:pt x="1163759" y="996287"/>
                </a:cubicBezTo>
                <a:cubicBezTo>
                  <a:pt x="1530776" y="238575"/>
                  <a:pt x="1276174" y="865373"/>
                  <a:pt x="1382124" y="600502"/>
                </a:cubicBezTo>
                <a:cubicBezTo>
                  <a:pt x="1263249" y="442005"/>
                  <a:pt x="1427963" y="656259"/>
                  <a:pt x="1286589" y="491320"/>
                </a:cubicBezTo>
                <a:cubicBezTo>
                  <a:pt x="1214745" y="407501"/>
                  <a:pt x="1316697" y="493428"/>
                  <a:pt x="1204703" y="409433"/>
                </a:cubicBezTo>
                <a:cubicBezTo>
                  <a:pt x="1200154" y="395785"/>
                  <a:pt x="1197489" y="381357"/>
                  <a:pt x="1191055" y="368490"/>
                </a:cubicBezTo>
                <a:cubicBezTo>
                  <a:pt x="1182415" y="351211"/>
                  <a:pt x="1130232" y="281608"/>
                  <a:pt x="1122816" y="272956"/>
                </a:cubicBezTo>
                <a:cubicBezTo>
                  <a:pt x="1110255" y="258302"/>
                  <a:pt x="1094229" y="246839"/>
                  <a:pt x="1081873" y="232012"/>
                </a:cubicBezTo>
                <a:cubicBezTo>
                  <a:pt x="1071372" y="219411"/>
                  <a:pt x="1063676" y="204717"/>
                  <a:pt x="1054577" y="191069"/>
                </a:cubicBezTo>
                <a:cubicBezTo>
                  <a:pt x="1068225" y="163773"/>
                  <a:pt x="1075425" y="132149"/>
                  <a:pt x="1095521" y="109182"/>
                </a:cubicBezTo>
                <a:cubicBezTo>
                  <a:pt x="1108918" y="93871"/>
                  <a:pt x="1130811" y="88321"/>
                  <a:pt x="1150112" y="81887"/>
                </a:cubicBezTo>
                <a:cubicBezTo>
                  <a:pt x="1339810" y="18655"/>
                  <a:pt x="1337023" y="27890"/>
                  <a:pt x="1532249" y="0"/>
                </a:cubicBezTo>
                <a:cubicBezTo>
                  <a:pt x="1801452" y="22434"/>
                  <a:pt x="1689809" y="-41049"/>
                  <a:pt x="1723318" y="327547"/>
                </a:cubicBezTo>
                <a:cubicBezTo>
                  <a:pt x="1732006" y="423119"/>
                  <a:pt x="1741515" y="518616"/>
                  <a:pt x="1750613" y="614150"/>
                </a:cubicBezTo>
                <a:cubicBezTo>
                  <a:pt x="1761975" y="733446"/>
                  <a:pt x="1767484" y="862278"/>
                  <a:pt x="1791556" y="982639"/>
                </a:cubicBezTo>
                <a:cubicBezTo>
                  <a:pt x="1795235" y="1001032"/>
                  <a:pt x="1797815" y="1019990"/>
                  <a:pt x="1805204" y="1037230"/>
                </a:cubicBezTo>
                <a:cubicBezTo>
                  <a:pt x="1819404" y="1070362"/>
                  <a:pt x="1863846" y="1112424"/>
                  <a:pt x="1887091" y="1132764"/>
                </a:cubicBezTo>
                <a:cubicBezTo>
                  <a:pt x="1904209" y="1147743"/>
                  <a:pt x="1920103" y="1166515"/>
                  <a:pt x="1941682" y="1173708"/>
                </a:cubicBezTo>
                <a:cubicBezTo>
                  <a:pt x="1989934" y="1189792"/>
                  <a:pt x="2041765" y="1191905"/>
                  <a:pt x="2091807" y="1201003"/>
                </a:cubicBezTo>
                <a:cubicBezTo>
                  <a:pt x="2119103" y="1196454"/>
                  <a:pt x="2147189" y="1195307"/>
                  <a:pt x="2173694" y="1187356"/>
                </a:cubicBezTo>
                <a:cubicBezTo>
                  <a:pt x="2238471" y="1167923"/>
                  <a:pt x="2364762" y="1119117"/>
                  <a:pt x="2364762" y="1119117"/>
                </a:cubicBezTo>
                <a:cubicBezTo>
                  <a:pt x="2414804" y="1123666"/>
                  <a:pt x="2466573" y="1118960"/>
                  <a:pt x="2514888" y="1132764"/>
                </a:cubicBezTo>
                <a:cubicBezTo>
                  <a:pt x="2533446" y="1138066"/>
                  <a:pt x="2543121" y="1159182"/>
                  <a:pt x="2555831" y="1173708"/>
                </a:cubicBezTo>
                <a:cubicBezTo>
                  <a:pt x="2575013" y="1195630"/>
                  <a:pt x="2593717" y="1218083"/>
                  <a:pt x="2610422" y="1241947"/>
                </a:cubicBezTo>
                <a:cubicBezTo>
                  <a:pt x="2640745" y="1285266"/>
                  <a:pt x="2654591" y="1327058"/>
                  <a:pt x="2692309" y="1364776"/>
                </a:cubicBezTo>
                <a:cubicBezTo>
                  <a:pt x="2712906" y="1385373"/>
                  <a:pt x="2733659" y="1408163"/>
                  <a:pt x="2760547" y="1419367"/>
                </a:cubicBezTo>
                <a:cubicBezTo>
                  <a:pt x="2790241" y="1431739"/>
                  <a:pt x="2824433" y="1427260"/>
                  <a:pt x="2856082" y="1433015"/>
                </a:cubicBezTo>
                <a:cubicBezTo>
                  <a:pt x="2874536" y="1436370"/>
                  <a:pt x="2892476" y="1442114"/>
                  <a:pt x="2910673" y="1446663"/>
                </a:cubicBezTo>
                <a:lnTo>
                  <a:pt x="3210924" y="1433015"/>
                </a:lnTo>
                <a:cubicBezTo>
                  <a:pt x="3229253" y="1429030"/>
                  <a:pt x="3218640" y="1396218"/>
                  <a:pt x="3224571" y="1378424"/>
                </a:cubicBezTo>
                <a:cubicBezTo>
                  <a:pt x="3275477" y="1225703"/>
                  <a:pt x="3233252" y="1411942"/>
                  <a:pt x="3292810" y="1173708"/>
                </a:cubicBezTo>
                <a:cubicBezTo>
                  <a:pt x="3299521" y="1146862"/>
                  <a:pt x="3301031" y="1118956"/>
                  <a:pt x="3306458" y="1091821"/>
                </a:cubicBezTo>
                <a:cubicBezTo>
                  <a:pt x="3310137" y="1073428"/>
                  <a:pt x="3314716" y="1055196"/>
                  <a:pt x="3320106" y="1037230"/>
                </a:cubicBezTo>
                <a:cubicBezTo>
                  <a:pt x="3328373" y="1009672"/>
                  <a:pt x="3347401" y="955344"/>
                  <a:pt x="3347401" y="955344"/>
                </a:cubicBezTo>
                <a:cubicBezTo>
                  <a:pt x="3342852" y="914401"/>
                  <a:pt x="3351016" y="869918"/>
                  <a:pt x="3333753" y="832514"/>
                </a:cubicBezTo>
                <a:cubicBezTo>
                  <a:pt x="3321546" y="806066"/>
                  <a:pt x="3286112" y="798520"/>
                  <a:pt x="3265515" y="777923"/>
                </a:cubicBezTo>
                <a:cubicBezTo>
                  <a:pt x="3249431" y="761839"/>
                  <a:pt x="3240655" y="739416"/>
                  <a:pt x="3224571" y="723332"/>
                </a:cubicBezTo>
                <a:cubicBezTo>
                  <a:pt x="3208487" y="707248"/>
                  <a:pt x="3187250" y="697191"/>
                  <a:pt x="3169980" y="682388"/>
                </a:cubicBezTo>
                <a:cubicBezTo>
                  <a:pt x="3155326" y="669827"/>
                  <a:pt x="3141598" y="656099"/>
                  <a:pt x="3129037" y="641445"/>
                </a:cubicBezTo>
                <a:cubicBezTo>
                  <a:pt x="3114234" y="624175"/>
                  <a:pt x="3105856" y="601063"/>
                  <a:pt x="3088094" y="586854"/>
                </a:cubicBezTo>
                <a:cubicBezTo>
                  <a:pt x="3059454" y="563942"/>
                  <a:pt x="3024758" y="549826"/>
                  <a:pt x="2992559" y="532263"/>
                </a:cubicBezTo>
                <a:cubicBezTo>
                  <a:pt x="2949646" y="508856"/>
                  <a:pt x="2916411" y="494647"/>
                  <a:pt x="2869729" y="477672"/>
                </a:cubicBezTo>
                <a:cubicBezTo>
                  <a:pt x="2842689" y="467839"/>
                  <a:pt x="2814883" y="460209"/>
                  <a:pt x="2787843" y="450376"/>
                </a:cubicBezTo>
                <a:cubicBezTo>
                  <a:pt x="2764819" y="442004"/>
                  <a:pt x="2742350" y="432179"/>
                  <a:pt x="2719604" y="423081"/>
                </a:cubicBezTo>
                <a:cubicBezTo>
                  <a:pt x="2705956" y="409433"/>
                  <a:pt x="2682114" y="401127"/>
                  <a:pt x="2678661" y="382138"/>
                </a:cubicBezTo>
                <a:cubicBezTo>
                  <a:pt x="2672100" y="346052"/>
                  <a:pt x="2679143" y="307189"/>
                  <a:pt x="2692309" y="272956"/>
                </a:cubicBezTo>
                <a:cubicBezTo>
                  <a:pt x="2706278" y="236636"/>
                  <a:pt x="2751307" y="195690"/>
                  <a:pt x="2787843" y="177421"/>
                </a:cubicBezTo>
                <a:cubicBezTo>
                  <a:pt x="2800710" y="170987"/>
                  <a:pt x="2815138" y="168322"/>
                  <a:pt x="2828786" y="163773"/>
                </a:cubicBezTo>
                <a:cubicBezTo>
                  <a:pt x="2878828" y="168322"/>
                  <a:pt x="2930705" y="163243"/>
                  <a:pt x="2978912" y="177421"/>
                </a:cubicBezTo>
                <a:cubicBezTo>
                  <a:pt x="3042886" y="196237"/>
                  <a:pt x="3057589" y="236163"/>
                  <a:pt x="3101741" y="272956"/>
                </a:cubicBezTo>
                <a:cubicBezTo>
                  <a:pt x="3114342" y="283457"/>
                  <a:pt x="3129037" y="291153"/>
                  <a:pt x="3142685" y="300251"/>
                </a:cubicBezTo>
                <a:cubicBezTo>
                  <a:pt x="3151783" y="313899"/>
                  <a:pt x="3159305" y="328740"/>
                  <a:pt x="3169980" y="341194"/>
                </a:cubicBezTo>
                <a:cubicBezTo>
                  <a:pt x="3205729" y="382901"/>
                  <a:pt x="3249118" y="417607"/>
                  <a:pt x="3292810" y="450376"/>
                </a:cubicBezTo>
                <a:cubicBezTo>
                  <a:pt x="3305932" y="460218"/>
                  <a:pt x="3322155" y="466074"/>
                  <a:pt x="3333753" y="477672"/>
                </a:cubicBezTo>
                <a:cubicBezTo>
                  <a:pt x="3435323" y="579242"/>
                  <a:pt x="3319150" y="495231"/>
                  <a:pt x="3415640" y="559559"/>
                </a:cubicBezTo>
                <a:cubicBezTo>
                  <a:pt x="3478648" y="654073"/>
                  <a:pt x="3483361" y="640714"/>
                  <a:pt x="3401992" y="832514"/>
                </a:cubicBezTo>
                <a:cubicBezTo>
                  <a:pt x="3333748" y="993374"/>
                  <a:pt x="3015235" y="1309286"/>
                  <a:pt x="2937968" y="1392072"/>
                </a:cubicBezTo>
                <a:cubicBezTo>
                  <a:pt x="2829569" y="1508213"/>
                  <a:pt x="2817210" y="1497775"/>
                  <a:pt x="2637718" y="1624084"/>
                </a:cubicBezTo>
                <a:cubicBezTo>
                  <a:pt x="2592305" y="1656042"/>
                  <a:pt x="2553069" y="1699684"/>
                  <a:pt x="2501240" y="1719618"/>
                </a:cubicBezTo>
                <a:lnTo>
                  <a:pt x="2323819" y="1787857"/>
                </a:lnTo>
                <a:cubicBezTo>
                  <a:pt x="2300986" y="1796736"/>
                  <a:pt x="2279045" y="1808113"/>
                  <a:pt x="2255580" y="1815153"/>
                </a:cubicBezTo>
                <a:cubicBezTo>
                  <a:pt x="2210088" y="1828801"/>
                  <a:pt x="2163831" y="1840122"/>
                  <a:pt x="2119103" y="1856096"/>
                </a:cubicBezTo>
                <a:cubicBezTo>
                  <a:pt x="2099943" y="1862939"/>
                  <a:pt x="2083912" y="1877265"/>
                  <a:pt x="2064512" y="1883391"/>
                </a:cubicBezTo>
                <a:cubicBezTo>
                  <a:pt x="1997167" y="1904658"/>
                  <a:pt x="1928310" y="1920853"/>
                  <a:pt x="1859795" y="1937982"/>
                </a:cubicBezTo>
                <a:cubicBezTo>
                  <a:pt x="1837291" y="1943608"/>
                  <a:pt x="1813907" y="1945422"/>
                  <a:pt x="1791556" y="1951630"/>
                </a:cubicBezTo>
                <a:cubicBezTo>
                  <a:pt x="1787095" y="1952869"/>
                  <a:pt x="1616299" y="2009059"/>
                  <a:pt x="1559544" y="2019869"/>
                </a:cubicBezTo>
                <a:cubicBezTo>
                  <a:pt x="1482399" y="2034563"/>
                  <a:pt x="1404922" y="2047469"/>
                  <a:pt x="1327532" y="2060812"/>
                </a:cubicBezTo>
                <a:lnTo>
                  <a:pt x="1163759" y="2088108"/>
                </a:lnTo>
                <a:cubicBezTo>
                  <a:pt x="1136464" y="2092657"/>
                  <a:pt x="1109267" y="2097843"/>
                  <a:pt x="1081873" y="2101756"/>
                </a:cubicBezTo>
                <a:cubicBezTo>
                  <a:pt x="840453" y="2136244"/>
                  <a:pt x="954102" y="2117542"/>
                  <a:pt x="740679" y="2156347"/>
                </a:cubicBezTo>
                <a:cubicBezTo>
                  <a:pt x="590554" y="2151798"/>
                  <a:pt x="440266" y="2151030"/>
                  <a:pt x="290303" y="2142699"/>
                </a:cubicBezTo>
                <a:cubicBezTo>
                  <a:pt x="275939" y="2141901"/>
                  <a:pt x="263713" y="2128094"/>
                  <a:pt x="249359" y="2129051"/>
                </a:cubicBezTo>
                <a:cubicBezTo>
                  <a:pt x="194138" y="2132732"/>
                  <a:pt x="140177" y="2147248"/>
                  <a:pt x="85586" y="2156347"/>
                </a:cubicBezTo>
                <a:cubicBezTo>
                  <a:pt x="76488" y="2169995"/>
                  <a:pt x="65626" y="2182619"/>
                  <a:pt x="58291" y="2197290"/>
                </a:cubicBezTo>
                <a:cubicBezTo>
                  <a:pt x="51857" y="2210157"/>
                  <a:pt x="50310" y="2225010"/>
                  <a:pt x="44643" y="2238233"/>
                </a:cubicBezTo>
                <a:cubicBezTo>
                  <a:pt x="36629" y="2256933"/>
                  <a:pt x="26446" y="2274627"/>
                  <a:pt x="17347" y="2292824"/>
                </a:cubicBezTo>
                <a:cubicBezTo>
                  <a:pt x="-1727" y="2369124"/>
                  <a:pt x="-14385" y="2386650"/>
                  <a:pt x="30995" y="2483893"/>
                </a:cubicBezTo>
                <a:cubicBezTo>
                  <a:pt x="44598" y="2513043"/>
                  <a:pt x="74648" y="2531388"/>
                  <a:pt x="99234" y="2552132"/>
                </a:cubicBezTo>
                <a:cubicBezTo>
                  <a:pt x="220330" y="2654306"/>
                  <a:pt x="345097" y="2752051"/>
                  <a:pt x="467724" y="2852382"/>
                </a:cubicBezTo>
                <a:cubicBezTo>
                  <a:pt x="576634" y="2941490"/>
                  <a:pt x="564787" y="2945615"/>
                  <a:pt x="727031" y="3016156"/>
                </a:cubicBezTo>
                <a:cubicBezTo>
                  <a:pt x="770588" y="3035094"/>
                  <a:pt x="818016" y="3043451"/>
                  <a:pt x="863509" y="3057099"/>
                </a:cubicBezTo>
                <a:cubicBezTo>
                  <a:pt x="873348" y="3056006"/>
                  <a:pt x="1123344" y="3045596"/>
                  <a:pt x="1191055" y="3002508"/>
                </a:cubicBezTo>
                <a:cubicBezTo>
                  <a:pt x="1218194" y="2985238"/>
                  <a:pt x="1239681" y="2959766"/>
                  <a:pt x="1259294" y="2934269"/>
                </a:cubicBezTo>
                <a:cubicBezTo>
                  <a:pt x="1285461" y="2900252"/>
                  <a:pt x="1304786" y="2861481"/>
                  <a:pt x="1327532" y="2825087"/>
                </a:cubicBezTo>
                <a:cubicBezTo>
                  <a:pt x="1341180" y="2775045"/>
                  <a:pt x="1368476" y="2726831"/>
                  <a:pt x="1368476" y="2674962"/>
                </a:cubicBezTo>
                <a:cubicBezTo>
                  <a:pt x="1368476" y="2321541"/>
                  <a:pt x="1350279" y="2157647"/>
                  <a:pt x="1218350" y="1856096"/>
                </a:cubicBezTo>
                <a:cubicBezTo>
                  <a:pt x="1139327" y="1675472"/>
                  <a:pt x="1064073" y="1518534"/>
                  <a:pt x="931747" y="1378424"/>
                </a:cubicBezTo>
                <a:cubicBezTo>
                  <a:pt x="894134" y="1338598"/>
                  <a:pt x="848965" y="1306619"/>
                  <a:pt x="808918" y="1269242"/>
                </a:cubicBezTo>
                <a:cubicBezTo>
                  <a:pt x="780698" y="1242903"/>
                  <a:pt x="757628" y="1210892"/>
                  <a:pt x="727031" y="1187356"/>
                </a:cubicBezTo>
                <a:cubicBezTo>
                  <a:pt x="711356" y="1175298"/>
                  <a:pt x="575810" y="1101178"/>
                  <a:pt x="549610" y="1091821"/>
                </a:cubicBezTo>
                <a:cubicBezTo>
                  <a:pt x="521724" y="1081862"/>
                  <a:pt x="413028" y="1057685"/>
                  <a:pt x="372189" y="1050878"/>
                </a:cubicBezTo>
                <a:cubicBezTo>
                  <a:pt x="340459" y="1045590"/>
                  <a:pt x="308304" y="1042984"/>
                  <a:pt x="276655" y="1037230"/>
                </a:cubicBezTo>
                <a:cubicBezTo>
                  <a:pt x="258201" y="1033875"/>
                  <a:pt x="240261" y="1028131"/>
                  <a:pt x="222064" y="1023582"/>
                </a:cubicBezTo>
                <a:cubicBezTo>
                  <a:pt x="208416" y="1014484"/>
                  <a:pt x="195792" y="1003622"/>
                  <a:pt x="181121" y="996287"/>
                </a:cubicBezTo>
                <a:cubicBezTo>
                  <a:pt x="168254" y="989853"/>
                  <a:pt x="150350" y="992812"/>
                  <a:pt x="140177" y="982639"/>
                </a:cubicBezTo>
                <a:cubicBezTo>
                  <a:pt x="116980" y="959443"/>
                  <a:pt x="106079" y="926369"/>
                  <a:pt x="85586" y="900753"/>
                </a:cubicBezTo>
                <a:cubicBezTo>
                  <a:pt x="20748" y="819706"/>
                  <a:pt x="47153" y="856751"/>
                  <a:pt x="3700" y="791570"/>
                </a:cubicBezTo>
                <a:cubicBezTo>
                  <a:pt x="17348" y="727881"/>
                  <a:pt x="23126" y="661980"/>
                  <a:pt x="44643" y="600502"/>
                </a:cubicBezTo>
                <a:cubicBezTo>
                  <a:pt x="55480" y="569538"/>
                  <a:pt x="77167" y="542889"/>
                  <a:pt x="99234" y="518615"/>
                </a:cubicBezTo>
                <a:cubicBezTo>
                  <a:pt x="141653" y="471954"/>
                  <a:pt x="220098" y="421492"/>
                  <a:pt x="276655" y="395785"/>
                </a:cubicBezTo>
                <a:cubicBezTo>
                  <a:pt x="293731" y="388023"/>
                  <a:pt x="313049" y="386687"/>
                  <a:pt x="331246" y="382138"/>
                </a:cubicBezTo>
                <a:cubicBezTo>
                  <a:pt x="344894" y="373039"/>
                  <a:pt x="357518" y="362178"/>
                  <a:pt x="372189" y="354842"/>
                </a:cubicBezTo>
                <a:cubicBezTo>
                  <a:pt x="460960" y="310456"/>
                  <a:pt x="643174" y="352696"/>
                  <a:pt x="686088" y="354842"/>
                </a:cubicBezTo>
                <a:cubicBezTo>
                  <a:pt x="704285" y="363941"/>
                  <a:pt x="722894" y="372258"/>
                  <a:pt x="740679" y="382138"/>
                </a:cubicBezTo>
                <a:cubicBezTo>
                  <a:pt x="763867" y="395020"/>
                  <a:pt x="785192" y="411218"/>
                  <a:pt x="808918" y="423081"/>
                </a:cubicBezTo>
                <a:cubicBezTo>
                  <a:pt x="830830" y="434037"/>
                  <a:pt x="854410" y="441278"/>
                  <a:pt x="877156" y="450376"/>
                </a:cubicBezTo>
                <a:cubicBezTo>
                  <a:pt x="1072115" y="612841"/>
                  <a:pt x="838705" y="421775"/>
                  <a:pt x="1054577" y="586854"/>
                </a:cubicBezTo>
                <a:cubicBezTo>
                  <a:pt x="1100855" y="622243"/>
                  <a:pt x="1140472" y="667131"/>
                  <a:pt x="1191055" y="696036"/>
                </a:cubicBezTo>
                <a:cubicBezTo>
                  <a:pt x="1270670" y="741530"/>
                  <a:pt x="1368461" y="799754"/>
                  <a:pt x="1450362" y="832514"/>
                </a:cubicBezTo>
                <a:cubicBezTo>
                  <a:pt x="1473108" y="841612"/>
                  <a:pt x="1495530" y="851569"/>
                  <a:pt x="1518601" y="859809"/>
                </a:cubicBezTo>
                <a:cubicBezTo>
                  <a:pt x="1559245" y="874325"/>
                  <a:pt x="1601593" y="884154"/>
                  <a:pt x="1641431" y="900753"/>
                </a:cubicBezTo>
                <a:cubicBezTo>
                  <a:pt x="1656572" y="907062"/>
                  <a:pt x="1667065" y="922160"/>
                  <a:pt x="1682374" y="928048"/>
                </a:cubicBezTo>
                <a:cubicBezTo>
                  <a:pt x="1706447" y="937307"/>
                  <a:pt x="1832867" y="963826"/>
                  <a:pt x="1873443" y="996287"/>
                </a:cubicBezTo>
                <a:cubicBezTo>
                  <a:pt x="1971697" y="1074890"/>
                  <a:pt x="2072268" y="1151796"/>
                  <a:pt x="2160046" y="1241947"/>
                </a:cubicBezTo>
                <a:cubicBezTo>
                  <a:pt x="2241331" y="1325429"/>
                  <a:pt x="2307368" y="1422547"/>
                  <a:pt x="2378410" y="1514902"/>
                </a:cubicBezTo>
                <a:cubicBezTo>
                  <a:pt x="2440719" y="1595904"/>
                  <a:pt x="2511167" y="1737614"/>
                  <a:pt x="2542183" y="1815153"/>
                </a:cubicBezTo>
                <a:cubicBezTo>
                  <a:pt x="2560380" y="1860645"/>
                  <a:pt x="2584890" y="1904096"/>
                  <a:pt x="2596774" y="1951630"/>
                </a:cubicBezTo>
                <a:cubicBezTo>
                  <a:pt x="2617043" y="2032703"/>
                  <a:pt x="2597829" y="1985862"/>
                  <a:pt x="2651365" y="2060812"/>
                </a:cubicBezTo>
                <a:cubicBezTo>
                  <a:pt x="2678872" y="2099323"/>
                  <a:pt x="2673900" y="2108738"/>
                  <a:pt x="2719604" y="2129051"/>
                </a:cubicBezTo>
                <a:cubicBezTo>
                  <a:pt x="2745896" y="2140736"/>
                  <a:pt x="2801491" y="2156347"/>
                  <a:pt x="2801491" y="2156347"/>
                </a:cubicBezTo>
                <a:cubicBezTo>
                  <a:pt x="2824043" y="2153841"/>
                  <a:pt x="2925251" y="2151281"/>
                  <a:pt x="2965264" y="2129051"/>
                </a:cubicBezTo>
                <a:cubicBezTo>
                  <a:pt x="2993941" y="2113119"/>
                  <a:pt x="3016028" y="2084834"/>
                  <a:pt x="3047150" y="2074460"/>
                </a:cubicBezTo>
                <a:cubicBezTo>
                  <a:pt x="3060798" y="2069911"/>
                  <a:pt x="3075227" y="2067246"/>
                  <a:pt x="3088094" y="2060812"/>
                </a:cubicBezTo>
                <a:cubicBezTo>
                  <a:pt x="3102765" y="2053477"/>
                  <a:pt x="3114972" y="2041956"/>
                  <a:pt x="3129037" y="2033517"/>
                </a:cubicBezTo>
                <a:cubicBezTo>
                  <a:pt x="3137760" y="2028283"/>
                  <a:pt x="3147234" y="2024418"/>
                  <a:pt x="3156332" y="2019869"/>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98037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endParaRPr lang="es-CR" sz="2800" i="1" dirty="0"/>
          </a:p>
          <a:p>
            <a:pPr algn="ctr"/>
            <a:endParaRPr lang="es-CR" sz="2800" i="1" dirty="0"/>
          </a:p>
          <a:p>
            <a:pPr marL="0" indent="0" algn="ctr">
              <a:buNone/>
            </a:pPr>
            <a:r>
              <a:rPr lang="es-CR" sz="2800" i="1" dirty="0" err="1"/>
              <a:t>Although</a:t>
            </a:r>
            <a:r>
              <a:rPr lang="es-CR" sz="2800" i="1" dirty="0"/>
              <a:t> </a:t>
            </a:r>
            <a:r>
              <a:rPr lang="es-CR" sz="2800" i="1" dirty="0" err="1"/>
              <a:t>the</a:t>
            </a:r>
            <a:r>
              <a:rPr lang="es-CR" sz="2800" i="1" dirty="0"/>
              <a:t> SPI </a:t>
            </a:r>
            <a:r>
              <a:rPr lang="es-CR" sz="2800" i="1" dirty="0" err="1"/>
              <a:t>is</a:t>
            </a:r>
            <a:r>
              <a:rPr lang="es-CR" sz="2800" i="1" dirty="0"/>
              <a:t> </a:t>
            </a:r>
            <a:r>
              <a:rPr lang="es-CR" sz="2800" i="1" dirty="0" err="1"/>
              <a:t>an</a:t>
            </a:r>
            <a:r>
              <a:rPr lang="es-CR" sz="2800" i="1" dirty="0"/>
              <a:t> ideal </a:t>
            </a:r>
            <a:r>
              <a:rPr lang="es-CR" sz="2800" i="1" dirty="0" err="1"/>
              <a:t>working</a:t>
            </a:r>
            <a:r>
              <a:rPr lang="es-CR" sz="2800" i="1" dirty="0"/>
              <a:t> </a:t>
            </a:r>
            <a:r>
              <a:rPr lang="es-CR" sz="2800" i="1" dirty="0" err="1"/>
              <a:t>framework</a:t>
            </a:r>
            <a:r>
              <a:rPr lang="es-CR" sz="2800" i="1" dirty="0"/>
              <a:t> </a:t>
            </a:r>
            <a:r>
              <a:rPr lang="es-CR" sz="2800" i="1" dirty="0" err="1"/>
              <a:t>between</a:t>
            </a:r>
            <a:r>
              <a:rPr lang="es-CR" sz="2800" i="1" dirty="0"/>
              <a:t> </a:t>
            </a:r>
            <a:r>
              <a:rPr lang="es-CR" sz="2800" i="1" dirty="0" err="1"/>
              <a:t>scientists</a:t>
            </a:r>
            <a:r>
              <a:rPr lang="es-CR" sz="2800" i="1" dirty="0"/>
              <a:t> and </a:t>
            </a:r>
            <a:r>
              <a:rPr lang="es-CR" sz="2800" i="1" dirty="0" err="1"/>
              <a:t>policy</a:t>
            </a:r>
            <a:r>
              <a:rPr lang="es-CR" sz="2800" i="1" dirty="0"/>
              <a:t> </a:t>
            </a:r>
            <a:r>
              <a:rPr lang="es-CR" sz="2800" i="1" dirty="0" err="1"/>
              <a:t>makers</a:t>
            </a:r>
            <a:r>
              <a:rPr lang="es-CR" sz="2800" i="1" dirty="0"/>
              <a:t>, </a:t>
            </a:r>
            <a:r>
              <a:rPr lang="es-CR" sz="2800" i="1" dirty="0" err="1"/>
              <a:t>it</a:t>
            </a:r>
            <a:r>
              <a:rPr lang="es-CR" sz="2800" i="1" dirty="0"/>
              <a:t> </a:t>
            </a:r>
            <a:r>
              <a:rPr lang="es-CR" sz="2800" i="1" dirty="0" err="1"/>
              <a:t>implies</a:t>
            </a:r>
            <a:r>
              <a:rPr lang="es-CR" sz="2800" i="1" dirty="0"/>
              <a:t> more </a:t>
            </a:r>
            <a:r>
              <a:rPr lang="es-CR" sz="2800" i="1" dirty="0" err="1"/>
              <a:t>than</a:t>
            </a:r>
            <a:r>
              <a:rPr lang="es-CR" sz="2800" i="1" dirty="0"/>
              <a:t> </a:t>
            </a:r>
            <a:r>
              <a:rPr lang="es-CR" sz="2800" i="1" dirty="0" err="1"/>
              <a:t>good</a:t>
            </a:r>
            <a:r>
              <a:rPr lang="es-CR" sz="2800" i="1" dirty="0"/>
              <a:t> </a:t>
            </a:r>
            <a:r>
              <a:rPr lang="es-CR" sz="2800" i="1" dirty="0" err="1"/>
              <a:t>intentions</a:t>
            </a:r>
            <a:r>
              <a:rPr lang="es-CR" sz="2800" i="1" dirty="0"/>
              <a:t>: </a:t>
            </a:r>
            <a:r>
              <a:rPr lang="es-CR" sz="2800" i="1" dirty="0" err="1"/>
              <a:t>creation</a:t>
            </a:r>
            <a:r>
              <a:rPr lang="es-CR" sz="2800" i="1" dirty="0"/>
              <a:t> of </a:t>
            </a:r>
            <a:r>
              <a:rPr lang="es-CR" sz="2800" i="1" dirty="0" err="1"/>
              <a:t>spaces</a:t>
            </a:r>
            <a:r>
              <a:rPr lang="es-CR" sz="2800" i="1" dirty="0"/>
              <a:t> and training of </a:t>
            </a:r>
            <a:r>
              <a:rPr lang="es-CR" sz="2800" i="1" dirty="0" err="1"/>
              <a:t>specialists</a:t>
            </a:r>
            <a:r>
              <a:rPr lang="es-CR" sz="2800" i="1" dirty="0"/>
              <a:t> to </a:t>
            </a:r>
            <a:r>
              <a:rPr lang="es-CR" sz="2800" i="1" dirty="0" err="1"/>
              <a:t>make</a:t>
            </a:r>
            <a:r>
              <a:rPr lang="es-CR" sz="2800" i="1" dirty="0"/>
              <a:t> </a:t>
            </a:r>
            <a:r>
              <a:rPr lang="es-CR" sz="2800" i="1" dirty="0" err="1"/>
              <a:t>the</a:t>
            </a:r>
            <a:r>
              <a:rPr lang="es-CR" sz="2800" i="1" dirty="0"/>
              <a:t> SPI </a:t>
            </a:r>
            <a:r>
              <a:rPr lang="es-CR" sz="2800" i="1" dirty="0" err="1"/>
              <a:t>effective</a:t>
            </a:r>
            <a:endParaRPr lang="es-CR" sz="2800" i="1" dirty="0"/>
          </a:p>
          <a:p>
            <a:pPr algn="ctr"/>
            <a:endParaRPr lang="en-GB" sz="2800" dirty="0"/>
          </a:p>
        </p:txBody>
      </p:sp>
      <p:sp>
        <p:nvSpPr>
          <p:cNvPr id="3" name="Text Placeholder 2"/>
          <p:cNvSpPr>
            <a:spLocks noGrp="1"/>
          </p:cNvSpPr>
          <p:nvPr>
            <p:ph type="body" sz="quarter" idx="10"/>
          </p:nvPr>
        </p:nvSpPr>
        <p:spPr>
          <a:xfrm>
            <a:off x="480001" y="360364"/>
            <a:ext cx="3770932" cy="551090"/>
          </a:xfrm>
        </p:spPr>
        <p:txBody>
          <a:bodyPr/>
          <a:lstStyle/>
          <a:p>
            <a:r>
              <a:rPr lang="en-US" dirty="0"/>
              <a:t>The science-policy interface</a:t>
            </a:r>
            <a:endParaRPr lang="en-GB" dirty="0"/>
          </a:p>
        </p:txBody>
      </p:sp>
      <p:sp>
        <p:nvSpPr>
          <p:cNvPr id="4" name="Rectangle 3"/>
          <p:cNvSpPr/>
          <p:nvPr/>
        </p:nvSpPr>
        <p:spPr>
          <a:xfrm>
            <a:off x="7449771" y="6309844"/>
            <a:ext cx="2833917" cy="338554"/>
          </a:xfrm>
          <a:prstGeom prst="rect">
            <a:avLst/>
          </a:prstGeom>
        </p:spPr>
        <p:txBody>
          <a:bodyPr wrap="none">
            <a:spAutoFit/>
          </a:bodyPr>
          <a:lstStyle/>
          <a:p>
            <a:r>
              <a:rPr lang="es-CR" sz="1600" i="1" dirty="0" err="1">
                <a:solidFill>
                  <a:srgbClr val="7030A0"/>
                </a:solidFill>
              </a:rPr>
              <a:t>Source</a:t>
            </a:r>
            <a:r>
              <a:rPr lang="es-CR" sz="1600" i="1" dirty="0">
                <a:solidFill>
                  <a:srgbClr val="7030A0"/>
                </a:solidFill>
              </a:rPr>
              <a:t>: Villada Canela, 2017</a:t>
            </a:r>
            <a:endParaRPr lang="es-CR" sz="1600" dirty="0">
              <a:solidFill>
                <a:srgbClr val="7030A0"/>
              </a:solidFill>
            </a:endParaRPr>
          </a:p>
        </p:txBody>
      </p:sp>
    </p:spTree>
    <p:extLst>
      <p:ext uri="{BB962C8B-B14F-4D97-AF65-F5344CB8AC3E}">
        <p14:creationId xmlns:p14="http://schemas.microsoft.com/office/powerpoint/2010/main" val="3771487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pPr marL="0" indent="0">
              <a:buNone/>
            </a:pPr>
            <a:r>
              <a:rPr lang="es-CR" i="1" dirty="0"/>
              <a:t>3 </a:t>
            </a:r>
            <a:r>
              <a:rPr lang="es-CR" i="1" dirty="0" err="1"/>
              <a:t>key</a:t>
            </a:r>
            <a:r>
              <a:rPr lang="es-CR" i="1" dirty="0"/>
              <a:t> </a:t>
            </a:r>
            <a:r>
              <a:rPr lang="es-CR" i="1" dirty="0" err="1"/>
              <a:t>elements</a:t>
            </a:r>
            <a:endParaRPr lang="es-CR" i="1" dirty="0"/>
          </a:p>
          <a:p>
            <a:r>
              <a:rPr lang="en-US" dirty="0"/>
              <a:t>Links in the chain: </a:t>
            </a:r>
            <a:r>
              <a:rPr lang="en-US" dirty="0">
                <a:solidFill>
                  <a:schemeClr val="bg1">
                    <a:lumMod val="50000"/>
                  </a:schemeClr>
                </a:solidFill>
              </a:rPr>
              <a:t>Motivated and capable individuals, able to </a:t>
            </a:r>
            <a:r>
              <a:rPr lang="en-US" dirty="0" err="1">
                <a:solidFill>
                  <a:schemeClr val="bg1">
                    <a:lumMod val="50000"/>
                  </a:schemeClr>
                </a:solidFill>
              </a:rPr>
              <a:t>utilise</a:t>
            </a:r>
            <a:r>
              <a:rPr lang="en-US" dirty="0">
                <a:solidFill>
                  <a:schemeClr val="bg1">
                    <a:lumMod val="50000"/>
                  </a:schemeClr>
                </a:solidFill>
              </a:rPr>
              <a:t> and exchange evidence and expertise </a:t>
            </a:r>
            <a:r>
              <a:rPr lang="es-CR" dirty="0">
                <a:solidFill>
                  <a:schemeClr val="bg1">
                    <a:lumMod val="50000"/>
                  </a:schemeClr>
                </a:solidFill>
              </a:rPr>
              <a:t>to </a:t>
            </a:r>
            <a:r>
              <a:rPr lang="es-CR" dirty="0" err="1">
                <a:solidFill>
                  <a:schemeClr val="bg1">
                    <a:lumMod val="50000"/>
                  </a:schemeClr>
                </a:solidFill>
              </a:rPr>
              <a:t>influence</a:t>
            </a:r>
            <a:r>
              <a:rPr lang="es-CR" dirty="0">
                <a:solidFill>
                  <a:schemeClr val="bg1">
                    <a:lumMod val="50000"/>
                  </a:schemeClr>
                </a:solidFill>
              </a:rPr>
              <a:t> </a:t>
            </a:r>
            <a:r>
              <a:rPr lang="es-CR" dirty="0" err="1">
                <a:solidFill>
                  <a:schemeClr val="bg1">
                    <a:lumMod val="50000"/>
                  </a:schemeClr>
                </a:solidFill>
              </a:rPr>
              <a:t>decision</a:t>
            </a:r>
            <a:r>
              <a:rPr lang="es-CR" dirty="0">
                <a:solidFill>
                  <a:schemeClr val="bg1">
                    <a:lumMod val="50000"/>
                  </a:schemeClr>
                </a:solidFill>
              </a:rPr>
              <a:t> </a:t>
            </a:r>
            <a:r>
              <a:rPr lang="es-CR" dirty="0" err="1">
                <a:solidFill>
                  <a:schemeClr val="bg1">
                    <a:lumMod val="50000"/>
                  </a:schemeClr>
                </a:solidFill>
              </a:rPr>
              <a:t>outcomes</a:t>
            </a:r>
            <a:endParaRPr lang="es-CR" dirty="0">
              <a:solidFill>
                <a:schemeClr val="bg1">
                  <a:lumMod val="50000"/>
                </a:schemeClr>
              </a:solidFill>
            </a:endParaRPr>
          </a:p>
          <a:p>
            <a:r>
              <a:rPr lang="en-US" dirty="0"/>
              <a:t>The right evidence: </a:t>
            </a:r>
            <a:r>
              <a:rPr lang="en-US" dirty="0">
                <a:solidFill>
                  <a:schemeClr val="bg1">
                    <a:lumMod val="50000"/>
                  </a:schemeClr>
                </a:solidFill>
              </a:rPr>
              <a:t>Availability of the appropriate data and expertise</a:t>
            </a:r>
          </a:p>
          <a:p>
            <a:r>
              <a:rPr lang="en-US" dirty="0"/>
              <a:t>Productive exchange:</a:t>
            </a:r>
            <a:r>
              <a:rPr lang="en-US" dirty="0">
                <a:solidFill>
                  <a:schemeClr val="bg1">
                    <a:lumMod val="50000"/>
                  </a:schemeClr>
                </a:solidFill>
              </a:rPr>
              <a:t> of this evidence between individuals in the pathways</a:t>
            </a:r>
            <a:endParaRPr lang="en-GB" dirty="0">
              <a:solidFill>
                <a:schemeClr val="bg1">
                  <a:lumMod val="50000"/>
                </a:schemeClr>
              </a:solidFill>
            </a:endParaRPr>
          </a:p>
          <a:p>
            <a:endParaRPr lang="en-GB" dirty="0"/>
          </a:p>
        </p:txBody>
      </p:sp>
      <p:sp>
        <p:nvSpPr>
          <p:cNvPr id="6" name="Text Placeholder 5"/>
          <p:cNvSpPr>
            <a:spLocks noGrp="1"/>
          </p:cNvSpPr>
          <p:nvPr>
            <p:ph type="body" sz="quarter" idx="10"/>
          </p:nvPr>
        </p:nvSpPr>
        <p:spPr>
          <a:xfrm>
            <a:off x="480001" y="360364"/>
            <a:ext cx="3770932" cy="551090"/>
          </a:xfrm>
        </p:spPr>
        <p:txBody>
          <a:bodyPr/>
          <a:lstStyle/>
          <a:p>
            <a:r>
              <a:rPr lang="es-CR" dirty="0" err="1"/>
              <a:t>The</a:t>
            </a:r>
            <a:r>
              <a:rPr lang="es-CR" dirty="0"/>
              <a:t> </a:t>
            </a:r>
            <a:r>
              <a:rPr lang="es-CR" dirty="0" err="1"/>
              <a:t>science-policy</a:t>
            </a:r>
            <a:r>
              <a:rPr lang="es-CR" dirty="0"/>
              <a:t> interface</a:t>
            </a:r>
          </a:p>
        </p:txBody>
      </p:sp>
      <p:pic>
        <p:nvPicPr>
          <p:cNvPr id="7" name="Content Placeholder 6"/>
          <p:cNvPicPr>
            <a:picLocks noGrp="1" noChangeAspect="1"/>
          </p:cNvPicPr>
          <p:nvPr>
            <p:ph sz="half" idx="2"/>
          </p:nvPr>
        </p:nvPicPr>
        <p:blipFill>
          <a:blip r:embed="rId2"/>
          <a:stretch>
            <a:fillRect/>
          </a:stretch>
        </p:blipFill>
        <p:spPr>
          <a:xfrm>
            <a:off x="6197600" y="1588832"/>
            <a:ext cx="5384800" cy="4228023"/>
          </a:xfrm>
          <a:prstGeom prst="rect">
            <a:avLst/>
          </a:prstGeom>
        </p:spPr>
      </p:pic>
      <p:sp>
        <p:nvSpPr>
          <p:cNvPr id="8" name="TextBox 7"/>
          <p:cNvSpPr txBox="1"/>
          <p:nvPr/>
        </p:nvSpPr>
        <p:spPr>
          <a:xfrm>
            <a:off x="8681867" y="6289131"/>
            <a:ext cx="1608133" cy="307777"/>
          </a:xfrm>
          <a:prstGeom prst="rect">
            <a:avLst/>
          </a:prstGeom>
          <a:noFill/>
        </p:spPr>
        <p:txBody>
          <a:bodyPr wrap="none" rtlCol="0">
            <a:spAutoFit/>
          </a:bodyPr>
          <a:lstStyle/>
          <a:p>
            <a:r>
              <a:rPr lang="es-CR" sz="1400" i="1" dirty="0" err="1">
                <a:solidFill>
                  <a:srgbClr val="7030A0"/>
                </a:solidFill>
              </a:rPr>
              <a:t>Source</a:t>
            </a:r>
            <a:r>
              <a:rPr lang="es-CR" sz="1400" i="1" dirty="0">
                <a:solidFill>
                  <a:srgbClr val="7030A0"/>
                </a:solidFill>
              </a:rPr>
              <a:t>: UN, 2017</a:t>
            </a:r>
          </a:p>
        </p:txBody>
      </p:sp>
    </p:spTree>
    <p:extLst>
      <p:ext uri="{BB962C8B-B14F-4D97-AF65-F5344CB8AC3E}">
        <p14:creationId xmlns:p14="http://schemas.microsoft.com/office/powerpoint/2010/main" val="3076053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5375920" y="1440000"/>
            <a:ext cx="6206480" cy="4525963"/>
          </a:xfrm>
        </p:spPr>
        <p:txBody>
          <a:bodyPr>
            <a:normAutofit fontScale="92500"/>
          </a:bodyPr>
          <a:lstStyle/>
          <a:p>
            <a:pPr marL="0" indent="0" fontAlgn="auto">
              <a:spcAft>
                <a:spcPts val="0"/>
              </a:spcAft>
              <a:buNone/>
            </a:pPr>
            <a:r>
              <a:rPr lang="es-CR" b="1" dirty="0"/>
              <a:t>In </a:t>
            </a:r>
            <a:r>
              <a:rPr lang="es-CR" b="1" dirty="0" err="1"/>
              <a:t>the</a:t>
            </a:r>
            <a:r>
              <a:rPr lang="es-CR" b="1" dirty="0"/>
              <a:t> </a:t>
            </a:r>
            <a:r>
              <a:rPr lang="es-CR" b="1" dirty="0" err="1"/>
              <a:t>scientific</a:t>
            </a:r>
            <a:r>
              <a:rPr lang="es-CR" b="1" dirty="0"/>
              <a:t> </a:t>
            </a:r>
            <a:r>
              <a:rPr lang="es-CR" b="1" dirty="0" err="1"/>
              <a:t>evidence</a:t>
            </a:r>
            <a:endParaRPr lang="es-CR" b="1" dirty="0"/>
          </a:p>
          <a:p>
            <a:pPr fontAlgn="auto">
              <a:spcAft>
                <a:spcPts val="0"/>
              </a:spcAft>
            </a:pPr>
            <a:r>
              <a:rPr lang="es-CR" dirty="0">
                <a:solidFill>
                  <a:schemeClr val="bg1">
                    <a:lumMod val="50000"/>
                  </a:schemeClr>
                </a:solidFill>
              </a:rPr>
              <a:t>Gaps in </a:t>
            </a:r>
            <a:r>
              <a:rPr lang="es-CR" dirty="0" err="1">
                <a:solidFill>
                  <a:schemeClr val="bg1">
                    <a:lumMod val="50000"/>
                  </a:schemeClr>
                </a:solidFill>
              </a:rPr>
              <a:t>monitoring</a:t>
            </a:r>
            <a:r>
              <a:rPr lang="es-CR" dirty="0">
                <a:solidFill>
                  <a:schemeClr val="bg1">
                    <a:lumMod val="50000"/>
                  </a:schemeClr>
                </a:solidFill>
              </a:rPr>
              <a:t> data</a:t>
            </a:r>
          </a:p>
          <a:p>
            <a:pPr fontAlgn="auto">
              <a:spcAft>
                <a:spcPts val="0"/>
              </a:spcAft>
            </a:pPr>
            <a:r>
              <a:rPr lang="es-CR" dirty="0">
                <a:solidFill>
                  <a:schemeClr val="bg1">
                    <a:lumMod val="50000"/>
                  </a:schemeClr>
                </a:solidFill>
              </a:rPr>
              <a:t>Gaps in </a:t>
            </a:r>
            <a:r>
              <a:rPr lang="es-CR" dirty="0" err="1">
                <a:solidFill>
                  <a:schemeClr val="bg1">
                    <a:lumMod val="50000"/>
                  </a:schemeClr>
                </a:solidFill>
              </a:rPr>
              <a:t>production</a:t>
            </a:r>
            <a:r>
              <a:rPr lang="es-CR" dirty="0">
                <a:solidFill>
                  <a:schemeClr val="bg1">
                    <a:lumMod val="50000"/>
                  </a:schemeClr>
                </a:solidFill>
              </a:rPr>
              <a:t> of </a:t>
            </a:r>
            <a:r>
              <a:rPr lang="es-CR" dirty="0" err="1">
                <a:solidFill>
                  <a:schemeClr val="bg1">
                    <a:lumMod val="50000"/>
                  </a:schemeClr>
                </a:solidFill>
              </a:rPr>
              <a:t>statistics</a:t>
            </a:r>
            <a:endParaRPr lang="es-CR" dirty="0">
              <a:solidFill>
                <a:schemeClr val="bg1">
                  <a:lumMod val="50000"/>
                </a:schemeClr>
              </a:solidFill>
            </a:endParaRPr>
          </a:p>
          <a:p>
            <a:pPr fontAlgn="auto">
              <a:spcAft>
                <a:spcPts val="0"/>
              </a:spcAft>
            </a:pPr>
            <a:r>
              <a:rPr lang="es-CR" dirty="0" err="1">
                <a:solidFill>
                  <a:schemeClr val="bg1">
                    <a:lumMod val="50000"/>
                  </a:schemeClr>
                </a:solidFill>
              </a:rPr>
              <a:t>Missing</a:t>
            </a:r>
            <a:r>
              <a:rPr lang="es-CR" dirty="0">
                <a:solidFill>
                  <a:schemeClr val="bg1">
                    <a:lumMod val="50000"/>
                  </a:schemeClr>
                </a:solidFill>
              </a:rPr>
              <a:t> lay, local and </a:t>
            </a:r>
            <a:r>
              <a:rPr lang="es-CR" dirty="0" err="1">
                <a:solidFill>
                  <a:schemeClr val="bg1">
                    <a:lumMod val="50000"/>
                  </a:schemeClr>
                </a:solidFill>
              </a:rPr>
              <a:t>traditional</a:t>
            </a:r>
            <a:r>
              <a:rPr lang="es-CR" dirty="0">
                <a:solidFill>
                  <a:schemeClr val="bg1">
                    <a:lumMod val="50000"/>
                  </a:schemeClr>
                </a:solidFill>
              </a:rPr>
              <a:t> </a:t>
            </a:r>
            <a:r>
              <a:rPr lang="es-CR" dirty="0" err="1">
                <a:solidFill>
                  <a:schemeClr val="bg1">
                    <a:lumMod val="50000"/>
                  </a:schemeClr>
                </a:solidFill>
              </a:rPr>
              <a:t>knowledge</a:t>
            </a:r>
            <a:endParaRPr lang="es-CR" dirty="0">
              <a:solidFill>
                <a:schemeClr val="bg1">
                  <a:lumMod val="50000"/>
                </a:schemeClr>
              </a:solidFill>
            </a:endParaRPr>
          </a:p>
          <a:p>
            <a:pPr marL="0" indent="0" fontAlgn="auto">
              <a:spcAft>
                <a:spcPts val="0"/>
              </a:spcAft>
              <a:buNone/>
            </a:pPr>
            <a:endParaRPr lang="es-CR" dirty="0"/>
          </a:p>
          <a:p>
            <a:pPr marL="0" indent="0" fontAlgn="auto">
              <a:spcAft>
                <a:spcPts val="0"/>
              </a:spcAft>
              <a:buNone/>
            </a:pPr>
            <a:r>
              <a:rPr lang="es-CR" b="1" dirty="0"/>
              <a:t>In </a:t>
            </a:r>
            <a:r>
              <a:rPr lang="es-CR" b="1" dirty="0" err="1"/>
              <a:t>the</a:t>
            </a:r>
            <a:r>
              <a:rPr lang="es-CR" b="1" dirty="0"/>
              <a:t> </a:t>
            </a:r>
            <a:r>
              <a:rPr lang="es-CR" b="1" dirty="0" err="1"/>
              <a:t>effective</a:t>
            </a:r>
            <a:r>
              <a:rPr lang="es-CR" b="1" dirty="0"/>
              <a:t> </a:t>
            </a:r>
            <a:r>
              <a:rPr lang="es-CR" b="1" dirty="0" err="1"/>
              <a:t>exchange</a:t>
            </a:r>
            <a:r>
              <a:rPr lang="es-CR" b="1" dirty="0"/>
              <a:t> of </a:t>
            </a:r>
            <a:r>
              <a:rPr lang="es-CR" b="1" dirty="0" err="1"/>
              <a:t>experiences</a:t>
            </a:r>
            <a:endParaRPr lang="es-CR" b="1" dirty="0"/>
          </a:p>
          <a:p>
            <a:pPr fontAlgn="auto">
              <a:spcAft>
                <a:spcPts val="0"/>
              </a:spcAft>
            </a:pPr>
            <a:r>
              <a:rPr lang="es-CR" dirty="0" err="1">
                <a:solidFill>
                  <a:schemeClr val="bg1">
                    <a:lumMod val="50000"/>
                  </a:schemeClr>
                </a:solidFill>
              </a:rPr>
              <a:t>Knowledge</a:t>
            </a:r>
            <a:r>
              <a:rPr lang="es-CR" dirty="0">
                <a:solidFill>
                  <a:schemeClr val="bg1">
                    <a:lumMod val="50000"/>
                  </a:schemeClr>
                </a:solidFill>
              </a:rPr>
              <a:t> </a:t>
            </a:r>
            <a:r>
              <a:rPr lang="es-CR" dirty="0" err="1">
                <a:solidFill>
                  <a:schemeClr val="bg1">
                    <a:lumMod val="50000"/>
                  </a:schemeClr>
                </a:solidFill>
              </a:rPr>
              <a:t>is</a:t>
            </a:r>
            <a:r>
              <a:rPr lang="es-CR" dirty="0">
                <a:solidFill>
                  <a:schemeClr val="bg1">
                    <a:lumMod val="50000"/>
                  </a:schemeClr>
                </a:solidFill>
              </a:rPr>
              <a:t> </a:t>
            </a:r>
            <a:r>
              <a:rPr lang="es-CR" dirty="0" err="1">
                <a:solidFill>
                  <a:schemeClr val="bg1">
                    <a:lumMod val="50000"/>
                  </a:schemeClr>
                </a:solidFill>
              </a:rPr>
              <a:t>not</a:t>
            </a:r>
            <a:r>
              <a:rPr lang="es-CR" dirty="0">
                <a:solidFill>
                  <a:schemeClr val="bg1">
                    <a:lumMod val="50000"/>
                  </a:schemeClr>
                </a:solidFill>
              </a:rPr>
              <a:t> </a:t>
            </a:r>
            <a:r>
              <a:rPr lang="es-CR" dirty="0" err="1">
                <a:solidFill>
                  <a:schemeClr val="bg1">
                    <a:lumMod val="50000"/>
                  </a:schemeClr>
                </a:solidFill>
              </a:rPr>
              <a:t>picked</a:t>
            </a:r>
            <a:r>
              <a:rPr lang="es-CR" dirty="0">
                <a:solidFill>
                  <a:schemeClr val="bg1">
                    <a:lumMod val="50000"/>
                  </a:schemeClr>
                </a:solidFill>
              </a:rPr>
              <a:t> up: </a:t>
            </a:r>
            <a:r>
              <a:rPr lang="es-CR" dirty="0" err="1">
                <a:solidFill>
                  <a:schemeClr val="bg1">
                    <a:lumMod val="50000"/>
                  </a:schemeClr>
                </a:solidFill>
              </a:rPr>
              <a:t>problems</a:t>
            </a:r>
            <a:r>
              <a:rPr lang="es-CR" dirty="0">
                <a:solidFill>
                  <a:schemeClr val="bg1">
                    <a:lumMod val="50000"/>
                  </a:schemeClr>
                </a:solidFill>
              </a:rPr>
              <a:t> </a:t>
            </a:r>
            <a:r>
              <a:rPr lang="es-CR" dirty="0" err="1">
                <a:solidFill>
                  <a:schemeClr val="bg1">
                    <a:lumMod val="50000"/>
                  </a:schemeClr>
                </a:solidFill>
              </a:rPr>
              <a:t>with</a:t>
            </a:r>
            <a:r>
              <a:rPr lang="es-CR" dirty="0">
                <a:solidFill>
                  <a:schemeClr val="bg1">
                    <a:lumMod val="50000"/>
                  </a:schemeClr>
                </a:solidFill>
              </a:rPr>
              <a:t> </a:t>
            </a:r>
            <a:r>
              <a:rPr lang="es-CR" dirty="0" err="1">
                <a:solidFill>
                  <a:schemeClr val="bg1">
                    <a:lumMod val="50000"/>
                  </a:schemeClr>
                </a:solidFill>
              </a:rPr>
              <a:t>timing</a:t>
            </a:r>
            <a:r>
              <a:rPr lang="es-CR" dirty="0">
                <a:solidFill>
                  <a:schemeClr val="bg1">
                    <a:lumMod val="50000"/>
                  </a:schemeClr>
                </a:solidFill>
              </a:rPr>
              <a:t> and </a:t>
            </a:r>
            <a:r>
              <a:rPr lang="es-CR" dirty="0" err="1">
                <a:solidFill>
                  <a:schemeClr val="bg1">
                    <a:lumMod val="50000"/>
                  </a:schemeClr>
                </a:solidFill>
              </a:rPr>
              <a:t>messengers</a:t>
            </a:r>
            <a:endParaRPr lang="es-CR" dirty="0">
              <a:solidFill>
                <a:schemeClr val="bg1">
                  <a:lumMod val="50000"/>
                </a:schemeClr>
              </a:solidFill>
            </a:endParaRPr>
          </a:p>
          <a:p>
            <a:pPr fontAlgn="auto">
              <a:spcAft>
                <a:spcPts val="0"/>
              </a:spcAft>
            </a:pPr>
            <a:r>
              <a:rPr lang="es-CR" dirty="0" err="1">
                <a:solidFill>
                  <a:schemeClr val="bg1">
                    <a:lumMod val="50000"/>
                  </a:schemeClr>
                </a:solidFill>
              </a:rPr>
              <a:t>Knowledge</a:t>
            </a:r>
            <a:r>
              <a:rPr lang="es-CR" dirty="0">
                <a:solidFill>
                  <a:schemeClr val="bg1">
                    <a:lumMod val="50000"/>
                  </a:schemeClr>
                </a:solidFill>
              </a:rPr>
              <a:t> </a:t>
            </a:r>
            <a:r>
              <a:rPr lang="es-CR" dirty="0" err="1">
                <a:solidFill>
                  <a:schemeClr val="bg1">
                    <a:lumMod val="50000"/>
                  </a:schemeClr>
                </a:solidFill>
              </a:rPr>
              <a:t>is</a:t>
            </a:r>
            <a:r>
              <a:rPr lang="es-CR" dirty="0">
                <a:solidFill>
                  <a:schemeClr val="bg1">
                    <a:lumMod val="50000"/>
                  </a:schemeClr>
                </a:solidFill>
              </a:rPr>
              <a:t> </a:t>
            </a:r>
            <a:r>
              <a:rPr lang="es-CR" dirty="0" err="1">
                <a:solidFill>
                  <a:schemeClr val="bg1">
                    <a:lumMod val="50000"/>
                  </a:schemeClr>
                </a:solidFill>
              </a:rPr>
              <a:t>not</a:t>
            </a:r>
            <a:r>
              <a:rPr lang="es-CR" dirty="0">
                <a:solidFill>
                  <a:schemeClr val="bg1">
                    <a:lumMod val="50000"/>
                  </a:schemeClr>
                </a:solidFill>
              </a:rPr>
              <a:t> </a:t>
            </a:r>
            <a:r>
              <a:rPr lang="es-CR" dirty="0" err="1">
                <a:solidFill>
                  <a:schemeClr val="bg1">
                    <a:lumMod val="50000"/>
                  </a:schemeClr>
                </a:solidFill>
              </a:rPr>
              <a:t>accepted</a:t>
            </a:r>
            <a:r>
              <a:rPr lang="es-CR" dirty="0">
                <a:solidFill>
                  <a:schemeClr val="bg1">
                    <a:lumMod val="50000"/>
                  </a:schemeClr>
                </a:solidFill>
              </a:rPr>
              <a:t>: </a:t>
            </a:r>
            <a:r>
              <a:rPr lang="es-CR" dirty="0" err="1">
                <a:solidFill>
                  <a:schemeClr val="bg1">
                    <a:lumMod val="50000"/>
                  </a:schemeClr>
                </a:solidFill>
              </a:rPr>
              <a:t>problems</a:t>
            </a:r>
            <a:r>
              <a:rPr lang="es-CR" dirty="0">
                <a:solidFill>
                  <a:schemeClr val="bg1">
                    <a:lumMod val="50000"/>
                  </a:schemeClr>
                </a:solidFill>
              </a:rPr>
              <a:t> </a:t>
            </a:r>
            <a:r>
              <a:rPr lang="es-CR" dirty="0" err="1">
                <a:solidFill>
                  <a:schemeClr val="bg1">
                    <a:lumMod val="50000"/>
                  </a:schemeClr>
                </a:solidFill>
              </a:rPr>
              <a:t>managing</a:t>
            </a:r>
            <a:r>
              <a:rPr lang="es-CR" dirty="0">
                <a:solidFill>
                  <a:schemeClr val="bg1">
                    <a:lumMod val="50000"/>
                  </a:schemeClr>
                </a:solidFill>
              </a:rPr>
              <a:t> </a:t>
            </a:r>
            <a:r>
              <a:rPr lang="es-CR" dirty="0" err="1">
                <a:solidFill>
                  <a:schemeClr val="bg1">
                    <a:lumMod val="50000"/>
                  </a:schemeClr>
                </a:solidFill>
              </a:rPr>
              <a:t>different</a:t>
            </a:r>
            <a:r>
              <a:rPr lang="es-CR" dirty="0">
                <a:solidFill>
                  <a:schemeClr val="bg1">
                    <a:lumMod val="50000"/>
                  </a:schemeClr>
                </a:solidFill>
              </a:rPr>
              <a:t> </a:t>
            </a:r>
            <a:r>
              <a:rPr lang="es-CR" dirty="0" err="1">
                <a:solidFill>
                  <a:schemeClr val="bg1">
                    <a:lumMod val="50000"/>
                  </a:schemeClr>
                </a:solidFill>
              </a:rPr>
              <a:t>viewpoints</a:t>
            </a:r>
            <a:endParaRPr lang="es-CR" dirty="0">
              <a:solidFill>
                <a:schemeClr val="bg1">
                  <a:lumMod val="50000"/>
                </a:schemeClr>
              </a:solidFill>
            </a:endParaRPr>
          </a:p>
          <a:p>
            <a:pPr fontAlgn="auto">
              <a:spcAft>
                <a:spcPts val="0"/>
              </a:spcAft>
            </a:pPr>
            <a:r>
              <a:rPr lang="es-CR" dirty="0" err="1">
                <a:solidFill>
                  <a:schemeClr val="bg1">
                    <a:lumMod val="50000"/>
                  </a:schemeClr>
                </a:solidFill>
              </a:rPr>
              <a:t>Knowledge</a:t>
            </a:r>
            <a:r>
              <a:rPr lang="es-CR" dirty="0">
                <a:solidFill>
                  <a:schemeClr val="bg1">
                    <a:lumMod val="50000"/>
                  </a:schemeClr>
                </a:solidFill>
              </a:rPr>
              <a:t> </a:t>
            </a:r>
            <a:r>
              <a:rPr lang="es-CR" dirty="0" err="1">
                <a:solidFill>
                  <a:schemeClr val="bg1">
                    <a:lumMod val="50000"/>
                  </a:schemeClr>
                </a:solidFill>
              </a:rPr>
              <a:t>does</a:t>
            </a:r>
            <a:r>
              <a:rPr lang="es-CR" dirty="0">
                <a:solidFill>
                  <a:schemeClr val="bg1">
                    <a:lumMod val="50000"/>
                  </a:schemeClr>
                </a:solidFill>
              </a:rPr>
              <a:t> </a:t>
            </a:r>
            <a:r>
              <a:rPr lang="es-CR" dirty="0" err="1">
                <a:solidFill>
                  <a:schemeClr val="bg1">
                    <a:lumMod val="50000"/>
                  </a:schemeClr>
                </a:solidFill>
              </a:rPr>
              <a:t>not</a:t>
            </a:r>
            <a:r>
              <a:rPr lang="es-CR" dirty="0">
                <a:solidFill>
                  <a:schemeClr val="bg1">
                    <a:lumMod val="50000"/>
                  </a:schemeClr>
                </a:solidFill>
              </a:rPr>
              <a:t> </a:t>
            </a:r>
            <a:r>
              <a:rPr lang="es-CR" dirty="0" err="1">
                <a:solidFill>
                  <a:schemeClr val="bg1">
                    <a:lumMod val="50000"/>
                  </a:schemeClr>
                </a:solidFill>
              </a:rPr>
              <a:t>fit</a:t>
            </a:r>
            <a:r>
              <a:rPr lang="es-CR" dirty="0">
                <a:solidFill>
                  <a:schemeClr val="bg1">
                    <a:lumMod val="50000"/>
                  </a:schemeClr>
                </a:solidFill>
              </a:rPr>
              <a:t> </a:t>
            </a:r>
            <a:r>
              <a:rPr lang="es-CR" dirty="0" err="1">
                <a:solidFill>
                  <a:schemeClr val="bg1">
                    <a:lumMod val="50000"/>
                  </a:schemeClr>
                </a:solidFill>
              </a:rPr>
              <a:t>needs</a:t>
            </a:r>
            <a:r>
              <a:rPr lang="es-CR" dirty="0">
                <a:solidFill>
                  <a:schemeClr val="bg1">
                    <a:lumMod val="50000"/>
                  </a:schemeClr>
                </a:solidFill>
              </a:rPr>
              <a:t>: </a:t>
            </a:r>
            <a:r>
              <a:rPr lang="es-CR" dirty="0" err="1">
                <a:solidFill>
                  <a:schemeClr val="bg1">
                    <a:lumMod val="50000"/>
                  </a:schemeClr>
                </a:solidFill>
              </a:rPr>
              <a:t>problems</a:t>
            </a:r>
            <a:r>
              <a:rPr lang="es-CR" dirty="0">
                <a:solidFill>
                  <a:schemeClr val="bg1">
                    <a:lumMod val="50000"/>
                  </a:schemeClr>
                </a:solidFill>
              </a:rPr>
              <a:t> </a:t>
            </a:r>
            <a:r>
              <a:rPr lang="es-CR" dirty="0" err="1">
                <a:solidFill>
                  <a:schemeClr val="bg1">
                    <a:lumMod val="50000"/>
                  </a:schemeClr>
                </a:solidFill>
              </a:rPr>
              <a:t>with</a:t>
            </a:r>
            <a:r>
              <a:rPr lang="es-CR" dirty="0">
                <a:solidFill>
                  <a:schemeClr val="bg1">
                    <a:lumMod val="50000"/>
                  </a:schemeClr>
                </a:solidFill>
              </a:rPr>
              <a:t> </a:t>
            </a:r>
            <a:r>
              <a:rPr lang="es-CR" dirty="0" err="1">
                <a:solidFill>
                  <a:schemeClr val="bg1">
                    <a:lumMod val="50000"/>
                  </a:schemeClr>
                </a:solidFill>
              </a:rPr>
              <a:t>relevance</a:t>
            </a:r>
            <a:r>
              <a:rPr lang="es-CR" dirty="0">
                <a:solidFill>
                  <a:schemeClr val="bg1">
                    <a:lumMod val="50000"/>
                  </a:schemeClr>
                </a:solidFill>
              </a:rPr>
              <a:t>, </a:t>
            </a:r>
            <a:r>
              <a:rPr lang="es-CR" dirty="0" err="1">
                <a:solidFill>
                  <a:schemeClr val="bg1">
                    <a:lumMod val="50000"/>
                  </a:schemeClr>
                </a:solidFill>
              </a:rPr>
              <a:t>content</a:t>
            </a:r>
            <a:r>
              <a:rPr lang="es-CR" dirty="0">
                <a:solidFill>
                  <a:schemeClr val="bg1">
                    <a:lumMod val="50000"/>
                  </a:schemeClr>
                </a:solidFill>
              </a:rPr>
              <a:t> and </a:t>
            </a:r>
            <a:r>
              <a:rPr lang="es-CR" dirty="0" err="1">
                <a:solidFill>
                  <a:schemeClr val="bg1">
                    <a:lumMod val="50000"/>
                  </a:schemeClr>
                </a:solidFill>
              </a:rPr>
              <a:t>the</a:t>
            </a:r>
            <a:r>
              <a:rPr lang="es-CR" dirty="0">
                <a:solidFill>
                  <a:schemeClr val="bg1">
                    <a:lumMod val="50000"/>
                  </a:schemeClr>
                </a:solidFill>
              </a:rPr>
              <a:t> </a:t>
            </a:r>
            <a:r>
              <a:rPr lang="es-CR" dirty="0" err="1">
                <a:solidFill>
                  <a:schemeClr val="bg1">
                    <a:lumMod val="50000"/>
                  </a:schemeClr>
                </a:solidFill>
              </a:rPr>
              <a:t>form</a:t>
            </a:r>
            <a:r>
              <a:rPr lang="es-CR" dirty="0">
                <a:solidFill>
                  <a:schemeClr val="bg1">
                    <a:lumMod val="50000"/>
                  </a:schemeClr>
                </a:solidFill>
              </a:rPr>
              <a:t> of outputs</a:t>
            </a:r>
          </a:p>
          <a:p>
            <a:pPr fontAlgn="auto">
              <a:spcAft>
                <a:spcPts val="0"/>
              </a:spcAft>
            </a:pPr>
            <a:endParaRPr lang="es-CR" dirty="0"/>
          </a:p>
          <a:p>
            <a:pPr marL="0" indent="0" fontAlgn="auto">
              <a:spcAft>
                <a:spcPts val="0"/>
              </a:spcAft>
              <a:buNone/>
            </a:pPr>
            <a:r>
              <a:rPr lang="es-CR" b="1" dirty="0" err="1"/>
              <a:t>Capacities</a:t>
            </a:r>
            <a:r>
              <a:rPr lang="es-CR" b="1" dirty="0"/>
              <a:t>, </a:t>
            </a:r>
            <a:r>
              <a:rPr lang="es-CR" b="1" dirty="0" err="1"/>
              <a:t>motivation</a:t>
            </a:r>
            <a:r>
              <a:rPr lang="es-CR" b="1" dirty="0"/>
              <a:t> and </a:t>
            </a:r>
            <a:r>
              <a:rPr lang="es-CR" b="1" dirty="0" err="1"/>
              <a:t>resources</a:t>
            </a:r>
            <a:r>
              <a:rPr lang="es-CR" b="1" dirty="0"/>
              <a:t> </a:t>
            </a:r>
            <a:r>
              <a:rPr lang="es-CR" dirty="0">
                <a:solidFill>
                  <a:schemeClr val="bg1">
                    <a:lumMod val="50000"/>
                  </a:schemeClr>
                </a:solidFill>
              </a:rPr>
              <a:t>(</a:t>
            </a:r>
            <a:r>
              <a:rPr lang="es-CR" dirty="0" err="1">
                <a:solidFill>
                  <a:schemeClr val="bg1">
                    <a:lumMod val="50000"/>
                  </a:schemeClr>
                </a:solidFill>
              </a:rPr>
              <a:t>scientists</a:t>
            </a:r>
            <a:r>
              <a:rPr lang="es-CR" dirty="0">
                <a:solidFill>
                  <a:schemeClr val="bg1">
                    <a:lumMod val="50000"/>
                  </a:schemeClr>
                </a:solidFill>
              </a:rPr>
              <a:t>, </a:t>
            </a:r>
            <a:r>
              <a:rPr lang="es-CR" dirty="0" err="1">
                <a:solidFill>
                  <a:schemeClr val="bg1">
                    <a:lumMod val="50000"/>
                  </a:schemeClr>
                </a:solidFill>
              </a:rPr>
              <a:t>politicians</a:t>
            </a:r>
            <a:r>
              <a:rPr lang="es-CR" dirty="0">
                <a:solidFill>
                  <a:schemeClr val="bg1">
                    <a:lumMod val="50000"/>
                  </a:schemeClr>
                </a:solidFill>
              </a:rPr>
              <a:t>, </a:t>
            </a:r>
            <a:r>
              <a:rPr lang="es-CR" dirty="0" err="1">
                <a:solidFill>
                  <a:schemeClr val="bg1">
                    <a:lumMod val="50000"/>
                  </a:schemeClr>
                </a:solidFill>
              </a:rPr>
              <a:t>implementation</a:t>
            </a:r>
            <a:r>
              <a:rPr lang="es-CR" dirty="0">
                <a:solidFill>
                  <a:schemeClr val="bg1">
                    <a:lumMod val="50000"/>
                  </a:schemeClr>
                </a:solidFill>
              </a:rPr>
              <a:t> </a:t>
            </a:r>
            <a:r>
              <a:rPr lang="es-CR" dirty="0" err="1">
                <a:solidFill>
                  <a:schemeClr val="bg1">
                    <a:lumMod val="50000"/>
                  </a:schemeClr>
                </a:solidFill>
              </a:rPr>
              <a:t>officials</a:t>
            </a:r>
            <a:r>
              <a:rPr lang="es-CR" dirty="0">
                <a:solidFill>
                  <a:schemeClr val="bg1">
                    <a:lumMod val="50000"/>
                  </a:schemeClr>
                </a:solidFill>
              </a:rPr>
              <a:t> and managers of SPI </a:t>
            </a:r>
            <a:r>
              <a:rPr lang="es-CR" dirty="0" err="1">
                <a:solidFill>
                  <a:schemeClr val="bg1">
                    <a:lumMod val="50000"/>
                  </a:schemeClr>
                </a:solidFill>
              </a:rPr>
              <a:t>organizations</a:t>
            </a:r>
            <a:r>
              <a:rPr lang="es-CR" dirty="0">
                <a:solidFill>
                  <a:schemeClr val="bg1">
                    <a:lumMod val="50000"/>
                  </a:schemeClr>
                </a:solidFill>
              </a:rPr>
              <a:t>)</a:t>
            </a:r>
          </a:p>
          <a:p>
            <a:endParaRPr lang="en-GB" dirty="0"/>
          </a:p>
        </p:txBody>
      </p:sp>
      <p:sp>
        <p:nvSpPr>
          <p:cNvPr id="4" name="Text Placeholder 3"/>
          <p:cNvSpPr>
            <a:spLocks noGrp="1"/>
          </p:cNvSpPr>
          <p:nvPr>
            <p:ph type="body" sz="quarter" idx="10"/>
          </p:nvPr>
        </p:nvSpPr>
        <p:spPr>
          <a:xfrm>
            <a:off x="480001" y="360364"/>
            <a:ext cx="5271343" cy="551090"/>
          </a:xfrm>
        </p:spPr>
        <p:txBody>
          <a:bodyPr/>
          <a:lstStyle/>
          <a:p>
            <a:r>
              <a:rPr lang="es-CR" dirty="0"/>
              <a:t>Gap </a:t>
            </a:r>
            <a:r>
              <a:rPr lang="es-CR" dirty="0" err="1"/>
              <a:t>analysis</a:t>
            </a:r>
            <a:r>
              <a:rPr lang="es-CR" dirty="0"/>
              <a:t> – </a:t>
            </a:r>
            <a:r>
              <a:rPr lang="es-CR" dirty="0" err="1"/>
              <a:t>frequently</a:t>
            </a:r>
            <a:r>
              <a:rPr lang="es-CR" dirty="0"/>
              <a:t> </a:t>
            </a:r>
            <a:r>
              <a:rPr lang="es-CR" dirty="0" err="1"/>
              <a:t>observed</a:t>
            </a:r>
            <a:r>
              <a:rPr lang="es-CR" dirty="0"/>
              <a:t> gaps</a:t>
            </a:r>
          </a:p>
        </p:txBody>
      </p:sp>
      <p:pic>
        <p:nvPicPr>
          <p:cNvPr id="5"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87488" y="1188048"/>
            <a:ext cx="3528392" cy="4728772"/>
          </a:xfrm>
          <a:prstGeom prst="rect">
            <a:avLst/>
          </a:prstGeom>
        </p:spPr>
      </p:pic>
    </p:spTree>
    <p:extLst>
      <p:ext uri="{BB962C8B-B14F-4D97-AF65-F5344CB8AC3E}">
        <p14:creationId xmlns:p14="http://schemas.microsoft.com/office/powerpoint/2010/main" val="2995596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s-CR" dirty="0" err="1"/>
              <a:t>Step</a:t>
            </a:r>
            <a:r>
              <a:rPr lang="es-CR" dirty="0"/>
              <a:t> 1: </a:t>
            </a:r>
            <a:r>
              <a:rPr lang="es-CR" dirty="0" err="1"/>
              <a:t>Build</a:t>
            </a:r>
            <a:r>
              <a:rPr lang="es-CR" dirty="0"/>
              <a:t> </a:t>
            </a:r>
            <a:r>
              <a:rPr lang="es-CR" dirty="0" err="1"/>
              <a:t>your</a:t>
            </a:r>
            <a:r>
              <a:rPr lang="es-CR" dirty="0"/>
              <a:t> </a:t>
            </a:r>
            <a:r>
              <a:rPr lang="es-CR" dirty="0" err="1"/>
              <a:t>own</a:t>
            </a:r>
            <a:r>
              <a:rPr lang="es-CR" dirty="0"/>
              <a:t> </a:t>
            </a:r>
            <a:r>
              <a:rPr lang="es-CR" dirty="0" err="1"/>
              <a:t>understanding</a:t>
            </a:r>
            <a:r>
              <a:rPr lang="es-CR" dirty="0"/>
              <a:t> of gaps and </a:t>
            </a:r>
            <a:r>
              <a:rPr lang="es-CR" dirty="0" err="1"/>
              <a:t>capacities</a:t>
            </a:r>
            <a:endParaRPr lang="es-CR" dirty="0"/>
          </a:p>
          <a:p>
            <a:r>
              <a:rPr lang="es-CR" dirty="0" err="1"/>
              <a:t>Step</a:t>
            </a:r>
            <a:r>
              <a:rPr lang="es-CR" dirty="0"/>
              <a:t> 2: </a:t>
            </a:r>
            <a:r>
              <a:rPr lang="es-CR" dirty="0" err="1"/>
              <a:t>Build</a:t>
            </a:r>
            <a:r>
              <a:rPr lang="es-CR" dirty="0"/>
              <a:t> </a:t>
            </a:r>
            <a:r>
              <a:rPr lang="es-CR" dirty="0" err="1"/>
              <a:t>partnerships</a:t>
            </a:r>
            <a:r>
              <a:rPr lang="es-CR" dirty="0"/>
              <a:t> to </a:t>
            </a:r>
            <a:r>
              <a:rPr lang="es-CR" dirty="0" err="1"/>
              <a:t>grow</a:t>
            </a:r>
            <a:r>
              <a:rPr lang="es-CR" dirty="0"/>
              <a:t> </a:t>
            </a:r>
            <a:r>
              <a:rPr lang="es-CR" dirty="0" err="1"/>
              <a:t>your</a:t>
            </a:r>
            <a:r>
              <a:rPr lang="es-CR" dirty="0"/>
              <a:t> </a:t>
            </a:r>
            <a:r>
              <a:rPr lang="es-CR" dirty="0" err="1"/>
              <a:t>capacity</a:t>
            </a:r>
            <a:r>
              <a:rPr lang="es-CR" dirty="0"/>
              <a:t> to </a:t>
            </a:r>
            <a:r>
              <a:rPr lang="es-CR" dirty="0" err="1"/>
              <a:t>act</a:t>
            </a:r>
            <a:endParaRPr lang="es-CR" dirty="0"/>
          </a:p>
          <a:p>
            <a:r>
              <a:rPr lang="es-CR" dirty="0" err="1"/>
              <a:t>Step</a:t>
            </a:r>
            <a:r>
              <a:rPr lang="es-CR" dirty="0"/>
              <a:t> 3 and 4: </a:t>
            </a:r>
            <a:r>
              <a:rPr lang="es-CR" dirty="0" err="1"/>
              <a:t>Fill</a:t>
            </a:r>
            <a:r>
              <a:rPr lang="es-CR" dirty="0"/>
              <a:t> gaps in </a:t>
            </a:r>
            <a:r>
              <a:rPr lang="es-CR" dirty="0" err="1"/>
              <a:t>available</a:t>
            </a:r>
            <a:r>
              <a:rPr lang="es-CR" dirty="0"/>
              <a:t> </a:t>
            </a:r>
            <a:r>
              <a:rPr lang="es-CR" dirty="0" err="1"/>
              <a:t>evidence</a:t>
            </a:r>
            <a:endParaRPr lang="es-CR" dirty="0"/>
          </a:p>
          <a:p>
            <a:r>
              <a:rPr lang="es-CR" dirty="0" err="1"/>
              <a:t>Steps</a:t>
            </a:r>
            <a:r>
              <a:rPr lang="es-CR" dirty="0"/>
              <a:t> 5, 6, 7: </a:t>
            </a:r>
            <a:r>
              <a:rPr lang="es-CR" dirty="0" err="1"/>
              <a:t>Build</a:t>
            </a:r>
            <a:r>
              <a:rPr lang="es-CR" dirty="0"/>
              <a:t> </a:t>
            </a:r>
            <a:r>
              <a:rPr lang="es-CR" dirty="0" err="1"/>
              <a:t>the</a:t>
            </a:r>
            <a:r>
              <a:rPr lang="es-CR" dirty="0"/>
              <a:t> </a:t>
            </a:r>
            <a:r>
              <a:rPr lang="es-CR" dirty="0" err="1"/>
              <a:t>capacities</a:t>
            </a:r>
            <a:r>
              <a:rPr lang="es-CR" dirty="0"/>
              <a:t> of </a:t>
            </a:r>
            <a:r>
              <a:rPr lang="es-CR" dirty="0" err="1"/>
              <a:t>other</a:t>
            </a:r>
            <a:r>
              <a:rPr lang="es-CR" dirty="0"/>
              <a:t> </a:t>
            </a:r>
            <a:r>
              <a:rPr lang="es-CR" dirty="0" err="1"/>
              <a:t>participants</a:t>
            </a:r>
            <a:r>
              <a:rPr lang="es-CR" dirty="0"/>
              <a:t> (</a:t>
            </a:r>
            <a:r>
              <a:rPr lang="es-CR" dirty="0" err="1"/>
              <a:t>for</a:t>
            </a:r>
            <a:r>
              <a:rPr lang="es-CR" dirty="0"/>
              <a:t> links in </a:t>
            </a:r>
            <a:r>
              <a:rPr lang="es-CR" dirty="0" err="1"/>
              <a:t>the</a:t>
            </a:r>
            <a:r>
              <a:rPr lang="es-CR" dirty="0"/>
              <a:t> </a:t>
            </a:r>
            <a:r>
              <a:rPr lang="es-CR" dirty="0" err="1"/>
              <a:t>chain</a:t>
            </a:r>
            <a:r>
              <a:rPr lang="es-CR" dirty="0"/>
              <a:t> of </a:t>
            </a:r>
            <a:r>
              <a:rPr lang="es-CR" dirty="0" err="1"/>
              <a:t>outcomes</a:t>
            </a:r>
            <a:r>
              <a:rPr lang="es-CR" dirty="0"/>
              <a:t>)</a:t>
            </a:r>
          </a:p>
          <a:p>
            <a:r>
              <a:rPr lang="es-CR" dirty="0" err="1"/>
              <a:t>Steps</a:t>
            </a:r>
            <a:r>
              <a:rPr lang="es-CR" dirty="0"/>
              <a:t> 8, 9, 10: </a:t>
            </a:r>
            <a:r>
              <a:rPr lang="es-CR" dirty="0" err="1"/>
              <a:t>Create</a:t>
            </a:r>
            <a:r>
              <a:rPr lang="es-CR" dirty="0"/>
              <a:t> </a:t>
            </a:r>
            <a:r>
              <a:rPr lang="es-CR" dirty="0" err="1"/>
              <a:t>practices</a:t>
            </a:r>
            <a:r>
              <a:rPr lang="es-CR" dirty="0"/>
              <a:t> </a:t>
            </a:r>
            <a:r>
              <a:rPr lang="es-CR" dirty="0" err="1"/>
              <a:t>for</a:t>
            </a:r>
            <a:r>
              <a:rPr lang="es-CR" dirty="0"/>
              <a:t> </a:t>
            </a:r>
            <a:r>
              <a:rPr lang="es-CR" dirty="0" err="1"/>
              <a:t>the</a:t>
            </a:r>
            <a:r>
              <a:rPr lang="es-CR" dirty="0"/>
              <a:t> </a:t>
            </a:r>
            <a:r>
              <a:rPr lang="es-CR" dirty="0" err="1"/>
              <a:t>effective</a:t>
            </a:r>
            <a:r>
              <a:rPr lang="es-CR" dirty="0"/>
              <a:t> </a:t>
            </a:r>
            <a:r>
              <a:rPr lang="es-CR" dirty="0" err="1"/>
              <a:t>exchange</a:t>
            </a:r>
            <a:r>
              <a:rPr lang="es-CR" dirty="0"/>
              <a:t> of </a:t>
            </a:r>
            <a:r>
              <a:rPr lang="es-CR" dirty="0" err="1"/>
              <a:t>experiences</a:t>
            </a:r>
            <a:endParaRPr lang="es-CR" dirty="0"/>
          </a:p>
          <a:p>
            <a:endParaRPr lang="en-GB" dirty="0"/>
          </a:p>
        </p:txBody>
      </p:sp>
      <p:sp>
        <p:nvSpPr>
          <p:cNvPr id="4" name="Text Placeholder 3"/>
          <p:cNvSpPr>
            <a:spLocks noGrp="1"/>
          </p:cNvSpPr>
          <p:nvPr>
            <p:ph type="body" sz="quarter" idx="10"/>
          </p:nvPr>
        </p:nvSpPr>
        <p:spPr>
          <a:xfrm>
            <a:off x="480001" y="360364"/>
            <a:ext cx="6305279" cy="551090"/>
          </a:xfrm>
        </p:spPr>
        <p:txBody>
          <a:bodyPr/>
          <a:lstStyle/>
          <a:p>
            <a:r>
              <a:rPr lang="es-CR" dirty="0" err="1"/>
              <a:t>Strategies</a:t>
            </a:r>
            <a:r>
              <a:rPr lang="es-CR" dirty="0"/>
              <a:t> to </a:t>
            </a:r>
            <a:r>
              <a:rPr lang="es-CR" dirty="0" err="1"/>
              <a:t>manage</a:t>
            </a:r>
            <a:r>
              <a:rPr lang="es-CR" dirty="0"/>
              <a:t> </a:t>
            </a:r>
            <a:r>
              <a:rPr lang="es-CR" dirty="0" err="1"/>
              <a:t>the</a:t>
            </a:r>
            <a:r>
              <a:rPr lang="es-CR" dirty="0"/>
              <a:t> </a:t>
            </a:r>
            <a:r>
              <a:rPr lang="es-CR" dirty="0" err="1"/>
              <a:t>science-policy</a:t>
            </a:r>
            <a:r>
              <a:rPr lang="es-CR" dirty="0"/>
              <a:t> interface</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28048" y="1392918"/>
            <a:ext cx="4392488" cy="4295737"/>
          </a:xfrm>
          <a:prstGeom prst="rect">
            <a:avLst/>
          </a:prstGeom>
        </p:spPr>
      </p:pic>
      <p:sp>
        <p:nvSpPr>
          <p:cNvPr id="6" name="TextBox 5"/>
          <p:cNvSpPr txBox="1"/>
          <p:nvPr/>
        </p:nvSpPr>
        <p:spPr>
          <a:xfrm>
            <a:off x="5807971" y="6309320"/>
            <a:ext cx="4588115" cy="338554"/>
          </a:xfrm>
          <a:prstGeom prst="rect">
            <a:avLst/>
          </a:prstGeom>
          <a:noFill/>
        </p:spPr>
        <p:txBody>
          <a:bodyPr wrap="none" rtlCol="0">
            <a:spAutoFit/>
          </a:bodyPr>
          <a:lstStyle/>
          <a:p>
            <a:r>
              <a:rPr lang="es-CR" sz="1600" i="1" dirty="0" err="1">
                <a:solidFill>
                  <a:srgbClr val="7030A0"/>
                </a:solidFill>
              </a:rPr>
              <a:t>Source</a:t>
            </a:r>
            <a:r>
              <a:rPr lang="es-CR" sz="1600" i="1" dirty="0">
                <a:solidFill>
                  <a:srgbClr val="7030A0"/>
                </a:solidFill>
              </a:rPr>
              <a:t>: UN, 2017 and </a:t>
            </a:r>
            <a:r>
              <a:rPr lang="es-CR" sz="1600" i="1" dirty="0" err="1">
                <a:solidFill>
                  <a:srgbClr val="7030A0"/>
                </a:solidFill>
              </a:rPr>
              <a:t>adapted</a:t>
            </a:r>
            <a:r>
              <a:rPr lang="es-CR" sz="1600" i="1" dirty="0">
                <a:solidFill>
                  <a:srgbClr val="7030A0"/>
                </a:solidFill>
              </a:rPr>
              <a:t> </a:t>
            </a:r>
            <a:r>
              <a:rPr lang="es-CR" sz="1600" i="1" dirty="0" err="1">
                <a:solidFill>
                  <a:srgbClr val="7030A0"/>
                </a:solidFill>
              </a:rPr>
              <a:t>from</a:t>
            </a:r>
            <a:r>
              <a:rPr lang="es-CR" sz="1600" i="1" dirty="0">
                <a:solidFill>
                  <a:srgbClr val="7030A0"/>
                </a:solidFill>
              </a:rPr>
              <a:t> DFID, 2013</a:t>
            </a:r>
          </a:p>
        </p:txBody>
      </p:sp>
    </p:spTree>
    <p:extLst>
      <p:ext uri="{BB962C8B-B14F-4D97-AF65-F5344CB8AC3E}">
        <p14:creationId xmlns:p14="http://schemas.microsoft.com/office/powerpoint/2010/main" val="185361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480001" y="360364"/>
            <a:ext cx="8580774" cy="551090"/>
          </a:xfrm>
        </p:spPr>
        <p:txBody>
          <a:bodyPr/>
          <a:lstStyle/>
          <a:p>
            <a:r>
              <a:rPr lang="en-US" dirty="0"/>
              <a:t>“External” factors of influence in policy and planning effectiveness</a:t>
            </a:r>
            <a:endParaRPr lang="en-GB" dirty="0"/>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0689" y="3171823"/>
            <a:ext cx="8783637"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86188" y="1033461"/>
            <a:ext cx="1071562"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5775" y="1650998"/>
            <a:ext cx="71913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96139" y="1376362"/>
            <a:ext cx="12668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42139" y="1127123"/>
            <a:ext cx="244792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84750" y="1427162"/>
            <a:ext cx="18288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87789" y="4598987"/>
            <a:ext cx="219392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22451" y="2105024"/>
            <a:ext cx="12668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329364" y="4548186"/>
            <a:ext cx="2447925"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7727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lnSpcReduction="10000"/>
          </a:bodyPr>
          <a:lstStyle/>
          <a:p>
            <a:pPr marL="0" indent="0">
              <a:buNone/>
            </a:pPr>
            <a:r>
              <a:rPr lang="en-US" dirty="0"/>
              <a:t>At the end of the lectures on planning and conflict, participants will be able to: </a:t>
            </a:r>
          </a:p>
          <a:p>
            <a:pPr marL="0" indent="0">
              <a:buNone/>
            </a:pPr>
            <a:endParaRPr lang="en-US" dirty="0"/>
          </a:p>
          <a:p>
            <a:pPr marL="0" indent="0">
              <a:buNone/>
            </a:pPr>
            <a:r>
              <a:rPr lang="en-US" dirty="0"/>
              <a:t>Critically analyze how decision making in WRP leads to the emergence of conflict or cooperation</a:t>
            </a:r>
          </a:p>
          <a:p>
            <a:pPr marL="0" indent="0">
              <a:buNone/>
            </a:pPr>
            <a:r>
              <a:rPr lang="en-US" dirty="0"/>
              <a:t>Sub-objectives:</a:t>
            </a:r>
            <a:endParaRPr lang="en-GB" dirty="0"/>
          </a:p>
          <a:p>
            <a:r>
              <a:rPr lang="en-US" dirty="0" err="1"/>
              <a:t>Analyse</a:t>
            </a:r>
            <a:r>
              <a:rPr lang="en-US" dirty="0"/>
              <a:t> socio-environmental problems in planning processes with the perspective of complex systems.</a:t>
            </a:r>
          </a:p>
          <a:p>
            <a:r>
              <a:rPr lang="en-US" dirty="0"/>
              <a:t>Critically </a:t>
            </a:r>
            <a:r>
              <a:rPr lang="en-US" dirty="0" err="1"/>
              <a:t>analyse</a:t>
            </a:r>
            <a:r>
              <a:rPr lang="en-US" dirty="0"/>
              <a:t> water resources planning models and tools and their role in generating conflict or cooperation</a:t>
            </a:r>
          </a:p>
          <a:p>
            <a:r>
              <a:rPr lang="en-GB" dirty="0"/>
              <a:t>Understand what is the decision space, and how to fight to broaden it up</a:t>
            </a:r>
          </a:p>
          <a:p>
            <a:pPr marL="0" indent="0">
              <a:buNone/>
            </a:pPr>
            <a:endParaRPr lang="en-GB" dirty="0"/>
          </a:p>
          <a:p>
            <a:pPr marL="0" indent="0">
              <a:buNone/>
            </a:pPr>
            <a:endParaRPr lang="en-US" dirty="0"/>
          </a:p>
          <a:p>
            <a:pPr marL="0" indent="0">
              <a:buNone/>
            </a:pPr>
            <a:r>
              <a:rPr lang="en-US" dirty="0"/>
              <a:t>To facilitate these learning objectives, participants are handed material and tools that enable them to</a:t>
            </a:r>
            <a:endParaRPr lang="en-GB" dirty="0"/>
          </a:p>
          <a:p>
            <a:pPr marL="342900" indent="-342900">
              <a:buFont typeface="+mj-lt"/>
              <a:buAutoNum type="arabicPeriod"/>
            </a:pPr>
            <a:r>
              <a:rPr lang="en-US" dirty="0"/>
              <a:t>Understand the mutual influence of science and politics and how they determine the decision space. </a:t>
            </a:r>
            <a:endParaRPr lang="en-GB" dirty="0"/>
          </a:p>
          <a:p>
            <a:pPr marL="342900" indent="-342900">
              <a:buFont typeface="+mj-lt"/>
              <a:buAutoNum type="arabicPeriod"/>
            </a:pPr>
            <a:r>
              <a:rPr lang="en-US" dirty="0"/>
              <a:t>Identify methods and tools to re-open the decision space as a practice to balance power asymmetries. </a:t>
            </a:r>
            <a:endParaRPr lang="en-GB" dirty="0"/>
          </a:p>
          <a:p>
            <a:pPr marL="342900" indent="-342900">
              <a:buFont typeface="+mj-lt"/>
              <a:buAutoNum type="arabicPeriod"/>
            </a:pPr>
            <a:r>
              <a:rPr lang="en-US" dirty="0"/>
              <a:t>Reflect on how these tools can be used in practice.</a:t>
            </a:r>
          </a:p>
          <a:p>
            <a:endParaRPr lang="en-GB" dirty="0"/>
          </a:p>
        </p:txBody>
      </p:sp>
      <p:sp>
        <p:nvSpPr>
          <p:cNvPr id="6" name="Text Placeholder 5"/>
          <p:cNvSpPr>
            <a:spLocks noGrp="1"/>
          </p:cNvSpPr>
          <p:nvPr>
            <p:ph type="body" sz="quarter" idx="10"/>
          </p:nvPr>
        </p:nvSpPr>
        <p:spPr>
          <a:xfrm>
            <a:off x="480000" y="360363"/>
            <a:ext cx="4428164" cy="551090"/>
          </a:xfrm>
        </p:spPr>
        <p:txBody>
          <a:bodyPr/>
          <a:lstStyle/>
          <a:p>
            <a:r>
              <a:rPr lang="en-US" dirty="0"/>
              <a:t>Learning objectives and activities</a:t>
            </a:r>
            <a:endParaRPr lang="en-GB" dirty="0"/>
          </a:p>
        </p:txBody>
      </p:sp>
    </p:spTree>
    <p:extLst>
      <p:ext uri="{BB962C8B-B14F-4D97-AF65-F5344CB8AC3E}">
        <p14:creationId xmlns:p14="http://schemas.microsoft.com/office/powerpoint/2010/main" val="3637081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buNone/>
            </a:pPr>
            <a:r>
              <a:rPr lang="en-US" dirty="0"/>
              <a:t>At the end of the lectures on planning and conflict, participants will be able to: </a:t>
            </a:r>
          </a:p>
          <a:p>
            <a:pPr marL="0" indent="0">
              <a:buNone/>
            </a:pPr>
            <a:endParaRPr lang="en-US" dirty="0"/>
          </a:p>
          <a:p>
            <a:pPr marL="0" indent="0">
              <a:buNone/>
            </a:pPr>
            <a:endParaRPr lang="en-US" dirty="0"/>
          </a:p>
          <a:p>
            <a:pPr marL="0" indent="0">
              <a:buNone/>
            </a:pPr>
            <a:r>
              <a:rPr lang="en-US" dirty="0"/>
              <a:t>Critically analyze how decision making in WRP leads to the emergence of conflict or cooperation</a:t>
            </a:r>
          </a:p>
          <a:p>
            <a:pPr marL="0" indent="0">
              <a:buNone/>
            </a:pPr>
            <a:r>
              <a:rPr lang="en-US" dirty="0"/>
              <a:t>Sub-objectives:</a:t>
            </a:r>
            <a:endParaRPr lang="en-GB" dirty="0"/>
          </a:p>
          <a:p>
            <a:r>
              <a:rPr lang="en-US" dirty="0" err="1"/>
              <a:t>Analyse</a:t>
            </a:r>
            <a:r>
              <a:rPr lang="en-US" dirty="0"/>
              <a:t> socio-environmental problems in planning processes with the perspective of complex systems.</a:t>
            </a:r>
          </a:p>
          <a:p>
            <a:r>
              <a:rPr lang="en-US" dirty="0"/>
              <a:t>Critically </a:t>
            </a:r>
            <a:r>
              <a:rPr lang="en-US" dirty="0" err="1"/>
              <a:t>analyse</a:t>
            </a:r>
            <a:r>
              <a:rPr lang="en-US" dirty="0"/>
              <a:t> water resources planning models and tools and their role in generating conflict or cooperation</a:t>
            </a:r>
          </a:p>
          <a:p>
            <a:r>
              <a:rPr lang="en-GB" dirty="0"/>
              <a:t>Understand what is the decision space, and how to fight to broaden it up</a:t>
            </a:r>
          </a:p>
          <a:p>
            <a:pPr marL="0" indent="0">
              <a:buNone/>
            </a:pPr>
            <a:endParaRPr lang="en-GB" dirty="0"/>
          </a:p>
          <a:p>
            <a:pPr marL="0" indent="0">
              <a:buNone/>
            </a:pPr>
            <a:endParaRPr lang="en-US" dirty="0"/>
          </a:p>
          <a:p>
            <a:pPr marL="0" indent="0">
              <a:buNone/>
            </a:pPr>
            <a:endParaRPr lang="en-US" dirty="0"/>
          </a:p>
          <a:p>
            <a:endParaRPr lang="en-GB" dirty="0"/>
          </a:p>
        </p:txBody>
      </p:sp>
      <p:sp>
        <p:nvSpPr>
          <p:cNvPr id="6" name="Text Placeholder 5"/>
          <p:cNvSpPr>
            <a:spLocks noGrp="1"/>
          </p:cNvSpPr>
          <p:nvPr>
            <p:ph type="body" sz="quarter" idx="10"/>
          </p:nvPr>
        </p:nvSpPr>
        <p:spPr>
          <a:xfrm>
            <a:off x="480000" y="360363"/>
            <a:ext cx="4327174" cy="551090"/>
          </a:xfrm>
        </p:spPr>
        <p:txBody>
          <a:bodyPr/>
          <a:lstStyle/>
          <a:p>
            <a:r>
              <a:rPr lang="en-US" dirty="0"/>
              <a:t>Checking the learning objectives</a:t>
            </a:r>
            <a:endParaRPr lang="en-GB" dirty="0"/>
          </a:p>
        </p:txBody>
      </p:sp>
    </p:spTree>
    <p:extLst>
      <p:ext uri="{BB962C8B-B14F-4D97-AF65-F5344CB8AC3E}">
        <p14:creationId xmlns:p14="http://schemas.microsoft.com/office/powerpoint/2010/main" val="1810987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85000" lnSpcReduction="10000"/>
          </a:bodyPr>
          <a:lstStyle/>
          <a:p>
            <a:r>
              <a:rPr lang="en-US" dirty="0"/>
              <a:t>Godinez-Madrigal, J., Van Cauwenbergh, N., &amp; van der Zaag, P. (2019). Production of competing water knowledge in the face of water crises: Revisiting the IWRM success story of the Lerma-Chapala Basin, Mexico. </a:t>
            </a:r>
            <a:r>
              <a:rPr lang="en-US" i="1" dirty="0" err="1"/>
              <a:t>Geoforum</a:t>
            </a:r>
            <a:r>
              <a:rPr lang="en-US" dirty="0"/>
              <a:t>. </a:t>
            </a:r>
            <a:r>
              <a:rPr lang="en-US" dirty="0">
                <a:hlinkClick r:id="rId2"/>
              </a:rPr>
              <a:t>https://doi.org/10.1016/j.geoforum.2019.02.002</a:t>
            </a:r>
            <a:r>
              <a:rPr lang="en-US" dirty="0"/>
              <a:t> </a:t>
            </a:r>
          </a:p>
          <a:p>
            <a:endParaRPr lang="en-US" dirty="0"/>
          </a:p>
          <a:p>
            <a:r>
              <a:rPr lang="en-US" dirty="0" err="1"/>
              <a:t>Newig</a:t>
            </a:r>
            <a:r>
              <a:rPr lang="en-US" dirty="0"/>
              <a:t>, J. (2007). Does public participation in environmental decisions lead to improved environmental quality?: towards an analytical framework. </a:t>
            </a:r>
            <a:r>
              <a:rPr lang="en-US" i="1" dirty="0"/>
              <a:t>Communication, Cooperation, Participation (International Journal of Sustainability </a:t>
            </a:r>
            <a:r>
              <a:rPr lang="fr-FR" i="1" dirty="0"/>
              <a:t>Communication)</a:t>
            </a:r>
            <a:r>
              <a:rPr lang="fr-FR" dirty="0"/>
              <a:t>, </a:t>
            </a:r>
            <a:r>
              <a:rPr lang="fr-FR" i="1" dirty="0"/>
              <a:t>1</a:t>
            </a:r>
            <a:r>
              <a:rPr lang="fr-FR" dirty="0"/>
              <a:t>(1), 51-71. </a:t>
            </a:r>
            <a:r>
              <a:rPr lang="fr-FR" dirty="0">
                <a:hlinkClick r:id="rId3"/>
              </a:rPr>
              <a:t>https://nbn-resolving.org/urn:nbn:de:0168-ssoar-431965</a:t>
            </a:r>
            <a:endParaRPr lang="fr-FR" dirty="0"/>
          </a:p>
          <a:p>
            <a:endParaRPr lang="fr-FR" dirty="0"/>
          </a:p>
          <a:p>
            <a:r>
              <a:rPr lang="en-US" dirty="0" err="1"/>
              <a:t>Molle</a:t>
            </a:r>
            <a:r>
              <a:rPr lang="en-US" dirty="0"/>
              <a:t>, F. 2003. The closure of river basins: trajectories and societal responses. Conference paper 3</a:t>
            </a:r>
            <a:r>
              <a:rPr lang="en-US" baseline="30000" dirty="0"/>
              <a:t>rd</a:t>
            </a:r>
            <a:r>
              <a:rPr lang="en-US" dirty="0"/>
              <a:t> conference of the International Water History Association. Alexandria, Egypt, 14 November 2003 </a:t>
            </a:r>
            <a:r>
              <a:rPr lang="en-US" dirty="0">
                <a:hlinkClick r:id="rId4"/>
              </a:rPr>
              <a:t>http://dlc.dlib.indiana.edu/dlc/handle/10535/5064</a:t>
            </a:r>
            <a:r>
              <a:rPr lang="en-US" dirty="0"/>
              <a:t> </a:t>
            </a:r>
          </a:p>
          <a:p>
            <a:endParaRPr lang="en-US" dirty="0"/>
          </a:p>
          <a:p>
            <a:r>
              <a:rPr lang="en-US" dirty="0"/>
              <a:t>﻿Hidalgo, J., Peña, H., 2009. Turning water stress into water management success: experiences in the Lerma-Chapala river basin. In: </a:t>
            </a:r>
            <a:r>
              <a:rPr lang="en-US" dirty="0" err="1"/>
              <a:t>Lenton</a:t>
            </a:r>
            <a:r>
              <a:rPr lang="en-US" dirty="0"/>
              <a:t>, R., Muller, M. (Eds.), Integrated Water Resources Management in Practice: Better Water Management for Development. ﻿Development. </a:t>
            </a:r>
            <a:r>
              <a:rPr lang="en-US" dirty="0" err="1"/>
              <a:t>Earthscan</a:t>
            </a:r>
            <a:r>
              <a:rPr lang="en-US" dirty="0"/>
              <a:t>, London, pp. 107–148 </a:t>
            </a:r>
            <a:r>
              <a:rPr lang="en-US" i="1" dirty="0"/>
              <a:t>(available on </a:t>
            </a:r>
            <a:r>
              <a:rPr lang="en-US" i="1" dirty="0" err="1"/>
              <a:t>eCampus</a:t>
            </a:r>
            <a:r>
              <a:rPr lang="en-US" dirty="0"/>
              <a:t>)</a:t>
            </a:r>
          </a:p>
          <a:p>
            <a:endParaRPr lang="en-US" dirty="0"/>
          </a:p>
          <a:p>
            <a:r>
              <a:rPr lang="en-US" dirty="0"/>
              <a:t>Wester, P., </a:t>
            </a:r>
            <a:r>
              <a:rPr lang="en-US" dirty="0" err="1"/>
              <a:t>Mollard</a:t>
            </a:r>
            <a:r>
              <a:rPr lang="en-US" dirty="0"/>
              <a:t>, E., Silva-Ochoa, P., Vargas-Velázquez, S., 2009b. From half-full to half-empty: the hydraulic mission and water overexploitation in the Lerma-Chapala Basin, Mexico. In: </a:t>
            </a:r>
            <a:r>
              <a:rPr lang="en-US" dirty="0" err="1"/>
              <a:t>Molle</a:t>
            </a:r>
            <a:r>
              <a:rPr lang="en-US" dirty="0"/>
              <a:t>, F., Wester, P. (Eds.), River Basin Trajectories: Societies, Environments and Development. CABI, Wallingford, UK, pp. 75–99.</a:t>
            </a:r>
          </a:p>
          <a:p>
            <a:endParaRPr lang="en-US" dirty="0"/>
          </a:p>
          <a:p>
            <a:endParaRPr lang="en-GB" dirty="0"/>
          </a:p>
        </p:txBody>
      </p:sp>
      <p:sp>
        <p:nvSpPr>
          <p:cNvPr id="5" name="Text Placeholder 4"/>
          <p:cNvSpPr>
            <a:spLocks noGrp="1"/>
          </p:cNvSpPr>
          <p:nvPr>
            <p:ph type="body" sz="quarter" idx="10"/>
          </p:nvPr>
        </p:nvSpPr>
        <p:spPr>
          <a:xfrm>
            <a:off x="480001" y="360364"/>
            <a:ext cx="2818749" cy="551090"/>
          </a:xfrm>
        </p:spPr>
        <p:txBody>
          <a:bodyPr/>
          <a:lstStyle/>
          <a:p>
            <a:r>
              <a:rPr lang="en-US" dirty="0"/>
              <a:t>References / sources</a:t>
            </a:r>
            <a:endParaRPr lang="en-GB" dirty="0"/>
          </a:p>
        </p:txBody>
      </p:sp>
    </p:spTree>
    <p:extLst>
      <p:ext uri="{BB962C8B-B14F-4D97-AF65-F5344CB8AC3E}">
        <p14:creationId xmlns:p14="http://schemas.microsoft.com/office/powerpoint/2010/main" val="3084069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15680" y="2780928"/>
            <a:ext cx="5760640" cy="2862322"/>
          </a:xfrm>
          <a:prstGeom prst="rect">
            <a:avLst/>
          </a:prstGeom>
          <a:noFill/>
        </p:spPr>
        <p:txBody>
          <a:bodyPr wrap="square" rtlCol="0">
            <a:spAutoFit/>
          </a:bodyPr>
          <a:lstStyle/>
          <a:p>
            <a:pPr algn="ctr"/>
            <a:r>
              <a:rPr lang="en-US" sz="4400" dirty="0">
                <a:solidFill>
                  <a:schemeClr val="bg1"/>
                </a:solidFill>
              </a:rPr>
              <a:t>Questions?</a:t>
            </a:r>
          </a:p>
          <a:p>
            <a:pPr algn="ctr"/>
            <a:endParaRPr lang="en-US" sz="4400" dirty="0">
              <a:solidFill>
                <a:schemeClr val="bg1"/>
              </a:solidFill>
            </a:endParaRPr>
          </a:p>
          <a:p>
            <a:pPr algn="ctr"/>
            <a:r>
              <a:rPr lang="en-US" sz="2400" dirty="0">
                <a:solidFill>
                  <a:schemeClr val="bg1"/>
                </a:solidFill>
                <a:hlinkClick r:id="rId2"/>
              </a:rPr>
              <a:t>n.vancauwenbergh@un-ihe.org</a:t>
            </a:r>
            <a:endParaRPr lang="en-US" sz="2400" dirty="0">
              <a:solidFill>
                <a:schemeClr val="bg1"/>
              </a:solidFill>
            </a:endParaRPr>
          </a:p>
          <a:p>
            <a:pPr algn="ctr"/>
            <a:r>
              <a:rPr lang="en-US" sz="2400" dirty="0">
                <a:solidFill>
                  <a:schemeClr val="bg1"/>
                </a:solidFill>
                <a:hlinkClick r:id="rId3"/>
              </a:rPr>
              <a:t>j.godinezmadrigal@un-ihe.org</a:t>
            </a:r>
            <a:r>
              <a:rPr lang="en-US" sz="2400" dirty="0">
                <a:solidFill>
                  <a:schemeClr val="bg1"/>
                </a:solidFill>
              </a:rPr>
              <a:t> </a:t>
            </a:r>
            <a:endParaRPr lang="en-GB" sz="2400" dirty="0">
              <a:solidFill>
                <a:schemeClr val="bg1"/>
              </a:solidFill>
            </a:endParaRPr>
          </a:p>
          <a:p>
            <a:pPr algn="ctr"/>
            <a:endParaRPr lang="en-GB" sz="4400" dirty="0">
              <a:solidFill>
                <a:schemeClr val="bg1"/>
              </a:solidFill>
            </a:endParaRPr>
          </a:p>
        </p:txBody>
      </p:sp>
    </p:spTree>
    <p:extLst>
      <p:ext uri="{BB962C8B-B14F-4D97-AF65-F5344CB8AC3E}">
        <p14:creationId xmlns:p14="http://schemas.microsoft.com/office/powerpoint/2010/main" val="2019993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073FD0-B7D5-48B2-9332-6CF13F34F9D5}"/>
              </a:ext>
            </a:extLst>
          </p:cNvPr>
          <p:cNvSpPr>
            <a:spLocks noGrp="1"/>
          </p:cNvSpPr>
          <p:nvPr>
            <p:ph idx="1"/>
          </p:nvPr>
        </p:nvSpPr>
        <p:spPr>
          <a:xfrm>
            <a:off x="672000" y="1440000"/>
            <a:ext cx="10848000" cy="4525963"/>
          </a:xfrm>
        </p:spPr>
        <p:txBody>
          <a:bodyPr>
            <a:normAutofit/>
          </a:bodyPr>
          <a:lstStyle/>
          <a:p>
            <a:r>
              <a:rPr lang="en-US" dirty="0"/>
              <a:t>Groups</a:t>
            </a:r>
          </a:p>
          <a:p>
            <a:r>
              <a:rPr lang="en-US" dirty="0"/>
              <a:t>Barbados groundwater for drinking water supply</a:t>
            </a:r>
          </a:p>
          <a:p>
            <a:pPr lvl="1"/>
            <a:r>
              <a:rPr lang="en-GB" dirty="0" err="1"/>
              <a:t>Deepitika</a:t>
            </a:r>
            <a:r>
              <a:rPr lang="en-GB" dirty="0"/>
              <a:t> Chand, </a:t>
            </a:r>
            <a:r>
              <a:rPr lang="en-GB" dirty="0" err="1"/>
              <a:t>Johane</a:t>
            </a:r>
            <a:r>
              <a:rPr lang="en-GB" dirty="0"/>
              <a:t> </a:t>
            </a:r>
            <a:r>
              <a:rPr lang="en-GB" dirty="0" err="1"/>
              <a:t>Dorcena</a:t>
            </a:r>
            <a:r>
              <a:rPr lang="en-GB" dirty="0"/>
              <a:t>, </a:t>
            </a:r>
            <a:r>
              <a:rPr lang="en-GB" dirty="0" err="1"/>
              <a:t>Carlon</a:t>
            </a:r>
            <a:r>
              <a:rPr lang="en-GB" dirty="0"/>
              <a:t> Worrell, </a:t>
            </a:r>
            <a:r>
              <a:rPr lang="en-GB" dirty="0" err="1"/>
              <a:t>Mounia</a:t>
            </a:r>
            <a:r>
              <a:rPr lang="en-GB" dirty="0"/>
              <a:t> El </a:t>
            </a:r>
            <a:r>
              <a:rPr lang="en-GB" dirty="0" err="1"/>
              <a:t>Azhari</a:t>
            </a:r>
            <a:r>
              <a:rPr lang="en-GB" dirty="0"/>
              <a:t>, Muhammad </a:t>
            </a:r>
            <a:r>
              <a:rPr lang="en-GB" dirty="0" err="1"/>
              <a:t>Eleiwi</a:t>
            </a:r>
            <a:r>
              <a:rPr lang="en-GB" dirty="0"/>
              <a:t>, </a:t>
            </a:r>
            <a:r>
              <a:rPr lang="en-US" dirty="0"/>
              <a:t>I</a:t>
            </a:r>
            <a:r>
              <a:rPr lang="en-GB" dirty="0" err="1"/>
              <a:t>vonne</a:t>
            </a:r>
            <a:r>
              <a:rPr lang="en-GB" dirty="0"/>
              <a:t> </a:t>
            </a:r>
            <a:r>
              <a:rPr lang="en-GB" dirty="0" err="1"/>
              <a:t>Liere</a:t>
            </a:r>
            <a:r>
              <a:rPr lang="en-GB" dirty="0"/>
              <a:t>, Sharif </a:t>
            </a:r>
            <a:r>
              <a:rPr lang="en-GB" dirty="0" err="1"/>
              <a:t>Mujadedi</a:t>
            </a:r>
            <a:endParaRPr lang="en-GB" dirty="0"/>
          </a:p>
          <a:p>
            <a:r>
              <a:rPr lang="en-US" dirty="0"/>
              <a:t>C</a:t>
            </a:r>
            <a:r>
              <a:rPr lang="en-GB" dirty="0" err="1"/>
              <a:t>ali</a:t>
            </a:r>
            <a:r>
              <a:rPr lang="en-GB" dirty="0"/>
              <a:t>, Colombia, Lili river basin</a:t>
            </a:r>
          </a:p>
          <a:p>
            <a:pPr lvl="1"/>
            <a:r>
              <a:rPr lang="en-GB" dirty="0" err="1"/>
              <a:t>Safaa</a:t>
            </a:r>
            <a:r>
              <a:rPr lang="en-GB" dirty="0"/>
              <a:t> </a:t>
            </a:r>
            <a:r>
              <a:rPr lang="en-GB" dirty="0" err="1"/>
              <a:t>Aldirawi</a:t>
            </a:r>
            <a:r>
              <a:rPr lang="en-GB" dirty="0"/>
              <a:t>, </a:t>
            </a:r>
            <a:r>
              <a:rPr lang="en-GB" dirty="0" err="1"/>
              <a:t>Haneen</a:t>
            </a:r>
            <a:r>
              <a:rPr lang="en-GB" dirty="0"/>
              <a:t> Muhammad, </a:t>
            </a:r>
            <a:r>
              <a:rPr lang="en-GB" dirty="0" err="1"/>
              <a:t>Eman</a:t>
            </a:r>
            <a:r>
              <a:rPr lang="en-GB" dirty="0"/>
              <a:t> Hamada, Daniel </a:t>
            </a:r>
            <a:r>
              <a:rPr lang="en-GB" dirty="0" err="1"/>
              <a:t>Ascuntar</a:t>
            </a:r>
            <a:r>
              <a:rPr lang="en-GB" dirty="0"/>
              <a:t> Rios, </a:t>
            </a:r>
            <a:r>
              <a:rPr lang="en-GB" dirty="0" err="1"/>
              <a:t>Oclaya</a:t>
            </a:r>
            <a:r>
              <a:rPr lang="en-GB" dirty="0"/>
              <a:t> Verwey, Priscilla Crisis</a:t>
            </a:r>
            <a:endParaRPr lang="en-GB" sz="1600" dirty="0"/>
          </a:p>
          <a:p>
            <a:r>
              <a:rPr lang="en-GB" dirty="0" err="1"/>
              <a:t>Kaliwa</a:t>
            </a:r>
            <a:r>
              <a:rPr lang="en-GB" dirty="0"/>
              <a:t> River Watershed, Philippines </a:t>
            </a:r>
          </a:p>
          <a:p>
            <a:pPr lvl="1"/>
            <a:r>
              <a:rPr lang="en-GB" dirty="0" err="1"/>
              <a:t>Sajib</a:t>
            </a:r>
            <a:r>
              <a:rPr lang="en-GB" dirty="0"/>
              <a:t> Mahanta, Kartik Kamath, Claudio Moreira, </a:t>
            </a:r>
            <a:r>
              <a:rPr lang="en-GB" dirty="0" err="1"/>
              <a:t>Waliuddin</a:t>
            </a:r>
            <a:r>
              <a:rPr lang="en-GB" dirty="0"/>
              <a:t> Ansari, Karen Garcia</a:t>
            </a:r>
          </a:p>
          <a:p>
            <a:pPr lvl="1"/>
            <a:endParaRPr lang="en-US" sz="1600" dirty="0"/>
          </a:p>
          <a:p>
            <a:r>
              <a:rPr lang="en-US" sz="1600" dirty="0"/>
              <a:t>India, recurring floods</a:t>
            </a:r>
            <a:endParaRPr lang="en-GB" sz="1600" dirty="0"/>
          </a:p>
          <a:p>
            <a:pPr lvl="1"/>
            <a:r>
              <a:rPr lang="en-GB" dirty="0" err="1"/>
              <a:t>Obrike</a:t>
            </a:r>
            <a:r>
              <a:rPr lang="en-GB" dirty="0"/>
              <a:t> </a:t>
            </a:r>
            <a:r>
              <a:rPr lang="en-GB" dirty="0" err="1"/>
              <a:t>Chinyelu</a:t>
            </a:r>
            <a:r>
              <a:rPr lang="en-GB" dirty="0"/>
              <a:t>, Abed Tobey, Suzan </a:t>
            </a:r>
            <a:r>
              <a:rPr lang="en-GB" dirty="0" err="1"/>
              <a:t>Dehati</a:t>
            </a:r>
            <a:r>
              <a:rPr lang="en-GB" dirty="0"/>
              <a:t>, Janani Ravindran, Bernice Ephraim, Radhakrishna </a:t>
            </a:r>
            <a:r>
              <a:rPr lang="en-GB" dirty="0" err="1"/>
              <a:t>Govindarajulu</a:t>
            </a:r>
            <a:endParaRPr lang="en-GB" dirty="0"/>
          </a:p>
          <a:p>
            <a:pPr lvl="1"/>
            <a:endParaRPr lang="en-GB" sz="1600" dirty="0"/>
          </a:p>
          <a:p>
            <a:pPr lvl="1"/>
            <a:endParaRPr lang="en-GB" dirty="0"/>
          </a:p>
          <a:p>
            <a:endParaRPr lang="en-US" dirty="0"/>
          </a:p>
        </p:txBody>
      </p:sp>
      <p:sp>
        <p:nvSpPr>
          <p:cNvPr id="3" name="Text Placeholder 2">
            <a:extLst>
              <a:ext uri="{FF2B5EF4-FFF2-40B4-BE49-F238E27FC236}">
                <a16:creationId xmlns:a16="http://schemas.microsoft.com/office/drawing/2014/main" id="{2E86F3E0-58AA-43C0-8E1A-A5FE8443E72A}"/>
              </a:ext>
            </a:extLst>
          </p:cNvPr>
          <p:cNvSpPr>
            <a:spLocks noGrp="1"/>
          </p:cNvSpPr>
          <p:nvPr>
            <p:ph type="body" sz="quarter" idx="10"/>
          </p:nvPr>
        </p:nvSpPr>
        <p:spPr>
          <a:xfrm>
            <a:off x="480001" y="360364"/>
            <a:ext cx="4330188" cy="551090"/>
          </a:xfrm>
        </p:spPr>
        <p:txBody>
          <a:bodyPr/>
          <a:lstStyle/>
          <a:p>
            <a:r>
              <a:rPr lang="en-US" dirty="0"/>
              <a:t>Questions on the PIP assignment</a:t>
            </a:r>
            <a:endParaRPr lang="en-GB" dirty="0"/>
          </a:p>
        </p:txBody>
      </p:sp>
    </p:spTree>
    <p:extLst>
      <p:ext uri="{BB962C8B-B14F-4D97-AF65-F5344CB8AC3E}">
        <p14:creationId xmlns:p14="http://schemas.microsoft.com/office/powerpoint/2010/main" val="3567813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b="1" dirty="0"/>
              <a:t>Output:</a:t>
            </a:r>
            <a:endParaRPr lang="en-GB" dirty="0"/>
          </a:p>
          <a:p>
            <a:pPr lvl="0"/>
            <a:r>
              <a:rPr lang="en-US" dirty="0" err="1"/>
              <a:t>Powerpoint</a:t>
            </a:r>
            <a:r>
              <a:rPr lang="en-US" dirty="0"/>
              <a:t> presentation of 15 slides maximum, including:</a:t>
            </a:r>
            <a:endParaRPr lang="en-GB" dirty="0"/>
          </a:p>
          <a:p>
            <a:pPr lvl="1"/>
            <a:r>
              <a:rPr lang="en-US" dirty="0"/>
              <a:t>Short description of the case and current (lack of) participation in river basin planning. </a:t>
            </a:r>
            <a:endParaRPr lang="en-GB" dirty="0"/>
          </a:p>
          <a:p>
            <a:pPr lvl="1"/>
            <a:r>
              <a:rPr lang="en-US" dirty="0"/>
              <a:t>Actors to be involved and strategy to assure participation in a kick-off meeting</a:t>
            </a:r>
            <a:endParaRPr lang="en-GB" dirty="0"/>
          </a:p>
          <a:p>
            <a:pPr marL="0" indent="0">
              <a:buNone/>
            </a:pPr>
            <a:r>
              <a:rPr lang="en-US" b="1" dirty="0"/>
              <a:t>Timing: </a:t>
            </a:r>
            <a:endParaRPr lang="en-GB" dirty="0"/>
          </a:p>
          <a:p>
            <a:pPr lvl="0"/>
            <a:r>
              <a:rPr lang="en-US" dirty="0"/>
              <a:t>Tue 10/05 (by 10am – email): presentation of groups and selected case + questions on the assignment Wed 11/05 (period 3): analysis of draft presentation outline + Q&amp;A (Nora available, max 20’ per group).</a:t>
            </a:r>
            <a:endParaRPr lang="en-GB" dirty="0"/>
          </a:p>
          <a:p>
            <a:pPr lvl="0"/>
            <a:r>
              <a:rPr lang="en-US" dirty="0"/>
              <a:t>Fri 13/05: period 1, send presentations all groups by 10h30 / period 2+3, presentations (20' + 10' Q&amp;A).</a:t>
            </a:r>
          </a:p>
          <a:p>
            <a:pPr marL="0" indent="0">
              <a:buNone/>
            </a:pPr>
            <a:endParaRPr lang="en-US" b="1" dirty="0"/>
          </a:p>
          <a:p>
            <a:pPr marL="0" indent="0">
              <a:buNone/>
            </a:pPr>
            <a:r>
              <a:rPr lang="en-US" b="1" dirty="0"/>
              <a:t>Assessment: </a:t>
            </a:r>
            <a:r>
              <a:rPr lang="en-US" dirty="0"/>
              <a:t>20% of the final exam score, study load of 16 hours pp incl. presentations</a:t>
            </a:r>
          </a:p>
          <a:p>
            <a:endParaRPr lang="en-GB" dirty="0"/>
          </a:p>
        </p:txBody>
      </p:sp>
      <p:sp>
        <p:nvSpPr>
          <p:cNvPr id="3" name="Text Placeholder 2"/>
          <p:cNvSpPr>
            <a:spLocks noGrp="1"/>
          </p:cNvSpPr>
          <p:nvPr>
            <p:ph type="body" sz="quarter" idx="10"/>
          </p:nvPr>
        </p:nvSpPr>
        <p:spPr>
          <a:xfrm>
            <a:off x="480001" y="360364"/>
            <a:ext cx="2185370" cy="551090"/>
          </a:xfrm>
        </p:spPr>
        <p:txBody>
          <a:bodyPr/>
          <a:lstStyle/>
          <a:p>
            <a:r>
              <a:rPr lang="en-US" dirty="0"/>
              <a:t>PIP assignment</a:t>
            </a:r>
            <a:endParaRPr lang="en-GB" dirty="0"/>
          </a:p>
        </p:txBody>
      </p:sp>
    </p:spTree>
    <p:extLst>
      <p:ext uri="{BB962C8B-B14F-4D97-AF65-F5344CB8AC3E}">
        <p14:creationId xmlns:p14="http://schemas.microsoft.com/office/powerpoint/2010/main" val="3437107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a:t>You will be assessed during the oral presentation and Q&amp;A and receive a group grade based on 10 assessment criteria (6 on content and 4 on format, all equally important):</a:t>
            </a:r>
            <a:endParaRPr lang="en-GB" dirty="0"/>
          </a:p>
          <a:p>
            <a:pPr marL="0" indent="0">
              <a:buNone/>
            </a:pPr>
            <a:r>
              <a:rPr lang="en-US" dirty="0"/>
              <a:t>Content:</a:t>
            </a:r>
            <a:endParaRPr lang="en-GB" dirty="0"/>
          </a:p>
          <a:p>
            <a:pPr lvl="0"/>
            <a:r>
              <a:rPr lang="en-US" i="1" dirty="0"/>
              <a:t>Case study description</a:t>
            </a:r>
            <a:r>
              <a:rPr lang="en-US" dirty="0"/>
              <a:t>: Context of biophysical and socio-economic and political system</a:t>
            </a:r>
            <a:endParaRPr lang="en-GB" dirty="0"/>
          </a:p>
          <a:p>
            <a:pPr lvl="0"/>
            <a:r>
              <a:rPr lang="en-US" i="1" dirty="0"/>
              <a:t>Presentation of issues</a:t>
            </a:r>
            <a:r>
              <a:rPr lang="en-US" dirty="0"/>
              <a:t>: what are the problems in the basin, what are impacts on the water system and beyond, any causes, drivers etc.</a:t>
            </a:r>
            <a:endParaRPr lang="en-GB" dirty="0"/>
          </a:p>
          <a:p>
            <a:pPr lvl="0"/>
            <a:r>
              <a:rPr lang="en-US" i="1" dirty="0"/>
              <a:t>Current (lack of) participation</a:t>
            </a:r>
            <a:r>
              <a:rPr lang="en-US" dirty="0"/>
              <a:t>: analysis of who is participating and link to institutional setup</a:t>
            </a:r>
            <a:endParaRPr lang="en-GB" dirty="0"/>
          </a:p>
          <a:p>
            <a:pPr lvl="0"/>
            <a:r>
              <a:rPr lang="en-US" i="1" dirty="0"/>
              <a:t>Stakeholder analysis</a:t>
            </a:r>
            <a:r>
              <a:rPr lang="en-US" dirty="0"/>
              <a:t>: what are the relative roles of stakeholders, what are power balances and interest? (Use of influence/importance matrix or other e.g. Venn diagram or SNA)</a:t>
            </a:r>
            <a:endParaRPr lang="en-GB" dirty="0"/>
          </a:p>
          <a:p>
            <a:pPr lvl="0"/>
            <a:r>
              <a:rPr lang="en-US" i="1" dirty="0"/>
              <a:t>Selection of working group</a:t>
            </a:r>
            <a:r>
              <a:rPr lang="en-US" dirty="0"/>
              <a:t>: how do you select the group of stakeholders you will work with in your planning process, is it linked to the analysis? </a:t>
            </a:r>
            <a:endParaRPr lang="en-GB" dirty="0"/>
          </a:p>
          <a:p>
            <a:pPr lvl="0"/>
            <a:r>
              <a:rPr lang="en-US" i="1" dirty="0"/>
              <a:t>Strategy for motivation</a:t>
            </a:r>
            <a:r>
              <a:rPr lang="en-US" dirty="0"/>
              <a:t>: how will you invite stakeholders and ensure they participate in a meaningful way? Do you have separate strategies for different (types of) stakeholders?</a:t>
            </a:r>
            <a:endParaRPr lang="en-GB" dirty="0"/>
          </a:p>
          <a:p>
            <a:pPr marL="0" indent="0">
              <a:buNone/>
            </a:pPr>
            <a:r>
              <a:rPr lang="en-US" dirty="0"/>
              <a:t>Format</a:t>
            </a:r>
            <a:endParaRPr lang="en-GB" dirty="0"/>
          </a:p>
          <a:p>
            <a:pPr lvl="0"/>
            <a:r>
              <a:rPr lang="en-US" i="1" dirty="0"/>
              <a:t>PowerPoint clarity</a:t>
            </a:r>
            <a:r>
              <a:rPr lang="en-US" dirty="0"/>
              <a:t>: structure, balanced use of text and images, amount of text on slides, font sizes, color use </a:t>
            </a:r>
            <a:r>
              <a:rPr lang="en-US" dirty="0" err="1"/>
              <a:t>etc</a:t>
            </a:r>
            <a:endParaRPr lang="en-GB" dirty="0"/>
          </a:p>
          <a:p>
            <a:pPr lvl="0"/>
            <a:r>
              <a:rPr lang="en-US" i="1" dirty="0"/>
              <a:t>Oral presentation quality</a:t>
            </a:r>
            <a:r>
              <a:rPr lang="en-US" dirty="0"/>
              <a:t>: narrative over slides, highlighting images/tables </a:t>
            </a:r>
            <a:r>
              <a:rPr lang="en-US" dirty="0" err="1"/>
              <a:t>etc</a:t>
            </a:r>
            <a:r>
              <a:rPr lang="en-US" dirty="0"/>
              <a:t>, contact with room, one or more speakers</a:t>
            </a:r>
            <a:endParaRPr lang="en-GB" dirty="0"/>
          </a:p>
          <a:p>
            <a:pPr lvl="0"/>
            <a:r>
              <a:rPr lang="en-US" i="1" dirty="0"/>
              <a:t>Time management</a:t>
            </a:r>
            <a:r>
              <a:rPr lang="en-US" dirty="0"/>
              <a:t>: oral presentation should be no longer than 15 minutes</a:t>
            </a:r>
            <a:endParaRPr lang="en-GB" dirty="0"/>
          </a:p>
          <a:p>
            <a:pPr lvl="0"/>
            <a:r>
              <a:rPr lang="en-US" i="1" dirty="0"/>
              <a:t>Question and answers</a:t>
            </a:r>
            <a:r>
              <a:rPr lang="en-US" dirty="0"/>
              <a:t>: how is the group responding to answers, are all members represented?</a:t>
            </a:r>
            <a:endParaRPr lang="en-GB" dirty="0"/>
          </a:p>
          <a:p>
            <a:endParaRPr lang="en-GB" dirty="0"/>
          </a:p>
        </p:txBody>
      </p:sp>
      <p:sp>
        <p:nvSpPr>
          <p:cNvPr id="3" name="Text Placeholder 2"/>
          <p:cNvSpPr>
            <a:spLocks noGrp="1"/>
          </p:cNvSpPr>
          <p:nvPr>
            <p:ph type="body" sz="quarter" idx="10"/>
          </p:nvPr>
        </p:nvSpPr>
        <p:spPr>
          <a:xfrm>
            <a:off x="480001" y="360364"/>
            <a:ext cx="3809212" cy="551090"/>
          </a:xfrm>
        </p:spPr>
        <p:txBody>
          <a:bodyPr/>
          <a:lstStyle/>
          <a:p>
            <a:r>
              <a:rPr lang="en-US" dirty="0"/>
              <a:t>PIP assignment - assessment</a:t>
            </a:r>
            <a:endParaRPr lang="en-GB" dirty="0"/>
          </a:p>
        </p:txBody>
      </p:sp>
    </p:spTree>
    <p:extLst>
      <p:ext uri="{BB962C8B-B14F-4D97-AF65-F5344CB8AC3E}">
        <p14:creationId xmlns:p14="http://schemas.microsoft.com/office/powerpoint/2010/main" val="1837884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073FD0-B7D5-48B2-9332-6CF13F34F9D5}"/>
              </a:ext>
            </a:extLst>
          </p:cNvPr>
          <p:cNvSpPr>
            <a:spLocks noGrp="1"/>
          </p:cNvSpPr>
          <p:nvPr>
            <p:ph idx="1"/>
          </p:nvPr>
        </p:nvSpPr>
        <p:spPr>
          <a:xfrm>
            <a:off x="672000" y="1440000"/>
            <a:ext cx="10848000" cy="4525963"/>
          </a:xfrm>
        </p:spPr>
        <p:txBody>
          <a:bodyPr>
            <a:normAutofit/>
          </a:bodyPr>
          <a:lstStyle/>
          <a:p>
            <a:pPr marL="0" indent="0">
              <a:buNone/>
            </a:pPr>
            <a:endParaRPr lang="en-US" dirty="0"/>
          </a:p>
        </p:txBody>
      </p:sp>
      <p:sp>
        <p:nvSpPr>
          <p:cNvPr id="3" name="Text Placeholder 2">
            <a:extLst>
              <a:ext uri="{FF2B5EF4-FFF2-40B4-BE49-F238E27FC236}">
                <a16:creationId xmlns:a16="http://schemas.microsoft.com/office/drawing/2014/main" id="{2E86F3E0-58AA-43C0-8E1A-A5FE8443E72A}"/>
              </a:ext>
            </a:extLst>
          </p:cNvPr>
          <p:cNvSpPr>
            <a:spLocks noGrp="1"/>
          </p:cNvSpPr>
          <p:nvPr>
            <p:ph type="body" sz="quarter" idx="10"/>
          </p:nvPr>
        </p:nvSpPr>
        <p:spPr>
          <a:xfrm>
            <a:off x="480001" y="360364"/>
            <a:ext cx="5058784" cy="551090"/>
          </a:xfrm>
        </p:spPr>
        <p:txBody>
          <a:bodyPr/>
          <a:lstStyle/>
          <a:p>
            <a:r>
              <a:rPr lang="en-US" dirty="0"/>
              <a:t>Questions on </a:t>
            </a:r>
            <a:r>
              <a:rPr lang="en-US" dirty="0" err="1"/>
              <a:t>indivudal</a:t>
            </a:r>
            <a:r>
              <a:rPr lang="en-US" dirty="0"/>
              <a:t> SA assignment</a:t>
            </a:r>
            <a:endParaRPr lang="en-GB" dirty="0"/>
          </a:p>
        </p:txBody>
      </p:sp>
    </p:spTree>
    <p:extLst>
      <p:ext uri="{BB962C8B-B14F-4D97-AF65-F5344CB8AC3E}">
        <p14:creationId xmlns:p14="http://schemas.microsoft.com/office/powerpoint/2010/main" val="2424170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15680" y="2780928"/>
            <a:ext cx="5760640" cy="2492990"/>
          </a:xfrm>
          <a:prstGeom prst="rect">
            <a:avLst/>
          </a:prstGeom>
          <a:noFill/>
        </p:spPr>
        <p:txBody>
          <a:bodyPr wrap="square" rtlCol="0">
            <a:spAutoFit/>
          </a:bodyPr>
          <a:lstStyle/>
          <a:p>
            <a:pPr algn="ctr"/>
            <a:r>
              <a:rPr lang="en-US" sz="4400" dirty="0">
                <a:solidFill>
                  <a:schemeClr val="bg1"/>
                </a:solidFill>
              </a:rPr>
              <a:t>Thank you!</a:t>
            </a:r>
          </a:p>
          <a:p>
            <a:pPr algn="ctr"/>
            <a:endParaRPr lang="en-US" sz="4400" dirty="0">
              <a:solidFill>
                <a:schemeClr val="bg1"/>
              </a:solidFill>
            </a:endParaRPr>
          </a:p>
          <a:p>
            <a:pPr algn="ctr"/>
            <a:r>
              <a:rPr lang="en-US" sz="2400" dirty="0">
                <a:solidFill>
                  <a:schemeClr val="bg1"/>
                </a:solidFill>
                <a:hlinkClick r:id="rId2"/>
              </a:rPr>
              <a:t>n.vancauwenbergh@un-ihe.org</a:t>
            </a:r>
            <a:endParaRPr lang="en-US" sz="2400" dirty="0">
              <a:solidFill>
                <a:schemeClr val="bg1"/>
              </a:solidFill>
            </a:endParaRPr>
          </a:p>
          <a:p>
            <a:pPr algn="ctr"/>
            <a:endParaRPr lang="en-GB" sz="4400" dirty="0">
              <a:solidFill>
                <a:schemeClr val="bg1"/>
              </a:solidFill>
            </a:endParaRPr>
          </a:p>
        </p:txBody>
      </p:sp>
    </p:spTree>
    <p:extLst>
      <p:ext uri="{BB962C8B-B14F-4D97-AF65-F5344CB8AC3E}">
        <p14:creationId xmlns:p14="http://schemas.microsoft.com/office/powerpoint/2010/main" val="2132599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2400" dirty="0"/>
              <a:t>Day 1 - Jonatan</a:t>
            </a:r>
          </a:p>
          <a:p>
            <a:pPr lvl="1"/>
            <a:r>
              <a:rPr lang="en-US" sz="2400" dirty="0"/>
              <a:t>Introduction to the role of knowledge production in socio-environmental change</a:t>
            </a:r>
          </a:p>
          <a:p>
            <a:pPr lvl="1"/>
            <a:r>
              <a:rPr lang="en-US" sz="2400" dirty="0"/>
              <a:t>Introduction to the </a:t>
            </a:r>
            <a:r>
              <a:rPr lang="en-US" sz="2400" dirty="0" err="1"/>
              <a:t>Zapotillo</a:t>
            </a:r>
            <a:r>
              <a:rPr lang="en-US" sz="2400" dirty="0"/>
              <a:t> case study</a:t>
            </a:r>
          </a:p>
          <a:p>
            <a:pPr lvl="1"/>
            <a:r>
              <a:rPr lang="en-US" sz="2400" dirty="0"/>
              <a:t>Exercise on </a:t>
            </a:r>
            <a:r>
              <a:rPr lang="en-US" sz="2400" dirty="0" err="1"/>
              <a:t>analysing</a:t>
            </a:r>
            <a:r>
              <a:rPr lang="en-US" sz="2400" dirty="0"/>
              <a:t> a water resources planning tool</a:t>
            </a:r>
          </a:p>
          <a:p>
            <a:pPr lvl="1"/>
            <a:endParaRPr lang="en-US" sz="2400" dirty="0"/>
          </a:p>
          <a:p>
            <a:r>
              <a:rPr lang="en-US" sz="2400" dirty="0"/>
              <a:t>Day 2 - Jonatan</a:t>
            </a:r>
          </a:p>
          <a:p>
            <a:pPr lvl="1"/>
            <a:r>
              <a:rPr lang="en-US" sz="2400" dirty="0"/>
              <a:t>Discussion post normal science</a:t>
            </a:r>
          </a:p>
          <a:p>
            <a:pPr lvl="1"/>
            <a:r>
              <a:rPr lang="en-US" sz="2400" dirty="0"/>
              <a:t>Introduction to the serious game (WEAP model and role play)</a:t>
            </a:r>
          </a:p>
          <a:p>
            <a:pPr lvl="1"/>
            <a:r>
              <a:rPr lang="en-US" sz="2400" dirty="0"/>
              <a:t>Role play and discussion </a:t>
            </a:r>
          </a:p>
          <a:p>
            <a:pPr lvl="1"/>
            <a:endParaRPr lang="en-US" sz="2400" dirty="0"/>
          </a:p>
          <a:p>
            <a:r>
              <a:rPr lang="en-US" sz="2400" dirty="0"/>
              <a:t>Day 3 - Nora</a:t>
            </a:r>
          </a:p>
          <a:p>
            <a:pPr lvl="1"/>
            <a:r>
              <a:rPr lang="en-US" sz="2400" dirty="0"/>
              <a:t>Discussion and linking to the overall learning objectives and activities</a:t>
            </a:r>
          </a:p>
          <a:p>
            <a:pPr lvl="1"/>
            <a:endParaRPr lang="en-US" sz="2400" dirty="0"/>
          </a:p>
          <a:p>
            <a:endParaRPr lang="en-US" sz="2400" dirty="0"/>
          </a:p>
          <a:p>
            <a:endParaRPr lang="en-US" sz="2400" dirty="0"/>
          </a:p>
          <a:p>
            <a:endParaRPr lang="en-US" sz="2400" dirty="0"/>
          </a:p>
          <a:p>
            <a:endParaRPr lang="en-GB" dirty="0"/>
          </a:p>
        </p:txBody>
      </p:sp>
      <p:sp>
        <p:nvSpPr>
          <p:cNvPr id="3" name="Text Placeholder 2"/>
          <p:cNvSpPr>
            <a:spLocks noGrp="1"/>
          </p:cNvSpPr>
          <p:nvPr>
            <p:ph type="body" sz="quarter" idx="10"/>
          </p:nvPr>
        </p:nvSpPr>
        <p:spPr>
          <a:xfrm>
            <a:off x="480001" y="360363"/>
            <a:ext cx="2584710" cy="551090"/>
          </a:xfrm>
        </p:spPr>
        <p:txBody>
          <a:bodyPr/>
          <a:lstStyle/>
          <a:p>
            <a:r>
              <a:rPr lang="en-US" dirty="0"/>
              <a:t>Learning activities</a:t>
            </a:r>
            <a:endParaRPr lang="en-GB" dirty="0"/>
          </a:p>
        </p:txBody>
      </p:sp>
      <p:sp>
        <p:nvSpPr>
          <p:cNvPr id="4" name="Rectangle 3"/>
          <p:cNvSpPr/>
          <p:nvPr/>
        </p:nvSpPr>
        <p:spPr>
          <a:xfrm>
            <a:off x="9931400" y="-1463764"/>
            <a:ext cx="6096000" cy="1200329"/>
          </a:xfrm>
          <a:prstGeom prst="rect">
            <a:avLst/>
          </a:prstGeom>
        </p:spPr>
        <p:txBody>
          <a:bodyPr>
            <a:spAutoFit/>
          </a:bodyPr>
          <a:lstStyle/>
          <a:p>
            <a:r>
              <a:rPr lang="en-GB" dirty="0"/>
              <a:t>From	Subject	Received	Size	Categories	</a:t>
            </a:r>
          </a:p>
          <a:p>
            <a:r>
              <a:rPr lang="en-GB" dirty="0"/>
              <a:t>Leon Hermans	LWM message	08:52	22 KB		</a:t>
            </a:r>
          </a:p>
        </p:txBody>
      </p:sp>
    </p:spTree>
    <p:extLst>
      <p:ext uri="{BB962C8B-B14F-4D97-AF65-F5344CB8AC3E}">
        <p14:creationId xmlns:p14="http://schemas.microsoft.com/office/powerpoint/2010/main" val="676314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buNone/>
            </a:pPr>
            <a:r>
              <a:rPr lang="en-GB" b="1" dirty="0"/>
              <a:t>Successful participants will be able to:</a:t>
            </a:r>
          </a:p>
          <a:p>
            <a:pPr>
              <a:buNone/>
            </a:pPr>
            <a:endParaRPr lang="en-GB" b="1" dirty="0"/>
          </a:p>
          <a:p>
            <a:r>
              <a:rPr lang="en-US" dirty="0"/>
              <a:t>Describe concepts and major steps in water resources planning. </a:t>
            </a:r>
          </a:p>
          <a:p>
            <a:endParaRPr lang="en-US" dirty="0"/>
          </a:p>
          <a:p>
            <a:r>
              <a:rPr lang="en-US" dirty="0"/>
              <a:t>Identify, critically analyze and apply methods and tools, such as stakeholder integration, environmental impact assessment (EIA), decision support systems, role plays and water system models, while engaging in water resources planning activities.</a:t>
            </a:r>
          </a:p>
          <a:p>
            <a:endParaRPr lang="en-US" dirty="0"/>
          </a:p>
          <a:p>
            <a:r>
              <a:rPr lang="en-US" dirty="0"/>
              <a:t>Develop water management strategies and compare and evaluate them by applying multi-criteria analysis.</a:t>
            </a:r>
          </a:p>
          <a:p>
            <a:endParaRPr lang="en-US" dirty="0"/>
          </a:p>
          <a:p>
            <a:r>
              <a:rPr lang="en-US" dirty="0"/>
              <a:t>Discuss water resources planning and implementation in basins for specific context with special attention to basins in a developing country context.</a:t>
            </a:r>
          </a:p>
          <a:p>
            <a:endParaRPr lang="en-GB" dirty="0"/>
          </a:p>
        </p:txBody>
      </p:sp>
      <p:sp>
        <p:nvSpPr>
          <p:cNvPr id="6" name="Text Placeholder 5"/>
          <p:cNvSpPr>
            <a:spLocks noGrp="1"/>
          </p:cNvSpPr>
          <p:nvPr>
            <p:ph type="body" sz="quarter" idx="10"/>
          </p:nvPr>
        </p:nvSpPr>
        <p:spPr>
          <a:xfrm>
            <a:off x="480000" y="360363"/>
            <a:ext cx="5260956" cy="551090"/>
          </a:xfrm>
        </p:spPr>
        <p:txBody>
          <a:bodyPr/>
          <a:lstStyle/>
          <a:p>
            <a:r>
              <a:rPr lang="en-US" dirty="0"/>
              <a:t>Link to overall learning objectives WRP</a:t>
            </a:r>
            <a:endParaRPr lang="en-GB" dirty="0"/>
          </a:p>
        </p:txBody>
      </p:sp>
    </p:spTree>
    <p:extLst>
      <p:ext uri="{BB962C8B-B14F-4D97-AF65-F5344CB8AC3E}">
        <p14:creationId xmlns:p14="http://schemas.microsoft.com/office/powerpoint/2010/main" val="3840310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085429-87F5-4E3F-9DA7-F480D2DD9D7D}"/>
              </a:ext>
            </a:extLst>
          </p:cNvPr>
          <p:cNvSpPr>
            <a:spLocks noGrp="1"/>
          </p:cNvSpPr>
          <p:nvPr>
            <p:ph idx="1"/>
          </p:nvPr>
        </p:nvSpPr>
        <p:spPr/>
        <p:txBody>
          <a:bodyPr>
            <a:normAutofit/>
          </a:bodyPr>
          <a:lstStyle/>
          <a:p>
            <a:r>
              <a:rPr lang="en-US" dirty="0"/>
              <a:t>What did you learn from the work on the </a:t>
            </a:r>
            <a:r>
              <a:rPr lang="en-US" dirty="0" err="1"/>
              <a:t>Zapotillo</a:t>
            </a:r>
            <a:r>
              <a:rPr lang="en-US" dirty="0"/>
              <a:t> case study? </a:t>
            </a:r>
          </a:p>
          <a:p>
            <a:endParaRPr lang="en-US" dirty="0"/>
          </a:p>
          <a:p>
            <a:r>
              <a:rPr lang="en-US" dirty="0"/>
              <a:t>How does it relate to the planning process discussed in week 1 and the models/tools in week 2? And what about the implementation reflections of prof. Van </a:t>
            </a:r>
            <a:r>
              <a:rPr lang="en-US" dirty="0" err="1"/>
              <a:t>Beek</a:t>
            </a:r>
            <a:r>
              <a:rPr lang="en-US" dirty="0"/>
              <a:t>?</a:t>
            </a:r>
          </a:p>
          <a:p>
            <a:endParaRPr lang="en-US" dirty="0"/>
          </a:p>
          <a:p>
            <a:pPr lvl="1"/>
            <a:r>
              <a:rPr lang="en-US" i="1" dirty="0"/>
              <a:t>What was the objective and scope of the official WEAP – planning and how did this change through the participatory modelling? </a:t>
            </a:r>
          </a:p>
          <a:p>
            <a:pPr lvl="1"/>
            <a:r>
              <a:rPr lang="en-US" i="1" dirty="0"/>
              <a:t>Which stakeholders were involved in the initial planning process (high/low importance/influence?) – How did this change?</a:t>
            </a:r>
          </a:p>
          <a:p>
            <a:pPr lvl="1"/>
            <a:r>
              <a:rPr lang="en-US" i="1" dirty="0"/>
              <a:t>Can you reflect on the presence (or not) of comparing different alternatives/scenarios and using multi-criteria analysis? </a:t>
            </a:r>
          </a:p>
          <a:p>
            <a:pPr lvl="1"/>
            <a:r>
              <a:rPr lang="en-US" i="1" dirty="0"/>
              <a:t>How does this case and the process of planning link to an implementation outcome</a:t>
            </a:r>
          </a:p>
          <a:p>
            <a:pPr lvl="1"/>
            <a:r>
              <a:rPr lang="en-US" i="1" dirty="0"/>
              <a:t>Other questions…</a:t>
            </a:r>
          </a:p>
          <a:p>
            <a:endParaRPr lang="en-US" dirty="0"/>
          </a:p>
          <a:p>
            <a:endParaRPr lang="en-US" dirty="0"/>
          </a:p>
          <a:p>
            <a:endParaRPr lang="en-GB" dirty="0"/>
          </a:p>
        </p:txBody>
      </p:sp>
      <p:sp>
        <p:nvSpPr>
          <p:cNvPr id="3" name="Text Placeholder 2">
            <a:extLst>
              <a:ext uri="{FF2B5EF4-FFF2-40B4-BE49-F238E27FC236}">
                <a16:creationId xmlns:a16="http://schemas.microsoft.com/office/drawing/2014/main" id="{173FBCAD-3CE8-4DC4-B126-EE2BF9988C6A}"/>
              </a:ext>
            </a:extLst>
          </p:cNvPr>
          <p:cNvSpPr>
            <a:spLocks noGrp="1"/>
          </p:cNvSpPr>
          <p:nvPr>
            <p:ph type="body" sz="quarter" idx="10"/>
          </p:nvPr>
        </p:nvSpPr>
        <p:spPr>
          <a:xfrm>
            <a:off x="480001" y="360364"/>
            <a:ext cx="1642144" cy="551090"/>
          </a:xfrm>
        </p:spPr>
        <p:txBody>
          <a:bodyPr/>
          <a:lstStyle/>
          <a:p>
            <a:r>
              <a:rPr lang="en-US" dirty="0"/>
              <a:t>Discussion</a:t>
            </a:r>
            <a:endParaRPr lang="en-GB" dirty="0"/>
          </a:p>
        </p:txBody>
      </p:sp>
    </p:spTree>
    <p:extLst>
      <p:ext uri="{BB962C8B-B14F-4D97-AF65-F5344CB8AC3E}">
        <p14:creationId xmlns:p14="http://schemas.microsoft.com/office/powerpoint/2010/main" val="4149382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80" y="1375903"/>
            <a:ext cx="6404513" cy="4525962"/>
          </a:xfrm>
        </p:spPr>
      </p:pic>
      <p:sp>
        <p:nvSpPr>
          <p:cNvPr id="3" name="Text Placeholder 2"/>
          <p:cNvSpPr>
            <a:spLocks noGrp="1"/>
          </p:cNvSpPr>
          <p:nvPr>
            <p:ph type="body" sz="quarter" idx="10"/>
          </p:nvPr>
        </p:nvSpPr>
        <p:spPr>
          <a:xfrm>
            <a:off x="480001" y="360364"/>
            <a:ext cx="7910142" cy="551090"/>
          </a:xfrm>
        </p:spPr>
        <p:txBody>
          <a:bodyPr/>
          <a:lstStyle/>
          <a:p>
            <a:r>
              <a:rPr lang="en-US" dirty="0"/>
              <a:t>Case study – Water security in Guadalajara and Leon, Mexico</a:t>
            </a:r>
            <a:endParaRPr lang="en-GB" dirty="0"/>
          </a:p>
        </p:txBody>
      </p:sp>
      <p:pic>
        <p:nvPicPr>
          <p:cNvPr id="5" name="Content Placeholder 3" descr="D:\Dropbox\1-PhD\Chapters - articles\2 Knowledge El Zapotillo\Images\ElZapotillo-RioVerde2_Corrected.jp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5094" y="1604207"/>
            <a:ext cx="5879976" cy="4057041"/>
          </a:xfrm>
          <a:prstGeom prst="rect">
            <a:avLst/>
          </a:prstGeom>
          <a:noFill/>
          <a:ln>
            <a:noFill/>
          </a:ln>
        </p:spPr>
      </p:pic>
    </p:spTree>
    <p:extLst>
      <p:ext uri="{BB962C8B-B14F-4D97-AF65-F5344CB8AC3E}">
        <p14:creationId xmlns:p14="http://schemas.microsoft.com/office/powerpoint/2010/main" val="1743290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80001" y="360364"/>
            <a:ext cx="7910142" cy="551090"/>
          </a:xfrm>
        </p:spPr>
        <p:txBody>
          <a:bodyPr/>
          <a:lstStyle/>
          <a:p>
            <a:r>
              <a:rPr lang="en-US" dirty="0"/>
              <a:t>Case study – Water security in Guadalajara and Leon, Mexico</a:t>
            </a:r>
            <a:endParaRPr lang="en-GB" dirty="0"/>
          </a:p>
        </p:txBody>
      </p:sp>
      <p:pic>
        <p:nvPicPr>
          <p:cNvPr id="6" name="Content Placeholder 5"/>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639616" y="1177762"/>
            <a:ext cx="6984776" cy="4968552"/>
          </a:xfrm>
          <a:prstGeom prst="rect">
            <a:avLst/>
          </a:prstGeom>
          <a:noFill/>
          <a:ln>
            <a:noFill/>
          </a:ln>
        </p:spPr>
      </p:pic>
    </p:spTree>
    <p:extLst>
      <p:ext uri="{BB962C8B-B14F-4D97-AF65-F5344CB8AC3E}">
        <p14:creationId xmlns:p14="http://schemas.microsoft.com/office/powerpoint/2010/main" val="1506840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80001" y="360364"/>
            <a:ext cx="11243363" cy="551090"/>
          </a:xfrm>
        </p:spPr>
        <p:txBody>
          <a:bodyPr/>
          <a:lstStyle/>
          <a:p>
            <a:r>
              <a:rPr lang="en-GB" dirty="0"/>
              <a:t>Analysis – role of planning process in fostering cooperation in contentious WM decisions</a:t>
            </a:r>
          </a:p>
        </p:txBody>
      </p:sp>
      <p:pic>
        <p:nvPicPr>
          <p:cNvPr id="4" name="Content Placeholder 4"/>
          <p:cNvPicPr>
            <a:picLocks noGrp="1" noChangeAspect="1"/>
          </p:cNvPicPr>
          <p:nvPr>
            <p:ph sz="half" idx="1"/>
          </p:nvPr>
        </p:nvPicPr>
        <p:blipFill>
          <a:blip r:embed="rId2"/>
          <a:stretch>
            <a:fillRect/>
          </a:stretch>
        </p:blipFill>
        <p:spPr>
          <a:xfrm>
            <a:off x="1703726" y="1936377"/>
            <a:ext cx="8784548" cy="1759890"/>
          </a:xfrm>
          <a:prstGeom prst="rect">
            <a:avLst/>
          </a:prstGeom>
        </p:spPr>
      </p:pic>
      <p:sp>
        <p:nvSpPr>
          <p:cNvPr id="5" name="Content Placeholder 6"/>
          <p:cNvSpPr txBox="1">
            <a:spLocks/>
          </p:cNvSpPr>
          <p:nvPr/>
        </p:nvSpPr>
        <p:spPr>
          <a:xfrm>
            <a:off x="838200" y="4520333"/>
            <a:ext cx="10515600" cy="1656630"/>
          </a:xfrm>
          <a:prstGeom prst="rect">
            <a:avLst/>
          </a:prstGeom>
        </p:spPr>
        <p:txBody>
          <a:bodyPr>
            <a:normAutofit/>
          </a:bodyPr>
          <a:lstStyle>
            <a:lvl1pPr marL="251994" indent="-251994" algn="l" defTabSz="914377" rtl="0" eaLnBrk="1" latinLnBrk="0" hangingPunct="1">
              <a:spcBef>
                <a:spcPct val="20000"/>
              </a:spcBef>
              <a:buFont typeface="Arial" pitchFamily="34" charset="0"/>
              <a:buChar char="•"/>
              <a:defRPr sz="1800" kern="1200">
                <a:solidFill>
                  <a:schemeClr val="tx1"/>
                </a:solidFill>
                <a:latin typeface="Arial"/>
                <a:ea typeface="+mn-ea"/>
                <a:cs typeface="Arial"/>
              </a:defRPr>
            </a:lvl1pPr>
            <a:lvl2pPr marL="611985" indent="-287993" algn="l" defTabSz="914377" rtl="0" eaLnBrk="1" latinLnBrk="0" hangingPunct="1">
              <a:spcBef>
                <a:spcPct val="20000"/>
              </a:spcBef>
              <a:buFont typeface="Arial" pitchFamily="34" charset="0"/>
              <a:buChar char="–"/>
              <a:defRPr sz="1800" kern="1200">
                <a:solidFill>
                  <a:schemeClr val="tx1"/>
                </a:solidFill>
                <a:latin typeface="Arial"/>
                <a:ea typeface="+mn-ea"/>
                <a:cs typeface="Arial"/>
              </a:defRPr>
            </a:lvl2pPr>
            <a:lvl3pPr marL="971976" indent="-323992" algn="l" defTabSz="914377" rtl="0" eaLnBrk="1" latinLnBrk="0" hangingPunct="1">
              <a:spcBef>
                <a:spcPct val="20000"/>
              </a:spcBef>
              <a:buFont typeface="Lucida Grande"/>
              <a:buChar char="-"/>
              <a:defRPr sz="1800" kern="1200">
                <a:solidFill>
                  <a:schemeClr val="tx1"/>
                </a:solidFill>
                <a:latin typeface="Arial"/>
                <a:ea typeface="+mn-ea"/>
                <a:cs typeface="Arial"/>
              </a:defRPr>
            </a:lvl3pPr>
            <a:lvl4pPr marL="1600160" indent="-228594" algn="l" defTabSz="914377" rtl="0" eaLnBrk="1" latinLnBrk="0" hangingPunct="1">
              <a:spcBef>
                <a:spcPct val="20000"/>
              </a:spcBef>
              <a:buFont typeface="Arial" pitchFamily="34" charset="0"/>
              <a:buChar char="–"/>
              <a:defRPr sz="1600" kern="1200">
                <a:solidFill>
                  <a:schemeClr val="tx1"/>
                </a:solidFill>
                <a:latin typeface="Arial"/>
                <a:ea typeface="+mn-ea"/>
                <a:cs typeface="Arial"/>
              </a:defRPr>
            </a:lvl4pPr>
            <a:lvl5pPr marL="2057349" indent="-228594" algn="l" defTabSz="914377" rtl="0" eaLnBrk="1" latinLnBrk="0" hangingPunct="1">
              <a:spcBef>
                <a:spcPct val="20000"/>
              </a:spcBef>
              <a:buFont typeface="Arial" pitchFamily="34" charset="0"/>
              <a:buChar char="»"/>
              <a:defRPr sz="1600" kern="1200">
                <a:solidFill>
                  <a:schemeClr val="tx1"/>
                </a:solidFill>
                <a:latin typeface="Arial"/>
                <a:ea typeface="+mn-ea"/>
                <a:cs typeface="Arial"/>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dirty="0">
                <a:solidFill>
                  <a:schemeClr val="tx1">
                    <a:lumMod val="50000"/>
                    <a:lumOff val="50000"/>
                  </a:schemeClr>
                </a:solidFill>
              </a:rPr>
              <a:t>Methods: analysis of interplay context-process-outcomes, analytical power tools, transformative analysis, scenario modelling, ethnography and Q-method</a:t>
            </a:r>
          </a:p>
          <a:p>
            <a:pPr fontAlgn="auto">
              <a:spcAft>
                <a:spcPts val="0"/>
              </a:spcAft>
            </a:pPr>
            <a:r>
              <a:rPr lang="en-US" dirty="0">
                <a:solidFill>
                  <a:schemeClr val="tx1">
                    <a:lumMod val="50000"/>
                    <a:lumOff val="50000"/>
                  </a:schemeClr>
                </a:solidFill>
              </a:rPr>
              <a:t>Role of stakeholders, level of involvement, models/tools, values, political context</a:t>
            </a:r>
          </a:p>
          <a:p>
            <a:pPr fontAlgn="auto">
              <a:spcAft>
                <a:spcPts val="0"/>
              </a:spcAft>
            </a:pPr>
            <a:r>
              <a:rPr lang="en-US" dirty="0">
                <a:solidFill>
                  <a:schemeClr val="tx1">
                    <a:lumMod val="50000"/>
                    <a:lumOff val="50000"/>
                  </a:schemeClr>
                </a:solidFill>
              </a:rPr>
              <a:t>Approach: action research between institutionalism and critical theory</a:t>
            </a:r>
          </a:p>
          <a:p>
            <a:pPr fontAlgn="auto">
              <a:spcAft>
                <a:spcPts val="0"/>
              </a:spcAft>
            </a:pPr>
            <a:endParaRPr lang="en-GB" dirty="0"/>
          </a:p>
        </p:txBody>
      </p:sp>
      <p:sp>
        <p:nvSpPr>
          <p:cNvPr id="6" name="TextBox 5"/>
          <p:cNvSpPr txBox="1"/>
          <p:nvPr/>
        </p:nvSpPr>
        <p:spPr>
          <a:xfrm>
            <a:off x="7174319" y="3785134"/>
            <a:ext cx="4176464" cy="338554"/>
          </a:xfrm>
          <a:prstGeom prst="rect">
            <a:avLst/>
          </a:prstGeom>
          <a:noFill/>
        </p:spPr>
        <p:txBody>
          <a:bodyPr wrap="square" rtlCol="0">
            <a:spAutoFit/>
          </a:bodyPr>
          <a:lstStyle/>
          <a:p>
            <a:r>
              <a:rPr lang="en-GB" sz="1600" i="1" dirty="0">
                <a:solidFill>
                  <a:srgbClr val="7030A0"/>
                </a:solidFill>
              </a:rPr>
              <a:t>Source: adapted from </a:t>
            </a:r>
            <a:r>
              <a:rPr lang="en-GB" sz="1600" i="1" dirty="0" err="1">
                <a:solidFill>
                  <a:srgbClr val="7030A0"/>
                </a:solidFill>
              </a:rPr>
              <a:t>Newig</a:t>
            </a:r>
            <a:r>
              <a:rPr lang="en-GB" sz="1600" i="1" dirty="0">
                <a:solidFill>
                  <a:srgbClr val="7030A0"/>
                </a:solidFill>
              </a:rPr>
              <a:t>, 2007</a:t>
            </a:r>
          </a:p>
        </p:txBody>
      </p:sp>
    </p:spTree>
    <p:extLst>
      <p:ext uri="{BB962C8B-B14F-4D97-AF65-F5344CB8AC3E}">
        <p14:creationId xmlns:p14="http://schemas.microsoft.com/office/powerpoint/2010/main" val="3516493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Outcome perspective: planning as political process that accentuates water governance and management choices </a:t>
            </a:r>
          </a:p>
          <a:p>
            <a:pPr lvl="1"/>
            <a:r>
              <a:rPr lang="en-US" dirty="0"/>
              <a:t>Process</a:t>
            </a:r>
            <a:r>
              <a:rPr lang="es-CO" dirty="0"/>
              <a:t> of </a:t>
            </a:r>
            <a:r>
              <a:rPr lang="en-US" dirty="0"/>
              <a:t>allocation and development of a scarce resource, matching availability and demand, considering physical boundaries, (national) objectives and constraints and interests of stakeholders</a:t>
            </a:r>
          </a:p>
          <a:p>
            <a:pPr lvl="1"/>
            <a:r>
              <a:rPr lang="en-US" dirty="0"/>
              <a:t>Structured, based on rational problem understanding, solution definition and choice</a:t>
            </a:r>
          </a:p>
          <a:p>
            <a:pPr lvl="1"/>
            <a:r>
              <a:rPr lang="en-US" dirty="0"/>
              <a:t>Political exercise</a:t>
            </a:r>
          </a:p>
          <a:p>
            <a:pPr lvl="1"/>
            <a:r>
              <a:rPr lang="en-US" dirty="0"/>
              <a:t>Channel important public investment, long-ranging impacts, including on conflict</a:t>
            </a:r>
          </a:p>
          <a:p>
            <a:endParaRPr lang="en-US" dirty="0"/>
          </a:p>
          <a:p>
            <a:r>
              <a:rPr lang="en-US" dirty="0"/>
              <a:t>Process perspective: steps in planning link to water conflict management</a:t>
            </a:r>
          </a:p>
          <a:p>
            <a:pPr lvl="1"/>
            <a:r>
              <a:rPr lang="en-US" dirty="0"/>
              <a:t>Joint fact finding</a:t>
            </a:r>
          </a:p>
          <a:p>
            <a:pPr lvl="1"/>
            <a:r>
              <a:rPr lang="en-US" dirty="0"/>
              <a:t>Negotiation of trade-offs and compensation</a:t>
            </a:r>
          </a:p>
          <a:p>
            <a:pPr lvl="1"/>
            <a:r>
              <a:rPr lang="en-US" dirty="0"/>
              <a:t>Adaptive governance</a:t>
            </a:r>
          </a:p>
          <a:p>
            <a:pPr lvl="1"/>
            <a:r>
              <a:rPr lang="en-US" dirty="0"/>
              <a:t>E.g. steps in mutual gains approach</a:t>
            </a:r>
          </a:p>
          <a:p>
            <a:endParaRPr lang="en-GB" dirty="0"/>
          </a:p>
        </p:txBody>
      </p:sp>
      <p:sp>
        <p:nvSpPr>
          <p:cNvPr id="3" name="Text Placeholder 2"/>
          <p:cNvSpPr>
            <a:spLocks noGrp="1"/>
          </p:cNvSpPr>
          <p:nvPr>
            <p:ph type="body" sz="quarter" idx="10"/>
          </p:nvPr>
        </p:nvSpPr>
        <p:spPr>
          <a:xfrm>
            <a:off x="480001" y="360364"/>
            <a:ext cx="8842064" cy="551090"/>
          </a:xfrm>
        </p:spPr>
        <p:txBody>
          <a:bodyPr/>
          <a:lstStyle/>
          <a:p>
            <a:r>
              <a:rPr lang="en-US" dirty="0"/>
              <a:t>Water resources planning as an arena for water diplomacy – WHY?</a:t>
            </a:r>
            <a:endParaRPr lang="en-GB" dirty="0"/>
          </a:p>
        </p:txBody>
      </p:sp>
    </p:spTree>
    <p:extLst>
      <p:ext uri="{BB962C8B-B14F-4D97-AF65-F5344CB8AC3E}">
        <p14:creationId xmlns:p14="http://schemas.microsoft.com/office/powerpoint/2010/main" val="664443726"/>
      </p:ext>
    </p:extLst>
  </p:cSld>
  <p:clrMapOvr>
    <a:masterClrMapping/>
  </p:clrMapOvr>
</p:sld>
</file>

<file path=ppt/theme/theme1.xml><?xml version="1.0" encoding="utf-8"?>
<a:theme xmlns:a="http://schemas.openxmlformats.org/drawingml/2006/main" name="Presentation_UNESCO-IHE">
  <a:themeElements>
    <a:clrScheme name="Custom 1">
      <a:dk1>
        <a:sysClr val="windowText" lastClr="000000"/>
      </a:dk1>
      <a:lt1>
        <a:sysClr val="window" lastClr="FFFFFF"/>
      </a:lt1>
      <a:dk2>
        <a:srgbClr val="1F497D"/>
      </a:dk2>
      <a:lt2>
        <a:srgbClr val="EEECE1"/>
      </a:lt2>
      <a:accent1>
        <a:srgbClr val="00004B"/>
      </a:accent1>
      <a:accent2>
        <a:srgbClr val="005576"/>
      </a:accent2>
      <a:accent3>
        <a:srgbClr val="28AC8A"/>
      </a:accent3>
      <a:accent4>
        <a:srgbClr val="009FEE"/>
      </a:accent4>
      <a:accent5>
        <a:srgbClr val="808080"/>
      </a:accent5>
      <a:accent6>
        <a:srgbClr val="F79646"/>
      </a:accent6>
      <a:hlink>
        <a:srgbClr val="00004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Presentation_UNESCO-IHE.potx</Template>
  <TotalTime>15010</TotalTime>
  <Words>2015</Words>
  <Application>Microsoft Office PowerPoint</Application>
  <PresentationFormat>Widescreen</PresentationFormat>
  <Paragraphs>213</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MS PGothic</vt:lpstr>
      <vt:lpstr>Arial</vt:lpstr>
      <vt:lpstr>Calibri</vt:lpstr>
      <vt:lpstr>Lucida Grande</vt:lpstr>
      <vt:lpstr>Times New Roman</vt:lpstr>
      <vt:lpstr>Presentation_UNESCO-IHE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UNESCO-IHE Institute for Water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APH</dc:creator>
  <cp:lastModifiedBy>Nora van Cauwenbergh</cp:lastModifiedBy>
  <cp:revision>701</cp:revision>
  <dcterms:created xsi:type="dcterms:W3CDTF">2010-10-05T07:23:50Z</dcterms:created>
  <dcterms:modified xsi:type="dcterms:W3CDTF">2022-05-11T13:55:57Z</dcterms:modified>
</cp:coreProperties>
</file>