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61"/>
  </p:notesMasterIdLst>
  <p:sldIdLst>
    <p:sldId id="256" r:id="rId2"/>
    <p:sldId id="335" r:id="rId3"/>
    <p:sldId id="351" r:id="rId4"/>
    <p:sldId id="352" r:id="rId5"/>
    <p:sldId id="353" r:id="rId6"/>
    <p:sldId id="354" r:id="rId7"/>
    <p:sldId id="356" r:id="rId8"/>
    <p:sldId id="357" r:id="rId9"/>
    <p:sldId id="355" r:id="rId10"/>
    <p:sldId id="358" r:id="rId11"/>
    <p:sldId id="360" r:id="rId12"/>
    <p:sldId id="364" r:id="rId13"/>
    <p:sldId id="361" r:id="rId14"/>
    <p:sldId id="362" r:id="rId15"/>
    <p:sldId id="363" r:id="rId16"/>
    <p:sldId id="365" r:id="rId17"/>
    <p:sldId id="366" r:id="rId18"/>
    <p:sldId id="367" r:id="rId19"/>
    <p:sldId id="265" r:id="rId20"/>
    <p:sldId id="370" r:id="rId21"/>
    <p:sldId id="369" r:id="rId22"/>
    <p:sldId id="371" r:id="rId23"/>
    <p:sldId id="372" r:id="rId24"/>
    <p:sldId id="373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374" r:id="rId56"/>
    <p:sldId id="378" r:id="rId57"/>
    <p:sldId id="409" r:id="rId58"/>
    <p:sldId id="410" r:id="rId59"/>
    <p:sldId id="368" r:id="rId60"/>
  </p:sldIdLst>
  <p:sldSz cx="12192000" cy="6858000"/>
  <p:notesSz cx="6858000" cy="9144000"/>
  <p:embeddedFontLst>
    <p:embeddedFont>
      <p:font typeface="Arial Narrow" panose="020B0606020202030204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 autoAdjust="0"/>
    <p:restoredTop sz="92175" autoAdjust="0"/>
  </p:normalViewPr>
  <p:slideViewPr>
    <p:cSldViewPr snapToGrid="0">
      <p:cViewPr varScale="1">
        <p:scale>
          <a:sx n="58" d="100"/>
          <a:sy n="58" d="100"/>
        </p:scale>
        <p:origin x="1036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24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6A6A-C775-40CB-A663-0BAE4553E486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016DB-4D14-44FE-A7E4-A68BD52A3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online” Check materials and form the groups, possible to use breakout rooms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6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9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2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2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2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3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7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6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5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assessment (non-exhaustive</a:t>
            </a:r>
            <a:r>
              <a:rPr lang="en-US" baseline="0" dirty="0"/>
              <a:t> list)</a:t>
            </a:r>
          </a:p>
          <a:p>
            <a:pPr>
              <a:defRPr/>
            </a:pPr>
            <a:r>
              <a:rPr lang="en-US" sz="1200" b="1" dirty="0"/>
              <a:t>Social assessment </a:t>
            </a:r>
            <a:r>
              <a:rPr lang="en-US" sz="1200" dirty="0"/>
              <a:t>examines how social and institutional structures affect water use and management, degree of equitable access to water such as by gender and how specific projects might affect the social structure.</a:t>
            </a:r>
          </a:p>
          <a:p>
            <a:pPr>
              <a:defRPr/>
            </a:pPr>
            <a:r>
              <a:rPr lang="en-US" sz="1200" b="1" dirty="0"/>
              <a:t>Risk or vulnerability assessment </a:t>
            </a:r>
            <a:r>
              <a:rPr lang="en-US" sz="1200" dirty="0"/>
              <a:t>analyses the likelihood of extreme events, such as flood assessment; the environmental implications of development programs and projects; management, or how a specific project might affect social structures; and droughts, and the vulnerability of society to them.</a:t>
            </a:r>
          </a:p>
          <a:p>
            <a:pPr>
              <a:defRPr/>
            </a:pPr>
            <a:r>
              <a:rPr lang="en-US" sz="1200" b="1" dirty="0"/>
              <a:t>Demand management assessment </a:t>
            </a:r>
            <a:r>
              <a:rPr lang="en-US" sz="1200" dirty="0"/>
              <a:t>assesses the potential for water savings through water conservation and demand management.</a:t>
            </a:r>
          </a:p>
          <a:p>
            <a:pPr>
              <a:defRPr/>
            </a:pPr>
            <a:r>
              <a:rPr lang="en-US" sz="1200" b="1" dirty="0"/>
              <a:t>Unconventional sources assessment </a:t>
            </a:r>
            <a:r>
              <a:rPr lang="en-US" sz="1200" dirty="0"/>
              <a:t>examines the potential for water reclamation, re-use, recycling and desalination. </a:t>
            </a:r>
          </a:p>
          <a:p>
            <a:pPr>
              <a:defRPr/>
            </a:pPr>
            <a:r>
              <a:rPr lang="nl-BE" sz="1200" b="1" dirty="0"/>
              <a:t>EIA</a:t>
            </a:r>
            <a:endParaRPr lang="en-US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6BA47BC-C387-4EB1-8273-809C1F4C5994}" type="datetime1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N. Van Cauwenbergh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8" y="291958"/>
            <a:ext cx="1145000" cy="607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4559" y="291508"/>
            <a:ext cx="1147159" cy="60783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592"/>
            <a:ext cx="10515600" cy="4680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b="0">
                <a:latin typeface="Arial Narrow" panose="020B0606020202030204" pitchFamily="34" charset="0"/>
              </a:defRPr>
            </a:lvl1pPr>
          </a:lstStyle>
          <a:p>
            <a:fld id="{AC6CA5F0-2294-46BC-9C7F-9AF020892219}" type="datetime1">
              <a:rPr lang="en-GB" smtClean="0"/>
              <a:t>09/10/2025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b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latin typeface="Arial Narrow" panose="020B0606020202030204" pitchFamily="34" charset="0"/>
              </a:defRPr>
            </a:lvl1pPr>
          </a:lstStyle>
          <a:p>
            <a:fld id="{75F46651-998E-4FB3-A089-4EDB89FEA2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" y="6358930"/>
            <a:ext cx="678648" cy="36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51201" y="6358481"/>
            <a:ext cx="684365" cy="3601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27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fld id="{D0785068-C179-4B05-8F70-FBAB9C4CB238}" type="datetime1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5F46651-998E-4FB3-A089-4EDB89FEA2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" y="6358930"/>
            <a:ext cx="678648" cy="36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1201" y="6358481"/>
            <a:ext cx="684365" cy="3601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3592"/>
            <a:ext cx="5181600" cy="4680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3592"/>
            <a:ext cx="5181600" cy="4680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fld id="{FEE4F27C-2783-4B8B-A391-673EA6F3B088}" type="datetime1">
              <a:rPr lang="en-GB" smtClean="0"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N. Van Cauwenbergh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5F46651-998E-4FB3-A089-4EDB89FEA2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" y="6358930"/>
            <a:ext cx="678648" cy="36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1201" y="6358481"/>
            <a:ext cx="684365" cy="3601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7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fld id="{04B72062-C69D-44D1-AB25-35FDCEEF6049}" type="datetime1">
              <a:rPr lang="en-GB" smtClean="0"/>
              <a:pPr/>
              <a:t>09/10/2025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/>
              <a:t>N. Van Cauwenbergh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5F46651-998E-4FB3-A089-4EDB89FEA2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" y="6358930"/>
            <a:ext cx="678648" cy="3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51201" y="6358481"/>
            <a:ext cx="684365" cy="3601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7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DC57-F795-465D-A15C-00AE922B82E4}" type="datetime1">
              <a:rPr lang="en-GB" smtClean="0"/>
              <a:t>09/10/2025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Van Cauwenbergh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8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B5A7-F0EA-4B88-A1A7-F6596A04E3C4}" type="datetime1">
              <a:rPr lang="en-GB" smtClean="0"/>
              <a:t>09/10/2025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Van Cauwenbergh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1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20F4-0FB4-4B47-802F-E0616A47C514}" type="datetime1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N. Van Cauwenbergh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36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waterforlifedecade/iwrm.shtml" TargetMode="External"/><Relationship Id="rId2" Type="http://schemas.openxmlformats.org/officeDocument/2006/relationships/hyperlink" Target="https://switchtraining.eu/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c.dlib.indiana.edu/dlc/handle/10535/5064" TargetMode="External"/><Relationship Id="rId5" Type="http://schemas.openxmlformats.org/officeDocument/2006/relationships/hyperlink" Target="https://doi.org/10.1126/science.1172133" TargetMode="External"/><Relationship Id="rId4" Type="http://schemas.openxmlformats.org/officeDocument/2006/relationships/hyperlink" Target="https://doi.org/10.1016/j.geoforum.2013.10.008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OvXeUQV3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XXD5kaP78w" TargetMode="External"/><Relationship Id="rId5" Type="http://schemas.openxmlformats.org/officeDocument/2006/relationships/hyperlink" Target="https://www.youtube.com/watch?v=GQRXLJir9Po" TargetMode="External"/><Relationship Id="rId4" Type="http://schemas.openxmlformats.org/officeDocument/2006/relationships/hyperlink" Target="http://www.youtube.com/watch?v=tn4HyG9Q_N0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n.vancauwenbergh@un-ihe.or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525" y="1214438"/>
            <a:ext cx="9886950" cy="2387600"/>
          </a:xfrm>
        </p:spPr>
        <p:txBody>
          <a:bodyPr>
            <a:noAutofit/>
          </a:bodyPr>
          <a:lstStyle/>
          <a:p>
            <a:pPr eaLnBrk="0" hangingPunct="0"/>
            <a:r>
              <a:rPr lang="en-GB" sz="6000" dirty="0"/>
              <a:t>Introduction to </a:t>
            </a:r>
            <a:br>
              <a:rPr lang="en-GB" sz="6000" dirty="0"/>
            </a:br>
            <a:r>
              <a:rPr lang="en-GB" sz="6000" dirty="0"/>
              <a:t>Water Resources Plans and Framework for Analysis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Water Resources Planning</a:t>
            </a:r>
          </a:p>
          <a:p>
            <a:endParaRPr lang="en-US" dirty="0"/>
          </a:p>
          <a:p>
            <a:r>
              <a:rPr lang="en-US" dirty="0"/>
              <a:t>Dr. Nora Van Cauwenbergh</a:t>
            </a:r>
          </a:p>
          <a:p>
            <a:r>
              <a:rPr lang="en-US" dirty="0"/>
              <a:t>Associate Professor Water and Societal Transitions, IHE Delft</a:t>
            </a:r>
          </a:p>
          <a:p>
            <a:r>
              <a:rPr lang="en-US" dirty="0"/>
              <a:t>October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Van Cauwenbergh</a:t>
            </a:r>
          </a:p>
        </p:txBody>
      </p:sp>
    </p:spTree>
    <p:extLst>
      <p:ext uri="{BB962C8B-B14F-4D97-AF65-F5344CB8AC3E}">
        <p14:creationId xmlns:p14="http://schemas.microsoft.com/office/powerpoint/2010/main" val="258403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of planning to address water scarcity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13" name="Group 15"/>
          <p:cNvGrpSpPr/>
          <p:nvPr/>
        </p:nvGrpSpPr>
        <p:grpSpPr>
          <a:xfrm>
            <a:off x="2445792" y="1335836"/>
            <a:ext cx="7300416" cy="4772554"/>
            <a:chOff x="539552" y="1484784"/>
            <a:chExt cx="7776864" cy="5112568"/>
          </a:xfrm>
        </p:grpSpPr>
        <p:sp>
          <p:nvSpPr>
            <p:cNvPr id="14" name="Rectangle 13"/>
            <p:cNvSpPr/>
            <p:nvPr/>
          </p:nvSpPr>
          <p:spPr>
            <a:xfrm>
              <a:off x="539552" y="1484784"/>
              <a:ext cx="7704856" cy="5760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Issue: supplies are inadequate to meet demands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552" y="2708920"/>
              <a:ext cx="7776864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What are the causes? (increased water development, conflict over water rights and allocations (could be of </a:t>
              </a:r>
              <a:r>
                <a:rPr lang="en-US" dirty="0" err="1"/>
                <a:t>transboundary</a:t>
              </a:r>
              <a:r>
                <a:rPr lang="en-US" dirty="0"/>
                <a:t> nature), inefficient water use, high variability of water availability…..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4149080"/>
              <a:ext cx="7776864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What could be the measures to cope water scarcity? (water rationing in times of scarcity, conjunctive use of groundwater and surface supplies, equitable allocation to upstream and downstream users….. 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552" y="5674022"/>
              <a:ext cx="770485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Do stakeholders agree on these measures?</a:t>
              </a:r>
            </a:p>
            <a:p>
              <a:r>
                <a:rPr lang="en-US" dirty="0"/>
                <a:t>Are these interventions sustainable (e.g. conjunctive groundwater use does not lead to over-exploitation)?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4355976" y="2060848"/>
              <a:ext cx="288032" cy="64807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4355976" y="5085184"/>
              <a:ext cx="288032" cy="64807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76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water resources planning (WRP)?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415971" y="1686443"/>
            <a:ext cx="3360057" cy="4140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000" b="1" dirty="0">
                <a:latin typeface="Calibri" pitchFamily="34" charset="0"/>
                <a:cs typeface="Arial" pitchFamily="34" charset="0"/>
              </a:rPr>
              <a:t>What is Planning is:</a:t>
            </a:r>
            <a:endParaRPr lang="en-US" sz="2000" dirty="0">
              <a:latin typeface="Calibri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an art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science,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ingenuity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an exercise in politics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common sense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experience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systematic, methodical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listening,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coordinating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making compromises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avoiding mistakes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4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9958" y="1291771"/>
            <a:ext cx="6633029" cy="434571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and boundaries of WRP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585"/>
          <a:stretch>
            <a:fillRect/>
          </a:stretch>
        </p:blipFill>
        <p:spPr bwMode="auto">
          <a:xfrm>
            <a:off x="1043159" y="1389386"/>
            <a:ext cx="6275776" cy="41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9958" y="574506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Temporal boundary: Base year, looking ahead, 5, 10, 25 years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936175" y="1291771"/>
            <a:ext cx="3280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Scope: what the plan covers conceptually, ‘the size of the box’</a:t>
            </a:r>
          </a:p>
          <a:p>
            <a:pPr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Activities (horizontal and vertical, e.g. focus on agriculture until farm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Issues (e.g. focus on floods)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Functions (e.g. focus on provisioning function)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8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scales for WRP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River basin most suitable spatial scale (hydrological perspective)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Within a basin: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Upstream-downstream impacts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Up-scaling and downscaling issues (farmer field vs cropping system vs catchment vs basin)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Administrative boundaries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Outside of a basin: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National/country perspective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Inter-basin transfers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International context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Virtual water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scales for WRP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Continuing sequential process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Need for periodical updates and adapting to new information, new objectives, and updated forecasts of future supplies.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000" dirty="0">
                <a:sym typeface="Wingdings" pitchFamily="2" charset="2"/>
              </a:rPr>
              <a:t>	 planning for </a:t>
            </a:r>
            <a:r>
              <a:rPr lang="en-US" sz="2000" dirty="0"/>
              <a:t>five years and then regularly updated.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Consider long term perspective (future needs growing population)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Consider expected impacts of climate change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Include the proper hydrological process scale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Flood flows assessment: hourly or daily (or return period 10y-100 y)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Surface supplies to farmers: weekly, monthly and seasonal	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Groundwater sustainability: seasonal, annual and decadal time scale 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and temporal scales of physical processes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556" y="1157125"/>
            <a:ext cx="4842546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421914" y="5720155"/>
            <a:ext cx="290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Source: </a:t>
            </a:r>
            <a:r>
              <a:rPr lang="en-US" sz="1600" i="1" dirty="0" err="1">
                <a:solidFill>
                  <a:schemeClr val="tx2"/>
                </a:solidFill>
              </a:rPr>
              <a:t>Loucks</a:t>
            </a:r>
            <a:r>
              <a:rPr lang="en-US" sz="1600" i="1" dirty="0">
                <a:solidFill>
                  <a:schemeClr val="tx2"/>
                </a:solidFill>
              </a:rPr>
              <a:t> &amp; Van Beek, 2017</a:t>
            </a:r>
            <a:endParaRPr lang="en-GB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3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 and scales of activities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Content Placeholder 8" descr="Pages from 01_chapter01_2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702" t="7524" r="7870" b="59771"/>
          <a:stretch>
            <a:fillRect/>
          </a:stretch>
        </p:blipFill>
        <p:spPr>
          <a:xfrm>
            <a:off x="3543336" y="1294006"/>
            <a:ext cx="4878578" cy="4721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1914" y="5720155"/>
            <a:ext cx="290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Source: </a:t>
            </a:r>
            <a:r>
              <a:rPr lang="en-US" sz="1600" i="1" dirty="0" err="1">
                <a:solidFill>
                  <a:schemeClr val="tx2"/>
                </a:solidFill>
              </a:rPr>
              <a:t>Loucks</a:t>
            </a:r>
            <a:r>
              <a:rPr lang="en-US" sz="1600" i="1" dirty="0">
                <a:solidFill>
                  <a:schemeClr val="tx2"/>
                </a:solidFill>
              </a:rPr>
              <a:t> &amp; Van Beek, 2017</a:t>
            </a:r>
            <a:endParaRPr lang="en-GB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6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approaches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0" name="Content Placeholder 8" descr="bi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1" y="2490320"/>
            <a:ext cx="2772228" cy="1924253"/>
          </a:xfrm>
          <a:prstGeom prst="rect">
            <a:avLst/>
          </a:prstGeom>
        </p:spPr>
      </p:pic>
      <p:pic>
        <p:nvPicPr>
          <p:cNvPr id="11" name="Content Placeholder 9" descr="fro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53837" y="2783462"/>
            <a:ext cx="3921640" cy="13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Scale</a:t>
            </a:r>
          </a:p>
          <a:p>
            <a:r>
              <a:rPr lang="en-US" dirty="0"/>
              <a:t>Scope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Strategy</a:t>
            </a:r>
          </a:p>
          <a:p>
            <a:r>
              <a:rPr lang="en-US" dirty="0"/>
              <a:t>Measure</a:t>
            </a:r>
          </a:p>
          <a:p>
            <a:r>
              <a:rPr lang="en-US" dirty="0"/>
              <a:t>Scenario</a:t>
            </a:r>
          </a:p>
          <a:p>
            <a:r>
              <a:rPr lang="en-US" dirty="0"/>
              <a:t>Evaluation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  <a:p>
            <a:r>
              <a:rPr lang="en-US" dirty="0"/>
              <a:t>Criteria</a:t>
            </a:r>
          </a:p>
          <a:p>
            <a:r>
              <a:rPr lang="nl-BE" dirty="0"/>
              <a:t>Indicators</a:t>
            </a:r>
            <a:endParaRPr lang="en-US" dirty="0"/>
          </a:p>
          <a:p>
            <a:r>
              <a:rPr lang="en-US" dirty="0"/>
              <a:t>Monitoring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Baseline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5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/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note</a:t>
            </a:r>
          </a:p>
          <a:p>
            <a:r>
              <a:rPr lang="en-US" dirty="0" err="1"/>
              <a:t>Loucks</a:t>
            </a:r>
            <a:r>
              <a:rPr lang="en-US" dirty="0"/>
              <a:t> and Van Beek (2017) – chapter 1 and 2</a:t>
            </a:r>
          </a:p>
          <a:p>
            <a:r>
              <a:rPr lang="en-US" dirty="0" err="1"/>
              <a:t>Ecampus</a:t>
            </a:r>
            <a:r>
              <a:rPr lang="en-US" dirty="0"/>
              <a:t> repository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400" b="1" dirty="0"/>
              <a:t>Specific objectives of this lecture and exercise:</a:t>
            </a:r>
          </a:p>
          <a:p>
            <a:pPr lvl="0"/>
            <a:r>
              <a:rPr lang="en-US" sz="2400" dirty="0"/>
              <a:t>Get acquainted with a water resources plan from a country you know</a:t>
            </a:r>
          </a:p>
          <a:p>
            <a:pPr lvl="0"/>
            <a:r>
              <a:rPr lang="en-US" sz="2400" dirty="0"/>
              <a:t>Identify scope, objectives and boundaries of the plan and the drivers for the plan</a:t>
            </a:r>
          </a:p>
          <a:p>
            <a:pPr lvl="0"/>
            <a:r>
              <a:rPr lang="en-US" sz="2400" dirty="0"/>
              <a:t>Reflect on scale and link to water policy</a:t>
            </a:r>
          </a:p>
          <a:p>
            <a:pPr lvl="0"/>
            <a:r>
              <a:rPr lang="en-US" sz="2400" dirty="0"/>
              <a:t>Reflect on link to water resources system and its functions</a:t>
            </a:r>
          </a:p>
          <a:p>
            <a:pPr lvl="0"/>
            <a:r>
              <a:rPr lang="en-US" sz="2400" dirty="0"/>
              <a:t>Be exposed to the output of a planning process and methods as a preparation for the next lectures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GB" sz="2400" b="1" dirty="0"/>
              <a:t>Link to module learning objective:</a:t>
            </a:r>
          </a:p>
          <a:p>
            <a:r>
              <a:rPr lang="en-US" sz="2400" dirty="0"/>
              <a:t>Explain basic concepts and notions in water resources planning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18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materials and form the groups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5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/>
              <a:t>analyse</a:t>
            </a:r>
            <a:r>
              <a:rPr lang="en-US" dirty="0"/>
              <a:t> a water resources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Select a case by 2 or 3 persons from the repository (links in PDF in </a:t>
            </a:r>
            <a:r>
              <a:rPr lang="en-US" sz="2400" dirty="0" err="1"/>
              <a:t>Ecampus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Scan through the plan and look for answers on the 7 questions in the exercise handout (use lecture note and ask questions to lecturer to clarify)</a:t>
            </a:r>
          </a:p>
          <a:p>
            <a:endParaRPr lang="en-US" sz="2400" dirty="0"/>
          </a:p>
          <a:p>
            <a:r>
              <a:rPr lang="en-US" sz="2400" dirty="0"/>
              <a:t>Write down your answers on max 2 pages</a:t>
            </a:r>
          </a:p>
          <a:p>
            <a:r>
              <a:rPr lang="en-US" sz="2400" dirty="0"/>
              <a:t>Prepare a presentation for the rest of the class where you highlight key elements from the answers (max 5’ including questions)</a:t>
            </a:r>
          </a:p>
          <a:p>
            <a:endParaRPr lang="en-US" sz="2400" dirty="0"/>
          </a:p>
          <a:p>
            <a:r>
              <a:rPr lang="en-US" sz="2400" dirty="0"/>
              <a:t>45’ group work + 45’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4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19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Scope and scale</a:t>
            </a:r>
          </a:p>
          <a:p>
            <a:r>
              <a:rPr lang="en-US" sz="2000" dirty="0"/>
              <a:t>Objective</a:t>
            </a:r>
          </a:p>
          <a:p>
            <a:r>
              <a:rPr lang="en-US" sz="2000" dirty="0"/>
              <a:t>Link to water policy, legislation</a:t>
            </a:r>
          </a:p>
          <a:p>
            <a:r>
              <a:rPr lang="en-US" sz="2000" dirty="0"/>
              <a:t>Focus on certain elements of the water resources system? Functions of the WRS?</a:t>
            </a:r>
          </a:p>
          <a:p>
            <a:r>
              <a:rPr lang="en-US" sz="2000" dirty="0"/>
              <a:t>Detail of the plan</a:t>
            </a:r>
          </a:p>
          <a:p>
            <a:pPr lvl="1"/>
            <a:r>
              <a:rPr lang="en-US" sz="1600" dirty="0"/>
              <a:t>Data</a:t>
            </a:r>
          </a:p>
          <a:p>
            <a:pPr lvl="1"/>
            <a:r>
              <a:rPr lang="en-US" sz="1600" dirty="0"/>
              <a:t>Stakeholders involved</a:t>
            </a:r>
          </a:p>
          <a:p>
            <a:pPr lvl="1"/>
            <a:r>
              <a:rPr lang="en-US" sz="1600" dirty="0"/>
              <a:t>Responsibilities</a:t>
            </a:r>
          </a:p>
          <a:p>
            <a:pPr lvl="1"/>
            <a:r>
              <a:rPr lang="en-US" sz="1600" dirty="0"/>
              <a:t>Budget</a:t>
            </a:r>
          </a:p>
          <a:p>
            <a:r>
              <a:rPr lang="en-US" sz="2000" dirty="0"/>
              <a:t>General observations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1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make a water resources plan?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Who?</a:t>
            </a:r>
          </a:p>
          <a:p>
            <a:r>
              <a:rPr lang="en-US" dirty="0"/>
              <a:t>When?</a:t>
            </a:r>
          </a:p>
          <a:p>
            <a:r>
              <a:rPr lang="en-US" dirty="0"/>
              <a:t>How?</a:t>
            </a:r>
          </a:p>
          <a:p>
            <a:endParaRPr lang="en-US" dirty="0"/>
          </a:p>
          <a:p>
            <a:r>
              <a:rPr lang="en-US" dirty="0"/>
              <a:t>Introduction to different steps in the process: Framework for analysis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91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resources planning </a:t>
            </a:r>
            <a:br>
              <a:rPr lang="en-US" dirty="0"/>
            </a:br>
            <a:r>
              <a:rPr lang="en-US" dirty="0"/>
              <a:t>steps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Introduction to Framework for Analysis</a:t>
            </a:r>
          </a:p>
          <a:p>
            <a:endParaRPr lang="en-US" dirty="0"/>
          </a:p>
          <a:p>
            <a:r>
              <a:rPr lang="en-US" dirty="0"/>
              <a:t>Dr. Nora Van Cauwenbergh</a:t>
            </a:r>
          </a:p>
          <a:p>
            <a:r>
              <a:rPr lang="en-US" dirty="0"/>
              <a:t>Associate Professor Water and Societal Transitions, IHE Delft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4" y="117988"/>
            <a:ext cx="2125611" cy="1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development of a water resources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How?</a:t>
            </a:r>
          </a:p>
          <a:p>
            <a:endParaRPr lang="en-US" dirty="0"/>
          </a:p>
          <a:p>
            <a:pPr marL="533400" indent="-5334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Analyses for WRP &amp; WRM generally comprise several stages 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explicit description of these stages is referred to as the analytical (or conceptual) framework</a:t>
            </a:r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4" y="6087037"/>
            <a:ext cx="122444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0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framework of analysis</a:t>
            </a:r>
          </a:p>
          <a:p>
            <a:pPr lvl="1"/>
            <a:r>
              <a:rPr lang="en-US" dirty="0"/>
              <a:t>is meant to help to structure the planning process, </a:t>
            </a:r>
          </a:p>
          <a:p>
            <a:pPr lvl="1"/>
            <a:r>
              <a:rPr lang="en-US" dirty="0"/>
              <a:t>is not unique per se to water resources planning (e.g. business strategy),</a:t>
            </a:r>
          </a:p>
          <a:p>
            <a:pPr lvl="1"/>
            <a:r>
              <a:rPr lang="en-US" dirty="0"/>
              <a:t>common language amongst the plan stakeholders (glossary of terms)</a:t>
            </a:r>
          </a:p>
          <a:p>
            <a:pPr lvl="1"/>
            <a:endParaRPr lang="en-US" dirty="0"/>
          </a:p>
          <a:p>
            <a:r>
              <a:rPr lang="en-US" dirty="0"/>
              <a:t>WRP is a multi-facetted process</a:t>
            </a:r>
          </a:p>
          <a:p>
            <a:pPr lvl="1"/>
            <a:r>
              <a:rPr lang="en-US" dirty="0"/>
              <a:t>not one generally accepted model of how to conduct it</a:t>
            </a:r>
          </a:p>
          <a:p>
            <a:pPr lvl="1"/>
            <a:r>
              <a:rPr lang="en-US" dirty="0"/>
              <a:t>in practice the process will depend upon the circumstances and will be adapted while the planning proceeds, rather than following a clearly defined theoretical path</a:t>
            </a:r>
            <a:endParaRPr lang="en-US" sz="1600" dirty="0"/>
          </a:p>
          <a:p>
            <a:endParaRPr lang="en-US" dirty="0"/>
          </a:p>
          <a:p>
            <a:pPr marL="381000" indent="-381000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4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analysis – simple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81000" indent="-381000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24168" y="1825625"/>
            <a:ext cx="6029632" cy="4351338"/>
          </a:xfrm>
        </p:spPr>
        <p:txBody>
          <a:bodyPr>
            <a:noAutofit/>
          </a:bodyPr>
          <a:lstStyle/>
          <a:p>
            <a:r>
              <a:rPr lang="en-US" sz="2400" dirty="0"/>
              <a:t>Understand situation, problems and opportunities</a:t>
            </a:r>
          </a:p>
          <a:p>
            <a:endParaRPr lang="en-US" sz="2400" dirty="0"/>
          </a:p>
          <a:p>
            <a:r>
              <a:rPr lang="en-US" sz="2400" dirty="0"/>
              <a:t>List a number of possible interventions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Check impact interventions on system</a:t>
            </a:r>
          </a:p>
          <a:p>
            <a:endParaRPr lang="en-US" sz="2400" dirty="0"/>
          </a:p>
          <a:p>
            <a:r>
              <a:rPr lang="en-US" sz="2400" dirty="0"/>
              <a:t>Evaluate interventions combined into strategies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396" y="1690688"/>
            <a:ext cx="2022300" cy="44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653823" y="2113574"/>
            <a:ext cx="11723" cy="902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42100" y="3304200"/>
            <a:ext cx="11723" cy="902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42100" y="5064369"/>
            <a:ext cx="1" cy="645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7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analysis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Analysis of problems and identification of possible measures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Specification of objectives and criteria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Delineation of analysis conditions and scenarios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Analysis of possible measures and promising strategies 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Implementation assessment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Evaluation of selected strategies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Negotiation and decision making – presentation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Implementation, monitoring and evaluation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782" y="808288"/>
            <a:ext cx="2022300" cy="44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8691209" y="1231174"/>
            <a:ext cx="11723" cy="902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679486" y="2421800"/>
            <a:ext cx="11723" cy="902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679486" y="4181969"/>
            <a:ext cx="1" cy="645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607219" y="1539930"/>
            <a:ext cx="1280683" cy="59392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Criteria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06246" y="1267347"/>
            <a:ext cx="1367192" cy="59392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Objectives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32016" y="2967906"/>
            <a:ext cx="1474230" cy="59392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Conditions, scenarios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1782" y="4278929"/>
            <a:ext cx="1975409" cy="35169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Implementation?</a:t>
            </a:r>
            <a:endParaRPr lang="en-GB" sz="1600" b="1" dirty="0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8875199" y="2387889"/>
            <a:ext cx="1630872" cy="1091837"/>
          </a:xfrm>
          <a:prstGeom prst="bentConnector3">
            <a:avLst>
              <a:gd name="adj1" fmla="val 99596"/>
            </a:avLst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8450367" y="3385843"/>
            <a:ext cx="3026457" cy="522472"/>
          </a:xfrm>
          <a:prstGeom prst="bentConnector3">
            <a:avLst>
              <a:gd name="adj1" fmla="val 100356"/>
            </a:avLst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03504" y="5355213"/>
            <a:ext cx="1975409" cy="52702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Negotiation and decision-making</a:t>
            </a:r>
            <a:endParaRPr lang="en-GB" sz="1600" b="1" dirty="0"/>
          </a:p>
        </p:txBody>
      </p:sp>
      <p:sp>
        <p:nvSpPr>
          <p:cNvPr id="34" name="Rectangle 33"/>
          <p:cNvSpPr/>
          <p:nvPr/>
        </p:nvSpPr>
        <p:spPr>
          <a:xfrm>
            <a:off x="7704218" y="5992226"/>
            <a:ext cx="1975409" cy="52702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Implementation </a:t>
            </a:r>
          </a:p>
          <a:p>
            <a:pPr algn="ctr"/>
            <a:r>
              <a:rPr lang="en-US" sz="1600" b="1" dirty="0"/>
              <a:t>M&amp;E</a:t>
            </a:r>
            <a:endParaRPr lang="en-GB" sz="1600" b="1" dirty="0"/>
          </a:p>
        </p:txBody>
      </p:sp>
      <p:sp>
        <p:nvSpPr>
          <p:cNvPr id="37" name="Right Bracket 36"/>
          <p:cNvSpPr/>
          <p:nvPr/>
        </p:nvSpPr>
        <p:spPr>
          <a:xfrm>
            <a:off x="11017568" y="808288"/>
            <a:ext cx="206446" cy="507395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Data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and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tools</a:t>
            </a:r>
            <a:endParaRPr lang="en-GB" dirty="0"/>
          </a:p>
        </p:txBody>
      </p:sp>
      <p:sp>
        <p:nvSpPr>
          <p:cNvPr id="39" name="Right Bracket 38"/>
          <p:cNvSpPr/>
          <p:nvPr/>
        </p:nvSpPr>
        <p:spPr>
          <a:xfrm>
            <a:off x="11474799" y="727889"/>
            <a:ext cx="249859" cy="594254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Stakeholders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7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33" grpId="0" animBg="1"/>
      <p:bldP spid="34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activities during this lecture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GB" sz="2800" b="1" dirty="0"/>
          </a:p>
          <a:p>
            <a:pPr>
              <a:buNone/>
            </a:pPr>
            <a:r>
              <a:rPr lang="en-GB" sz="2800" b="1" dirty="0"/>
              <a:t>Exercise in pairs:</a:t>
            </a:r>
          </a:p>
          <a:p>
            <a:r>
              <a:rPr lang="en-US" sz="2800" dirty="0" err="1"/>
              <a:t>Analyse</a:t>
            </a:r>
            <a:r>
              <a:rPr lang="en-US" sz="2800" dirty="0"/>
              <a:t> a water resources plan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800" b="1" dirty="0"/>
              <a:t>Discussion:</a:t>
            </a:r>
          </a:p>
          <a:p>
            <a:pPr lvl="0"/>
            <a:r>
              <a:rPr lang="en-US" sz="2800" dirty="0"/>
              <a:t>What are the different scales and scopes, objective,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6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192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Framework for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Loucks</a:t>
            </a:r>
            <a:r>
              <a:rPr lang="en-US" dirty="0"/>
              <a:t> and van Beek, 2017 (chapter 13)</a:t>
            </a:r>
            <a:endParaRPr lang="en-GB" dirty="0"/>
          </a:p>
          <a:p>
            <a:endParaRPr lang="en-US" dirty="0"/>
          </a:p>
          <a:p>
            <a:r>
              <a:rPr lang="en-US" dirty="0"/>
              <a:t>Used to understand planning process, however in practice</a:t>
            </a:r>
          </a:p>
          <a:p>
            <a:pPr lvl="1"/>
            <a:r>
              <a:rPr lang="en-US" dirty="0"/>
              <a:t>Not a strict nor linear format</a:t>
            </a:r>
          </a:p>
          <a:p>
            <a:pPr lvl="1"/>
            <a:r>
              <a:rPr lang="en-US" dirty="0"/>
              <a:t>Planning is circular and needs flexibility in process</a:t>
            </a:r>
          </a:p>
          <a:p>
            <a:endParaRPr lang="en-US" dirty="0"/>
          </a:p>
          <a:p>
            <a:r>
              <a:rPr lang="en-US" dirty="0"/>
              <a:t>5 phases</a:t>
            </a:r>
          </a:p>
        </p:txBody>
      </p:sp>
      <p:pic>
        <p:nvPicPr>
          <p:cNvPr id="4" name="Content Placeholder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82" y="2039"/>
            <a:ext cx="5168816" cy="685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273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Circular, repetitive process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26" y="2063827"/>
            <a:ext cx="4736073" cy="3541758"/>
          </a:xfrm>
        </p:spPr>
      </p:pic>
      <p:pic>
        <p:nvPicPr>
          <p:cNvPr id="7" name="Content Placeholder 11" descr="M1_strat planning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4769" y="2063827"/>
            <a:ext cx="5627077" cy="354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4769" y="5794058"/>
            <a:ext cx="2017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</a:rPr>
              <a:t>Source: Philip et al., 2011</a:t>
            </a:r>
            <a:endParaRPr lang="en-GB" sz="1400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726" y="5794058"/>
            <a:ext cx="231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</a:rPr>
              <a:t>Source: UN-Water, GDP, 2007</a:t>
            </a:r>
            <a:endParaRPr lang="en-GB" sz="1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52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Circular, repetitive process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20533" y="5678769"/>
            <a:ext cx="230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</a:rPr>
              <a:t>Source: Climate-ADAPT, 2020</a:t>
            </a:r>
            <a:endParaRPr lang="en-GB" sz="1400" i="1" dirty="0">
              <a:solidFill>
                <a:srgbClr val="7030A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690688"/>
            <a:ext cx="7678616" cy="37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5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1 - Inception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up stakeholder process, defining analysis conditions, criteria &amp;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21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stakeholder process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Need for integration of issues/sectors/uses and users in WRP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points</a:t>
            </a:r>
          </a:p>
          <a:p>
            <a:r>
              <a:rPr lang="en-US" dirty="0"/>
              <a:t>Assure mandate of stakeholder process at highest possible level</a:t>
            </a:r>
          </a:p>
          <a:p>
            <a:r>
              <a:rPr lang="en-US" dirty="0"/>
              <a:t>Clarity on level of involvement</a:t>
            </a:r>
          </a:p>
          <a:p>
            <a:r>
              <a:rPr lang="en-US" dirty="0"/>
              <a:t>Feedback and communication plan</a:t>
            </a:r>
          </a:p>
          <a:p>
            <a:r>
              <a:rPr lang="en-US" dirty="0"/>
              <a:t>Resources and continuity</a:t>
            </a:r>
          </a:p>
          <a:p>
            <a:r>
              <a:rPr lang="en-US" dirty="0"/>
              <a:t>Strategy to get representative group of stakeholders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See videos on stakeholder analysis and methods/tools for stakeholder involvement</a:t>
            </a:r>
            <a:endParaRPr lang="en-GB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94" y="1893935"/>
            <a:ext cx="3724212" cy="4214718"/>
          </a:xfrm>
        </p:spPr>
      </p:pic>
    </p:spTree>
    <p:extLst>
      <p:ext uri="{BB962C8B-B14F-4D97-AF65-F5344CB8AC3E}">
        <p14:creationId xmlns:p14="http://schemas.microsoft.com/office/powerpoint/2010/main" val="1633568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Complete set of conditions and assumptions under which an analysis is undertaken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time horizon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area boundaries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discount rate and base year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hydrologic and meteorological conditions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projections of demand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err="1"/>
              <a:t>etc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96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boundaries and scope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53045" y="1518332"/>
            <a:ext cx="3280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Temporal boundary: </a:t>
            </a:r>
          </a:p>
          <a:p>
            <a:pPr>
              <a:buNone/>
            </a:pPr>
            <a:r>
              <a:rPr lang="en-US" dirty="0"/>
              <a:t>Base year</a:t>
            </a:r>
          </a:p>
          <a:p>
            <a:pPr>
              <a:buNone/>
            </a:pPr>
            <a:r>
              <a:rPr lang="en-US" dirty="0"/>
              <a:t>Looking ahead, 5, 10, 25, 50 </a:t>
            </a:r>
            <a:r>
              <a:rPr lang="en-US" dirty="0" err="1"/>
              <a:t>yrs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856" y="1518331"/>
            <a:ext cx="7292853" cy="47162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585"/>
          <a:stretch>
            <a:fillRect/>
          </a:stretch>
        </p:blipFill>
        <p:spPr bwMode="auto">
          <a:xfrm>
            <a:off x="534856" y="1518331"/>
            <a:ext cx="7159503" cy="47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flipH="1">
            <a:off x="8253046" y="2843895"/>
            <a:ext cx="3280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Scope: what the plan covers conceptually, ‘the size of the box’</a:t>
            </a:r>
          </a:p>
          <a:p>
            <a:pPr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Activities (horizontal and vertical, e.g. focus on agriculture until farm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Issues (e.g. focus on floods)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Functions (e.g. focus on provisioning function)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22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criteria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targeted outcome and how to assess it</a:t>
            </a:r>
          </a:p>
          <a:p>
            <a:pPr lvl="1"/>
            <a:r>
              <a:rPr lang="en-US" dirty="0"/>
              <a:t>Resource development</a:t>
            </a:r>
          </a:p>
          <a:p>
            <a:pPr lvl="1"/>
            <a:r>
              <a:rPr lang="en-US" dirty="0"/>
              <a:t>Triple bottom line (efficiency, equity, environmental integrity)</a:t>
            </a:r>
          </a:p>
          <a:p>
            <a:endParaRPr lang="en-US" dirty="0"/>
          </a:p>
          <a:p>
            <a:endParaRPr lang="en-US" dirty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BE" kern="0" dirty="0" err="1">
                <a:latin typeface="Calibri" pitchFamily="34" charset="0"/>
              </a:rPr>
              <a:t>Objectives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and</a:t>
            </a:r>
            <a:r>
              <a:rPr lang="nl-BE" kern="0" dirty="0">
                <a:latin typeface="Calibri" pitchFamily="34" charset="0"/>
              </a:rPr>
              <a:t> criteria as </a:t>
            </a:r>
            <a:r>
              <a:rPr lang="nl-BE" kern="0" dirty="0" err="1">
                <a:latin typeface="Calibri" pitchFamily="34" charset="0"/>
              </a:rPr>
              <a:t>guiding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structure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for</a:t>
            </a:r>
            <a:r>
              <a:rPr lang="nl-BE" kern="0" dirty="0">
                <a:latin typeface="Calibri" pitchFamily="34" charset="0"/>
              </a:rPr>
              <a:t> analysis </a:t>
            </a:r>
            <a:r>
              <a:rPr lang="nl-BE" kern="0" dirty="0" err="1">
                <a:latin typeface="Calibri" pitchFamily="34" charset="0"/>
              </a:rPr>
              <a:t>and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evaluation</a:t>
            </a:r>
            <a:r>
              <a:rPr lang="nl-BE" kern="0" dirty="0">
                <a:latin typeface="Calibri" pitchFamily="34" charset="0"/>
              </a:rPr>
              <a:t> of </a:t>
            </a:r>
            <a:r>
              <a:rPr lang="nl-BE" kern="0" dirty="0" err="1">
                <a:latin typeface="Calibri" pitchFamily="34" charset="0"/>
              </a:rPr>
              <a:t>interventions</a:t>
            </a:r>
            <a:endParaRPr lang="nl-BE" kern="0" dirty="0">
              <a:latin typeface="Calibri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BE" kern="0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>
            <a:off x="7151076" y="1847882"/>
            <a:ext cx="3522081" cy="184306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>
                <a:solidFill>
                  <a:srgbClr val="000000"/>
                </a:solidFill>
              </a:rPr>
              <a:t>Plan/Policy</a:t>
            </a:r>
          </a:p>
          <a:p>
            <a:pPr algn="ctr">
              <a:buNone/>
            </a:pPr>
            <a:r>
              <a:rPr lang="nl-BE" dirty="0">
                <a:solidFill>
                  <a:srgbClr val="000000"/>
                </a:solidFill>
              </a:rPr>
              <a:t>Objective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2762" y="4619646"/>
            <a:ext cx="2571768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Criteria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72762" y="5398304"/>
            <a:ext cx="2571768" cy="571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>
                <a:solidFill>
                  <a:srgbClr val="FF0000"/>
                </a:solidFill>
              </a:rPr>
              <a:t>Indicators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29820" y="3690952"/>
            <a:ext cx="785818" cy="6429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8029952" y="3690952"/>
            <a:ext cx="785818" cy="6429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8646" y="3690952"/>
            <a:ext cx="785818" cy="6429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EQ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58778" y="3690952"/>
            <a:ext cx="785818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767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criteria - 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4657" y="1825625"/>
            <a:ext cx="8102685" cy="43513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6121" y="1587678"/>
          <a:ext cx="10574218" cy="4580127"/>
        </p:xfrm>
        <a:graphic>
          <a:graphicData uri="http://schemas.openxmlformats.org/drawingml/2006/table">
            <a:tbl>
              <a:tblPr/>
              <a:tblGrid>
                <a:gridCol w="249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7648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Example of a Scorecard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28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Goal: Sustainable and efficient use of water resources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2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Objective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Criterion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Indicator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Strategy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Best?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Technical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Economic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TechEcon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2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1.Efficient and effective use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Loss in City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Loss in Agriculture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Net Demand City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/yr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190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Net Demand Agriculture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/yr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133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2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2. Sustainable use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2.1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Volume diverted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/yr 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718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703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624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Quality downstream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Class 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Fair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Sufficient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2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3. Financial efficiency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Investment 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Benefits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0.061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.060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0.064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2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4. Economic prosperity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Income Industry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M$/year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Income Agriculture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M$/year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Income Fisheries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M$/year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73263" y="1587678"/>
            <a:ext cx="6166338" cy="486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2 - Situation analysis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triggers, levels, assessment and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62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/>
              <a:t>analyse</a:t>
            </a:r>
            <a:r>
              <a:rPr lang="en-US" dirty="0"/>
              <a:t> a water resources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Select a case by 2 or 3 persons from the repository (links in PDF in </a:t>
            </a:r>
            <a:r>
              <a:rPr lang="en-US" sz="2400" dirty="0" err="1"/>
              <a:t>Ecampus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Scan through the plan and look for answers on the 7 questions in the exercise handout (use lecture note and ask questions to lecturer to clarify)</a:t>
            </a:r>
          </a:p>
          <a:p>
            <a:endParaRPr lang="en-US" sz="2400" dirty="0"/>
          </a:p>
          <a:p>
            <a:r>
              <a:rPr lang="en-US" sz="2400" dirty="0"/>
              <a:t>Write down your answers on max 2 pages</a:t>
            </a:r>
          </a:p>
          <a:p>
            <a:r>
              <a:rPr lang="en-US" sz="2400" dirty="0"/>
              <a:t>Prepare a presentation for the rest of the class where you highlight key elements from the answers (max 5’ including questions)</a:t>
            </a:r>
          </a:p>
          <a:p>
            <a:endParaRPr lang="en-US" sz="2400" dirty="0"/>
          </a:p>
          <a:p>
            <a:r>
              <a:rPr lang="en-US" sz="2400" dirty="0"/>
              <a:t>45’ group work + 45’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73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situation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identify all possible problems and issues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gain insight in the extent, cause and effects of the problems and issues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know the problem, before you try to solve it 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gain insight in the user functions of the WRS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help identify all the interventions that possibly can be made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identify all stakeholders involved in and affected by the plan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help to rank problems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specify priority questions for analysis</a:t>
            </a:r>
          </a:p>
        </p:txBody>
      </p:sp>
    </p:spTree>
    <p:extLst>
      <p:ext uri="{BB962C8B-B14F-4D97-AF65-F5344CB8AC3E}">
        <p14:creationId xmlns:p14="http://schemas.microsoft.com/office/powerpoint/2010/main" val="2302573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for WRP and situation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problems have to be solved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an undesirable event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meet unsatisfied demands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develop under-utilized resources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achieve national development objectives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other (sectoral) planning efforts: energy, agriculture, fisheries, land use</a:t>
            </a:r>
          </a:p>
        </p:txBody>
      </p:sp>
    </p:spTree>
    <p:extLst>
      <p:ext uri="{BB962C8B-B14F-4D97-AF65-F5344CB8AC3E}">
        <p14:creationId xmlns:p14="http://schemas.microsoft.com/office/powerpoint/2010/main" val="222522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situation analysis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81000" indent="-381000">
              <a:spcBef>
                <a:spcPct val="50000"/>
              </a:spcBef>
              <a:buNone/>
            </a:pPr>
            <a:r>
              <a:rPr lang="en-US" dirty="0">
                <a:latin typeface="Arial" charset="0"/>
              </a:rPr>
              <a:t>Trigger is a specific problem:</a:t>
            </a:r>
          </a:p>
          <a:p>
            <a:pPr marL="381000" indent="-381000">
              <a:spcBef>
                <a:spcPct val="50000"/>
              </a:spcBef>
              <a:buNone/>
            </a:pPr>
            <a:endParaRPr lang="en-US" dirty="0">
              <a:latin typeface="Arial" charset="0"/>
            </a:endParaRP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“straight forward”, focus on cause and effects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analysis of effects of interventions still to be “holistic” (EIA)</a:t>
            </a:r>
          </a:p>
          <a:p>
            <a:pPr marL="285750" indent="-285750">
              <a:spcAft>
                <a:spcPct val="25000"/>
              </a:spcAft>
            </a:pPr>
            <a:endParaRPr lang="nl-BE" dirty="0">
              <a:latin typeface="Arial" charset="0"/>
            </a:endParaRPr>
          </a:p>
          <a:p>
            <a:pPr marL="285750" indent="-285750">
              <a:spcAft>
                <a:spcPct val="25000"/>
              </a:spcAft>
              <a:buNone/>
            </a:pPr>
            <a:r>
              <a:rPr lang="nl-BE" dirty="0">
                <a:latin typeface="Arial" charset="0"/>
              </a:rPr>
              <a:t>Trigger is </a:t>
            </a:r>
            <a:r>
              <a:rPr lang="nl-BE" dirty="0" err="1">
                <a:latin typeface="Arial" charset="0"/>
              </a:rPr>
              <a:t>regular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process</a:t>
            </a:r>
            <a:r>
              <a:rPr lang="nl-BE" dirty="0">
                <a:latin typeface="Arial" charset="0"/>
              </a:rPr>
              <a:t> of </a:t>
            </a:r>
            <a:r>
              <a:rPr lang="nl-BE" dirty="0" err="1">
                <a:latin typeface="Arial" charset="0"/>
              </a:rPr>
              <a:t>river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basin</a:t>
            </a:r>
            <a:r>
              <a:rPr lang="nl-BE" dirty="0">
                <a:latin typeface="Arial" charset="0"/>
              </a:rPr>
              <a:t> planning:</a:t>
            </a:r>
          </a:p>
          <a:p>
            <a:pPr marL="285750" indent="-285750">
              <a:spcAft>
                <a:spcPct val="25000"/>
              </a:spcAft>
              <a:buNone/>
            </a:pPr>
            <a:endParaRPr lang="en-US" dirty="0">
              <a:latin typeface="Arial" charset="0"/>
            </a:endParaRPr>
          </a:p>
          <a:p>
            <a:pPr marL="285750" indent="-285750">
              <a:spcAft>
                <a:spcPct val="25000"/>
              </a:spcAft>
            </a:pPr>
            <a:r>
              <a:rPr lang="en-US" dirty="0" err="1">
                <a:latin typeface="Arial" charset="0"/>
              </a:rPr>
              <a:t>analyse</a:t>
            </a:r>
            <a:r>
              <a:rPr lang="en-US" dirty="0">
                <a:latin typeface="Arial" charset="0"/>
              </a:rPr>
              <a:t> demand and supply (projections)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impact of (human) activities on resource functions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 err="1">
                <a:latin typeface="Arial" charset="0"/>
              </a:rPr>
              <a:t>analyse</a:t>
            </a:r>
            <a:r>
              <a:rPr lang="en-US" dirty="0">
                <a:latin typeface="Arial" charset="0"/>
              </a:rPr>
              <a:t> (possible) conflicts between uses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link with sectoral plans (agriculture, energy, health, ……)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386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923" y="4011561"/>
            <a:ext cx="9955161" cy="21654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situation analysis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ct val="25000"/>
              </a:spcAft>
              <a:buNone/>
            </a:pPr>
            <a:r>
              <a:rPr lang="en-US" sz="2000" dirty="0">
                <a:latin typeface="Arial" charset="0"/>
              </a:rPr>
              <a:t>Trigger is (WR) policy plan:</a:t>
            </a:r>
          </a:p>
          <a:p>
            <a:pPr marL="762000" lvl="1">
              <a:spcAft>
                <a:spcPct val="25000"/>
              </a:spcAft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285750" indent="-285750">
              <a:spcAft>
                <a:spcPct val="25000"/>
              </a:spcAft>
            </a:pPr>
            <a:r>
              <a:rPr lang="en-US" sz="2000" dirty="0">
                <a:latin typeface="Arial" charset="0"/>
              </a:rPr>
              <a:t>systematic review of the </a:t>
            </a:r>
            <a:r>
              <a:rPr lang="en-US" sz="2000" u="sng" dirty="0">
                <a:latin typeface="Arial" charset="0"/>
              </a:rPr>
              <a:t>functions</a:t>
            </a:r>
            <a:r>
              <a:rPr lang="en-US" sz="2000" dirty="0">
                <a:latin typeface="Arial" charset="0"/>
              </a:rPr>
              <a:t> and role of water for the different human and environmental uses</a:t>
            </a:r>
          </a:p>
          <a:p>
            <a:pPr marL="285750" indent="-285750">
              <a:spcAft>
                <a:spcPct val="25000"/>
              </a:spcAft>
            </a:pPr>
            <a:endParaRPr lang="nl-BE" sz="2000" dirty="0">
              <a:latin typeface="Arial" charset="0"/>
            </a:endParaRPr>
          </a:p>
          <a:p>
            <a:pPr>
              <a:spcAft>
                <a:spcPct val="25000"/>
              </a:spcAft>
              <a:buNone/>
              <a:defRPr/>
            </a:pPr>
            <a:endParaRPr lang="en-US" sz="2000" b="1" dirty="0">
              <a:latin typeface="Arial" charset="0"/>
            </a:endParaRPr>
          </a:p>
          <a:p>
            <a:pPr>
              <a:spcAft>
                <a:spcPct val="2500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Intensity of analysis depends upon</a:t>
            </a:r>
          </a:p>
          <a:p>
            <a:pPr marL="355600" indent="-355600">
              <a:spcAft>
                <a:spcPct val="250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comparative importance of water resources functions </a:t>
            </a:r>
          </a:p>
          <a:p>
            <a:pPr marL="355600" indent="-355600">
              <a:spcAft>
                <a:spcPct val="250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 scarcity of the resource (quantity + quality) and </a:t>
            </a:r>
          </a:p>
          <a:p>
            <a:pPr marL="355600" indent="-355600">
              <a:spcAft>
                <a:spcPct val="250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 conflicts between uses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12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The issues can be divided into </a:t>
            </a:r>
            <a:r>
              <a:rPr lang="en-GB" dirty="0">
                <a:solidFill>
                  <a:srgbClr val="FFC000"/>
                </a:solidFill>
              </a:rPr>
              <a:t>livelihood/demand issues </a:t>
            </a:r>
            <a:r>
              <a:rPr lang="en-GB" dirty="0"/>
              <a:t>(e.g. meeting the increasing/conflicting demands of different economic sectors) and </a:t>
            </a:r>
            <a:r>
              <a:rPr lang="en-GB" dirty="0">
                <a:solidFill>
                  <a:srgbClr val="FFC000"/>
                </a:solidFill>
              </a:rPr>
              <a:t>resource-impact issues </a:t>
            </a:r>
            <a:r>
              <a:rPr lang="en-GB" dirty="0"/>
              <a:t>(e.g. impact of climate change, impact from human activities and land management)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Examples of assessment </a:t>
            </a:r>
          </a:p>
          <a:p>
            <a:pPr lvl="1">
              <a:defRPr/>
            </a:pPr>
            <a:r>
              <a:rPr lang="en-US" dirty="0"/>
              <a:t>Social assessment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e.g. </a:t>
            </a:r>
            <a:r>
              <a:rPr lang="en-US" i="1" dirty="0" err="1">
                <a:solidFill>
                  <a:schemeClr val="tx1">
                    <a:lumMod val="50000"/>
                  </a:schemeClr>
                </a:solidFill>
              </a:rPr>
              <a:t>Budds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 module institutional analysis)</a:t>
            </a:r>
          </a:p>
          <a:p>
            <a:pPr lvl="1">
              <a:defRPr/>
            </a:pPr>
            <a:r>
              <a:rPr lang="nl-BE" dirty="0"/>
              <a:t>Socio-</a:t>
            </a:r>
            <a:r>
              <a:rPr lang="nl-BE" dirty="0" err="1"/>
              <a:t>ecological</a:t>
            </a:r>
            <a:r>
              <a:rPr lang="nl-BE" dirty="0"/>
              <a:t> systems assessment </a:t>
            </a:r>
            <a:r>
              <a:rPr lang="nl-BE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nl-BE" i="1" dirty="0">
                <a:solidFill>
                  <a:schemeClr val="tx1">
                    <a:lumMod val="50000"/>
                  </a:schemeClr>
                </a:solidFill>
              </a:rPr>
              <a:t>e.g. </a:t>
            </a:r>
            <a:r>
              <a:rPr lang="nl-BE" i="1" dirty="0" err="1">
                <a:solidFill>
                  <a:schemeClr val="tx1">
                    <a:lumMod val="50000"/>
                  </a:schemeClr>
                </a:solidFill>
              </a:rPr>
              <a:t>Ostrom</a:t>
            </a:r>
            <a:r>
              <a:rPr lang="nl-BE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US" dirty="0"/>
              <a:t>Risk or vulnerability assessment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(e.g. DRR, NAIAD, CRIDA)</a:t>
            </a:r>
          </a:p>
          <a:p>
            <a:pPr lvl="1">
              <a:defRPr/>
            </a:pPr>
            <a:r>
              <a:rPr lang="en-US" dirty="0"/>
              <a:t>Demand management assessment </a:t>
            </a:r>
          </a:p>
          <a:p>
            <a:pPr lvl="1">
              <a:defRPr/>
            </a:pPr>
            <a:r>
              <a:rPr lang="en-US" dirty="0"/>
              <a:t>Environmental Impact assessment </a:t>
            </a:r>
          </a:p>
          <a:p>
            <a:pPr lvl="1">
              <a:defRPr/>
            </a:pPr>
            <a:r>
              <a:rPr lang="nl-BE" dirty="0" err="1"/>
              <a:t>Ecosystem</a:t>
            </a:r>
            <a:r>
              <a:rPr lang="nl-BE" dirty="0"/>
              <a:t> services assessment </a:t>
            </a:r>
            <a:r>
              <a:rPr lang="nl-BE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nl-BE" i="1" dirty="0">
                <a:solidFill>
                  <a:schemeClr val="tx1">
                    <a:lumMod val="50000"/>
                  </a:schemeClr>
                </a:solidFill>
              </a:rPr>
              <a:t>e.g. Diaz</a:t>
            </a:r>
            <a:r>
              <a:rPr lang="nl-BE" dirty="0">
                <a:solidFill>
                  <a:schemeClr val="tx1">
                    <a:lumMod val="50000"/>
                  </a:schemeClr>
                </a:solidFill>
              </a:rPr>
              <a:t>, MAES)</a:t>
            </a:r>
          </a:p>
        </p:txBody>
      </p:sp>
      <p:pic>
        <p:nvPicPr>
          <p:cNvPr id="4" name="Content Placeholder 8" descr="Pages from 01_chapter01_22.tiff"/>
          <p:cNvPicPr>
            <a:picLocks noChangeAspect="1"/>
          </p:cNvPicPr>
          <p:nvPr/>
        </p:nvPicPr>
        <p:blipFill>
          <a:blip r:embed="rId3" cstate="print"/>
          <a:srcRect l="48702" t="7524" r="7870" b="59771"/>
          <a:stretch>
            <a:fillRect/>
          </a:stretch>
        </p:blipFill>
        <p:spPr>
          <a:xfrm>
            <a:off x="8817021" y="3742428"/>
            <a:ext cx="2515709" cy="24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4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Out of the sphere of influence, cannot change it, but have to adapt to it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Climate scenarios: taking into account variability and change of hydro-meteorological variables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Socio-economic scenario: </a:t>
            </a:r>
            <a:r>
              <a:rPr lang="en-GB" dirty="0"/>
              <a:t>population growth over time; energy prices over time; global transport of crude petroleum; technological changes of production processes/raw materials/types of products; amount of leisure time; and import/export policies.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98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3 - Strategy building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65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Interventions, alternatives and strategies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 strategy is a complete, consistent and coherent combination of measures that can be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/>
              <a:t>Technical (infrastructure (conventional and non-conventional), including operational rules and O&amp;M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/>
              <a:t>Ecological (improving functioning of ecosystem, </a:t>
            </a:r>
            <a:r>
              <a:rPr lang="en-US" sz="1800" dirty="0" err="1"/>
              <a:t>hydroforestry</a:t>
            </a:r>
            <a:r>
              <a:rPr lang="en-US" sz="1800" dirty="0"/>
              <a:t>, enhancing recharge, minimum flow regimes)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/>
              <a:t>Implementation incentives (economic, pricing, legal)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/>
              <a:t>Institutional arrangements (responsibilities of agencies and modes of interaction)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After identification of the situation (problems and opportunities)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Allow reaching the objectives of the plan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33034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Phases of River Basin Development</a:t>
            </a:r>
          </a:p>
        </p:txBody>
      </p:sp>
      <p:pic>
        <p:nvPicPr>
          <p:cNvPr id="7" name="Picture 4" descr="Pages from Molle_River Basin Trajectory_Report7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389" t="53149" r="17387" b="13251"/>
          <a:stretch>
            <a:fillRect/>
          </a:stretch>
        </p:blipFill>
        <p:spPr bwMode="auto">
          <a:xfrm>
            <a:off x="656492" y="1586884"/>
            <a:ext cx="7572619" cy="504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452337" y="1604840"/>
            <a:ext cx="3352312" cy="13234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/>
              <a:t>“All river basins progress sequentially through the six development phases, from the undeveloped state to the fully developed, or closed, state.” Keller et al., 1998.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091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water security</a:t>
            </a:r>
            <a:endParaRPr lang="en-GB" dirty="0"/>
          </a:p>
        </p:txBody>
      </p:sp>
      <p:pic>
        <p:nvPicPr>
          <p:cNvPr id="4" name="Picture 2" descr="Pages from Molle_River Basin Trajectory_Report72_P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96" t="47589" r="22824" b="15947"/>
          <a:stretch>
            <a:fillRect/>
          </a:stretch>
        </p:blipFill>
        <p:spPr bwMode="auto">
          <a:xfrm>
            <a:off x="838200" y="1690688"/>
            <a:ext cx="6546400" cy="463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43446" y="1690688"/>
            <a:ext cx="4032250" cy="18158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/>
              <a:t>Types of responses to water scarcity (to achieve water security)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Conservation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Allocation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Supply augmentation</a:t>
            </a:r>
          </a:p>
          <a:p>
            <a:pPr>
              <a:defRPr/>
            </a:pPr>
            <a:endParaRPr lang="en-US" sz="1600" i="1" dirty="0"/>
          </a:p>
          <a:p>
            <a:pPr>
              <a:defRPr/>
            </a:pPr>
            <a:r>
              <a:rPr lang="en-US" sz="1600" i="1" dirty="0"/>
              <a:t>Source: </a:t>
            </a:r>
            <a:r>
              <a:rPr lang="en-US" sz="1600" i="1" dirty="0" err="1"/>
              <a:t>Molle</a:t>
            </a:r>
            <a:r>
              <a:rPr lang="en-US" sz="1600" i="1" dirty="0"/>
              <a:t>, 2003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731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first some general concepts and planning terminology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37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Once the alternatives are identified, the effects that each produces on the socio-hydrological system must be evaluated: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necessary to compute (potential) indicator values as a result of each of the alternatives being implemented.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Data collection and analysis and use of modelling/Decision support  tools (e.g. optimization and/or simulation models) contribute in this process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Methods such as multi-criteria analysis and cost-benefit analysis contribute to the final recommendations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Choice is made by DM (not by models): involves politics, negotiation and potential compensation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24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4 - Action plan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66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action plan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Focuses on translation preferred strategy to concrete actions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Responsibilities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Liabilities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Funding and finance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Contracting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not intended to be static or prescriptive, leaving room for decision-makers to further discuss in relation to their own responsibilities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Uses, corrects or creates the necessary enabling environment for implementation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29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5 - Implementation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24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Building infrastructure and implementing non-infrastructural measures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Monitoring and evaluation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Based on the indicators linked to criteria and objectives defined earlier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Informs adaptive management and potential contingency measures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Informs compliance with performance levels (if specified in contract)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Informs next planning cycle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Important source of public (dis)trust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66535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of 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400" b="1" dirty="0"/>
              <a:t>Has this lecture facilitated to?:</a:t>
            </a:r>
          </a:p>
          <a:p>
            <a:pPr lvl="0"/>
            <a:r>
              <a:rPr lang="en-US" sz="2400" dirty="0"/>
              <a:t>Get acquainted with a water resources plan from a country you know</a:t>
            </a:r>
          </a:p>
          <a:p>
            <a:pPr lvl="0"/>
            <a:r>
              <a:rPr lang="en-US" sz="2400" dirty="0"/>
              <a:t>Identify scope, objectives and boundaries of the plan and the drivers for the plan</a:t>
            </a:r>
          </a:p>
          <a:p>
            <a:pPr lvl="0"/>
            <a:r>
              <a:rPr lang="en-US" sz="2400" dirty="0"/>
              <a:t>Reflect on scale and link to water policy</a:t>
            </a:r>
          </a:p>
          <a:p>
            <a:pPr lvl="0"/>
            <a:r>
              <a:rPr lang="en-US" sz="2400" dirty="0"/>
              <a:t>Reflect on link to water resources system and its functions</a:t>
            </a:r>
          </a:p>
          <a:p>
            <a:pPr lvl="0"/>
            <a:r>
              <a:rPr lang="en-US" sz="2400" dirty="0"/>
              <a:t>Be exposed to the output of a planning process and methods as a preparation for the next lectures</a:t>
            </a:r>
          </a:p>
          <a:p>
            <a:pPr lvl="0"/>
            <a:endParaRPr lang="en-US" sz="2400" dirty="0"/>
          </a:p>
          <a:p>
            <a:pPr>
              <a:buNone/>
            </a:pPr>
            <a:r>
              <a:rPr lang="en-GB" sz="2400" b="1" dirty="0"/>
              <a:t>And are you now able to?:</a:t>
            </a:r>
          </a:p>
          <a:p>
            <a:r>
              <a:rPr lang="en-US" sz="2400" dirty="0"/>
              <a:t>Explain basic concepts and notions in water resources planning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06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/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Loucks and Van Beek (2017) – chapter 13 (mandatory read)</a:t>
            </a:r>
          </a:p>
          <a:p>
            <a:r>
              <a:rPr lang="en-US" dirty="0" err="1"/>
              <a:t>Ecampus</a:t>
            </a:r>
            <a:r>
              <a:rPr lang="en-US" dirty="0"/>
              <a:t> repository of plans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6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/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Loucks</a:t>
            </a:r>
            <a:r>
              <a:rPr lang="en-US" dirty="0"/>
              <a:t> and van Beek, 2017 – chapter 13 (mandatory read)</a:t>
            </a:r>
          </a:p>
          <a:p>
            <a:endParaRPr lang="en-US" dirty="0"/>
          </a:p>
          <a:p>
            <a:r>
              <a:rPr lang="en-US" dirty="0"/>
              <a:t>Philip, R., Anton, B. &amp; van der Steen, P. 2011. SWITCH Training Kit. Integrated Urban Water Management in the City of the Future. Module 1. Strategic Planning. ICLEI, Freiburg, Germany. </a:t>
            </a:r>
            <a:r>
              <a:rPr lang="en-US" dirty="0">
                <a:hlinkClick r:id="rId2"/>
              </a:rPr>
              <a:t>https://switchtraining.eu/home/</a:t>
            </a:r>
            <a:r>
              <a:rPr lang="en-US" dirty="0"/>
              <a:t>  </a:t>
            </a:r>
          </a:p>
          <a:p>
            <a:r>
              <a:rPr lang="en-US" dirty="0"/>
              <a:t>UN-Water, GWP. 2007. </a:t>
            </a:r>
            <a:r>
              <a:rPr lang="en-US" dirty="0" err="1"/>
              <a:t>Roadmapping</a:t>
            </a:r>
            <a:r>
              <a:rPr lang="en-US" dirty="0"/>
              <a:t> for Advancing Integrated Water Resources Management (IWRM) Processes. </a:t>
            </a:r>
            <a:r>
              <a:rPr lang="en-US" dirty="0">
                <a:hlinkClick r:id="rId3"/>
              </a:rPr>
              <a:t>https://www.un.org/waterforlifedecade/iwrm.shtml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Linton, J., &amp; </a:t>
            </a:r>
            <a:r>
              <a:rPr lang="en-US" dirty="0" err="1"/>
              <a:t>Budds</a:t>
            </a:r>
            <a:r>
              <a:rPr lang="en-US" dirty="0"/>
              <a:t>, J. (2014). The </a:t>
            </a:r>
            <a:r>
              <a:rPr lang="en-US" dirty="0" err="1"/>
              <a:t>hydrosocial</a:t>
            </a:r>
            <a:r>
              <a:rPr lang="en-US" dirty="0"/>
              <a:t> cycle: Defining and mobilizing a relational-dialectical approach to water. </a:t>
            </a:r>
            <a:r>
              <a:rPr lang="en-US" i="1" dirty="0" err="1"/>
              <a:t>Geoforum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https://doi.org/10.1016/j.geoforum.2013.10.008</a:t>
            </a:r>
            <a:r>
              <a:rPr lang="en-US" dirty="0"/>
              <a:t> </a:t>
            </a:r>
          </a:p>
          <a:p>
            <a:r>
              <a:rPr lang="en-US" dirty="0" err="1"/>
              <a:t>Ostrom</a:t>
            </a:r>
            <a:r>
              <a:rPr lang="en-US" dirty="0"/>
              <a:t>, E. (2009). A general framework for analyzing sustainability of social-ecological systems. In </a:t>
            </a:r>
            <a:r>
              <a:rPr lang="en-US" i="1" dirty="0"/>
              <a:t>Science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https://doi.org/10.1126/science.1172133</a:t>
            </a:r>
            <a:r>
              <a:rPr lang="en-US" dirty="0"/>
              <a:t> </a:t>
            </a:r>
          </a:p>
          <a:p>
            <a:r>
              <a:rPr lang="en-US" dirty="0"/>
              <a:t>Keller, J., Keller, a, &amp; </a:t>
            </a:r>
            <a:r>
              <a:rPr lang="en-US" dirty="0" err="1"/>
              <a:t>Davids</a:t>
            </a:r>
            <a:r>
              <a:rPr lang="en-US" dirty="0"/>
              <a:t>, G. (1998). River basin development phases and implications of closure. </a:t>
            </a:r>
            <a:r>
              <a:rPr lang="en-US" i="1" dirty="0"/>
              <a:t>Journal of Applied Irrigation Science</a:t>
            </a:r>
            <a:r>
              <a:rPr lang="en-US" dirty="0"/>
              <a:t>. </a:t>
            </a:r>
          </a:p>
          <a:p>
            <a:r>
              <a:rPr lang="en-US" dirty="0" err="1"/>
              <a:t>Molle</a:t>
            </a:r>
            <a:r>
              <a:rPr lang="en-US" dirty="0"/>
              <a:t>, F. 2003. The closure of river basins: trajectories and societal responses. Conference paper 3</a:t>
            </a:r>
            <a:r>
              <a:rPr lang="en-US" baseline="30000" dirty="0"/>
              <a:t>rd</a:t>
            </a:r>
            <a:r>
              <a:rPr lang="en-US" dirty="0"/>
              <a:t> conference of the International Water History Association. Alexandria, Egypt, 14 November 2003 </a:t>
            </a:r>
            <a:r>
              <a:rPr lang="en-US" dirty="0">
                <a:hlinkClick r:id="rId6"/>
              </a:rPr>
              <a:t>http://dlc.dlib.indiana.edu/dlc/handle/10535/5064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093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from the world on WRP -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Strategic Planning (SP) in business ( 5’ video by Erica Olson, check 3’51 on what SP is really about, check for analogies and differences between SP for organizations and water resources system) </a:t>
            </a:r>
            <a:r>
              <a:rPr lang="en-US" sz="2000" dirty="0">
                <a:hlinkClick r:id="rId3"/>
              </a:rPr>
              <a:t>https://www.youtube.com/watch?v=s_OvXeUQV3o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Global Water Partnership – (4:43 video sharing key insights on IWRM planning from 13 African countries during 2005-2010 period, lessons start at min 2:00) </a:t>
            </a:r>
            <a:r>
              <a:rPr lang="en-US" sz="2000" dirty="0">
                <a:hlinkClick r:id="rId4"/>
              </a:rPr>
              <a:t>http://www.youtube.com/watch?v=tn4HyG9Q_N0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UC Davis lectures introducing water resources planning (lectures by dr. Sandoval, check min 18:35 to end for discussion of scales) </a:t>
            </a:r>
            <a:r>
              <a:rPr lang="en-US" sz="2000" dirty="0">
                <a:hlinkClick r:id="rId5"/>
              </a:rPr>
              <a:t>https://www.youtube.com/watch?v=GQRXLJir9Po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Risk-based Water Resources planning under uncertainty (seminar by Dr. Jim Hall, check minutes </a:t>
            </a:r>
            <a:r>
              <a:rPr lang="en-US" sz="2000" dirty="0"/>
              <a:t>18:00 to 22:00 for explanation of risk-based planning) </a:t>
            </a:r>
            <a:r>
              <a:rPr lang="en-US" sz="2000" dirty="0">
                <a:hlinkClick r:id="rId6"/>
              </a:rPr>
              <a:t>https://www.youtube.com/watch?v=xXXD5kaP78w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544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n.vancauwenbergh@un-ihe.org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2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water resources planning (WRP)?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WRP is the </a:t>
            </a:r>
            <a:r>
              <a:rPr lang="en-US" dirty="0">
                <a:solidFill>
                  <a:srgbClr val="FFC000"/>
                </a:solidFill>
              </a:rPr>
              <a:t>creative and analytical process </a:t>
            </a:r>
            <a:r>
              <a:rPr lang="en-US" dirty="0"/>
              <a:t>of </a:t>
            </a:r>
          </a:p>
          <a:p>
            <a:r>
              <a:rPr lang="en-US" dirty="0"/>
              <a:t>Hypothesizing sets of possible </a:t>
            </a:r>
            <a:r>
              <a:rPr lang="en-US" dirty="0">
                <a:solidFill>
                  <a:srgbClr val="FFC000"/>
                </a:solidFill>
              </a:rPr>
              <a:t>goals</a:t>
            </a:r>
          </a:p>
          <a:p>
            <a:r>
              <a:rPr lang="en-US" dirty="0"/>
              <a:t>Assembling needed information to develop and </a:t>
            </a:r>
            <a:r>
              <a:rPr lang="en-US" dirty="0">
                <a:solidFill>
                  <a:srgbClr val="FFC000"/>
                </a:solidFill>
              </a:rPr>
              <a:t>systematically analyze alternative courses of 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attainment of such goals</a:t>
            </a:r>
          </a:p>
          <a:p>
            <a:r>
              <a:rPr lang="en-US" dirty="0"/>
              <a:t>Displaying the </a:t>
            </a:r>
            <a:r>
              <a:rPr lang="en-US" dirty="0">
                <a:solidFill>
                  <a:srgbClr val="FFC000"/>
                </a:solidFill>
              </a:rPr>
              <a:t>information</a:t>
            </a:r>
            <a:r>
              <a:rPr lang="en-US" dirty="0"/>
              <a:t> and the consequences of alternative actions in an authoritative manner</a:t>
            </a:r>
          </a:p>
          <a:p>
            <a:r>
              <a:rPr lang="en-US" dirty="0"/>
              <a:t>Devising </a:t>
            </a:r>
            <a:r>
              <a:rPr lang="en-US" dirty="0">
                <a:solidFill>
                  <a:srgbClr val="FFC000"/>
                </a:solidFill>
              </a:rPr>
              <a:t>detailed procedures </a:t>
            </a:r>
            <a:r>
              <a:rPr lang="en-US" dirty="0"/>
              <a:t>for carrying out the actions, and</a:t>
            </a:r>
          </a:p>
          <a:p>
            <a:r>
              <a:rPr lang="en-US" dirty="0"/>
              <a:t>Recommending courses of actions as an </a:t>
            </a:r>
            <a:r>
              <a:rPr lang="en-US" dirty="0">
                <a:solidFill>
                  <a:srgbClr val="FFC000"/>
                </a:solidFill>
              </a:rPr>
              <a:t>aid to decision-makers </a:t>
            </a:r>
            <a:r>
              <a:rPr lang="en-US" dirty="0"/>
              <a:t>in deciding what set of goals and courses of action to pursue</a:t>
            </a:r>
          </a:p>
          <a:p>
            <a:endParaRPr lang="en-US" dirty="0"/>
          </a:p>
          <a:p>
            <a:pPr algn="r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(USA, National Water Committee, 1998)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water resources planning (WRP)?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GB" dirty="0"/>
              <a:t>Water Resources Planning (WRP) serves Water Resources Management (WRM).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WRP addresses the functioning of the Water Resources System (WRS) in its integrated whole, taking into consideration its social, economic and environmental functions.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The aims of WRP are: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planning of allocation and development of a scarce resource</a:t>
            </a:r>
            <a:r>
              <a:rPr lang="en-US" dirty="0"/>
              <a:t>, matching water </a:t>
            </a:r>
            <a:r>
              <a:rPr lang="en-US" dirty="0">
                <a:solidFill>
                  <a:srgbClr val="FFC000"/>
                </a:solidFill>
              </a:rPr>
              <a:t>availability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demand</a:t>
            </a:r>
            <a:r>
              <a:rPr lang="en-US" dirty="0"/>
              <a:t>, taking into account the </a:t>
            </a:r>
            <a:r>
              <a:rPr lang="en-US" dirty="0">
                <a:solidFill>
                  <a:srgbClr val="FFC000"/>
                </a:solidFill>
              </a:rPr>
              <a:t>physical boundaries</a:t>
            </a:r>
            <a:r>
              <a:rPr lang="en-US" dirty="0"/>
              <a:t>, the full set of national </a:t>
            </a:r>
            <a:r>
              <a:rPr lang="en-US" dirty="0">
                <a:solidFill>
                  <a:srgbClr val="FFC000"/>
                </a:solidFill>
              </a:rPr>
              <a:t>objectives and constraints and interests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stakeholders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4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water resources planning (WRP)?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main purpose is to ensure the sustainable exploitation of the water resources in support of the production of goods and services required to meet national and regional demand objectives</a:t>
            </a:r>
          </a:p>
          <a:p>
            <a:r>
              <a:rPr lang="en-US" dirty="0"/>
              <a:t>Systematic procedure to generate a synthesis of information in such a manner to gain insight into the nature and consequences of possible management strategies;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analysis for planning aims to </a:t>
            </a:r>
          </a:p>
          <a:p>
            <a:r>
              <a:rPr lang="en-US" dirty="0"/>
              <a:t>identify and formulate feasible management actions;</a:t>
            </a:r>
          </a:p>
          <a:p>
            <a:r>
              <a:rPr lang="en-US" dirty="0"/>
              <a:t>generate and present quantitative information to enable better decisions on proposed actions for water resources development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7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goals of planning and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Reducing the frequency and/or severity of the adverse consequences of droughts, floods and excessive pollution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Identification and evaluation of alternative measures that may increase the available water supplies or hydropower, improve recreation and/or navigation, and enhance the quality of water and aquatic ecosystems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 safe, reliable and affordable drinking water to people without causing damage to environment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Allocate scarce water resources among competing users in an equitable manner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Maximize net social and economic benefits from the operation of a multipurpose dam while minimizing the environmental damage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-----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9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31772</TotalTime>
  <Words>3530</Words>
  <Application>Microsoft Office PowerPoint</Application>
  <PresentationFormat>Widescreen</PresentationFormat>
  <Paragraphs>575</Paragraphs>
  <Slides>59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Wingdings</vt:lpstr>
      <vt:lpstr>Calibri Light</vt:lpstr>
      <vt:lpstr>Calibri</vt:lpstr>
      <vt:lpstr>Arial Narrow</vt:lpstr>
      <vt:lpstr>Arial</vt:lpstr>
      <vt:lpstr>Office Theme</vt:lpstr>
      <vt:lpstr>Introduction to  Water Resources Plans and Framework for Analysis</vt:lpstr>
      <vt:lpstr>Learning objectives</vt:lpstr>
      <vt:lpstr>Learning activities during this lecture</vt:lpstr>
      <vt:lpstr>Exercise: analyse a water resources plan</vt:lpstr>
      <vt:lpstr>But first some general concepts and planning terminology</vt:lpstr>
      <vt:lpstr>What is water resources planning (WRP)?</vt:lpstr>
      <vt:lpstr>What is water resources planning (WRP)?</vt:lpstr>
      <vt:lpstr>What is water resources planning (WRP)?</vt:lpstr>
      <vt:lpstr>Common goals of planning and management</vt:lpstr>
      <vt:lpstr>An example of planning to address water scarcity</vt:lpstr>
      <vt:lpstr>What is water resources planning (WRP)?</vt:lpstr>
      <vt:lpstr>Scope and boundaries of WRP</vt:lpstr>
      <vt:lpstr>Spatial scales for WRP</vt:lpstr>
      <vt:lpstr>Temporal scales for WRP</vt:lpstr>
      <vt:lpstr>Spatial and temporal scales of physical processes</vt:lpstr>
      <vt:lpstr>Boundaries and scales of activities</vt:lpstr>
      <vt:lpstr>Planning approaches</vt:lpstr>
      <vt:lpstr>Planning terminology</vt:lpstr>
      <vt:lpstr>References / sources</vt:lpstr>
      <vt:lpstr>Exercise</vt:lpstr>
      <vt:lpstr>Exercise: analyse a water resources plan</vt:lpstr>
      <vt:lpstr>Discussion</vt:lpstr>
      <vt:lpstr>Discussion</vt:lpstr>
      <vt:lpstr>How do you make a water resources plan?</vt:lpstr>
      <vt:lpstr>Water resources planning  steps </vt:lpstr>
      <vt:lpstr>The development of a water resources plan</vt:lpstr>
      <vt:lpstr>Framework for analysis</vt:lpstr>
      <vt:lpstr>Framework for analysis – simple form</vt:lpstr>
      <vt:lpstr>Framework for analysis</vt:lpstr>
      <vt:lpstr>Framework for analysis</vt:lpstr>
      <vt:lpstr>Circular, repetitive process</vt:lpstr>
      <vt:lpstr>Circular, repetitive process</vt:lpstr>
      <vt:lpstr>Phase 1 - Inception</vt:lpstr>
      <vt:lpstr>Setting up stakeholder process</vt:lpstr>
      <vt:lpstr>Analysis conditions</vt:lpstr>
      <vt:lpstr>System boundaries and scope</vt:lpstr>
      <vt:lpstr>Objectives and criteria</vt:lpstr>
      <vt:lpstr>Objectives and criteria - example</vt:lpstr>
      <vt:lpstr>Phase 2 - Situation analysis</vt:lpstr>
      <vt:lpstr>Objectives of the situation analysis</vt:lpstr>
      <vt:lpstr>Triggers for WRP and situation analysis</vt:lpstr>
      <vt:lpstr>Levels of situation analysis (1/2)</vt:lpstr>
      <vt:lpstr>Levels of situation analysis (2/2)</vt:lpstr>
      <vt:lpstr>Issues and assessment</vt:lpstr>
      <vt:lpstr>Scenario analysis</vt:lpstr>
      <vt:lpstr>Phase 3 - Strategy building</vt:lpstr>
      <vt:lpstr>Interventions, alternatives and strategies</vt:lpstr>
      <vt:lpstr>Phases of River Basin Development</vt:lpstr>
      <vt:lpstr>Strategies for water security</vt:lpstr>
      <vt:lpstr>Strategy evaluation</vt:lpstr>
      <vt:lpstr>Phase 4 - Action plan</vt:lpstr>
      <vt:lpstr>Define action plan</vt:lpstr>
      <vt:lpstr>Phase 5 - Implementation</vt:lpstr>
      <vt:lpstr>Implementation</vt:lpstr>
      <vt:lpstr>Check of learning objectives</vt:lpstr>
      <vt:lpstr>References / sources</vt:lpstr>
      <vt:lpstr>References / sources</vt:lpstr>
      <vt:lpstr>Videos from the world on WRP - optional</vt:lpstr>
      <vt:lpstr>Thank you</vt:lpstr>
    </vt:vector>
  </TitlesOfParts>
  <Company>IHE Delft Institute for Water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Participation, methods and tools</dc:title>
  <dc:creator>Nora van Cauwenbergh</dc:creator>
  <cp:lastModifiedBy>Nora van Cauwenbergh</cp:lastModifiedBy>
  <cp:revision>213</cp:revision>
  <dcterms:created xsi:type="dcterms:W3CDTF">2020-01-28T09:57:39Z</dcterms:created>
  <dcterms:modified xsi:type="dcterms:W3CDTF">2025-10-09T08:06:44Z</dcterms:modified>
</cp:coreProperties>
</file>