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68" r:id="rId1"/>
  </p:sldMasterIdLst>
  <p:notesMasterIdLst>
    <p:notesMasterId r:id="rId25"/>
  </p:notesMasterIdLst>
  <p:handoutMasterIdLst>
    <p:handoutMasterId r:id="rId26"/>
  </p:handoutMasterIdLst>
  <p:sldIdLst>
    <p:sldId id="424" r:id="rId2"/>
    <p:sldId id="428" r:id="rId3"/>
    <p:sldId id="436" r:id="rId4"/>
    <p:sldId id="426" r:id="rId5"/>
    <p:sldId id="430" r:id="rId6"/>
    <p:sldId id="431" r:id="rId7"/>
    <p:sldId id="432" r:id="rId8"/>
    <p:sldId id="434" r:id="rId9"/>
    <p:sldId id="437" r:id="rId10"/>
    <p:sldId id="440" r:id="rId11"/>
    <p:sldId id="311" r:id="rId12"/>
    <p:sldId id="435" r:id="rId13"/>
    <p:sldId id="438" r:id="rId14"/>
    <p:sldId id="439" r:id="rId15"/>
    <p:sldId id="522" r:id="rId16"/>
    <p:sldId id="441" r:id="rId17"/>
    <p:sldId id="444" r:id="rId18"/>
    <p:sldId id="519" r:id="rId19"/>
    <p:sldId id="520" r:id="rId20"/>
    <p:sldId id="442" r:id="rId21"/>
    <p:sldId id="521" r:id="rId22"/>
    <p:sldId id="523" r:id="rId23"/>
    <p:sldId id="429" r:id="rId24"/>
  </p:sldIdLst>
  <p:sldSz cx="12192000" cy="6858000"/>
  <p:notesSz cx="9144000" cy="68580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4319" userDrawn="1">
          <p15:clr>
            <a:srgbClr val="A4A3A4"/>
          </p15:clr>
        </p15:guide>
        <p15:guide id="2" orient="horz" pos="980" userDrawn="1">
          <p15:clr>
            <a:srgbClr val="A4A3A4"/>
          </p15:clr>
        </p15:guide>
        <p15:guide id="3" orient="horz" pos="346" userDrawn="1">
          <p15:clr>
            <a:srgbClr val="A4A3A4"/>
          </p15:clr>
        </p15:guide>
        <p15:guide id="4" orient="horz" pos="1616" userDrawn="1">
          <p15:clr>
            <a:srgbClr val="A4A3A4"/>
          </p15:clr>
        </p15:guide>
        <p15:guide id="5" pos="7468" userDrawn="1">
          <p15:clr>
            <a:srgbClr val="A4A3A4"/>
          </p15:clr>
        </p15:guide>
        <p15:guide id="6" pos="3868" userDrawn="1">
          <p15:clr>
            <a:srgbClr val="A4A3A4"/>
          </p15:clr>
        </p15:guide>
        <p15:guide id="7" pos="21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FEE"/>
    <a:srgbClr val="0092D0"/>
    <a:srgbClr val="002D6D"/>
    <a:srgbClr val="0092D1"/>
    <a:srgbClr val="00B7EB"/>
    <a:srgbClr val="385D8A"/>
    <a:srgbClr val="6699FF"/>
    <a:srgbClr val="00B7EA"/>
    <a:srgbClr val="00B0F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Objects="1">
      <p:cViewPr>
        <p:scale>
          <a:sx n="77" d="100"/>
          <a:sy n="77" d="100"/>
        </p:scale>
        <p:origin x="835" y="106"/>
      </p:cViewPr>
      <p:guideLst>
        <p:guide orient="horz" pos="4319"/>
        <p:guide orient="horz" pos="980"/>
        <p:guide orient="horz" pos="346"/>
        <p:guide orient="horz" pos="1616"/>
        <p:guide pos="7468"/>
        <p:guide pos="3868"/>
        <p:guide pos="2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notesViewPr>
    <p:cSldViewPr snapToGrid="0" snapToObjects="1" showGuides="1">
      <p:cViewPr varScale="1">
        <p:scale>
          <a:sx n="104" d="100"/>
          <a:sy n="104" d="100"/>
        </p:scale>
        <p:origin x="-2168" y="-10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vl1pPr>
          </a:lstStyle>
          <a:p>
            <a:pPr>
              <a:defRPr/>
            </a:pPr>
            <a:endParaRPr lang="en-US"/>
          </a:p>
        </p:txBody>
      </p:sp>
      <p:sp>
        <p:nvSpPr>
          <p:cNvPr id="55299"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6309A501-0301-4398-965A-6A4A93E447EF}" type="datetime1">
              <a:rPr lang="en-US"/>
              <a:pPr>
                <a:defRPr/>
              </a:pPr>
              <a:t>10/10/2025</a:t>
            </a:fld>
            <a:endParaRPr lang="en-US"/>
          </a:p>
        </p:txBody>
      </p:sp>
      <p:sp>
        <p:nvSpPr>
          <p:cNvPr id="55300"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vl1pPr>
          </a:lstStyle>
          <a:p>
            <a:pPr>
              <a:defRPr/>
            </a:pPr>
            <a:endParaRPr lang="en-US"/>
          </a:p>
        </p:txBody>
      </p:sp>
      <p:sp>
        <p:nvSpPr>
          <p:cNvPr id="55301"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6B9A137C-6395-42CC-A20B-C17891A09B20}" type="slidenum">
              <a:rPr lang="en-US"/>
              <a:pPr>
                <a:defRPr/>
              </a:pPr>
              <a:t>‹#›</a:t>
            </a:fld>
            <a:endParaRPr lang="en-US"/>
          </a:p>
        </p:txBody>
      </p:sp>
    </p:spTree>
    <p:extLst>
      <p:ext uri="{BB962C8B-B14F-4D97-AF65-F5344CB8AC3E}">
        <p14:creationId xmlns:p14="http://schemas.microsoft.com/office/powerpoint/2010/main" val="1317815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0723"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5604"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0727"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11B1BAD-EFC5-4142-A9F0-ADD3DB3AF809}" type="slidenum">
              <a:rPr lang="en-US"/>
              <a:pPr>
                <a:defRPr/>
              </a:pPr>
              <a:t>‹#›</a:t>
            </a:fld>
            <a:endParaRPr lang="en-US"/>
          </a:p>
        </p:txBody>
      </p:sp>
    </p:spTree>
    <p:extLst>
      <p:ext uri="{BB962C8B-B14F-4D97-AF65-F5344CB8AC3E}">
        <p14:creationId xmlns:p14="http://schemas.microsoft.com/office/powerpoint/2010/main" val="30960500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364BF2-BB80-48BE-9F70-7B8D82ED5325}" type="slidenum">
              <a:rPr lang="nl-NL"/>
              <a:pPr/>
              <a:t>17</a:t>
            </a:fld>
            <a:endParaRPr lang="nl-NL"/>
          </a:p>
        </p:txBody>
      </p:sp>
      <p:sp>
        <p:nvSpPr>
          <p:cNvPr id="556034" name="Rectangle 2"/>
          <p:cNvSpPr>
            <a:spLocks noGrp="1" noRot="1" noChangeAspect="1" noChangeArrowheads="1" noTextEdit="1"/>
          </p:cNvSpPr>
          <p:nvPr>
            <p:ph type="sldImg"/>
          </p:nvPr>
        </p:nvSpPr>
        <p:spPr>
          <a:xfrm>
            <a:off x="-2284413" y="1069975"/>
            <a:ext cx="9526588" cy="5359400"/>
          </a:xfrm>
          <a:ln/>
        </p:spPr>
      </p:sp>
      <p:sp>
        <p:nvSpPr>
          <p:cNvPr id="556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151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4413" y="1069975"/>
            <a:ext cx="9526588" cy="5359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11B1BAD-EFC5-4142-A9F0-ADD3DB3AF809}" type="slidenum">
              <a:rPr lang="en-US" smtClean="0"/>
              <a:pPr>
                <a:defRPr/>
              </a:pPr>
              <a:t>18</a:t>
            </a:fld>
            <a:endParaRPr lang="en-US"/>
          </a:p>
        </p:txBody>
      </p:sp>
    </p:spTree>
    <p:extLst>
      <p:ext uri="{BB962C8B-B14F-4D97-AF65-F5344CB8AC3E}">
        <p14:creationId xmlns:p14="http://schemas.microsoft.com/office/powerpoint/2010/main" val="2767748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480000" y="360000"/>
            <a:ext cx="11232000" cy="5292000"/>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0"/>
          <p:cNvSpPr txBox="1">
            <a:spLocks noChangeArrowheads="1"/>
          </p:cNvSpPr>
          <p:nvPr userDrawn="1"/>
        </p:nvSpPr>
        <p:spPr bwMode="auto">
          <a:xfrm>
            <a:off x="672000" y="504000"/>
            <a:ext cx="10753195" cy="3356946"/>
          </a:xfrm>
          <a:prstGeom prst="rect">
            <a:avLst/>
          </a:prstGeom>
          <a:noFill/>
          <a:ln w="9525">
            <a:noFill/>
            <a:miter lim="800000"/>
            <a:headEnd/>
            <a:tailEnd/>
          </a:ln>
        </p:spPr>
        <p:txBody>
          <a:bodyPr wrap="square" lIns="90000" tIns="46800" rIns="90000" bIns="46800">
            <a:spAutoFit/>
          </a:bodyPr>
          <a:lstStyle/>
          <a:p>
            <a:pPr eaLnBrk="0" hangingPunct="0">
              <a:spcBef>
                <a:spcPct val="50000"/>
              </a:spcBef>
            </a:pPr>
            <a:r>
              <a:rPr lang="en-US" sz="3600" b="1" dirty="0">
                <a:solidFill>
                  <a:schemeClr val="bg1"/>
                </a:solidFill>
                <a:latin typeface="Arial" pitchFamily="34" charset="0"/>
                <a:cs typeface="Arial" pitchFamily="34" charset="0"/>
              </a:rPr>
              <a:t>Self-Evaluation</a:t>
            </a:r>
          </a:p>
          <a:p>
            <a:pPr eaLnBrk="0" hangingPunct="0">
              <a:lnSpc>
                <a:spcPct val="50000"/>
              </a:lnSpc>
              <a:spcBef>
                <a:spcPct val="50000"/>
              </a:spcBef>
            </a:pPr>
            <a:r>
              <a:rPr lang="en-US" sz="3600" b="1" dirty="0">
                <a:solidFill>
                  <a:schemeClr val="bg1"/>
                </a:solidFill>
                <a:latin typeface="Arial" pitchFamily="34" charset="0"/>
                <a:cs typeface="Arial" pitchFamily="34" charset="0"/>
              </a:rPr>
              <a:t>UNESCO-IHE</a:t>
            </a:r>
          </a:p>
          <a:p>
            <a:pPr eaLnBrk="0" hangingPunct="0">
              <a:lnSpc>
                <a:spcPct val="50000"/>
              </a:lnSpc>
              <a:spcBef>
                <a:spcPct val="50000"/>
              </a:spcBef>
            </a:pPr>
            <a:r>
              <a:rPr lang="en-US" sz="3600" b="1" dirty="0">
                <a:solidFill>
                  <a:schemeClr val="bg1"/>
                </a:solidFill>
                <a:latin typeface="Arial" pitchFamily="34" charset="0"/>
                <a:cs typeface="Arial" pitchFamily="34" charset="0"/>
              </a:rPr>
              <a:t>Institute for Water Education</a:t>
            </a:r>
          </a:p>
          <a:p>
            <a:pPr eaLnBrk="0" hangingPunct="0">
              <a:lnSpc>
                <a:spcPct val="50000"/>
              </a:lnSpc>
              <a:spcBef>
                <a:spcPct val="50000"/>
              </a:spcBef>
            </a:pPr>
            <a:r>
              <a:rPr lang="en-US" sz="9600" b="1" dirty="0">
                <a:solidFill>
                  <a:srgbClr val="FFFFFF">
                    <a:alpha val="60000"/>
                  </a:srgbClr>
                </a:solidFill>
                <a:latin typeface="Arial" pitchFamily="34" charset="0"/>
                <a:cs typeface="Arial" pitchFamily="34" charset="0"/>
              </a:rPr>
              <a:t>2007-2013</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00" y="5652000"/>
            <a:ext cx="3028717" cy="1206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p:cNvSpPr/>
          <p:nvPr userDrawn="1"/>
        </p:nvSpPr>
        <p:spPr>
          <a:xfrm>
            <a:off x="480000" y="360000"/>
            <a:ext cx="11232000" cy="5292000"/>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672000" y="1512000"/>
            <a:ext cx="10848000" cy="4320480"/>
          </a:xfrm>
        </p:spPr>
        <p:txBody>
          <a:bodyPr tIns="108000" bIns="108000"/>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4" name="Text Placeholder 3"/>
          <p:cNvSpPr>
            <a:spLocks noGrp="1"/>
          </p:cNvSpPr>
          <p:nvPr>
            <p:ph type="body" sz="quarter" idx="10" hasCustomPrompt="1"/>
          </p:nvPr>
        </p:nvSpPr>
        <p:spPr>
          <a:xfrm>
            <a:off x="670984" y="548680"/>
            <a:ext cx="10849016" cy="772107"/>
          </a:xfrm>
        </p:spPr>
        <p:txBody>
          <a:bodyPr wrap="none" tIns="108000" bIns="108000">
            <a:normAutofit/>
          </a:bodyPr>
          <a:lstStyle>
            <a:lvl1pPr marL="0" indent="0">
              <a:buNone/>
              <a:defRPr sz="3600" b="1">
                <a:solidFill>
                  <a:schemeClr val="bg1"/>
                </a:solidFill>
              </a:defRPr>
            </a:lvl1pPr>
          </a:lstStyle>
          <a:p>
            <a:pPr lvl="0"/>
            <a:r>
              <a:rPr lang="en-US" dirty="0"/>
              <a:t>Click to edit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00" y="5652000"/>
            <a:ext cx="3028717" cy="1206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000" y="1440000"/>
            <a:ext cx="10848000" cy="4525963"/>
          </a:xfrm>
        </p:spPr>
        <p:txBody>
          <a:bodyPr/>
          <a:lstStyle/>
          <a:p>
            <a:pPr lvl="0"/>
            <a:r>
              <a:rPr lang="en-US"/>
              <a:t>Click to edit Master text styles</a:t>
            </a:r>
          </a:p>
          <a:p>
            <a:pPr lvl="1"/>
            <a:r>
              <a:rPr lang="en-US"/>
              <a:t>Second level</a:t>
            </a:r>
          </a:p>
          <a:p>
            <a:pPr lvl="2"/>
            <a:r>
              <a:rPr lang="en-US"/>
              <a:t>Third level</a:t>
            </a:r>
          </a:p>
        </p:txBody>
      </p:sp>
      <p:sp>
        <p:nvSpPr>
          <p:cNvPr id="13" name="Rectangle 12"/>
          <p:cNvSpPr/>
          <p:nvPr userDrawn="1"/>
        </p:nvSpPr>
        <p:spPr>
          <a:xfrm>
            <a:off x="480000" y="6192000"/>
            <a:ext cx="11232000" cy="1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0"/>
          <p:cNvSpPr>
            <a:spLocks noGrp="1"/>
          </p:cNvSpPr>
          <p:nvPr>
            <p:ph type="body" sz="quarter" idx="10" hasCustomPrompt="1"/>
          </p:nvPr>
        </p:nvSpPr>
        <p:spPr>
          <a:xfrm>
            <a:off x="480000" y="360363"/>
            <a:ext cx="2361892" cy="551090"/>
          </a:xfrm>
          <a:solidFill>
            <a:srgbClr val="009FEE"/>
          </a:solidFill>
        </p:spPr>
        <p:txBody>
          <a:bodyPr wrap="none" lIns="144000" tIns="72000" rIns="144000" bIns="108000" anchor="t" anchorCtr="0">
            <a:spAutoFit/>
          </a:bodyPr>
          <a:lstStyle>
            <a:lvl1pPr marL="0" indent="0">
              <a:buNone/>
              <a:defRPr sz="2400">
                <a:solidFill>
                  <a:srgbClr val="FFFFFF"/>
                </a:solidFill>
                <a:latin typeface="Times New Roman"/>
                <a:cs typeface="Times New Roman"/>
              </a:defRPr>
            </a:lvl1pPr>
          </a:lstStyle>
          <a:p>
            <a:pPr lvl="0"/>
            <a:r>
              <a:rPr lang="en-US" sz="2400" dirty="0">
                <a:solidFill>
                  <a:schemeClr val="bg1"/>
                </a:solidFill>
                <a:latin typeface="Times New Roman"/>
                <a:cs typeface="Times New Roman"/>
              </a:rPr>
              <a:t>Click to edit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18" y="6210001"/>
            <a:ext cx="1627369" cy="64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2000" y="1440000"/>
            <a:ext cx="5384800" cy="4525963"/>
          </a:xfrm>
        </p:spPr>
        <p:txBody>
          <a:bodyPr>
            <a:normAutofit/>
          </a:bodyPr>
          <a:lstStyle>
            <a:lvl1pPr>
              <a:defRPr sz="1800"/>
            </a:lvl1pPr>
            <a:lvl2pPr>
              <a:defRPr sz="1800"/>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440000"/>
            <a:ext cx="5384800" cy="4525963"/>
          </a:xfrm>
        </p:spPr>
        <p:txBody>
          <a:bodyPr>
            <a:normAutofit/>
          </a:bodyPr>
          <a:lstStyle>
            <a:lvl1pPr>
              <a:defRPr sz="1800"/>
            </a:lvl1pPr>
            <a:lvl2pPr>
              <a:defRPr sz="1800"/>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3" name="Rectangle 12"/>
          <p:cNvSpPr/>
          <p:nvPr userDrawn="1"/>
        </p:nvSpPr>
        <p:spPr>
          <a:xfrm>
            <a:off x="480000" y="6192000"/>
            <a:ext cx="11232000" cy="1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480000" y="360363"/>
            <a:ext cx="2361892" cy="551090"/>
          </a:xfrm>
          <a:solidFill>
            <a:srgbClr val="009FEE"/>
          </a:solidFill>
        </p:spPr>
        <p:txBody>
          <a:bodyPr wrap="none" lIns="144000" tIns="72000" rIns="144000" bIns="108000" anchor="t" anchorCtr="0">
            <a:spAutoFit/>
          </a:bodyPr>
          <a:lstStyle>
            <a:lvl1pPr marL="0" indent="0">
              <a:buNone/>
              <a:defRPr sz="2400">
                <a:solidFill>
                  <a:srgbClr val="FFFFFF"/>
                </a:solidFill>
                <a:latin typeface="Times New Roman"/>
                <a:cs typeface="Times New Roman"/>
              </a:defRPr>
            </a:lvl1pPr>
          </a:lstStyle>
          <a:p>
            <a:pPr lvl="0"/>
            <a:r>
              <a:rPr lang="en-US" sz="2400" dirty="0">
                <a:solidFill>
                  <a:schemeClr val="bg1"/>
                </a:solidFill>
                <a:latin typeface="Times New Roman"/>
                <a:cs typeface="Times New Roman"/>
              </a:rPr>
              <a:t>Click to edit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18" y="6210001"/>
            <a:ext cx="1627369" cy="64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480000" y="6192000"/>
            <a:ext cx="11232000" cy="1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18" y="6210001"/>
            <a:ext cx="1627369" cy="64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967542" y="260649"/>
            <a:ext cx="8077737" cy="6314739"/>
          </a:xfrm>
          <a:prstGeom prst="rect">
            <a:avLst/>
          </a:prstGeom>
          <a:noFill/>
          <a:ln w="9525">
            <a:noFill/>
            <a:miter lim="800000"/>
            <a:headEnd/>
            <a:tailEnd/>
          </a:ln>
        </p:spPr>
      </p:pic>
    </p:spTree>
    <p:extLst>
      <p:ext uri="{BB962C8B-B14F-4D97-AF65-F5344CB8AC3E}">
        <p14:creationId xmlns:p14="http://schemas.microsoft.com/office/powerpoint/2010/main" val="3272939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80CC2D-65B0-4217-8BFA-C8A7E6A8457B}"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83774A-75A6-4C4F-A9D1-9078A8E793D7}" type="slidenum">
              <a:rPr lang="en-GB" smtClean="0"/>
              <a:t>‹#›</a:t>
            </a:fld>
            <a:endParaRPr lang="en-GB"/>
          </a:p>
        </p:txBody>
      </p:sp>
    </p:spTree>
    <p:extLst>
      <p:ext uri="{BB962C8B-B14F-4D97-AF65-F5344CB8AC3E}">
        <p14:creationId xmlns:p14="http://schemas.microsoft.com/office/powerpoint/2010/main" val="356137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2000" y="5040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2000" y="16200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cSld>
  <p:clrMap bg1="lt1" tx1="dk1" bg2="lt2" tx2="dk2" accent1="accent1" accent2="accent2" accent3="accent3" accent4="accent4" accent5="accent5" accent6="accent6" hlink="hlink" folHlink="folHlink"/>
  <p:sldLayoutIdLst>
    <p:sldLayoutId id="2147483974" r:id="rId1"/>
    <p:sldLayoutId id="2147483969" r:id="rId2"/>
    <p:sldLayoutId id="2147483970" r:id="rId3"/>
    <p:sldLayoutId id="2147483972" r:id="rId4"/>
    <p:sldLayoutId id="2147483975" r:id="rId5"/>
    <p:sldLayoutId id="2147483976" r:id="rId6"/>
    <p:sldLayoutId id="2147483977" r:id="rId7"/>
  </p:sldLayoutIdLst>
  <p:hf hdr="0"/>
  <p:txStyles>
    <p:titleStyle>
      <a:lvl1pPr algn="l" defTabSz="914400" rtl="0" eaLnBrk="1" latinLnBrk="0" hangingPunct="1">
        <a:spcBef>
          <a:spcPct val="0"/>
        </a:spcBef>
        <a:buNone/>
        <a:defRPr sz="2800" b="1" kern="1200">
          <a:solidFill>
            <a:schemeClr val="tx1"/>
          </a:solidFill>
          <a:latin typeface="Arial"/>
          <a:ea typeface="+mj-ea"/>
          <a:cs typeface="Arial"/>
        </a:defRPr>
      </a:lvl1pPr>
    </p:titleStyle>
    <p:bodyStyle>
      <a:lvl1pPr marL="252000" indent="-2520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1pPr>
      <a:lvl2pPr marL="612000" indent="-2880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2pPr>
      <a:lvl3pPr marL="972000" indent="-324000" algn="l" defTabSz="914400" rtl="0" eaLnBrk="1" latinLnBrk="0" hangingPunct="1">
        <a:spcBef>
          <a:spcPct val="20000"/>
        </a:spcBef>
        <a:buFont typeface="Lucida Grande"/>
        <a:buChar char="-"/>
        <a:defRPr sz="18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UnescoIHE"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twitter.com/unescoihe" TargetMode="External"/><Relationship Id="rId1" Type="http://schemas.openxmlformats.org/officeDocument/2006/relationships/slideLayout" Target="../slideLayouts/slideLayout2.xml"/><Relationship Id="rId6" Type="http://schemas.openxmlformats.org/officeDocument/2006/relationships/hyperlink" Target="https://www.linkedin.com/company/unesco-ihe"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www.unesco-ihe.org/" TargetMode="External"/><Relationship Id="rId4" Type="http://schemas.openxmlformats.org/officeDocument/2006/relationships/hyperlink" Target="https://www.youtube.com/user/unescoihe"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www.linkedin.com/company/unesco-ihe" TargetMode="External"/><Relationship Id="rId13" Type="http://schemas.openxmlformats.org/officeDocument/2006/relationships/image" Target="../media/image7.png"/><Relationship Id="rId3" Type="http://schemas.openxmlformats.org/officeDocument/2006/relationships/hyperlink" Target="http://www.un-ihe.org/jaap-evers" TargetMode="External"/><Relationship Id="rId7" Type="http://schemas.openxmlformats.org/officeDocument/2006/relationships/image" Target="../media/image4.png"/><Relationship Id="rId12" Type="http://schemas.openxmlformats.org/officeDocument/2006/relationships/hyperlink" Target="http://www.unesco-ihe.org/" TargetMode="External"/><Relationship Id="rId2" Type="http://schemas.openxmlformats.org/officeDocument/2006/relationships/hyperlink" Target="mailto:j.evers@un-ihe.org" TargetMode="External"/><Relationship Id="rId1" Type="http://schemas.openxmlformats.org/officeDocument/2006/relationships/slideLayout" Target="../slideLayouts/slideLayout2.xml"/><Relationship Id="rId6" Type="http://schemas.openxmlformats.org/officeDocument/2006/relationships/hyperlink" Target="https://www.youtube.com/user/unescoihe"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s://www.facebook.com/UnescoIHE" TargetMode="External"/><Relationship Id="rId4" Type="http://schemas.openxmlformats.org/officeDocument/2006/relationships/hyperlink" Target="https://twitter.com/unescoihe"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672000" y="5060372"/>
            <a:ext cx="10848000" cy="772107"/>
          </a:xfrm>
        </p:spPr>
        <p:txBody>
          <a:bodyPr>
            <a:normAutofit/>
          </a:bodyPr>
          <a:lstStyle/>
          <a:p>
            <a:pPr algn="r"/>
            <a:r>
              <a:rPr lang="en-US" sz="2000" dirty="0">
                <a:latin typeface="+mj-lt"/>
              </a:rPr>
              <a:t>Jaap Evers</a:t>
            </a:r>
          </a:p>
        </p:txBody>
      </p:sp>
      <p:sp>
        <p:nvSpPr>
          <p:cNvPr id="12" name="Text Placeholder 11"/>
          <p:cNvSpPr>
            <a:spLocks noGrp="1"/>
          </p:cNvSpPr>
          <p:nvPr>
            <p:ph type="body" sz="quarter" idx="10"/>
          </p:nvPr>
        </p:nvSpPr>
        <p:spPr>
          <a:xfrm>
            <a:off x="578087" y="2276872"/>
            <a:ext cx="10848000" cy="772107"/>
          </a:xfrm>
        </p:spPr>
        <p:txBody>
          <a:bodyPr wrap="square">
            <a:spAutoFit/>
          </a:bodyPr>
          <a:lstStyle/>
          <a:p>
            <a:pPr algn="ctr"/>
            <a:r>
              <a:rPr lang="en-US" dirty="0">
                <a:latin typeface="+mj-lt"/>
              </a:rPr>
              <a:t>Situation and problem analysis</a:t>
            </a:r>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357" y="6029585"/>
            <a:ext cx="435038" cy="435038"/>
          </a:xfrm>
          <a:prstGeom prst="rect">
            <a:avLst/>
          </a:prstGeom>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1049" y="6024300"/>
            <a:ext cx="435038" cy="435038"/>
          </a:xfrm>
          <a:prstGeom prst="rect">
            <a:avLst/>
          </a:prstGeom>
        </p:spPr>
      </p:pic>
      <p:pic>
        <p:nvPicPr>
          <p:cNvPr id="7" name="Picture 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6485" y="6029585"/>
            <a:ext cx="435038" cy="435038"/>
          </a:xfrm>
          <a:prstGeom prst="rect">
            <a:avLst/>
          </a:prstGeom>
        </p:spPr>
      </p:pic>
      <p:pic>
        <p:nvPicPr>
          <p:cNvPr id="8" name="Picture 7">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1921" y="6029585"/>
            <a:ext cx="435038" cy="435038"/>
          </a:xfrm>
          <a:prstGeom prst="rect">
            <a:avLst/>
          </a:prstGeom>
        </p:spPr>
      </p:pic>
      <p:pic>
        <p:nvPicPr>
          <p:cNvPr id="9" name="Picture 8">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7556" y="6029585"/>
            <a:ext cx="435038" cy="435038"/>
          </a:xfrm>
          <a:prstGeom prst="rect">
            <a:avLst/>
          </a:prstGeom>
        </p:spPr>
      </p:pic>
    </p:spTree>
    <p:extLst>
      <p:ext uri="{BB962C8B-B14F-4D97-AF65-F5344CB8AC3E}">
        <p14:creationId xmlns:p14="http://schemas.microsoft.com/office/powerpoint/2010/main" val="1513169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09675-7233-829D-C1EF-E0185CF5A4A4}"/>
              </a:ext>
            </a:extLst>
          </p:cNvPr>
          <p:cNvSpPr>
            <a:spLocks noGrp="1"/>
          </p:cNvSpPr>
          <p:nvPr>
            <p:ph idx="1"/>
          </p:nvPr>
        </p:nvSpPr>
        <p:spPr/>
        <p:txBody>
          <a:bodyPr/>
          <a:lstStyle/>
          <a:p>
            <a:pPr marL="0" indent="0">
              <a:buNone/>
            </a:pPr>
            <a:r>
              <a:rPr lang="en-GB" dirty="0"/>
              <a:t>Give a situational analysis</a:t>
            </a:r>
          </a:p>
          <a:p>
            <a:pPr>
              <a:buFontTx/>
              <a:buChar char="-"/>
            </a:pPr>
            <a:r>
              <a:rPr lang="en-GB" dirty="0"/>
              <a:t>Social,</a:t>
            </a:r>
          </a:p>
          <a:p>
            <a:pPr>
              <a:buFontTx/>
              <a:buChar char="-"/>
            </a:pPr>
            <a:r>
              <a:rPr lang="en-GB" dirty="0"/>
              <a:t>Cultural</a:t>
            </a:r>
          </a:p>
          <a:p>
            <a:pPr>
              <a:buFontTx/>
              <a:buChar char="-"/>
            </a:pPr>
            <a:r>
              <a:rPr lang="en-GB" dirty="0"/>
              <a:t>Environmental</a:t>
            </a:r>
          </a:p>
          <a:p>
            <a:pPr>
              <a:buFontTx/>
              <a:buChar char="-"/>
            </a:pPr>
            <a:r>
              <a:rPr lang="en-GB" dirty="0"/>
              <a:t>Economic</a:t>
            </a:r>
          </a:p>
          <a:p>
            <a:pPr>
              <a:buFontTx/>
              <a:buChar char="-"/>
            </a:pPr>
            <a:r>
              <a:rPr lang="en-GB" dirty="0"/>
              <a:t>Technological</a:t>
            </a:r>
          </a:p>
          <a:p>
            <a:pPr>
              <a:buFontTx/>
              <a:buChar char="-"/>
            </a:pPr>
            <a:r>
              <a:rPr lang="en-GB" dirty="0"/>
              <a:t>Institutional</a:t>
            </a:r>
          </a:p>
        </p:txBody>
      </p:sp>
      <p:sp>
        <p:nvSpPr>
          <p:cNvPr id="3" name="Text Placeholder 2">
            <a:extLst>
              <a:ext uri="{FF2B5EF4-FFF2-40B4-BE49-F238E27FC236}">
                <a16:creationId xmlns:a16="http://schemas.microsoft.com/office/drawing/2014/main" id="{834DF6A4-EEFE-F4FB-0C97-B09DDC2FD2EF}"/>
              </a:ext>
            </a:extLst>
          </p:cNvPr>
          <p:cNvSpPr>
            <a:spLocks noGrp="1"/>
          </p:cNvSpPr>
          <p:nvPr>
            <p:ph type="body" sz="quarter" idx="10"/>
          </p:nvPr>
        </p:nvSpPr>
        <p:spPr>
          <a:xfrm>
            <a:off x="480000" y="360363"/>
            <a:ext cx="1920233" cy="551090"/>
          </a:xfrm>
        </p:spPr>
        <p:txBody>
          <a:bodyPr/>
          <a:lstStyle/>
          <a:p>
            <a:r>
              <a:rPr lang="en-GB" dirty="0"/>
              <a:t>Video Kerala</a:t>
            </a:r>
          </a:p>
        </p:txBody>
      </p:sp>
      <p:pic>
        <p:nvPicPr>
          <p:cNvPr id="5" name="Picture 4">
            <a:extLst>
              <a:ext uri="{FF2B5EF4-FFF2-40B4-BE49-F238E27FC236}">
                <a16:creationId xmlns:a16="http://schemas.microsoft.com/office/drawing/2014/main" id="{A3A90342-4E20-09A3-D917-D1F54AB83C87}"/>
              </a:ext>
            </a:extLst>
          </p:cNvPr>
          <p:cNvPicPr>
            <a:picLocks noChangeAspect="1"/>
          </p:cNvPicPr>
          <p:nvPr/>
        </p:nvPicPr>
        <p:blipFill>
          <a:blip r:embed="rId2"/>
          <a:srcRect l="4510" r="2583"/>
          <a:stretch>
            <a:fillRect/>
          </a:stretch>
        </p:blipFill>
        <p:spPr>
          <a:xfrm>
            <a:off x="4223792" y="1628800"/>
            <a:ext cx="7416824" cy="3305636"/>
          </a:xfrm>
          <a:prstGeom prst="rect">
            <a:avLst/>
          </a:prstGeom>
        </p:spPr>
      </p:pic>
    </p:spTree>
    <p:extLst>
      <p:ext uri="{BB962C8B-B14F-4D97-AF65-F5344CB8AC3E}">
        <p14:creationId xmlns:p14="http://schemas.microsoft.com/office/powerpoint/2010/main" val="68768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1097-A55C-4BFA-A4D0-4FE26AD70435}"/>
              </a:ext>
            </a:extLst>
          </p:cNvPr>
          <p:cNvSpPr>
            <a:spLocks noGrp="1"/>
          </p:cNvSpPr>
          <p:nvPr>
            <p:ph type="title"/>
          </p:nvPr>
        </p:nvSpPr>
        <p:spPr>
          <a:xfrm>
            <a:off x="838200" y="365125"/>
            <a:ext cx="10515600" cy="1325563"/>
          </a:xfrm>
        </p:spPr>
        <p:txBody>
          <a:bodyPr/>
          <a:lstStyle/>
          <a:p>
            <a:r>
              <a:rPr lang="en-US" dirty="0"/>
              <a:t>What is planning?</a:t>
            </a:r>
            <a:endParaRPr lang="en-GB" dirty="0"/>
          </a:p>
        </p:txBody>
      </p:sp>
      <p:sp>
        <p:nvSpPr>
          <p:cNvPr id="3" name="Content Placeholder 2">
            <a:extLst>
              <a:ext uri="{FF2B5EF4-FFF2-40B4-BE49-F238E27FC236}">
                <a16:creationId xmlns:a16="http://schemas.microsoft.com/office/drawing/2014/main" id="{4EB1904E-3EFD-4E39-84A6-5BC9A519F48D}"/>
              </a:ext>
            </a:extLst>
          </p:cNvPr>
          <p:cNvSpPr>
            <a:spLocks noGrp="1"/>
          </p:cNvSpPr>
          <p:nvPr>
            <p:ph idx="1"/>
          </p:nvPr>
        </p:nvSpPr>
        <p:spPr>
          <a:xfrm>
            <a:off x="838199" y="1825625"/>
            <a:ext cx="5257801" cy="4351338"/>
          </a:xfrm>
        </p:spPr>
        <p:txBody>
          <a:bodyPr/>
          <a:lstStyle/>
          <a:p>
            <a:pPr marL="0" indent="0">
              <a:buNone/>
            </a:pPr>
            <a:r>
              <a:rPr lang="en-GB" dirty="0"/>
              <a:t>Planning is an analytical process</a:t>
            </a:r>
          </a:p>
          <a:p>
            <a:r>
              <a:rPr lang="en-GB" i="1" dirty="0"/>
              <a:t>Understanding problems and solutions relations</a:t>
            </a:r>
          </a:p>
          <a:p>
            <a:endParaRPr lang="en-GB" dirty="0"/>
          </a:p>
          <a:p>
            <a:pPr marL="0" indent="0">
              <a:buNone/>
            </a:pPr>
            <a:r>
              <a:rPr lang="en-GB" dirty="0"/>
              <a:t>Planning is a political process</a:t>
            </a:r>
          </a:p>
          <a:p>
            <a:r>
              <a:rPr lang="en-GB" i="1" dirty="0"/>
              <a:t>Competition of ideas and interests, priorities, and trade-offs</a:t>
            </a:r>
          </a:p>
        </p:txBody>
      </p:sp>
      <p:pic>
        <p:nvPicPr>
          <p:cNvPr id="1026" name="Picture 2" descr="5 Stakeholders involved in river basin planning and management, each... |  Download Scientific Diagram">
            <a:extLst>
              <a:ext uri="{FF2B5EF4-FFF2-40B4-BE49-F238E27FC236}">
                <a16:creationId xmlns:a16="http://schemas.microsoft.com/office/drawing/2014/main" id="{5C759AD8-F83C-FDBF-10BB-900BA777B3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76"/>
          <a:stretch>
            <a:fillRect/>
          </a:stretch>
        </p:blipFill>
        <p:spPr bwMode="auto">
          <a:xfrm>
            <a:off x="5951984" y="525463"/>
            <a:ext cx="5920333" cy="5648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199678-643B-7E64-171C-A654BB716F05}"/>
              </a:ext>
            </a:extLst>
          </p:cNvPr>
          <p:cNvSpPr txBox="1"/>
          <p:nvPr/>
        </p:nvSpPr>
        <p:spPr>
          <a:xfrm>
            <a:off x="9480376" y="6237312"/>
            <a:ext cx="2088232" cy="307777"/>
          </a:xfrm>
          <a:prstGeom prst="rect">
            <a:avLst/>
          </a:prstGeom>
          <a:noFill/>
        </p:spPr>
        <p:txBody>
          <a:bodyPr wrap="square" rtlCol="0">
            <a:spAutoFit/>
          </a:bodyPr>
          <a:lstStyle/>
          <a:p>
            <a:r>
              <a:rPr lang="en-GB" sz="1400" dirty="0"/>
              <a:t>(Van Beek, 2017)</a:t>
            </a:r>
            <a:endParaRPr lang="en-GB" dirty="0"/>
          </a:p>
        </p:txBody>
      </p:sp>
    </p:spTree>
    <p:extLst>
      <p:ext uri="{BB962C8B-B14F-4D97-AF65-F5344CB8AC3E}">
        <p14:creationId xmlns:p14="http://schemas.microsoft.com/office/powerpoint/2010/main" val="351107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3FBF17-6254-9377-31C3-4DADAA708DEF}"/>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E6AB175A-8F7D-87EC-8259-2FE23271BA4D}"/>
              </a:ext>
            </a:extLst>
          </p:cNvPr>
          <p:cNvSpPr>
            <a:spLocks noGrp="1"/>
          </p:cNvSpPr>
          <p:nvPr>
            <p:ph type="body" sz="quarter" idx="10"/>
          </p:nvPr>
        </p:nvSpPr>
        <p:spPr/>
        <p:txBody>
          <a:bodyPr/>
          <a:lstStyle/>
          <a:p>
            <a:endParaRPr lang="en-GB"/>
          </a:p>
        </p:txBody>
      </p:sp>
      <p:pic>
        <p:nvPicPr>
          <p:cNvPr id="4" name="Content Placeholder 2">
            <a:extLst>
              <a:ext uri="{FF2B5EF4-FFF2-40B4-BE49-F238E27FC236}">
                <a16:creationId xmlns:a16="http://schemas.microsoft.com/office/drawing/2014/main" id="{B41FD2AF-2859-6607-8CEC-13C23878342E}"/>
              </a:ext>
            </a:extLst>
          </p:cNvPr>
          <p:cNvPicPr>
            <a:picLocks noChangeAspect="1"/>
          </p:cNvPicPr>
          <p:nvPr/>
        </p:nvPicPr>
        <p:blipFill>
          <a:blip r:embed="rId2"/>
          <a:stretch>
            <a:fillRect/>
          </a:stretch>
        </p:blipFill>
        <p:spPr>
          <a:xfrm rot="16200000">
            <a:off x="3469295" y="292514"/>
            <a:ext cx="5017558" cy="6820934"/>
          </a:xfrm>
          <a:prstGeom prst="rect">
            <a:avLst/>
          </a:prstGeom>
        </p:spPr>
      </p:pic>
    </p:spTree>
    <p:extLst>
      <p:ext uri="{BB962C8B-B14F-4D97-AF65-F5344CB8AC3E}">
        <p14:creationId xmlns:p14="http://schemas.microsoft.com/office/powerpoint/2010/main" val="58892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000" y="360363"/>
            <a:ext cx="11680982" cy="551090"/>
          </a:xfrm>
        </p:spPr>
        <p:txBody>
          <a:bodyPr/>
          <a:lstStyle/>
          <a:p>
            <a:r>
              <a:rPr lang="en-US" dirty="0">
                <a:latin typeface="+mj-lt"/>
              </a:rPr>
              <a:t>Rich pictures – a participatory approach to understanding and describing complex situations</a:t>
            </a:r>
          </a:p>
        </p:txBody>
      </p:sp>
      <p:pic>
        <p:nvPicPr>
          <p:cNvPr id="3" name="Content Placeholder 2">
            <a:extLst>
              <a:ext uri="{FF2B5EF4-FFF2-40B4-BE49-F238E27FC236}">
                <a16:creationId xmlns:a16="http://schemas.microsoft.com/office/drawing/2014/main" id="{4EF6AD1A-3240-42B5-AC54-B9FD27BCF580}"/>
              </a:ext>
            </a:extLst>
          </p:cNvPr>
          <p:cNvPicPr>
            <a:picLocks noGrp="1" noChangeAspect="1"/>
          </p:cNvPicPr>
          <p:nvPr>
            <p:ph sz="half" idx="1"/>
          </p:nvPr>
        </p:nvPicPr>
        <p:blipFill>
          <a:blip r:embed="rId2"/>
          <a:stretch>
            <a:fillRect/>
          </a:stretch>
        </p:blipFill>
        <p:spPr>
          <a:xfrm rot="16200000">
            <a:off x="3301316" y="900444"/>
            <a:ext cx="2369699" cy="3221400"/>
          </a:xfrm>
        </p:spPr>
      </p:pic>
      <p:pic>
        <p:nvPicPr>
          <p:cNvPr id="6" name="Picture 5">
            <a:extLst>
              <a:ext uri="{FF2B5EF4-FFF2-40B4-BE49-F238E27FC236}">
                <a16:creationId xmlns:a16="http://schemas.microsoft.com/office/drawing/2014/main" id="{78B5B0D6-D70D-4F20-A729-85FBD9F23CFA}"/>
              </a:ext>
            </a:extLst>
          </p:cNvPr>
          <p:cNvPicPr>
            <a:picLocks noChangeAspect="1"/>
          </p:cNvPicPr>
          <p:nvPr/>
        </p:nvPicPr>
        <p:blipFill>
          <a:blip r:embed="rId3"/>
          <a:stretch>
            <a:fillRect/>
          </a:stretch>
        </p:blipFill>
        <p:spPr>
          <a:xfrm rot="16200000">
            <a:off x="3299668" y="3364837"/>
            <a:ext cx="2372995" cy="3221400"/>
          </a:xfrm>
          <a:prstGeom prst="rect">
            <a:avLst/>
          </a:prstGeom>
        </p:spPr>
      </p:pic>
      <p:pic>
        <p:nvPicPr>
          <p:cNvPr id="9" name="Picture 8">
            <a:extLst>
              <a:ext uri="{FF2B5EF4-FFF2-40B4-BE49-F238E27FC236}">
                <a16:creationId xmlns:a16="http://schemas.microsoft.com/office/drawing/2014/main" id="{381C1A82-F319-42DC-8DB1-4C4D7A3E187F}"/>
              </a:ext>
            </a:extLst>
          </p:cNvPr>
          <p:cNvPicPr>
            <a:picLocks noChangeAspect="1"/>
          </p:cNvPicPr>
          <p:nvPr/>
        </p:nvPicPr>
        <p:blipFill>
          <a:blip r:embed="rId4"/>
          <a:stretch>
            <a:fillRect/>
          </a:stretch>
        </p:blipFill>
        <p:spPr>
          <a:xfrm rot="10800000">
            <a:off x="6169731" y="3805537"/>
            <a:ext cx="3166629" cy="2340000"/>
          </a:xfrm>
          <a:prstGeom prst="rect">
            <a:avLst/>
          </a:prstGeom>
        </p:spPr>
      </p:pic>
      <p:pic>
        <p:nvPicPr>
          <p:cNvPr id="11" name="Picture 10">
            <a:extLst>
              <a:ext uri="{FF2B5EF4-FFF2-40B4-BE49-F238E27FC236}">
                <a16:creationId xmlns:a16="http://schemas.microsoft.com/office/drawing/2014/main" id="{81CCBC8A-72A5-439C-88CC-13763BE48839}"/>
              </a:ext>
            </a:extLst>
          </p:cNvPr>
          <p:cNvPicPr>
            <a:picLocks noChangeAspect="1"/>
          </p:cNvPicPr>
          <p:nvPr/>
        </p:nvPicPr>
        <p:blipFill>
          <a:blip r:embed="rId5"/>
          <a:stretch>
            <a:fillRect/>
          </a:stretch>
        </p:blipFill>
        <p:spPr>
          <a:xfrm>
            <a:off x="6209057" y="1326294"/>
            <a:ext cx="3087979" cy="2340000"/>
          </a:xfrm>
          <a:prstGeom prst="rect">
            <a:avLst/>
          </a:prstGeom>
        </p:spPr>
      </p:pic>
      <p:pic>
        <p:nvPicPr>
          <p:cNvPr id="13" name="Picture 12">
            <a:extLst>
              <a:ext uri="{FF2B5EF4-FFF2-40B4-BE49-F238E27FC236}">
                <a16:creationId xmlns:a16="http://schemas.microsoft.com/office/drawing/2014/main" id="{1111BD82-DEDD-41CE-9F44-ACE7134763ED}"/>
              </a:ext>
            </a:extLst>
          </p:cNvPr>
          <p:cNvPicPr>
            <a:picLocks noChangeAspect="1"/>
          </p:cNvPicPr>
          <p:nvPr/>
        </p:nvPicPr>
        <p:blipFill>
          <a:blip r:embed="rId6"/>
          <a:stretch>
            <a:fillRect/>
          </a:stretch>
        </p:blipFill>
        <p:spPr>
          <a:xfrm>
            <a:off x="533250" y="1331478"/>
            <a:ext cx="2191990" cy="1647397"/>
          </a:xfrm>
          <a:prstGeom prst="rect">
            <a:avLst/>
          </a:prstGeom>
        </p:spPr>
      </p:pic>
      <p:pic>
        <p:nvPicPr>
          <p:cNvPr id="15" name="Picture 14">
            <a:extLst>
              <a:ext uri="{FF2B5EF4-FFF2-40B4-BE49-F238E27FC236}">
                <a16:creationId xmlns:a16="http://schemas.microsoft.com/office/drawing/2014/main" id="{EEE413E4-8E48-4F4B-AD0D-4797B0AA1013}"/>
              </a:ext>
            </a:extLst>
          </p:cNvPr>
          <p:cNvPicPr>
            <a:picLocks noChangeAspect="1"/>
          </p:cNvPicPr>
          <p:nvPr/>
        </p:nvPicPr>
        <p:blipFill>
          <a:blip r:embed="rId7"/>
          <a:stretch>
            <a:fillRect/>
          </a:stretch>
        </p:blipFill>
        <p:spPr>
          <a:xfrm>
            <a:off x="9447639" y="1331478"/>
            <a:ext cx="2223351" cy="2961618"/>
          </a:xfrm>
          <a:prstGeom prst="rect">
            <a:avLst/>
          </a:prstGeom>
        </p:spPr>
      </p:pic>
      <p:pic>
        <p:nvPicPr>
          <p:cNvPr id="17" name="Picture 16">
            <a:extLst>
              <a:ext uri="{FF2B5EF4-FFF2-40B4-BE49-F238E27FC236}">
                <a16:creationId xmlns:a16="http://schemas.microsoft.com/office/drawing/2014/main" id="{A299841E-1570-404E-82AA-C824A727303B}"/>
              </a:ext>
            </a:extLst>
          </p:cNvPr>
          <p:cNvPicPr>
            <a:picLocks noChangeAspect="1"/>
          </p:cNvPicPr>
          <p:nvPr/>
        </p:nvPicPr>
        <p:blipFill>
          <a:blip r:embed="rId8"/>
          <a:stretch>
            <a:fillRect/>
          </a:stretch>
        </p:blipFill>
        <p:spPr>
          <a:xfrm>
            <a:off x="470321" y="3121117"/>
            <a:ext cx="2292953" cy="3052463"/>
          </a:xfrm>
          <a:prstGeom prst="rect">
            <a:avLst/>
          </a:prstGeom>
        </p:spPr>
      </p:pic>
      <p:pic>
        <p:nvPicPr>
          <p:cNvPr id="19" name="Picture 18">
            <a:extLst>
              <a:ext uri="{FF2B5EF4-FFF2-40B4-BE49-F238E27FC236}">
                <a16:creationId xmlns:a16="http://schemas.microsoft.com/office/drawing/2014/main" id="{780771C1-0D97-4E8D-A091-83C741D148EB}"/>
              </a:ext>
            </a:extLst>
          </p:cNvPr>
          <p:cNvPicPr>
            <a:picLocks noChangeAspect="1"/>
          </p:cNvPicPr>
          <p:nvPr/>
        </p:nvPicPr>
        <p:blipFill>
          <a:blip r:embed="rId9"/>
          <a:stretch>
            <a:fillRect/>
          </a:stretch>
        </p:blipFill>
        <p:spPr>
          <a:xfrm>
            <a:off x="9415505" y="4444730"/>
            <a:ext cx="2267744" cy="1700808"/>
          </a:xfrm>
          <a:prstGeom prst="rect">
            <a:avLst/>
          </a:prstGeom>
        </p:spPr>
      </p:pic>
    </p:spTree>
    <p:extLst>
      <p:ext uri="{BB962C8B-B14F-4D97-AF65-F5344CB8AC3E}">
        <p14:creationId xmlns:p14="http://schemas.microsoft.com/office/powerpoint/2010/main" val="3473106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9713A4-3CBE-49DA-8ED9-0F415266FA1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4712" y="1052380"/>
            <a:ext cx="5022294" cy="2376621"/>
          </a:xfrm>
        </p:spPr>
      </p:pic>
      <p:sp>
        <p:nvSpPr>
          <p:cNvPr id="3" name="Text Placeholder 2">
            <a:extLst>
              <a:ext uri="{FF2B5EF4-FFF2-40B4-BE49-F238E27FC236}">
                <a16:creationId xmlns:a16="http://schemas.microsoft.com/office/drawing/2014/main" id="{74AF4F8C-03EE-46F1-8BFF-49E30CEF3BD2}"/>
              </a:ext>
            </a:extLst>
          </p:cNvPr>
          <p:cNvSpPr>
            <a:spLocks noGrp="1"/>
          </p:cNvSpPr>
          <p:nvPr>
            <p:ph type="body" sz="quarter" idx="10"/>
          </p:nvPr>
        </p:nvSpPr>
        <p:spPr>
          <a:xfrm>
            <a:off x="480000" y="360363"/>
            <a:ext cx="7026631" cy="514157"/>
          </a:xfrm>
        </p:spPr>
        <p:txBody>
          <a:bodyPr/>
          <a:lstStyle/>
          <a:p>
            <a:r>
              <a:rPr lang="en-GB" dirty="0"/>
              <a:t>Rich pictures approach: creating system understanding</a:t>
            </a:r>
          </a:p>
        </p:txBody>
      </p:sp>
      <p:pic>
        <p:nvPicPr>
          <p:cNvPr id="7" name="Picture 6">
            <a:extLst>
              <a:ext uri="{FF2B5EF4-FFF2-40B4-BE49-F238E27FC236}">
                <a16:creationId xmlns:a16="http://schemas.microsoft.com/office/drawing/2014/main" id="{4DE51932-92C5-42DD-82D3-8E536F624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813" y="3555917"/>
            <a:ext cx="5022292" cy="2376620"/>
          </a:xfrm>
          <a:prstGeom prst="rect">
            <a:avLst/>
          </a:prstGeom>
        </p:spPr>
      </p:pic>
      <p:pic>
        <p:nvPicPr>
          <p:cNvPr id="9" name="Picture 8">
            <a:extLst>
              <a:ext uri="{FF2B5EF4-FFF2-40B4-BE49-F238E27FC236}">
                <a16:creationId xmlns:a16="http://schemas.microsoft.com/office/drawing/2014/main" id="{60A47E94-57EB-4DEA-B61C-01E8E982B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65" t="20147" r="16911" b="20029"/>
          <a:stretch/>
        </p:blipFill>
        <p:spPr>
          <a:xfrm>
            <a:off x="714712" y="3555918"/>
            <a:ext cx="5022294" cy="2376622"/>
          </a:xfrm>
          <a:prstGeom prst="rect">
            <a:avLst/>
          </a:prstGeom>
        </p:spPr>
      </p:pic>
      <p:pic>
        <p:nvPicPr>
          <p:cNvPr id="11" name="Picture 10">
            <a:extLst>
              <a:ext uri="{FF2B5EF4-FFF2-40B4-BE49-F238E27FC236}">
                <a16:creationId xmlns:a16="http://schemas.microsoft.com/office/drawing/2014/main" id="{BC885509-47CA-4879-B819-7AFC8006BD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3" t="18980" r="24927" b="17670"/>
          <a:stretch/>
        </p:blipFill>
        <p:spPr>
          <a:xfrm>
            <a:off x="5900812" y="1052380"/>
            <a:ext cx="5022289" cy="2376620"/>
          </a:xfrm>
          <a:prstGeom prst="rect">
            <a:avLst/>
          </a:prstGeom>
        </p:spPr>
      </p:pic>
    </p:spTree>
    <p:extLst>
      <p:ext uri="{BB962C8B-B14F-4D97-AF65-F5344CB8AC3E}">
        <p14:creationId xmlns:p14="http://schemas.microsoft.com/office/powerpoint/2010/main" val="2242783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1DC68-DC8E-9C72-DA33-B8265BBA14BA}"/>
              </a:ext>
            </a:extLst>
          </p:cNvPr>
          <p:cNvSpPr>
            <a:spLocks noGrp="1"/>
          </p:cNvSpPr>
          <p:nvPr>
            <p:ph idx="1"/>
          </p:nvPr>
        </p:nvSpPr>
        <p:spPr/>
        <p:txBody>
          <a:bodyPr>
            <a:normAutofit/>
          </a:bodyPr>
          <a:lstStyle/>
          <a:p>
            <a:pPr marL="0" indent="0">
              <a:buNone/>
            </a:pPr>
            <a:r>
              <a:rPr lang="en-GB" sz="2400" dirty="0"/>
              <a:t>Develop a rich picture of your basin and focus on (shared ) water values</a:t>
            </a:r>
          </a:p>
          <a:p>
            <a:pPr marL="0" indent="0">
              <a:buNone/>
            </a:pPr>
            <a:endParaRPr lang="en-GB" sz="2400" dirty="0"/>
          </a:p>
          <a:p>
            <a:pPr marL="0" indent="0">
              <a:buNone/>
            </a:pPr>
            <a:r>
              <a:rPr lang="en-GB" sz="2400" i="1" dirty="0"/>
              <a:t>A value is something that is important and meaningful (of value) to someone. A shared water value means that a specific value has been identified by more than one individual or organisation. They can include environmental, cultural, economic and/or social aspects. A shared water challenge arises when more than one stakeholder identifies that a value is being threatened, or that a stakeholder’s activities is seen to be in competition with the protection of a value.</a:t>
            </a:r>
          </a:p>
        </p:txBody>
      </p:sp>
      <p:sp>
        <p:nvSpPr>
          <p:cNvPr id="3" name="Text Placeholder 2">
            <a:extLst>
              <a:ext uri="{FF2B5EF4-FFF2-40B4-BE49-F238E27FC236}">
                <a16:creationId xmlns:a16="http://schemas.microsoft.com/office/drawing/2014/main" id="{AF17BC55-F5ED-414E-6A2D-E7F943BC702B}"/>
              </a:ext>
            </a:extLst>
          </p:cNvPr>
          <p:cNvSpPr>
            <a:spLocks noGrp="1"/>
          </p:cNvSpPr>
          <p:nvPr>
            <p:ph type="body" sz="quarter" idx="10"/>
          </p:nvPr>
        </p:nvSpPr>
        <p:spPr>
          <a:xfrm>
            <a:off x="480000" y="360363"/>
            <a:ext cx="1348794" cy="551090"/>
          </a:xfrm>
        </p:spPr>
        <p:txBody>
          <a:bodyPr/>
          <a:lstStyle/>
          <a:p>
            <a:r>
              <a:rPr lang="en-GB" dirty="0"/>
              <a:t>Exercise</a:t>
            </a:r>
          </a:p>
        </p:txBody>
      </p:sp>
    </p:spTree>
    <p:extLst>
      <p:ext uri="{BB962C8B-B14F-4D97-AF65-F5344CB8AC3E}">
        <p14:creationId xmlns:p14="http://schemas.microsoft.com/office/powerpoint/2010/main" val="39361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0E160-8DE2-09D0-3AE6-E759F4CA7C72}"/>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810F6DE7-D2E9-4898-14E8-3E55FF3586A1}"/>
              </a:ext>
            </a:extLst>
          </p:cNvPr>
          <p:cNvSpPr>
            <a:spLocks noGrp="1"/>
          </p:cNvSpPr>
          <p:nvPr>
            <p:ph type="body" sz="quarter" idx="10"/>
          </p:nvPr>
        </p:nvSpPr>
        <p:spPr/>
        <p:txBody>
          <a:bodyPr/>
          <a:lstStyle/>
          <a:p>
            <a:endParaRPr lang="en-GB"/>
          </a:p>
        </p:txBody>
      </p:sp>
      <p:pic>
        <p:nvPicPr>
          <p:cNvPr id="4098" name="Picture 2" descr="Problem Tree – MSP Guide">
            <a:extLst>
              <a:ext uri="{FF2B5EF4-FFF2-40B4-BE49-F238E27FC236}">
                <a16:creationId xmlns:a16="http://schemas.microsoft.com/office/drawing/2014/main" id="{DF02ABE4-066E-2B09-F84C-1CA0F4BBA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64" y="11157"/>
            <a:ext cx="7296472" cy="665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2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692351" y="0"/>
            <a:ext cx="10972800" cy="1143000"/>
          </a:xfrm>
        </p:spPr>
        <p:txBody>
          <a:bodyPr/>
          <a:lstStyle/>
          <a:p>
            <a:r>
              <a:rPr lang="nl-NL" dirty="0">
                <a:latin typeface="+mj-lt"/>
              </a:rPr>
              <a:t>Case: </a:t>
            </a:r>
            <a:r>
              <a:rPr lang="nl-NL" dirty="0" err="1">
                <a:latin typeface="+mj-lt"/>
              </a:rPr>
              <a:t>Rotam</a:t>
            </a:r>
            <a:r>
              <a:rPr lang="nl-NL" dirty="0">
                <a:latin typeface="+mj-lt"/>
              </a:rPr>
              <a:t> bus </a:t>
            </a:r>
            <a:r>
              <a:rPr lang="nl-NL" dirty="0" err="1">
                <a:latin typeface="+mj-lt"/>
              </a:rPr>
              <a:t>action</a:t>
            </a:r>
            <a:r>
              <a:rPr lang="nl-NL" dirty="0">
                <a:latin typeface="+mj-lt"/>
              </a:rPr>
              <a:t> plan</a:t>
            </a:r>
          </a:p>
        </p:txBody>
      </p:sp>
      <p:sp>
        <p:nvSpPr>
          <p:cNvPr id="552963" name="Rectangle 3"/>
          <p:cNvSpPr>
            <a:spLocks noGrp="1" noChangeArrowheads="1"/>
          </p:cNvSpPr>
          <p:nvPr>
            <p:ph type="body" idx="1"/>
          </p:nvPr>
        </p:nvSpPr>
        <p:spPr>
          <a:xfrm>
            <a:off x="692351" y="1139754"/>
            <a:ext cx="10660233" cy="4805196"/>
          </a:xfrm>
        </p:spPr>
        <p:txBody>
          <a:bodyPr>
            <a:noAutofit/>
          </a:bodyPr>
          <a:lstStyle/>
          <a:p>
            <a:pPr marL="0" indent="0">
              <a:buNone/>
            </a:pPr>
            <a:r>
              <a:rPr lang="en-US" sz="2400" dirty="0">
                <a:latin typeface="+mj-lt"/>
              </a:rPr>
              <a:t>In the city of </a:t>
            </a:r>
            <a:r>
              <a:rPr lang="en-US" sz="2400" dirty="0" err="1">
                <a:latin typeface="+mj-lt"/>
              </a:rPr>
              <a:t>Rotam</a:t>
            </a:r>
            <a:r>
              <a:rPr lang="en-US" sz="2400" dirty="0">
                <a:latin typeface="+mj-lt"/>
              </a:rPr>
              <a:t>, the last two decades the frequency of bus accidents has increased significantly. This causes much delay and inconvenience for the passengers but also causes traffic jams. There have also been several accidents in which the bus driver, passengers or other traffic participants were killed. The city of </a:t>
            </a:r>
            <a:r>
              <a:rPr lang="en-US" sz="2400" dirty="0" err="1">
                <a:latin typeface="+mj-lt"/>
              </a:rPr>
              <a:t>Rotam</a:t>
            </a:r>
            <a:r>
              <a:rPr lang="en-US" sz="2400" dirty="0">
                <a:latin typeface="+mj-lt"/>
              </a:rPr>
              <a:t> has public transport contracts with several private public transport companies (operating local and regional bus lines), and due to bad publicity in the media they have registered a reduction in the number of bus passengers. The city council of </a:t>
            </a:r>
            <a:r>
              <a:rPr lang="en-US" sz="2400" dirty="0" err="1">
                <a:latin typeface="+mj-lt"/>
              </a:rPr>
              <a:t>Rotam</a:t>
            </a:r>
            <a:r>
              <a:rPr lang="en-US" sz="2400" dirty="0">
                <a:latin typeface="+mj-lt"/>
              </a:rPr>
              <a:t>, would like to see more people to use the bus again for their transportation within the city and its surrounding region.</a:t>
            </a:r>
            <a:endParaRPr lang="nl-NL" sz="2400" dirty="0">
              <a:latin typeface="+mj-lt"/>
            </a:endParaRPr>
          </a:p>
          <a:p>
            <a:pPr marL="0" indent="0">
              <a:buNone/>
            </a:pPr>
            <a:r>
              <a:rPr lang="en-US" sz="2400" dirty="0">
                <a:latin typeface="+mj-lt"/>
              </a:rPr>
              <a:t>The city public transport department (responsible for the control of the public transport companies) aims to develop a plan of action to increase the usage of buses for local transportation by its inhabitants. At the same time the plan is used by the city council to promote public transportation over the use of cars to improve the air quality of the city.</a:t>
            </a:r>
          </a:p>
        </p:txBody>
      </p:sp>
    </p:spTree>
    <p:extLst>
      <p:ext uri="{BB962C8B-B14F-4D97-AF65-F5344CB8AC3E}">
        <p14:creationId xmlns:p14="http://schemas.microsoft.com/office/powerpoint/2010/main" val="202677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Analyzing</a:t>
            </a:r>
            <a:r>
              <a:rPr lang="en-GB" dirty="0"/>
              <a:t> problems (cause – effect)</a:t>
            </a:r>
          </a:p>
        </p:txBody>
      </p:sp>
      <p:sp>
        <p:nvSpPr>
          <p:cNvPr id="3" name="Content Placeholder 2"/>
          <p:cNvSpPr>
            <a:spLocks noGrp="1"/>
          </p:cNvSpPr>
          <p:nvPr>
            <p:ph idx="1"/>
          </p:nvPr>
        </p:nvSpPr>
        <p:spPr/>
        <p:txBody>
          <a:bodyPr/>
          <a:lstStyle/>
          <a:p>
            <a:r>
              <a:rPr lang="en-GB" dirty="0"/>
              <a:t>Problem tree</a:t>
            </a:r>
          </a:p>
        </p:txBody>
      </p:sp>
      <p:sp>
        <p:nvSpPr>
          <p:cNvPr id="37891" name="Rectangle 3"/>
          <p:cNvSpPr>
            <a:spLocks noChangeArrowheads="1"/>
          </p:cNvSpPr>
          <p:nvPr/>
        </p:nvSpPr>
        <p:spPr bwMode="auto">
          <a:xfrm>
            <a:off x="152400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37890" name="Object 2"/>
          <p:cNvGraphicFramePr>
            <a:graphicFrameLocks noChangeAspect="1"/>
          </p:cNvGraphicFramePr>
          <p:nvPr/>
        </p:nvGraphicFramePr>
        <p:xfrm>
          <a:off x="4406136" y="1825625"/>
          <a:ext cx="6947664" cy="4532085"/>
        </p:xfrm>
        <a:graphic>
          <a:graphicData uri="http://schemas.openxmlformats.org/presentationml/2006/ole">
            <mc:AlternateContent xmlns:mc="http://schemas.openxmlformats.org/markup-compatibility/2006">
              <mc:Choice xmlns:v="urn:schemas-microsoft-com:vml" Requires="v">
                <p:oleObj name="Visio" r:id="rId3" imgW="5838923" imgH="3800520" progId="Visio.Drawing.11">
                  <p:embed/>
                </p:oleObj>
              </mc:Choice>
              <mc:Fallback>
                <p:oleObj name="Visio" r:id="rId3" imgW="5838923" imgH="3800520" progId="Visio.Drawing.11">
                  <p:embed/>
                  <p:pic>
                    <p:nvPicPr>
                      <p:cNvPr id="37890" name="Object 2"/>
                      <p:cNvPicPr>
                        <a:picLocks noChangeAspect="1" noChangeArrowheads="1"/>
                      </p:cNvPicPr>
                      <p:nvPr/>
                    </p:nvPicPr>
                    <p:blipFill>
                      <a:blip r:embed="rId4"/>
                      <a:srcRect/>
                      <a:stretch>
                        <a:fillRect/>
                      </a:stretch>
                    </p:blipFill>
                    <p:spPr bwMode="auto">
                      <a:xfrm>
                        <a:off x="4406136" y="1825625"/>
                        <a:ext cx="6947664" cy="4532085"/>
                      </a:xfrm>
                      <a:prstGeom prst="rect">
                        <a:avLst/>
                      </a:prstGeom>
                      <a:noFill/>
                    </p:spPr>
                  </p:pic>
                </p:oleObj>
              </mc:Fallback>
            </mc:AlternateContent>
          </a:graphicData>
        </a:graphic>
      </p:graphicFrame>
    </p:spTree>
    <p:extLst>
      <p:ext uri="{BB962C8B-B14F-4D97-AF65-F5344CB8AC3E}">
        <p14:creationId xmlns:p14="http://schemas.microsoft.com/office/powerpoint/2010/main" val="378269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2CEF-A0EB-49E0-8675-2CDC5B8CA18E}"/>
              </a:ext>
            </a:extLst>
          </p:cNvPr>
          <p:cNvSpPr>
            <a:spLocks noGrp="1"/>
          </p:cNvSpPr>
          <p:nvPr>
            <p:ph type="title"/>
          </p:nvPr>
        </p:nvSpPr>
        <p:spPr/>
        <p:txBody>
          <a:bodyPr/>
          <a:lstStyle/>
          <a:p>
            <a:r>
              <a:rPr lang="en-GB" dirty="0" err="1"/>
              <a:t>Analyzing</a:t>
            </a:r>
            <a:r>
              <a:rPr lang="en-GB" dirty="0"/>
              <a:t> solutions (means – ends)</a:t>
            </a:r>
          </a:p>
        </p:txBody>
      </p:sp>
      <p:sp>
        <p:nvSpPr>
          <p:cNvPr id="3" name="Content Placeholder 2">
            <a:extLst>
              <a:ext uri="{FF2B5EF4-FFF2-40B4-BE49-F238E27FC236}">
                <a16:creationId xmlns:a16="http://schemas.microsoft.com/office/drawing/2014/main" id="{0832AD8D-DBC4-4B0A-A54A-12FFAACE76C1}"/>
              </a:ext>
            </a:extLst>
          </p:cNvPr>
          <p:cNvSpPr>
            <a:spLocks noGrp="1"/>
          </p:cNvSpPr>
          <p:nvPr>
            <p:ph idx="1"/>
          </p:nvPr>
        </p:nvSpPr>
        <p:spPr>
          <a:xfrm>
            <a:off x="838200" y="1825625"/>
            <a:ext cx="4902200" cy="4351338"/>
          </a:xfrm>
        </p:spPr>
        <p:txBody>
          <a:bodyPr/>
          <a:lstStyle/>
          <a:p>
            <a:r>
              <a:rPr lang="en-GB" dirty="0"/>
              <a:t>Solution tree</a:t>
            </a:r>
            <a:br>
              <a:rPr lang="en-GB" dirty="0"/>
            </a:br>
            <a:r>
              <a:rPr lang="en-GB" i="1" dirty="0"/>
              <a:t>(a mirror of the problem tree)</a:t>
            </a:r>
          </a:p>
        </p:txBody>
      </p:sp>
      <p:graphicFrame>
        <p:nvGraphicFramePr>
          <p:cNvPr id="4" name="Object 1">
            <a:extLst>
              <a:ext uri="{FF2B5EF4-FFF2-40B4-BE49-F238E27FC236}">
                <a16:creationId xmlns:a16="http://schemas.microsoft.com/office/drawing/2014/main" id="{FC567281-5745-43D8-ABD9-A2AFAD56AFE5}"/>
              </a:ext>
            </a:extLst>
          </p:cNvPr>
          <p:cNvGraphicFramePr>
            <a:graphicFrameLocks noChangeAspect="1"/>
          </p:cNvGraphicFramePr>
          <p:nvPr/>
        </p:nvGraphicFramePr>
        <p:xfrm>
          <a:off x="5540798" y="1551866"/>
          <a:ext cx="5903122" cy="4898856"/>
        </p:xfrm>
        <a:graphic>
          <a:graphicData uri="http://schemas.openxmlformats.org/presentationml/2006/ole">
            <mc:AlternateContent xmlns:mc="http://schemas.openxmlformats.org/markup-compatibility/2006">
              <mc:Choice xmlns:v="urn:schemas-microsoft-com:vml" Requires="v">
                <p:oleObj name="Visio" r:id="rId2" imgW="4572000" imgH="3800520" progId="Visio.Drawing.11">
                  <p:embed/>
                </p:oleObj>
              </mc:Choice>
              <mc:Fallback>
                <p:oleObj name="Visio" r:id="rId2" imgW="4572000" imgH="3800520" progId="Visio.Drawing.11">
                  <p:embed/>
                  <p:pic>
                    <p:nvPicPr>
                      <p:cNvPr id="4" name="Object 1">
                        <a:extLst>
                          <a:ext uri="{FF2B5EF4-FFF2-40B4-BE49-F238E27FC236}">
                            <a16:creationId xmlns:a16="http://schemas.microsoft.com/office/drawing/2014/main" id="{FC567281-5745-43D8-ABD9-A2AFAD56AFE5}"/>
                          </a:ext>
                        </a:extLst>
                      </p:cNvPr>
                      <p:cNvPicPr>
                        <a:picLocks noChangeAspect="1" noChangeArrowheads="1"/>
                      </p:cNvPicPr>
                      <p:nvPr/>
                    </p:nvPicPr>
                    <p:blipFill>
                      <a:blip r:embed="rId3"/>
                      <a:srcRect/>
                      <a:stretch>
                        <a:fillRect/>
                      </a:stretch>
                    </p:blipFill>
                    <p:spPr bwMode="auto">
                      <a:xfrm>
                        <a:off x="5540798" y="1551866"/>
                        <a:ext cx="5903122" cy="4898856"/>
                      </a:xfrm>
                      <a:prstGeom prst="rect">
                        <a:avLst/>
                      </a:prstGeom>
                      <a:noFill/>
                    </p:spPr>
                  </p:pic>
                </p:oleObj>
              </mc:Fallback>
            </mc:AlternateContent>
          </a:graphicData>
        </a:graphic>
      </p:graphicFrame>
    </p:spTree>
    <p:extLst>
      <p:ext uri="{BB962C8B-B14F-4D97-AF65-F5344CB8AC3E}">
        <p14:creationId xmlns:p14="http://schemas.microsoft.com/office/powerpoint/2010/main" val="3865754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00" y="1440000"/>
            <a:ext cx="11040000" cy="4525963"/>
          </a:xfrm>
        </p:spPr>
        <p:txBody>
          <a:bodyPr/>
          <a:lstStyle/>
          <a:p>
            <a:pPr>
              <a:buFontTx/>
              <a:buChar char="-"/>
            </a:pPr>
            <a:r>
              <a:rPr lang="en-US" dirty="0">
                <a:latin typeface="+mj-lt"/>
              </a:rPr>
              <a:t>Discussing the terms</a:t>
            </a:r>
          </a:p>
          <a:p>
            <a:pPr>
              <a:buFontTx/>
              <a:buChar char="-"/>
            </a:pPr>
            <a:r>
              <a:rPr lang="en-US" dirty="0">
                <a:latin typeface="+mj-lt"/>
              </a:rPr>
              <a:t>Rich picture approach for situation analysis</a:t>
            </a:r>
          </a:p>
          <a:p>
            <a:pPr>
              <a:buFontTx/>
              <a:buChar char="-"/>
            </a:pPr>
            <a:r>
              <a:rPr lang="en-US" dirty="0">
                <a:latin typeface="+mj-lt"/>
              </a:rPr>
              <a:t>Presenting rich pictures</a:t>
            </a:r>
          </a:p>
          <a:p>
            <a:pPr marL="0" indent="0">
              <a:buNone/>
            </a:pPr>
            <a:endParaRPr lang="en-US" dirty="0">
              <a:latin typeface="+mj-lt"/>
            </a:endParaRPr>
          </a:p>
          <a:p>
            <a:pPr marL="0" indent="0">
              <a:buNone/>
            </a:pPr>
            <a:r>
              <a:rPr lang="en-US" dirty="0">
                <a:latin typeface="+mj-lt"/>
              </a:rPr>
              <a:t>Break</a:t>
            </a:r>
          </a:p>
          <a:p>
            <a:pPr marL="0" indent="0">
              <a:buNone/>
            </a:pPr>
            <a:endParaRPr lang="en-US" dirty="0">
              <a:latin typeface="+mj-lt"/>
            </a:endParaRPr>
          </a:p>
          <a:p>
            <a:pPr marL="0" indent="0">
              <a:buNone/>
            </a:pPr>
            <a:r>
              <a:rPr lang="en-US" dirty="0">
                <a:latin typeface="+mj-lt"/>
              </a:rPr>
              <a:t>We start at 14.00hr</a:t>
            </a:r>
          </a:p>
          <a:p>
            <a:pPr>
              <a:buFontTx/>
              <a:buChar char="-"/>
            </a:pPr>
            <a:r>
              <a:rPr lang="en-US" dirty="0">
                <a:latin typeface="+mj-lt"/>
              </a:rPr>
              <a:t>Developing a problem tree and means-ends diagram</a:t>
            </a:r>
          </a:p>
          <a:p>
            <a:pPr>
              <a:buFontTx/>
              <a:buChar char="-"/>
            </a:pPr>
            <a:r>
              <a:rPr lang="en-US" dirty="0">
                <a:latin typeface="+mj-lt"/>
              </a:rPr>
              <a:t>Exercise for homework (presentation Monday afternoon period 3)</a:t>
            </a:r>
          </a:p>
        </p:txBody>
      </p:sp>
      <p:sp>
        <p:nvSpPr>
          <p:cNvPr id="4" name="Text Placeholder 3"/>
          <p:cNvSpPr>
            <a:spLocks noGrp="1"/>
          </p:cNvSpPr>
          <p:nvPr>
            <p:ph type="body" sz="quarter" idx="10"/>
          </p:nvPr>
        </p:nvSpPr>
        <p:spPr>
          <a:xfrm>
            <a:off x="480000" y="360363"/>
            <a:ext cx="2739303" cy="551090"/>
          </a:xfrm>
        </p:spPr>
        <p:txBody>
          <a:bodyPr/>
          <a:lstStyle/>
          <a:p>
            <a:r>
              <a:rPr lang="en-US" dirty="0">
                <a:latin typeface="+mj-lt"/>
              </a:rPr>
              <a:t>Today’s </a:t>
            </a:r>
            <a:r>
              <a:rPr lang="en-US" dirty="0" err="1">
                <a:latin typeface="+mj-lt"/>
              </a:rPr>
              <a:t>programme</a:t>
            </a:r>
            <a:endParaRPr lang="en-US" dirty="0">
              <a:latin typeface="+mj-lt"/>
            </a:endParaRPr>
          </a:p>
        </p:txBody>
      </p:sp>
    </p:spTree>
    <p:extLst>
      <p:ext uri="{BB962C8B-B14F-4D97-AF65-F5344CB8AC3E}">
        <p14:creationId xmlns:p14="http://schemas.microsoft.com/office/powerpoint/2010/main" val="324593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BEB0A8-FD87-D704-06CF-D7369A60A7AE}"/>
              </a:ext>
            </a:extLst>
          </p:cNvPr>
          <p:cNvSpPr>
            <a:spLocks noGrp="1"/>
          </p:cNvSpPr>
          <p:nvPr>
            <p:ph idx="1"/>
          </p:nvPr>
        </p:nvSpPr>
        <p:spPr/>
        <p:txBody>
          <a:bodyPr/>
          <a:lstStyle/>
          <a:p>
            <a:r>
              <a:rPr lang="en-GB" dirty="0"/>
              <a:t>Select one issue in your river basin</a:t>
            </a:r>
          </a:p>
          <a:p>
            <a:pPr lvl="1"/>
            <a:r>
              <a:rPr lang="en-GB" dirty="0"/>
              <a:t>Develop a problem tree</a:t>
            </a:r>
          </a:p>
          <a:p>
            <a:pPr lvl="1"/>
            <a:r>
              <a:rPr lang="en-GB" dirty="0"/>
              <a:t>Develop a means-ends diagram</a:t>
            </a:r>
          </a:p>
        </p:txBody>
      </p:sp>
      <p:sp>
        <p:nvSpPr>
          <p:cNvPr id="3" name="Text Placeholder 2">
            <a:extLst>
              <a:ext uri="{FF2B5EF4-FFF2-40B4-BE49-F238E27FC236}">
                <a16:creationId xmlns:a16="http://schemas.microsoft.com/office/drawing/2014/main" id="{C3B0D40C-8FBA-DDCA-0FB2-B293E2E3A13D}"/>
              </a:ext>
            </a:extLst>
          </p:cNvPr>
          <p:cNvSpPr>
            <a:spLocks noGrp="1"/>
          </p:cNvSpPr>
          <p:nvPr>
            <p:ph type="body" sz="quarter" idx="10"/>
          </p:nvPr>
        </p:nvSpPr>
        <p:spPr>
          <a:xfrm>
            <a:off x="480000" y="360363"/>
            <a:ext cx="1348794" cy="551090"/>
          </a:xfrm>
        </p:spPr>
        <p:txBody>
          <a:bodyPr/>
          <a:lstStyle/>
          <a:p>
            <a:r>
              <a:rPr lang="en-GB" dirty="0"/>
              <a:t>Exercise</a:t>
            </a:r>
          </a:p>
        </p:txBody>
      </p:sp>
    </p:spTree>
    <p:extLst>
      <p:ext uri="{BB962C8B-B14F-4D97-AF65-F5344CB8AC3E}">
        <p14:creationId xmlns:p14="http://schemas.microsoft.com/office/powerpoint/2010/main" val="1096219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F8DBA0-254E-0488-44D1-2076EDA2A303}"/>
              </a:ext>
            </a:extLst>
          </p:cNvPr>
          <p:cNvSpPr>
            <a:spLocks noGrp="1"/>
          </p:cNvSpPr>
          <p:nvPr>
            <p:ph idx="1"/>
          </p:nvPr>
        </p:nvSpPr>
        <p:spPr/>
        <p:txBody>
          <a:bodyPr/>
          <a:lstStyle/>
          <a:p>
            <a:pPr marL="0" indent="0">
              <a:buNone/>
            </a:pPr>
            <a:r>
              <a:rPr lang="en-GB" dirty="0"/>
              <a:t>Get inspiration from the situation analyses on the OCW site</a:t>
            </a:r>
          </a:p>
          <a:p>
            <a:pPr marL="0" indent="0">
              <a:buNone/>
            </a:pPr>
            <a:endParaRPr lang="en-GB" dirty="0"/>
          </a:p>
          <a:p>
            <a:pPr marL="0" indent="0">
              <a:buNone/>
            </a:pPr>
            <a:r>
              <a:rPr lang="en-GB" dirty="0"/>
              <a:t>Develop a situation analysis presenting 3 water challenges and the related:</a:t>
            </a:r>
          </a:p>
          <a:p>
            <a:r>
              <a:rPr lang="en-GB" dirty="0"/>
              <a:t>Social,</a:t>
            </a:r>
          </a:p>
          <a:p>
            <a:r>
              <a:rPr lang="en-GB" dirty="0"/>
              <a:t>Cultural,</a:t>
            </a:r>
          </a:p>
          <a:p>
            <a:r>
              <a:rPr lang="en-GB" dirty="0"/>
              <a:t>Environmental,</a:t>
            </a:r>
          </a:p>
          <a:p>
            <a:r>
              <a:rPr lang="en-GB" dirty="0"/>
              <a:t>Economic,</a:t>
            </a:r>
          </a:p>
          <a:p>
            <a:r>
              <a:rPr lang="en-GB" dirty="0"/>
              <a:t>Technical, and or</a:t>
            </a:r>
          </a:p>
          <a:p>
            <a:r>
              <a:rPr lang="en-GB" dirty="0"/>
              <a:t>Institutional aspects and values</a:t>
            </a:r>
          </a:p>
          <a:p>
            <a:endParaRPr lang="en-GB" dirty="0"/>
          </a:p>
          <a:p>
            <a:pPr marL="0" indent="0">
              <a:buNone/>
            </a:pPr>
            <a:endParaRPr lang="en-GB" dirty="0"/>
          </a:p>
        </p:txBody>
      </p:sp>
      <p:sp>
        <p:nvSpPr>
          <p:cNvPr id="3" name="Text Placeholder 2">
            <a:extLst>
              <a:ext uri="{FF2B5EF4-FFF2-40B4-BE49-F238E27FC236}">
                <a16:creationId xmlns:a16="http://schemas.microsoft.com/office/drawing/2014/main" id="{84E7F853-C7A9-8683-4662-1D384E15E8D4}"/>
              </a:ext>
            </a:extLst>
          </p:cNvPr>
          <p:cNvSpPr>
            <a:spLocks noGrp="1"/>
          </p:cNvSpPr>
          <p:nvPr>
            <p:ph type="body" sz="quarter" idx="10"/>
          </p:nvPr>
        </p:nvSpPr>
        <p:spPr>
          <a:xfrm>
            <a:off x="480000" y="360363"/>
            <a:ext cx="3262780" cy="551090"/>
          </a:xfrm>
        </p:spPr>
        <p:txBody>
          <a:bodyPr/>
          <a:lstStyle/>
          <a:p>
            <a:r>
              <a:rPr lang="en-GB" dirty="0"/>
              <a:t>Exercise and homework</a:t>
            </a:r>
          </a:p>
        </p:txBody>
      </p:sp>
    </p:spTree>
    <p:extLst>
      <p:ext uri="{BB962C8B-B14F-4D97-AF65-F5344CB8AC3E}">
        <p14:creationId xmlns:p14="http://schemas.microsoft.com/office/powerpoint/2010/main" val="303618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175B4D-CEC0-4BCC-58E8-DB639B2DAE22}"/>
              </a:ext>
            </a:extLst>
          </p:cNvPr>
          <p:cNvSpPr>
            <a:spLocks noGrp="1"/>
          </p:cNvSpPr>
          <p:nvPr>
            <p:ph sz="half" idx="1"/>
          </p:nvPr>
        </p:nvSpPr>
        <p:spPr>
          <a:xfrm>
            <a:off x="615107" y="2213632"/>
            <a:ext cx="3600400" cy="4437271"/>
          </a:xfrm>
          <a:solidFill>
            <a:schemeClr val="bg1"/>
          </a:solidFill>
          <a:ln w="19050">
            <a:solidFill>
              <a:schemeClr val="tx1"/>
            </a:solidFill>
          </a:ln>
          <a:effectLst>
            <a:outerShdw blurRad="50800" dist="38100" dir="8100000" algn="tr" rotWithShape="0">
              <a:prstClr val="black">
                <a:alpha val="40000"/>
              </a:prstClr>
            </a:outerShdw>
          </a:effectLst>
        </p:spPr>
        <p:txBody>
          <a:bodyPr/>
          <a:lstStyle/>
          <a:p>
            <a:pPr marL="0" indent="0">
              <a:buNone/>
            </a:pPr>
            <a:r>
              <a:rPr lang="en-GB" dirty="0"/>
              <a:t>Causes (of the situation)</a:t>
            </a:r>
          </a:p>
          <a:p>
            <a:r>
              <a:rPr lang="en-GB" dirty="0"/>
              <a:t>X</a:t>
            </a:r>
          </a:p>
          <a:p>
            <a:r>
              <a:rPr lang="en-GB" dirty="0"/>
              <a:t>Y</a:t>
            </a:r>
          </a:p>
          <a:p>
            <a:r>
              <a:rPr lang="en-GB" dirty="0"/>
              <a:t>Z</a:t>
            </a:r>
          </a:p>
          <a:p>
            <a:endParaRPr lang="en-GB" dirty="0"/>
          </a:p>
        </p:txBody>
      </p:sp>
      <p:sp>
        <p:nvSpPr>
          <p:cNvPr id="5" name="Content Placeholder 4">
            <a:extLst>
              <a:ext uri="{FF2B5EF4-FFF2-40B4-BE49-F238E27FC236}">
                <a16:creationId xmlns:a16="http://schemas.microsoft.com/office/drawing/2014/main" id="{D041EBCA-88BD-0937-F98D-E839A3C9DDA3}"/>
              </a:ext>
            </a:extLst>
          </p:cNvPr>
          <p:cNvSpPr>
            <a:spLocks noGrp="1"/>
          </p:cNvSpPr>
          <p:nvPr>
            <p:ph sz="half" idx="2"/>
          </p:nvPr>
        </p:nvSpPr>
        <p:spPr>
          <a:xfrm>
            <a:off x="4347930" y="2213633"/>
            <a:ext cx="3600400" cy="4437270"/>
          </a:xfrm>
          <a:solidFill>
            <a:schemeClr val="bg1"/>
          </a:solidFill>
          <a:ln w="19050">
            <a:solidFill>
              <a:schemeClr val="accent1"/>
            </a:solidFill>
          </a:ln>
          <a:effectLst>
            <a:outerShdw blurRad="50800" dist="38100" dir="8100000" algn="tr" rotWithShape="0">
              <a:prstClr val="black">
                <a:alpha val="40000"/>
              </a:prstClr>
            </a:outerShdw>
          </a:effectLst>
        </p:spPr>
        <p:txBody>
          <a:bodyPr/>
          <a:lstStyle/>
          <a:p>
            <a:pPr marL="0" indent="0">
              <a:buNone/>
            </a:pPr>
            <a:r>
              <a:rPr lang="en-GB" dirty="0"/>
              <a:t>Effects (consequences)</a:t>
            </a:r>
          </a:p>
          <a:p>
            <a:r>
              <a:rPr lang="en-GB" dirty="0"/>
              <a:t>x </a:t>
            </a:r>
          </a:p>
          <a:p>
            <a:r>
              <a:rPr lang="en-GB" dirty="0"/>
              <a:t>y</a:t>
            </a:r>
          </a:p>
          <a:p>
            <a:r>
              <a:rPr lang="en-GB" dirty="0"/>
              <a:t>z</a:t>
            </a:r>
          </a:p>
        </p:txBody>
      </p:sp>
      <p:sp>
        <p:nvSpPr>
          <p:cNvPr id="3" name="Text Placeholder 2">
            <a:extLst>
              <a:ext uri="{FF2B5EF4-FFF2-40B4-BE49-F238E27FC236}">
                <a16:creationId xmlns:a16="http://schemas.microsoft.com/office/drawing/2014/main" id="{726C8F8A-101D-F03F-982B-E19EE72CBF69}"/>
              </a:ext>
            </a:extLst>
          </p:cNvPr>
          <p:cNvSpPr>
            <a:spLocks noGrp="1"/>
          </p:cNvSpPr>
          <p:nvPr>
            <p:ph type="body" sz="quarter" idx="10"/>
          </p:nvPr>
        </p:nvSpPr>
        <p:spPr>
          <a:xfrm>
            <a:off x="480000" y="360363"/>
            <a:ext cx="4087173" cy="551090"/>
          </a:xfrm>
        </p:spPr>
        <p:txBody>
          <a:bodyPr/>
          <a:lstStyle/>
          <a:p>
            <a:r>
              <a:rPr lang="en-GB" dirty="0"/>
              <a:t>“</a:t>
            </a:r>
            <a:r>
              <a:rPr lang="en-GB" i="1" dirty="0"/>
              <a:t>Title of the shared challenge”</a:t>
            </a:r>
            <a:endParaRPr lang="en-GB" dirty="0"/>
          </a:p>
        </p:txBody>
      </p:sp>
      <p:sp>
        <p:nvSpPr>
          <p:cNvPr id="7" name="Content Placeholder 4">
            <a:extLst>
              <a:ext uri="{FF2B5EF4-FFF2-40B4-BE49-F238E27FC236}">
                <a16:creationId xmlns:a16="http://schemas.microsoft.com/office/drawing/2014/main" id="{C444C02F-0BBD-58CF-188C-79929133DAA1}"/>
              </a:ext>
            </a:extLst>
          </p:cNvPr>
          <p:cNvSpPr txBox="1">
            <a:spLocks/>
          </p:cNvSpPr>
          <p:nvPr/>
        </p:nvSpPr>
        <p:spPr>
          <a:xfrm>
            <a:off x="8048500" y="2209418"/>
            <a:ext cx="3600400" cy="4437270"/>
          </a:xfrm>
          <a:prstGeom prst="rect">
            <a:avLst/>
          </a:prstGeom>
          <a:solidFill>
            <a:schemeClr val="bg1"/>
          </a:solidFill>
          <a:ln w="19050">
            <a:solidFill>
              <a:schemeClr val="accent1"/>
            </a:solidFill>
          </a:ln>
          <a:effectLst>
            <a:outerShdw blurRad="50800" dist="38100" dir="8100000" algn="tr" rotWithShape="0">
              <a:prstClr val="black">
                <a:alpha val="40000"/>
              </a:prstClr>
            </a:outerShdw>
          </a:effectLst>
        </p:spPr>
        <p:txBody>
          <a:bodyPr vert="horz" lIns="91440" tIns="45720" rIns="91440" bIns="45720" rtlCol="0">
            <a:normAutofit/>
          </a:bodyPr>
          <a:lstStyle>
            <a:lvl1pPr marL="252000" indent="-2520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1pPr>
            <a:lvl2pPr marL="612000" indent="-2880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2pPr>
            <a:lvl3pPr marL="972000" indent="-324000" algn="l" defTabSz="914400" rtl="0" eaLnBrk="1" latinLnBrk="0" hangingPunct="1">
              <a:spcBef>
                <a:spcPct val="20000"/>
              </a:spcBef>
              <a:buFont typeface="Lucida Grande"/>
              <a:buChar char="-"/>
              <a:defRPr sz="18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5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5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fontAlgn="auto">
              <a:spcAft>
                <a:spcPts val="0"/>
              </a:spcAft>
              <a:buFont typeface="Arial" pitchFamily="34" charset="0"/>
              <a:buNone/>
            </a:pPr>
            <a:r>
              <a:rPr lang="en-GB" dirty="0"/>
              <a:t>Relevant stakeholders</a:t>
            </a:r>
          </a:p>
          <a:p>
            <a:pPr fontAlgn="auto">
              <a:spcAft>
                <a:spcPts val="0"/>
              </a:spcAft>
            </a:pPr>
            <a:r>
              <a:rPr lang="en-GB" dirty="0"/>
              <a:t>A </a:t>
            </a:r>
          </a:p>
          <a:p>
            <a:pPr fontAlgn="auto">
              <a:spcAft>
                <a:spcPts val="0"/>
              </a:spcAft>
            </a:pPr>
            <a:r>
              <a:rPr lang="en-GB" dirty="0"/>
              <a:t>B</a:t>
            </a:r>
          </a:p>
          <a:p>
            <a:pPr fontAlgn="auto">
              <a:spcAft>
                <a:spcPts val="0"/>
              </a:spcAft>
            </a:pPr>
            <a:r>
              <a:rPr lang="en-GB" dirty="0"/>
              <a:t>C</a:t>
            </a:r>
          </a:p>
        </p:txBody>
      </p:sp>
      <p:sp>
        <p:nvSpPr>
          <p:cNvPr id="8" name="Content Placeholder 3">
            <a:extLst>
              <a:ext uri="{FF2B5EF4-FFF2-40B4-BE49-F238E27FC236}">
                <a16:creationId xmlns:a16="http://schemas.microsoft.com/office/drawing/2014/main" id="{8FDCB92D-9544-21AD-862E-7D90990B8FCC}"/>
              </a:ext>
            </a:extLst>
          </p:cNvPr>
          <p:cNvSpPr txBox="1">
            <a:spLocks/>
          </p:cNvSpPr>
          <p:nvPr/>
        </p:nvSpPr>
        <p:spPr>
          <a:xfrm>
            <a:off x="615107" y="1052736"/>
            <a:ext cx="11033794" cy="1036404"/>
          </a:xfrm>
          <a:prstGeom prst="rect">
            <a:avLst/>
          </a:prstGeom>
          <a:solidFill>
            <a:schemeClr val="bg1"/>
          </a:solidFill>
          <a:ln w="19050">
            <a:solidFill>
              <a:schemeClr val="tx1"/>
            </a:solidFill>
          </a:ln>
          <a:effectLst>
            <a:outerShdw blurRad="50800" dist="38100" dir="8100000" algn="tr" rotWithShape="0">
              <a:prstClr val="black">
                <a:alpha val="40000"/>
              </a:prstClr>
            </a:outerShdw>
          </a:effectLst>
        </p:spPr>
        <p:txBody>
          <a:bodyPr vert="horz" lIns="91440" tIns="45720" rIns="91440" bIns="45720" rtlCol="0">
            <a:normAutofit/>
          </a:bodyPr>
          <a:lstStyle>
            <a:lvl1pPr marL="252000" indent="-2520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1pPr>
            <a:lvl2pPr marL="612000" indent="-2880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2pPr>
            <a:lvl3pPr marL="972000" indent="-324000" algn="l" defTabSz="914400" rtl="0" eaLnBrk="1" latinLnBrk="0" hangingPunct="1">
              <a:spcBef>
                <a:spcPct val="20000"/>
              </a:spcBef>
              <a:buFont typeface="Lucida Grande"/>
              <a:buChar char="-"/>
              <a:defRPr sz="18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5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5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fontAlgn="auto">
              <a:spcAft>
                <a:spcPts val="0"/>
              </a:spcAft>
              <a:buFont typeface="Arial" pitchFamily="34" charset="0"/>
              <a:buNone/>
            </a:pPr>
            <a:r>
              <a:rPr lang="en-GB" i="1" dirty="0"/>
              <a:t>Short description of the problem (difference between the situation and the desired situation) </a:t>
            </a:r>
          </a:p>
          <a:p>
            <a:pPr fontAlgn="auto">
              <a:spcAft>
                <a:spcPts val="0"/>
              </a:spcAft>
            </a:pPr>
            <a:endParaRPr lang="en-GB" dirty="0"/>
          </a:p>
        </p:txBody>
      </p:sp>
    </p:spTree>
    <p:extLst>
      <p:ext uri="{BB962C8B-B14F-4D97-AF65-F5344CB8AC3E}">
        <p14:creationId xmlns:p14="http://schemas.microsoft.com/office/powerpoint/2010/main" val="146724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672000" y="4293096"/>
            <a:ext cx="10848000" cy="1539384"/>
          </a:xfrm>
        </p:spPr>
        <p:txBody>
          <a:bodyPr>
            <a:normAutofit/>
          </a:bodyPr>
          <a:lstStyle/>
          <a:p>
            <a:pPr algn="r"/>
            <a:r>
              <a:rPr lang="en-US" sz="2000" dirty="0">
                <a:latin typeface="+mj-lt"/>
              </a:rPr>
              <a:t>Jaap Evers</a:t>
            </a:r>
          </a:p>
          <a:p>
            <a:pPr algn="r"/>
            <a:r>
              <a:rPr lang="en-US" sz="2000" dirty="0">
                <a:latin typeface="+mj-lt"/>
                <a:hlinkClick r:id="rId2">
                  <a:extLst>
                    <a:ext uri="{A12FA001-AC4F-418D-AE19-62706E023703}">
                      <ahyp:hlinkClr xmlns:ahyp="http://schemas.microsoft.com/office/drawing/2018/hyperlinkcolor" val="tx"/>
                    </a:ext>
                  </a:extLst>
                </a:hlinkClick>
              </a:rPr>
              <a:t>j.evers@un-ihe.org</a:t>
            </a:r>
            <a:endParaRPr lang="en-US" sz="2000" dirty="0">
              <a:latin typeface="+mj-lt"/>
            </a:endParaRPr>
          </a:p>
          <a:p>
            <a:pPr algn="r"/>
            <a:r>
              <a:rPr lang="en-US" sz="2000" dirty="0">
                <a:latin typeface="+mj-lt"/>
                <a:hlinkClick r:id="rId3">
                  <a:extLst>
                    <a:ext uri="{A12FA001-AC4F-418D-AE19-62706E023703}">
                      <ahyp:hlinkClr xmlns:ahyp="http://schemas.microsoft.com/office/drawing/2018/hyperlinkcolor" val="tx"/>
                    </a:ext>
                  </a:extLst>
                </a:hlinkClick>
              </a:rPr>
              <a:t>www.un-ihe.org/jaap-evers</a:t>
            </a:r>
            <a:endParaRPr lang="en-US" sz="2000" dirty="0">
              <a:latin typeface="+mj-lt"/>
            </a:endParaRPr>
          </a:p>
          <a:p>
            <a:pPr algn="r"/>
            <a:endParaRPr lang="en-US" sz="2000" dirty="0">
              <a:latin typeface="+mj-lt"/>
            </a:endParaRPr>
          </a:p>
        </p:txBody>
      </p:sp>
      <p:sp>
        <p:nvSpPr>
          <p:cNvPr id="12" name="Text Placeholder 11"/>
          <p:cNvSpPr>
            <a:spLocks noGrp="1"/>
          </p:cNvSpPr>
          <p:nvPr>
            <p:ph type="body" sz="quarter" idx="10"/>
          </p:nvPr>
        </p:nvSpPr>
        <p:spPr>
          <a:xfrm>
            <a:off x="682850" y="1702011"/>
            <a:ext cx="10848000" cy="772107"/>
          </a:xfrm>
        </p:spPr>
        <p:txBody>
          <a:bodyPr wrap="square">
            <a:spAutoFit/>
          </a:bodyPr>
          <a:lstStyle/>
          <a:p>
            <a:r>
              <a:rPr lang="en-US" dirty="0">
                <a:latin typeface="+mj-lt"/>
              </a:rPr>
              <a:t>Thank you</a:t>
            </a: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357" y="6093296"/>
            <a:ext cx="435038" cy="435038"/>
          </a:xfrm>
          <a:prstGeom prst="rect">
            <a:avLst/>
          </a:prstGeom>
        </p:spPr>
      </p:pic>
      <p:pic>
        <p:nvPicPr>
          <p:cNvPr id="6" name="Picture 5">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1049" y="6088011"/>
            <a:ext cx="435038" cy="435038"/>
          </a:xfrm>
          <a:prstGeom prst="rect">
            <a:avLst/>
          </a:prstGeom>
        </p:spPr>
      </p:pic>
      <p:pic>
        <p:nvPicPr>
          <p:cNvPr id="7" name="Picture 6">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6485" y="6093296"/>
            <a:ext cx="435038" cy="435038"/>
          </a:xfrm>
          <a:prstGeom prst="rect">
            <a:avLst/>
          </a:prstGeom>
        </p:spPr>
      </p:pic>
      <p:pic>
        <p:nvPicPr>
          <p:cNvPr id="8" name="Picture 7">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1921" y="6093296"/>
            <a:ext cx="435038" cy="435038"/>
          </a:xfrm>
          <a:prstGeom prst="rect">
            <a:avLst/>
          </a:prstGeom>
        </p:spPr>
      </p:pic>
      <p:pic>
        <p:nvPicPr>
          <p:cNvPr id="9" name="Picture 8">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87556" y="6093296"/>
            <a:ext cx="435038" cy="435038"/>
          </a:xfrm>
          <a:prstGeom prst="rect">
            <a:avLst/>
          </a:prstGeom>
        </p:spPr>
      </p:pic>
    </p:spTree>
    <p:extLst>
      <p:ext uri="{BB962C8B-B14F-4D97-AF65-F5344CB8AC3E}">
        <p14:creationId xmlns:p14="http://schemas.microsoft.com/office/powerpoint/2010/main" val="223219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E1DDE8-1221-D248-743C-1FE4A806E2E2}"/>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B0F4DC37-3494-6216-7419-73ADF175456F}"/>
              </a:ext>
            </a:extLst>
          </p:cNvPr>
          <p:cNvSpPr>
            <a:spLocks noGrp="1"/>
          </p:cNvSpPr>
          <p:nvPr>
            <p:ph type="body" sz="quarter" idx="10"/>
          </p:nvPr>
        </p:nvSpPr>
        <p:spPr/>
        <p:txBody>
          <a:bodyPr/>
          <a:lstStyle/>
          <a:p>
            <a:endParaRPr lang="en-GB"/>
          </a:p>
        </p:txBody>
      </p:sp>
      <p:grpSp>
        <p:nvGrpSpPr>
          <p:cNvPr id="4" name="Group 3">
            <a:extLst>
              <a:ext uri="{FF2B5EF4-FFF2-40B4-BE49-F238E27FC236}">
                <a16:creationId xmlns:a16="http://schemas.microsoft.com/office/drawing/2014/main" id="{0A865697-059B-9937-7C86-9580D6166934}"/>
              </a:ext>
            </a:extLst>
          </p:cNvPr>
          <p:cNvGrpSpPr/>
          <p:nvPr/>
        </p:nvGrpSpPr>
        <p:grpSpPr>
          <a:xfrm>
            <a:off x="1684703" y="274638"/>
            <a:ext cx="8822595" cy="6316252"/>
            <a:chOff x="2871490" y="1014077"/>
            <a:chExt cx="6342694" cy="4078917"/>
          </a:xfrm>
        </p:grpSpPr>
        <p:pic>
          <p:nvPicPr>
            <p:cNvPr id="5" name="Picture 4" descr="fair selection.jpg">
              <a:extLst>
                <a:ext uri="{FF2B5EF4-FFF2-40B4-BE49-F238E27FC236}">
                  <a16:creationId xmlns:a16="http://schemas.microsoft.com/office/drawing/2014/main" id="{72B3E5C6-ACC2-1A4B-E2ED-1C5BE4AF822A}"/>
                </a:ext>
              </a:extLst>
            </p:cNvPr>
            <p:cNvPicPr>
              <a:picLocks noChangeAspect="1"/>
            </p:cNvPicPr>
            <p:nvPr/>
          </p:nvPicPr>
          <p:blipFill>
            <a:blip r:embed="rId2"/>
            <a:stretch>
              <a:fillRect/>
            </a:stretch>
          </p:blipFill>
          <p:spPr>
            <a:xfrm>
              <a:off x="2871490" y="1014077"/>
              <a:ext cx="6342694" cy="4078917"/>
            </a:xfrm>
            <a:prstGeom prst="rect">
              <a:avLst/>
            </a:prstGeom>
          </p:spPr>
        </p:pic>
        <p:sp>
          <p:nvSpPr>
            <p:cNvPr id="6" name="Rectangle 5">
              <a:extLst>
                <a:ext uri="{FF2B5EF4-FFF2-40B4-BE49-F238E27FC236}">
                  <a16:creationId xmlns:a16="http://schemas.microsoft.com/office/drawing/2014/main" id="{83D90DE2-DF0F-36F1-C7F3-13240A90F273}"/>
                </a:ext>
              </a:extLst>
            </p:cNvPr>
            <p:cNvSpPr/>
            <p:nvPr/>
          </p:nvSpPr>
          <p:spPr>
            <a:xfrm>
              <a:off x="6156960" y="1402080"/>
              <a:ext cx="257556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9F6F9F-936D-A7BC-963C-213BF4FD10E4}"/>
                </a:ext>
              </a:extLst>
            </p:cNvPr>
            <p:cNvSpPr/>
            <p:nvPr/>
          </p:nvSpPr>
          <p:spPr>
            <a:xfrm>
              <a:off x="6314944" y="1280160"/>
              <a:ext cx="2217071" cy="62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0ACF6C56-2C7E-4D00-0E5B-469942693F43}"/>
              </a:ext>
            </a:extLst>
          </p:cNvPr>
          <p:cNvSpPr txBox="1"/>
          <p:nvPr/>
        </p:nvSpPr>
        <p:spPr>
          <a:xfrm>
            <a:off x="6236636" y="496343"/>
            <a:ext cx="3480750" cy="1384995"/>
          </a:xfrm>
          <a:prstGeom prst="rect">
            <a:avLst/>
          </a:prstGeom>
          <a:noFill/>
        </p:spPr>
        <p:txBody>
          <a:bodyPr wrap="square" rtlCol="0">
            <a:spAutoFit/>
          </a:bodyPr>
          <a:lstStyle/>
          <a:p>
            <a:pPr algn="ctr"/>
            <a:r>
              <a:rPr lang="en-US" sz="2800" dirty="0">
                <a:latin typeface="Comic Sans MS" panose="030F0702030302020204" pitchFamily="66" charset="0"/>
              </a:rPr>
              <a:t>A flood is coming! The plan is to climb that tree!</a:t>
            </a:r>
            <a:endParaRPr lang="en-US" sz="1400" dirty="0">
              <a:latin typeface="Comic Sans MS" panose="030F0702030302020204" pitchFamily="66" charset="0"/>
            </a:endParaRPr>
          </a:p>
        </p:txBody>
      </p:sp>
    </p:spTree>
    <p:extLst>
      <p:ext uri="{BB962C8B-B14F-4D97-AF65-F5344CB8AC3E}">
        <p14:creationId xmlns:p14="http://schemas.microsoft.com/office/powerpoint/2010/main" val="1861689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362DDF-9677-E05C-44EC-176953C0A5EC}"/>
              </a:ext>
            </a:extLst>
          </p:cNvPr>
          <p:cNvSpPr>
            <a:spLocks noGrp="1"/>
          </p:cNvSpPr>
          <p:nvPr>
            <p:ph type="body" sz="quarter" idx="10"/>
          </p:nvPr>
        </p:nvSpPr>
        <p:spPr>
          <a:xfrm>
            <a:off x="480000" y="360363"/>
            <a:ext cx="2424410" cy="551090"/>
          </a:xfrm>
        </p:spPr>
        <p:txBody>
          <a:bodyPr/>
          <a:lstStyle/>
          <a:p>
            <a:r>
              <a:rPr lang="en-GB" dirty="0"/>
              <a:t>Getting to terms?</a:t>
            </a:r>
          </a:p>
        </p:txBody>
      </p:sp>
      <p:sp>
        <p:nvSpPr>
          <p:cNvPr id="8" name="Rounded Rectangle 2">
            <a:extLst>
              <a:ext uri="{FF2B5EF4-FFF2-40B4-BE49-F238E27FC236}">
                <a16:creationId xmlns:a16="http://schemas.microsoft.com/office/drawing/2014/main" id="{A3C5F7D1-FB9D-59CA-84DE-4587B1C4AA0F}"/>
              </a:ext>
            </a:extLst>
          </p:cNvPr>
          <p:cNvSpPr/>
          <p:nvPr/>
        </p:nvSpPr>
        <p:spPr>
          <a:xfrm>
            <a:off x="1559496" y="2564881"/>
            <a:ext cx="3347904" cy="3384376"/>
          </a:xfrm>
          <a:custGeom>
            <a:avLst/>
            <a:gdLst>
              <a:gd name="connsiteX0" fmla="*/ 0 w 3347904"/>
              <a:gd name="connsiteY0" fmla="*/ 557995 h 3384376"/>
              <a:gd name="connsiteX1" fmla="*/ 557995 w 3347904"/>
              <a:gd name="connsiteY1" fmla="*/ 0 h 3384376"/>
              <a:gd name="connsiteX2" fmla="*/ 1138293 w 3347904"/>
              <a:gd name="connsiteY2" fmla="*/ 0 h 3384376"/>
              <a:gd name="connsiteX3" fmla="*/ 1651633 w 3347904"/>
              <a:gd name="connsiteY3" fmla="*/ 0 h 3384376"/>
              <a:gd name="connsiteX4" fmla="*/ 2231931 w 3347904"/>
              <a:gd name="connsiteY4" fmla="*/ 0 h 3384376"/>
              <a:gd name="connsiteX5" fmla="*/ 2789909 w 3347904"/>
              <a:gd name="connsiteY5" fmla="*/ 0 h 3384376"/>
              <a:gd name="connsiteX6" fmla="*/ 3347904 w 3347904"/>
              <a:gd name="connsiteY6" fmla="*/ 557995 h 3384376"/>
              <a:gd name="connsiteX7" fmla="*/ 3347904 w 3347904"/>
              <a:gd name="connsiteY7" fmla="*/ 1057040 h 3384376"/>
              <a:gd name="connsiteX8" fmla="*/ 3347904 w 3347904"/>
              <a:gd name="connsiteY8" fmla="*/ 1578769 h 3384376"/>
              <a:gd name="connsiteX9" fmla="*/ 3347904 w 3347904"/>
              <a:gd name="connsiteY9" fmla="*/ 2168549 h 3384376"/>
              <a:gd name="connsiteX10" fmla="*/ 3347904 w 3347904"/>
              <a:gd name="connsiteY10" fmla="*/ 2826381 h 3384376"/>
              <a:gd name="connsiteX11" fmla="*/ 2789909 w 3347904"/>
              <a:gd name="connsiteY11" fmla="*/ 3384376 h 3384376"/>
              <a:gd name="connsiteX12" fmla="*/ 2254250 w 3347904"/>
              <a:gd name="connsiteY12" fmla="*/ 3384376 h 3384376"/>
              <a:gd name="connsiteX13" fmla="*/ 1673952 w 3347904"/>
              <a:gd name="connsiteY13" fmla="*/ 3384376 h 3384376"/>
              <a:gd name="connsiteX14" fmla="*/ 1182931 w 3347904"/>
              <a:gd name="connsiteY14" fmla="*/ 3384376 h 3384376"/>
              <a:gd name="connsiteX15" fmla="*/ 557995 w 3347904"/>
              <a:gd name="connsiteY15" fmla="*/ 3384376 h 3384376"/>
              <a:gd name="connsiteX16" fmla="*/ 0 w 3347904"/>
              <a:gd name="connsiteY16" fmla="*/ 2826381 h 3384376"/>
              <a:gd name="connsiteX17" fmla="*/ 0 w 3347904"/>
              <a:gd name="connsiteY17" fmla="*/ 2327336 h 3384376"/>
              <a:gd name="connsiteX18" fmla="*/ 0 w 3347904"/>
              <a:gd name="connsiteY18" fmla="*/ 1782923 h 3384376"/>
              <a:gd name="connsiteX19" fmla="*/ 0 w 3347904"/>
              <a:gd name="connsiteY19" fmla="*/ 1261195 h 3384376"/>
              <a:gd name="connsiteX20" fmla="*/ 0 w 3347904"/>
              <a:gd name="connsiteY20" fmla="*/ 557995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7904" h="3384376" fill="none" extrusionOk="0">
                <a:moveTo>
                  <a:pt x="0" y="557995"/>
                </a:moveTo>
                <a:cubicBezTo>
                  <a:pt x="-27869" y="313814"/>
                  <a:pt x="266530" y="-45442"/>
                  <a:pt x="557995" y="0"/>
                </a:cubicBezTo>
                <a:cubicBezTo>
                  <a:pt x="682976" y="26618"/>
                  <a:pt x="944901" y="-9043"/>
                  <a:pt x="1138293" y="0"/>
                </a:cubicBezTo>
                <a:cubicBezTo>
                  <a:pt x="1331685" y="9043"/>
                  <a:pt x="1502054" y="635"/>
                  <a:pt x="1651633" y="0"/>
                </a:cubicBezTo>
                <a:cubicBezTo>
                  <a:pt x="1801212" y="-635"/>
                  <a:pt x="1962578" y="-11698"/>
                  <a:pt x="2231931" y="0"/>
                </a:cubicBezTo>
                <a:cubicBezTo>
                  <a:pt x="2501284" y="11698"/>
                  <a:pt x="2577333" y="-23456"/>
                  <a:pt x="2789909" y="0"/>
                </a:cubicBezTo>
                <a:cubicBezTo>
                  <a:pt x="3058822" y="-40103"/>
                  <a:pt x="3300493" y="211161"/>
                  <a:pt x="3347904" y="557995"/>
                </a:cubicBezTo>
                <a:cubicBezTo>
                  <a:pt x="3324860" y="752727"/>
                  <a:pt x="3328228" y="938860"/>
                  <a:pt x="3347904" y="1057040"/>
                </a:cubicBezTo>
                <a:cubicBezTo>
                  <a:pt x="3367580" y="1175220"/>
                  <a:pt x="3343597" y="1435591"/>
                  <a:pt x="3347904" y="1578769"/>
                </a:cubicBezTo>
                <a:cubicBezTo>
                  <a:pt x="3352211" y="1721947"/>
                  <a:pt x="3334238" y="1952917"/>
                  <a:pt x="3347904" y="2168549"/>
                </a:cubicBezTo>
                <a:cubicBezTo>
                  <a:pt x="3361570" y="2384181"/>
                  <a:pt x="3363800" y="2672031"/>
                  <a:pt x="3347904" y="2826381"/>
                </a:cubicBezTo>
                <a:cubicBezTo>
                  <a:pt x="3304233" y="3091006"/>
                  <a:pt x="3030203" y="3374766"/>
                  <a:pt x="2789909" y="3384376"/>
                </a:cubicBezTo>
                <a:cubicBezTo>
                  <a:pt x="2601931" y="3366286"/>
                  <a:pt x="2519817" y="3398264"/>
                  <a:pt x="2254250" y="3384376"/>
                </a:cubicBezTo>
                <a:cubicBezTo>
                  <a:pt x="1988683" y="3370488"/>
                  <a:pt x="1797161" y="3365947"/>
                  <a:pt x="1673952" y="3384376"/>
                </a:cubicBezTo>
                <a:cubicBezTo>
                  <a:pt x="1550743" y="3402805"/>
                  <a:pt x="1416359" y="3361807"/>
                  <a:pt x="1182931" y="3384376"/>
                </a:cubicBezTo>
                <a:cubicBezTo>
                  <a:pt x="949503" y="3406945"/>
                  <a:pt x="869710" y="3361152"/>
                  <a:pt x="557995" y="3384376"/>
                </a:cubicBezTo>
                <a:cubicBezTo>
                  <a:pt x="245408" y="3347158"/>
                  <a:pt x="-21392" y="3152822"/>
                  <a:pt x="0" y="2826381"/>
                </a:cubicBezTo>
                <a:cubicBezTo>
                  <a:pt x="-7079" y="2683459"/>
                  <a:pt x="-2094" y="2537299"/>
                  <a:pt x="0" y="2327336"/>
                </a:cubicBezTo>
                <a:cubicBezTo>
                  <a:pt x="2094" y="2117374"/>
                  <a:pt x="-26925" y="2014990"/>
                  <a:pt x="0" y="1782923"/>
                </a:cubicBezTo>
                <a:cubicBezTo>
                  <a:pt x="26925" y="1550856"/>
                  <a:pt x="-2329" y="1408756"/>
                  <a:pt x="0" y="1261195"/>
                </a:cubicBezTo>
                <a:cubicBezTo>
                  <a:pt x="2329" y="1113634"/>
                  <a:pt x="-19642" y="836365"/>
                  <a:pt x="0" y="557995"/>
                </a:cubicBezTo>
                <a:close/>
              </a:path>
              <a:path w="3347904" h="3384376" stroke="0" extrusionOk="0">
                <a:moveTo>
                  <a:pt x="0" y="557995"/>
                </a:moveTo>
                <a:cubicBezTo>
                  <a:pt x="26146" y="250282"/>
                  <a:pt x="227084" y="53973"/>
                  <a:pt x="557995" y="0"/>
                </a:cubicBezTo>
                <a:cubicBezTo>
                  <a:pt x="755285" y="4794"/>
                  <a:pt x="835870" y="-18554"/>
                  <a:pt x="1071335" y="0"/>
                </a:cubicBezTo>
                <a:cubicBezTo>
                  <a:pt x="1306800" y="18554"/>
                  <a:pt x="1449492" y="18054"/>
                  <a:pt x="1562356" y="0"/>
                </a:cubicBezTo>
                <a:cubicBezTo>
                  <a:pt x="1675220" y="-18054"/>
                  <a:pt x="1938025" y="8245"/>
                  <a:pt x="2120335" y="0"/>
                </a:cubicBezTo>
                <a:cubicBezTo>
                  <a:pt x="2302645" y="-8245"/>
                  <a:pt x="2548167" y="-24807"/>
                  <a:pt x="2789909" y="0"/>
                </a:cubicBezTo>
                <a:cubicBezTo>
                  <a:pt x="3107370" y="52859"/>
                  <a:pt x="3333586" y="307673"/>
                  <a:pt x="3347904" y="557995"/>
                </a:cubicBezTo>
                <a:cubicBezTo>
                  <a:pt x="3340810" y="763898"/>
                  <a:pt x="3335323" y="899054"/>
                  <a:pt x="3347904" y="1057040"/>
                </a:cubicBezTo>
                <a:cubicBezTo>
                  <a:pt x="3360485" y="1215026"/>
                  <a:pt x="3350861" y="1361004"/>
                  <a:pt x="3347904" y="1646820"/>
                </a:cubicBezTo>
                <a:cubicBezTo>
                  <a:pt x="3344947" y="1932636"/>
                  <a:pt x="3331316" y="1988094"/>
                  <a:pt x="3347904" y="2213917"/>
                </a:cubicBezTo>
                <a:cubicBezTo>
                  <a:pt x="3364492" y="2439740"/>
                  <a:pt x="3345850" y="2656572"/>
                  <a:pt x="3347904" y="2826381"/>
                </a:cubicBezTo>
                <a:cubicBezTo>
                  <a:pt x="3289077" y="3139838"/>
                  <a:pt x="3144630" y="3389877"/>
                  <a:pt x="2789909" y="3384376"/>
                </a:cubicBezTo>
                <a:cubicBezTo>
                  <a:pt x="2539258" y="3362147"/>
                  <a:pt x="2479915" y="3376721"/>
                  <a:pt x="2209611" y="3384376"/>
                </a:cubicBezTo>
                <a:cubicBezTo>
                  <a:pt x="1939307" y="3392031"/>
                  <a:pt x="1847319" y="3366034"/>
                  <a:pt x="1673952" y="3384376"/>
                </a:cubicBezTo>
                <a:cubicBezTo>
                  <a:pt x="1500585" y="3402718"/>
                  <a:pt x="1383685" y="3408704"/>
                  <a:pt x="1182931" y="3384376"/>
                </a:cubicBezTo>
                <a:cubicBezTo>
                  <a:pt x="982177" y="3360048"/>
                  <a:pt x="757151" y="3386471"/>
                  <a:pt x="557995" y="3384376"/>
                </a:cubicBezTo>
                <a:cubicBezTo>
                  <a:pt x="258289" y="3378215"/>
                  <a:pt x="-13899" y="3128646"/>
                  <a:pt x="0" y="2826381"/>
                </a:cubicBezTo>
                <a:cubicBezTo>
                  <a:pt x="-5694" y="2559731"/>
                  <a:pt x="-4343" y="2424489"/>
                  <a:pt x="0" y="2236601"/>
                </a:cubicBezTo>
                <a:cubicBezTo>
                  <a:pt x="4343" y="2048713"/>
                  <a:pt x="-12159" y="1825846"/>
                  <a:pt x="0" y="1692188"/>
                </a:cubicBezTo>
                <a:cubicBezTo>
                  <a:pt x="12159" y="1558530"/>
                  <a:pt x="22088" y="1395859"/>
                  <a:pt x="0" y="1193143"/>
                </a:cubicBezTo>
                <a:cubicBezTo>
                  <a:pt x="-22088" y="990428"/>
                  <a:pt x="12937" y="734582"/>
                  <a:pt x="0" y="557995"/>
                </a:cubicBezTo>
                <a:close/>
              </a:path>
            </a:pathLst>
          </a:custGeom>
          <a:solidFill>
            <a:schemeClr val="accent4">
              <a:lumMod val="20000"/>
              <a:lumOff val="80000"/>
            </a:schemeClr>
          </a:solidFill>
          <a:ln>
            <a:extLst>
              <a:ext uri="{C807C97D-BFC1-408E-A445-0C87EB9F89A2}">
                <ask:lineSketchStyleProps xmlns:ask="http://schemas.microsoft.com/office/drawing/2018/sketchyshapes" sd="283413856">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10" name="AutoShape 5">
            <a:extLst>
              <a:ext uri="{FF2B5EF4-FFF2-40B4-BE49-F238E27FC236}">
                <a16:creationId xmlns:a16="http://schemas.microsoft.com/office/drawing/2014/main" id="{59A0750B-3479-7EEC-3F82-C58EF5CC5A75}"/>
              </a:ext>
            </a:extLst>
          </p:cNvPr>
          <p:cNvSpPr>
            <a:spLocks noChangeArrowheads="1"/>
          </p:cNvSpPr>
          <p:nvPr/>
        </p:nvSpPr>
        <p:spPr bwMode="auto">
          <a:xfrm>
            <a:off x="2904873" y="3963126"/>
            <a:ext cx="533400" cy="533400"/>
          </a:xfrm>
          <a:prstGeom prst="octagon">
            <a:avLst>
              <a:gd name="adj" fmla="val 29287"/>
            </a:avLst>
          </a:prstGeom>
          <a:solidFill>
            <a:schemeClr val="tx2"/>
          </a:solidFill>
          <a:ln w="9525">
            <a:solidFill>
              <a:schemeClr val="tx2"/>
            </a:solid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nl-NL"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11" name="Line 7">
            <a:extLst>
              <a:ext uri="{FF2B5EF4-FFF2-40B4-BE49-F238E27FC236}">
                <a16:creationId xmlns:a16="http://schemas.microsoft.com/office/drawing/2014/main" id="{41C88ED1-8D12-7624-DE82-24B29141193F}"/>
              </a:ext>
            </a:extLst>
          </p:cNvPr>
          <p:cNvSpPr>
            <a:spLocks noChangeShapeType="1"/>
          </p:cNvSpPr>
          <p:nvPr/>
        </p:nvSpPr>
        <p:spPr bwMode="auto">
          <a:xfrm>
            <a:off x="3168903" y="3279395"/>
            <a:ext cx="1" cy="578796"/>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12" name="Text Box 13">
            <a:extLst>
              <a:ext uri="{FF2B5EF4-FFF2-40B4-BE49-F238E27FC236}">
                <a16:creationId xmlns:a16="http://schemas.microsoft.com/office/drawing/2014/main" id="{69731608-5529-5C43-4F2E-F7949C636699}"/>
              </a:ext>
            </a:extLst>
          </p:cNvPr>
          <p:cNvSpPr txBox="1">
            <a:spLocks noChangeArrowheads="1"/>
          </p:cNvSpPr>
          <p:nvPr/>
        </p:nvSpPr>
        <p:spPr bwMode="auto">
          <a:xfrm>
            <a:off x="1559495" y="5085184"/>
            <a:ext cx="334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the situation as it is or expected</a:t>
            </a:r>
            <a:endParaRPr lang="en-GB" altLang="en-US" b="1" dirty="0">
              <a:solidFill>
                <a:schemeClr val="tx2"/>
              </a:solidFill>
              <a:latin typeface="Bradley Hand ITC" panose="03070402050302030203" pitchFamily="66" charset="0"/>
            </a:endParaRPr>
          </a:p>
        </p:txBody>
      </p:sp>
      <p:sp>
        <p:nvSpPr>
          <p:cNvPr id="13" name="Line 14">
            <a:extLst>
              <a:ext uri="{FF2B5EF4-FFF2-40B4-BE49-F238E27FC236}">
                <a16:creationId xmlns:a16="http://schemas.microsoft.com/office/drawing/2014/main" id="{10D1144E-97BD-D50B-DBE5-B694335D3D57}"/>
              </a:ext>
            </a:extLst>
          </p:cNvPr>
          <p:cNvSpPr>
            <a:spLocks noChangeShapeType="1"/>
          </p:cNvSpPr>
          <p:nvPr/>
        </p:nvSpPr>
        <p:spPr bwMode="auto">
          <a:xfrm flipV="1">
            <a:off x="3172856" y="4655542"/>
            <a:ext cx="0" cy="501650"/>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14" name="Text Box 51">
            <a:extLst>
              <a:ext uri="{FF2B5EF4-FFF2-40B4-BE49-F238E27FC236}">
                <a16:creationId xmlns:a16="http://schemas.microsoft.com/office/drawing/2014/main" id="{0EAD41F5-EFFA-A3DC-86D1-FA21B64F5B0E}"/>
              </a:ext>
            </a:extLst>
          </p:cNvPr>
          <p:cNvSpPr txBox="1">
            <a:spLocks noChangeArrowheads="1"/>
          </p:cNvSpPr>
          <p:nvPr/>
        </p:nvSpPr>
        <p:spPr bwMode="auto">
          <a:xfrm>
            <a:off x="1559496" y="2791391"/>
            <a:ext cx="33479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where you are now</a:t>
            </a:r>
          </a:p>
        </p:txBody>
      </p:sp>
      <p:sp>
        <p:nvSpPr>
          <p:cNvPr id="25" name="TextBox 24">
            <a:extLst>
              <a:ext uri="{FF2B5EF4-FFF2-40B4-BE49-F238E27FC236}">
                <a16:creationId xmlns:a16="http://schemas.microsoft.com/office/drawing/2014/main" id="{0D58AF8E-0900-ADA7-FE35-9CE371140139}"/>
              </a:ext>
            </a:extLst>
          </p:cNvPr>
          <p:cNvSpPr txBox="1"/>
          <p:nvPr/>
        </p:nvSpPr>
        <p:spPr>
          <a:xfrm>
            <a:off x="5375920" y="2782380"/>
            <a:ext cx="4104456" cy="2862322"/>
          </a:xfrm>
          <a:prstGeom prst="rect">
            <a:avLst/>
          </a:prstGeom>
          <a:noFill/>
        </p:spPr>
        <p:txBody>
          <a:bodyPr wrap="square" rtlCol="0">
            <a:spAutoFit/>
          </a:bodyPr>
          <a:lstStyle/>
          <a:p>
            <a:r>
              <a:rPr lang="en-GB" dirty="0"/>
              <a:t>This is the current situation</a:t>
            </a:r>
          </a:p>
          <a:p>
            <a:endParaRPr lang="en-GB" dirty="0"/>
          </a:p>
          <a:p>
            <a:r>
              <a:rPr lang="en-GB" dirty="0"/>
              <a:t>A situation includes social, environmental, technical, economical, cultural/spiritual, and institutional aspects.</a:t>
            </a:r>
          </a:p>
          <a:p>
            <a:endParaRPr lang="en-GB" dirty="0"/>
          </a:p>
          <a:p>
            <a:r>
              <a:rPr lang="en-GB" dirty="0"/>
              <a:t>In the current situation you might already recognize challenges or issues.</a:t>
            </a:r>
          </a:p>
        </p:txBody>
      </p:sp>
    </p:spTree>
    <p:extLst>
      <p:ext uri="{BB962C8B-B14F-4D97-AF65-F5344CB8AC3E}">
        <p14:creationId xmlns:p14="http://schemas.microsoft.com/office/powerpoint/2010/main" val="26889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9DC29-23A8-BED1-6347-49E3378D990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E826013-7EC9-0CDC-3BD9-CB180B6581B9}"/>
              </a:ext>
            </a:extLst>
          </p:cNvPr>
          <p:cNvSpPr>
            <a:spLocks noGrp="1"/>
          </p:cNvSpPr>
          <p:nvPr>
            <p:ph type="body" sz="quarter" idx="10"/>
          </p:nvPr>
        </p:nvSpPr>
        <p:spPr>
          <a:xfrm>
            <a:off x="480000" y="360363"/>
            <a:ext cx="2424410" cy="551090"/>
          </a:xfrm>
        </p:spPr>
        <p:txBody>
          <a:bodyPr/>
          <a:lstStyle/>
          <a:p>
            <a:r>
              <a:rPr lang="en-GB" dirty="0"/>
              <a:t>Getting to terms?</a:t>
            </a:r>
          </a:p>
        </p:txBody>
      </p:sp>
      <p:sp>
        <p:nvSpPr>
          <p:cNvPr id="9" name="Rounded Rectangle 19">
            <a:extLst>
              <a:ext uri="{FF2B5EF4-FFF2-40B4-BE49-F238E27FC236}">
                <a16:creationId xmlns:a16="http://schemas.microsoft.com/office/drawing/2014/main" id="{5B765A63-E900-59D0-D93F-F2A27C97C1BC}"/>
              </a:ext>
            </a:extLst>
          </p:cNvPr>
          <p:cNvSpPr/>
          <p:nvPr/>
        </p:nvSpPr>
        <p:spPr>
          <a:xfrm>
            <a:off x="6960096" y="2571026"/>
            <a:ext cx="3590314" cy="3384376"/>
          </a:xfrm>
          <a:custGeom>
            <a:avLst/>
            <a:gdLst>
              <a:gd name="connsiteX0" fmla="*/ 0 w 3590314"/>
              <a:gd name="connsiteY0" fmla="*/ 564074 h 3384376"/>
              <a:gd name="connsiteX1" fmla="*/ 564074 w 3590314"/>
              <a:gd name="connsiteY1" fmla="*/ 0 h 3384376"/>
              <a:gd name="connsiteX2" fmla="*/ 1179616 w 3590314"/>
              <a:gd name="connsiteY2" fmla="*/ 0 h 3384376"/>
              <a:gd name="connsiteX3" fmla="*/ 1721292 w 3590314"/>
              <a:gd name="connsiteY3" fmla="*/ 0 h 3384376"/>
              <a:gd name="connsiteX4" fmla="*/ 2336834 w 3590314"/>
              <a:gd name="connsiteY4" fmla="*/ 0 h 3384376"/>
              <a:gd name="connsiteX5" fmla="*/ 3026240 w 3590314"/>
              <a:gd name="connsiteY5" fmla="*/ 0 h 3384376"/>
              <a:gd name="connsiteX6" fmla="*/ 3590314 w 3590314"/>
              <a:gd name="connsiteY6" fmla="*/ 564074 h 3384376"/>
              <a:gd name="connsiteX7" fmla="*/ 3590314 w 3590314"/>
              <a:gd name="connsiteY7" fmla="*/ 1128131 h 3384376"/>
              <a:gd name="connsiteX8" fmla="*/ 3590314 w 3590314"/>
              <a:gd name="connsiteY8" fmla="*/ 1624501 h 3384376"/>
              <a:gd name="connsiteX9" fmla="*/ 3590314 w 3590314"/>
              <a:gd name="connsiteY9" fmla="*/ 2211120 h 3384376"/>
              <a:gd name="connsiteX10" fmla="*/ 3590314 w 3590314"/>
              <a:gd name="connsiteY10" fmla="*/ 2820302 h 3384376"/>
              <a:gd name="connsiteX11" fmla="*/ 3026240 w 3590314"/>
              <a:gd name="connsiteY11" fmla="*/ 3384376 h 3384376"/>
              <a:gd name="connsiteX12" fmla="*/ 2459942 w 3590314"/>
              <a:gd name="connsiteY12" fmla="*/ 3384376 h 3384376"/>
              <a:gd name="connsiteX13" fmla="*/ 1844400 w 3590314"/>
              <a:gd name="connsiteY13" fmla="*/ 3384376 h 3384376"/>
              <a:gd name="connsiteX14" fmla="*/ 1228859 w 3590314"/>
              <a:gd name="connsiteY14" fmla="*/ 3384376 h 3384376"/>
              <a:gd name="connsiteX15" fmla="*/ 564074 w 3590314"/>
              <a:gd name="connsiteY15" fmla="*/ 3384376 h 3384376"/>
              <a:gd name="connsiteX16" fmla="*/ 0 w 3590314"/>
              <a:gd name="connsiteY16" fmla="*/ 2820302 h 3384376"/>
              <a:gd name="connsiteX17" fmla="*/ 0 w 3590314"/>
              <a:gd name="connsiteY17" fmla="*/ 2301370 h 3384376"/>
              <a:gd name="connsiteX18" fmla="*/ 0 w 3590314"/>
              <a:gd name="connsiteY18" fmla="*/ 1759875 h 3384376"/>
              <a:gd name="connsiteX19" fmla="*/ 0 w 3590314"/>
              <a:gd name="connsiteY19" fmla="*/ 1240942 h 3384376"/>
              <a:gd name="connsiteX20" fmla="*/ 0 w 3590314"/>
              <a:gd name="connsiteY20" fmla="*/ 56407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0314" h="3384376" fill="none" extrusionOk="0">
                <a:moveTo>
                  <a:pt x="0" y="564074"/>
                </a:moveTo>
                <a:cubicBezTo>
                  <a:pt x="64580" y="266714"/>
                  <a:pt x="264997" y="782"/>
                  <a:pt x="564074" y="0"/>
                </a:cubicBezTo>
                <a:cubicBezTo>
                  <a:pt x="725682" y="-3869"/>
                  <a:pt x="1021172" y="3956"/>
                  <a:pt x="1179616" y="0"/>
                </a:cubicBezTo>
                <a:cubicBezTo>
                  <a:pt x="1338060" y="-3956"/>
                  <a:pt x="1608253" y="-6222"/>
                  <a:pt x="1721292" y="0"/>
                </a:cubicBezTo>
                <a:cubicBezTo>
                  <a:pt x="1834331" y="6222"/>
                  <a:pt x="2058635" y="-9246"/>
                  <a:pt x="2336834" y="0"/>
                </a:cubicBezTo>
                <a:cubicBezTo>
                  <a:pt x="2615033" y="9246"/>
                  <a:pt x="2727003" y="29789"/>
                  <a:pt x="3026240" y="0"/>
                </a:cubicBezTo>
                <a:cubicBezTo>
                  <a:pt x="3348381" y="-10115"/>
                  <a:pt x="3625084" y="220794"/>
                  <a:pt x="3590314" y="564074"/>
                </a:cubicBezTo>
                <a:cubicBezTo>
                  <a:pt x="3598326" y="694796"/>
                  <a:pt x="3599550" y="974287"/>
                  <a:pt x="3590314" y="1128131"/>
                </a:cubicBezTo>
                <a:cubicBezTo>
                  <a:pt x="3581078" y="1281975"/>
                  <a:pt x="3609575" y="1450918"/>
                  <a:pt x="3590314" y="1624501"/>
                </a:cubicBezTo>
                <a:cubicBezTo>
                  <a:pt x="3571054" y="1798084"/>
                  <a:pt x="3578406" y="1979283"/>
                  <a:pt x="3590314" y="2211120"/>
                </a:cubicBezTo>
                <a:cubicBezTo>
                  <a:pt x="3602222" y="2442957"/>
                  <a:pt x="3598774" y="2585680"/>
                  <a:pt x="3590314" y="2820302"/>
                </a:cubicBezTo>
                <a:cubicBezTo>
                  <a:pt x="3546251" y="3149103"/>
                  <a:pt x="3380095" y="3402573"/>
                  <a:pt x="3026240" y="3384376"/>
                </a:cubicBezTo>
                <a:cubicBezTo>
                  <a:pt x="2799955" y="3396848"/>
                  <a:pt x="2639170" y="3397105"/>
                  <a:pt x="2459942" y="3384376"/>
                </a:cubicBezTo>
                <a:cubicBezTo>
                  <a:pt x="2280714" y="3371647"/>
                  <a:pt x="1990992" y="3384327"/>
                  <a:pt x="1844400" y="3384376"/>
                </a:cubicBezTo>
                <a:cubicBezTo>
                  <a:pt x="1697808" y="3384425"/>
                  <a:pt x="1367552" y="3364442"/>
                  <a:pt x="1228859" y="3384376"/>
                </a:cubicBezTo>
                <a:cubicBezTo>
                  <a:pt x="1090166" y="3404310"/>
                  <a:pt x="886930" y="3410089"/>
                  <a:pt x="564074" y="3384376"/>
                </a:cubicBezTo>
                <a:cubicBezTo>
                  <a:pt x="271049" y="3422297"/>
                  <a:pt x="7039" y="3144424"/>
                  <a:pt x="0" y="2820302"/>
                </a:cubicBezTo>
                <a:cubicBezTo>
                  <a:pt x="-12382" y="2619069"/>
                  <a:pt x="-17440" y="2512676"/>
                  <a:pt x="0" y="2301370"/>
                </a:cubicBezTo>
                <a:cubicBezTo>
                  <a:pt x="17440" y="2090064"/>
                  <a:pt x="-23306" y="1877622"/>
                  <a:pt x="0" y="1759875"/>
                </a:cubicBezTo>
                <a:cubicBezTo>
                  <a:pt x="23306" y="1642129"/>
                  <a:pt x="-24744" y="1455774"/>
                  <a:pt x="0" y="1240942"/>
                </a:cubicBezTo>
                <a:cubicBezTo>
                  <a:pt x="24744" y="1026110"/>
                  <a:pt x="-15055" y="812972"/>
                  <a:pt x="0" y="564074"/>
                </a:cubicBezTo>
                <a:close/>
              </a:path>
              <a:path w="3590314" h="3384376" stroke="0" extrusionOk="0">
                <a:moveTo>
                  <a:pt x="0" y="564074"/>
                </a:moveTo>
                <a:cubicBezTo>
                  <a:pt x="-34892" y="193775"/>
                  <a:pt x="251450" y="-24691"/>
                  <a:pt x="564074" y="0"/>
                </a:cubicBezTo>
                <a:cubicBezTo>
                  <a:pt x="756338" y="4313"/>
                  <a:pt x="949776" y="-23729"/>
                  <a:pt x="1204237" y="0"/>
                </a:cubicBezTo>
                <a:cubicBezTo>
                  <a:pt x="1458698" y="23729"/>
                  <a:pt x="1554470" y="-17312"/>
                  <a:pt x="1745914" y="0"/>
                </a:cubicBezTo>
                <a:cubicBezTo>
                  <a:pt x="1937358" y="17312"/>
                  <a:pt x="2107643" y="-29757"/>
                  <a:pt x="2410699" y="0"/>
                </a:cubicBezTo>
                <a:cubicBezTo>
                  <a:pt x="2713756" y="29757"/>
                  <a:pt x="2798008" y="15894"/>
                  <a:pt x="3026240" y="0"/>
                </a:cubicBezTo>
                <a:cubicBezTo>
                  <a:pt x="3358860" y="-28264"/>
                  <a:pt x="3534643" y="304773"/>
                  <a:pt x="3590314" y="564074"/>
                </a:cubicBezTo>
                <a:cubicBezTo>
                  <a:pt x="3594474" y="814604"/>
                  <a:pt x="3589592" y="975911"/>
                  <a:pt x="3590314" y="1083006"/>
                </a:cubicBezTo>
                <a:cubicBezTo>
                  <a:pt x="3591036" y="1190101"/>
                  <a:pt x="3605704" y="1372208"/>
                  <a:pt x="3590314" y="1624501"/>
                </a:cubicBezTo>
                <a:cubicBezTo>
                  <a:pt x="3574924" y="1876795"/>
                  <a:pt x="3577996" y="2021879"/>
                  <a:pt x="3590314" y="2165996"/>
                </a:cubicBezTo>
                <a:cubicBezTo>
                  <a:pt x="3602632" y="2310114"/>
                  <a:pt x="3561241" y="2544303"/>
                  <a:pt x="3590314" y="2820302"/>
                </a:cubicBezTo>
                <a:cubicBezTo>
                  <a:pt x="3600283" y="3167186"/>
                  <a:pt x="3303839" y="3333005"/>
                  <a:pt x="3026240" y="3384376"/>
                </a:cubicBezTo>
                <a:cubicBezTo>
                  <a:pt x="2870749" y="3388478"/>
                  <a:pt x="2550910" y="3363303"/>
                  <a:pt x="2410699" y="3384376"/>
                </a:cubicBezTo>
                <a:cubicBezTo>
                  <a:pt x="2270488" y="3405449"/>
                  <a:pt x="2007713" y="3375013"/>
                  <a:pt x="1745914" y="3384376"/>
                </a:cubicBezTo>
                <a:cubicBezTo>
                  <a:pt x="1484116" y="3393739"/>
                  <a:pt x="1315651" y="3402005"/>
                  <a:pt x="1179616" y="3384376"/>
                </a:cubicBezTo>
                <a:cubicBezTo>
                  <a:pt x="1043581" y="3366747"/>
                  <a:pt x="716036" y="3404421"/>
                  <a:pt x="564074" y="3384376"/>
                </a:cubicBezTo>
                <a:cubicBezTo>
                  <a:pt x="255214" y="3391716"/>
                  <a:pt x="16255" y="3108308"/>
                  <a:pt x="0" y="2820302"/>
                </a:cubicBezTo>
                <a:cubicBezTo>
                  <a:pt x="-90" y="2591637"/>
                  <a:pt x="19608" y="2547085"/>
                  <a:pt x="0" y="2323932"/>
                </a:cubicBezTo>
                <a:cubicBezTo>
                  <a:pt x="-19608" y="2100779"/>
                  <a:pt x="-17310" y="2025753"/>
                  <a:pt x="0" y="1737313"/>
                </a:cubicBezTo>
                <a:cubicBezTo>
                  <a:pt x="17310" y="1448873"/>
                  <a:pt x="-3687" y="1380494"/>
                  <a:pt x="0" y="1240942"/>
                </a:cubicBezTo>
                <a:cubicBezTo>
                  <a:pt x="3687" y="1101390"/>
                  <a:pt x="-2075" y="841909"/>
                  <a:pt x="0" y="564074"/>
                </a:cubicBezTo>
                <a:close/>
              </a:path>
            </a:pathLst>
          </a:custGeom>
          <a:solidFill>
            <a:schemeClr val="accent4">
              <a:lumMod val="20000"/>
              <a:lumOff val="80000"/>
            </a:schemeClr>
          </a:solidFill>
          <a:ln>
            <a:extLst>
              <a:ext uri="{C807C97D-BFC1-408E-A445-0C87EB9F89A2}">
                <ask:lineSketchStyleProps xmlns:ask="http://schemas.microsoft.com/office/drawing/2018/sketchyshapes" sd="458148951">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16" name="Line 6">
            <a:extLst>
              <a:ext uri="{FF2B5EF4-FFF2-40B4-BE49-F238E27FC236}">
                <a16:creationId xmlns:a16="http://schemas.microsoft.com/office/drawing/2014/main" id="{61A221F0-D77A-A526-1EC6-261B7F872A11}"/>
              </a:ext>
            </a:extLst>
          </p:cNvPr>
          <p:cNvSpPr>
            <a:spLocks noChangeShapeType="1"/>
          </p:cNvSpPr>
          <p:nvPr/>
        </p:nvSpPr>
        <p:spPr bwMode="auto">
          <a:xfrm flipH="1" flipV="1">
            <a:off x="8760295" y="3277041"/>
            <a:ext cx="4857" cy="543029"/>
          </a:xfrm>
          <a:prstGeom prst="line">
            <a:avLst/>
          </a:prstGeom>
          <a:noFill/>
          <a:ln w="28575">
            <a:solidFill>
              <a:schemeClr val="tx2"/>
            </a:solidFill>
            <a:round/>
            <a:headEnd type="arrow" w="med" len="med"/>
            <a:tailEnd type="non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17" name="Text Box 9">
            <a:extLst>
              <a:ext uri="{FF2B5EF4-FFF2-40B4-BE49-F238E27FC236}">
                <a16:creationId xmlns:a16="http://schemas.microsoft.com/office/drawing/2014/main" id="{8222AE00-709C-1C77-1B4F-7BF832AC330D}"/>
              </a:ext>
            </a:extLst>
          </p:cNvPr>
          <p:cNvSpPr txBox="1">
            <a:spLocks noChangeArrowheads="1"/>
          </p:cNvSpPr>
          <p:nvPr/>
        </p:nvSpPr>
        <p:spPr bwMode="auto">
          <a:xfrm>
            <a:off x="6960095" y="2819842"/>
            <a:ext cx="3590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solidFill>
                  <a:schemeClr val="tx2"/>
                </a:solidFill>
                <a:latin typeface="Bradley Hand ITC" panose="03070402050302030203" pitchFamily="66" charset="0"/>
              </a:rPr>
              <a:t>where you want to be</a:t>
            </a:r>
          </a:p>
        </p:txBody>
      </p:sp>
      <p:sp>
        <p:nvSpPr>
          <p:cNvPr id="18" name="Text Box 15">
            <a:extLst>
              <a:ext uri="{FF2B5EF4-FFF2-40B4-BE49-F238E27FC236}">
                <a16:creationId xmlns:a16="http://schemas.microsoft.com/office/drawing/2014/main" id="{53EA546F-1953-2E40-4ABD-B0309B9BC7F9}"/>
              </a:ext>
            </a:extLst>
          </p:cNvPr>
          <p:cNvSpPr txBox="1">
            <a:spLocks noChangeArrowheads="1"/>
          </p:cNvSpPr>
          <p:nvPr/>
        </p:nvSpPr>
        <p:spPr bwMode="auto">
          <a:xfrm>
            <a:off x="6960096" y="5081544"/>
            <a:ext cx="357761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cs typeface="Arial" panose="020B0604020202020204" pitchFamily="34" charset="0"/>
              </a:rPr>
              <a:t>the situation as desired (objective)</a:t>
            </a:r>
            <a:endParaRPr lang="en-GB" altLang="en-US" b="1" dirty="0">
              <a:solidFill>
                <a:schemeClr val="tx2"/>
              </a:solidFill>
              <a:latin typeface="Bradley Hand ITC" panose="03070402050302030203" pitchFamily="66" charset="0"/>
              <a:cs typeface="Arial" panose="020B0604020202020204" pitchFamily="34" charset="0"/>
            </a:endParaRPr>
          </a:p>
        </p:txBody>
      </p:sp>
      <p:sp>
        <p:nvSpPr>
          <p:cNvPr id="19" name="Line 16">
            <a:extLst>
              <a:ext uri="{FF2B5EF4-FFF2-40B4-BE49-F238E27FC236}">
                <a16:creationId xmlns:a16="http://schemas.microsoft.com/office/drawing/2014/main" id="{9DD259A2-0935-69DE-7500-762EC949A86C}"/>
              </a:ext>
            </a:extLst>
          </p:cNvPr>
          <p:cNvSpPr>
            <a:spLocks noChangeShapeType="1"/>
          </p:cNvSpPr>
          <p:nvPr/>
        </p:nvSpPr>
        <p:spPr bwMode="auto">
          <a:xfrm flipV="1">
            <a:off x="8765153" y="4607970"/>
            <a:ext cx="12700" cy="515938"/>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4" name="Pentagon 23">
            <a:extLst>
              <a:ext uri="{FF2B5EF4-FFF2-40B4-BE49-F238E27FC236}">
                <a16:creationId xmlns:a16="http://schemas.microsoft.com/office/drawing/2014/main" id="{9FF6F1DB-6B72-C823-AE32-97704D1DAA3E}"/>
              </a:ext>
            </a:extLst>
          </p:cNvPr>
          <p:cNvSpPr/>
          <p:nvPr/>
        </p:nvSpPr>
        <p:spPr>
          <a:xfrm>
            <a:off x="8383557" y="3911978"/>
            <a:ext cx="753478" cy="642205"/>
          </a:xfrm>
          <a:custGeom>
            <a:avLst/>
            <a:gdLst>
              <a:gd name="connsiteX0" fmla="*/ 1 w 753478"/>
              <a:gd name="connsiteY0" fmla="*/ 245300 h 642205"/>
              <a:gd name="connsiteX1" fmla="*/ 376739 w 753478"/>
              <a:gd name="connsiteY1" fmla="*/ 0 h 642205"/>
              <a:gd name="connsiteX2" fmla="*/ 753477 w 753478"/>
              <a:gd name="connsiteY2" fmla="*/ 245300 h 642205"/>
              <a:gd name="connsiteX3" fmla="*/ 609576 w 753478"/>
              <a:gd name="connsiteY3" fmla="*/ 642203 h 642205"/>
              <a:gd name="connsiteX4" fmla="*/ 143902 w 753478"/>
              <a:gd name="connsiteY4" fmla="*/ 642203 h 642205"/>
              <a:gd name="connsiteX5" fmla="*/ 1 w 753478"/>
              <a:gd name="connsiteY5" fmla="*/ 245300 h 64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478" h="642205" fill="none" extrusionOk="0">
                <a:moveTo>
                  <a:pt x="1" y="245300"/>
                </a:moveTo>
                <a:cubicBezTo>
                  <a:pt x="137899" y="176299"/>
                  <a:pt x="285830" y="57334"/>
                  <a:pt x="376739" y="0"/>
                </a:cubicBezTo>
                <a:cubicBezTo>
                  <a:pt x="556269" y="108635"/>
                  <a:pt x="612635" y="171808"/>
                  <a:pt x="753477" y="245300"/>
                </a:cubicBezTo>
                <a:cubicBezTo>
                  <a:pt x="716527" y="331317"/>
                  <a:pt x="628530" y="537757"/>
                  <a:pt x="609576" y="642203"/>
                </a:cubicBezTo>
                <a:cubicBezTo>
                  <a:pt x="394389" y="630141"/>
                  <a:pt x="354789" y="627601"/>
                  <a:pt x="143902" y="642203"/>
                </a:cubicBezTo>
                <a:cubicBezTo>
                  <a:pt x="95669" y="465031"/>
                  <a:pt x="52299" y="440348"/>
                  <a:pt x="1" y="245300"/>
                </a:cubicBezTo>
                <a:close/>
              </a:path>
              <a:path w="753478" h="642205" stroke="0" extrusionOk="0">
                <a:moveTo>
                  <a:pt x="1" y="245300"/>
                </a:moveTo>
                <a:cubicBezTo>
                  <a:pt x="83009" y="202995"/>
                  <a:pt x="199067" y="95694"/>
                  <a:pt x="376739" y="0"/>
                </a:cubicBezTo>
                <a:cubicBezTo>
                  <a:pt x="467374" y="74363"/>
                  <a:pt x="641266" y="155924"/>
                  <a:pt x="753477" y="245300"/>
                </a:cubicBezTo>
                <a:cubicBezTo>
                  <a:pt x="689001" y="366829"/>
                  <a:pt x="638248" y="540837"/>
                  <a:pt x="609576" y="642203"/>
                </a:cubicBezTo>
                <a:cubicBezTo>
                  <a:pt x="443014" y="621791"/>
                  <a:pt x="251774" y="635877"/>
                  <a:pt x="143902" y="642203"/>
                </a:cubicBezTo>
                <a:cubicBezTo>
                  <a:pt x="109820" y="523786"/>
                  <a:pt x="50013" y="329482"/>
                  <a:pt x="1" y="245300"/>
                </a:cubicBezTo>
                <a:close/>
              </a:path>
            </a:pathLst>
          </a:custGeom>
          <a:ln>
            <a:extLst>
              <a:ext uri="{C807C97D-BFC1-408E-A445-0C87EB9F89A2}">
                <ask:lineSketchStyleProps xmlns:ask="http://schemas.microsoft.com/office/drawing/2018/sketchyshapes" sd="1795029907">
                  <a:prstGeom prst="pent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2" name="TextBox 1">
            <a:extLst>
              <a:ext uri="{FF2B5EF4-FFF2-40B4-BE49-F238E27FC236}">
                <a16:creationId xmlns:a16="http://schemas.microsoft.com/office/drawing/2014/main" id="{3949D0AF-C156-17A4-BECE-E3B7843E1A8B}"/>
              </a:ext>
            </a:extLst>
          </p:cNvPr>
          <p:cNvSpPr txBox="1"/>
          <p:nvPr/>
        </p:nvSpPr>
        <p:spPr>
          <a:xfrm>
            <a:off x="2004442" y="2571026"/>
            <a:ext cx="4091558" cy="3416320"/>
          </a:xfrm>
          <a:prstGeom prst="rect">
            <a:avLst/>
          </a:prstGeom>
          <a:noFill/>
        </p:spPr>
        <p:txBody>
          <a:bodyPr wrap="square" rtlCol="0">
            <a:spAutoFit/>
          </a:bodyPr>
          <a:lstStyle/>
          <a:p>
            <a:r>
              <a:rPr lang="en-GB" dirty="0"/>
              <a:t>This is the desired situation. It describes norms, criteria and values.</a:t>
            </a:r>
          </a:p>
          <a:p>
            <a:endParaRPr lang="en-GB" dirty="0"/>
          </a:p>
          <a:p>
            <a:pPr marL="285750" indent="-285750">
              <a:buFontTx/>
              <a:buChar char="-"/>
            </a:pPr>
            <a:r>
              <a:rPr lang="en-GB" dirty="0"/>
              <a:t>Social (e.g. well-being)</a:t>
            </a:r>
          </a:p>
          <a:p>
            <a:pPr marL="285750" indent="-285750">
              <a:buFontTx/>
              <a:buChar char="-"/>
            </a:pPr>
            <a:r>
              <a:rPr lang="en-GB" dirty="0"/>
              <a:t>Economic (e.g. employment)</a:t>
            </a:r>
          </a:p>
          <a:p>
            <a:pPr marL="285750" indent="-285750">
              <a:buFontTx/>
              <a:buChar char="-"/>
            </a:pPr>
            <a:r>
              <a:rPr lang="en-GB" dirty="0"/>
              <a:t>Environmental (e.g. biodiversity)</a:t>
            </a:r>
          </a:p>
          <a:p>
            <a:pPr marL="285750" indent="-285750">
              <a:buFontTx/>
              <a:buChar char="-"/>
            </a:pPr>
            <a:r>
              <a:rPr lang="en-GB" dirty="0"/>
              <a:t>Technical (e.g. state of infrastructure)</a:t>
            </a:r>
          </a:p>
          <a:p>
            <a:pPr marL="285750" indent="-285750">
              <a:buFontTx/>
              <a:buChar char="-"/>
            </a:pPr>
            <a:r>
              <a:rPr lang="en-GB" dirty="0"/>
              <a:t>Institutional (rights, regulations, norms)</a:t>
            </a:r>
          </a:p>
          <a:p>
            <a:pPr marL="285750" indent="-285750">
              <a:buFontTx/>
              <a:buChar char="-"/>
            </a:pPr>
            <a:r>
              <a:rPr lang="en-GB" dirty="0"/>
              <a:t>Spiritual (e.g. safe water rituals, river rights)</a:t>
            </a:r>
          </a:p>
        </p:txBody>
      </p:sp>
    </p:spTree>
    <p:extLst>
      <p:ext uri="{BB962C8B-B14F-4D97-AF65-F5344CB8AC3E}">
        <p14:creationId xmlns:p14="http://schemas.microsoft.com/office/powerpoint/2010/main" val="1453786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ACD42-7FB6-20AF-390B-9EE6403A07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94910E-EDFB-BCF4-F539-85891114F41C}"/>
              </a:ext>
            </a:extLst>
          </p:cNvPr>
          <p:cNvSpPr>
            <a:spLocks noGrp="1"/>
          </p:cNvSpPr>
          <p:nvPr>
            <p:ph type="body" sz="quarter" idx="10"/>
          </p:nvPr>
        </p:nvSpPr>
        <p:spPr>
          <a:xfrm>
            <a:off x="480000" y="360363"/>
            <a:ext cx="2424410" cy="551090"/>
          </a:xfrm>
        </p:spPr>
        <p:txBody>
          <a:bodyPr/>
          <a:lstStyle/>
          <a:p>
            <a:r>
              <a:rPr lang="en-GB" dirty="0"/>
              <a:t>Getting to terms?</a:t>
            </a:r>
          </a:p>
        </p:txBody>
      </p:sp>
      <p:sp>
        <p:nvSpPr>
          <p:cNvPr id="7" name="Text Box 3">
            <a:extLst>
              <a:ext uri="{FF2B5EF4-FFF2-40B4-BE49-F238E27FC236}">
                <a16:creationId xmlns:a16="http://schemas.microsoft.com/office/drawing/2014/main" id="{98D69E2F-055D-6B26-A816-4DCD243C5E7F}"/>
              </a:ext>
            </a:extLst>
          </p:cNvPr>
          <p:cNvSpPr txBox="1">
            <a:spLocks noChangeArrowheads="1"/>
          </p:cNvSpPr>
          <p:nvPr/>
        </p:nvSpPr>
        <p:spPr bwMode="auto">
          <a:xfrm>
            <a:off x="2004442" y="1130866"/>
            <a:ext cx="7778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dirty="0">
                <a:solidFill>
                  <a:schemeClr val="tx2"/>
                </a:solidFill>
                <a:latin typeface="Trebuchet MS" panose="020B0603020202020204" pitchFamily="34" charset="0"/>
              </a:rPr>
              <a:t>A problem is the difference between the current </a:t>
            </a:r>
            <a:r>
              <a:rPr lang="en-US" altLang="en-US" i="1" dirty="0">
                <a:solidFill>
                  <a:schemeClr val="tx2"/>
                </a:solidFill>
                <a:latin typeface="Trebuchet MS" panose="020B0603020202020204" pitchFamily="34" charset="0"/>
              </a:rPr>
              <a:t>(or expected future)</a:t>
            </a:r>
            <a:r>
              <a:rPr lang="en-US" altLang="en-US" dirty="0">
                <a:solidFill>
                  <a:schemeClr val="tx2"/>
                </a:solidFill>
                <a:latin typeface="Trebuchet MS" panose="020B0603020202020204" pitchFamily="34" charset="0"/>
              </a:rPr>
              <a:t> situation and the desired </a:t>
            </a:r>
            <a:r>
              <a:rPr lang="en-US" altLang="en-US" i="1" dirty="0">
                <a:solidFill>
                  <a:schemeClr val="tx2"/>
                </a:solidFill>
                <a:latin typeface="Trebuchet MS" panose="020B0603020202020204" pitchFamily="34" charset="0"/>
              </a:rPr>
              <a:t>(future) </a:t>
            </a:r>
            <a:r>
              <a:rPr lang="en-US" altLang="en-US" dirty="0">
                <a:solidFill>
                  <a:schemeClr val="tx2"/>
                </a:solidFill>
                <a:latin typeface="Trebuchet MS" panose="020B0603020202020204" pitchFamily="34" charset="0"/>
              </a:rPr>
              <a:t>situation</a:t>
            </a:r>
          </a:p>
        </p:txBody>
      </p:sp>
      <p:sp>
        <p:nvSpPr>
          <p:cNvPr id="22" name="Oval 21">
            <a:extLst>
              <a:ext uri="{FF2B5EF4-FFF2-40B4-BE49-F238E27FC236}">
                <a16:creationId xmlns:a16="http://schemas.microsoft.com/office/drawing/2014/main" id="{B91E9CB4-4BEC-2123-1F3D-6B94BDC46BB4}"/>
              </a:ext>
            </a:extLst>
          </p:cNvPr>
          <p:cNvSpPr/>
          <p:nvPr/>
        </p:nvSpPr>
        <p:spPr>
          <a:xfrm>
            <a:off x="5211763" y="3861048"/>
            <a:ext cx="1460301" cy="685800"/>
          </a:xfrm>
          <a:custGeom>
            <a:avLst/>
            <a:gdLst>
              <a:gd name="connsiteX0" fmla="*/ 0 w 1460301"/>
              <a:gd name="connsiteY0" fmla="*/ 342900 h 685800"/>
              <a:gd name="connsiteX1" fmla="*/ 730151 w 1460301"/>
              <a:gd name="connsiteY1" fmla="*/ 0 h 685800"/>
              <a:gd name="connsiteX2" fmla="*/ 1460302 w 1460301"/>
              <a:gd name="connsiteY2" fmla="*/ 342900 h 685800"/>
              <a:gd name="connsiteX3" fmla="*/ 730151 w 1460301"/>
              <a:gd name="connsiteY3" fmla="*/ 685800 h 685800"/>
              <a:gd name="connsiteX4" fmla="*/ 0 w 1460301"/>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301" h="685800" fill="none" extrusionOk="0">
                <a:moveTo>
                  <a:pt x="0" y="342900"/>
                </a:moveTo>
                <a:cubicBezTo>
                  <a:pt x="-56788" y="138754"/>
                  <a:pt x="348229" y="-27954"/>
                  <a:pt x="730151" y="0"/>
                </a:cubicBezTo>
                <a:cubicBezTo>
                  <a:pt x="1121556" y="3532"/>
                  <a:pt x="1444256" y="153775"/>
                  <a:pt x="1460302" y="342900"/>
                </a:cubicBezTo>
                <a:cubicBezTo>
                  <a:pt x="1448571" y="468998"/>
                  <a:pt x="1183222" y="662819"/>
                  <a:pt x="730151" y="685800"/>
                </a:cubicBezTo>
                <a:cubicBezTo>
                  <a:pt x="290084" y="690177"/>
                  <a:pt x="-7344" y="522348"/>
                  <a:pt x="0" y="342900"/>
                </a:cubicBezTo>
                <a:close/>
              </a:path>
              <a:path w="1460301" h="685800" stroke="0" extrusionOk="0">
                <a:moveTo>
                  <a:pt x="0" y="342900"/>
                </a:moveTo>
                <a:cubicBezTo>
                  <a:pt x="-35861" y="185913"/>
                  <a:pt x="317580" y="4831"/>
                  <a:pt x="730151" y="0"/>
                </a:cubicBezTo>
                <a:cubicBezTo>
                  <a:pt x="1156163" y="21174"/>
                  <a:pt x="1474321" y="169642"/>
                  <a:pt x="1460302" y="342900"/>
                </a:cubicBezTo>
                <a:cubicBezTo>
                  <a:pt x="1459566" y="537134"/>
                  <a:pt x="1094418" y="693332"/>
                  <a:pt x="730151" y="685800"/>
                </a:cubicBezTo>
                <a:cubicBezTo>
                  <a:pt x="347512" y="670375"/>
                  <a:pt x="20638" y="505902"/>
                  <a:pt x="0" y="34290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871183283">
                  <a:prstGeom prst="ellipse">
                    <a:avLst/>
                  </a:prstGeom>
                  <ask:type>
                    <ask:lineSketchCurve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Bradley Hand ITC" panose="03070402050302030203" pitchFamily="66" charset="0"/>
              </a:rPr>
              <a:t>problem</a:t>
            </a:r>
          </a:p>
        </p:txBody>
      </p:sp>
      <p:sp>
        <p:nvSpPr>
          <p:cNvPr id="27" name="Rounded Rectangle 2">
            <a:extLst>
              <a:ext uri="{FF2B5EF4-FFF2-40B4-BE49-F238E27FC236}">
                <a16:creationId xmlns:a16="http://schemas.microsoft.com/office/drawing/2014/main" id="{247E98B4-3FA0-D7A8-0D53-9902E3E8942A}"/>
              </a:ext>
            </a:extLst>
          </p:cNvPr>
          <p:cNvSpPr/>
          <p:nvPr/>
        </p:nvSpPr>
        <p:spPr>
          <a:xfrm>
            <a:off x="1559496" y="2564881"/>
            <a:ext cx="3347904" cy="3384376"/>
          </a:xfrm>
          <a:custGeom>
            <a:avLst/>
            <a:gdLst>
              <a:gd name="connsiteX0" fmla="*/ 0 w 3347904"/>
              <a:gd name="connsiteY0" fmla="*/ 557995 h 3384376"/>
              <a:gd name="connsiteX1" fmla="*/ 557995 w 3347904"/>
              <a:gd name="connsiteY1" fmla="*/ 0 h 3384376"/>
              <a:gd name="connsiteX2" fmla="*/ 1138293 w 3347904"/>
              <a:gd name="connsiteY2" fmla="*/ 0 h 3384376"/>
              <a:gd name="connsiteX3" fmla="*/ 1651633 w 3347904"/>
              <a:gd name="connsiteY3" fmla="*/ 0 h 3384376"/>
              <a:gd name="connsiteX4" fmla="*/ 2231931 w 3347904"/>
              <a:gd name="connsiteY4" fmla="*/ 0 h 3384376"/>
              <a:gd name="connsiteX5" fmla="*/ 2789909 w 3347904"/>
              <a:gd name="connsiteY5" fmla="*/ 0 h 3384376"/>
              <a:gd name="connsiteX6" fmla="*/ 3347904 w 3347904"/>
              <a:gd name="connsiteY6" fmla="*/ 557995 h 3384376"/>
              <a:gd name="connsiteX7" fmla="*/ 3347904 w 3347904"/>
              <a:gd name="connsiteY7" fmla="*/ 1057040 h 3384376"/>
              <a:gd name="connsiteX8" fmla="*/ 3347904 w 3347904"/>
              <a:gd name="connsiteY8" fmla="*/ 1578769 h 3384376"/>
              <a:gd name="connsiteX9" fmla="*/ 3347904 w 3347904"/>
              <a:gd name="connsiteY9" fmla="*/ 2168549 h 3384376"/>
              <a:gd name="connsiteX10" fmla="*/ 3347904 w 3347904"/>
              <a:gd name="connsiteY10" fmla="*/ 2826381 h 3384376"/>
              <a:gd name="connsiteX11" fmla="*/ 2789909 w 3347904"/>
              <a:gd name="connsiteY11" fmla="*/ 3384376 h 3384376"/>
              <a:gd name="connsiteX12" fmla="*/ 2254250 w 3347904"/>
              <a:gd name="connsiteY12" fmla="*/ 3384376 h 3384376"/>
              <a:gd name="connsiteX13" fmla="*/ 1673952 w 3347904"/>
              <a:gd name="connsiteY13" fmla="*/ 3384376 h 3384376"/>
              <a:gd name="connsiteX14" fmla="*/ 1182931 w 3347904"/>
              <a:gd name="connsiteY14" fmla="*/ 3384376 h 3384376"/>
              <a:gd name="connsiteX15" fmla="*/ 557995 w 3347904"/>
              <a:gd name="connsiteY15" fmla="*/ 3384376 h 3384376"/>
              <a:gd name="connsiteX16" fmla="*/ 0 w 3347904"/>
              <a:gd name="connsiteY16" fmla="*/ 2826381 h 3384376"/>
              <a:gd name="connsiteX17" fmla="*/ 0 w 3347904"/>
              <a:gd name="connsiteY17" fmla="*/ 2327336 h 3384376"/>
              <a:gd name="connsiteX18" fmla="*/ 0 w 3347904"/>
              <a:gd name="connsiteY18" fmla="*/ 1782923 h 3384376"/>
              <a:gd name="connsiteX19" fmla="*/ 0 w 3347904"/>
              <a:gd name="connsiteY19" fmla="*/ 1261195 h 3384376"/>
              <a:gd name="connsiteX20" fmla="*/ 0 w 3347904"/>
              <a:gd name="connsiteY20" fmla="*/ 557995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7904" h="3384376" fill="none" extrusionOk="0">
                <a:moveTo>
                  <a:pt x="0" y="557995"/>
                </a:moveTo>
                <a:cubicBezTo>
                  <a:pt x="-27869" y="313814"/>
                  <a:pt x="266530" y="-45442"/>
                  <a:pt x="557995" y="0"/>
                </a:cubicBezTo>
                <a:cubicBezTo>
                  <a:pt x="682976" y="26618"/>
                  <a:pt x="944901" y="-9043"/>
                  <a:pt x="1138293" y="0"/>
                </a:cubicBezTo>
                <a:cubicBezTo>
                  <a:pt x="1331685" y="9043"/>
                  <a:pt x="1502054" y="635"/>
                  <a:pt x="1651633" y="0"/>
                </a:cubicBezTo>
                <a:cubicBezTo>
                  <a:pt x="1801212" y="-635"/>
                  <a:pt x="1962578" y="-11698"/>
                  <a:pt x="2231931" y="0"/>
                </a:cubicBezTo>
                <a:cubicBezTo>
                  <a:pt x="2501284" y="11698"/>
                  <a:pt x="2577333" y="-23456"/>
                  <a:pt x="2789909" y="0"/>
                </a:cubicBezTo>
                <a:cubicBezTo>
                  <a:pt x="3058822" y="-40103"/>
                  <a:pt x="3300493" y="211161"/>
                  <a:pt x="3347904" y="557995"/>
                </a:cubicBezTo>
                <a:cubicBezTo>
                  <a:pt x="3324860" y="752727"/>
                  <a:pt x="3328228" y="938860"/>
                  <a:pt x="3347904" y="1057040"/>
                </a:cubicBezTo>
                <a:cubicBezTo>
                  <a:pt x="3367580" y="1175220"/>
                  <a:pt x="3343597" y="1435591"/>
                  <a:pt x="3347904" y="1578769"/>
                </a:cubicBezTo>
                <a:cubicBezTo>
                  <a:pt x="3352211" y="1721947"/>
                  <a:pt x="3334238" y="1952917"/>
                  <a:pt x="3347904" y="2168549"/>
                </a:cubicBezTo>
                <a:cubicBezTo>
                  <a:pt x="3361570" y="2384181"/>
                  <a:pt x="3363800" y="2672031"/>
                  <a:pt x="3347904" y="2826381"/>
                </a:cubicBezTo>
                <a:cubicBezTo>
                  <a:pt x="3304233" y="3091006"/>
                  <a:pt x="3030203" y="3374766"/>
                  <a:pt x="2789909" y="3384376"/>
                </a:cubicBezTo>
                <a:cubicBezTo>
                  <a:pt x="2601931" y="3366286"/>
                  <a:pt x="2519817" y="3398264"/>
                  <a:pt x="2254250" y="3384376"/>
                </a:cubicBezTo>
                <a:cubicBezTo>
                  <a:pt x="1988683" y="3370488"/>
                  <a:pt x="1797161" y="3365947"/>
                  <a:pt x="1673952" y="3384376"/>
                </a:cubicBezTo>
                <a:cubicBezTo>
                  <a:pt x="1550743" y="3402805"/>
                  <a:pt x="1416359" y="3361807"/>
                  <a:pt x="1182931" y="3384376"/>
                </a:cubicBezTo>
                <a:cubicBezTo>
                  <a:pt x="949503" y="3406945"/>
                  <a:pt x="869710" y="3361152"/>
                  <a:pt x="557995" y="3384376"/>
                </a:cubicBezTo>
                <a:cubicBezTo>
                  <a:pt x="245408" y="3347158"/>
                  <a:pt x="-21392" y="3152822"/>
                  <a:pt x="0" y="2826381"/>
                </a:cubicBezTo>
                <a:cubicBezTo>
                  <a:pt x="-7079" y="2683459"/>
                  <a:pt x="-2094" y="2537299"/>
                  <a:pt x="0" y="2327336"/>
                </a:cubicBezTo>
                <a:cubicBezTo>
                  <a:pt x="2094" y="2117374"/>
                  <a:pt x="-26925" y="2014990"/>
                  <a:pt x="0" y="1782923"/>
                </a:cubicBezTo>
                <a:cubicBezTo>
                  <a:pt x="26925" y="1550856"/>
                  <a:pt x="-2329" y="1408756"/>
                  <a:pt x="0" y="1261195"/>
                </a:cubicBezTo>
                <a:cubicBezTo>
                  <a:pt x="2329" y="1113634"/>
                  <a:pt x="-19642" y="836365"/>
                  <a:pt x="0" y="557995"/>
                </a:cubicBezTo>
                <a:close/>
              </a:path>
              <a:path w="3347904" h="3384376" stroke="0" extrusionOk="0">
                <a:moveTo>
                  <a:pt x="0" y="557995"/>
                </a:moveTo>
                <a:cubicBezTo>
                  <a:pt x="26146" y="250282"/>
                  <a:pt x="227084" y="53973"/>
                  <a:pt x="557995" y="0"/>
                </a:cubicBezTo>
                <a:cubicBezTo>
                  <a:pt x="755285" y="4794"/>
                  <a:pt x="835870" y="-18554"/>
                  <a:pt x="1071335" y="0"/>
                </a:cubicBezTo>
                <a:cubicBezTo>
                  <a:pt x="1306800" y="18554"/>
                  <a:pt x="1449492" y="18054"/>
                  <a:pt x="1562356" y="0"/>
                </a:cubicBezTo>
                <a:cubicBezTo>
                  <a:pt x="1675220" y="-18054"/>
                  <a:pt x="1938025" y="8245"/>
                  <a:pt x="2120335" y="0"/>
                </a:cubicBezTo>
                <a:cubicBezTo>
                  <a:pt x="2302645" y="-8245"/>
                  <a:pt x="2548167" y="-24807"/>
                  <a:pt x="2789909" y="0"/>
                </a:cubicBezTo>
                <a:cubicBezTo>
                  <a:pt x="3107370" y="52859"/>
                  <a:pt x="3333586" y="307673"/>
                  <a:pt x="3347904" y="557995"/>
                </a:cubicBezTo>
                <a:cubicBezTo>
                  <a:pt x="3340810" y="763898"/>
                  <a:pt x="3335323" y="899054"/>
                  <a:pt x="3347904" y="1057040"/>
                </a:cubicBezTo>
                <a:cubicBezTo>
                  <a:pt x="3360485" y="1215026"/>
                  <a:pt x="3350861" y="1361004"/>
                  <a:pt x="3347904" y="1646820"/>
                </a:cubicBezTo>
                <a:cubicBezTo>
                  <a:pt x="3344947" y="1932636"/>
                  <a:pt x="3331316" y="1988094"/>
                  <a:pt x="3347904" y="2213917"/>
                </a:cubicBezTo>
                <a:cubicBezTo>
                  <a:pt x="3364492" y="2439740"/>
                  <a:pt x="3345850" y="2656572"/>
                  <a:pt x="3347904" y="2826381"/>
                </a:cubicBezTo>
                <a:cubicBezTo>
                  <a:pt x="3289077" y="3139838"/>
                  <a:pt x="3144630" y="3389877"/>
                  <a:pt x="2789909" y="3384376"/>
                </a:cubicBezTo>
                <a:cubicBezTo>
                  <a:pt x="2539258" y="3362147"/>
                  <a:pt x="2479915" y="3376721"/>
                  <a:pt x="2209611" y="3384376"/>
                </a:cubicBezTo>
                <a:cubicBezTo>
                  <a:pt x="1939307" y="3392031"/>
                  <a:pt x="1847319" y="3366034"/>
                  <a:pt x="1673952" y="3384376"/>
                </a:cubicBezTo>
                <a:cubicBezTo>
                  <a:pt x="1500585" y="3402718"/>
                  <a:pt x="1383685" y="3408704"/>
                  <a:pt x="1182931" y="3384376"/>
                </a:cubicBezTo>
                <a:cubicBezTo>
                  <a:pt x="982177" y="3360048"/>
                  <a:pt x="757151" y="3386471"/>
                  <a:pt x="557995" y="3384376"/>
                </a:cubicBezTo>
                <a:cubicBezTo>
                  <a:pt x="258289" y="3378215"/>
                  <a:pt x="-13899" y="3128646"/>
                  <a:pt x="0" y="2826381"/>
                </a:cubicBezTo>
                <a:cubicBezTo>
                  <a:pt x="-5694" y="2559731"/>
                  <a:pt x="-4343" y="2424489"/>
                  <a:pt x="0" y="2236601"/>
                </a:cubicBezTo>
                <a:cubicBezTo>
                  <a:pt x="4343" y="2048713"/>
                  <a:pt x="-12159" y="1825846"/>
                  <a:pt x="0" y="1692188"/>
                </a:cubicBezTo>
                <a:cubicBezTo>
                  <a:pt x="12159" y="1558530"/>
                  <a:pt x="22088" y="1395859"/>
                  <a:pt x="0" y="1193143"/>
                </a:cubicBezTo>
                <a:cubicBezTo>
                  <a:pt x="-22088" y="990428"/>
                  <a:pt x="12937" y="734582"/>
                  <a:pt x="0" y="557995"/>
                </a:cubicBezTo>
                <a:close/>
              </a:path>
            </a:pathLst>
          </a:custGeom>
          <a:solidFill>
            <a:schemeClr val="accent4">
              <a:lumMod val="20000"/>
              <a:lumOff val="80000"/>
            </a:schemeClr>
          </a:solidFill>
          <a:ln>
            <a:extLst>
              <a:ext uri="{C807C97D-BFC1-408E-A445-0C87EB9F89A2}">
                <ask:lineSketchStyleProps xmlns:ask="http://schemas.microsoft.com/office/drawing/2018/sketchyshapes" sd="283413856">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28" name="AutoShape 5">
            <a:extLst>
              <a:ext uri="{FF2B5EF4-FFF2-40B4-BE49-F238E27FC236}">
                <a16:creationId xmlns:a16="http://schemas.microsoft.com/office/drawing/2014/main" id="{657E39B0-C6F4-4CD9-FF3D-3935965B77DC}"/>
              </a:ext>
            </a:extLst>
          </p:cNvPr>
          <p:cNvSpPr>
            <a:spLocks noChangeArrowheads="1"/>
          </p:cNvSpPr>
          <p:nvPr/>
        </p:nvSpPr>
        <p:spPr bwMode="auto">
          <a:xfrm>
            <a:off x="2904873" y="3963126"/>
            <a:ext cx="533400" cy="533400"/>
          </a:xfrm>
          <a:prstGeom prst="octagon">
            <a:avLst>
              <a:gd name="adj" fmla="val 29287"/>
            </a:avLst>
          </a:prstGeom>
          <a:solidFill>
            <a:schemeClr val="tx2"/>
          </a:solidFill>
          <a:ln w="9525">
            <a:solidFill>
              <a:schemeClr val="tx2"/>
            </a:solid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nl-NL"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9" name="Line 7">
            <a:extLst>
              <a:ext uri="{FF2B5EF4-FFF2-40B4-BE49-F238E27FC236}">
                <a16:creationId xmlns:a16="http://schemas.microsoft.com/office/drawing/2014/main" id="{EFCAB1F1-C2F0-46D4-EA6E-63789AC6DE0B}"/>
              </a:ext>
            </a:extLst>
          </p:cNvPr>
          <p:cNvSpPr>
            <a:spLocks noChangeShapeType="1"/>
          </p:cNvSpPr>
          <p:nvPr/>
        </p:nvSpPr>
        <p:spPr bwMode="auto">
          <a:xfrm>
            <a:off x="3168903" y="3279395"/>
            <a:ext cx="1" cy="578796"/>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0" name="Text Box 13">
            <a:extLst>
              <a:ext uri="{FF2B5EF4-FFF2-40B4-BE49-F238E27FC236}">
                <a16:creationId xmlns:a16="http://schemas.microsoft.com/office/drawing/2014/main" id="{4FC1C039-2019-A28A-6724-D31F8428F6DD}"/>
              </a:ext>
            </a:extLst>
          </p:cNvPr>
          <p:cNvSpPr txBox="1">
            <a:spLocks noChangeArrowheads="1"/>
          </p:cNvSpPr>
          <p:nvPr/>
        </p:nvSpPr>
        <p:spPr bwMode="auto">
          <a:xfrm>
            <a:off x="1559495" y="5085184"/>
            <a:ext cx="334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the situation as it is or expected</a:t>
            </a:r>
            <a:endParaRPr lang="en-GB" altLang="en-US" b="1" dirty="0">
              <a:solidFill>
                <a:schemeClr val="tx2"/>
              </a:solidFill>
              <a:latin typeface="Bradley Hand ITC" panose="03070402050302030203" pitchFamily="66" charset="0"/>
            </a:endParaRPr>
          </a:p>
        </p:txBody>
      </p:sp>
      <p:sp>
        <p:nvSpPr>
          <p:cNvPr id="31" name="Line 14">
            <a:extLst>
              <a:ext uri="{FF2B5EF4-FFF2-40B4-BE49-F238E27FC236}">
                <a16:creationId xmlns:a16="http://schemas.microsoft.com/office/drawing/2014/main" id="{C0A4E165-9A63-7804-4405-C560A5D310EA}"/>
              </a:ext>
            </a:extLst>
          </p:cNvPr>
          <p:cNvSpPr>
            <a:spLocks noChangeShapeType="1"/>
          </p:cNvSpPr>
          <p:nvPr/>
        </p:nvSpPr>
        <p:spPr bwMode="auto">
          <a:xfrm flipV="1">
            <a:off x="3172856" y="4655542"/>
            <a:ext cx="0" cy="501650"/>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2" name="Text Box 51">
            <a:extLst>
              <a:ext uri="{FF2B5EF4-FFF2-40B4-BE49-F238E27FC236}">
                <a16:creationId xmlns:a16="http://schemas.microsoft.com/office/drawing/2014/main" id="{05510BFB-B7D9-C839-C102-A04954ECEDE4}"/>
              </a:ext>
            </a:extLst>
          </p:cNvPr>
          <p:cNvSpPr txBox="1">
            <a:spLocks noChangeArrowheads="1"/>
          </p:cNvSpPr>
          <p:nvPr/>
        </p:nvSpPr>
        <p:spPr bwMode="auto">
          <a:xfrm>
            <a:off x="1559496" y="2791391"/>
            <a:ext cx="33479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where you are now</a:t>
            </a:r>
          </a:p>
        </p:txBody>
      </p:sp>
      <p:sp>
        <p:nvSpPr>
          <p:cNvPr id="33" name="Rounded Rectangle 19">
            <a:extLst>
              <a:ext uri="{FF2B5EF4-FFF2-40B4-BE49-F238E27FC236}">
                <a16:creationId xmlns:a16="http://schemas.microsoft.com/office/drawing/2014/main" id="{E7C2ADB0-C6DD-5A4C-E307-B48A78958065}"/>
              </a:ext>
            </a:extLst>
          </p:cNvPr>
          <p:cNvSpPr/>
          <p:nvPr/>
        </p:nvSpPr>
        <p:spPr>
          <a:xfrm>
            <a:off x="6960096" y="2571026"/>
            <a:ext cx="3590314" cy="3384376"/>
          </a:xfrm>
          <a:custGeom>
            <a:avLst/>
            <a:gdLst>
              <a:gd name="connsiteX0" fmla="*/ 0 w 3590314"/>
              <a:gd name="connsiteY0" fmla="*/ 564074 h 3384376"/>
              <a:gd name="connsiteX1" fmla="*/ 564074 w 3590314"/>
              <a:gd name="connsiteY1" fmla="*/ 0 h 3384376"/>
              <a:gd name="connsiteX2" fmla="*/ 1179616 w 3590314"/>
              <a:gd name="connsiteY2" fmla="*/ 0 h 3384376"/>
              <a:gd name="connsiteX3" fmla="*/ 1721292 w 3590314"/>
              <a:gd name="connsiteY3" fmla="*/ 0 h 3384376"/>
              <a:gd name="connsiteX4" fmla="*/ 2336834 w 3590314"/>
              <a:gd name="connsiteY4" fmla="*/ 0 h 3384376"/>
              <a:gd name="connsiteX5" fmla="*/ 3026240 w 3590314"/>
              <a:gd name="connsiteY5" fmla="*/ 0 h 3384376"/>
              <a:gd name="connsiteX6" fmla="*/ 3590314 w 3590314"/>
              <a:gd name="connsiteY6" fmla="*/ 564074 h 3384376"/>
              <a:gd name="connsiteX7" fmla="*/ 3590314 w 3590314"/>
              <a:gd name="connsiteY7" fmla="*/ 1128131 h 3384376"/>
              <a:gd name="connsiteX8" fmla="*/ 3590314 w 3590314"/>
              <a:gd name="connsiteY8" fmla="*/ 1624501 h 3384376"/>
              <a:gd name="connsiteX9" fmla="*/ 3590314 w 3590314"/>
              <a:gd name="connsiteY9" fmla="*/ 2211120 h 3384376"/>
              <a:gd name="connsiteX10" fmla="*/ 3590314 w 3590314"/>
              <a:gd name="connsiteY10" fmla="*/ 2820302 h 3384376"/>
              <a:gd name="connsiteX11" fmla="*/ 3026240 w 3590314"/>
              <a:gd name="connsiteY11" fmla="*/ 3384376 h 3384376"/>
              <a:gd name="connsiteX12" fmla="*/ 2459942 w 3590314"/>
              <a:gd name="connsiteY12" fmla="*/ 3384376 h 3384376"/>
              <a:gd name="connsiteX13" fmla="*/ 1844400 w 3590314"/>
              <a:gd name="connsiteY13" fmla="*/ 3384376 h 3384376"/>
              <a:gd name="connsiteX14" fmla="*/ 1228859 w 3590314"/>
              <a:gd name="connsiteY14" fmla="*/ 3384376 h 3384376"/>
              <a:gd name="connsiteX15" fmla="*/ 564074 w 3590314"/>
              <a:gd name="connsiteY15" fmla="*/ 3384376 h 3384376"/>
              <a:gd name="connsiteX16" fmla="*/ 0 w 3590314"/>
              <a:gd name="connsiteY16" fmla="*/ 2820302 h 3384376"/>
              <a:gd name="connsiteX17" fmla="*/ 0 w 3590314"/>
              <a:gd name="connsiteY17" fmla="*/ 2301370 h 3384376"/>
              <a:gd name="connsiteX18" fmla="*/ 0 w 3590314"/>
              <a:gd name="connsiteY18" fmla="*/ 1759875 h 3384376"/>
              <a:gd name="connsiteX19" fmla="*/ 0 w 3590314"/>
              <a:gd name="connsiteY19" fmla="*/ 1240942 h 3384376"/>
              <a:gd name="connsiteX20" fmla="*/ 0 w 3590314"/>
              <a:gd name="connsiteY20" fmla="*/ 56407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0314" h="3384376" fill="none" extrusionOk="0">
                <a:moveTo>
                  <a:pt x="0" y="564074"/>
                </a:moveTo>
                <a:cubicBezTo>
                  <a:pt x="64580" y="266714"/>
                  <a:pt x="264997" y="782"/>
                  <a:pt x="564074" y="0"/>
                </a:cubicBezTo>
                <a:cubicBezTo>
                  <a:pt x="725682" y="-3869"/>
                  <a:pt x="1021172" y="3956"/>
                  <a:pt x="1179616" y="0"/>
                </a:cubicBezTo>
                <a:cubicBezTo>
                  <a:pt x="1338060" y="-3956"/>
                  <a:pt x="1608253" y="-6222"/>
                  <a:pt x="1721292" y="0"/>
                </a:cubicBezTo>
                <a:cubicBezTo>
                  <a:pt x="1834331" y="6222"/>
                  <a:pt x="2058635" y="-9246"/>
                  <a:pt x="2336834" y="0"/>
                </a:cubicBezTo>
                <a:cubicBezTo>
                  <a:pt x="2615033" y="9246"/>
                  <a:pt x="2727003" y="29789"/>
                  <a:pt x="3026240" y="0"/>
                </a:cubicBezTo>
                <a:cubicBezTo>
                  <a:pt x="3348381" y="-10115"/>
                  <a:pt x="3625084" y="220794"/>
                  <a:pt x="3590314" y="564074"/>
                </a:cubicBezTo>
                <a:cubicBezTo>
                  <a:pt x="3598326" y="694796"/>
                  <a:pt x="3599550" y="974287"/>
                  <a:pt x="3590314" y="1128131"/>
                </a:cubicBezTo>
                <a:cubicBezTo>
                  <a:pt x="3581078" y="1281975"/>
                  <a:pt x="3609575" y="1450918"/>
                  <a:pt x="3590314" y="1624501"/>
                </a:cubicBezTo>
                <a:cubicBezTo>
                  <a:pt x="3571054" y="1798084"/>
                  <a:pt x="3578406" y="1979283"/>
                  <a:pt x="3590314" y="2211120"/>
                </a:cubicBezTo>
                <a:cubicBezTo>
                  <a:pt x="3602222" y="2442957"/>
                  <a:pt x="3598774" y="2585680"/>
                  <a:pt x="3590314" y="2820302"/>
                </a:cubicBezTo>
                <a:cubicBezTo>
                  <a:pt x="3546251" y="3149103"/>
                  <a:pt x="3380095" y="3402573"/>
                  <a:pt x="3026240" y="3384376"/>
                </a:cubicBezTo>
                <a:cubicBezTo>
                  <a:pt x="2799955" y="3396848"/>
                  <a:pt x="2639170" y="3397105"/>
                  <a:pt x="2459942" y="3384376"/>
                </a:cubicBezTo>
                <a:cubicBezTo>
                  <a:pt x="2280714" y="3371647"/>
                  <a:pt x="1990992" y="3384327"/>
                  <a:pt x="1844400" y="3384376"/>
                </a:cubicBezTo>
                <a:cubicBezTo>
                  <a:pt x="1697808" y="3384425"/>
                  <a:pt x="1367552" y="3364442"/>
                  <a:pt x="1228859" y="3384376"/>
                </a:cubicBezTo>
                <a:cubicBezTo>
                  <a:pt x="1090166" y="3404310"/>
                  <a:pt x="886930" y="3410089"/>
                  <a:pt x="564074" y="3384376"/>
                </a:cubicBezTo>
                <a:cubicBezTo>
                  <a:pt x="271049" y="3422297"/>
                  <a:pt x="7039" y="3144424"/>
                  <a:pt x="0" y="2820302"/>
                </a:cubicBezTo>
                <a:cubicBezTo>
                  <a:pt x="-12382" y="2619069"/>
                  <a:pt x="-17440" y="2512676"/>
                  <a:pt x="0" y="2301370"/>
                </a:cubicBezTo>
                <a:cubicBezTo>
                  <a:pt x="17440" y="2090064"/>
                  <a:pt x="-23306" y="1877622"/>
                  <a:pt x="0" y="1759875"/>
                </a:cubicBezTo>
                <a:cubicBezTo>
                  <a:pt x="23306" y="1642129"/>
                  <a:pt x="-24744" y="1455774"/>
                  <a:pt x="0" y="1240942"/>
                </a:cubicBezTo>
                <a:cubicBezTo>
                  <a:pt x="24744" y="1026110"/>
                  <a:pt x="-15055" y="812972"/>
                  <a:pt x="0" y="564074"/>
                </a:cubicBezTo>
                <a:close/>
              </a:path>
              <a:path w="3590314" h="3384376" stroke="0" extrusionOk="0">
                <a:moveTo>
                  <a:pt x="0" y="564074"/>
                </a:moveTo>
                <a:cubicBezTo>
                  <a:pt x="-34892" y="193775"/>
                  <a:pt x="251450" y="-24691"/>
                  <a:pt x="564074" y="0"/>
                </a:cubicBezTo>
                <a:cubicBezTo>
                  <a:pt x="756338" y="4313"/>
                  <a:pt x="949776" y="-23729"/>
                  <a:pt x="1204237" y="0"/>
                </a:cubicBezTo>
                <a:cubicBezTo>
                  <a:pt x="1458698" y="23729"/>
                  <a:pt x="1554470" y="-17312"/>
                  <a:pt x="1745914" y="0"/>
                </a:cubicBezTo>
                <a:cubicBezTo>
                  <a:pt x="1937358" y="17312"/>
                  <a:pt x="2107643" y="-29757"/>
                  <a:pt x="2410699" y="0"/>
                </a:cubicBezTo>
                <a:cubicBezTo>
                  <a:pt x="2713756" y="29757"/>
                  <a:pt x="2798008" y="15894"/>
                  <a:pt x="3026240" y="0"/>
                </a:cubicBezTo>
                <a:cubicBezTo>
                  <a:pt x="3358860" y="-28264"/>
                  <a:pt x="3534643" y="304773"/>
                  <a:pt x="3590314" y="564074"/>
                </a:cubicBezTo>
                <a:cubicBezTo>
                  <a:pt x="3594474" y="814604"/>
                  <a:pt x="3589592" y="975911"/>
                  <a:pt x="3590314" y="1083006"/>
                </a:cubicBezTo>
                <a:cubicBezTo>
                  <a:pt x="3591036" y="1190101"/>
                  <a:pt x="3605704" y="1372208"/>
                  <a:pt x="3590314" y="1624501"/>
                </a:cubicBezTo>
                <a:cubicBezTo>
                  <a:pt x="3574924" y="1876795"/>
                  <a:pt x="3577996" y="2021879"/>
                  <a:pt x="3590314" y="2165996"/>
                </a:cubicBezTo>
                <a:cubicBezTo>
                  <a:pt x="3602632" y="2310114"/>
                  <a:pt x="3561241" y="2544303"/>
                  <a:pt x="3590314" y="2820302"/>
                </a:cubicBezTo>
                <a:cubicBezTo>
                  <a:pt x="3600283" y="3167186"/>
                  <a:pt x="3303839" y="3333005"/>
                  <a:pt x="3026240" y="3384376"/>
                </a:cubicBezTo>
                <a:cubicBezTo>
                  <a:pt x="2870749" y="3388478"/>
                  <a:pt x="2550910" y="3363303"/>
                  <a:pt x="2410699" y="3384376"/>
                </a:cubicBezTo>
                <a:cubicBezTo>
                  <a:pt x="2270488" y="3405449"/>
                  <a:pt x="2007713" y="3375013"/>
                  <a:pt x="1745914" y="3384376"/>
                </a:cubicBezTo>
                <a:cubicBezTo>
                  <a:pt x="1484116" y="3393739"/>
                  <a:pt x="1315651" y="3402005"/>
                  <a:pt x="1179616" y="3384376"/>
                </a:cubicBezTo>
                <a:cubicBezTo>
                  <a:pt x="1043581" y="3366747"/>
                  <a:pt x="716036" y="3404421"/>
                  <a:pt x="564074" y="3384376"/>
                </a:cubicBezTo>
                <a:cubicBezTo>
                  <a:pt x="255214" y="3391716"/>
                  <a:pt x="16255" y="3108308"/>
                  <a:pt x="0" y="2820302"/>
                </a:cubicBezTo>
                <a:cubicBezTo>
                  <a:pt x="-90" y="2591637"/>
                  <a:pt x="19608" y="2547085"/>
                  <a:pt x="0" y="2323932"/>
                </a:cubicBezTo>
                <a:cubicBezTo>
                  <a:pt x="-19608" y="2100779"/>
                  <a:pt x="-17310" y="2025753"/>
                  <a:pt x="0" y="1737313"/>
                </a:cubicBezTo>
                <a:cubicBezTo>
                  <a:pt x="17310" y="1448873"/>
                  <a:pt x="-3687" y="1380494"/>
                  <a:pt x="0" y="1240942"/>
                </a:cubicBezTo>
                <a:cubicBezTo>
                  <a:pt x="3687" y="1101390"/>
                  <a:pt x="-2075" y="841909"/>
                  <a:pt x="0" y="564074"/>
                </a:cubicBezTo>
                <a:close/>
              </a:path>
            </a:pathLst>
          </a:custGeom>
          <a:solidFill>
            <a:schemeClr val="accent4">
              <a:lumMod val="20000"/>
              <a:lumOff val="80000"/>
            </a:schemeClr>
          </a:solidFill>
          <a:ln>
            <a:extLst>
              <a:ext uri="{C807C97D-BFC1-408E-A445-0C87EB9F89A2}">
                <ask:lineSketchStyleProps xmlns:ask="http://schemas.microsoft.com/office/drawing/2018/sketchyshapes" sd="458148951">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34" name="Line 6">
            <a:extLst>
              <a:ext uri="{FF2B5EF4-FFF2-40B4-BE49-F238E27FC236}">
                <a16:creationId xmlns:a16="http://schemas.microsoft.com/office/drawing/2014/main" id="{7B5CB75B-88FE-61BD-99AB-7271A0928108}"/>
              </a:ext>
            </a:extLst>
          </p:cNvPr>
          <p:cNvSpPr>
            <a:spLocks noChangeShapeType="1"/>
          </p:cNvSpPr>
          <p:nvPr/>
        </p:nvSpPr>
        <p:spPr bwMode="auto">
          <a:xfrm flipH="1" flipV="1">
            <a:off x="8760295" y="3277041"/>
            <a:ext cx="4857" cy="543029"/>
          </a:xfrm>
          <a:prstGeom prst="line">
            <a:avLst/>
          </a:prstGeom>
          <a:noFill/>
          <a:ln w="28575">
            <a:solidFill>
              <a:schemeClr val="tx2"/>
            </a:solidFill>
            <a:round/>
            <a:headEnd type="arrow" w="med" len="med"/>
            <a:tailEnd type="non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5" name="Text Box 9">
            <a:extLst>
              <a:ext uri="{FF2B5EF4-FFF2-40B4-BE49-F238E27FC236}">
                <a16:creationId xmlns:a16="http://schemas.microsoft.com/office/drawing/2014/main" id="{0758A543-D02E-7DA0-836D-419987DBAF65}"/>
              </a:ext>
            </a:extLst>
          </p:cNvPr>
          <p:cNvSpPr txBox="1">
            <a:spLocks noChangeArrowheads="1"/>
          </p:cNvSpPr>
          <p:nvPr/>
        </p:nvSpPr>
        <p:spPr bwMode="auto">
          <a:xfrm>
            <a:off x="6960095" y="2819842"/>
            <a:ext cx="3590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solidFill>
                  <a:schemeClr val="tx2"/>
                </a:solidFill>
                <a:latin typeface="Bradley Hand ITC" panose="03070402050302030203" pitchFamily="66" charset="0"/>
              </a:rPr>
              <a:t>where you want to be</a:t>
            </a:r>
          </a:p>
        </p:txBody>
      </p:sp>
      <p:sp>
        <p:nvSpPr>
          <p:cNvPr id="36" name="Text Box 15">
            <a:extLst>
              <a:ext uri="{FF2B5EF4-FFF2-40B4-BE49-F238E27FC236}">
                <a16:creationId xmlns:a16="http://schemas.microsoft.com/office/drawing/2014/main" id="{83A48A98-72DA-EE51-D2CF-77526A5D4A95}"/>
              </a:ext>
            </a:extLst>
          </p:cNvPr>
          <p:cNvSpPr txBox="1">
            <a:spLocks noChangeArrowheads="1"/>
          </p:cNvSpPr>
          <p:nvPr/>
        </p:nvSpPr>
        <p:spPr bwMode="auto">
          <a:xfrm>
            <a:off x="6960096" y="5081544"/>
            <a:ext cx="357761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cs typeface="Arial" panose="020B0604020202020204" pitchFamily="34" charset="0"/>
              </a:rPr>
              <a:t>the situation as desired (objective)</a:t>
            </a:r>
            <a:endParaRPr lang="en-GB" altLang="en-US" b="1" dirty="0">
              <a:solidFill>
                <a:schemeClr val="tx2"/>
              </a:solidFill>
              <a:latin typeface="Bradley Hand ITC" panose="03070402050302030203" pitchFamily="66" charset="0"/>
              <a:cs typeface="Arial" panose="020B0604020202020204" pitchFamily="34" charset="0"/>
            </a:endParaRPr>
          </a:p>
        </p:txBody>
      </p:sp>
      <p:sp>
        <p:nvSpPr>
          <p:cNvPr id="37" name="Line 16">
            <a:extLst>
              <a:ext uri="{FF2B5EF4-FFF2-40B4-BE49-F238E27FC236}">
                <a16:creationId xmlns:a16="http://schemas.microsoft.com/office/drawing/2014/main" id="{A22E9790-E551-F74C-B3B7-5FB1ADC6D754}"/>
              </a:ext>
            </a:extLst>
          </p:cNvPr>
          <p:cNvSpPr>
            <a:spLocks noChangeShapeType="1"/>
          </p:cNvSpPr>
          <p:nvPr/>
        </p:nvSpPr>
        <p:spPr bwMode="auto">
          <a:xfrm flipV="1">
            <a:off x="8765153" y="4607970"/>
            <a:ext cx="12700" cy="515938"/>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8" name="Pentagon 37">
            <a:extLst>
              <a:ext uri="{FF2B5EF4-FFF2-40B4-BE49-F238E27FC236}">
                <a16:creationId xmlns:a16="http://schemas.microsoft.com/office/drawing/2014/main" id="{FA8B78BB-19AF-7AE6-92B6-CF80196FAADD}"/>
              </a:ext>
            </a:extLst>
          </p:cNvPr>
          <p:cNvSpPr/>
          <p:nvPr/>
        </p:nvSpPr>
        <p:spPr>
          <a:xfrm>
            <a:off x="8383557" y="3911978"/>
            <a:ext cx="753478" cy="642205"/>
          </a:xfrm>
          <a:custGeom>
            <a:avLst/>
            <a:gdLst>
              <a:gd name="connsiteX0" fmla="*/ 1 w 753478"/>
              <a:gd name="connsiteY0" fmla="*/ 245300 h 642205"/>
              <a:gd name="connsiteX1" fmla="*/ 376739 w 753478"/>
              <a:gd name="connsiteY1" fmla="*/ 0 h 642205"/>
              <a:gd name="connsiteX2" fmla="*/ 753477 w 753478"/>
              <a:gd name="connsiteY2" fmla="*/ 245300 h 642205"/>
              <a:gd name="connsiteX3" fmla="*/ 609576 w 753478"/>
              <a:gd name="connsiteY3" fmla="*/ 642203 h 642205"/>
              <a:gd name="connsiteX4" fmla="*/ 143902 w 753478"/>
              <a:gd name="connsiteY4" fmla="*/ 642203 h 642205"/>
              <a:gd name="connsiteX5" fmla="*/ 1 w 753478"/>
              <a:gd name="connsiteY5" fmla="*/ 245300 h 64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478" h="642205" fill="none" extrusionOk="0">
                <a:moveTo>
                  <a:pt x="1" y="245300"/>
                </a:moveTo>
                <a:cubicBezTo>
                  <a:pt x="137899" y="176299"/>
                  <a:pt x="285830" y="57334"/>
                  <a:pt x="376739" y="0"/>
                </a:cubicBezTo>
                <a:cubicBezTo>
                  <a:pt x="556269" y="108635"/>
                  <a:pt x="612635" y="171808"/>
                  <a:pt x="753477" y="245300"/>
                </a:cubicBezTo>
                <a:cubicBezTo>
                  <a:pt x="716527" y="331317"/>
                  <a:pt x="628530" y="537757"/>
                  <a:pt x="609576" y="642203"/>
                </a:cubicBezTo>
                <a:cubicBezTo>
                  <a:pt x="394389" y="630141"/>
                  <a:pt x="354789" y="627601"/>
                  <a:pt x="143902" y="642203"/>
                </a:cubicBezTo>
                <a:cubicBezTo>
                  <a:pt x="95669" y="465031"/>
                  <a:pt x="52299" y="440348"/>
                  <a:pt x="1" y="245300"/>
                </a:cubicBezTo>
                <a:close/>
              </a:path>
              <a:path w="753478" h="642205" stroke="0" extrusionOk="0">
                <a:moveTo>
                  <a:pt x="1" y="245300"/>
                </a:moveTo>
                <a:cubicBezTo>
                  <a:pt x="83009" y="202995"/>
                  <a:pt x="199067" y="95694"/>
                  <a:pt x="376739" y="0"/>
                </a:cubicBezTo>
                <a:cubicBezTo>
                  <a:pt x="467374" y="74363"/>
                  <a:pt x="641266" y="155924"/>
                  <a:pt x="753477" y="245300"/>
                </a:cubicBezTo>
                <a:cubicBezTo>
                  <a:pt x="689001" y="366829"/>
                  <a:pt x="638248" y="540837"/>
                  <a:pt x="609576" y="642203"/>
                </a:cubicBezTo>
                <a:cubicBezTo>
                  <a:pt x="443014" y="621791"/>
                  <a:pt x="251774" y="635877"/>
                  <a:pt x="143902" y="642203"/>
                </a:cubicBezTo>
                <a:cubicBezTo>
                  <a:pt x="109820" y="523786"/>
                  <a:pt x="50013" y="329482"/>
                  <a:pt x="1" y="245300"/>
                </a:cubicBezTo>
                <a:close/>
              </a:path>
            </a:pathLst>
          </a:custGeom>
          <a:ln>
            <a:extLst>
              <a:ext uri="{C807C97D-BFC1-408E-A445-0C87EB9F89A2}">
                <ask:lineSketchStyleProps xmlns:ask="http://schemas.microsoft.com/office/drawing/2018/sketchyshapes" sd="1795029907">
                  <a:prstGeom prst="pent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39" name="Line 16">
            <a:extLst>
              <a:ext uri="{FF2B5EF4-FFF2-40B4-BE49-F238E27FC236}">
                <a16:creationId xmlns:a16="http://schemas.microsoft.com/office/drawing/2014/main" id="{DB58F83F-CFFF-6BA1-D980-52C7DA68AA29}"/>
              </a:ext>
            </a:extLst>
          </p:cNvPr>
          <p:cNvSpPr>
            <a:spLocks noChangeShapeType="1"/>
          </p:cNvSpPr>
          <p:nvPr/>
        </p:nvSpPr>
        <p:spPr bwMode="auto">
          <a:xfrm flipH="1" flipV="1">
            <a:off x="3742148" y="4213193"/>
            <a:ext cx="1460301" cy="0"/>
          </a:xfrm>
          <a:prstGeom prst="line">
            <a:avLst/>
          </a:prstGeom>
          <a:noFill/>
          <a:ln w="28575">
            <a:solidFill>
              <a:schemeClr val="tx2"/>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40" name="Line 16">
            <a:extLst>
              <a:ext uri="{FF2B5EF4-FFF2-40B4-BE49-F238E27FC236}">
                <a16:creationId xmlns:a16="http://schemas.microsoft.com/office/drawing/2014/main" id="{95655B81-1618-7842-AF98-27D36A976BCA}"/>
              </a:ext>
            </a:extLst>
          </p:cNvPr>
          <p:cNvSpPr>
            <a:spLocks noChangeShapeType="1"/>
          </p:cNvSpPr>
          <p:nvPr/>
        </p:nvSpPr>
        <p:spPr bwMode="auto">
          <a:xfrm>
            <a:off x="6672062" y="4213193"/>
            <a:ext cx="1460301" cy="0"/>
          </a:xfrm>
          <a:prstGeom prst="line">
            <a:avLst/>
          </a:prstGeom>
          <a:noFill/>
          <a:ln w="28575">
            <a:solidFill>
              <a:schemeClr val="tx2"/>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Tree>
    <p:extLst>
      <p:ext uri="{BB962C8B-B14F-4D97-AF65-F5344CB8AC3E}">
        <p14:creationId xmlns:p14="http://schemas.microsoft.com/office/powerpoint/2010/main" val="178193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13510-0F9F-DD90-DBB9-AFD26DFF2AD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0385EC-4670-1083-5235-41D2E1DE23FE}"/>
              </a:ext>
            </a:extLst>
          </p:cNvPr>
          <p:cNvSpPr>
            <a:spLocks noGrp="1"/>
          </p:cNvSpPr>
          <p:nvPr>
            <p:ph idx="1"/>
          </p:nvPr>
        </p:nvSpPr>
        <p:spPr/>
        <p:txBody>
          <a:bodyPr/>
          <a:lstStyle/>
          <a:p>
            <a:endParaRPr lang="en-GB" dirty="0"/>
          </a:p>
        </p:txBody>
      </p:sp>
      <p:sp>
        <p:nvSpPr>
          <p:cNvPr id="6" name="Text Placeholder 5">
            <a:extLst>
              <a:ext uri="{FF2B5EF4-FFF2-40B4-BE49-F238E27FC236}">
                <a16:creationId xmlns:a16="http://schemas.microsoft.com/office/drawing/2014/main" id="{6EE2EA21-3880-D8A3-2EC9-E0BE324B7F1D}"/>
              </a:ext>
            </a:extLst>
          </p:cNvPr>
          <p:cNvSpPr>
            <a:spLocks noGrp="1"/>
          </p:cNvSpPr>
          <p:nvPr>
            <p:ph type="body" sz="quarter" idx="10"/>
          </p:nvPr>
        </p:nvSpPr>
        <p:spPr>
          <a:xfrm>
            <a:off x="480000" y="360363"/>
            <a:ext cx="2424410" cy="551090"/>
          </a:xfrm>
        </p:spPr>
        <p:txBody>
          <a:bodyPr/>
          <a:lstStyle/>
          <a:p>
            <a:r>
              <a:rPr lang="en-GB" dirty="0"/>
              <a:t>Getting to terms?</a:t>
            </a:r>
          </a:p>
        </p:txBody>
      </p:sp>
      <p:sp>
        <p:nvSpPr>
          <p:cNvPr id="2" name="TextBox 1">
            <a:extLst>
              <a:ext uri="{FF2B5EF4-FFF2-40B4-BE49-F238E27FC236}">
                <a16:creationId xmlns:a16="http://schemas.microsoft.com/office/drawing/2014/main" id="{4AF75811-95A4-D6D6-5628-D7B05AB993EB}"/>
              </a:ext>
            </a:extLst>
          </p:cNvPr>
          <p:cNvSpPr txBox="1"/>
          <p:nvPr/>
        </p:nvSpPr>
        <p:spPr>
          <a:xfrm>
            <a:off x="1919536" y="1650521"/>
            <a:ext cx="2592288" cy="461665"/>
          </a:xfrm>
          <a:prstGeom prst="rect">
            <a:avLst/>
          </a:prstGeom>
          <a:noFill/>
        </p:spPr>
        <p:txBody>
          <a:bodyPr wrap="square" rtlCol="0">
            <a:spAutoFit/>
          </a:bodyPr>
          <a:lstStyle/>
          <a:p>
            <a:pPr algn="ctr"/>
            <a:r>
              <a:rPr lang="en-GB" sz="2400" dirty="0"/>
              <a:t>Situation analysis</a:t>
            </a:r>
          </a:p>
        </p:txBody>
      </p:sp>
      <p:sp>
        <p:nvSpPr>
          <p:cNvPr id="3" name="Rectangle: Rounded Corners 2">
            <a:extLst>
              <a:ext uri="{FF2B5EF4-FFF2-40B4-BE49-F238E27FC236}">
                <a16:creationId xmlns:a16="http://schemas.microsoft.com/office/drawing/2014/main" id="{F7544E1D-9705-5420-3B1D-7F523A1C4A3E}"/>
              </a:ext>
            </a:extLst>
          </p:cNvPr>
          <p:cNvSpPr/>
          <p:nvPr/>
        </p:nvSpPr>
        <p:spPr>
          <a:xfrm>
            <a:off x="1127448" y="1440000"/>
            <a:ext cx="4320480" cy="4797300"/>
          </a:xfrm>
          <a:custGeom>
            <a:avLst/>
            <a:gdLst>
              <a:gd name="connsiteX0" fmla="*/ 0 w 4320480"/>
              <a:gd name="connsiteY0" fmla="*/ 720094 h 4797300"/>
              <a:gd name="connsiteX1" fmla="*/ 720094 w 4320480"/>
              <a:gd name="connsiteY1" fmla="*/ 0 h 4797300"/>
              <a:gd name="connsiteX2" fmla="*/ 1238547 w 4320480"/>
              <a:gd name="connsiteY2" fmla="*/ 0 h 4797300"/>
              <a:gd name="connsiteX3" fmla="*/ 1756999 w 4320480"/>
              <a:gd name="connsiteY3" fmla="*/ 0 h 4797300"/>
              <a:gd name="connsiteX4" fmla="*/ 2275452 w 4320480"/>
              <a:gd name="connsiteY4" fmla="*/ 0 h 4797300"/>
              <a:gd name="connsiteX5" fmla="*/ 2880313 w 4320480"/>
              <a:gd name="connsiteY5" fmla="*/ 0 h 4797300"/>
              <a:gd name="connsiteX6" fmla="*/ 3600386 w 4320480"/>
              <a:gd name="connsiteY6" fmla="*/ 0 h 4797300"/>
              <a:gd name="connsiteX7" fmla="*/ 4320480 w 4320480"/>
              <a:gd name="connsiteY7" fmla="*/ 720094 h 4797300"/>
              <a:gd name="connsiteX8" fmla="*/ 4320480 w 4320480"/>
              <a:gd name="connsiteY8" fmla="*/ 1458659 h 4797300"/>
              <a:gd name="connsiteX9" fmla="*/ 4320480 w 4320480"/>
              <a:gd name="connsiteY9" fmla="*/ 2029368 h 4797300"/>
              <a:gd name="connsiteX10" fmla="*/ 4320480 w 4320480"/>
              <a:gd name="connsiteY10" fmla="*/ 2767932 h 4797300"/>
              <a:gd name="connsiteX11" fmla="*/ 4320480 w 4320480"/>
              <a:gd name="connsiteY11" fmla="*/ 3405784 h 4797300"/>
              <a:gd name="connsiteX12" fmla="*/ 4320480 w 4320480"/>
              <a:gd name="connsiteY12" fmla="*/ 4077206 h 4797300"/>
              <a:gd name="connsiteX13" fmla="*/ 3600386 w 4320480"/>
              <a:gd name="connsiteY13" fmla="*/ 4797300 h 4797300"/>
              <a:gd name="connsiteX14" fmla="*/ 3081933 w 4320480"/>
              <a:gd name="connsiteY14" fmla="*/ 4797300 h 4797300"/>
              <a:gd name="connsiteX15" fmla="*/ 2563481 w 4320480"/>
              <a:gd name="connsiteY15" fmla="*/ 4797300 h 4797300"/>
              <a:gd name="connsiteX16" fmla="*/ 1987422 w 4320480"/>
              <a:gd name="connsiteY16" fmla="*/ 4797300 h 4797300"/>
              <a:gd name="connsiteX17" fmla="*/ 1497773 w 4320480"/>
              <a:gd name="connsiteY17" fmla="*/ 4797300 h 4797300"/>
              <a:gd name="connsiteX18" fmla="*/ 720094 w 4320480"/>
              <a:gd name="connsiteY18" fmla="*/ 4797300 h 4797300"/>
              <a:gd name="connsiteX19" fmla="*/ 0 w 4320480"/>
              <a:gd name="connsiteY19" fmla="*/ 4077206 h 4797300"/>
              <a:gd name="connsiteX20" fmla="*/ 0 w 4320480"/>
              <a:gd name="connsiteY20" fmla="*/ 3506497 h 4797300"/>
              <a:gd name="connsiteX21" fmla="*/ 0 w 4320480"/>
              <a:gd name="connsiteY21" fmla="*/ 2902217 h 4797300"/>
              <a:gd name="connsiteX22" fmla="*/ 0 w 4320480"/>
              <a:gd name="connsiteY22" fmla="*/ 2331508 h 4797300"/>
              <a:gd name="connsiteX23" fmla="*/ 0 w 4320480"/>
              <a:gd name="connsiteY23" fmla="*/ 1626514 h 4797300"/>
              <a:gd name="connsiteX24" fmla="*/ 0 w 4320480"/>
              <a:gd name="connsiteY24" fmla="*/ 720094 h 4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80" h="4797300" extrusionOk="0">
                <a:moveTo>
                  <a:pt x="0" y="720094"/>
                </a:moveTo>
                <a:cubicBezTo>
                  <a:pt x="42026" y="352415"/>
                  <a:pt x="364560" y="-14712"/>
                  <a:pt x="720094" y="0"/>
                </a:cubicBezTo>
                <a:cubicBezTo>
                  <a:pt x="925909" y="19694"/>
                  <a:pt x="1088370" y="3819"/>
                  <a:pt x="1238547" y="0"/>
                </a:cubicBezTo>
                <a:cubicBezTo>
                  <a:pt x="1388724" y="-3819"/>
                  <a:pt x="1599267" y="-7559"/>
                  <a:pt x="1756999" y="0"/>
                </a:cubicBezTo>
                <a:cubicBezTo>
                  <a:pt x="1914731" y="7559"/>
                  <a:pt x="2073993" y="7246"/>
                  <a:pt x="2275452" y="0"/>
                </a:cubicBezTo>
                <a:cubicBezTo>
                  <a:pt x="2476911" y="-7246"/>
                  <a:pt x="2595485" y="24975"/>
                  <a:pt x="2880313" y="0"/>
                </a:cubicBezTo>
                <a:cubicBezTo>
                  <a:pt x="3165141" y="-24975"/>
                  <a:pt x="3323597" y="-30079"/>
                  <a:pt x="3600386" y="0"/>
                </a:cubicBezTo>
                <a:cubicBezTo>
                  <a:pt x="3995372" y="-26105"/>
                  <a:pt x="4261636" y="351385"/>
                  <a:pt x="4320480" y="720094"/>
                </a:cubicBezTo>
                <a:cubicBezTo>
                  <a:pt x="4316944" y="1026359"/>
                  <a:pt x="4305668" y="1089819"/>
                  <a:pt x="4320480" y="1458659"/>
                </a:cubicBezTo>
                <a:cubicBezTo>
                  <a:pt x="4335292" y="1827499"/>
                  <a:pt x="4323540" y="1810554"/>
                  <a:pt x="4320480" y="2029368"/>
                </a:cubicBezTo>
                <a:cubicBezTo>
                  <a:pt x="4317420" y="2248182"/>
                  <a:pt x="4291224" y="2541279"/>
                  <a:pt x="4320480" y="2767932"/>
                </a:cubicBezTo>
                <a:cubicBezTo>
                  <a:pt x="4349736" y="2994585"/>
                  <a:pt x="4322202" y="3146378"/>
                  <a:pt x="4320480" y="3405784"/>
                </a:cubicBezTo>
                <a:cubicBezTo>
                  <a:pt x="4318758" y="3665190"/>
                  <a:pt x="4327814" y="3818804"/>
                  <a:pt x="4320480" y="4077206"/>
                </a:cubicBezTo>
                <a:cubicBezTo>
                  <a:pt x="4353705" y="4478981"/>
                  <a:pt x="4036144" y="4723336"/>
                  <a:pt x="3600386" y="4797300"/>
                </a:cubicBezTo>
                <a:cubicBezTo>
                  <a:pt x="3490693" y="4782439"/>
                  <a:pt x="3314183" y="4786457"/>
                  <a:pt x="3081933" y="4797300"/>
                </a:cubicBezTo>
                <a:cubicBezTo>
                  <a:pt x="2849683" y="4808143"/>
                  <a:pt x="2721014" y="4800525"/>
                  <a:pt x="2563481" y="4797300"/>
                </a:cubicBezTo>
                <a:cubicBezTo>
                  <a:pt x="2405948" y="4794075"/>
                  <a:pt x="2190904" y="4785542"/>
                  <a:pt x="1987422" y="4797300"/>
                </a:cubicBezTo>
                <a:cubicBezTo>
                  <a:pt x="1783940" y="4809058"/>
                  <a:pt x="1657948" y="4813337"/>
                  <a:pt x="1497773" y="4797300"/>
                </a:cubicBezTo>
                <a:cubicBezTo>
                  <a:pt x="1337598" y="4781263"/>
                  <a:pt x="992532" y="4790838"/>
                  <a:pt x="720094" y="4797300"/>
                </a:cubicBezTo>
                <a:cubicBezTo>
                  <a:pt x="307763" y="4801219"/>
                  <a:pt x="677" y="4556878"/>
                  <a:pt x="0" y="4077206"/>
                </a:cubicBezTo>
                <a:cubicBezTo>
                  <a:pt x="-24324" y="3931840"/>
                  <a:pt x="1122" y="3762698"/>
                  <a:pt x="0" y="3506497"/>
                </a:cubicBezTo>
                <a:cubicBezTo>
                  <a:pt x="-1122" y="3250296"/>
                  <a:pt x="3258" y="3118224"/>
                  <a:pt x="0" y="2902217"/>
                </a:cubicBezTo>
                <a:cubicBezTo>
                  <a:pt x="-3258" y="2686210"/>
                  <a:pt x="16399" y="2606669"/>
                  <a:pt x="0" y="2331508"/>
                </a:cubicBezTo>
                <a:cubicBezTo>
                  <a:pt x="-16399" y="2056347"/>
                  <a:pt x="17488" y="1807249"/>
                  <a:pt x="0" y="1626514"/>
                </a:cubicBezTo>
                <a:cubicBezTo>
                  <a:pt x="-17488" y="1445779"/>
                  <a:pt x="-33281" y="1081687"/>
                  <a:pt x="0" y="720094"/>
                </a:cubicBezTo>
                <a:close/>
              </a:path>
            </a:pathLst>
          </a:custGeom>
          <a:noFill/>
          <a:ln>
            <a:prstDash val="dash"/>
            <a:extLst>
              <a:ext uri="{C807C97D-BFC1-408E-A445-0C87EB9F89A2}">
                <ask:lineSketchStyleProps xmlns:ask="http://schemas.microsoft.com/office/drawing/2018/sketchyshapes" sd="192553842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5F593F2-7BAA-583D-A3D6-A0B7436B85DF}"/>
              </a:ext>
            </a:extLst>
          </p:cNvPr>
          <p:cNvSpPr/>
          <p:nvPr/>
        </p:nvSpPr>
        <p:spPr>
          <a:xfrm>
            <a:off x="5211763" y="3861048"/>
            <a:ext cx="1460301" cy="685800"/>
          </a:xfrm>
          <a:custGeom>
            <a:avLst/>
            <a:gdLst>
              <a:gd name="connsiteX0" fmla="*/ 0 w 1460301"/>
              <a:gd name="connsiteY0" fmla="*/ 342900 h 685800"/>
              <a:gd name="connsiteX1" fmla="*/ 730151 w 1460301"/>
              <a:gd name="connsiteY1" fmla="*/ 0 h 685800"/>
              <a:gd name="connsiteX2" fmla="*/ 1460302 w 1460301"/>
              <a:gd name="connsiteY2" fmla="*/ 342900 h 685800"/>
              <a:gd name="connsiteX3" fmla="*/ 730151 w 1460301"/>
              <a:gd name="connsiteY3" fmla="*/ 685800 h 685800"/>
              <a:gd name="connsiteX4" fmla="*/ 0 w 1460301"/>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301" h="685800" fill="none" extrusionOk="0">
                <a:moveTo>
                  <a:pt x="0" y="342900"/>
                </a:moveTo>
                <a:cubicBezTo>
                  <a:pt x="-56788" y="138754"/>
                  <a:pt x="348229" y="-27954"/>
                  <a:pt x="730151" y="0"/>
                </a:cubicBezTo>
                <a:cubicBezTo>
                  <a:pt x="1121556" y="3532"/>
                  <a:pt x="1444256" y="153775"/>
                  <a:pt x="1460302" y="342900"/>
                </a:cubicBezTo>
                <a:cubicBezTo>
                  <a:pt x="1448571" y="468998"/>
                  <a:pt x="1183222" y="662819"/>
                  <a:pt x="730151" y="685800"/>
                </a:cubicBezTo>
                <a:cubicBezTo>
                  <a:pt x="290084" y="690177"/>
                  <a:pt x="-7344" y="522348"/>
                  <a:pt x="0" y="342900"/>
                </a:cubicBezTo>
                <a:close/>
              </a:path>
              <a:path w="1460301" h="685800" stroke="0" extrusionOk="0">
                <a:moveTo>
                  <a:pt x="0" y="342900"/>
                </a:moveTo>
                <a:cubicBezTo>
                  <a:pt x="-35861" y="185913"/>
                  <a:pt x="317580" y="4831"/>
                  <a:pt x="730151" y="0"/>
                </a:cubicBezTo>
                <a:cubicBezTo>
                  <a:pt x="1156163" y="21174"/>
                  <a:pt x="1474321" y="169642"/>
                  <a:pt x="1460302" y="342900"/>
                </a:cubicBezTo>
                <a:cubicBezTo>
                  <a:pt x="1459566" y="537134"/>
                  <a:pt x="1094418" y="693332"/>
                  <a:pt x="730151" y="685800"/>
                </a:cubicBezTo>
                <a:cubicBezTo>
                  <a:pt x="347512" y="670375"/>
                  <a:pt x="20638" y="505902"/>
                  <a:pt x="0" y="34290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871183283">
                  <a:prstGeom prst="ellipse">
                    <a:avLst/>
                  </a:prstGeom>
                  <ask:type>
                    <ask:lineSketchCurve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Bradley Hand ITC" panose="03070402050302030203" pitchFamily="66" charset="0"/>
              </a:rPr>
              <a:t>problem</a:t>
            </a:r>
          </a:p>
        </p:txBody>
      </p:sp>
      <p:sp>
        <p:nvSpPr>
          <p:cNvPr id="33" name="Rounded Rectangle 2">
            <a:extLst>
              <a:ext uri="{FF2B5EF4-FFF2-40B4-BE49-F238E27FC236}">
                <a16:creationId xmlns:a16="http://schemas.microsoft.com/office/drawing/2014/main" id="{591A38B6-75F3-25BD-3362-977D965ABD00}"/>
              </a:ext>
            </a:extLst>
          </p:cNvPr>
          <p:cNvSpPr/>
          <p:nvPr/>
        </p:nvSpPr>
        <p:spPr>
          <a:xfrm>
            <a:off x="1559496" y="2564881"/>
            <a:ext cx="3347904" cy="3384376"/>
          </a:xfrm>
          <a:custGeom>
            <a:avLst/>
            <a:gdLst>
              <a:gd name="connsiteX0" fmla="*/ 0 w 3347904"/>
              <a:gd name="connsiteY0" fmla="*/ 557995 h 3384376"/>
              <a:gd name="connsiteX1" fmla="*/ 557995 w 3347904"/>
              <a:gd name="connsiteY1" fmla="*/ 0 h 3384376"/>
              <a:gd name="connsiteX2" fmla="*/ 1138293 w 3347904"/>
              <a:gd name="connsiteY2" fmla="*/ 0 h 3384376"/>
              <a:gd name="connsiteX3" fmla="*/ 1651633 w 3347904"/>
              <a:gd name="connsiteY3" fmla="*/ 0 h 3384376"/>
              <a:gd name="connsiteX4" fmla="*/ 2231931 w 3347904"/>
              <a:gd name="connsiteY4" fmla="*/ 0 h 3384376"/>
              <a:gd name="connsiteX5" fmla="*/ 2789909 w 3347904"/>
              <a:gd name="connsiteY5" fmla="*/ 0 h 3384376"/>
              <a:gd name="connsiteX6" fmla="*/ 3347904 w 3347904"/>
              <a:gd name="connsiteY6" fmla="*/ 557995 h 3384376"/>
              <a:gd name="connsiteX7" fmla="*/ 3347904 w 3347904"/>
              <a:gd name="connsiteY7" fmla="*/ 1057040 h 3384376"/>
              <a:gd name="connsiteX8" fmla="*/ 3347904 w 3347904"/>
              <a:gd name="connsiteY8" fmla="*/ 1578769 h 3384376"/>
              <a:gd name="connsiteX9" fmla="*/ 3347904 w 3347904"/>
              <a:gd name="connsiteY9" fmla="*/ 2168549 h 3384376"/>
              <a:gd name="connsiteX10" fmla="*/ 3347904 w 3347904"/>
              <a:gd name="connsiteY10" fmla="*/ 2826381 h 3384376"/>
              <a:gd name="connsiteX11" fmla="*/ 2789909 w 3347904"/>
              <a:gd name="connsiteY11" fmla="*/ 3384376 h 3384376"/>
              <a:gd name="connsiteX12" fmla="*/ 2254250 w 3347904"/>
              <a:gd name="connsiteY12" fmla="*/ 3384376 h 3384376"/>
              <a:gd name="connsiteX13" fmla="*/ 1673952 w 3347904"/>
              <a:gd name="connsiteY13" fmla="*/ 3384376 h 3384376"/>
              <a:gd name="connsiteX14" fmla="*/ 1182931 w 3347904"/>
              <a:gd name="connsiteY14" fmla="*/ 3384376 h 3384376"/>
              <a:gd name="connsiteX15" fmla="*/ 557995 w 3347904"/>
              <a:gd name="connsiteY15" fmla="*/ 3384376 h 3384376"/>
              <a:gd name="connsiteX16" fmla="*/ 0 w 3347904"/>
              <a:gd name="connsiteY16" fmla="*/ 2826381 h 3384376"/>
              <a:gd name="connsiteX17" fmla="*/ 0 w 3347904"/>
              <a:gd name="connsiteY17" fmla="*/ 2327336 h 3384376"/>
              <a:gd name="connsiteX18" fmla="*/ 0 w 3347904"/>
              <a:gd name="connsiteY18" fmla="*/ 1782923 h 3384376"/>
              <a:gd name="connsiteX19" fmla="*/ 0 w 3347904"/>
              <a:gd name="connsiteY19" fmla="*/ 1261195 h 3384376"/>
              <a:gd name="connsiteX20" fmla="*/ 0 w 3347904"/>
              <a:gd name="connsiteY20" fmla="*/ 557995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7904" h="3384376" fill="none" extrusionOk="0">
                <a:moveTo>
                  <a:pt x="0" y="557995"/>
                </a:moveTo>
                <a:cubicBezTo>
                  <a:pt x="-27869" y="313814"/>
                  <a:pt x="266530" y="-45442"/>
                  <a:pt x="557995" y="0"/>
                </a:cubicBezTo>
                <a:cubicBezTo>
                  <a:pt x="682976" y="26618"/>
                  <a:pt x="944901" y="-9043"/>
                  <a:pt x="1138293" y="0"/>
                </a:cubicBezTo>
                <a:cubicBezTo>
                  <a:pt x="1331685" y="9043"/>
                  <a:pt x="1502054" y="635"/>
                  <a:pt x="1651633" y="0"/>
                </a:cubicBezTo>
                <a:cubicBezTo>
                  <a:pt x="1801212" y="-635"/>
                  <a:pt x="1962578" y="-11698"/>
                  <a:pt x="2231931" y="0"/>
                </a:cubicBezTo>
                <a:cubicBezTo>
                  <a:pt x="2501284" y="11698"/>
                  <a:pt x="2577333" y="-23456"/>
                  <a:pt x="2789909" y="0"/>
                </a:cubicBezTo>
                <a:cubicBezTo>
                  <a:pt x="3058822" y="-40103"/>
                  <a:pt x="3300493" y="211161"/>
                  <a:pt x="3347904" y="557995"/>
                </a:cubicBezTo>
                <a:cubicBezTo>
                  <a:pt x="3324860" y="752727"/>
                  <a:pt x="3328228" y="938860"/>
                  <a:pt x="3347904" y="1057040"/>
                </a:cubicBezTo>
                <a:cubicBezTo>
                  <a:pt x="3367580" y="1175220"/>
                  <a:pt x="3343597" y="1435591"/>
                  <a:pt x="3347904" y="1578769"/>
                </a:cubicBezTo>
                <a:cubicBezTo>
                  <a:pt x="3352211" y="1721947"/>
                  <a:pt x="3334238" y="1952917"/>
                  <a:pt x="3347904" y="2168549"/>
                </a:cubicBezTo>
                <a:cubicBezTo>
                  <a:pt x="3361570" y="2384181"/>
                  <a:pt x="3363800" y="2672031"/>
                  <a:pt x="3347904" y="2826381"/>
                </a:cubicBezTo>
                <a:cubicBezTo>
                  <a:pt x="3304233" y="3091006"/>
                  <a:pt x="3030203" y="3374766"/>
                  <a:pt x="2789909" y="3384376"/>
                </a:cubicBezTo>
                <a:cubicBezTo>
                  <a:pt x="2601931" y="3366286"/>
                  <a:pt x="2519817" y="3398264"/>
                  <a:pt x="2254250" y="3384376"/>
                </a:cubicBezTo>
                <a:cubicBezTo>
                  <a:pt x="1988683" y="3370488"/>
                  <a:pt x="1797161" y="3365947"/>
                  <a:pt x="1673952" y="3384376"/>
                </a:cubicBezTo>
                <a:cubicBezTo>
                  <a:pt x="1550743" y="3402805"/>
                  <a:pt x="1416359" y="3361807"/>
                  <a:pt x="1182931" y="3384376"/>
                </a:cubicBezTo>
                <a:cubicBezTo>
                  <a:pt x="949503" y="3406945"/>
                  <a:pt x="869710" y="3361152"/>
                  <a:pt x="557995" y="3384376"/>
                </a:cubicBezTo>
                <a:cubicBezTo>
                  <a:pt x="245408" y="3347158"/>
                  <a:pt x="-21392" y="3152822"/>
                  <a:pt x="0" y="2826381"/>
                </a:cubicBezTo>
                <a:cubicBezTo>
                  <a:pt x="-7079" y="2683459"/>
                  <a:pt x="-2094" y="2537299"/>
                  <a:pt x="0" y="2327336"/>
                </a:cubicBezTo>
                <a:cubicBezTo>
                  <a:pt x="2094" y="2117374"/>
                  <a:pt x="-26925" y="2014990"/>
                  <a:pt x="0" y="1782923"/>
                </a:cubicBezTo>
                <a:cubicBezTo>
                  <a:pt x="26925" y="1550856"/>
                  <a:pt x="-2329" y="1408756"/>
                  <a:pt x="0" y="1261195"/>
                </a:cubicBezTo>
                <a:cubicBezTo>
                  <a:pt x="2329" y="1113634"/>
                  <a:pt x="-19642" y="836365"/>
                  <a:pt x="0" y="557995"/>
                </a:cubicBezTo>
                <a:close/>
              </a:path>
              <a:path w="3347904" h="3384376" stroke="0" extrusionOk="0">
                <a:moveTo>
                  <a:pt x="0" y="557995"/>
                </a:moveTo>
                <a:cubicBezTo>
                  <a:pt x="26146" y="250282"/>
                  <a:pt x="227084" y="53973"/>
                  <a:pt x="557995" y="0"/>
                </a:cubicBezTo>
                <a:cubicBezTo>
                  <a:pt x="755285" y="4794"/>
                  <a:pt x="835870" y="-18554"/>
                  <a:pt x="1071335" y="0"/>
                </a:cubicBezTo>
                <a:cubicBezTo>
                  <a:pt x="1306800" y="18554"/>
                  <a:pt x="1449492" y="18054"/>
                  <a:pt x="1562356" y="0"/>
                </a:cubicBezTo>
                <a:cubicBezTo>
                  <a:pt x="1675220" y="-18054"/>
                  <a:pt x="1938025" y="8245"/>
                  <a:pt x="2120335" y="0"/>
                </a:cubicBezTo>
                <a:cubicBezTo>
                  <a:pt x="2302645" y="-8245"/>
                  <a:pt x="2548167" y="-24807"/>
                  <a:pt x="2789909" y="0"/>
                </a:cubicBezTo>
                <a:cubicBezTo>
                  <a:pt x="3107370" y="52859"/>
                  <a:pt x="3333586" y="307673"/>
                  <a:pt x="3347904" y="557995"/>
                </a:cubicBezTo>
                <a:cubicBezTo>
                  <a:pt x="3340810" y="763898"/>
                  <a:pt x="3335323" y="899054"/>
                  <a:pt x="3347904" y="1057040"/>
                </a:cubicBezTo>
                <a:cubicBezTo>
                  <a:pt x="3360485" y="1215026"/>
                  <a:pt x="3350861" y="1361004"/>
                  <a:pt x="3347904" y="1646820"/>
                </a:cubicBezTo>
                <a:cubicBezTo>
                  <a:pt x="3344947" y="1932636"/>
                  <a:pt x="3331316" y="1988094"/>
                  <a:pt x="3347904" y="2213917"/>
                </a:cubicBezTo>
                <a:cubicBezTo>
                  <a:pt x="3364492" y="2439740"/>
                  <a:pt x="3345850" y="2656572"/>
                  <a:pt x="3347904" y="2826381"/>
                </a:cubicBezTo>
                <a:cubicBezTo>
                  <a:pt x="3289077" y="3139838"/>
                  <a:pt x="3144630" y="3389877"/>
                  <a:pt x="2789909" y="3384376"/>
                </a:cubicBezTo>
                <a:cubicBezTo>
                  <a:pt x="2539258" y="3362147"/>
                  <a:pt x="2479915" y="3376721"/>
                  <a:pt x="2209611" y="3384376"/>
                </a:cubicBezTo>
                <a:cubicBezTo>
                  <a:pt x="1939307" y="3392031"/>
                  <a:pt x="1847319" y="3366034"/>
                  <a:pt x="1673952" y="3384376"/>
                </a:cubicBezTo>
                <a:cubicBezTo>
                  <a:pt x="1500585" y="3402718"/>
                  <a:pt x="1383685" y="3408704"/>
                  <a:pt x="1182931" y="3384376"/>
                </a:cubicBezTo>
                <a:cubicBezTo>
                  <a:pt x="982177" y="3360048"/>
                  <a:pt x="757151" y="3386471"/>
                  <a:pt x="557995" y="3384376"/>
                </a:cubicBezTo>
                <a:cubicBezTo>
                  <a:pt x="258289" y="3378215"/>
                  <a:pt x="-13899" y="3128646"/>
                  <a:pt x="0" y="2826381"/>
                </a:cubicBezTo>
                <a:cubicBezTo>
                  <a:pt x="-5694" y="2559731"/>
                  <a:pt x="-4343" y="2424489"/>
                  <a:pt x="0" y="2236601"/>
                </a:cubicBezTo>
                <a:cubicBezTo>
                  <a:pt x="4343" y="2048713"/>
                  <a:pt x="-12159" y="1825846"/>
                  <a:pt x="0" y="1692188"/>
                </a:cubicBezTo>
                <a:cubicBezTo>
                  <a:pt x="12159" y="1558530"/>
                  <a:pt x="22088" y="1395859"/>
                  <a:pt x="0" y="1193143"/>
                </a:cubicBezTo>
                <a:cubicBezTo>
                  <a:pt x="-22088" y="990428"/>
                  <a:pt x="12937" y="734582"/>
                  <a:pt x="0" y="557995"/>
                </a:cubicBezTo>
                <a:close/>
              </a:path>
            </a:pathLst>
          </a:custGeom>
          <a:solidFill>
            <a:schemeClr val="accent4">
              <a:lumMod val="20000"/>
              <a:lumOff val="80000"/>
            </a:schemeClr>
          </a:solidFill>
          <a:ln>
            <a:extLst>
              <a:ext uri="{C807C97D-BFC1-408E-A445-0C87EB9F89A2}">
                <ask:lineSketchStyleProps xmlns:ask="http://schemas.microsoft.com/office/drawing/2018/sketchyshapes" sd="283413856">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34" name="AutoShape 5">
            <a:extLst>
              <a:ext uri="{FF2B5EF4-FFF2-40B4-BE49-F238E27FC236}">
                <a16:creationId xmlns:a16="http://schemas.microsoft.com/office/drawing/2014/main" id="{013BAD72-A34E-1BE0-F496-9F5C52D7C3F5}"/>
              </a:ext>
            </a:extLst>
          </p:cNvPr>
          <p:cNvSpPr>
            <a:spLocks noChangeArrowheads="1"/>
          </p:cNvSpPr>
          <p:nvPr/>
        </p:nvSpPr>
        <p:spPr bwMode="auto">
          <a:xfrm>
            <a:off x="2904873" y="3963126"/>
            <a:ext cx="533400" cy="533400"/>
          </a:xfrm>
          <a:prstGeom prst="octagon">
            <a:avLst>
              <a:gd name="adj" fmla="val 29287"/>
            </a:avLst>
          </a:prstGeom>
          <a:solidFill>
            <a:schemeClr val="tx2"/>
          </a:solidFill>
          <a:ln w="9525">
            <a:solidFill>
              <a:schemeClr val="tx2"/>
            </a:solid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nl-NL"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5" name="Line 7">
            <a:extLst>
              <a:ext uri="{FF2B5EF4-FFF2-40B4-BE49-F238E27FC236}">
                <a16:creationId xmlns:a16="http://schemas.microsoft.com/office/drawing/2014/main" id="{227E4850-75A2-8CA7-5D22-709D333E918B}"/>
              </a:ext>
            </a:extLst>
          </p:cNvPr>
          <p:cNvSpPr>
            <a:spLocks noChangeShapeType="1"/>
          </p:cNvSpPr>
          <p:nvPr/>
        </p:nvSpPr>
        <p:spPr bwMode="auto">
          <a:xfrm>
            <a:off x="3168903" y="3279395"/>
            <a:ext cx="1" cy="578796"/>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6" name="Text Box 13">
            <a:extLst>
              <a:ext uri="{FF2B5EF4-FFF2-40B4-BE49-F238E27FC236}">
                <a16:creationId xmlns:a16="http://schemas.microsoft.com/office/drawing/2014/main" id="{7E4BE365-1E51-8EB0-BB50-749E46D9554C}"/>
              </a:ext>
            </a:extLst>
          </p:cNvPr>
          <p:cNvSpPr txBox="1">
            <a:spLocks noChangeArrowheads="1"/>
          </p:cNvSpPr>
          <p:nvPr/>
        </p:nvSpPr>
        <p:spPr bwMode="auto">
          <a:xfrm>
            <a:off x="1559495" y="5085184"/>
            <a:ext cx="334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the situation as it is or expected</a:t>
            </a:r>
            <a:endParaRPr lang="en-GB" altLang="en-US" b="1" dirty="0">
              <a:solidFill>
                <a:schemeClr val="tx2"/>
              </a:solidFill>
              <a:latin typeface="Bradley Hand ITC" panose="03070402050302030203" pitchFamily="66" charset="0"/>
            </a:endParaRPr>
          </a:p>
        </p:txBody>
      </p:sp>
      <p:sp>
        <p:nvSpPr>
          <p:cNvPr id="37" name="Line 14">
            <a:extLst>
              <a:ext uri="{FF2B5EF4-FFF2-40B4-BE49-F238E27FC236}">
                <a16:creationId xmlns:a16="http://schemas.microsoft.com/office/drawing/2014/main" id="{26C92E91-1C10-BD5C-76D0-4724E3044B7E}"/>
              </a:ext>
            </a:extLst>
          </p:cNvPr>
          <p:cNvSpPr>
            <a:spLocks noChangeShapeType="1"/>
          </p:cNvSpPr>
          <p:nvPr/>
        </p:nvSpPr>
        <p:spPr bwMode="auto">
          <a:xfrm flipV="1">
            <a:off x="3172856" y="4655542"/>
            <a:ext cx="0" cy="501650"/>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8" name="Text Box 51">
            <a:extLst>
              <a:ext uri="{FF2B5EF4-FFF2-40B4-BE49-F238E27FC236}">
                <a16:creationId xmlns:a16="http://schemas.microsoft.com/office/drawing/2014/main" id="{3756B793-1DA0-8A0E-5206-0C353D76965D}"/>
              </a:ext>
            </a:extLst>
          </p:cNvPr>
          <p:cNvSpPr txBox="1">
            <a:spLocks noChangeArrowheads="1"/>
          </p:cNvSpPr>
          <p:nvPr/>
        </p:nvSpPr>
        <p:spPr bwMode="auto">
          <a:xfrm>
            <a:off x="1559496" y="2791391"/>
            <a:ext cx="33479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where you are now</a:t>
            </a:r>
          </a:p>
        </p:txBody>
      </p:sp>
      <p:sp>
        <p:nvSpPr>
          <p:cNvPr id="39" name="Rounded Rectangle 19">
            <a:extLst>
              <a:ext uri="{FF2B5EF4-FFF2-40B4-BE49-F238E27FC236}">
                <a16:creationId xmlns:a16="http://schemas.microsoft.com/office/drawing/2014/main" id="{2D83E4FF-A12E-AEF6-506F-59D22D6A9441}"/>
              </a:ext>
            </a:extLst>
          </p:cNvPr>
          <p:cNvSpPr/>
          <p:nvPr/>
        </p:nvSpPr>
        <p:spPr>
          <a:xfrm>
            <a:off x="6960096" y="2571026"/>
            <a:ext cx="3590314" cy="3384376"/>
          </a:xfrm>
          <a:custGeom>
            <a:avLst/>
            <a:gdLst>
              <a:gd name="connsiteX0" fmla="*/ 0 w 3590314"/>
              <a:gd name="connsiteY0" fmla="*/ 564074 h 3384376"/>
              <a:gd name="connsiteX1" fmla="*/ 564074 w 3590314"/>
              <a:gd name="connsiteY1" fmla="*/ 0 h 3384376"/>
              <a:gd name="connsiteX2" fmla="*/ 1179616 w 3590314"/>
              <a:gd name="connsiteY2" fmla="*/ 0 h 3384376"/>
              <a:gd name="connsiteX3" fmla="*/ 1721292 w 3590314"/>
              <a:gd name="connsiteY3" fmla="*/ 0 h 3384376"/>
              <a:gd name="connsiteX4" fmla="*/ 2336834 w 3590314"/>
              <a:gd name="connsiteY4" fmla="*/ 0 h 3384376"/>
              <a:gd name="connsiteX5" fmla="*/ 3026240 w 3590314"/>
              <a:gd name="connsiteY5" fmla="*/ 0 h 3384376"/>
              <a:gd name="connsiteX6" fmla="*/ 3590314 w 3590314"/>
              <a:gd name="connsiteY6" fmla="*/ 564074 h 3384376"/>
              <a:gd name="connsiteX7" fmla="*/ 3590314 w 3590314"/>
              <a:gd name="connsiteY7" fmla="*/ 1128131 h 3384376"/>
              <a:gd name="connsiteX8" fmla="*/ 3590314 w 3590314"/>
              <a:gd name="connsiteY8" fmla="*/ 1624501 h 3384376"/>
              <a:gd name="connsiteX9" fmla="*/ 3590314 w 3590314"/>
              <a:gd name="connsiteY9" fmla="*/ 2211120 h 3384376"/>
              <a:gd name="connsiteX10" fmla="*/ 3590314 w 3590314"/>
              <a:gd name="connsiteY10" fmla="*/ 2820302 h 3384376"/>
              <a:gd name="connsiteX11" fmla="*/ 3026240 w 3590314"/>
              <a:gd name="connsiteY11" fmla="*/ 3384376 h 3384376"/>
              <a:gd name="connsiteX12" fmla="*/ 2459942 w 3590314"/>
              <a:gd name="connsiteY12" fmla="*/ 3384376 h 3384376"/>
              <a:gd name="connsiteX13" fmla="*/ 1844400 w 3590314"/>
              <a:gd name="connsiteY13" fmla="*/ 3384376 h 3384376"/>
              <a:gd name="connsiteX14" fmla="*/ 1228859 w 3590314"/>
              <a:gd name="connsiteY14" fmla="*/ 3384376 h 3384376"/>
              <a:gd name="connsiteX15" fmla="*/ 564074 w 3590314"/>
              <a:gd name="connsiteY15" fmla="*/ 3384376 h 3384376"/>
              <a:gd name="connsiteX16" fmla="*/ 0 w 3590314"/>
              <a:gd name="connsiteY16" fmla="*/ 2820302 h 3384376"/>
              <a:gd name="connsiteX17" fmla="*/ 0 w 3590314"/>
              <a:gd name="connsiteY17" fmla="*/ 2301370 h 3384376"/>
              <a:gd name="connsiteX18" fmla="*/ 0 w 3590314"/>
              <a:gd name="connsiteY18" fmla="*/ 1759875 h 3384376"/>
              <a:gd name="connsiteX19" fmla="*/ 0 w 3590314"/>
              <a:gd name="connsiteY19" fmla="*/ 1240942 h 3384376"/>
              <a:gd name="connsiteX20" fmla="*/ 0 w 3590314"/>
              <a:gd name="connsiteY20" fmla="*/ 56407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0314" h="3384376" fill="none" extrusionOk="0">
                <a:moveTo>
                  <a:pt x="0" y="564074"/>
                </a:moveTo>
                <a:cubicBezTo>
                  <a:pt x="64580" y="266714"/>
                  <a:pt x="264997" y="782"/>
                  <a:pt x="564074" y="0"/>
                </a:cubicBezTo>
                <a:cubicBezTo>
                  <a:pt x="725682" y="-3869"/>
                  <a:pt x="1021172" y="3956"/>
                  <a:pt x="1179616" y="0"/>
                </a:cubicBezTo>
                <a:cubicBezTo>
                  <a:pt x="1338060" y="-3956"/>
                  <a:pt x="1608253" y="-6222"/>
                  <a:pt x="1721292" y="0"/>
                </a:cubicBezTo>
                <a:cubicBezTo>
                  <a:pt x="1834331" y="6222"/>
                  <a:pt x="2058635" y="-9246"/>
                  <a:pt x="2336834" y="0"/>
                </a:cubicBezTo>
                <a:cubicBezTo>
                  <a:pt x="2615033" y="9246"/>
                  <a:pt x="2727003" y="29789"/>
                  <a:pt x="3026240" y="0"/>
                </a:cubicBezTo>
                <a:cubicBezTo>
                  <a:pt x="3348381" y="-10115"/>
                  <a:pt x="3625084" y="220794"/>
                  <a:pt x="3590314" y="564074"/>
                </a:cubicBezTo>
                <a:cubicBezTo>
                  <a:pt x="3598326" y="694796"/>
                  <a:pt x="3599550" y="974287"/>
                  <a:pt x="3590314" y="1128131"/>
                </a:cubicBezTo>
                <a:cubicBezTo>
                  <a:pt x="3581078" y="1281975"/>
                  <a:pt x="3609575" y="1450918"/>
                  <a:pt x="3590314" y="1624501"/>
                </a:cubicBezTo>
                <a:cubicBezTo>
                  <a:pt x="3571054" y="1798084"/>
                  <a:pt x="3578406" y="1979283"/>
                  <a:pt x="3590314" y="2211120"/>
                </a:cubicBezTo>
                <a:cubicBezTo>
                  <a:pt x="3602222" y="2442957"/>
                  <a:pt x="3598774" y="2585680"/>
                  <a:pt x="3590314" y="2820302"/>
                </a:cubicBezTo>
                <a:cubicBezTo>
                  <a:pt x="3546251" y="3149103"/>
                  <a:pt x="3380095" y="3402573"/>
                  <a:pt x="3026240" y="3384376"/>
                </a:cubicBezTo>
                <a:cubicBezTo>
                  <a:pt x="2799955" y="3396848"/>
                  <a:pt x="2639170" y="3397105"/>
                  <a:pt x="2459942" y="3384376"/>
                </a:cubicBezTo>
                <a:cubicBezTo>
                  <a:pt x="2280714" y="3371647"/>
                  <a:pt x="1990992" y="3384327"/>
                  <a:pt x="1844400" y="3384376"/>
                </a:cubicBezTo>
                <a:cubicBezTo>
                  <a:pt x="1697808" y="3384425"/>
                  <a:pt x="1367552" y="3364442"/>
                  <a:pt x="1228859" y="3384376"/>
                </a:cubicBezTo>
                <a:cubicBezTo>
                  <a:pt x="1090166" y="3404310"/>
                  <a:pt x="886930" y="3410089"/>
                  <a:pt x="564074" y="3384376"/>
                </a:cubicBezTo>
                <a:cubicBezTo>
                  <a:pt x="271049" y="3422297"/>
                  <a:pt x="7039" y="3144424"/>
                  <a:pt x="0" y="2820302"/>
                </a:cubicBezTo>
                <a:cubicBezTo>
                  <a:pt x="-12382" y="2619069"/>
                  <a:pt x="-17440" y="2512676"/>
                  <a:pt x="0" y="2301370"/>
                </a:cubicBezTo>
                <a:cubicBezTo>
                  <a:pt x="17440" y="2090064"/>
                  <a:pt x="-23306" y="1877622"/>
                  <a:pt x="0" y="1759875"/>
                </a:cubicBezTo>
                <a:cubicBezTo>
                  <a:pt x="23306" y="1642129"/>
                  <a:pt x="-24744" y="1455774"/>
                  <a:pt x="0" y="1240942"/>
                </a:cubicBezTo>
                <a:cubicBezTo>
                  <a:pt x="24744" y="1026110"/>
                  <a:pt x="-15055" y="812972"/>
                  <a:pt x="0" y="564074"/>
                </a:cubicBezTo>
                <a:close/>
              </a:path>
              <a:path w="3590314" h="3384376" stroke="0" extrusionOk="0">
                <a:moveTo>
                  <a:pt x="0" y="564074"/>
                </a:moveTo>
                <a:cubicBezTo>
                  <a:pt x="-34892" y="193775"/>
                  <a:pt x="251450" y="-24691"/>
                  <a:pt x="564074" y="0"/>
                </a:cubicBezTo>
                <a:cubicBezTo>
                  <a:pt x="756338" y="4313"/>
                  <a:pt x="949776" y="-23729"/>
                  <a:pt x="1204237" y="0"/>
                </a:cubicBezTo>
                <a:cubicBezTo>
                  <a:pt x="1458698" y="23729"/>
                  <a:pt x="1554470" y="-17312"/>
                  <a:pt x="1745914" y="0"/>
                </a:cubicBezTo>
                <a:cubicBezTo>
                  <a:pt x="1937358" y="17312"/>
                  <a:pt x="2107643" y="-29757"/>
                  <a:pt x="2410699" y="0"/>
                </a:cubicBezTo>
                <a:cubicBezTo>
                  <a:pt x="2713756" y="29757"/>
                  <a:pt x="2798008" y="15894"/>
                  <a:pt x="3026240" y="0"/>
                </a:cubicBezTo>
                <a:cubicBezTo>
                  <a:pt x="3358860" y="-28264"/>
                  <a:pt x="3534643" y="304773"/>
                  <a:pt x="3590314" y="564074"/>
                </a:cubicBezTo>
                <a:cubicBezTo>
                  <a:pt x="3594474" y="814604"/>
                  <a:pt x="3589592" y="975911"/>
                  <a:pt x="3590314" y="1083006"/>
                </a:cubicBezTo>
                <a:cubicBezTo>
                  <a:pt x="3591036" y="1190101"/>
                  <a:pt x="3605704" y="1372208"/>
                  <a:pt x="3590314" y="1624501"/>
                </a:cubicBezTo>
                <a:cubicBezTo>
                  <a:pt x="3574924" y="1876795"/>
                  <a:pt x="3577996" y="2021879"/>
                  <a:pt x="3590314" y="2165996"/>
                </a:cubicBezTo>
                <a:cubicBezTo>
                  <a:pt x="3602632" y="2310114"/>
                  <a:pt x="3561241" y="2544303"/>
                  <a:pt x="3590314" y="2820302"/>
                </a:cubicBezTo>
                <a:cubicBezTo>
                  <a:pt x="3600283" y="3167186"/>
                  <a:pt x="3303839" y="3333005"/>
                  <a:pt x="3026240" y="3384376"/>
                </a:cubicBezTo>
                <a:cubicBezTo>
                  <a:pt x="2870749" y="3388478"/>
                  <a:pt x="2550910" y="3363303"/>
                  <a:pt x="2410699" y="3384376"/>
                </a:cubicBezTo>
                <a:cubicBezTo>
                  <a:pt x="2270488" y="3405449"/>
                  <a:pt x="2007713" y="3375013"/>
                  <a:pt x="1745914" y="3384376"/>
                </a:cubicBezTo>
                <a:cubicBezTo>
                  <a:pt x="1484116" y="3393739"/>
                  <a:pt x="1315651" y="3402005"/>
                  <a:pt x="1179616" y="3384376"/>
                </a:cubicBezTo>
                <a:cubicBezTo>
                  <a:pt x="1043581" y="3366747"/>
                  <a:pt x="716036" y="3404421"/>
                  <a:pt x="564074" y="3384376"/>
                </a:cubicBezTo>
                <a:cubicBezTo>
                  <a:pt x="255214" y="3391716"/>
                  <a:pt x="16255" y="3108308"/>
                  <a:pt x="0" y="2820302"/>
                </a:cubicBezTo>
                <a:cubicBezTo>
                  <a:pt x="-90" y="2591637"/>
                  <a:pt x="19608" y="2547085"/>
                  <a:pt x="0" y="2323932"/>
                </a:cubicBezTo>
                <a:cubicBezTo>
                  <a:pt x="-19608" y="2100779"/>
                  <a:pt x="-17310" y="2025753"/>
                  <a:pt x="0" y="1737313"/>
                </a:cubicBezTo>
                <a:cubicBezTo>
                  <a:pt x="17310" y="1448873"/>
                  <a:pt x="-3687" y="1380494"/>
                  <a:pt x="0" y="1240942"/>
                </a:cubicBezTo>
                <a:cubicBezTo>
                  <a:pt x="3687" y="1101390"/>
                  <a:pt x="-2075" y="841909"/>
                  <a:pt x="0" y="564074"/>
                </a:cubicBezTo>
                <a:close/>
              </a:path>
            </a:pathLst>
          </a:custGeom>
          <a:solidFill>
            <a:schemeClr val="accent4">
              <a:lumMod val="20000"/>
              <a:lumOff val="80000"/>
            </a:schemeClr>
          </a:solidFill>
          <a:ln>
            <a:extLst>
              <a:ext uri="{C807C97D-BFC1-408E-A445-0C87EB9F89A2}">
                <ask:lineSketchStyleProps xmlns:ask="http://schemas.microsoft.com/office/drawing/2018/sketchyshapes" sd="458148951">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40" name="Line 6">
            <a:extLst>
              <a:ext uri="{FF2B5EF4-FFF2-40B4-BE49-F238E27FC236}">
                <a16:creationId xmlns:a16="http://schemas.microsoft.com/office/drawing/2014/main" id="{53303E9F-9D5C-8DBC-7A1D-8384DA7BD250}"/>
              </a:ext>
            </a:extLst>
          </p:cNvPr>
          <p:cNvSpPr>
            <a:spLocks noChangeShapeType="1"/>
          </p:cNvSpPr>
          <p:nvPr/>
        </p:nvSpPr>
        <p:spPr bwMode="auto">
          <a:xfrm flipH="1" flipV="1">
            <a:off x="8760295" y="3277041"/>
            <a:ext cx="4857" cy="543029"/>
          </a:xfrm>
          <a:prstGeom prst="line">
            <a:avLst/>
          </a:prstGeom>
          <a:noFill/>
          <a:ln w="28575">
            <a:solidFill>
              <a:schemeClr val="tx2"/>
            </a:solidFill>
            <a:round/>
            <a:headEnd type="arrow" w="med" len="med"/>
            <a:tailEnd type="non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41" name="Text Box 9">
            <a:extLst>
              <a:ext uri="{FF2B5EF4-FFF2-40B4-BE49-F238E27FC236}">
                <a16:creationId xmlns:a16="http://schemas.microsoft.com/office/drawing/2014/main" id="{882FCB27-DE44-2C05-0FCC-D102A66AD545}"/>
              </a:ext>
            </a:extLst>
          </p:cNvPr>
          <p:cNvSpPr txBox="1">
            <a:spLocks noChangeArrowheads="1"/>
          </p:cNvSpPr>
          <p:nvPr/>
        </p:nvSpPr>
        <p:spPr bwMode="auto">
          <a:xfrm>
            <a:off x="6960095" y="2819842"/>
            <a:ext cx="3590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solidFill>
                  <a:schemeClr val="tx2"/>
                </a:solidFill>
                <a:latin typeface="Bradley Hand ITC" panose="03070402050302030203" pitchFamily="66" charset="0"/>
              </a:rPr>
              <a:t>where you want to be</a:t>
            </a:r>
          </a:p>
        </p:txBody>
      </p:sp>
      <p:sp>
        <p:nvSpPr>
          <p:cNvPr id="42" name="Text Box 15">
            <a:extLst>
              <a:ext uri="{FF2B5EF4-FFF2-40B4-BE49-F238E27FC236}">
                <a16:creationId xmlns:a16="http://schemas.microsoft.com/office/drawing/2014/main" id="{57DE1059-1E73-E194-9480-2C9ED4ED5BF4}"/>
              </a:ext>
            </a:extLst>
          </p:cNvPr>
          <p:cNvSpPr txBox="1">
            <a:spLocks noChangeArrowheads="1"/>
          </p:cNvSpPr>
          <p:nvPr/>
        </p:nvSpPr>
        <p:spPr bwMode="auto">
          <a:xfrm>
            <a:off x="6960096" y="5081544"/>
            <a:ext cx="357761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cs typeface="Arial" panose="020B0604020202020204" pitchFamily="34" charset="0"/>
              </a:rPr>
              <a:t>the situation as desired (objective)</a:t>
            </a:r>
            <a:endParaRPr lang="en-GB" altLang="en-US" b="1" dirty="0">
              <a:solidFill>
                <a:schemeClr val="tx2"/>
              </a:solidFill>
              <a:latin typeface="Bradley Hand ITC" panose="03070402050302030203" pitchFamily="66" charset="0"/>
              <a:cs typeface="Arial" panose="020B0604020202020204" pitchFamily="34" charset="0"/>
            </a:endParaRPr>
          </a:p>
        </p:txBody>
      </p:sp>
      <p:sp>
        <p:nvSpPr>
          <p:cNvPr id="43" name="Line 16">
            <a:extLst>
              <a:ext uri="{FF2B5EF4-FFF2-40B4-BE49-F238E27FC236}">
                <a16:creationId xmlns:a16="http://schemas.microsoft.com/office/drawing/2014/main" id="{3794F9B8-349B-E28F-7567-916F8BA5CBF9}"/>
              </a:ext>
            </a:extLst>
          </p:cNvPr>
          <p:cNvSpPr>
            <a:spLocks noChangeShapeType="1"/>
          </p:cNvSpPr>
          <p:nvPr/>
        </p:nvSpPr>
        <p:spPr bwMode="auto">
          <a:xfrm flipV="1">
            <a:off x="8765153" y="4607970"/>
            <a:ext cx="12700" cy="515938"/>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44" name="Pentagon 43">
            <a:extLst>
              <a:ext uri="{FF2B5EF4-FFF2-40B4-BE49-F238E27FC236}">
                <a16:creationId xmlns:a16="http://schemas.microsoft.com/office/drawing/2014/main" id="{18C88E4C-8DDA-AD13-FDE4-C29A1CF9CB9D}"/>
              </a:ext>
            </a:extLst>
          </p:cNvPr>
          <p:cNvSpPr/>
          <p:nvPr/>
        </p:nvSpPr>
        <p:spPr>
          <a:xfrm>
            <a:off x="8383557" y="3911978"/>
            <a:ext cx="753478" cy="642205"/>
          </a:xfrm>
          <a:custGeom>
            <a:avLst/>
            <a:gdLst>
              <a:gd name="connsiteX0" fmla="*/ 1 w 753478"/>
              <a:gd name="connsiteY0" fmla="*/ 245300 h 642205"/>
              <a:gd name="connsiteX1" fmla="*/ 376739 w 753478"/>
              <a:gd name="connsiteY1" fmla="*/ 0 h 642205"/>
              <a:gd name="connsiteX2" fmla="*/ 753477 w 753478"/>
              <a:gd name="connsiteY2" fmla="*/ 245300 h 642205"/>
              <a:gd name="connsiteX3" fmla="*/ 609576 w 753478"/>
              <a:gd name="connsiteY3" fmla="*/ 642203 h 642205"/>
              <a:gd name="connsiteX4" fmla="*/ 143902 w 753478"/>
              <a:gd name="connsiteY4" fmla="*/ 642203 h 642205"/>
              <a:gd name="connsiteX5" fmla="*/ 1 w 753478"/>
              <a:gd name="connsiteY5" fmla="*/ 245300 h 64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478" h="642205" fill="none" extrusionOk="0">
                <a:moveTo>
                  <a:pt x="1" y="245300"/>
                </a:moveTo>
                <a:cubicBezTo>
                  <a:pt x="137899" y="176299"/>
                  <a:pt x="285830" y="57334"/>
                  <a:pt x="376739" y="0"/>
                </a:cubicBezTo>
                <a:cubicBezTo>
                  <a:pt x="556269" y="108635"/>
                  <a:pt x="612635" y="171808"/>
                  <a:pt x="753477" y="245300"/>
                </a:cubicBezTo>
                <a:cubicBezTo>
                  <a:pt x="716527" y="331317"/>
                  <a:pt x="628530" y="537757"/>
                  <a:pt x="609576" y="642203"/>
                </a:cubicBezTo>
                <a:cubicBezTo>
                  <a:pt x="394389" y="630141"/>
                  <a:pt x="354789" y="627601"/>
                  <a:pt x="143902" y="642203"/>
                </a:cubicBezTo>
                <a:cubicBezTo>
                  <a:pt x="95669" y="465031"/>
                  <a:pt x="52299" y="440348"/>
                  <a:pt x="1" y="245300"/>
                </a:cubicBezTo>
                <a:close/>
              </a:path>
              <a:path w="753478" h="642205" stroke="0" extrusionOk="0">
                <a:moveTo>
                  <a:pt x="1" y="245300"/>
                </a:moveTo>
                <a:cubicBezTo>
                  <a:pt x="83009" y="202995"/>
                  <a:pt x="199067" y="95694"/>
                  <a:pt x="376739" y="0"/>
                </a:cubicBezTo>
                <a:cubicBezTo>
                  <a:pt x="467374" y="74363"/>
                  <a:pt x="641266" y="155924"/>
                  <a:pt x="753477" y="245300"/>
                </a:cubicBezTo>
                <a:cubicBezTo>
                  <a:pt x="689001" y="366829"/>
                  <a:pt x="638248" y="540837"/>
                  <a:pt x="609576" y="642203"/>
                </a:cubicBezTo>
                <a:cubicBezTo>
                  <a:pt x="443014" y="621791"/>
                  <a:pt x="251774" y="635877"/>
                  <a:pt x="143902" y="642203"/>
                </a:cubicBezTo>
                <a:cubicBezTo>
                  <a:pt x="109820" y="523786"/>
                  <a:pt x="50013" y="329482"/>
                  <a:pt x="1" y="245300"/>
                </a:cubicBezTo>
                <a:close/>
              </a:path>
            </a:pathLst>
          </a:custGeom>
          <a:ln>
            <a:extLst>
              <a:ext uri="{C807C97D-BFC1-408E-A445-0C87EB9F89A2}">
                <ask:lineSketchStyleProps xmlns:ask="http://schemas.microsoft.com/office/drawing/2018/sketchyshapes" sd="1795029907">
                  <a:prstGeom prst="pent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45" name="Line 16">
            <a:extLst>
              <a:ext uri="{FF2B5EF4-FFF2-40B4-BE49-F238E27FC236}">
                <a16:creationId xmlns:a16="http://schemas.microsoft.com/office/drawing/2014/main" id="{80DFDDBE-940C-D3CB-D808-4A80AEFF4F7C}"/>
              </a:ext>
            </a:extLst>
          </p:cNvPr>
          <p:cNvSpPr>
            <a:spLocks noChangeShapeType="1"/>
          </p:cNvSpPr>
          <p:nvPr/>
        </p:nvSpPr>
        <p:spPr bwMode="auto">
          <a:xfrm flipH="1" flipV="1">
            <a:off x="3742148" y="4213193"/>
            <a:ext cx="1460301" cy="0"/>
          </a:xfrm>
          <a:prstGeom prst="line">
            <a:avLst/>
          </a:prstGeom>
          <a:noFill/>
          <a:ln w="28575">
            <a:solidFill>
              <a:schemeClr val="tx2"/>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46" name="Line 16">
            <a:extLst>
              <a:ext uri="{FF2B5EF4-FFF2-40B4-BE49-F238E27FC236}">
                <a16:creationId xmlns:a16="http://schemas.microsoft.com/office/drawing/2014/main" id="{E922168E-7199-42FA-C7AD-73AAFD79447A}"/>
              </a:ext>
            </a:extLst>
          </p:cNvPr>
          <p:cNvSpPr>
            <a:spLocks noChangeShapeType="1"/>
          </p:cNvSpPr>
          <p:nvPr/>
        </p:nvSpPr>
        <p:spPr bwMode="auto">
          <a:xfrm>
            <a:off x="6672062" y="4213193"/>
            <a:ext cx="1460301" cy="0"/>
          </a:xfrm>
          <a:prstGeom prst="line">
            <a:avLst/>
          </a:prstGeom>
          <a:noFill/>
          <a:ln w="28575">
            <a:solidFill>
              <a:schemeClr val="tx2"/>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Tree>
    <p:extLst>
      <p:ext uri="{BB962C8B-B14F-4D97-AF65-F5344CB8AC3E}">
        <p14:creationId xmlns:p14="http://schemas.microsoft.com/office/powerpoint/2010/main" val="3646436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C92ED-5788-2552-162F-50A42237C01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E8D856-CE74-FD5C-66CE-377916A02F8A}"/>
              </a:ext>
            </a:extLst>
          </p:cNvPr>
          <p:cNvSpPr>
            <a:spLocks noGrp="1"/>
          </p:cNvSpPr>
          <p:nvPr>
            <p:ph idx="1"/>
          </p:nvPr>
        </p:nvSpPr>
        <p:spPr/>
        <p:txBody>
          <a:bodyPr/>
          <a:lstStyle/>
          <a:p>
            <a:endParaRPr lang="en-GB" dirty="0"/>
          </a:p>
        </p:txBody>
      </p:sp>
      <p:sp>
        <p:nvSpPr>
          <p:cNvPr id="6" name="Text Placeholder 5">
            <a:extLst>
              <a:ext uri="{FF2B5EF4-FFF2-40B4-BE49-F238E27FC236}">
                <a16:creationId xmlns:a16="http://schemas.microsoft.com/office/drawing/2014/main" id="{DCE280EC-D20F-12E7-3E0F-154587E76FD5}"/>
              </a:ext>
            </a:extLst>
          </p:cNvPr>
          <p:cNvSpPr>
            <a:spLocks noGrp="1"/>
          </p:cNvSpPr>
          <p:nvPr>
            <p:ph type="body" sz="quarter" idx="10"/>
          </p:nvPr>
        </p:nvSpPr>
        <p:spPr>
          <a:xfrm>
            <a:off x="480000" y="360363"/>
            <a:ext cx="2424410" cy="551090"/>
          </a:xfrm>
        </p:spPr>
        <p:txBody>
          <a:bodyPr/>
          <a:lstStyle/>
          <a:p>
            <a:r>
              <a:rPr lang="en-GB" dirty="0"/>
              <a:t>Getting to terms?</a:t>
            </a:r>
          </a:p>
        </p:txBody>
      </p:sp>
      <p:sp>
        <p:nvSpPr>
          <p:cNvPr id="2" name="TextBox 1">
            <a:extLst>
              <a:ext uri="{FF2B5EF4-FFF2-40B4-BE49-F238E27FC236}">
                <a16:creationId xmlns:a16="http://schemas.microsoft.com/office/drawing/2014/main" id="{F915F807-344E-7944-93C4-8D14A2FD9BBB}"/>
              </a:ext>
            </a:extLst>
          </p:cNvPr>
          <p:cNvSpPr txBox="1"/>
          <p:nvPr/>
        </p:nvSpPr>
        <p:spPr>
          <a:xfrm>
            <a:off x="1919536" y="1650521"/>
            <a:ext cx="2592288" cy="461665"/>
          </a:xfrm>
          <a:prstGeom prst="rect">
            <a:avLst/>
          </a:prstGeom>
          <a:noFill/>
        </p:spPr>
        <p:txBody>
          <a:bodyPr wrap="square" rtlCol="0">
            <a:spAutoFit/>
          </a:bodyPr>
          <a:lstStyle/>
          <a:p>
            <a:pPr algn="ctr"/>
            <a:r>
              <a:rPr lang="en-GB" sz="2400" dirty="0"/>
              <a:t>Situation analysis</a:t>
            </a:r>
          </a:p>
        </p:txBody>
      </p:sp>
      <p:sp>
        <p:nvSpPr>
          <p:cNvPr id="3" name="Rectangle: Rounded Corners 2">
            <a:extLst>
              <a:ext uri="{FF2B5EF4-FFF2-40B4-BE49-F238E27FC236}">
                <a16:creationId xmlns:a16="http://schemas.microsoft.com/office/drawing/2014/main" id="{C84FF20C-AA22-E251-868D-807C07503498}"/>
              </a:ext>
            </a:extLst>
          </p:cNvPr>
          <p:cNvSpPr/>
          <p:nvPr/>
        </p:nvSpPr>
        <p:spPr>
          <a:xfrm>
            <a:off x="1127448" y="1440000"/>
            <a:ext cx="4320480" cy="4797300"/>
          </a:xfrm>
          <a:custGeom>
            <a:avLst/>
            <a:gdLst>
              <a:gd name="connsiteX0" fmla="*/ 0 w 4320480"/>
              <a:gd name="connsiteY0" fmla="*/ 720094 h 4797300"/>
              <a:gd name="connsiteX1" fmla="*/ 720094 w 4320480"/>
              <a:gd name="connsiteY1" fmla="*/ 0 h 4797300"/>
              <a:gd name="connsiteX2" fmla="*/ 1238547 w 4320480"/>
              <a:gd name="connsiteY2" fmla="*/ 0 h 4797300"/>
              <a:gd name="connsiteX3" fmla="*/ 1756999 w 4320480"/>
              <a:gd name="connsiteY3" fmla="*/ 0 h 4797300"/>
              <a:gd name="connsiteX4" fmla="*/ 2275452 w 4320480"/>
              <a:gd name="connsiteY4" fmla="*/ 0 h 4797300"/>
              <a:gd name="connsiteX5" fmla="*/ 2880313 w 4320480"/>
              <a:gd name="connsiteY5" fmla="*/ 0 h 4797300"/>
              <a:gd name="connsiteX6" fmla="*/ 3600386 w 4320480"/>
              <a:gd name="connsiteY6" fmla="*/ 0 h 4797300"/>
              <a:gd name="connsiteX7" fmla="*/ 4320480 w 4320480"/>
              <a:gd name="connsiteY7" fmla="*/ 720094 h 4797300"/>
              <a:gd name="connsiteX8" fmla="*/ 4320480 w 4320480"/>
              <a:gd name="connsiteY8" fmla="*/ 1458659 h 4797300"/>
              <a:gd name="connsiteX9" fmla="*/ 4320480 w 4320480"/>
              <a:gd name="connsiteY9" fmla="*/ 2029368 h 4797300"/>
              <a:gd name="connsiteX10" fmla="*/ 4320480 w 4320480"/>
              <a:gd name="connsiteY10" fmla="*/ 2767932 h 4797300"/>
              <a:gd name="connsiteX11" fmla="*/ 4320480 w 4320480"/>
              <a:gd name="connsiteY11" fmla="*/ 3405784 h 4797300"/>
              <a:gd name="connsiteX12" fmla="*/ 4320480 w 4320480"/>
              <a:gd name="connsiteY12" fmla="*/ 4077206 h 4797300"/>
              <a:gd name="connsiteX13" fmla="*/ 3600386 w 4320480"/>
              <a:gd name="connsiteY13" fmla="*/ 4797300 h 4797300"/>
              <a:gd name="connsiteX14" fmla="*/ 3081933 w 4320480"/>
              <a:gd name="connsiteY14" fmla="*/ 4797300 h 4797300"/>
              <a:gd name="connsiteX15" fmla="*/ 2563481 w 4320480"/>
              <a:gd name="connsiteY15" fmla="*/ 4797300 h 4797300"/>
              <a:gd name="connsiteX16" fmla="*/ 1987422 w 4320480"/>
              <a:gd name="connsiteY16" fmla="*/ 4797300 h 4797300"/>
              <a:gd name="connsiteX17" fmla="*/ 1497773 w 4320480"/>
              <a:gd name="connsiteY17" fmla="*/ 4797300 h 4797300"/>
              <a:gd name="connsiteX18" fmla="*/ 720094 w 4320480"/>
              <a:gd name="connsiteY18" fmla="*/ 4797300 h 4797300"/>
              <a:gd name="connsiteX19" fmla="*/ 0 w 4320480"/>
              <a:gd name="connsiteY19" fmla="*/ 4077206 h 4797300"/>
              <a:gd name="connsiteX20" fmla="*/ 0 w 4320480"/>
              <a:gd name="connsiteY20" fmla="*/ 3506497 h 4797300"/>
              <a:gd name="connsiteX21" fmla="*/ 0 w 4320480"/>
              <a:gd name="connsiteY21" fmla="*/ 2902217 h 4797300"/>
              <a:gd name="connsiteX22" fmla="*/ 0 w 4320480"/>
              <a:gd name="connsiteY22" fmla="*/ 2331508 h 4797300"/>
              <a:gd name="connsiteX23" fmla="*/ 0 w 4320480"/>
              <a:gd name="connsiteY23" fmla="*/ 1626514 h 4797300"/>
              <a:gd name="connsiteX24" fmla="*/ 0 w 4320480"/>
              <a:gd name="connsiteY24" fmla="*/ 720094 h 4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80" h="4797300" extrusionOk="0">
                <a:moveTo>
                  <a:pt x="0" y="720094"/>
                </a:moveTo>
                <a:cubicBezTo>
                  <a:pt x="42026" y="352415"/>
                  <a:pt x="364560" y="-14712"/>
                  <a:pt x="720094" y="0"/>
                </a:cubicBezTo>
                <a:cubicBezTo>
                  <a:pt x="925909" y="19694"/>
                  <a:pt x="1088370" y="3819"/>
                  <a:pt x="1238547" y="0"/>
                </a:cubicBezTo>
                <a:cubicBezTo>
                  <a:pt x="1388724" y="-3819"/>
                  <a:pt x="1599267" y="-7559"/>
                  <a:pt x="1756999" y="0"/>
                </a:cubicBezTo>
                <a:cubicBezTo>
                  <a:pt x="1914731" y="7559"/>
                  <a:pt x="2073993" y="7246"/>
                  <a:pt x="2275452" y="0"/>
                </a:cubicBezTo>
                <a:cubicBezTo>
                  <a:pt x="2476911" y="-7246"/>
                  <a:pt x="2595485" y="24975"/>
                  <a:pt x="2880313" y="0"/>
                </a:cubicBezTo>
                <a:cubicBezTo>
                  <a:pt x="3165141" y="-24975"/>
                  <a:pt x="3323597" y="-30079"/>
                  <a:pt x="3600386" y="0"/>
                </a:cubicBezTo>
                <a:cubicBezTo>
                  <a:pt x="3995372" y="-26105"/>
                  <a:pt x="4261636" y="351385"/>
                  <a:pt x="4320480" y="720094"/>
                </a:cubicBezTo>
                <a:cubicBezTo>
                  <a:pt x="4316944" y="1026359"/>
                  <a:pt x="4305668" y="1089819"/>
                  <a:pt x="4320480" y="1458659"/>
                </a:cubicBezTo>
                <a:cubicBezTo>
                  <a:pt x="4335292" y="1827499"/>
                  <a:pt x="4323540" y="1810554"/>
                  <a:pt x="4320480" y="2029368"/>
                </a:cubicBezTo>
                <a:cubicBezTo>
                  <a:pt x="4317420" y="2248182"/>
                  <a:pt x="4291224" y="2541279"/>
                  <a:pt x="4320480" y="2767932"/>
                </a:cubicBezTo>
                <a:cubicBezTo>
                  <a:pt x="4349736" y="2994585"/>
                  <a:pt x="4322202" y="3146378"/>
                  <a:pt x="4320480" y="3405784"/>
                </a:cubicBezTo>
                <a:cubicBezTo>
                  <a:pt x="4318758" y="3665190"/>
                  <a:pt x="4327814" y="3818804"/>
                  <a:pt x="4320480" y="4077206"/>
                </a:cubicBezTo>
                <a:cubicBezTo>
                  <a:pt x="4353705" y="4478981"/>
                  <a:pt x="4036144" y="4723336"/>
                  <a:pt x="3600386" y="4797300"/>
                </a:cubicBezTo>
                <a:cubicBezTo>
                  <a:pt x="3490693" y="4782439"/>
                  <a:pt x="3314183" y="4786457"/>
                  <a:pt x="3081933" y="4797300"/>
                </a:cubicBezTo>
                <a:cubicBezTo>
                  <a:pt x="2849683" y="4808143"/>
                  <a:pt x="2721014" y="4800525"/>
                  <a:pt x="2563481" y="4797300"/>
                </a:cubicBezTo>
                <a:cubicBezTo>
                  <a:pt x="2405948" y="4794075"/>
                  <a:pt x="2190904" y="4785542"/>
                  <a:pt x="1987422" y="4797300"/>
                </a:cubicBezTo>
                <a:cubicBezTo>
                  <a:pt x="1783940" y="4809058"/>
                  <a:pt x="1657948" y="4813337"/>
                  <a:pt x="1497773" y="4797300"/>
                </a:cubicBezTo>
                <a:cubicBezTo>
                  <a:pt x="1337598" y="4781263"/>
                  <a:pt x="992532" y="4790838"/>
                  <a:pt x="720094" y="4797300"/>
                </a:cubicBezTo>
                <a:cubicBezTo>
                  <a:pt x="307763" y="4801219"/>
                  <a:pt x="677" y="4556878"/>
                  <a:pt x="0" y="4077206"/>
                </a:cubicBezTo>
                <a:cubicBezTo>
                  <a:pt x="-24324" y="3931840"/>
                  <a:pt x="1122" y="3762698"/>
                  <a:pt x="0" y="3506497"/>
                </a:cubicBezTo>
                <a:cubicBezTo>
                  <a:pt x="-1122" y="3250296"/>
                  <a:pt x="3258" y="3118224"/>
                  <a:pt x="0" y="2902217"/>
                </a:cubicBezTo>
                <a:cubicBezTo>
                  <a:pt x="-3258" y="2686210"/>
                  <a:pt x="16399" y="2606669"/>
                  <a:pt x="0" y="2331508"/>
                </a:cubicBezTo>
                <a:cubicBezTo>
                  <a:pt x="-16399" y="2056347"/>
                  <a:pt x="17488" y="1807249"/>
                  <a:pt x="0" y="1626514"/>
                </a:cubicBezTo>
                <a:cubicBezTo>
                  <a:pt x="-17488" y="1445779"/>
                  <a:pt x="-33281" y="1081687"/>
                  <a:pt x="0" y="720094"/>
                </a:cubicBezTo>
                <a:close/>
              </a:path>
            </a:pathLst>
          </a:custGeom>
          <a:noFill/>
          <a:ln>
            <a:prstDash val="dash"/>
            <a:extLst>
              <a:ext uri="{C807C97D-BFC1-408E-A445-0C87EB9F89A2}">
                <ask:lineSketchStyleProps xmlns:ask="http://schemas.microsoft.com/office/drawing/2018/sketchyshapes" sd="192553842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5322AF2D-587D-F13E-54EA-39ED836562FE}"/>
              </a:ext>
            </a:extLst>
          </p:cNvPr>
          <p:cNvSpPr/>
          <p:nvPr/>
        </p:nvSpPr>
        <p:spPr>
          <a:xfrm>
            <a:off x="672000" y="1196755"/>
            <a:ext cx="10968616" cy="5192945"/>
          </a:xfrm>
          <a:custGeom>
            <a:avLst/>
            <a:gdLst>
              <a:gd name="connsiteX0" fmla="*/ 0 w 10968616"/>
              <a:gd name="connsiteY0" fmla="*/ 865508 h 5192945"/>
              <a:gd name="connsiteX1" fmla="*/ 865508 w 10968616"/>
              <a:gd name="connsiteY1" fmla="*/ 0 h 5192945"/>
              <a:gd name="connsiteX2" fmla="*/ 1340585 w 10968616"/>
              <a:gd name="connsiteY2" fmla="*/ 0 h 5192945"/>
              <a:gd name="connsiteX3" fmla="*/ 1815661 w 10968616"/>
              <a:gd name="connsiteY3" fmla="*/ 0 h 5192945"/>
              <a:gd name="connsiteX4" fmla="*/ 2290738 w 10968616"/>
              <a:gd name="connsiteY4" fmla="*/ 0 h 5192945"/>
              <a:gd name="connsiteX5" fmla="*/ 3042942 w 10968616"/>
              <a:gd name="connsiteY5" fmla="*/ 0 h 5192945"/>
              <a:gd name="connsiteX6" fmla="*/ 3702771 w 10968616"/>
              <a:gd name="connsiteY6" fmla="*/ 0 h 5192945"/>
              <a:gd name="connsiteX7" fmla="*/ 4547351 w 10968616"/>
              <a:gd name="connsiteY7" fmla="*/ 0 h 5192945"/>
              <a:gd name="connsiteX8" fmla="*/ 4930052 w 10968616"/>
              <a:gd name="connsiteY8" fmla="*/ 0 h 5192945"/>
              <a:gd name="connsiteX9" fmla="*/ 5405129 w 10968616"/>
              <a:gd name="connsiteY9" fmla="*/ 0 h 5192945"/>
              <a:gd name="connsiteX10" fmla="*/ 5787829 w 10968616"/>
              <a:gd name="connsiteY10" fmla="*/ 0 h 5192945"/>
              <a:gd name="connsiteX11" fmla="*/ 6632410 w 10968616"/>
              <a:gd name="connsiteY11" fmla="*/ 0 h 5192945"/>
              <a:gd name="connsiteX12" fmla="*/ 7199862 w 10968616"/>
              <a:gd name="connsiteY12" fmla="*/ 0 h 5192945"/>
              <a:gd name="connsiteX13" fmla="*/ 7859691 w 10968616"/>
              <a:gd name="connsiteY13" fmla="*/ 0 h 5192945"/>
              <a:gd name="connsiteX14" fmla="*/ 8519519 w 10968616"/>
              <a:gd name="connsiteY14" fmla="*/ 0 h 5192945"/>
              <a:gd name="connsiteX15" fmla="*/ 9086972 w 10968616"/>
              <a:gd name="connsiteY15" fmla="*/ 0 h 5192945"/>
              <a:gd name="connsiteX16" fmla="*/ 10103108 w 10968616"/>
              <a:gd name="connsiteY16" fmla="*/ 0 h 5192945"/>
              <a:gd name="connsiteX17" fmla="*/ 10968616 w 10968616"/>
              <a:gd name="connsiteY17" fmla="*/ 865508 h 5192945"/>
              <a:gd name="connsiteX18" fmla="*/ 10968616 w 10968616"/>
              <a:gd name="connsiteY18" fmla="*/ 1454036 h 5192945"/>
              <a:gd name="connsiteX19" fmla="*/ 10968616 w 10968616"/>
              <a:gd name="connsiteY19" fmla="*/ 2181041 h 5192945"/>
              <a:gd name="connsiteX20" fmla="*/ 10968616 w 10968616"/>
              <a:gd name="connsiteY20" fmla="*/ 2769569 h 5192945"/>
              <a:gd name="connsiteX21" fmla="*/ 10968616 w 10968616"/>
              <a:gd name="connsiteY21" fmla="*/ 3358097 h 5192945"/>
              <a:gd name="connsiteX22" fmla="*/ 10968616 w 10968616"/>
              <a:gd name="connsiteY22" fmla="*/ 4327437 h 5192945"/>
              <a:gd name="connsiteX23" fmla="*/ 10103108 w 10968616"/>
              <a:gd name="connsiteY23" fmla="*/ 5192945 h 5192945"/>
              <a:gd name="connsiteX24" fmla="*/ 9443279 w 10968616"/>
              <a:gd name="connsiteY24" fmla="*/ 5192945 h 5192945"/>
              <a:gd name="connsiteX25" fmla="*/ 8968203 w 10968616"/>
              <a:gd name="connsiteY25" fmla="*/ 5192945 h 5192945"/>
              <a:gd name="connsiteX26" fmla="*/ 8585502 w 10968616"/>
              <a:gd name="connsiteY26" fmla="*/ 5192945 h 5192945"/>
              <a:gd name="connsiteX27" fmla="*/ 7740922 w 10968616"/>
              <a:gd name="connsiteY27" fmla="*/ 5192945 h 5192945"/>
              <a:gd name="connsiteX28" fmla="*/ 7265845 w 10968616"/>
              <a:gd name="connsiteY28" fmla="*/ 5192945 h 5192945"/>
              <a:gd name="connsiteX29" fmla="*/ 6698393 w 10968616"/>
              <a:gd name="connsiteY29" fmla="*/ 5192945 h 5192945"/>
              <a:gd name="connsiteX30" fmla="*/ 5946188 w 10968616"/>
              <a:gd name="connsiteY30" fmla="*/ 5192945 h 5192945"/>
              <a:gd name="connsiteX31" fmla="*/ 5101607 w 10968616"/>
              <a:gd name="connsiteY31" fmla="*/ 5192945 h 5192945"/>
              <a:gd name="connsiteX32" fmla="*/ 4257027 w 10968616"/>
              <a:gd name="connsiteY32" fmla="*/ 5192945 h 5192945"/>
              <a:gd name="connsiteX33" fmla="*/ 3874326 w 10968616"/>
              <a:gd name="connsiteY33" fmla="*/ 5192945 h 5192945"/>
              <a:gd name="connsiteX34" fmla="*/ 3029746 w 10968616"/>
              <a:gd name="connsiteY34" fmla="*/ 5192945 h 5192945"/>
              <a:gd name="connsiteX35" fmla="*/ 2647045 w 10968616"/>
              <a:gd name="connsiteY35" fmla="*/ 5192945 h 5192945"/>
              <a:gd name="connsiteX36" fmla="*/ 1802465 w 10968616"/>
              <a:gd name="connsiteY36" fmla="*/ 5192945 h 5192945"/>
              <a:gd name="connsiteX37" fmla="*/ 865508 w 10968616"/>
              <a:gd name="connsiteY37" fmla="*/ 5192945 h 5192945"/>
              <a:gd name="connsiteX38" fmla="*/ 0 w 10968616"/>
              <a:gd name="connsiteY38" fmla="*/ 4327437 h 5192945"/>
              <a:gd name="connsiteX39" fmla="*/ 0 w 10968616"/>
              <a:gd name="connsiteY39" fmla="*/ 3738909 h 5192945"/>
              <a:gd name="connsiteX40" fmla="*/ 0 w 10968616"/>
              <a:gd name="connsiteY40" fmla="*/ 3081143 h 5192945"/>
              <a:gd name="connsiteX41" fmla="*/ 0 w 10968616"/>
              <a:gd name="connsiteY41" fmla="*/ 2492615 h 5192945"/>
              <a:gd name="connsiteX42" fmla="*/ 0 w 10968616"/>
              <a:gd name="connsiteY42" fmla="*/ 1765610 h 5192945"/>
              <a:gd name="connsiteX43" fmla="*/ 0 w 10968616"/>
              <a:gd name="connsiteY43" fmla="*/ 865508 h 519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68616" h="5192945" extrusionOk="0">
                <a:moveTo>
                  <a:pt x="0" y="865508"/>
                </a:moveTo>
                <a:cubicBezTo>
                  <a:pt x="84190" y="447635"/>
                  <a:pt x="463038" y="-26357"/>
                  <a:pt x="865508" y="0"/>
                </a:cubicBezTo>
                <a:cubicBezTo>
                  <a:pt x="982708" y="22030"/>
                  <a:pt x="1186550" y="-10972"/>
                  <a:pt x="1340585" y="0"/>
                </a:cubicBezTo>
                <a:cubicBezTo>
                  <a:pt x="1494620" y="10972"/>
                  <a:pt x="1706886" y="1018"/>
                  <a:pt x="1815661" y="0"/>
                </a:cubicBezTo>
                <a:cubicBezTo>
                  <a:pt x="1924436" y="-1018"/>
                  <a:pt x="2109952" y="13246"/>
                  <a:pt x="2290738" y="0"/>
                </a:cubicBezTo>
                <a:cubicBezTo>
                  <a:pt x="2471524" y="-13246"/>
                  <a:pt x="2854545" y="2289"/>
                  <a:pt x="3042942" y="0"/>
                </a:cubicBezTo>
                <a:cubicBezTo>
                  <a:pt x="3231339" y="-2289"/>
                  <a:pt x="3393161" y="-1344"/>
                  <a:pt x="3702771" y="0"/>
                </a:cubicBezTo>
                <a:cubicBezTo>
                  <a:pt x="4012381" y="1344"/>
                  <a:pt x="4240113" y="353"/>
                  <a:pt x="4547351" y="0"/>
                </a:cubicBezTo>
                <a:cubicBezTo>
                  <a:pt x="4854589" y="-353"/>
                  <a:pt x="4742174" y="3404"/>
                  <a:pt x="4930052" y="0"/>
                </a:cubicBezTo>
                <a:cubicBezTo>
                  <a:pt x="5117930" y="-3404"/>
                  <a:pt x="5292753" y="-13079"/>
                  <a:pt x="5405129" y="0"/>
                </a:cubicBezTo>
                <a:cubicBezTo>
                  <a:pt x="5517505" y="13079"/>
                  <a:pt x="5650657" y="-4177"/>
                  <a:pt x="5787829" y="0"/>
                </a:cubicBezTo>
                <a:cubicBezTo>
                  <a:pt x="5925001" y="4177"/>
                  <a:pt x="6434840" y="-16731"/>
                  <a:pt x="6632410" y="0"/>
                </a:cubicBezTo>
                <a:cubicBezTo>
                  <a:pt x="6829980" y="16731"/>
                  <a:pt x="6922051" y="12478"/>
                  <a:pt x="7199862" y="0"/>
                </a:cubicBezTo>
                <a:cubicBezTo>
                  <a:pt x="7477673" y="-12478"/>
                  <a:pt x="7679145" y="-18293"/>
                  <a:pt x="7859691" y="0"/>
                </a:cubicBezTo>
                <a:cubicBezTo>
                  <a:pt x="8040237" y="18293"/>
                  <a:pt x="8205180" y="-12921"/>
                  <a:pt x="8519519" y="0"/>
                </a:cubicBezTo>
                <a:cubicBezTo>
                  <a:pt x="8833858" y="12921"/>
                  <a:pt x="8815930" y="-28214"/>
                  <a:pt x="9086972" y="0"/>
                </a:cubicBezTo>
                <a:cubicBezTo>
                  <a:pt x="9358014" y="28214"/>
                  <a:pt x="9677119" y="-47046"/>
                  <a:pt x="10103108" y="0"/>
                </a:cubicBezTo>
                <a:cubicBezTo>
                  <a:pt x="10606560" y="-27114"/>
                  <a:pt x="10982015" y="370381"/>
                  <a:pt x="10968616" y="865508"/>
                </a:cubicBezTo>
                <a:cubicBezTo>
                  <a:pt x="10975203" y="1110429"/>
                  <a:pt x="10966149" y="1160625"/>
                  <a:pt x="10968616" y="1454036"/>
                </a:cubicBezTo>
                <a:cubicBezTo>
                  <a:pt x="10971083" y="1747447"/>
                  <a:pt x="10976155" y="1921807"/>
                  <a:pt x="10968616" y="2181041"/>
                </a:cubicBezTo>
                <a:cubicBezTo>
                  <a:pt x="10961077" y="2440276"/>
                  <a:pt x="10949935" y="2549697"/>
                  <a:pt x="10968616" y="2769569"/>
                </a:cubicBezTo>
                <a:cubicBezTo>
                  <a:pt x="10987297" y="2989441"/>
                  <a:pt x="10993951" y="3223654"/>
                  <a:pt x="10968616" y="3358097"/>
                </a:cubicBezTo>
                <a:cubicBezTo>
                  <a:pt x="10943281" y="3492540"/>
                  <a:pt x="10972229" y="4052231"/>
                  <a:pt x="10968616" y="4327437"/>
                </a:cubicBezTo>
                <a:cubicBezTo>
                  <a:pt x="10950884" y="4819668"/>
                  <a:pt x="10602155" y="5111614"/>
                  <a:pt x="10103108" y="5192945"/>
                </a:cubicBezTo>
                <a:cubicBezTo>
                  <a:pt x="9774900" y="5162002"/>
                  <a:pt x="9586586" y="5177776"/>
                  <a:pt x="9443279" y="5192945"/>
                </a:cubicBezTo>
                <a:cubicBezTo>
                  <a:pt x="9299972" y="5208114"/>
                  <a:pt x="9071929" y="5176491"/>
                  <a:pt x="8968203" y="5192945"/>
                </a:cubicBezTo>
                <a:cubicBezTo>
                  <a:pt x="8864477" y="5209399"/>
                  <a:pt x="8747476" y="5185492"/>
                  <a:pt x="8585502" y="5192945"/>
                </a:cubicBezTo>
                <a:cubicBezTo>
                  <a:pt x="8423528" y="5200398"/>
                  <a:pt x="7993275" y="5168247"/>
                  <a:pt x="7740922" y="5192945"/>
                </a:cubicBezTo>
                <a:cubicBezTo>
                  <a:pt x="7488569" y="5217643"/>
                  <a:pt x="7498840" y="5204428"/>
                  <a:pt x="7265845" y="5192945"/>
                </a:cubicBezTo>
                <a:cubicBezTo>
                  <a:pt x="7032850" y="5181462"/>
                  <a:pt x="6913732" y="5201728"/>
                  <a:pt x="6698393" y="5192945"/>
                </a:cubicBezTo>
                <a:cubicBezTo>
                  <a:pt x="6483054" y="5184162"/>
                  <a:pt x="6117321" y="5178850"/>
                  <a:pt x="5946188" y="5192945"/>
                </a:cubicBezTo>
                <a:cubicBezTo>
                  <a:pt x="5775056" y="5207040"/>
                  <a:pt x="5303169" y="5205584"/>
                  <a:pt x="5101607" y="5192945"/>
                </a:cubicBezTo>
                <a:cubicBezTo>
                  <a:pt x="4900045" y="5180306"/>
                  <a:pt x="4596853" y="5231933"/>
                  <a:pt x="4257027" y="5192945"/>
                </a:cubicBezTo>
                <a:cubicBezTo>
                  <a:pt x="3917201" y="5153957"/>
                  <a:pt x="4038004" y="5178163"/>
                  <a:pt x="3874326" y="5192945"/>
                </a:cubicBezTo>
                <a:cubicBezTo>
                  <a:pt x="3710648" y="5207727"/>
                  <a:pt x="3299638" y="5222124"/>
                  <a:pt x="3029746" y="5192945"/>
                </a:cubicBezTo>
                <a:cubicBezTo>
                  <a:pt x="2759854" y="5163766"/>
                  <a:pt x="2735379" y="5178821"/>
                  <a:pt x="2647045" y="5192945"/>
                </a:cubicBezTo>
                <a:cubicBezTo>
                  <a:pt x="2558711" y="5207069"/>
                  <a:pt x="2053796" y="5186579"/>
                  <a:pt x="1802465" y="5192945"/>
                </a:cubicBezTo>
                <a:cubicBezTo>
                  <a:pt x="1551134" y="5199311"/>
                  <a:pt x="1069958" y="5194200"/>
                  <a:pt x="865508" y="5192945"/>
                </a:cubicBezTo>
                <a:cubicBezTo>
                  <a:pt x="407560" y="5212086"/>
                  <a:pt x="64829" y="4903992"/>
                  <a:pt x="0" y="4327437"/>
                </a:cubicBezTo>
                <a:cubicBezTo>
                  <a:pt x="22772" y="4147002"/>
                  <a:pt x="-8243" y="4003967"/>
                  <a:pt x="0" y="3738909"/>
                </a:cubicBezTo>
                <a:cubicBezTo>
                  <a:pt x="8243" y="3473851"/>
                  <a:pt x="-3795" y="3389740"/>
                  <a:pt x="0" y="3081143"/>
                </a:cubicBezTo>
                <a:cubicBezTo>
                  <a:pt x="3795" y="2772546"/>
                  <a:pt x="27980" y="2753959"/>
                  <a:pt x="0" y="2492615"/>
                </a:cubicBezTo>
                <a:cubicBezTo>
                  <a:pt x="-27980" y="2231271"/>
                  <a:pt x="23469" y="2026439"/>
                  <a:pt x="0" y="1765610"/>
                </a:cubicBezTo>
                <a:cubicBezTo>
                  <a:pt x="-23469" y="1504781"/>
                  <a:pt x="23988" y="1077377"/>
                  <a:pt x="0" y="865508"/>
                </a:cubicBezTo>
                <a:close/>
              </a:path>
            </a:pathLst>
          </a:custGeom>
          <a:noFill/>
          <a:ln>
            <a:prstDash val="dash"/>
            <a:extLst>
              <a:ext uri="{C807C97D-BFC1-408E-A445-0C87EB9F89A2}">
                <ask:lineSketchStyleProps xmlns:ask="http://schemas.microsoft.com/office/drawing/2018/sketchyshapes" sd="192553842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110953D-AD43-A0E5-2C88-93813DB0280B}"/>
              </a:ext>
            </a:extLst>
          </p:cNvPr>
          <p:cNvSpPr txBox="1"/>
          <p:nvPr/>
        </p:nvSpPr>
        <p:spPr>
          <a:xfrm>
            <a:off x="5889823" y="1391841"/>
            <a:ext cx="2592288" cy="461665"/>
          </a:xfrm>
          <a:prstGeom prst="rect">
            <a:avLst/>
          </a:prstGeom>
          <a:noFill/>
        </p:spPr>
        <p:txBody>
          <a:bodyPr wrap="square" rtlCol="0">
            <a:spAutoFit/>
          </a:bodyPr>
          <a:lstStyle/>
          <a:p>
            <a:pPr algn="ctr"/>
            <a:r>
              <a:rPr lang="en-GB" sz="2400" dirty="0"/>
              <a:t>Problem analysis</a:t>
            </a:r>
          </a:p>
        </p:txBody>
      </p:sp>
      <p:sp>
        <p:nvSpPr>
          <p:cNvPr id="15" name="Rounded Rectangle 2">
            <a:extLst>
              <a:ext uri="{FF2B5EF4-FFF2-40B4-BE49-F238E27FC236}">
                <a16:creationId xmlns:a16="http://schemas.microsoft.com/office/drawing/2014/main" id="{7057CB16-2AA5-C105-9188-2B526583D589}"/>
              </a:ext>
            </a:extLst>
          </p:cNvPr>
          <p:cNvSpPr/>
          <p:nvPr/>
        </p:nvSpPr>
        <p:spPr>
          <a:xfrm>
            <a:off x="1559496" y="2564881"/>
            <a:ext cx="3347904" cy="3384376"/>
          </a:xfrm>
          <a:custGeom>
            <a:avLst/>
            <a:gdLst>
              <a:gd name="connsiteX0" fmla="*/ 0 w 3347904"/>
              <a:gd name="connsiteY0" fmla="*/ 557995 h 3384376"/>
              <a:gd name="connsiteX1" fmla="*/ 557995 w 3347904"/>
              <a:gd name="connsiteY1" fmla="*/ 0 h 3384376"/>
              <a:gd name="connsiteX2" fmla="*/ 1138293 w 3347904"/>
              <a:gd name="connsiteY2" fmla="*/ 0 h 3384376"/>
              <a:gd name="connsiteX3" fmla="*/ 1651633 w 3347904"/>
              <a:gd name="connsiteY3" fmla="*/ 0 h 3384376"/>
              <a:gd name="connsiteX4" fmla="*/ 2231931 w 3347904"/>
              <a:gd name="connsiteY4" fmla="*/ 0 h 3384376"/>
              <a:gd name="connsiteX5" fmla="*/ 2789909 w 3347904"/>
              <a:gd name="connsiteY5" fmla="*/ 0 h 3384376"/>
              <a:gd name="connsiteX6" fmla="*/ 3347904 w 3347904"/>
              <a:gd name="connsiteY6" fmla="*/ 557995 h 3384376"/>
              <a:gd name="connsiteX7" fmla="*/ 3347904 w 3347904"/>
              <a:gd name="connsiteY7" fmla="*/ 1057040 h 3384376"/>
              <a:gd name="connsiteX8" fmla="*/ 3347904 w 3347904"/>
              <a:gd name="connsiteY8" fmla="*/ 1578769 h 3384376"/>
              <a:gd name="connsiteX9" fmla="*/ 3347904 w 3347904"/>
              <a:gd name="connsiteY9" fmla="*/ 2168549 h 3384376"/>
              <a:gd name="connsiteX10" fmla="*/ 3347904 w 3347904"/>
              <a:gd name="connsiteY10" fmla="*/ 2826381 h 3384376"/>
              <a:gd name="connsiteX11" fmla="*/ 2789909 w 3347904"/>
              <a:gd name="connsiteY11" fmla="*/ 3384376 h 3384376"/>
              <a:gd name="connsiteX12" fmla="*/ 2254250 w 3347904"/>
              <a:gd name="connsiteY12" fmla="*/ 3384376 h 3384376"/>
              <a:gd name="connsiteX13" fmla="*/ 1673952 w 3347904"/>
              <a:gd name="connsiteY13" fmla="*/ 3384376 h 3384376"/>
              <a:gd name="connsiteX14" fmla="*/ 1182931 w 3347904"/>
              <a:gd name="connsiteY14" fmla="*/ 3384376 h 3384376"/>
              <a:gd name="connsiteX15" fmla="*/ 557995 w 3347904"/>
              <a:gd name="connsiteY15" fmla="*/ 3384376 h 3384376"/>
              <a:gd name="connsiteX16" fmla="*/ 0 w 3347904"/>
              <a:gd name="connsiteY16" fmla="*/ 2826381 h 3384376"/>
              <a:gd name="connsiteX17" fmla="*/ 0 w 3347904"/>
              <a:gd name="connsiteY17" fmla="*/ 2327336 h 3384376"/>
              <a:gd name="connsiteX18" fmla="*/ 0 w 3347904"/>
              <a:gd name="connsiteY18" fmla="*/ 1782923 h 3384376"/>
              <a:gd name="connsiteX19" fmla="*/ 0 w 3347904"/>
              <a:gd name="connsiteY19" fmla="*/ 1261195 h 3384376"/>
              <a:gd name="connsiteX20" fmla="*/ 0 w 3347904"/>
              <a:gd name="connsiteY20" fmla="*/ 557995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7904" h="3384376" fill="none" extrusionOk="0">
                <a:moveTo>
                  <a:pt x="0" y="557995"/>
                </a:moveTo>
                <a:cubicBezTo>
                  <a:pt x="-27869" y="313814"/>
                  <a:pt x="266530" y="-45442"/>
                  <a:pt x="557995" y="0"/>
                </a:cubicBezTo>
                <a:cubicBezTo>
                  <a:pt x="682976" y="26618"/>
                  <a:pt x="944901" y="-9043"/>
                  <a:pt x="1138293" y="0"/>
                </a:cubicBezTo>
                <a:cubicBezTo>
                  <a:pt x="1331685" y="9043"/>
                  <a:pt x="1502054" y="635"/>
                  <a:pt x="1651633" y="0"/>
                </a:cubicBezTo>
                <a:cubicBezTo>
                  <a:pt x="1801212" y="-635"/>
                  <a:pt x="1962578" y="-11698"/>
                  <a:pt x="2231931" y="0"/>
                </a:cubicBezTo>
                <a:cubicBezTo>
                  <a:pt x="2501284" y="11698"/>
                  <a:pt x="2577333" y="-23456"/>
                  <a:pt x="2789909" y="0"/>
                </a:cubicBezTo>
                <a:cubicBezTo>
                  <a:pt x="3058822" y="-40103"/>
                  <a:pt x="3300493" y="211161"/>
                  <a:pt x="3347904" y="557995"/>
                </a:cubicBezTo>
                <a:cubicBezTo>
                  <a:pt x="3324860" y="752727"/>
                  <a:pt x="3328228" y="938860"/>
                  <a:pt x="3347904" y="1057040"/>
                </a:cubicBezTo>
                <a:cubicBezTo>
                  <a:pt x="3367580" y="1175220"/>
                  <a:pt x="3343597" y="1435591"/>
                  <a:pt x="3347904" y="1578769"/>
                </a:cubicBezTo>
                <a:cubicBezTo>
                  <a:pt x="3352211" y="1721947"/>
                  <a:pt x="3334238" y="1952917"/>
                  <a:pt x="3347904" y="2168549"/>
                </a:cubicBezTo>
                <a:cubicBezTo>
                  <a:pt x="3361570" y="2384181"/>
                  <a:pt x="3363800" y="2672031"/>
                  <a:pt x="3347904" y="2826381"/>
                </a:cubicBezTo>
                <a:cubicBezTo>
                  <a:pt x="3304233" y="3091006"/>
                  <a:pt x="3030203" y="3374766"/>
                  <a:pt x="2789909" y="3384376"/>
                </a:cubicBezTo>
                <a:cubicBezTo>
                  <a:pt x="2601931" y="3366286"/>
                  <a:pt x="2519817" y="3398264"/>
                  <a:pt x="2254250" y="3384376"/>
                </a:cubicBezTo>
                <a:cubicBezTo>
                  <a:pt x="1988683" y="3370488"/>
                  <a:pt x="1797161" y="3365947"/>
                  <a:pt x="1673952" y="3384376"/>
                </a:cubicBezTo>
                <a:cubicBezTo>
                  <a:pt x="1550743" y="3402805"/>
                  <a:pt x="1416359" y="3361807"/>
                  <a:pt x="1182931" y="3384376"/>
                </a:cubicBezTo>
                <a:cubicBezTo>
                  <a:pt x="949503" y="3406945"/>
                  <a:pt x="869710" y="3361152"/>
                  <a:pt x="557995" y="3384376"/>
                </a:cubicBezTo>
                <a:cubicBezTo>
                  <a:pt x="245408" y="3347158"/>
                  <a:pt x="-21392" y="3152822"/>
                  <a:pt x="0" y="2826381"/>
                </a:cubicBezTo>
                <a:cubicBezTo>
                  <a:pt x="-7079" y="2683459"/>
                  <a:pt x="-2094" y="2537299"/>
                  <a:pt x="0" y="2327336"/>
                </a:cubicBezTo>
                <a:cubicBezTo>
                  <a:pt x="2094" y="2117374"/>
                  <a:pt x="-26925" y="2014990"/>
                  <a:pt x="0" y="1782923"/>
                </a:cubicBezTo>
                <a:cubicBezTo>
                  <a:pt x="26925" y="1550856"/>
                  <a:pt x="-2329" y="1408756"/>
                  <a:pt x="0" y="1261195"/>
                </a:cubicBezTo>
                <a:cubicBezTo>
                  <a:pt x="2329" y="1113634"/>
                  <a:pt x="-19642" y="836365"/>
                  <a:pt x="0" y="557995"/>
                </a:cubicBezTo>
                <a:close/>
              </a:path>
              <a:path w="3347904" h="3384376" stroke="0" extrusionOk="0">
                <a:moveTo>
                  <a:pt x="0" y="557995"/>
                </a:moveTo>
                <a:cubicBezTo>
                  <a:pt x="26146" y="250282"/>
                  <a:pt x="227084" y="53973"/>
                  <a:pt x="557995" y="0"/>
                </a:cubicBezTo>
                <a:cubicBezTo>
                  <a:pt x="755285" y="4794"/>
                  <a:pt x="835870" y="-18554"/>
                  <a:pt x="1071335" y="0"/>
                </a:cubicBezTo>
                <a:cubicBezTo>
                  <a:pt x="1306800" y="18554"/>
                  <a:pt x="1449492" y="18054"/>
                  <a:pt x="1562356" y="0"/>
                </a:cubicBezTo>
                <a:cubicBezTo>
                  <a:pt x="1675220" y="-18054"/>
                  <a:pt x="1938025" y="8245"/>
                  <a:pt x="2120335" y="0"/>
                </a:cubicBezTo>
                <a:cubicBezTo>
                  <a:pt x="2302645" y="-8245"/>
                  <a:pt x="2548167" y="-24807"/>
                  <a:pt x="2789909" y="0"/>
                </a:cubicBezTo>
                <a:cubicBezTo>
                  <a:pt x="3107370" y="52859"/>
                  <a:pt x="3333586" y="307673"/>
                  <a:pt x="3347904" y="557995"/>
                </a:cubicBezTo>
                <a:cubicBezTo>
                  <a:pt x="3340810" y="763898"/>
                  <a:pt x="3335323" y="899054"/>
                  <a:pt x="3347904" y="1057040"/>
                </a:cubicBezTo>
                <a:cubicBezTo>
                  <a:pt x="3360485" y="1215026"/>
                  <a:pt x="3350861" y="1361004"/>
                  <a:pt x="3347904" y="1646820"/>
                </a:cubicBezTo>
                <a:cubicBezTo>
                  <a:pt x="3344947" y="1932636"/>
                  <a:pt x="3331316" y="1988094"/>
                  <a:pt x="3347904" y="2213917"/>
                </a:cubicBezTo>
                <a:cubicBezTo>
                  <a:pt x="3364492" y="2439740"/>
                  <a:pt x="3345850" y="2656572"/>
                  <a:pt x="3347904" y="2826381"/>
                </a:cubicBezTo>
                <a:cubicBezTo>
                  <a:pt x="3289077" y="3139838"/>
                  <a:pt x="3144630" y="3389877"/>
                  <a:pt x="2789909" y="3384376"/>
                </a:cubicBezTo>
                <a:cubicBezTo>
                  <a:pt x="2539258" y="3362147"/>
                  <a:pt x="2479915" y="3376721"/>
                  <a:pt x="2209611" y="3384376"/>
                </a:cubicBezTo>
                <a:cubicBezTo>
                  <a:pt x="1939307" y="3392031"/>
                  <a:pt x="1847319" y="3366034"/>
                  <a:pt x="1673952" y="3384376"/>
                </a:cubicBezTo>
                <a:cubicBezTo>
                  <a:pt x="1500585" y="3402718"/>
                  <a:pt x="1383685" y="3408704"/>
                  <a:pt x="1182931" y="3384376"/>
                </a:cubicBezTo>
                <a:cubicBezTo>
                  <a:pt x="982177" y="3360048"/>
                  <a:pt x="757151" y="3386471"/>
                  <a:pt x="557995" y="3384376"/>
                </a:cubicBezTo>
                <a:cubicBezTo>
                  <a:pt x="258289" y="3378215"/>
                  <a:pt x="-13899" y="3128646"/>
                  <a:pt x="0" y="2826381"/>
                </a:cubicBezTo>
                <a:cubicBezTo>
                  <a:pt x="-5694" y="2559731"/>
                  <a:pt x="-4343" y="2424489"/>
                  <a:pt x="0" y="2236601"/>
                </a:cubicBezTo>
                <a:cubicBezTo>
                  <a:pt x="4343" y="2048713"/>
                  <a:pt x="-12159" y="1825846"/>
                  <a:pt x="0" y="1692188"/>
                </a:cubicBezTo>
                <a:cubicBezTo>
                  <a:pt x="12159" y="1558530"/>
                  <a:pt x="22088" y="1395859"/>
                  <a:pt x="0" y="1193143"/>
                </a:cubicBezTo>
                <a:cubicBezTo>
                  <a:pt x="-22088" y="990428"/>
                  <a:pt x="12937" y="734582"/>
                  <a:pt x="0" y="557995"/>
                </a:cubicBezTo>
                <a:close/>
              </a:path>
            </a:pathLst>
          </a:custGeom>
          <a:solidFill>
            <a:schemeClr val="accent4">
              <a:lumMod val="20000"/>
              <a:lumOff val="80000"/>
            </a:schemeClr>
          </a:solidFill>
          <a:ln>
            <a:extLst>
              <a:ext uri="{C807C97D-BFC1-408E-A445-0C87EB9F89A2}">
                <ask:lineSketchStyleProps xmlns:ask="http://schemas.microsoft.com/office/drawing/2018/sketchyshapes" sd="283413856">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25" name="AutoShape 5">
            <a:extLst>
              <a:ext uri="{FF2B5EF4-FFF2-40B4-BE49-F238E27FC236}">
                <a16:creationId xmlns:a16="http://schemas.microsoft.com/office/drawing/2014/main" id="{8FADBA3E-4B8F-5126-A0BD-1C582F72ECEC}"/>
              </a:ext>
            </a:extLst>
          </p:cNvPr>
          <p:cNvSpPr>
            <a:spLocks noChangeArrowheads="1"/>
          </p:cNvSpPr>
          <p:nvPr/>
        </p:nvSpPr>
        <p:spPr bwMode="auto">
          <a:xfrm>
            <a:off x="2904873" y="3963126"/>
            <a:ext cx="533400" cy="533400"/>
          </a:xfrm>
          <a:prstGeom prst="octagon">
            <a:avLst>
              <a:gd name="adj" fmla="val 29287"/>
            </a:avLst>
          </a:prstGeom>
          <a:solidFill>
            <a:schemeClr val="tx2"/>
          </a:solidFill>
          <a:ln w="9525">
            <a:solidFill>
              <a:schemeClr val="tx2"/>
            </a:solid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nl-NL"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6" name="Line 7">
            <a:extLst>
              <a:ext uri="{FF2B5EF4-FFF2-40B4-BE49-F238E27FC236}">
                <a16:creationId xmlns:a16="http://schemas.microsoft.com/office/drawing/2014/main" id="{63A6F06A-9531-40C5-B89E-C26422E87931}"/>
              </a:ext>
            </a:extLst>
          </p:cNvPr>
          <p:cNvSpPr>
            <a:spLocks noChangeShapeType="1"/>
          </p:cNvSpPr>
          <p:nvPr/>
        </p:nvSpPr>
        <p:spPr bwMode="auto">
          <a:xfrm>
            <a:off x="3168903" y="3279395"/>
            <a:ext cx="1" cy="578796"/>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7" name="Text Box 13">
            <a:extLst>
              <a:ext uri="{FF2B5EF4-FFF2-40B4-BE49-F238E27FC236}">
                <a16:creationId xmlns:a16="http://schemas.microsoft.com/office/drawing/2014/main" id="{921ACE06-05B1-0CDC-0DCA-BEC99202F4B0}"/>
              </a:ext>
            </a:extLst>
          </p:cNvPr>
          <p:cNvSpPr txBox="1">
            <a:spLocks noChangeArrowheads="1"/>
          </p:cNvSpPr>
          <p:nvPr/>
        </p:nvSpPr>
        <p:spPr bwMode="auto">
          <a:xfrm>
            <a:off x="1559495" y="5085184"/>
            <a:ext cx="334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the situation as it is or expected</a:t>
            </a:r>
            <a:endParaRPr lang="en-GB" altLang="en-US" b="1" dirty="0">
              <a:solidFill>
                <a:schemeClr val="tx2"/>
              </a:solidFill>
              <a:latin typeface="Bradley Hand ITC" panose="03070402050302030203" pitchFamily="66" charset="0"/>
            </a:endParaRPr>
          </a:p>
        </p:txBody>
      </p:sp>
      <p:sp>
        <p:nvSpPr>
          <p:cNvPr id="28" name="Line 14">
            <a:extLst>
              <a:ext uri="{FF2B5EF4-FFF2-40B4-BE49-F238E27FC236}">
                <a16:creationId xmlns:a16="http://schemas.microsoft.com/office/drawing/2014/main" id="{090378D8-2D43-F1F3-934D-F4CFC29C5213}"/>
              </a:ext>
            </a:extLst>
          </p:cNvPr>
          <p:cNvSpPr>
            <a:spLocks noChangeShapeType="1"/>
          </p:cNvSpPr>
          <p:nvPr/>
        </p:nvSpPr>
        <p:spPr bwMode="auto">
          <a:xfrm flipV="1">
            <a:off x="3172856" y="4655542"/>
            <a:ext cx="0" cy="501650"/>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9" name="Text Box 51">
            <a:extLst>
              <a:ext uri="{FF2B5EF4-FFF2-40B4-BE49-F238E27FC236}">
                <a16:creationId xmlns:a16="http://schemas.microsoft.com/office/drawing/2014/main" id="{12495CF6-A5C4-C606-C348-52F86D43E902}"/>
              </a:ext>
            </a:extLst>
          </p:cNvPr>
          <p:cNvSpPr txBox="1">
            <a:spLocks noChangeArrowheads="1"/>
          </p:cNvSpPr>
          <p:nvPr/>
        </p:nvSpPr>
        <p:spPr bwMode="auto">
          <a:xfrm>
            <a:off x="1559496" y="2791391"/>
            <a:ext cx="33479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where you are now</a:t>
            </a:r>
          </a:p>
        </p:txBody>
      </p:sp>
      <p:sp>
        <p:nvSpPr>
          <p:cNvPr id="30" name="Oval 29">
            <a:extLst>
              <a:ext uri="{FF2B5EF4-FFF2-40B4-BE49-F238E27FC236}">
                <a16:creationId xmlns:a16="http://schemas.microsoft.com/office/drawing/2014/main" id="{8E228717-B727-46A8-599F-2C11AB4E04CC}"/>
              </a:ext>
            </a:extLst>
          </p:cNvPr>
          <p:cNvSpPr/>
          <p:nvPr/>
        </p:nvSpPr>
        <p:spPr>
          <a:xfrm>
            <a:off x="5211763" y="3861048"/>
            <a:ext cx="1460301" cy="685800"/>
          </a:xfrm>
          <a:custGeom>
            <a:avLst/>
            <a:gdLst>
              <a:gd name="connsiteX0" fmla="*/ 0 w 1460301"/>
              <a:gd name="connsiteY0" fmla="*/ 342900 h 685800"/>
              <a:gd name="connsiteX1" fmla="*/ 730151 w 1460301"/>
              <a:gd name="connsiteY1" fmla="*/ 0 h 685800"/>
              <a:gd name="connsiteX2" fmla="*/ 1460302 w 1460301"/>
              <a:gd name="connsiteY2" fmla="*/ 342900 h 685800"/>
              <a:gd name="connsiteX3" fmla="*/ 730151 w 1460301"/>
              <a:gd name="connsiteY3" fmla="*/ 685800 h 685800"/>
              <a:gd name="connsiteX4" fmla="*/ 0 w 1460301"/>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301" h="685800" fill="none" extrusionOk="0">
                <a:moveTo>
                  <a:pt x="0" y="342900"/>
                </a:moveTo>
                <a:cubicBezTo>
                  <a:pt x="-56788" y="138754"/>
                  <a:pt x="348229" y="-27954"/>
                  <a:pt x="730151" y="0"/>
                </a:cubicBezTo>
                <a:cubicBezTo>
                  <a:pt x="1121556" y="3532"/>
                  <a:pt x="1444256" y="153775"/>
                  <a:pt x="1460302" y="342900"/>
                </a:cubicBezTo>
                <a:cubicBezTo>
                  <a:pt x="1448571" y="468998"/>
                  <a:pt x="1183222" y="662819"/>
                  <a:pt x="730151" y="685800"/>
                </a:cubicBezTo>
                <a:cubicBezTo>
                  <a:pt x="290084" y="690177"/>
                  <a:pt x="-7344" y="522348"/>
                  <a:pt x="0" y="342900"/>
                </a:cubicBezTo>
                <a:close/>
              </a:path>
              <a:path w="1460301" h="685800" stroke="0" extrusionOk="0">
                <a:moveTo>
                  <a:pt x="0" y="342900"/>
                </a:moveTo>
                <a:cubicBezTo>
                  <a:pt x="-35861" y="185913"/>
                  <a:pt x="317580" y="4831"/>
                  <a:pt x="730151" y="0"/>
                </a:cubicBezTo>
                <a:cubicBezTo>
                  <a:pt x="1156163" y="21174"/>
                  <a:pt x="1474321" y="169642"/>
                  <a:pt x="1460302" y="342900"/>
                </a:cubicBezTo>
                <a:cubicBezTo>
                  <a:pt x="1459566" y="537134"/>
                  <a:pt x="1094418" y="693332"/>
                  <a:pt x="730151" y="685800"/>
                </a:cubicBezTo>
                <a:cubicBezTo>
                  <a:pt x="347512" y="670375"/>
                  <a:pt x="20638" y="505902"/>
                  <a:pt x="0" y="34290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871183283">
                  <a:prstGeom prst="ellipse">
                    <a:avLst/>
                  </a:prstGeom>
                  <ask:type>
                    <ask:lineSketchCurve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Bradley Hand ITC" panose="03070402050302030203" pitchFamily="66" charset="0"/>
              </a:rPr>
              <a:t>problem</a:t>
            </a:r>
          </a:p>
        </p:txBody>
      </p:sp>
      <p:sp>
        <p:nvSpPr>
          <p:cNvPr id="31" name="Line 16">
            <a:extLst>
              <a:ext uri="{FF2B5EF4-FFF2-40B4-BE49-F238E27FC236}">
                <a16:creationId xmlns:a16="http://schemas.microsoft.com/office/drawing/2014/main" id="{680A08F0-1E3F-C86F-30A0-4E16BC1BD07D}"/>
              </a:ext>
            </a:extLst>
          </p:cNvPr>
          <p:cNvSpPr>
            <a:spLocks noChangeShapeType="1"/>
          </p:cNvSpPr>
          <p:nvPr/>
        </p:nvSpPr>
        <p:spPr bwMode="auto">
          <a:xfrm flipH="1" flipV="1">
            <a:off x="3742148" y="4213193"/>
            <a:ext cx="1460301" cy="0"/>
          </a:xfrm>
          <a:prstGeom prst="line">
            <a:avLst/>
          </a:prstGeom>
          <a:noFill/>
          <a:ln w="28575">
            <a:solidFill>
              <a:schemeClr val="tx2"/>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3" name="Rounded Rectangle 19">
            <a:extLst>
              <a:ext uri="{FF2B5EF4-FFF2-40B4-BE49-F238E27FC236}">
                <a16:creationId xmlns:a16="http://schemas.microsoft.com/office/drawing/2014/main" id="{EDA1555C-1A94-E7EC-D826-A99AD2150711}"/>
              </a:ext>
            </a:extLst>
          </p:cNvPr>
          <p:cNvSpPr/>
          <p:nvPr/>
        </p:nvSpPr>
        <p:spPr>
          <a:xfrm>
            <a:off x="7112496" y="2492896"/>
            <a:ext cx="3590314" cy="3384376"/>
          </a:xfrm>
          <a:custGeom>
            <a:avLst/>
            <a:gdLst>
              <a:gd name="connsiteX0" fmla="*/ 0 w 3590314"/>
              <a:gd name="connsiteY0" fmla="*/ 564074 h 3384376"/>
              <a:gd name="connsiteX1" fmla="*/ 564074 w 3590314"/>
              <a:gd name="connsiteY1" fmla="*/ 0 h 3384376"/>
              <a:gd name="connsiteX2" fmla="*/ 1179616 w 3590314"/>
              <a:gd name="connsiteY2" fmla="*/ 0 h 3384376"/>
              <a:gd name="connsiteX3" fmla="*/ 1721292 w 3590314"/>
              <a:gd name="connsiteY3" fmla="*/ 0 h 3384376"/>
              <a:gd name="connsiteX4" fmla="*/ 2336834 w 3590314"/>
              <a:gd name="connsiteY4" fmla="*/ 0 h 3384376"/>
              <a:gd name="connsiteX5" fmla="*/ 3026240 w 3590314"/>
              <a:gd name="connsiteY5" fmla="*/ 0 h 3384376"/>
              <a:gd name="connsiteX6" fmla="*/ 3590314 w 3590314"/>
              <a:gd name="connsiteY6" fmla="*/ 564074 h 3384376"/>
              <a:gd name="connsiteX7" fmla="*/ 3590314 w 3590314"/>
              <a:gd name="connsiteY7" fmla="*/ 1128131 h 3384376"/>
              <a:gd name="connsiteX8" fmla="*/ 3590314 w 3590314"/>
              <a:gd name="connsiteY8" fmla="*/ 1624501 h 3384376"/>
              <a:gd name="connsiteX9" fmla="*/ 3590314 w 3590314"/>
              <a:gd name="connsiteY9" fmla="*/ 2211120 h 3384376"/>
              <a:gd name="connsiteX10" fmla="*/ 3590314 w 3590314"/>
              <a:gd name="connsiteY10" fmla="*/ 2820302 h 3384376"/>
              <a:gd name="connsiteX11" fmla="*/ 3026240 w 3590314"/>
              <a:gd name="connsiteY11" fmla="*/ 3384376 h 3384376"/>
              <a:gd name="connsiteX12" fmla="*/ 2459942 w 3590314"/>
              <a:gd name="connsiteY12" fmla="*/ 3384376 h 3384376"/>
              <a:gd name="connsiteX13" fmla="*/ 1844400 w 3590314"/>
              <a:gd name="connsiteY13" fmla="*/ 3384376 h 3384376"/>
              <a:gd name="connsiteX14" fmla="*/ 1228859 w 3590314"/>
              <a:gd name="connsiteY14" fmla="*/ 3384376 h 3384376"/>
              <a:gd name="connsiteX15" fmla="*/ 564074 w 3590314"/>
              <a:gd name="connsiteY15" fmla="*/ 3384376 h 3384376"/>
              <a:gd name="connsiteX16" fmla="*/ 0 w 3590314"/>
              <a:gd name="connsiteY16" fmla="*/ 2820302 h 3384376"/>
              <a:gd name="connsiteX17" fmla="*/ 0 w 3590314"/>
              <a:gd name="connsiteY17" fmla="*/ 2301370 h 3384376"/>
              <a:gd name="connsiteX18" fmla="*/ 0 w 3590314"/>
              <a:gd name="connsiteY18" fmla="*/ 1759875 h 3384376"/>
              <a:gd name="connsiteX19" fmla="*/ 0 w 3590314"/>
              <a:gd name="connsiteY19" fmla="*/ 1240942 h 3384376"/>
              <a:gd name="connsiteX20" fmla="*/ 0 w 3590314"/>
              <a:gd name="connsiteY20" fmla="*/ 56407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0314" h="3384376" fill="none" extrusionOk="0">
                <a:moveTo>
                  <a:pt x="0" y="564074"/>
                </a:moveTo>
                <a:cubicBezTo>
                  <a:pt x="64580" y="266714"/>
                  <a:pt x="264997" y="782"/>
                  <a:pt x="564074" y="0"/>
                </a:cubicBezTo>
                <a:cubicBezTo>
                  <a:pt x="725682" y="-3869"/>
                  <a:pt x="1021172" y="3956"/>
                  <a:pt x="1179616" y="0"/>
                </a:cubicBezTo>
                <a:cubicBezTo>
                  <a:pt x="1338060" y="-3956"/>
                  <a:pt x="1608253" y="-6222"/>
                  <a:pt x="1721292" y="0"/>
                </a:cubicBezTo>
                <a:cubicBezTo>
                  <a:pt x="1834331" y="6222"/>
                  <a:pt x="2058635" y="-9246"/>
                  <a:pt x="2336834" y="0"/>
                </a:cubicBezTo>
                <a:cubicBezTo>
                  <a:pt x="2615033" y="9246"/>
                  <a:pt x="2727003" y="29789"/>
                  <a:pt x="3026240" y="0"/>
                </a:cubicBezTo>
                <a:cubicBezTo>
                  <a:pt x="3348381" y="-10115"/>
                  <a:pt x="3625084" y="220794"/>
                  <a:pt x="3590314" y="564074"/>
                </a:cubicBezTo>
                <a:cubicBezTo>
                  <a:pt x="3598326" y="694796"/>
                  <a:pt x="3599550" y="974287"/>
                  <a:pt x="3590314" y="1128131"/>
                </a:cubicBezTo>
                <a:cubicBezTo>
                  <a:pt x="3581078" y="1281975"/>
                  <a:pt x="3609575" y="1450918"/>
                  <a:pt x="3590314" y="1624501"/>
                </a:cubicBezTo>
                <a:cubicBezTo>
                  <a:pt x="3571054" y="1798084"/>
                  <a:pt x="3578406" y="1979283"/>
                  <a:pt x="3590314" y="2211120"/>
                </a:cubicBezTo>
                <a:cubicBezTo>
                  <a:pt x="3602222" y="2442957"/>
                  <a:pt x="3598774" y="2585680"/>
                  <a:pt x="3590314" y="2820302"/>
                </a:cubicBezTo>
                <a:cubicBezTo>
                  <a:pt x="3546251" y="3149103"/>
                  <a:pt x="3380095" y="3402573"/>
                  <a:pt x="3026240" y="3384376"/>
                </a:cubicBezTo>
                <a:cubicBezTo>
                  <a:pt x="2799955" y="3396848"/>
                  <a:pt x="2639170" y="3397105"/>
                  <a:pt x="2459942" y="3384376"/>
                </a:cubicBezTo>
                <a:cubicBezTo>
                  <a:pt x="2280714" y="3371647"/>
                  <a:pt x="1990992" y="3384327"/>
                  <a:pt x="1844400" y="3384376"/>
                </a:cubicBezTo>
                <a:cubicBezTo>
                  <a:pt x="1697808" y="3384425"/>
                  <a:pt x="1367552" y="3364442"/>
                  <a:pt x="1228859" y="3384376"/>
                </a:cubicBezTo>
                <a:cubicBezTo>
                  <a:pt x="1090166" y="3404310"/>
                  <a:pt x="886930" y="3410089"/>
                  <a:pt x="564074" y="3384376"/>
                </a:cubicBezTo>
                <a:cubicBezTo>
                  <a:pt x="271049" y="3422297"/>
                  <a:pt x="7039" y="3144424"/>
                  <a:pt x="0" y="2820302"/>
                </a:cubicBezTo>
                <a:cubicBezTo>
                  <a:pt x="-12382" y="2619069"/>
                  <a:pt x="-17440" y="2512676"/>
                  <a:pt x="0" y="2301370"/>
                </a:cubicBezTo>
                <a:cubicBezTo>
                  <a:pt x="17440" y="2090064"/>
                  <a:pt x="-23306" y="1877622"/>
                  <a:pt x="0" y="1759875"/>
                </a:cubicBezTo>
                <a:cubicBezTo>
                  <a:pt x="23306" y="1642129"/>
                  <a:pt x="-24744" y="1455774"/>
                  <a:pt x="0" y="1240942"/>
                </a:cubicBezTo>
                <a:cubicBezTo>
                  <a:pt x="24744" y="1026110"/>
                  <a:pt x="-15055" y="812972"/>
                  <a:pt x="0" y="564074"/>
                </a:cubicBezTo>
                <a:close/>
              </a:path>
              <a:path w="3590314" h="3384376" stroke="0" extrusionOk="0">
                <a:moveTo>
                  <a:pt x="0" y="564074"/>
                </a:moveTo>
                <a:cubicBezTo>
                  <a:pt x="-34892" y="193775"/>
                  <a:pt x="251450" y="-24691"/>
                  <a:pt x="564074" y="0"/>
                </a:cubicBezTo>
                <a:cubicBezTo>
                  <a:pt x="756338" y="4313"/>
                  <a:pt x="949776" y="-23729"/>
                  <a:pt x="1204237" y="0"/>
                </a:cubicBezTo>
                <a:cubicBezTo>
                  <a:pt x="1458698" y="23729"/>
                  <a:pt x="1554470" y="-17312"/>
                  <a:pt x="1745914" y="0"/>
                </a:cubicBezTo>
                <a:cubicBezTo>
                  <a:pt x="1937358" y="17312"/>
                  <a:pt x="2107643" y="-29757"/>
                  <a:pt x="2410699" y="0"/>
                </a:cubicBezTo>
                <a:cubicBezTo>
                  <a:pt x="2713756" y="29757"/>
                  <a:pt x="2798008" y="15894"/>
                  <a:pt x="3026240" y="0"/>
                </a:cubicBezTo>
                <a:cubicBezTo>
                  <a:pt x="3358860" y="-28264"/>
                  <a:pt x="3534643" y="304773"/>
                  <a:pt x="3590314" y="564074"/>
                </a:cubicBezTo>
                <a:cubicBezTo>
                  <a:pt x="3594474" y="814604"/>
                  <a:pt x="3589592" y="975911"/>
                  <a:pt x="3590314" y="1083006"/>
                </a:cubicBezTo>
                <a:cubicBezTo>
                  <a:pt x="3591036" y="1190101"/>
                  <a:pt x="3605704" y="1372208"/>
                  <a:pt x="3590314" y="1624501"/>
                </a:cubicBezTo>
                <a:cubicBezTo>
                  <a:pt x="3574924" y="1876795"/>
                  <a:pt x="3577996" y="2021879"/>
                  <a:pt x="3590314" y="2165996"/>
                </a:cubicBezTo>
                <a:cubicBezTo>
                  <a:pt x="3602632" y="2310114"/>
                  <a:pt x="3561241" y="2544303"/>
                  <a:pt x="3590314" y="2820302"/>
                </a:cubicBezTo>
                <a:cubicBezTo>
                  <a:pt x="3600283" y="3167186"/>
                  <a:pt x="3303839" y="3333005"/>
                  <a:pt x="3026240" y="3384376"/>
                </a:cubicBezTo>
                <a:cubicBezTo>
                  <a:pt x="2870749" y="3388478"/>
                  <a:pt x="2550910" y="3363303"/>
                  <a:pt x="2410699" y="3384376"/>
                </a:cubicBezTo>
                <a:cubicBezTo>
                  <a:pt x="2270488" y="3405449"/>
                  <a:pt x="2007713" y="3375013"/>
                  <a:pt x="1745914" y="3384376"/>
                </a:cubicBezTo>
                <a:cubicBezTo>
                  <a:pt x="1484116" y="3393739"/>
                  <a:pt x="1315651" y="3402005"/>
                  <a:pt x="1179616" y="3384376"/>
                </a:cubicBezTo>
                <a:cubicBezTo>
                  <a:pt x="1043581" y="3366747"/>
                  <a:pt x="716036" y="3404421"/>
                  <a:pt x="564074" y="3384376"/>
                </a:cubicBezTo>
                <a:cubicBezTo>
                  <a:pt x="255214" y="3391716"/>
                  <a:pt x="16255" y="3108308"/>
                  <a:pt x="0" y="2820302"/>
                </a:cubicBezTo>
                <a:cubicBezTo>
                  <a:pt x="-90" y="2591637"/>
                  <a:pt x="19608" y="2547085"/>
                  <a:pt x="0" y="2323932"/>
                </a:cubicBezTo>
                <a:cubicBezTo>
                  <a:pt x="-19608" y="2100779"/>
                  <a:pt x="-17310" y="2025753"/>
                  <a:pt x="0" y="1737313"/>
                </a:cubicBezTo>
                <a:cubicBezTo>
                  <a:pt x="17310" y="1448873"/>
                  <a:pt x="-3687" y="1380494"/>
                  <a:pt x="0" y="1240942"/>
                </a:cubicBezTo>
                <a:cubicBezTo>
                  <a:pt x="3687" y="1101390"/>
                  <a:pt x="-2075" y="841909"/>
                  <a:pt x="0" y="564074"/>
                </a:cubicBezTo>
                <a:close/>
              </a:path>
            </a:pathLst>
          </a:custGeom>
          <a:solidFill>
            <a:schemeClr val="accent4">
              <a:lumMod val="20000"/>
              <a:lumOff val="80000"/>
            </a:schemeClr>
          </a:solidFill>
          <a:ln>
            <a:extLst>
              <a:ext uri="{C807C97D-BFC1-408E-A445-0C87EB9F89A2}">
                <ask:lineSketchStyleProps xmlns:ask="http://schemas.microsoft.com/office/drawing/2018/sketchyshapes" sd="458148951">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34" name="Line 6">
            <a:extLst>
              <a:ext uri="{FF2B5EF4-FFF2-40B4-BE49-F238E27FC236}">
                <a16:creationId xmlns:a16="http://schemas.microsoft.com/office/drawing/2014/main" id="{AFFB8AD0-A1F5-D905-1ED2-9D534F249DB6}"/>
              </a:ext>
            </a:extLst>
          </p:cNvPr>
          <p:cNvSpPr>
            <a:spLocks noChangeShapeType="1"/>
          </p:cNvSpPr>
          <p:nvPr/>
        </p:nvSpPr>
        <p:spPr bwMode="auto">
          <a:xfrm flipH="1" flipV="1">
            <a:off x="8912695" y="3198911"/>
            <a:ext cx="4857" cy="543029"/>
          </a:xfrm>
          <a:prstGeom prst="line">
            <a:avLst/>
          </a:prstGeom>
          <a:noFill/>
          <a:ln w="28575">
            <a:solidFill>
              <a:schemeClr val="tx2"/>
            </a:solidFill>
            <a:round/>
            <a:headEnd type="arrow" w="med" len="med"/>
            <a:tailEnd type="non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5" name="Text Box 9">
            <a:extLst>
              <a:ext uri="{FF2B5EF4-FFF2-40B4-BE49-F238E27FC236}">
                <a16:creationId xmlns:a16="http://schemas.microsoft.com/office/drawing/2014/main" id="{05045AE8-E4A7-F2E8-46C5-874847DA7A06}"/>
              </a:ext>
            </a:extLst>
          </p:cNvPr>
          <p:cNvSpPr txBox="1">
            <a:spLocks noChangeArrowheads="1"/>
          </p:cNvSpPr>
          <p:nvPr/>
        </p:nvSpPr>
        <p:spPr bwMode="auto">
          <a:xfrm>
            <a:off x="7112495" y="2741712"/>
            <a:ext cx="3590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solidFill>
                  <a:schemeClr val="tx2"/>
                </a:solidFill>
                <a:latin typeface="Bradley Hand ITC" panose="03070402050302030203" pitchFamily="66" charset="0"/>
              </a:rPr>
              <a:t>where you want to be</a:t>
            </a:r>
          </a:p>
        </p:txBody>
      </p:sp>
      <p:sp>
        <p:nvSpPr>
          <p:cNvPr id="36" name="Text Box 15">
            <a:extLst>
              <a:ext uri="{FF2B5EF4-FFF2-40B4-BE49-F238E27FC236}">
                <a16:creationId xmlns:a16="http://schemas.microsoft.com/office/drawing/2014/main" id="{06B25F04-B7B1-60F5-553F-6C212460D583}"/>
              </a:ext>
            </a:extLst>
          </p:cNvPr>
          <p:cNvSpPr txBox="1">
            <a:spLocks noChangeArrowheads="1"/>
          </p:cNvSpPr>
          <p:nvPr/>
        </p:nvSpPr>
        <p:spPr bwMode="auto">
          <a:xfrm>
            <a:off x="7112496" y="5003414"/>
            <a:ext cx="357761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cs typeface="Arial" panose="020B0604020202020204" pitchFamily="34" charset="0"/>
              </a:rPr>
              <a:t>the situation as desired (objective)</a:t>
            </a:r>
            <a:endParaRPr lang="en-GB" altLang="en-US" b="1" dirty="0">
              <a:solidFill>
                <a:schemeClr val="tx2"/>
              </a:solidFill>
              <a:latin typeface="Bradley Hand ITC" panose="03070402050302030203" pitchFamily="66" charset="0"/>
              <a:cs typeface="Arial" panose="020B0604020202020204" pitchFamily="34" charset="0"/>
            </a:endParaRPr>
          </a:p>
        </p:txBody>
      </p:sp>
      <p:sp>
        <p:nvSpPr>
          <p:cNvPr id="37" name="Line 16">
            <a:extLst>
              <a:ext uri="{FF2B5EF4-FFF2-40B4-BE49-F238E27FC236}">
                <a16:creationId xmlns:a16="http://schemas.microsoft.com/office/drawing/2014/main" id="{D307544A-0F90-7396-C225-3F05E1EFC680}"/>
              </a:ext>
            </a:extLst>
          </p:cNvPr>
          <p:cNvSpPr>
            <a:spLocks noChangeShapeType="1"/>
          </p:cNvSpPr>
          <p:nvPr/>
        </p:nvSpPr>
        <p:spPr bwMode="auto">
          <a:xfrm flipV="1">
            <a:off x="8917553" y="4529840"/>
            <a:ext cx="12700" cy="515938"/>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8" name="Pentagon 37">
            <a:extLst>
              <a:ext uri="{FF2B5EF4-FFF2-40B4-BE49-F238E27FC236}">
                <a16:creationId xmlns:a16="http://schemas.microsoft.com/office/drawing/2014/main" id="{1A528710-40DC-3994-ADF5-740CD9AEC1B2}"/>
              </a:ext>
            </a:extLst>
          </p:cNvPr>
          <p:cNvSpPr/>
          <p:nvPr/>
        </p:nvSpPr>
        <p:spPr>
          <a:xfrm>
            <a:off x="8535957" y="3833848"/>
            <a:ext cx="753478" cy="642205"/>
          </a:xfrm>
          <a:custGeom>
            <a:avLst/>
            <a:gdLst>
              <a:gd name="connsiteX0" fmla="*/ 1 w 753478"/>
              <a:gd name="connsiteY0" fmla="*/ 245300 h 642205"/>
              <a:gd name="connsiteX1" fmla="*/ 376739 w 753478"/>
              <a:gd name="connsiteY1" fmla="*/ 0 h 642205"/>
              <a:gd name="connsiteX2" fmla="*/ 753477 w 753478"/>
              <a:gd name="connsiteY2" fmla="*/ 245300 h 642205"/>
              <a:gd name="connsiteX3" fmla="*/ 609576 w 753478"/>
              <a:gd name="connsiteY3" fmla="*/ 642203 h 642205"/>
              <a:gd name="connsiteX4" fmla="*/ 143902 w 753478"/>
              <a:gd name="connsiteY4" fmla="*/ 642203 h 642205"/>
              <a:gd name="connsiteX5" fmla="*/ 1 w 753478"/>
              <a:gd name="connsiteY5" fmla="*/ 245300 h 64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478" h="642205" fill="none" extrusionOk="0">
                <a:moveTo>
                  <a:pt x="1" y="245300"/>
                </a:moveTo>
                <a:cubicBezTo>
                  <a:pt x="137899" y="176299"/>
                  <a:pt x="285830" y="57334"/>
                  <a:pt x="376739" y="0"/>
                </a:cubicBezTo>
                <a:cubicBezTo>
                  <a:pt x="556269" y="108635"/>
                  <a:pt x="612635" y="171808"/>
                  <a:pt x="753477" y="245300"/>
                </a:cubicBezTo>
                <a:cubicBezTo>
                  <a:pt x="716527" y="331317"/>
                  <a:pt x="628530" y="537757"/>
                  <a:pt x="609576" y="642203"/>
                </a:cubicBezTo>
                <a:cubicBezTo>
                  <a:pt x="394389" y="630141"/>
                  <a:pt x="354789" y="627601"/>
                  <a:pt x="143902" y="642203"/>
                </a:cubicBezTo>
                <a:cubicBezTo>
                  <a:pt x="95669" y="465031"/>
                  <a:pt x="52299" y="440348"/>
                  <a:pt x="1" y="245300"/>
                </a:cubicBezTo>
                <a:close/>
              </a:path>
              <a:path w="753478" h="642205" stroke="0" extrusionOk="0">
                <a:moveTo>
                  <a:pt x="1" y="245300"/>
                </a:moveTo>
                <a:cubicBezTo>
                  <a:pt x="83009" y="202995"/>
                  <a:pt x="199067" y="95694"/>
                  <a:pt x="376739" y="0"/>
                </a:cubicBezTo>
                <a:cubicBezTo>
                  <a:pt x="467374" y="74363"/>
                  <a:pt x="641266" y="155924"/>
                  <a:pt x="753477" y="245300"/>
                </a:cubicBezTo>
                <a:cubicBezTo>
                  <a:pt x="689001" y="366829"/>
                  <a:pt x="638248" y="540837"/>
                  <a:pt x="609576" y="642203"/>
                </a:cubicBezTo>
                <a:cubicBezTo>
                  <a:pt x="443014" y="621791"/>
                  <a:pt x="251774" y="635877"/>
                  <a:pt x="143902" y="642203"/>
                </a:cubicBezTo>
                <a:cubicBezTo>
                  <a:pt x="109820" y="523786"/>
                  <a:pt x="50013" y="329482"/>
                  <a:pt x="1" y="245300"/>
                </a:cubicBezTo>
                <a:close/>
              </a:path>
            </a:pathLst>
          </a:custGeom>
          <a:ln>
            <a:extLst>
              <a:ext uri="{C807C97D-BFC1-408E-A445-0C87EB9F89A2}">
                <ask:lineSketchStyleProps xmlns:ask="http://schemas.microsoft.com/office/drawing/2018/sketchyshapes" sd="1795029907">
                  <a:prstGeom prst="pent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32" name="Line 16">
            <a:extLst>
              <a:ext uri="{FF2B5EF4-FFF2-40B4-BE49-F238E27FC236}">
                <a16:creationId xmlns:a16="http://schemas.microsoft.com/office/drawing/2014/main" id="{649F8E1B-5A3C-A32D-8FAD-48AE02D4D34E}"/>
              </a:ext>
            </a:extLst>
          </p:cNvPr>
          <p:cNvSpPr>
            <a:spLocks noChangeShapeType="1"/>
          </p:cNvSpPr>
          <p:nvPr/>
        </p:nvSpPr>
        <p:spPr bwMode="auto">
          <a:xfrm>
            <a:off x="6672062" y="4221088"/>
            <a:ext cx="1460301" cy="0"/>
          </a:xfrm>
          <a:prstGeom prst="line">
            <a:avLst/>
          </a:prstGeom>
          <a:noFill/>
          <a:ln w="28575">
            <a:solidFill>
              <a:schemeClr val="tx2"/>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Tree>
    <p:extLst>
      <p:ext uri="{BB962C8B-B14F-4D97-AF65-F5344CB8AC3E}">
        <p14:creationId xmlns:p14="http://schemas.microsoft.com/office/powerpoint/2010/main" val="329068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4440A-7F75-3965-0DE5-52DBEC36336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671BBA-9500-A97F-6C1A-827EF8CB9BE0}"/>
              </a:ext>
            </a:extLst>
          </p:cNvPr>
          <p:cNvSpPr>
            <a:spLocks noGrp="1"/>
          </p:cNvSpPr>
          <p:nvPr>
            <p:ph idx="1"/>
          </p:nvPr>
        </p:nvSpPr>
        <p:spPr/>
        <p:txBody>
          <a:bodyPr/>
          <a:lstStyle/>
          <a:p>
            <a:endParaRPr lang="en-GB" dirty="0"/>
          </a:p>
        </p:txBody>
      </p:sp>
      <p:sp>
        <p:nvSpPr>
          <p:cNvPr id="6" name="Text Placeholder 5">
            <a:extLst>
              <a:ext uri="{FF2B5EF4-FFF2-40B4-BE49-F238E27FC236}">
                <a16:creationId xmlns:a16="http://schemas.microsoft.com/office/drawing/2014/main" id="{1C2E4A14-02EE-DC00-3BD6-A52BF4FD8EDA}"/>
              </a:ext>
            </a:extLst>
          </p:cNvPr>
          <p:cNvSpPr>
            <a:spLocks noGrp="1"/>
          </p:cNvSpPr>
          <p:nvPr>
            <p:ph type="body" sz="quarter" idx="10"/>
          </p:nvPr>
        </p:nvSpPr>
        <p:spPr>
          <a:xfrm>
            <a:off x="480000" y="360363"/>
            <a:ext cx="2424410" cy="551090"/>
          </a:xfrm>
        </p:spPr>
        <p:txBody>
          <a:bodyPr/>
          <a:lstStyle/>
          <a:p>
            <a:r>
              <a:rPr lang="en-GB" dirty="0"/>
              <a:t>Getting to terms?</a:t>
            </a:r>
          </a:p>
        </p:txBody>
      </p:sp>
      <p:sp>
        <p:nvSpPr>
          <p:cNvPr id="2" name="TextBox 1">
            <a:extLst>
              <a:ext uri="{FF2B5EF4-FFF2-40B4-BE49-F238E27FC236}">
                <a16:creationId xmlns:a16="http://schemas.microsoft.com/office/drawing/2014/main" id="{0CDE5001-8153-DADD-94C3-6436AC4CA13B}"/>
              </a:ext>
            </a:extLst>
          </p:cNvPr>
          <p:cNvSpPr txBox="1"/>
          <p:nvPr/>
        </p:nvSpPr>
        <p:spPr>
          <a:xfrm>
            <a:off x="1919536" y="1650521"/>
            <a:ext cx="2592288" cy="461665"/>
          </a:xfrm>
          <a:prstGeom prst="rect">
            <a:avLst/>
          </a:prstGeom>
          <a:noFill/>
        </p:spPr>
        <p:txBody>
          <a:bodyPr wrap="square" rtlCol="0">
            <a:spAutoFit/>
          </a:bodyPr>
          <a:lstStyle/>
          <a:p>
            <a:pPr algn="ctr"/>
            <a:r>
              <a:rPr lang="en-GB" sz="2400" dirty="0"/>
              <a:t>Situation analysis</a:t>
            </a:r>
          </a:p>
        </p:txBody>
      </p:sp>
      <p:sp>
        <p:nvSpPr>
          <p:cNvPr id="3" name="Rectangle: Rounded Corners 2">
            <a:extLst>
              <a:ext uri="{FF2B5EF4-FFF2-40B4-BE49-F238E27FC236}">
                <a16:creationId xmlns:a16="http://schemas.microsoft.com/office/drawing/2014/main" id="{C2DF1801-6E0A-897F-86A3-3207240FA4F9}"/>
              </a:ext>
            </a:extLst>
          </p:cNvPr>
          <p:cNvSpPr/>
          <p:nvPr/>
        </p:nvSpPr>
        <p:spPr>
          <a:xfrm>
            <a:off x="1127448" y="1440000"/>
            <a:ext cx="4320480" cy="4797300"/>
          </a:xfrm>
          <a:custGeom>
            <a:avLst/>
            <a:gdLst>
              <a:gd name="connsiteX0" fmla="*/ 0 w 4320480"/>
              <a:gd name="connsiteY0" fmla="*/ 720094 h 4797300"/>
              <a:gd name="connsiteX1" fmla="*/ 720094 w 4320480"/>
              <a:gd name="connsiteY1" fmla="*/ 0 h 4797300"/>
              <a:gd name="connsiteX2" fmla="*/ 1238547 w 4320480"/>
              <a:gd name="connsiteY2" fmla="*/ 0 h 4797300"/>
              <a:gd name="connsiteX3" fmla="*/ 1756999 w 4320480"/>
              <a:gd name="connsiteY3" fmla="*/ 0 h 4797300"/>
              <a:gd name="connsiteX4" fmla="*/ 2275452 w 4320480"/>
              <a:gd name="connsiteY4" fmla="*/ 0 h 4797300"/>
              <a:gd name="connsiteX5" fmla="*/ 2880313 w 4320480"/>
              <a:gd name="connsiteY5" fmla="*/ 0 h 4797300"/>
              <a:gd name="connsiteX6" fmla="*/ 3600386 w 4320480"/>
              <a:gd name="connsiteY6" fmla="*/ 0 h 4797300"/>
              <a:gd name="connsiteX7" fmla="*/ 4320480 w 4320480"/>
              <a:gd name="connsiteY7" fmla="*/ 720094 h 4797300"/>
              <a:gd name="connsiteX8" fmla="*/ 4320480 w 4320480"/>
              <a:gd name="connsiteY8" fmla="*/ 1458659 h 4797300"/>
              <a:gd name="connsiteX9" fmla="*/ 4320480 w 4320480"/>
              <a:gd name="connsiteY9" fmla="*/ 2029368 h 4797300"/>
              <a:gd name="connsiteX10" fmla="*/ 4320480 w 4320480"/>
              <a:gd name="connsiteY10" fmla="*/ 2767932 h 4797300"/>
              <a:gd name="connsiteX11" fmla="*/ 4320480 w 4320480"/>
              <a:gd name="connsiteY11" fmla="*/ 3405784 h 4797300"/>
              <a:gd name="connsiteX12" fmla="*/ 4320480 w 4320480"/>
              <a:gd name="connsiteY12" fmla="*/ 4077206 h 4797300"/>
              <a:gd name="connsiteX13" fmla="*/ 3600386 w 4320480"/>
              <a:gd name="connsiteY13" fmla="*/ 4797300 h 4797300"/>
              <a:gd name="connsiteX14" fmla="*/ 3081933 w 4320480"/>
              <a:gd name="connsiteY14" fmla="*/ 4797300 h 4797300"/>
              <a:gd name="connsiteX15" fmla="*/ 2563481 w 4320480"/>
              <a:gd name="connsiteY15" fmla="*/ 4797300 h 4797300"/>
              <a:gd name="connsiteX16" fmla="*/ 1987422 w 4320480"/>
              <a:gd name="connsiteY16" fmla="*/ 4797300 h 4797300"/>
              <a:gd name="connsiteX17" fmla="*/ 1497773 w 4320480"/>
              <a:gd name="connsiteY17" fmla="*/ 4797300 h 4797300"/>
              <a:gd name="connsiteX18" fmla="*/ 720094 w 4320480"/>
              <a:gd name="connsiteY18" fmla="*/ 4797300 h 4797300"/>
              <a:gd name="connsiteX19" fmla="*/ 0 w 4320480"/>
              <a:gd name="connsiteY19" fmla="*/ 4077206 h 4797300"/>
              <a:gd name="connsiteX20" fmla="*/ 0 w 4320480"/>
              <a:gd name="connsiteY20" fmla="*/ 3506497 h 4797300"/>
              <a:gd name="connsiteX21" fmla="*/ 0 w 4320480"/>
              <a:gd name="connsiteY21" fmla="*/ 2902217 h 4797300"/>
              <a:gd name="connsiteX22" fmla="*/ 0 w 4320480"/>
              <a:gd name="connsiteY22" fmla="*/ 2331508 h 4797300"/>
              <a:gd name="connsiteX23" fmla="*/ 0 w 4320480"/>
              <a:gd name="connsiteY23" fmla="*/ 1626514 h 4797300"/>
              <a:gd name="connsiteX24" fmla="*/ 0 w 4320480"/>
              <a:gd name="connsiteY24" fmla="*/ 720094 h 4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20480" h="4797300" extrusionOk="0">
                <a:moveTo>
                  <a:pt x="0" y="720094"/>
                </a:moveTo>
                <a:cubicBezTo>
                  <a:pt x="42026" y="352415"/>
                  <a:pt x="364560" y="-14712"/>
                  <a:pt x="720094" y="0"/>
                </a:cubicBezTo>
                <a:cubicBezTo>
                  <a:pt x="925909" y="19694"/>
                  <a:pt x="1088370" y="3819"/>
                  <a:pt x="1238547" y="0"/>
                </a:cubicBezTo>
                <a:cubicBezTo>
                  <a:pt x="1388724" y="-3819"/>
                  <a:pt x="1599267" y="-7559"/>
                  <a:pt x="1756999" y="0"/>
                </a:cubicBezTo>
                <a:cubicBezTo>
                  <a:pt x="1914731" y="7559"/>
                  <a:pt x="2073993" y="7246"/>
                  <a:pt x="2275452" y="0"/>
                </a:cubicBezTo>
                <a:cubicBezTo>
                  <a:pt x="2476911" y="-7246"/>
                  <a:pt x="2595485" y="24975"/>
                  <a:pt x="2880313" y="0"/>
                </a:cubicBezTo>
                <a:cubicBezTo>
                  <a:pt x="3165141" y="-24975"/>
                  <a:pt x="3323597" y="-30079"/>
                  <a:pt x="3600386" y="0"/>
                </a:cubicBezTo>
                <a:cubicBezTo>
                  <a:pt x="3995372" y="-26105"/>
                  <a:pt x="4261636" y="351385"/>
                  <a:pt x="4320480" y="720094"/>
                </a:cubicBezTo>
                <a:cubicBezTo>
                  <a:pt x="4316944" y="1026359"/>
                  <a:pt x="4305668" y="1089819"/>
                  <a:pt x="4320480" y="1458659"/>
                </a:cubicBezTo>
                <a:cubicBezTo>
                  <a:pt x="4335292" y="1827499"/>
                  <a:pt x="4323540" y="1810554"/>
                  <a:pt x="4320480" y="2029368"/>
                </a:cubicBezTo>
                <a:cubicBezTo>
                  <a:pt x="4317420" y="2248182"/>
                  <a:pt x="4291224" y="2541279"/>
                  <a:pt x="4320480" y="2767932"/>
                </a:cubicBezTo>
                <a:cubicBezTo>
                  <a:pt x="4349736" y="2994585"/>
                  <a:pt x="4322202" y="3146378"/>
                  <a:pt x="4320480" y="3405784"/>
                </a:cubicBezTo>
                <a:cubicBezTo>
                  <a:pt x="4318758" y="3665190"/>
                  <a:pt x="4327814" y="3818804"/>
                  <a:pt x="4320480" y="4077206"/>
                </a:cubicBezTo>
                <a:cubicBezTo>
                  <a:pt x="4353705" y="4478981"/>
                  <a:pt x="4036144" y="4723336"/>
                  <a:pt x="3600386" y="4797300"/>
                </a:cubicBezTo>
                <a:cubicBezTo>
                  <a:pt x="3490693" y="4782439"/>
                  <a:pt x="3314183" y="4786457"/>
                  <a:pt x="3081933" y="4797300"/>
                </a:cubicBezTo>
                <a:cubicBezTo>
                  <a:pt x="2849683" y="4808143"/>
                  <a:pt x="2721014" y="4800525"/>
                  <a:pt x="2563481" y="4797300"/>
                </a:cubicBezTo>
                <a:cubicBezTo>
                  <a:pt x="2405948" y="4794075"/>
                  <a:pt x="2190904" y="4785542"/>
                  <a:pt x="1987422" y="4797300"/>
                </a:cubicBezTo>
                <a:cubicBezTo>
                  <a:pt x="1783940" y="4809058"/>
                  <a:pt x="1657948" y="4813337"/>
                  <a:pt x="1497773" y="4797300"/>
                </a:cubicBezTo>
                <a:cubicBezTo>
                  <a:pt x="1337598" y="4781263"/>
                  <a:pt x="992532" y="4790838"/>
                  <a:pt x="720094" y="4797300"/>
                </a:cubicBezTo>
                <a:cubicBezTo>
                  <a:pt x="307763" y="4801219"/>
                  <a:pt x="677" y="4556878"/>
                  <a:pt x="0" y="4077206"/>
                </a:cubicBezTo>
                <a:cubicBezTo>
                  <a:pt x="-24324" y="3931840"/>
                  <a:pt x="1122" y="3762698"/>
                  <a:pt x="0" y="3506497"/>
                </a:cubicBezTo>
                <a:cubicBezTo>
                  <a:pt x="-1122" y="3250296"/>
                  <a:pt x="3258" y="3118224"/>
                  <a:pt x="0" y="2902217"/>
                </a:cubicBezTo>
                <a:cubicBezTo>
                  <a:pt x="-3258" y="2686210"/>
                  <a:pt x="16399" y="2606669"/>
                  <a:pt x="0" y="2331508"/>
                </a:cubicBezTo>
                <a:cubicBezTo>
                  <a:pt x="-16399" y="2056347"/>
                  <a:pt x="17488" y="1807249"/>
                  <a:pt x="0" y="1626514"/>
                </a:cubicBezTo>
                <a:cubicBezTo>
                  <a:pt x="-17488" y="1445779"/>
                  <a:pt x="-33281" y="1081687"/>
                  <a:pt x="0" y="720094"/>
                </a:cubicBezTo>
                <a:close/>
              </a:path>
            </a:pathLst>
          </a:custGeom>
          <a:noFill/>
          <a:ln>
            <a:prstDash val="dash"/>
            <a:extLst>
              <a:ext uri="{C807C97D-BFC1-408E-A445-0C87EB9F89A2}">
                <ask:lineSketchStyleProps xmlns:ask="http://schemas.microsoft.com/office/drawing/2018/sketchyshapes" sd="192553842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911544F-0FBC-6E21-F201-3E42FF7B97FD}"/>
              </a:ext>
            </a:extLst>
          </p:cNvPr>
          <p:cNvSpPr/>
          <p:nvPr/>
        </p:nvSpPr>
        <p:spPr>
          <a:xfrm>
            <a:off x="672000" y="1196755"/>
            <a:ext cx="10968616" cy="5192945"/>
          </a:xfrm>
          <a:custGeom>
            <a:avLst/>
            <a:gdLst>
              <a:gd name="connsiteX0" fmla="*/ 0 w 10968616"/>
              <a:gd name="connsiteY0" fmla="*/ 865508 h 5192945"/>
              <a:gd name="connsiteX1" fmla="*/ 865508 w 10968616"/>
              <a:gd name="connsiteY1" fmla="*/ 0 h 5192945"/>
              <a:gd name="connsiteX2" fmla="*/ 1340585 w 10968616"/>
              <a:gd name="connsiteY2" fmla="*/ 0 h 5192945"/>
              <a:gd name="connsiteX3" fmla="*/ 1815661 w 10968616"/>
              <a:gd name="connsiteY3" fmla="*/ 0 h 5192945"/>
              <a:gd name="connsiteX4" fmla="*/ 2290738 w 10968616"/>
              <a:gd name="connsiteY4" fmla="*/ 0 h 5192945"/>
              <a:gd name="connsiteX5" fmla="*/ 3042942 w 10968616"/>
              <a:gd name="connsiteY5" fmla="*/ 0 h 5192945"/>
              <a:gd name="connsiteX6" fmla="*/ 3702771 w 10968616"/>
              <a:gd name="connsiteY6" fmla="*/ 0 h 5192945"/>
              <a:gd name="connsiteX7" fmla="*/ 4547351 w 10968616"/>
              <a:gd name="connsiteY7" fmla="*/ 0 h 5192945"/>
              <a:gd name="connsiteX8" fmla="*/ 4930052 w 10968616"/>
              <a:gd name="connsiteY8" fmla="*/ 0 h 5192945"/>
              <a:gd name="connsiteX9" fmla="*/ 5405129 w 10968616"/>
              <a:gd name="connsiteY9" fmla="*/ 0 h 5192945"/>
              <a:gd name="connsiteX10" fmla="*/ 5787829 w 10968616"/>
              <a:gd name="connsiteY10" fmla="*/ 0 h 5192945"/>
              <a:gd name="connsiteX11" fmla="*/ 6632410 w 10968616"/>
              <a:gd name="connsiteY11" fmla="*/ 0 h 5192945"/>
              <a:gd name="connsiteX12" fmla="*/ 7199862 w 10968616"/>
              <a:gd name="connsiteY12" fmla="*/ 0 h 5192945"/>
              <a:gd name="connsiteX13" fmla="*/ 7859691 w 10968616"/>
              <a:gd name="connsiteY13" fmla="*/ 0 h 5192945"/>
              <a:gd name="connsiteX14" fmla="*/ 8519519 w 10968616"/>
              <a:gd name="connsiteY14" fmla="*/ 0 h 5192945"/>
              <a:gd name="connsiteX15" fmla="*/ 9086972 w 10968616"/>
              <a:gd name="connsiteY15" fmla="*/ 0 h 5192945"/>
              <a:gd name="connsiteX16" fmla="*/ 10103108 w 10968616"/>
              <a:gd name="connsiteY16" fmla="*/ 0 h 5192945"/>
              <a:gd name="connsiteX17" fmla="*/ 10968616 w 10968616"/>
              <a:gd name="connsiteY17" fmla="*/ 865508 h 5192945"/>
              <a:gd name="connsiteX18" fmla="*/ 10968616 w 10968616"/>
              <a:gd name="connsiteY18" fmla="*/ 1454036 h 5192945"/>
              <a:gd name="connsiteX19" fmla="*/ 10968616 w 10968616"/>
              <a:gd name="connsiteY19" fmla="*/ 2181041 h 5192945"/>
              <a:gd name="connsiteX20" fmla="*/ 10968616 w 10968616"/>
              <a:gd name="connsiteY20" fmla="*/ 2769569 h 5192945"/>
              <a:gd name="connsiteX21" fmla="*/ 10968616 w 10968616"/>
              <a:gd name="connsiteY21" fmla="*/ 3358097 h 5192945"/>
              <a:gd name="connsiteX22" fmla="*/ 10968616 w 10968616"/>
              <a:gd name="connsiteY22" fmla="*/ 4327437 h 5192945"/>
              <a:gd name="connsiteX23" fmla="*/ 10103108 w 10968616"/>
              <a:gd name="connsiteY23" fmla="*/ 5192945 h 5192945"/>
              <a:gd name="connsiteX24" fmla="*/ 9443279 w 10968616"/>
              <a:gd name="connsiteY24" fmla="*/ 5192945 h 5192945"/>
              <a:gd name="connsiteX25" fmla="*/ 8968203 w 10968616"/>
              <a:gd name="connsiteY25" fmla="*/ 5192945 h 5192945"/>
              <a:gd name="connsiteX26" fmla="*/ 8585502 w 10968616"/>
              <a:gd name="connsiteY26" fmla="*/ 5192945 h 5192945"/>
              <a:gd name="connsiteX27" fmla="*/ 7740922 w 10968616"/>
              <a:gd name="connsiteY27" fmla="*/ 5192945 h 5192945"/>
              <a:gd name="connsiteX28" fmla="*/ 7265845 w 10968616"/>
              <a:gd name="connsiteY28" fmla="*/ 5192945 h 5192945"/>
              <a:gd name="connsiteX29" fmla="*/ 6698393 w 10968616"/>
              <a:gd name="connsiteY29" fmla="*/ 5192945 h 5192945"/>
              <a:gd name="connsiteX30" fmla="*/ 5946188 w 10968616"/>
              <a:gd name="connsiteY30" fmla="*/ 5192945 h 5192945"/>
              <a:gd name="connsiteX31" fmla="*/ 5101607 w 10968616"/>
              <a:gd name="connsiteY31" fmla="*/ 5192945 h 5192945"/>
              <a:gd name="connsiteX32" fmla="*/ 4257027 w 10968616"/>
              <a:gd name="connsiteY32" fmla="*/ 5192945 h 5192945"/>
              <a:gd name="connsiteX33" fmla="*/ 3874326 w 10968616"/>
              <a:gd name="connsiteY33" fmla="*/ 5192945 h 5192945"/>
              <a:gd name="connsiteX34" fmla="*/ 3029746 w 10968616"/>
              <a:gd name="connsiteY34" fmla="*/ 5192945 h 5192945"/>
              <a:gd name="connsiteX35" fmla="*/ 2647045 w 10968616"/>
              <a:gd name="connsiteY35" fmla="*/ 5192945 h 5192945"/>
              <a:gd name="connsiteX36" fmla="*/ 1802465 w 10968616"/>
              <a:gd name="connsiteY36" fmla="*/ 5192945 h 5192945"/>
              <a:gd name="connsiteX37" fmla="*/ 865508 w 10968616"/>
              <a:gd name="connsiteY37" fmla="*/ 5192945 h 5192945"/>
              <a:gd name="connsiteX38" fmla="*/ 0 w 10968616"/>
              <a:gd name="connsiteY38" fmla="*/ 4327437 h 5192945"/>
              <a:gd name="connsiteX39" fmla="*/ 0 w 10968616"/>
              <a:gd name="connsiteY39" fmla="*/ 3738909 h 5192945"/>
              <a:gd name="connsiteX40" fmla="*/ 0 w 10968616"/>
              <a:gd name="connsiteY40" fmla="*/ 3081143 h 5192945"/>
              <a:gd name="connsiteX41" fmla="*/ 0 w 10968616"/>
              <a:gd name="connsiteY41" fmla="*/ 2492615 h 5192945"/>
              <a:gd name="connsiteX42" fmla="*/ 0 w 10968616"/>
              <a:gd name="connsiteY42" fmla="*/ 1765610 h 5192945"/>
              <a:gd name="connsiteX43" fmla="*/ 0 w 10968616"/>
              <a:gd name="connsiteY43" fmla="*/ 865508 h 519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68616" h="5192945" extrusionOk="0">
                <a:moveTo>
                  <a:pt x="0" y="865508"/>
                </a:moveTo>
                <a:cubicBezTo>
                  <a:pt x="84190" y="447635"/>
                  <a:pt x="463038" y="-26357"/>
                  <a:pt x="865508" y="0"/>
                </a:cubicBezTo>
                <a:cubicBezTo>
                  <a:pt x="982708" y="22030"/>
                  <a:pt x="1186550" y="-10972"/>
                  <a:pt x="1340585" y="0"/>
                </a:cubicBezTo>
                <a:cubicBezTo>
                  <a:pt x="1494620" y="10972"/>
                  <a:pt x="1706886" y="1018"/>
                  <a:pt x="1815661" y="0"/>
                </a:cubicBezTo>
                <a:cubicBezTo>
                  <a:pt x="1924436" y="-1018"/>
                  <a:pt x="2109952" y="13246"/>
                  <a:pt x="2290738" y="0"/>
                </a:cubicBezTo>
                <a:cubicBezTo>
                  <a:pt x="2471524" y="-13246"/>
                  <a:pt x="2854545" y="2289"/>
                  <a:pt x="3042942" y="0"/>
                </a:cubicBezTo>
                <a:cubicBezTo>
                  <a:pt x="3231339" y="-2289"/>
                  <a:pt x="3393161" y="-1344"/>
                  <a:pt x="3702771" y="0"/>
                </a:cubicBezTo>
                <a:cubicBezTo>
                  <a:pt x="4012381" y="1344"/>
                  <a:pt x="4240113" y="353"/>
                  <a:pt x="4547351" y="0"/>
                </a:cubicBezTo>
                <a:cubicBezTo>
                  <a:pt x="4854589" y="-353"/>
                  <a:pt x="4742174" y="3404"/>
                  <a:pt x="4930052" y="0"/>
                </a:cubicBezTo>
                <a:cubicBezTo>
                  <a:pt x="5117930" y="-3404"/>
                  <a:pt x="5292753" y="-13079"/>
                  <a:pt x="5405129" y="0"/>
                </a:cubicBezTo>
                <a:cubicBezTo>
                  <a:pt x="5517505" y="13079"/>
                  <a:pt x="5650657" y="-4177"/>
                  <a:pt x="5787829" y="0"/>
                </a:cubicBezTo>
                <a:cubicBezTo>
                  <a:pt x="5925001" y="4177"/>
                  <a:pt x="6434840" y="-16731"/>
                  <a:pt x="6632410" y="0"/>
                </a:cubicBezTo>
                <a:cubicBezTo>
                  <a:pt x="6829980" y="16731"/>
                  <a:pt x="6922051" y="12478"/>
                  <a:pt x="7199862" y="0"/>
                </a:cubicBezTo>
                <a:cubicBezTo>
                  <a:pt x="7477673" y="-12478"/>
                  <a:pt x="7679145" y="-18293"/>
                  <a:pt x="7859691" y="0"/>
                </a:cubicBezTo>
                <a:cubicBezTo>
                  <a:pt x="8040237" y="18293"/>
                  <a:pt x="8205180" y="-12921"/>
                  <a:pt x="8519519" y="0"/>
                </a:cubicBezTo>
                <a:cubicBezTo>
                  <a:pt x="8833858" y="12921"/>
                  <a:pt x="8815930" y="-28214"/>
                  <a:pt x="9086972" y="0"/>
                </a:cubicBezTo>
                <a:cubicBezTo>
                  <a:pt x="9358014" y="28214"/>
                  <a:pt x="9677119" y="-47046"/>
                  <a:pt x="10103108" y="0"/>
                </a:cubicBezTo>
                <a:cubicBezTo>
                  <a:pt x="10606560" y="-27114"/>
                  <a:pt x="10982015" y="370381"/>
                  <a:pt x="10968616" y="865508"/>
                </a:cubicBezTo>
                <a:cubicBezTo>
                  <a:pt x="10975203" y="1110429"/>
                  <a:pt x="10966149" y="1160625"/>
                  <a:pt x="10968616" y="1454036"/>
                </a:cubicBezTo>
                <a:cubicBezTo>
                  <a:pt x="10971083" y="1747447"/>
                  <a:pt x="10976155" y="1921807"/>
                  <a:pt x="10968616" y="2181041"/>
                </a:cubicBezTo>
                <a:cubicBezTo>
                  <a:pt x="10961077" y="2440276"/>
                  <a:pt x="10949935" y="2549697"/>
                  <a:pt x="10968616" y="2769569"/>
                </a:cubicBezTo>
                <a:cubicBezTo>
                  <a:pt x="10987297" y="2989441"/>
                  <a:pt x="10993951" y="3223654"/>
                  <a:pt x="10968616" y="3358097"/>
                </a:cubicBezTo>
                <a:cubicBezTo>
                  <a:pt x="10943281" y="3492540"/>
                  <a:pt x="10972229" y="4052231"/>
                  <a:pt x="10968616" y="4327437"/>
                </a:cubicBezTo>
                <a:cubicBezTo>
                  <a:pt x="10950884" y="4819668"/>
                  <a:pt x="10602155" y="5111614"/>
                  <a:pt x="10103108" y="5192945"/>
                </a:cubicBezTo>
                <a:cubicBezTo>
                  <a:pt x="9774900" y="5162002"/>
                  <a:pt x="9586586" y="5177776"/>
                  <a:pt x="9443279" y="5192945"/>
                </a:cubicBezTo>
                <a:cubicBezTo>
                  <a:pt x="9299972" y="5208114"/>
                  <a:pt x="9071929" y="5176491"/>
                  <a:pt x="8968203" y="5192945"/>
                </a:cubicBezTo>
                <a:cubicBezTo>
                  <a:pt x="8864477" y="5209399"/>
                  <a:pt x="8747476" y="5185492"/>
                  <a:pt x="8585502" y="5192945"/>
                </a:cubicBezTo>
                <a:cubicBezTo>
                  <a:pt x="8423528" y="5200398"/>
                  <a:pt x="7993275" y="5168247"/>
                  <a:pt x="7740922" y="5192945"/>
                </a:cubicBezTo>
                <a:cubicBezTo>
                  <a:pt x="7488569" y="5217643"/>
                  <a:pt x="7498840" y="5204428"/>
                  <a:pt x="7265845" y="5192945"/>
                </a:cubicBezTo>
                <a:cubicBezTo>
                  <a:pt x="7032850" y="5181462"/>
                  <a:pt x="6913732" y="5201728"/>
                  <a:pt x="6698393" y="5192945"/>
                </a:cubicBezTo>
                <a:cubicBezTo>
                  <a:pt x="6483054" y="5184162"/>
                  <a:pt x="6117321" y="5178850"/>
                  <a:pt x="5946188" y="5192945"/>
                </a:cubicBezTo>
                <a:cubicBezTo>
                  <a:pt x="5775056" y="5207040"/>
                  <a:pt x="5303169" y="5205584"/>
                  <a:pt x="5101607" y="5192945"/>
                </a:cubicBezTo>
                <a:cubicBezTo>
                  <a:pt x="4900045" y="5180306"/>
                  <a:pt x="4596853" y="5231933"/>
                  <a:pt x="4257027" y="5192945"/>
                </a:cubicBezTo>
                <a:cubicBezTo>
                  <a:pt x="3917201" y="5153957"/>
                  <a:pt x="4038004" y="5178163"/>
                  <a:pt x="3874326" y="5192945"/>
                </a:cubicBezTo>
                <a:cubicBezTo>
                  <a:pt x="3710648" y="5207727"/>
                  <a:pt x="3299638" y="5222124"/>
                  <a:pt x="3029746" y="5192945"/>
                </a:cubicBezTo>
                <a:cubicBezTo>
                  <a:pt x="2759854" y="5163766"/>
                  <a:pt x="2735379" y="5178821"/>
                  <a:pt x="2647045" y="5192945"/>
                </a:cubicBezTo>
                <a:cubicBezTo>
                  <a:pt x="2558711" y="5207069"/>
                  <a:pt x="2053796" y="5186579"/>
                  <a:pt x="1802465" y="5192945"/>
                </a:cubicBezTo>
                <a:cubicBezTo>
                  <a:pt x="1551134" y="5199311"/>
                  <a:pt x="1069958" y="5194200"/>
                  <a:pt x="865508" y="5192945"/>
                </a:cubicBezTo>
                <a:cubicBezTo>
                  <a:pt x="407560" y="5212086"/>
                  <a:pt x="64829" y="4903992"/>
                  <a:pt x="0" y="4327437"/>
                </a:cubicBezTo>
                <a:cubicBezTo>
                  <a:pt x="22772" y="4147002"/>
                  <a:pt x="-8243" y="4003967"/>
                  <a:pt x="0" y="3738909"/>
                </a:cubicBezTo>
                <a:cubicBezTo>
                  <a:pt x="8243" y="3473851"/>
                  <a:pt x="-3795" y="3389740"/>
                  <a:pt x="0" y="3081143"/>
                </a:cubicBezTo>
                <a:cubicBezTo>
                  <a:pt x="3795" y="2772546"/>
                  <a:pt x="27980" y="2753959"/>
                  <a:pt x="0" y="2492615"/>
                </a:cubicBezTo>
                <a:cubicBezTo>
                  <a:pt x="-27980" y="2231271"/>
                  <a:pt x="23469" y="2026439"/>
                  <a:pt x="0" y="1765610"/>
                </a:cubicBezTo>
                <a:cubicBezTo>
                  <a:pt x="-23469" y="1504781"/>
                  <a:pt x="23988" y="1077377"/>
                  <a:pt x="0" y="865508"/>
                </a:cubicBezTo>
                <a:close/>
              </a:path>
            </a:pathLst>
          </a:custGeom>
          <a:noFill/>
          <a:ln>
            <a:prstDash val="dash"/>
            <a:extLst>
              <a:ext uri="{C807C97D-BFC1-408E-A445-0C87EB9F89A2}">
                <ask:lineSketchStyleProps xmlns:ask="http://schemas.microsoft.com/office/drawing/2018/sketchyshapes" sd="192553842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688AAC6-FEDF-4D4D-5888-A21306D2E49C}"/>
              </a:ext>
            </a:extLst>
          </p:cNvPr>
          <p:cNvSpPr txBox="1"/>
          <p:nvPr/>
        </p:nvSpPr>
        <p:spPr>
          <a:xfrm>
            <a:off x="5889823" y="1391841"/>
            <a:ext cx="2592288" cy="461665"/>
          </a:xfrm>
          <a:prstGeom prst="rect">
            <a:avLst/>
          </a:prstGeom>
          <a:noFill/>
        </p:spPr>
        <p:txBody>
          <a:bodyPr wrap="square" rtlCol="0">
            <a:spAutoFit/>
          </a:bodyPr>
          <a:lstStyle/>
          <a:p>
            <a:pPr algn="ctr"/>
            <a:r>
              <a:rPr lang="en-GB" sz="2400" dirty="0"/>
              <a:t>Problem analysis</a:t>
            </a:r>
          </a:p>
        </p:txBody>
      </p:sp>
      <p:sp>
        <p:nvSpPr>
          <p:cNvPr id="15" name="Rounded Rectangle 2">
            <a:extLst>
              <a:ext uri="{FF2B5EF4-FFF2-40B4-BE49-F238E27FC236}">
                <a16:creationId xmlns:a16="http://schemas.microsoft.com/office/drawing/2014/main" id="{37CA50AD-68B5-371E-BFAB-6B9E973829D0}"/>
              </a:ext>
            </a:extLst>
          </p:cNvPr>
          <p:cNvSpPr/>
          <p:nvPr/>
        </p:nvSpPr>
        <p:spPr>
          <a:xfrm>
            <a:off x="1559496" y="2564881"/>
            <a:ext cx="3347904" cy="3384376"/>
          </a:xfrm>
          <a:custGeom>
            <a:avLst/>
            <a:gdLst>
              <a:gd name="connsiteX0" fmla="*/ 0 w 3347904"/>
              <a:gd name="connsiteY0" fmla="*/ 557995 h 3384376"/>
              <a:gd name="connsiteX1" fmla="*/ 557995 w 3347904"/>
              <a:gd name="connsiteY1" fmla="*/ 0 h 3384376"/>
              <a:gd name="connsiteX2" fmla="*/ 1138293 w 3347904"/>
              <a:gd name="connsiteY2" fmla="*/ 0 h 3384376"/>
              <a:gd name="connsiteX3" fmla="*/ 1651633 w 3347904"/>
              <a:gd name="connsiteY3" fmla="*/ 0 h 3384376"/>
              <a:gd name="connsiteX4" fmla="*/ 2231931 w 3347904"/>
              <a:gd name="connsiteY4" fmla="*/ 0 h 3384376"/>
              <a:gd name="connsiteX5" fmla="*/ 2789909 w 3347904"/>
              <a:gd name="connsiteY5" fmla="*/ 0 h 3384376"/>
              <a:gd name="connsiteX6" fmla="*/ 3347904 w 3347904"/>
              <a:gd name="connsiteY6" fmla="*/ 557995 h 3384376"/>
              <a:gd name="connsiteX7" fmla="*/ 3347904 w 3347904"/>
              <a:gd name="connsiteY7" fmla="*/ 1057040 h 3384376"/>
              <a:gd name="connsiteX8" fmla="*/ 3347904 w 3347904"/>
              <a:gd name="connsiteY8" fmla="*/ 1578769 h 3384376"/>
              <a:gd name="connsiteX9" fmla="*/ 3347904 w 3347904"/>
              <a:gd name="connsiteY9" fmla="*/ 2168549 h 3384376"/>
              <a:gd name="connsiteX10" fmla="*/ 3347904 w 3347904"/>
              <a:gd name="connsiteY10" fmla="*/ 2826381 h 3384376"/>
              <a:gd name="connsiteX11" fmla="*/ 2789909 w 3347904"/>
              <a:gd name="connsiteY11" fmla="*/ 3384376 h 3384376"/>
              <a:gd name="connsiteX12" fmla="*/ 2254250 w 3347904"/>
              <a:gd name="connsiteY12" fmla="*/ 3384376 h 3384376"/>
              <a:gd name="connsiteX13" fmla="*/ 1673952 w 3347904"/>
              <a:gd name="connsiteY13" fmla="*/ 3384376 h 3384376"/>
              <a:gd name="connsiteX14" fmla="*/ 1182931 w 3347904"/>
              <a:gd name="connsiteY14" fmla="*/ 3384376 h 3384376"/>
              <a:gd name="connsiteX15" fmla="*/ 557995 w 3347904"/>
              <a:gd name="connsiteY15" fmla="*/ 3384376 h 3384376"/>
              <a:gd name="connsiteX16" fmla="*/ 0 w 3347904"/>
              <a:gd name="connsiteY16" fmla="*/ 2826381 h 3384376"/>
              <a:gd name="connsiteX17" fmla="*/ 0 w 3347904"/>
              <a:gd name="connsiteY17" fmla="*/ 2327336 h 3384376"/>
              <a:gd name="connsiteX18" fmla="*/ 0 w 3347904"/>
              <a:gd name="connsiteY18" fmla="*/ 1782923 h 3384376"/>
              <a:gd name="connsiteX19" fmla="*/ 0 w 3347904"/>
              <a:gd name="connsiteY19" fmla="*/ 1261195 h 3384376"/>
              <a:gd name="connsiteX20" fmla="*/ 0 w 3347904"/>
              <a:gd name="connsiteY20" fmla="*/ 557995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7904" h="3384376" fill="none" extrusionOk="0">
                <a:moveTo>
                  <a:pt x="0" y="557995"/>
                </a:moveTo>
                <a:cubicBezTo>
                  <a:pt x="-27869" y="313814"/>
                  <a:pt x="266530" y="-45442"/>
                  <a:pt x="557995" y="0"/>
                </a:cubicBezTo>
                <a:cubicBezTo>
                  <a:pt x="682976" y="26618"/>
                  <a:pt x="944901" y="-9043"/>
                  <a:pt x="1138293" y="0"/>
                </a:cubicBezTo>
                <a:cubicBezTo>
                  <a:pt x="1331685" y="9043"/>
                  <a:pt x="1502054" y="635"/>
                  <a:pt x="1651633" y="0"/>
                </a:cubicBezTo>
                <a:cubicBezTo>
                  <a:pt x="1801212" y="-635"/>
                  <a:pt x="1962578" y="-11698"/>
                  <a:pt x="2231931" y="0"/>
                </a:cubicBezTo>
                <a:cubicBezTo>
                  <a:pt x="2501284" y="11698"/>
                  <a:pt x="2577333" y="-23456"/>
                  <a:pt x="2789909" y="0"/>
                </a:cubicBezTo>
                <a:cubicBezTo>
                  <a:pt x="3058822" y="-40103"/>
                  <a:pt x="3300493" y="211161"/>
                  <a:pt x="3347904" y="557995"/>
                </a:cubicBezTo>
                <a:cubicBezTo>
                  <a:pt x="3324860" y="752727"/>
                  <a:pt x="3328228" y="938860"/>
                  <a:pt x="3347904" y="1057040"/>
                </a:cubicBezTo>
                <a:cubicBezTo>
                  <a:pt x="3367580" y="1175220"/>
                  <a:pt x="3343597" y="1435591"/>
                  <a:pt x="3347904" y="1578769"/>
                </a:cubicBezTo>
                <a:cubicBezTo>
                  <a:pt x="3352211" y="1721947"/>
                  <a:pt x="3334238" y="1952917"/>
                  <a:pt x="3347904" y="2168549"/>
                </a:cubicBezTo>
                <a:cubicBezTo>
                  <a:pt x="3361570" y="2384181"/>
                  <a:pt x="3363800" y="2672031"/>
                  <a:pt x="3347904" y="2826381"/>
                </a:cubicBezTo>
                <a:cubicBezTo>
                  <a:pt x="3304233" y="3091006"/>
                  <a:pt x="3030203" y="3374766"/>
                  <a:pt x="2789909" y="3384376"/>
                </a:cubicBezTo>
                <a:cubicBezTo>
                  <a:pt x="2601931" y="3366286"/>
                  <a:pt x="2519817" y="3398264"/>
                  <a:pt x="2254250" y="3384376"/>
                </a:cubicBezTo>
                <a:cubicBezTo>
                  <a:pt x="1988683" y="3370488"/>
                  <a:pt x="1797161" y="3365947"/>
                  <a:pt x="1673952" y="3384376"/>
                </a:cubicBezTo>
                <a:cubicBezTo>
                  <a:pt x="1550743" y="3402805"/>
                  <a:pt x="1416359" y="3361807"/>
                  <a:pt x="1182931" y="3384376"/>
                </a:cubicBezTo>
                <a:cubicBezTo>
                  <a:pt x="949503" y="3406945"/>
                  <a:pt x="869710" y="3361152"/>
                  <a:pt x="557995" y="3384376"/>
                </a:cubicBezTo>
                <a:cubicBezTo>
                  <a:pt x="245408" y="3347158"/>
                  <a:pt x="-21392" y="3152822"/>
                  <a:pt x="0" y="2826381"/>
                </a:cubicBezTo>
                <a:cubicBezTo>
                  <a:pt x="-7079" y="2683459"/>
                  <a:pt x="-2094" y="2537299"/>
                  <a:pt x="0" y="2327336"/>
                </a:cubicBezTo>
                <a:cubicBezTo>
                  <a:pt x="2094" y="2117374"/>
                  <a:pt x="-26925" y="2014990"/>
                  <a:pt x="0" y="1782923"/>
                </a:cubicBezTo>
                <a:cubicBezTo>
                  <a:pt x="26925" y="1550856"/>
                  <a:pt x="-2329" y="1408756"/>
                  <a:pt x="0" y="1261195"/>
                </a:cubicBezTo>
                <a:cubicBezTo>
                  <a:pt x="2329" y="1113634"/>
                  <a:pt x="-19642" y="836365"/>
                  <a:pt x="0" y="557995"/>
                </a:cubicBezTo>
                <a:close/>
              </a:path>
              <a:path w="3347904" h="3384376" stroke="0" extrusionOk="0">
                <a:moveTo>
                  <a:pt x="0" y="557995"/>
                </a:moveTo>
                <a:cubicBezTo>
                  <a:pt x="26146" y="250282"/>
                  <a:pt x="227084" y="53973"/>
                  <a:pt x="557995" y="0"/>
                </a:cubicBezTo>
                <a:cubicBezTo>
                  <a:pt x="755285" y="4794"/>
                  <a:pt x="835870" y="-18554"/>
                  <a:pt x="1071335" y="0"/>
                </a:cubicBezTo>
                <a:cubicBezTo>
                  <a:pt x="1306800" y="18554"/>
                  <a:pt x="1449492" y="18054"/>
                  <a:pt x="1562356" y="0"/>
                </a:cubicBezTo>
                <a:cubicBezTo>
                  <a:pt x="1675220" y="-18054"/>
                  <a:pt x="1938025" y="8245"/>
                  <a:pt x="2120335" y="0"/>
                </a:cubicBezTo>
                <a:cubicBezTo>
                  <a:pt x="2302645" y="-8245"/>
                  <a:pt x="2548167" y="-24807"/>
                  <a:pt x="2789909" y="0"/>
                </a:cubicBezTo>
                <a:cubicBezTo>
                  <a:pt x="3107370" y="52859"/>
                  <a:pt x="3333586" y="307673"/>
                  <a:pt x="3347904" y="557995"/>
                </a:cubicBezTo>
                <a:cubicBezTo>
                  <a:pt x="3340810" y="763898"/>
                  <a:pt x="3335323" y="899054"/>
                  <a:pt x="3347904" y="1057040"/>
                </a:cubicBezTo>
                <a:cubicBezTo>
                  <a:pt x="3360485" y="1215026"/>
                  <a:pt x="3350861" y="1361004"/>
                  <a:pt x="3347904" y="1646820"/>
                </a:cubicBezTo>
                <a:cubicBezTo>
                  <a:pt x="3344947" y="1932636"/>
                  <a:pt x="3331316" y="1988094"/>
                  <a:pt x="3347904" y="2213917"/>
                </a:cubicBezTo>
                <a:cubicBezTo>
                  <a:pt x="3364492" y="2439740"/>
                  <a:pt x="3345850" y="2656572"/>
                  <a:pt x="3347904" y="2826381"/>
                </a:cubicBezTo>
                <a:cubicBezTo>
                  <a:pt x="3289077" y="3139838"/>
                  <a:pt x="3144630" y="3389877"/>
                  <a:pt x="2789909" y="3384376"/>
                </a:cubicBezTo>
                <a:cubicBezTo>
                  <a:pt x="2539258" y="3362147"/>
                  <a:pt x="2479915" y="3376721"/>
                  <a:pt x="2209611" y="3384376"/>
                </a:cubicBezTo>
                <a:cubicBezTo>
                  <a:pt x="1939307" y="3392031"/>
                  <a:pt x="1847319" y="3366034"/>
                  <a:pt x="1673952" y="3384376"/>
                </a:cubicBezTo>
                <a:cubicBezTo>
                  <a:pt x="1500585" y="3402718"/>
                  <a:pt x="1383685" y="3408704"/>
                  <a:pt x="1182931" y="3384376"/>
                </a:cubicBezTo>
                <a:cubicBezTo>
                  <a:pt x="982177" y="3360048"/>
                  <a:pt x="757151" y="3386471"/>
                  <a:pt x="557995" y="3384376"/>
                </a:cubicBezTo>
                <a:cubicBezTo>
                  <a:pt x="258289" y="3378215"/>
                  <a:pt x="-13899" y="3128646"/>
                  <a:pt x="0" y="2826381"/>
                </a:cubicBezTo>
                <a:cubicBezTo>
                  <a:pt x="-5694" y="2559731"/>
                  <a:pt x="-4343" y="2424489"/>
                  <a:pt x="0" y="2236601"/>
                </a:cubicBezTo>
                <a:cubicBezTo>
                  <a:pt x="4343" y="2048713"/>
                  <a:pt x="-12159" y="1825846"/>
                  <a:pt x="0" y="1692188"/>
                </a:cubicBezTo>
                <a:cubicBezTo>
                  <a:pt x="12159" y="1558530"/>
                  <a:pt x="22088" y="1395859"/>
                  <a:pt x="0" y="1193143"/>
                </a:cubicBezTo>
                <a:cubicBezTo>
                  <a:pt x="-22088" y="990428"/>
                  <a:pt x="12937" y="734582"/>
                  <a:pt x="0" y="557995"/>
                </a:cubicBezTo>
                <a:close/>
              </a:path>
            </a:pathLst>
          </a:custGeom>
          <a:solidFill>
            <a:schemeClr val="accent4">
              <a:lumMod val="20000"/>
              <a:lumOff val="80000"/>
            </a:schemeClr>
          </a:solidFill>
          <a:ln>
            <a:extLst>
              <a:ext uri="{C807C97D-BFC1-408E-A445-0C87EB9F89A2}">
                <ask:lineSketchStyleProps xmlns:ask="http://schemas.microsoft.com/office/drawing/2018/sketchyshapes" sd="283413856">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25" name="AutoShape 5">
            <a:extLst>
              <a:ext uri="{FF2B5EF4-FFF2-40B4-BE49-F238E27FC236}">
                <a16:creationId xmlns:a16="http://schemas.microsoft.com/office/drawing/2014/main" id="{0C9C4004-FA18-4612-0CD3-1CA0C673D752}"/>
              </a:ext>
            </a:extLst>
          </p:cNvPr>
          <p:cNvSpPr>
            <a:spLocks noChangeArrowheads="1"/>
          </p:cNvSpPr>
          <p:nvPr/>
        </p:nvSpPr>
        <p:spPr bwMode="auto">
          <a:xfrm>
            <a:off x="2904873" y="3963126"/>
            <a:ext cx="533400" cy="533400"/>
          </a:xfrm>
          <a:prstGeom prst="octagon">
            <a:avLst>
              <a:gd name="adj" fmla="val 29287"/>
            </a:avLst>
          </a:prstGeom>
          <a:solidFill>
            <a:schemeClr val="tx2"/>
          </a:solidFill>
          <a:ln w="9525">
            <a:solidFill>
              <a:schemeClr val="tx2"/>
            </a:solid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nl-NL"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6" name="Line 7">
            <a:extLst>
              <a:ext uri="{FF2B5EF4-FFF2-40B4-BE49-F238E27FC236}">
                <a16:creationId xmlns:a16="http://schemas.microsoft.com/office/drawing/2014/main" id="{68260ACA-F91A-A067-7F91-5062B5A676CD}"/>
              </a:ext>
            </a:extLst>
          </p:cNvPr>
          <p:cNvSpPr>
            <a:spLocks noChangeShapeType="1"/>
          </p:cNvSpPr>
          <p:nvPr/>
        </p:nvSpPr>
        <p:spPr bwMode="auto">
          <a:xfrm>
            <a:off x="3168903" y="3279395"/>
            <a:ext cx="1" cy="578796"/>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7" name="Text Box 13">
            <a:extLst>
              <a:ext uri="{FF2B5EF4-FFF2-40B4-BE49-F238E27FC236}">
                <a16:creationId xmlns:a16="http://schemas.microsoft.com/office/drawing/2014/main" id="{9FDF829D-26F1-2B54-E092-6E5AD9EAC7B4}"/>
              </a:ext>
            </a:extLst>
          </p:cNvPr>
          <p:cNvSpPr txBox="1">
            <a:spLocks noChangeArrowheads="1"/>
          </p:cNvSpPr>
          <p:nvPr/>
        </p:nvSpPr>
        <p:spPr bwMode="auto">
          <a:xfrm>
            <a:off x="1559495" y="5085184"/>
            <a:ext cx="334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the situation as it is or expected</a:t>
            </a:r>
            <a:endParaRPr lang="en-GB" altLang="en-US" b="1" dirty="0">
              <a:solidFill>
                <a:schemeClr val="tx2"/>
              </a:solidFill>
              <a:latin typeface="Bradley Hand ITC" panose="03070402050302030203" pitchFamily="66" charset="0"/>
            </a:endParaRPr>
          </a:p>
        </p:txBody>
      </p:sp>
      <p:sp>
        <p:nvSpPr>
          <p:cNvPr id="28" name="Line 14">
            <a:extLst>
              <a:ext uri="{FF2B5EF4-FFF2-40B4-BE49-F238E27FC236}">
                <a16:creationId xmlns:a16="http://schemas.microsoft.com/office/drawing/2014/main" id="{1D8EEB41-1875-EBC8-3E03-CF551CC0BFFA}"/>
              </a:ext>
            </a:extLst>
          </p:cNvPr>
          <p:cNvSpPr>
            <a:spLocks noChangeShapeType="1"/>
          </p:cNvSpPr>
          <p:nvPr/>
        </p:nvSpPr>
        <p:spPr bwMode="auto">
          <a:xfrm flipV="1">
            <a:off x="3172856" y="4655542"/>
            <a:ext cx="0" cy="501650"/>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29" name="Text Box 51">
            <a:extLst>
              <a:ext uri="{FF2B5EF4-FFF2-40B4-BE49-F238E27FC236}">
                <a16:creationId xmlns:a16="http://schemas.microsoft.com/office/drawing/2014/main" id="{FBA07E20-1086-7E34-2936-0095E84154C6}"/>
              </a:ext>
            </a:extLst>
          </p:cNvPr>
          <p:cNvSpPr txBox="1">
            <a:spLocks noChangeArrowheads="1"/>
          </p:cNvSpPr>
          <p:nvPr/>
        </p:nvSpPr>
        <p:spPr bwMode="auto">
          <a:xfrm>
            <a:off x="1559496" y="2791391"/>
            <a:ext cx="33479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rPr>
              <a:t>where you are now</a:t>
            </a:r>
          </a:p>
        </p:txBody>
      </p:sp>
      <p:sp>
        <p:nvSpPr>
          <p:cNvPr id="33" name="Rounded Rectangle 19">
            <a:extLst>
              <a:ext uri="{FF2B5EF4-FFF2-40B4-BE49-F238E27FC236}">
                <a16:creationId xmlns:a16="http://schemas.microsoft.com/office/drawing/2014/main" id="{FA33120F-D3F0-8EE5-856C-E414AF936D59}"/>
              </a:ext>
            </a:extLst>
          </p:cNvPr>
          <p:cNvSpPr/>
          <p:nvPr/>
        </p:nvSpPr>
        <p:spPr>
          <a:xfrm>
            <a:off x="7112496" y="2492896"/>
            <a:ext cx="3590314" cy="3384376"/>
          </a:xfrm>
          <a:custGeom>
            <a:avLst/>
            <a:gdLst>
              <a:gd name="connsiteX0" fmla="*/ 0 w 3590314"/>
              <a:gd name="connsiteY0" fmla="*/ 564074 h 3384376"/>
              <a:gd name="connsiteX1" fmla="*/ 564074 w 3590314"/>
              <a:gd name="connsiteY1" fmla="*/ 0 h 3384376"/>
              <a:gd name="connsiteX2" fmla="*/ 1179616 w 3590314"/>
              <a:gd name="connsiteY2" fmla="*/ 0 h 3384376"/>
              <a:gd name="connsiteX3" fmla="*/ 1721292 w 3590314"/>
              <a:gd name="connsiteY3" fmla="*/ 0 h 3384376"/>
              <a:gd name="connsiteX4" fmla="*/ 2336834 w 3590314"/>
              <a:gd name="connsiteY4" fmla="*/ 0 h 3384376"/>
              <a:gd name="connsiteX5" fmla="*/ 3026240 w 3590314"/>
              <a:gd name="connsiteY5" fmla="*/ 0 h 3384376"/>
              <a:gd name="connsiteX6" fmla="*/ 3590314 w 3590314"/>
              <a:gd name="connsiteY6" fmla="*/ 564074 h 3384376"/>
              <a:gd name="connsiteX7" fmla="*/ 3590314 w 3590314"/>
              <a:gd name="connsiteY7" fmla="*/ 1128131 h 3384376"/>
              <a:gd name="connsiteX8" fmla="*/ 3590314 w 3590314"/>
              <a:gd name="connsiteY8" fmla="*/ 1624501 h 3384376"/>
              <a:gd name="connsiteX9" fmla="*/ 3590314 w 3590314"/>
              <a:gd name="connsiteY9" fmla="*/ 2211120 h 3384376"/>
              <a:gd name="connsiteX10" fmla="*/ 3590314 w 3590314"/>
              <a:gd name="connsiteY10" fmla="*/ 2820302 h 3384376"/>
              <a:gd name="connsiteX11" fmla="*/ 3026240 w 3590314"/>
              <a:gd name="connsiteY11" fmla="*/ 3384376 h 3384376"/>
              <a:gd name="connsiteX12" fmla="*/ 2459942 w 3590314"/>
              <a:gd name="connsiteY12" fmla="*/ 3384376 h 3384376"/>
              <a:gd name="connsiteX13" fmla="*/ 1844400 w 3590314"/>
              <a:gd name="connsiteY13" fmla="*/ 3384376 h 3384376"/>
              <a:gd name="connsiteX14" fmla="*/ 1228859 w 3590314"/>
              <a:gd name="connsiteY14" fmla="*/ 3384376 h 3384376"/>
              <a:gd name="connsiteX15" fmla="*/ 564074 w 3590314"/>
              <a:gd name="connsiteY15" fmla="*/ 3384376 h 3384376"/>
              <a:gd name="connsiteX16" fmla="*/ 0 w 3590314"/>
              <a:gd name="connsiteY16" fmla="*/ 2820302 h 3384376"/>
              <a:gd name="connsiteX17" fmla="*/ 0 w 3590314"/>
              <a:gd name="connsiteY17" fmla="*/ 2301370 h 3384376"/>
              <a:gd name="connsiteX18" fmla="*/ 0 w 3590314"/>
              <a:gd name="connsiteY18" fmla="*/ 1759875 h 3384376"/>
              <a:gd name="connsiteX19" fmla="*/ 0 w 3590314"/>
              <a:gd name="connsiteY19" fmla="*/ 1240942 h 3384376"/>
              <a:gd name="connsiteX20" fmla="*/ 0 w 3590314"/>
              <a:gd name="connsiteY20" fmla="*/ 564074 h 338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0314" h="3384376" fill="none" extrusionOk="0">
                <a:moveTo>
                  <a:pt x="0" y="564074"/>
                </a:moveTo>
                <a:cubicBezTo>
                  <a:pt x="64580" y="266714"/>
                  <a:pt x="264997" y="782"/>
                  <a:pt x="564074" y="0"/>
                </a:cubicBezTo>
                <a:cubicBezTo>
                  <a:pt x="725682" y="-3869"/>
                  <a:pt x="1021172" y="3956"/>
                  <a:pt x="1179616" y="0"/>
                </a:cubicBezTo>
                <a:cubicBezTo>
                  <a:pt x="1338060" y="-3956"/>
                  <a:pt x="1608253" y="-6222"/>
                  <a:pt x="1721292" y="0"/>
                </a:cubicBezTo>
                <a:cubicBezTo>
                  <a:pt x="1834331" y="6222"/>
                  <a:pt x="2058635" y="-9246"/>
                  <a:pt x="2336834" y="0"/>
                </a:cubicBezTo>
                <a:cubicBezTo>
                  <a:pt x="2615033" y="9246"/>
                  <a:pt x="2727003" y="29789"/>
                  <a:pt x="3026240" y="0"/>
                </a:cubicBezTo>
                <a:cubicBezTo>
                  <a:pt x="3348381" y="-10115"/>
                  <a:pt x="3625084" y="220794"/>
                  <a:pt x="3590314" y="564074"/>
                </a:cubicBezTo>
                <a:cubicBezTo>
                  <a:pt x="3598326" y="694796"/>
                  <a:pt x="3599550" y="974287"/>
                  <a:pt x="3590314" y="1128131"/>
                </a:cubicBezTo>
                <a:cubicBezTo>
                  <a:pt x="3581078" y="1281975"/>
                  <a:pt x="3609575" y="1450918"/>
                  <a:pt x="3590314" y="1624501"/>
                </a:cubicBezTo>
                <a:cubicBezTo>
                  <a:pt x="3571054" y="1798084"/>
                  <a:pt x="3578406" y="1979283"/>
                  <a:pt x="3590314" y="2211120"/>
                </a:cubicBezTo>
                <a:cubicBezTo>
                  <a:pt x="3602222" y="2442957"/>
                  <a:pt x="3598774" y="2585680"/>
                  <a:pt x="3590314" y="2820302"/>
                </a:cubicBezTo>
                <a:cubicBezTo>
                  <a:pt x="3546251" y="3149103"/>
                  <a:pt x="3380095" y="3402573"/>
                  <a:pt x="3026240" y="3384376"/>
                </a:cubicBezTo>
                <a:cubicBezTo>
                  <a:pt x="2799955" y="3396848"/>
                  <a:pt x="2639170" y="3397105"/>
                  <a:pt x="2459942" y="3384376"/>
                </a:cubicBezTo>
                <a:cubicBezTo>
                  <a:pt x="2280714" y="3371647"/>
                  <a:pt x="1990992" y="3384327"/>
                  <a:pt x="1844400" y="3384376"/>
                </a:cubicBezTo>
                <a:cubicBezTo>
                  <a:pt x="1697808" y="3384425"/>
                  <a:pt x="1367552" y="3364442"/>
                  <a:pt x="1228859" y="3384376"/>
                </a:cubicBezTo>
                <a:cubicBezTo>
                  <a:pt x="1090166" y="3404310"/>
                  <a:pt x="886930" y="3410089"/>
                  <a:pt x="564074" y="3384376"/>
                </a:cubicBezTo>
                <a:cubicBezTo>
                  <a:pt x="271049" y="3422297"/>
                  <a:pt x="7039" y="3144424"/>
                  <a:pt x="0" y="2820302"/>
                </a:cubicBezTo>
                <a:cubicBezTo>
                  <a:pt x="-12382" y="2619069"/>
                  <a:pt x="-17440" y="2512676"/>
                  <a:pt x="0" y="2301370"/>
                </a:cubicBezTo>
                <a:cubicBezTo>
                  <a:pt x="17440" y="2090064"/>
                  <a:pt x="-23306" y="1877622"/>
                  <a:pt x="0" y="1759875"/>
                </a:cubicBezTo>
                <a:cubicBezTo>
                  <a:pt x="23306" y="1642129"/>
                  <a:pt x="-24744" y="1455774"/>
                  <a:pt x="0" y="1240942"/>
                </a:cubicBezTo>
                <a:cubicBezTo>
                  <a:pt x="24744" y="1026110"/>
                  <a:pt x="-15055" y="812972"/>
                  <a:pt x="0" y="564074"/>
                </a:cubicBezTo>
                <a:close/>
              </a:path>
              <a:path w="3590314" h="3384376" stroke="0" extrusionOk="0">
                <a:moveTo>
                  <a:pt x="0" y="564074"/>
                </a:moveTo>
                <a:cubicBezTo>
                  <a:pt x="-34892" y="193775"/>
                  <a:pt x="251450" y="-24691"/>
                  <a:pt x="564074" y="0"/>
                </a:cubicBezTo>
                <a:cubicBezTo>
                  <a:pt x="756338" y="4313"/>
                  <a:pt x="949776" y="-23729"/>
                  <a:pt x="1204237" y="0"/>
                </a:cubicBezTo>
                <a:cubicBezTo>
                  <a:pt x="1458698" y="23729"/>
                  <a:pt x="1554470" y="-17312"/>
                  <a:pt x="1745914" y="0"/>
                </a:cubicBezTo>
                <a:cubicBezTo>
                  <a:pt x="1937358" y="17312"/>
                  <a:pt x="2107643" y="-29757"/>
                  <a:pt x="2410699" y="0"/>
                </a:cubicBezTo>
                <a:cubicBezTo>
                  <a:pt x="2713756" y="29757"/>
                  <a:pt x="2798008" y="15894"/>
                  <a:pt x="3026240" y="0"/>
                </a:cubicBezTo>
                <a:cubicBezTo>
                  <a:pt x="3358860" y="-28264"/>
                  <a:pt x="3534643" y="304773"/>
                  <a:pt x="3590314" y="564074"/>
                </a:cubicBezTo>
                <a:cubicBezTo>
                  <a:pt x="3594474" y="814604"/>
                  <a:pt x="3589592" y="975911"/>
                  <a:pt x="3590314" y="1083006"/>
                </a:cubicBezTo>
                <a:cubicBezTo>
                  <a:pt x="3591036" y="1190101"/>
                  <a:pt x="3605704" y="1372208"/>
                  <a:pt x="3590314" y="1624501"/>
                </a:cubicBezTo>
                <a:cubicBezTo>
                  <a:pt x="3574924" y="1876795"/>
                  <a:pt x="3577996" y="2021879"/>
                  <a:pt x="3590314" y="2165996"/>
                </a:cubicBezTo>
                <a:cubicBezTo>
                  <a:pt x="3602632" y="2310114"/>
                  <a:pt x="3561241" y="2544303"/>
                  <a:pt x="3590314" y="2820302"/>
                </a:cubicBezTo>
                <a:cubicBezTo>
                  <a:pt x="3600283" y="3167186"/>
                  <a:pt x="3303839" y="3333005"/>
                  <a:pt x="3026240" y="3384376"/>
                </a:cubicBezTo>
                <a:cubicBezTo>
                  <a:pt x="2870749" y="3388478"/>
                  <a:pt x="2550910" y="3363303"/>
                  <a:pt x="2410699" y="3384376"/>
                </a:cubicBezTo>
                <a:cubicBezTo>
                  <a:pt x="2270488" y="3405449"/>
                  <a:pt x="2007713" y="3375013"/>
                  <a:pt x="1745914" y="3384376"/>
                </a:cubicBezTo>
                <a:cubicBezTo>
                  <a:pt x="1484116" y="3393739"/>
                  <a:pt x="1315651" y="3402005"/>
                  <a:pt x="1179616" y="3384376"/>
                </a:cubicBezTo>
                <a:cubicBezTo>
                  <a:pt x="1043581" y="3366747"/>
                  <a:pt x="716036" y="3404421"/>
                  <a:pt x="564074" y="3384376"/>
                </a:cubicBezTo>
                <a:cubicBezTo>
                  <a:pt x="255214" y="3391716"/>
                  <a:pt x="16255" y="3108308"/>
                  <a:pt x="0" y="2820302"/>
                </a:cubicBezTo>
                <a:cubicBezTo>
                  <a:pt x="-90" y="2591637"/>
                  <a:pt x="19608" y="2547085"/>
                  <a:pt x="0" y="2323932"/>
                </a:cubicBezTo>
                <a:cubicBezTo>
                  <a:pt x="-19608" y="2100779"/>
                  <a:pt x="-17310" y="2025753"/>
                  <a:pt x="0" y="1737313"/>
                </a:cubicBezTo>
                <a:cubicBezTo>
                  <a:pt x="17310" y="1448873"/>
                  <a:pt x="-3687" y="1380494"/>
                  <a:pt x="0" y="1240942"/>
                </a:cubicBezTo>
                <a:cubicBezTo>
                  <a:pt x="3687" y="1101390"/>
                  <a:pt x="-2075" y="841909"/>
                  <a:pt x="0" y="564074"/>
                </a:cubicBezTo>
                <a:close/>
              </a:path>
            </a:pathLst>
          </a:custGeom>
          <a:solidFill>
            <a:schemeClr val="accent4">
              <a:lumMod val="20000"/>
              <a:lumOff val="80000"/>
            </a:schemeClr>
          </a:solidFill>
          <a:ln>
            <a:extLst>
              <a:ext uri="{C807C97D-BFC1-408E-A445-0C87EB9F89A2}">
                <ask:lineSketchStyleProps xmlns:ask="http://schemas.microsoft.com/office/drawing/2018/sketchyshapes" sd="458148951">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34" name="Line 6">
            <a:extLst>
              <a:ext uri="{FF2B5EF4-FFF2-40B4-BE49-F238E27FC236}">
                <a16:creationId xmlns:a16="http://schemas.microsoft.com/office/drawing/2014/main" id="{1D1FB1EF-1507-DEAE-047E-41E2A2BCEE7B}"/>
              </a:ext>
            </a:extLst>
          </p:cNvPr>
          <p:cNvSpPr>
            <a:spLocks noChangeShapeType="1"/>
          </p:cNvSpPr>
          <p:nvPr/>
        </p:nvSpPr>
        <p:spPr bwMode="auto">
          <a:xfrm flipH="1" flipV="1">
            <a:off x="8912695" y="3198911"/>
            <a:ext cx="4857" cy="543029"/>
          </a:xfrm>
          <a:prstGeom prst="line">
            <a:avLst/>
          </a:prstGeom>
          <a:noFill/>
          <a:ln w="28575">
            <a:solidFill>
              <a:schemeClr val="tx2"/>
            </a:solidFill>
            <a:round/>
            <a:headEnd type="arrow" w="med" len="med"/>
            <a:tailEnd type="non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5" name="Text Box 9">
            <a:extLst>
              <a:ext uri="{FF2B5EF4-FFF2-40B4-BE49-F238E27FC236}">
                <a16:creationId xmlns:a16="http://schemas.microsoft.com/office/drawing/2014/main" id="{AF50A6BF-BEE7-FB68-DF62-17397CD4E7A7}"/>
              </a:ext>
            </a:extLst>
          </p:cNvPr>
          <p:cNvSpPr txBox="1">
            <a:spLocks noChangeArrowheads="1"/>
          </p:cNvSpPr>
          <p:nvPr/>
        </p:nvSpPr>
        <p:spPr bwMode="auto">
          <a:xfrm>
            <a:off x="7112495" y="2741712"/>
            <a:ext cx="3590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solidFill>
                  <a:schemeClr val="tx2"/>
                </a:solidFill>
                <a:latin typeface="Bradley Hand ITC" panose="03070402050302030203" pitchFamily="66" charset="0"/>
              </a:rPr>
              <a:t>where you want to be</a:t>
            </a:r>
          </a:p>
        </p:txBody>
      </p:sp>
      <p:sp>
        <p:nvSpPr>
          <p:cNvPr id="36" name="Text Box 15">
            <a:extLst>
              <a:ext uri="{FF2B5EF4-FFF2-40B4-BE49-F238E27FC236}">
                <a16:creationId xmlns:a16="http://schemas.microsoft.com/office/drawing/2014/main" id="{8148BD84-026B-F23F-6F7E-A26D912A4C02}"/>
              </a:ext>
            </a:extLst>
          </p:cNvPr>
          <p:cNvSpPr txBox="1">
            <a:spLocks noChangeArrowheads="1"/>
          </p:cNvSpPr>
          <p:nvPr/>
        </p:nvSpPr>
        <p:spPr bwMode="auto">
          <a:xfrm>
            <a:off x="7112496" y="5003414"/>
            <a:ext cx="357761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accent2"/>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chemeClr val="tx2"/>
                </a:solidFill>
                <a:latin typeface="Bradley Hand ITC" panose="03070402050302030203" pitchFamily="66" charset="0"/>
                <a:cs typeface="Arial" panose="020B0604020202020204" pitchFamily="34" charset="0"/>
              </a:rPr>
              <a:t>the situation as desired (objective)</a:t>
            </a:r>
            <a:endParaRPr lang="en-GB" altLang="en-US" b="1" dirty="0">
              <a:solidFill>
                <a:schemeClr val="tx2"/>
              </a:solidFill>
              <a:latin typeface="Bradley Hand ITC" panose="03070402050302030203" pitchFamily="66" charset="0"/>
              <a:cs typeface="Arial" panose="020B0604020202020204" pitchFamily="34" charset="0"/>
            </a:endParaRPr>
          </a:p>
        </p:txBody>
      </p:sp>
      <p:sp>
        <p:nvSpPr>
          <p:cNvPr id="37" name="Line 16">
            <a:extLst>
              <a:ext uri="{FF2B5EF4-FFF2-40B4-BE49-F238E27FC236}">
                <a16:creationId xmlns:a16="http://schemas.microsoft.com/office/drawing/2014/main" id="{CE51FB5C-A0E5-FE59-AB22-DB91644379F3}"/>
              </a:ext>
            </a:extLst>
          </p:cNvPr>
          <p:cNvSpPr>
            <a:spLocks noChangeShapeType="1"/>
          </p:cNvSpPr>
          <p:nvPr/>
        </p:nvSpPr>
        <p:spPr bwMode="auto">
          <a:xfrm flipV="1">
            <a:off x="8917553" y="4529840"/>
            <a:ext cx="12700" cy="515938"/>
          </a:xfrm>
          <a:prstGeom prst="line">
            <a:avLst/>
          </a:prstGeom>
          <a:noFill/>
          <a:ln w="28575">
            <a:solidFill>
              <a:schemeClr val="tx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8" name="Pentagon 37">
            <a:extLst>
              <a:ext uri="{FF2B5EF4-FFF2-40B4-BE49-F238E27FC236}">
                <a16:creationId xmlns:a16="http://schemas.microsoft.com/office/drawing/2014/main" id="{23296ABF-C0A6-6261-1259-8D23204DD9A2}"/>
              </a:ext>
            </a:extLst>
          </p:cNvPr>
          <p:cNvSpPr/>
          <p:nvPr/>
        </p:nvSpPr>
        <p:spPr>
          <a:xfrm>
            <a:off x="8535957" y="3833848"/>
            <a:ext cx="753478" cy="642205"/>
          </a:xfrm>
          <a:custGeom>
            <a:avLst/>
            <a:gdLst>
              <a:gd name="connsiteX0" fmla="*/ 1 w 753478"/>
              <a:gd name="connsiteY0" fmla="*/ 245300 h 642205"/>
              <a:gd name="connsiteX1" fmla="*/ 376739 w 753478"/>
              <a:gd name="connsiteY1" fmla="*/ 0 h 642205"/>
              <a:gd name="connsiteX2" fmla="*/ 753477 w 753478"/>
              <a:gd name="connsiteY2" fmla="*/ 245300 h 642205"/>
              <a:gd name="connsiteX3" fmla="*/ 609576 w 753478"/>
              <a:gd name="connsiteY3" fmla="*/ 642203 h 642205"/>
              <a:gd name="connsiteX4" fmla="*/ 143902 w 753478"/>
              <a:gd name="connsiteY4" fmla="*/ 642203 h 642205"/>
              <a:gd name="connsiteX5" fmla="*/ 1 w 753478"/>
              <a:gd name="connsiteY5" fmla="*/ 245300 h 64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478" h="642205" fill="none" extrusionOk="0">
                <a:moveTo>
                  <a:pt x="1" y="245300"/>
                </a:moveTo>
                <a:cubicBezTo>
                  <a:pt x="137899" y="176299"/>
                  <a:pt x="285830" y="57334"/>
                  <a:pt x="376739" y="0"/>
                </a:cubicBezTo>
                <a:cubicBezTo>
                  <a:pt x="556269" y="108635"/>
                  <a:pt x="612635" y="171808"/>
                  <a:pt x="753477" y="245300"/>
                </a:cubicBezTo>
                <a:cubicBezTo>
                  <a:pt x="716527" y="331317"/>
                  <a:pt x="628530" y="537757"/>
                  <a:pt x="609576" y="642203"/>
                </a:cubicBezTo>
                <a:cubicBezTo>
                  <a:pt x="394389" y="630141"/>
                  <a:pt x="354789" y="627601"/>
                  <a:pt x="143902" y="642203"/>
                </a:cubicBezTo>
                <a:cubicBezTo>
                  <a:pt x="95669" y="465031"/>
                  <a:pt x="52299" y="440348"/>
                  <a:pt x="1" y="245300"/>
                </a:cubicBezTo>
                <a:close/>
              </a:path>
              <a:path w="753478" h="642205" stroke="0" extrusionOk="0">
                <a:moveTo>
                  <a:pt x="1" y="245300"/>
                </a:moveTo>
                <a:cubicBezTo>
                  <a:pt x="83009" y="202995"/>
                  <a:pt x="199067" y="95694"/>
                  <a:pt x="376739" y="0"/>
                </a:cubicBezTo>
                <a:cubicBezTo>
                  <a:pt x="467374" y="74363"/>
                  <a:pt x="641266" y="155924"/>
                  <a:pt x="753477" y="245300"/>
                </a:cubicBezTo>
                <a:cubicBezTo>
                  <a:pt x="689001" y="366829"/>
                  <a:pt x="638248" y="540837"/>
                  <a:pt x="609576" y="642203"/>
                </a:cubicBezTo>
                <a:cubicBezTo>
                  <a:pt x="443014" y="621791"/>
                  <a:pt x="251774" y="635877"/>
                  <a:pt x="143902" y="642203"/>
                </a:cubicBezTo>
                <a:cubicBezTo>
                  <a:pt x="109820" y="523786"/>
                  <a:pt x="50013" y="329482"/>
                  <a:pt x="1" y="245300"/>
                </a:cubicBezTo>
                <a:close/>
              </a:path>
            </a:pathLst>
          </a:custGeom>
          <a:ln>
            <a:extLst>
              <a:ext uri="{C807C97D-BFC1-408E-A445-0C87EB9F89A2}">
                <ask:lineSketchStyleProps xmlns:ask="http://schemas.microsoft.com/office/drawing/2018/sketchyshapes" sd="1795029907">
                  <a:prstGeom prst="pent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Bradley Hand ITC" panose="03070402050302030203" pitchFamily="66" charset="0"/>
            </a:endParaRPr>
          </a:p>
        </p:txBody>
      </p:sp>
      <p:sp>
        <p:nvSpPr>
          <p:cNvPr id="32" name="Line 16">
            <a:extLst>
              <a:ext uri="{FF2B5EF4-FFF2-40B4-BE49-F238E27FC236}">
                <a16:creationId xmlns:a16="http://schemas.microsoft.com/office/drawing/2014/main" id="{0118D8E0-44A0-5138-CC44-0FE8D50CE29C}"/>
              </a:ext>
            </a:extLst>
          </p:cNvPr>
          <p:cNvSpPr>
            <a:spLocks noChangeShapeType="1"/>
          </p:cNvSpPr>
          <p:nvPr/>
        </p:nvSpPr>
        <p:spPr bwMode="auto">
          <a:xfrm>
            <a:off x="3811884" y="4221088"/>
            <a:ext cx="4320480" cy="0"/>
          </a:xfrm>
          <a:prstGeom prst="line">
            <a:avLst/>
          </a:prstGeom>
          <a:noFill/>
          <a:ln w="28575">
            <a:solidFill>
              <a:schemeClr val="tx2"/>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chemeClr val="tx2"/>
              </a:solidFill>
              <a:effectLst/>
              <a:uLnTx/>
              <a:uFillTx/>
              <a:latin typeface="Bradley Hand ITC" panose="03070402050302030203" pitchFamily="66" charset="0"/>
              <a:ea typeface="ＭＳ Ｐゴシック" panose="020B0600070205080204" pitchFamily="34" charset="-128"/>
            </a:endParaRPr>
          </a:p>
        </p:txBody>
      </p:sp>
      <p:sp>
        <p:nvSpPr>
          <p:cNvPr id="30" name="Oval 29">
            <a:extLst>
              <a:ext uri="{FF2B5EF4-FFF2-40B4-BE49-F238E27FC236}">
                <a16:creationId xmlns:a16="http://schemas.microsoft.com/office/drawing/2014/main" id="{3AD550DE-6778-4249-41F9-B058A8CFDBB2}"/>
              </a:ext>
            </a:extLst>
          </p:cNvPr>
          <p:cNvSpPr/>
          <p:nvPr/>
        </p:nvSpPr>
        <p:spPr>
          <a:xfrm>
            <a:off x="5211763" y="3861048"/>
            <a:ext cx="1460301" cy="685800"/>
          </a:xfrm>
          <a:custGeom>
            <a:avLst/>
            <a:gdLst>
              <a:gd name="connsiteX0" fmla="*/ 0 w 1460301"/>
              <a:gd name="connsiteY0" fmla="*/ 342900 h 685800"/>
              <a:gd name="connsiteX1" fmla="*/ 730151 w 1460301"/>
              <a:gd name="connsiteY1" fmla="*/ 0 h 685800"/>
              <a:gd name="connsiteX2" fmla="*/ 1460302 w 1460301"/>
              <a:gd name="connsiteY2" fmla="*/ 342900 h 685800"/>
              <a:gd name="connsiteX3" fmla="*/ 730151 w 1460301"/>
              <a:gd name="connsiteY3" fmla="*/ 685800 h 685800"/>
              <a:gd name="connsiteX4" fmla="*/ 0 w 1460301"/>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301" h="685800" fill="none" extrusionOk="0">
                <a:moveTo>
                  <a:pt x="0" y="342900"/>
                </a:moveTo>
                <a:cubicBezTo>
                  <a:pt x="-56788" y="138754"/>
                  <a:pt x="348229" y="-27954"/>
                  <a:pt x="730151" y="0"/>
                </a:cubicBezTo>
                <a:cubicBezTo>
                  <a:pt x="1121556" y="3532"/>
                  <a:pt x="1444256" y="153775"/>
                  <a:pt x="1460302" y="342900"/>
                </a:cubicBezTo>
                <a:cubicBezTo>
                  <a:pt x="1448571" y="468998"/>
                  <a:pt x="1183222" y="662819"/>
                  <a:pt x="730151" y="685800"/>
                </a:cubicBezTo>
                <a:cubicBezTo>
                  <a:pt x="290084" y="690177"/>
                  <a:pt x="-7344" y="522348"/>
                  <a:pt x="0" y="342900"/>
                </a:cubicBezTo>
                <a:close/>
              </a:path>
              <a:path w="1460301" h="685800" stroke="0" extrusionOk="0">
                <a:moveTo>
                  <a:pt x="0" y="342900"/>
                </a:moveTo>
                <a:cubicBezTo>
                  <a:pt x="-35861" y="185913"/>
                  <a:pt x="317580" y="4831"/>
                  <a:pt x="730151" y="0"/>
                </a:cubicBezTo>
                <a:cubicBezTo>
                  <a:pt x="1156163" y="21174"/>
                  <a:pt x="1474321" y="169642"/>
                  <a:pt x="1460302" y="342900"/>
                </a:cubicBezTo>
                <a:cubicBezTo>
                  <a:pt x="1459566" y="537134"/>
                  <a:pt x="1094418" y="693332"/>
                  <a:pt x="730151" y="685800"/>
                </a:cubicBezTo>
                <a:cubicBezTo>
                  <a:pt x="347512" y="670375"/>
                  <a:pt x="20638" y="505902"/>
                  <a:pt x="0" y="342900"/>
                </a:cubicBezTo>
                <a:close/>
              </a:path>
            </a:pathLst>
          </a:custGeom>
          <a:solidFill>
            <a:schemeClr val="accent3">
              <a:lumMod val="40000"/>
              <a:lumOff val="60000"/>
            </a:schemeClr>
          </a:solidFill>
          <a:ln>
            <a:solidFill>
              <a:schemeClr val="tx1"/>
            </a:solidFill>
            <a:extLst>
              <a:ext uri="{C807C97D-BFC1-408E-A445-0C87EB9F89A2}">
                <ask:lineSketchStyleProps xmlns:ask="http://schemas.microsoft.com/office/drawing/2018/sketchyshapes" sd="871183283">
                  <a:prstGeom prst="ellipse">
                    <a:avLst/>
                  </a:prstGeom>
                  <ask:type>
                    <ask:lineSketchCurve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Bradley Hand ITC" panose="03070402050302030203" pitchFamily="66" charset="0"/>
              </a:rPr>
              <a:t>plan</a:t>
            </a:r>
          </a:p>
        </p:txBody>
      </p:sp>
      <p:sp>
        <p:nvSpPr>
          <p:cNvPr id="8" name="TextBox 7">
            <a:extLst>
              <a:ext uri="{FF2B5EF4-FFF2-40B4-BE49-F238E27FC236}">
                <a16:creationId xmlns:a16="http://schemas.microsoft.com/office/drawing/2014/main" id="{11725658-3BC8-17B2-AA2E-CFDA18E0D3AC}"/>
              </a:ext>
            </a:extLst>
          </p:cNvPr>
          <p:cNvSpPr txBox="1"/>
          <p:nvPr/>
        </p:nvSpPr>
        <p:spPr>
          <a:xfrm>
            <a:off x="3244864" y="260648"/>
            <a:ext cx="8107720" cy="923330"/>
          </a:xfrm>
          <a:prstGeom prst="rect">
            <a:avLst/>
          </a:prstGeom>
          <a:noFill/>
        </p:spPr>
        <p:txBody>
          <a:bodyPr wrap="square" rtlCol="0">
            <a:spAutoFit/>
          </a:bodyPr>
          <a:lstStyle/>
          <a:p>
            <a:r>
              <a:rPr lang="en-GB" dirty="0"/>
              <a:t>A plan describes the current situation, the desired situation (the objectives and monitoring criteria), and the strategy on how to get there (what, why, who, where, when, and how)</a:t>
            </a:r>
          </a:p>
        </p:txBody>
      </p:sp>
    </p:spTree>
    <p:extLst>
      <p:ext uri="{BB962C8B-B14F-4D97-AF65-F5344CB8AC3E}">
        <p14:creationId xmlns:p14="http://schemas.microsoft.com/office/powerpoint/2010/main" val="598971059"/>
      </p:ext>
    </p:extLst>
  </p:cSld>
  <p:clrMapOvr>
    <a:masterClrMapping/>
  </p:clrMapOvr>
</p:sld>
</file>

<file path=ppt/theme/theme1.xml><?xml version="1.0" encoding="utf-8"?>
<a:theme xmlns:a="http://schemas.openxmlformats.org/drawingml/2006/main" name="Presentation_UNESCO-IHE">
  <a:themeElements>
    <a:clrScheme name="Custom 1">
      <a:dk1>
        <a:sysClr val="windowText" lastClr="000000"/>
      </a:dk1>
      <a:lt1>
        <a:sysClr val="window" lastClr="FFFFFF"/>
      </a:lt1>
      <a:dk2>
        <a:srgbClr val="1F497D"/>
      </a:dk2>
      <a:lt2>
        <a:srgbClr val="EEECE1"/>
      </a:lt2>
      <a:accent1>
        <a:srgbClr val="00004B"/>
      </a:accent1>
      <a:accent2>
        <a:srgbClr val="005576"/>
      </a:accent2>
      <a:accent3>
        <a:srgbClr val="28AC8A"/>
      </a:accent3>
      <a:accent4>
        <a:srgbClr val="009FEE"/>
      </a:accent4>
      <a:accent5>
        <a:srgbClr val="808080"/>
      </a:accent5>
      <a:accent6>
        <a:srgbClr val="F79646"/>
      </a:accent6>
      <a:hlink>
        <a:srgbClr val="00004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corporate_powerpoint" id="{26749F87-8C3F-4659-86A0-1C088A123114}" vid="{1F56D802-1044-4A56-9DD4-21286B44DAB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template_corporate_powerpoint</Template>
  <TotalTime>1357</TotalTime>
  <Words>885</Words>
  <Application>Microsoft Office PowerPoint</Application>
  <PresentationFormat>Widescreen</PresentationFormat>
  <Paragraphs>125</Paragraphs>
  <Slides>23</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Arial</vt:lpstr>
      <vt:lpstr>Bradley Hand ITC</vt:lpstr>
      <vt:lpstr>Comic Sans MS</vt:lpstr>
      <vt:lpstr>Lucida Grande</vt:lpstr>
      <vt:lpstr>Times New Roman</vt:lpstr>
      <vt:lpstr>Trebuchet MS</vt:lpstr>
      <vt:lpstr>Presentation_UNESCO-IHE</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planning?</vt:lpstr>
      <vt:lpstr>PowerPoint Presentation</vt:lpstr>
      <vt:lpstr>PowerPoint Presentation</vt:lpstr>
      <vt:lpstr>PowerPoint Presentation</vt:lpstr>
      <vt:lpstr>PowerPoint Presentation</vt:lpstr>
      <vt:lpstr>PowerPoint Presentation</vt:lpstr>
      <vt:lpstr>Case: Rotam bus action plan</vt:lpstr>
      <vt:lpstr>Analyzing problems (cause – effect)</vt:lpstr>
      <vt:lpstr>Analyzing solutions (means – ends)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Jaap Evers</dc:creator>
  <cp:lastModifiedBy>Jaap Evers</cp:lastModifiedBy>
  <cp:revision>3</cp:revision>
  <dcterms:created xsi:type="dcterms:W3CDTF">2025-10-09T14:06:35Z</dcterms:created>
  <dcterms:modified xsi:type="dcterms:W3CDTF">2025-10-10T13:09:33Z</dcterms:modified>
</cp:coreProperties>
</file>