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820" r:id="rId3"/>
    <p:sldId id="821" r:id="rId4"/>
    <p:sldId id="333" r:id="rId5"/>
  </p:sldIdLst>
  <p:sldSz cx="9144000" cy="6858000" type="overhead"/>
  <p:notesSz cx="6797675" cy="9926638"/>
  <p:defaultTextStyle>
    <a:defPPr>
      <a:defRPr lang="en-GB"/>
    </a:defPPr>
    <a:lvl1pPr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66"/>
    <a:srgbClr val="FFFFCC"/>
    <a:srgbClr val="0000CC"/>
    <a:srgbClr val="33CC33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17" autoAdjust="0"/>
  </p:normalViewPr>
  <p:slideViewPr>
    <p:cSldViewPr>
      <p:cViewPr varScale="1">
        <p:scale>
          <a:sx n="87" d="100"/>
          <a:sy n="87" d="100"/>
        </p:scale>
        <p:origin x="12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notesViewPr>
    <p:cSldViewPr>
      <p:cViewPr>
        <p:scale>
          <a:sx n="75" d="100"/>
          <a:sy n="75" d="100"/>
        </p:scale>
        <p:origin x="1915" y="-84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84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204" tIns="48102" rIns="96204" bIns="48102" numCol="1" anchor="ctr" anchorCtr="0" compatLnSpc="1">
            <a:prstTxWarp prst="textNoShape">
              <a:avLst/>
            </a:prstTxWarp>
          </a:bodyPr>
          <a:lstStyle>
            <a:lvl1pPr algn="l" defTabSz="962025">
              <a:spcBef>
                <a:spcPct val="20000"/>
              </a:spcBef>
              <a:buFontTx/>
              <a:buChar char="•"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92" y="1"/>
            <a:ext cx="2945884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204" tIns="48102" rIns="96204" bIns="48102" numCol="1" anchor="ctr" anchorCtr="0" compatLnSpc="1">
            <a:prstTxWarp prst="textNoShape">
              <a:avLst/>
            </a:prstTxWarp>
          </a:bodyPr>
          <a:lstStyle>
            <a:lvl1pPr algn="r" defTabSz="962025">
              <a:spcBef>
                <a:spcPct val="20000"/>
              </a:spcBef>
              <a:buFontTx/>
              <a:buChar char="•"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884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204" tIns="48102" rIns="96204" bIns="48102" numCol="1" anchor="b" anchorCtr="0" compatLnSpc="1">
            <a:prstTxWarp prst="textNoShape">
              <a:avLst/>
            </a:prstTxWarp>
          </a:bodyPr>
          <a:lstStyle>
            <a:lvl1pPr algn="l" defTabSz="962025">
              <a:spcBef>
                <a:spcPct val="20000"/>
              </a:spcBef>
              <a:buFontTx/>
              <a:buChar char="•"/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92" y="9433323"/>
            <a:ext cx="2945884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204" tIns="48102" rIns="96204" bIns="48102" numCol="1" anchor="b" anchorCtr="0" compatLnSpc="1">
            <a:prstTxWarp prst="textNoShape">
              <a:avLst/>
            </a:prstTxWarp>
          </a:bodyPr>
          <a:lstStyle>
            <a:lvl1pPr algn="r" defTabSz="962025">
              <a:spcBef>
                <a:spcPct val="20000"/>
              </a:spcBef>
              <a:buFontTx/>
              <a:buChar char="•"/>
              <a:defRPr sz="1300">
                <a:solidFill>
                  <a:schemeClr val="tx1"/>
                </a:solidFill>
              </a:defRPr>
            </a:lvl1pPr>
          </a:lstStyle>
          <a:p>
            <a:fld id="{D333FA74-C5B0-4D7F-B248-BCC3724B1F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6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380" cy="46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6" tIns="48588" rIns="97176" bIns="48588" numCol="1" anchor="t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86" y="1"/>
            <a:ext cx="2950380" cy="46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6" tIns="48588" rIns="97176" bIns="48588" numCol="1" anchor="t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873500" y="660400"/>
            <a:ext cx="11177588" cy="8385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484259" y="661347"/>
            <a:ext cx="2920033" cy="838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6" tIns="48588" rIns="97176" bIns="48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547"/>
            <a:ext cx="2950380" cy="5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6" tIns="48588" rIns="97176" bIns="48588" numCol="1" anchor="b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86" y="9394547"/>
            <a:ext cx="2950380" cy="5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76" tIns="48588" rIns="97176" bIns="48588" numCol="1" anchor="b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760C2B18-97FA-4D90-8625-617387D3A8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89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FB4E8-11F2-4052-BF05-6941B4DCA55F}" type="slidenum">
              <a:rPr lang="en-GB"/>
              <a:pPr/>
              <a:t>1</a:t>
            </a:fld>
            <a:endParaRPr lang="en-GB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773488" y="654050"/>
            <a:ext cx="11023601" cy="8269288"/>
          </a:xfrm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1437" y="651920"/>
            <a:ext cx="2960711" cy="82709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59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338E3-36CB-4AB9-9310-26F64413F81E}" type="slidenum">
              <a:rPr lang="en-GB"/>
              <a:pPr/>
              <a:t>2</a:t>
            </a:fld>
            <a:endParaRPr lang="en-GB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22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71C1A-003D-F7D2-7056-21F394E8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D08C82-46CC-9EFC-3BA3-B862BD656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338E3-36CB-4AB9-9310-26F64413F81E}" type="slidenum">
              <a:rPr lang="en-GB"/>
              <a:pPr/>
              <a:t>3</a:t>
            </a:fld>
            <a:endParaRPr lang="en-GB"/>
          </a:p>
        </p:txBody>
      </p:sp>
      <p:sp>
        <p:nvSpPr>
          <p:cNvPr id="729090" name="Rectangle 2">
            <a:extLst>
              <a:ext uri="{FF2B5EF4-FFF2-40B4-BE49-F238E27FC236}">
                <a16:creationId xmlns:a16="http://schemas.microsoft.com/office/drawing/2014/main" id="{0E584A41-B0D9-2B1C-F62E-466B1BB16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>
            <a:extLst>
              <a:ext uri="{FF2B5EF4-FFF2-40B4-BE49-F238E27FC236}">
                <a16:creationId xmlns:a16="http://schemas.microsoft.com/office/drawing/2014/main" id="{32E8A3EF-8BE0-F932-33AE-148F4BF79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07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>
                <a:buSzPct val="25000"/>
              </a:pPr>
              <a:t>4</a:t>
            </a:fld>
            <a:endParaRPr lang="en-GB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1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6B88E-99CD-47A7-B513-353F9F66CCDF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7" name="Rechte verbindingslijn 5">
            <a:extLst>
              <a:ext uri="{FF2B5EF4-FFF2-40B4-BE49-F238E27FC236}">
                <a16:creationId xmlns:a16="http://schemas.microsoft.com/office/drawing/2014/main" id="{6491B038-F3E4-4BF7-A0F6-A625E20394A5}"/>
              </a:ext>
            </a:extLst>
          </p:cNvPr>
          <p:cNvCxnSpPr/>
          <p:nvPr userDrawn="1"/>
        </p:nvCxnSpPr>
        <p:spPr>
          <a:xfrm>
            <a:off x="360000" y="6237312"/>
            <a:ext cx="835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5C3E142-128E-4F63-9DA5-61355C2B9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738" b="16501"/>
          <a:stretch/>
        </p:blipFill>
        <p:spPr>
          <a:xfrm>
            <a:off x="239017" y="6319487"/>
            <a:ext cx="1524671" cy="350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1318E-B7B8-4EDA-BA2C-C5358376CAEA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7" name="Rechte verbindingslijn 5">
            <a:extLst>
              <a:ext uri="{FF2B5EF4-FFF2-40B4-BE49-F238E27FC236}">
                <a16:creationId xmlns:a16="http://schemas.microsoft.com/office/drawing/2014/main" id="{41AA0E53-1749-4E28-A3F8-B32BD2DD66F2}"/>
              </a:ext>
            </a:extLst>
          </p:cNvPr>
          <p:cNvCxnSpPr/>
          <p:nvPr userDrawn="1"/>
        </p:nvCxnSpPr>
        <p:spPr>
          <a:xfrm>
            <a:off x="360000" y="6237312"/>
            <a:ext cx="835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75FAAE2-3E9F-44B7-88C2-B0966D33B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738" b="16501"/>
          <a:stretch/>
        </p:blipFill>
        <p:spPr>
          <a:xfrm>
            <a:off x="239017" y="6319487"/>
            <a:ext cx="1524671" cy="350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5">
            <a:extLst>
              <a:ext uri="{FF2B5EF4-FFF2-40B4-BE49-F238E27FC236}">
                <a16:creationId xmlns:a16="http://schemas.microsoft.com/office/drawing/2014/main" id="{F2CB770B-0697-4D01-8F76-48DA1D9912F8}"/>
              </a:ext>
            </a:extLst>
          </p:cNvPr>
          <p:cNvCxnSpPr/>
          <p:nvPr userDrawn="1"/>
        </p:nvCxnSpPr>
        <p:spPr>
          <a:xfrm>
            <a:off x="360000" y="6237312"/>
            <a:ext cx="835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FF4BCC-0B71-4623-ACC4-262583042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738" b="16501"/>
          <a:stretch/>
        </p:blipFill>
        <p:spPr>
          <a:xfrm>
            <a:off x="239017" y="6319487"/>
            <a:ext cx="1524671" cy="3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7D11-DA6F-490E-B4BB-C763B4F985A3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8B214FF-252A-4227-968C-92F883631AC0}"/>
              </a:ext>
            </a:extLst>
          </p:cNvPr>
          <p:cNvCxnSpPr/>
          <p:nvPr userDrawn="1"/>
        </p:nvCxnSpPr>
        <p:spPr>
          <a:xfrm>
            <a:off x="360000" y="6237312"/>
            <a:ext cx="835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1B9981-924E-4A56-BB71-BFE2F418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738" b="16501"/>
          <a:stretch/>
        </p:blipFill>
        <p:spPr>
          <a:xfrm>
            <a:off x="239017" y="6319487"/>
            <a:ext cx="1524671" cy="3500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E4AE3D7-8951-4BC7-B5F7-6B3978FE1E72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9" name="Rechte verbindingslijn 5">
            <a:extLst>
              <a:ext uri="{FF2B5EF4-FFF2-40B4-BE49-F238E27FC236}">
                <a16:creationId xmlns:a16="http://schemas.microsoft.com/office/drawing/2014/main" id="{5EDD2347-B493-4E02-B321-72733A2B4EAF}"/>
              </a:ext>
            </a:extLst>
          </p:cNvPr>
          <p:cNvCxnSpPr/>
          <p:nvPr userDrawn="1"/>
        </p:nvCxnSpPr>
        <p:spPr>
          <a:xfrm>
            <a:off x="360000" y="6237312"/>
            <a:ext cx="835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2B4BC13-DB45-49A0-96D6-E75693096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4738" b="16501"/>
          <a:stretch/>
        </p:blipFill>
        <p:spPr>
          <a:xfrm>
            <a:off x="239017" y="6319487"/>
            <a:ext cx="1524671" cy="35004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2624336"/>
          </a:xfrm>
          <a:ln>
            <a:noFill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</a:t>
            </a:r>
            <a:br>
              <a:rPr lang="en-GB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cities – some exercises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13176"/>
            <a:ext cx="9144000" cy="1346348"/>
          </a:xfrm>
          <a:noFill/>
          <a:ln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Pieter van der Zaag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GB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Professor of Water Resources Management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November 2025</a:t>
            </a:r>
          </a:p>
        </p:txBody>
      </p:sp>
      <p:pic>
        <p:nvPicPr>
          <p:cNvPr id="5" name="Picture 1030" descr="IMG_0111">
            <a:extLst>
              <a:ext uri="{FF2B5EF4-FFF2-40B4-BE49-F238E27FC236}">
                <a16:creationId xmlns:a16="http://schemas.microsoft.com/office/drawing/2014/main" id="{97BC2CBA-2AB3-4BFB-B8CA-4223BED0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132857"/>
            <a:ext cx="3557432" cy="266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60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Calibri" panose="020F0502020204030204" pitchFamily="34" charset="0"/>
              </a:rPr>
              <a:t>Large cities – the case of Addis</a:t>
            </a:r>
            <a:endParaRPr lang="en-GB" sz="4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832" y="1412776"/>
            <a:ext cx="8350696" cy="47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1. Assess the current situation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urban area, population and industry served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current water sources and water supply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apparent per capita gross water use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return flows, wastewater etc.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current water losses: unaccounted-for, non-revenue etc.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who has access to WASH, coverage; who not?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which institution(s) are involved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financial situation: cost, revenue, tariff system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2. Assess the growth of Addis and its water use, 2015-2025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3. Assess projections of Addis population and water demand, 2025-2035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4. Draw </a:t>
            </a:r>
            <a:r>
              <a:rPr lang="en-US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some lessons</a:t>
            </a:r>
            <a:endParaRPr lang="en-US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23681B-19B1-F5FC-4695-83D882C3AF30}"/>
              </a:ext>
            </a:extLst>
          </p:cNvPr>
          <p:cNvSpPr/>
          <p:nvPr/>
        </p:nvSpPr>
        <p:spPr bwMode="auto">
          <a:xfrm>
            <a:off x="1187624" y="1788840"/>
            <a:ext cx="6768752" cy="250425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15E2C-FD9A-C36D-9410-422179BAE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>
            <a:extLst>
              <a:ext uri="{FF2B5EF4-FFF2-40B4-BE49-F238E27FC236}">
                <a16:creationId xmlns:a16="http://schemas.microsoft.com/office/drawing/2014/main" id="{F1A4C96C-0415-D407-F440-BD1B07A51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Calibri" panose="020F0502020204030204" pitchFamily="34" charset="0"/>
              </a:rPr>
              <a:t>Large cities – the case of Addis</a:t>
            </a:r>
            <a:endParaRPr lang="en-GB" sz="4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8067" name="Rectangle 3">
            <a:extLst>
              <a:ext uri="{FF2B5EF4-FFF2-40B4-BE49-F238E27FC236}">
                <a16:creationId xmlns:a16="http://schemas.microsoft.com/office/drawing/2014/main" id="{E8016580-F1C6-2A1D-B431-D1CA2583D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832" y="1412776"/>
            <a:ext cx="8350696" cy="47845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1. Assess the current situation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urban area, population and industry served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current water sources and water supply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apparent per capita gross water use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return flows, wastewater etc.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current water losses: unaccounted-for, non-revenue etc.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Coverage; who has access to WASH, who not?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which institution(s) are involved</a:t>
            </a:r>
          </a:p>
          <a:p>
            <a:pPr marL="720725" indent="-3619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financial situation: cost, revenue, tariff system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2. Assess the growth of Addis and its water use, 2015-2025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3. Assess projections of Addis population and water demand, 2025-2035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4. Draw some lessons</a:t>
            </a:r>
          </a:p>
        </p:txBody>
      </p:sp>
    </p:spTree>
    <p:extLst>
      <p:ext uri="{BB962C8B-B14F-4D97-AF65-F5344CB8AC3E}">
        <p14:creationId xmlns:p14="http://schemas.microsoft.com/office/powerpoint/2010/main" val="153296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0" y="582349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p.vanderzaag@un-ihe.org</a:t>
            </a:r>
          </a:p>
        </p:txBody>
      </p:sp>
      <p:pic>
        <p:nvPicPr>
          <p:cNvPr id="5122" name="Picture 2" descr="IMG_0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08" y="394304"/>
            <a:ext cx="3950208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4214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5614</TotalTime>
  <Words>237</Words>
  <Application>Microsoft Office PowerPoint</Application>
  <PresentationFormat>Overhead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Blank Presentation</vt:lpstr>
      <vt:lpstr>BRIGHT Large cities – some exercises</vt:lpstr>
      <vt:lpstr>Large cities – the case of Addis</vt:lpstr>
      <vt:lpstr>Large cities – the case of Addis</vt:lpstr>
      <vt:lpstr>PowerPoint Presentation</vt:lpstr>
    </vt:vector>
  </TitlesOfParts>
  <Company>IHE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Computer Group</dc:creator>
  <cp:lastModifiedBy>Pieter van der Zaag</cp:lastModifiedBy>
  <cp:revision>366</cp:revision>
  <cp:lastPrinted>2024-11-13T07:32:10Z</cp:lastPrinted>
  <dcterms:created xsi:type="dcterms:W3CDTF">1999-05-25T11:38:04Z</dcterms:created>
  <dcterms:modified xsi:type="dcterms:W3CDTF">2025-11-07T11:24:27Z</dcterms:modified>
</cp:coreProperties>
</file>