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en-US" sz="60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82B47E3-3053-474F-80D2-6E8FA35554FC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with Ca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</p:txBody>
      </p:sp>
      <p:sp>
        <p:nvSpPr>
          <p:cNvPr id="53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55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8C745B9-8779-4F73-84A9-4D6D6BF77261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with Cap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32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chemeClr val="dk1"/>
                </a:solidFill>
                <a:latin typeface="Calibri"/>
              </a:rPr>
              <a:t>Seventh Outline Level</a:t>
            </a: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16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</p:txBody>
      </p:sp>
      <p:sp>
        <p:nvSpPr>
          <p:cNvPr id="59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DB612DF-ED18-434F-A1C4-FD73CE94111C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A7C3DA4-B112-4F00-AE61-2BEDACD6A8DE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4EDC50A-68F0-44BB-BA85-097BB3F5725E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31313B2-61F7-4EE8-98A6-D2BA449735EC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Head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60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Edit Master text styles</a:t>
            </a:r>
            <a:endParaRPr lang="en-US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26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A67CFF5-48D5-4B0A-AB4C-A334522865B6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30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32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5F0C1FE-F76A-4994-9676-CD96CC428BF3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is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  <a:endParaRPr lang="en-US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  <a:endParaRPr lang="en-US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Edit Master text styles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400" b="0" strike="noStrike" spc="-1">
                <a:solidFill>
                  <a:schemeClr val="dk1"/>
                </a:solidFill>
                <a:latin typeface="Calibri"/>
              </a:rPr>
              <a:t>Second level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Third level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level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Fifth level</a:t>
            </a:r>
          </a:p>
        </p:txBody>
      </p:sp>
      <p:sp>
        <p:nvSpPr>
          <p:cNvPr id="38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40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61503CE-7F0D-4491-9100-98D083061021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en-US" sz="4400" b="0" strike="noStrike" spc="-1">
                <a:solidFill>
                  <a:schemeClr val="dk1"/>
                </a:solidFill>
                <a:latin typeface="Calibri Light"/>
              </a:rPr>
              <a:t>Click to edit Master title style</a:t>
            </a:r>
            <a:endParaRPr lang="en-US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44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96B5FAB-F30B-4681-B7FB-D2D1A67A89D2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&lt;date/time&gt;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en-GB" sz="1400" b="0" strike="noStrike" spc="-1">
                <a:solidFill>
                  <a:srgbClr val="000000"/>
                </a:solidFill>
                <a:latin typeface="Calibri"/>
              </a:defRPr>
            </a:lvl1pPr>
          </a:lstStyle>
          <a:p>
            <a:pPr indent="0" algn="ct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Calibri"/>
              </a:rPr>
              <a:t>&lt;footer&gt;</a:t>
            </a:r>
          </a:p>
        </p:txBody>
      </p:sp>
      <p:sp>
        <p:nvSpPr>
          <p:cNvPr id="47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42C54EC-A962-4990-B5F2-B5B3FCD6B72F}" type="slidenum">
              <a:rPr lang="en-GB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chemeClr val="dk1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chemeClr val="dk1"/>
                </a:solidFill>
                <a:latin typeface="Calibri"/>
              </a:rPr>
              <a:t>Seventh Outline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png"/><Relationship Id="rId11" Type="http://schemas.openxmlformats.org/officeDocument/2006/relationships/image" Target="../media/image3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1"/>
          <p:cNvSpPr/>
          <p:nvPr/>
        </p:nvSpPr>
        <p:spPr>
          <a:xfrm>
            <a:off x="782280" y="1137960"/>
            <a:ext cx="7782120" cy="2192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en-GB" sz="4000" b="1" strike="noStrike" spc="-1">
                <a:solidFill>
                  <a:srgbClr val="000000"/>
                </a:solidFill>
                <a:latin typeface="Times New Roman"/>
              </a:rPr>
              <a:t>Deriving high-resolution evapotranspiration products using a data fusion method </a:t>
            </a:r>
            <a:r>
              <a:rPr lang="en-GB" sz="4000" b="0" strike="noStrike" spc="-1">
                <a:solidFill>
                  <a:srgbClr val="000000"/>
                </a:solidFill>
                <a:latin typeface="Times New Roman"/>
              </a:rPr>
              <a:t>	</a:t>
            </a:r>
            <a:endParaRPr lang="en-GB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Rectangle 2"/>
          <p:cNvSpPr/>
          <p:nvPr/>
        </p:nvSpPr>
        <p:spPr>
          <a:xfrm>
            <a:off x="782280" y="3353760"/>
            <a:ext cx="6095520" cy="1797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en-GB" sz="20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GB" sz="2800" b="0" strike="noStrike" spc="-1">
                <a:solidFill>
                  <a:srgbClr val="000000"/>
                </a:solidFill>
                <a:latin typeface="Arial"/>
              </a:rPr>
              <a:t>Haneen Muhammad Hussein Muhammad </a:t>
            </a:r>
            <a:endParaRPr lang="en-GB" sz="2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rgbClr val="000000"/>
                </a:solidFill>
                <a:latin typeface="Times New Roman"/>
              </a:rPr>
              <a:t>MSc Thesis Identifier WMG.23-23 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rgbClr val="000000"/>
                </a:solidFill>
                <a:latin typeface="Times New Roman"/>
              </a:rPr>
              <a:t>April 2023 	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Box 12"/>
          <p:cNvSpPr/>
          <p:nvPr/>
        </p:nvSpPr>
        <p:spPr>
          <a:xfrm>
            <a:off x="1647360" y="113256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22_11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TextBox 13"/>
          <p:cNvSpPr/>
          <p:nvPr/>
        </p:nvSpPr>
        <p:spPr>
          <a:xfrm>
            <a:off x="3506760" y="112212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22_14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TextBox 14"/>
          <p:cNvSpPr/>
          <p:nvPr/>
        </p:nvSpPr>
        <p:spPr>
          <a:xfrm>
            <a:off x="5618520" y="109548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22_15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TextBox 15"/>
          <p:cNvSpPr/>
          <p:nvPr/>
        </p:nvSpPr>
        <p:spPr>
          <a:xfrm>
            <a:off x="7498800" y="109728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22_29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TextBox 16"/>
          <p:cNvSpPr/>
          <p:nvPr/>
        </p:nvSpPr>
        <p:spPr>
          <a:xfrm>
            <a:off x="9610560" y="107928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22_34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59" name="Group 23"/>
          <p:cNvGrpSpPr/>
          <p:nvPr/>
        </p:nvGrpSpPr>
        <p:grpSpPr>
          <a:xfrm>
            <a:off x="1145160" y="1510200"/>
            <a:ext cx="1678320" cy="3807000"/>
            <a:chOff x="1145160" y="1510200"/>
            <a:chExt cx="1678320" cy="3807000"/>
          </a:xfrm>
        </p:grpSpPr>
        <p:pic>
          <p:nvPicPr>
            <p:cNvPr id="160" name="Picture 1"/>
            <p:cNvPicPr/>
            <p:nvPr/>
          </p:nvPicPr>
          <p:blipFill>
            <a:blip r:embed="rId2"/>
            <a:stretch/>
          </p:blipFill>
          <p:spPr>
            <a:xfrm>
              <a:off x="1145160" y="1510200"/>
              <a:ext cx="1678320" cy="16714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61" name="Picture 18"/>
            <p:cNvPicPr/>
            <p:nvPr/>
          </p:nvPicPr>
          <p:blipFill>
            <a:blip r:embed="rId3"/>
            <a:stretch/>
          </p:blipFill>
          <p:spPr>
            <a:xfrm>
              <a:off x="1145160" y="3609000"/>
              <a:ext cx="1678320" cy="17082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62" name="Group 24"/>
          <p:cNvGrpSpPr/>
          <p:nvPr/>
        </p:nvGrpSpPr>
        <p:grpSpPr>
          <a:xfrm>
            <a:off x="3222360" y="1510200"/>
            <a:ext cx="1701360" cy="3807000"/>
            <a:chOff x="3222360" y="1510200"/>
            <a:chExt cx="1701360" cy="3807000"/>
          </a:xfrm>
        </p:grpSpPr>
        <p:pic>
          <p:nvPicPr>
            <p:cNvPr id="163" name="Picture 2"/>
            <p:cNvPicPr/>
            <p:nvPr/>
          </p:nvPicPr>
          <p:blipFill>
            <a:blip r:embed="rId4"/>
            <a:stretch/>
          </p:blipFill>
          <p:spPr>
            <a:xfrm>
              <a:off x="3222360" y="1510200"/>
              <a:ext cx="1670040" cy="16632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64" name="Picture 19"/>
            <p:cNvPicPr/>
            <p:nvPr/>
          </p:nvPicPr>
          <p:blipFill>
            <a:blip r:embed="rId5"/>
            <a:stretch/>
          </p:blipFill>
          <p:spPr>
            <a:xfrm>
              <a:off x="3222360" y="3609000"/>
              <a:ext cx="1701360" cy="17082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65" name="Group 25"/>
          <p:cNvGrpSpPr/>
          <p:nvPr/>
        </p:nvGrpSpPr>
        <p:grpSpPr>
          <a:xfrm>
            <a:off x="5138280" y="1510200"/>
            <a:ext cx="1687320" cy="3807000"/>
            <a:chOff x="5138280" y="1510200"/>
            <a:chExt cx="1687320" cy="3807000"/>
          </a:xfrm>
        </p:grpSpPr>
        <p:pic>
          <p:nvPicPr>
            <p:cNvPr id="166" name="Picture 9"/>
            <p:cNvPicPr/>
            <p:nvPr/>
          </p:nvPicPr>
          <p:blipFill>
            <a:blip r:embed="rId6"/>
            <a:stretch/>
          </p:blipFill>
          <p:spPr>
            <a:xfrm>
              <a:off x="5138280" y="1510200"/>
              <a:ext cx="1687320" cy="16714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67" name="Picture 20"/>
            <p:cNvPicPr/>
            <p:nvPr/>
          </p:nvPicPr>
          <p:blipFill>
            <a:blip r:embed="rId7"/>
            <a:stretch/>
          </p:blipFill>
          <p:spPr>
            <a:xfrm>
              <a:off x="5138280" y="3609000"/>
              <a:ext cx="1671840" cy="17082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68" name="Group 27"/>
          <p:cNvGrpSpPr/>
          <p:nvPr/>
        </p:nvGrpSpPr>
        <p:grpSpPr>
          <a:xfrm>
            <a:off x="7071480" y="1510200"/>
            <a:ext cx="3825000" cy="3837240"/>
            <a:chOff x="7071480" y="1510200"/>
            <a:chExt cx="3825000" cy="3837240"/>
          </a:xfrm>
        </p:grpSpPr>
        <p:pic>
          <p:nvPicPr>
            <p:cNvPr id="169" name="Picture 11"/>
            <p:cNvPicPr/>
            <p:nvPr/>
          </p:nvPicPr>
          <p:blipFill>
            <a:blip r:embed="rId8"/>
            <a:stretch/>
          </p:blipFill>
          <p:spPr>
            <a:xfrm>
              <a:off x="9207000" y="1510200"/>
              <a:ext cx="1687320" cy="1678320"/>
            </a:xfrm>
            <a:prstGeom prst="rect">
              <a:avLst/>
            </a:prstGeom>
            <a:noFill/>
            <a:ln w="0">
              <a:noFill/>
            </a:ln>
          </p:spPr>
        </p:pic>
        <p:grpSp>
          <p:nvGrpSpPr>
            <p:cNvPr id="170" name="Group 26"/>
            <p:cNvGrpSpPr/>
            <p:nvPr/>
          </p:nvGrpSpPr>
          <p:grpSpPr>
            <a:xfrm>
              <a:off x="7071480" y="1510200"/>
              <a:ext cx="1704240" cy="3825360"/>
              <a:chOff x="7071480" y="1510200"/>
              <a:chExt cx="1704240" cy="3825360"/>
            </a:xfrm>
          </p:grpSpPr>
          <p:pic>
            <p:nvPicPr>
              <p:cNvPr id="171" name="Picture 10"/>
              <p:cNvPicPr/>
              <p:nvPr/>
            </p:nvPicPr>
            <p:blipFill>
              <a:blip r:embed="rId9"/>
              <a:stretch/>
            </p:blipFill>
            <p:spPr>
              <a:xfrm>
                <a:off x="7071480" y="1510200"/>
                <a:ext cx="1691640" cy="1671480"/>
              </a:xfrm>
              <a:prstGeom prst="rect">
                <a:avLst/>
              </a:prstGeom>
              <a:noFill/>
              <a:ln w="0">
                <a:noFill/>
              </a:ln>
            </p:spPr>
          </p:pic>
          <p:pic>
            <p:nvPicPr>
              <p:cNvPr id="172" name="Picture 21"/>
              <p:cNvPicPr/>
              <p:nvPr/>
            </p:nvPicPr>
            <p:blipFill>
              <a:blip r:embed="rId10"/>
              <a:stretch/>
            </p:blipFill>
            <p:spPr>
              <a:xfrm>
                <a:off x="7086240" y="3609000"/>
                <a:ext cx="1689480" cy="1726560"/>
              </a:xfrm>
              <a:prstGeom prst="rect">
                <a:avLst/>
              </a:prstGeom>
              <a:noFill/>
              <a:ln w="0">
                <a:noFill/>
              </a:ln>
            </p:spPr>
          </p:pic>
        </p:grpSp>
        <p:pic>
          <p:nvPicPr>
            <p:cNvPr id="173" name="Picture 22"/>
            <p:cNvPicPr/>
            <p:nvPr/>
          </p:nvPicPr>
          <p:blipFill>
            <a:blip r:embed="rId10"/>
            <a:stretch/>
          </p:blipFill>
          <p:spPr>
            <a:xfrm>
              <a:off x="9207000" y="3620880"/>
              <a:ext cx="1689480" cy="172656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74" name="TextBox 28"/>
          <p:cNvSpPr/>
          <p:nvPr/>
        </p:nvSpPr>
        <p:spPr>
          <a:xfrm>
            <a:off x="5210280" y="3225600"/>
            <a:ext cx="162900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400" b="0" strike="noStrike" spc="-1">
                <a:solidFill>
                  <a:schemeClr val="dk1"/>
                </a:solidFill>
                <a:latin typeface="Calibri"/>
              </a:rPr>
              <a:t>100m_WaPOR AETI</a:t>
            </a:r>
            <a:endParaRPr lang="en-GB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TextBox 29"/>
          <p:cNvSpPr/>
          <p:nvPr/>
        </p:nvSpPr>
        <p:spPr>
          <a:xfrm>
            <a:off x="5138280" y="5401800"/>
            <a:ext cx="186408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400" b="0" strike="noStrike" spc="-1">
                <a:solidFill>
                  <a:schemeClr val="dk1"/>
                </a:solidFill>
                <a:latin typeface="Calibri"/>
              </a:rPr>
              <a:t>10m_Sharpened AETI </a:t>
            </a:r>
            <a:endParaRPr lang="en-GB" sz="1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6" name="Picture 30"/>
          <p:cNvPicPr/>
          <p:nvPr/>
        </p:nvPicPr>
        <p:blipFill>
          <a:blip r:embed="rId11"/>
          <a:stretch/>
        </p:blipFill>
        <p:spPr>
          <a:xfrm>
            <a:off x="11004480" y="4376160"/>
            <a:ext cx="514080" cy="971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7" name="TextBox 3"/>
          <p:cNvSpPr/>
          <p:nvPr/>
        </p:nvSpPr>
        <p:spPr>
          <a:xfrm>
            <a:off x="-14040" y="272880"/>
            <a:ext cx="9083880" cy="363960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lt1"/>
                </a:solidFill>
                <a:latin typeface="Calibri"/>
              </a:rPr>
              <a:t>Downscaled WaPOR v2 L2 Actual Evapotranspiration data MWEA Irrigation scheme </a:t>
            </a:r>
            <a:endParaRPr lang="en-GB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8" name="TextBox 4"/>
          <p:cNvSpPr/>
          <p:nvPr/>
        </p:nvSpPr>
        <p:spPr>
          <a:xfrm>
            <a:off x="10854720" y="531972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1"/>
          <p:cNvPicPr/>
          <p:nvPr/>
        </p:nvPicPr>
        <p:blipFill>
          <a:blip r:embed="rId2"/>
          <a:stretch/>
        </p:blipFill>
        <p:spPr>
          <a:xfrm>
            <a:off x="3210840" y="702360"/>
            <a:ext cx="8594640" cy="60433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0" name="TextBox 5"/>
          <p:cNvSpPr/>
          <p:nvPr/>
        </p:nvSpPr>
        <p:spPr>
          <a:xfrm>
            <a:off x="274680" y="228600"/>
            <a:ext cx="3840120" cy="363960"/>
          </a:xfrm>
          <a:prstGeom prst="rect">
            <a:avLst/>
          </a:prstGeom>
          <a:solidFill>
            <a:srgbClr val="70AD47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lt1"/>
                </a:solidFill>
                <a:latin typeface="Calibri"/>
              </a:rPr>
              <a:t>Notebook to Download Sentinel 2 NDVI</a:t>
            </a:r>
            <a:endParaRPr lang="en-GB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1"/>
          <p:cNvPicPr/>
          <p:nvPr/>
        </p:nvPicPr>
        <p:blipFill>
          <a:blip r:embed="rId2"/>
          <a:stretch/>
        </p:blipFill>
        <p:spPr>
          <a:xfrm>
            <a:off x="3450960" y="315000"/>
            <a:ext cx="8033040" cy="62276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82" name="TextBox 3"/>
          <p:cNvSpPr/>
          <p:nvPr/>
        </p:nvSpPr>
        <p:spPr>
          <a:xfrm>
            <a:off x="284040" y="333000"/>
            <a:ext cx="2435040" cy="363960"/>
          </a:xfrm>
          <a:prstGeom prst="rect">
            <a:avLst/>
          </a:prstGeom>
          <a:solidFill>
            <a:srgbClr val="70AD47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lt1"/>
                </a:solidFill>
                <a:latin typeface="Calibri"/>
              </a:rPr>
              <a:t>Notebook to run PyDMS</a:t>
            </a:r>
            <a:endParaRPr lang="en-GB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3"/>
          <p:cNvSpPr/>
          <p:nvPr/>
        </p:nvSpPr>
        <p:spPr>
          <a:xfrm>
            <a:off x="558720" y="5661360"/>
            <a:ext cx="588240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https://github.com/radosuav/pyDMS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65" name="Group 7"/>
          <p:cNvGrpSpPr/>
          <p:nvPr/>
        </p:nvGrpSpPr>
        <p:grpSpPr>
          <a:xfrm>
            <a:off x="4947840" y="2307960"/>
            <a:ext cx="7243560" cy="4465080"/>
            <a:chOff x="4947840" y="2307960"/>
            <a:chExt cx="7243560" cy="4465080"/>
          </a:xfrm>
        </p:grpSpPr>
        <p:pic>
          <p:nvPicPr>
            <p:cNvPr id="66" name="Picture 4"/>
            <p:cNvPicPr/>
            <p:nvPr/>
          </p:nvPicPr>
          <p:blipFill>
            <a:blip r:embed="rId2"/>
            <a:srcRect r="30412"/>
            <a:stretch/>
          </p:blipFill>
          <p:spPr>
            <a:xfrm>
              <a:off x="4947840" y="2307960"/>
              <a:ext cx="7243560" cy="446508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67" name="Rectangle 5"/>
            <p:cNvSpPr/>
            <p:nvPr/>
          </p:nvSpPr>
          <p:spPr>
            <a:xfrm>
              <a:off x="5494320" y="5506560"/>
              <a:ext cx="1630800" cy="242640"/>
            </a:xfrm>
            <a:prstGeom prst="rect">
              <a:avLst/>
            </a:prstGeom>
            <a:noFill/>
            <a:ln w="38100">
              <a:solidFill>
                <a:srgbClr val="ED7D3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</a:pPr>
              <a:endParaRPr lang="en-GB" sz="1800" b="0" strike="noStrike" spc="-1">
                <a:solidFill>
                  <a:schemeClr val="dk1"/>
                </a:solidFill>
                <a:latin typeface="Calibri"/>
              </a:endParaRPr>
            </a:p>
          </p:txBody>
        </p:sp>
      </p:grpSp>
      <p:pic>
        <p:nvPicPr>
          <p:cNvPr id="68" name="Picture 6"/>
          <p:cNvPicPr/>
          <p:nvPr/>
        </p:nvPicPr>
        <p:blipFill>
          <a:blip r:embed="rId3"/>
          <a:stretch/>
        </p:blipFill>
        <p:spPr>
          <a:xfrm>
            <a:off x="0" y="1141560"/>
            <a:ext cx="6440760" cy="3186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9" name="TextBox 8"/>
          <p:cNvSpPr/>
          <p:nvPr/>
        </p:nvSpPr>
        <p:spPr>
          <a:xfrm>
            <a:off x="286200" y="333000"/>
            <a:ext cx="2774880" cy="363960"/>
          </a:xfrm>
          <a:prstGeom prst="rect">
            <a:avLst/>
          </a:prstGeom>
          <a:solidFill>
            <a:srgbClr val="70AD47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lt1"/>
                </a:solidFill>
                <a:latin typeface="Calibri"/>
              </a:rPr>
              <a:t>Github repository of PyDMS</a:t>
            </a:r>
            <a:endParaRPr lang="en-GB" sz="1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1"/>
          <p:cNvSpPr/>
          <p:nvPr/>
        </p:nvSpPr>
        <p:spPr>
          <a:xfrm>
            <a:off x="-720" y="228600"/>
            <a:ext cx="2973240" cy="685800"/>
          </a:xfrm>
          <a:prstGeom prst="rect">
            <a:avLst/>
          </a:prstGeom>
          <a:solidFill>
            <a:srgbClr val="00B0F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4000" b="0" strike="noStrike" spc="-1">
                <a:solidFill>
                  <a:schemeClr val="lt1"/>
                </a:solidFill>
                <a:latin typeface="Arial"/>
                <a:ea typeface="Cambria"/>
              </a:rPr>
              <a:t>Method</a:t>
            </a:r>
            <a:endParaRPr lang="en-GB" sz="40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1" name="TextBox 3"/>
          <p:cNvSpPr/>
          <p:nvPr/>
        </p:nvSpPr>
        <p:spPr>
          <a:xfrm>
            <a:off x="980280" y="4345920"/>
            <a:ext cx="4444560" cy="2306870"/>
          </a:xfrm>
          <a:prstGeom prst="rect">
            <a:avLst/>
          </a:prstGeom>
          <a:solidFill>
            <a:srgbClr val="FFFFFF"/>
          </a:solidFill>
          <a:ln>
            <a:solidFill>
              <a:srgbClr val="70AD4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1" strike="noStrike" spc="-1" dirty="0">
                <a:solidFill>
                  <a:schemeClr val="dk1"/>
                </a:solidFill>
                <a:latin typeface="Calibri"/>
              </a:rPr>
              <a:t>Data needed: 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lang="en-GB" sz="1800" b="0" strike="noStrike" spc="-1" dirty="0">
                <a:solidFill>
                  <a:schemeClr val="dk1"/>
                </a:solidFill>
                <a:latin typeface="Calibri"/>
              </a:rPr>
              <a:t>WaPOR L1/L2 as “Low resolution image”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marL="457200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Calibri"/>
              </a:rPr>
              <a:t>- Download from </a:t>
            </a:r>
            <a:r>
              <a:rPr lang="en-GB" sz="1800" b="0" strike="noStrike" spc="-1" dirty="0" err="1">
                <a:solidFill>
                  <a:schemeClr val="dk1"/>
                </a:solidFill>
                <a:latin typeface="Calibri"/>
              </a:rPr>
              <a:t>WaPORDL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buClr>
                <a:srgbClr val="000000"/>
              </a:buClr>
            </a:pPr>
            <a:r>
              <a:rPr lang="en-GB" sz="1800" b="0" strike="noStrike" spc="-1" dirty="0">
                <a:solidFill>
                  <a:schemeClr val="dk1"/>
                </a:solidFill>
                <a:latin typeface="Calibri"/>
              </a:rPr>
              <a:t>2.   Sentinel-2 NDVI (or other indices) as “High-resolution image”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marL="457200"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chemeClr val="dk1"/>
                </a:solidFill>
                <a:latin typeface="Calibri"/>
              </a:rPr>
              <a:t>- Download from GEE 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72" name="Group 5"/>
          <p:cNvGrpSpPr/>
          <p:nvPr/>
        </p:nvGrpSpPr>
        <p:grpSpPr>
          <a:xfrm>
            <a:off x="7426800" y="50400"/>
            <a:ext cx="4046400" cy="6609960"/>
            <a:chOff x="7426800" y="50400"/>
            <a:chExt cx="4046400" cy="6609960"/>
          </a:xfrm>
        </p:grpSpPr>
        <p:pic>
          <p:nvPicPr>
            <p:cNvPr id="73" name="Picture 1"/>
            <p:cNvPicPr/>
            <p:nvPr/>
          </p:nvPicPr>
          <p:blipFill>
            <a:blip r:embed="rId2"/>
            <a:stretch/>
          </p:blipFill>
          <p:spPr>
            <a:xfrm>
              <a:off x="7426800" y="50400"/>
              <a:ext cx="3428640" cy="6609960"/>
            </a:xfrm>
            <a:prstGeom prst="rect">
              <a:avLst/>
            </a:prstGeom>
            <a:noFill/>
            <a:ln w="0">
              <a:noFill/>
            </a:ln>
          </p:spPr>
        </p:pic>
        <p:sp>
          <p:nvSpPr>
            <p:cNvPr id="74" name="TextBox 4"/>
            <p:cNvSpPr/>
            <p:nvPr/>
          </p:nvSpPr>
          <p:spPr>
            <a:xfrm>
              <a:off x="10798200" y="439920"/>
              <a:ext cx="675000" cy="363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t">
              <a:spAutoFit/>
            </a:bodyPr>
            <a:lstStyle/>
            <a:p>
              <a:pPr defTabSz="914400">
                <a:lnSpc>
                  <a:spcPct val="100000"/>
                </a:lnSpc>
              </a:pPr>
              <a:r>
                <a:rPr lang="en-GB" sz="1800" b="0" strike="noStrike" spc="-1">
                  <a:solidFill>
                    <a:schemeClr val="dk1"/>
                  </a:solidFill>
                  <a:latin typeface="Calibri"/>
                </a:rPr>
                <a:t>Input</a:t>
              </a:r>
              <a:endParaRPr lang="en-GB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cxnSp>
          <p:nvCxnSpPr>
            <p:cNvPr id="75" name="Straight Arrow Connector 6"/>
            <p:cNvCxnSpPr>
              <a:stCxn id="74" idx="1"/>
            </p:cNvCxnSpPr>
            <p:nvPr/>
          </p:nvCxnSpPr>
          <p:spPr>
            <a:xfrm flipH="1">
              <a:off x="10536120" y="621720"/>
              <a:ext cx="262440" cy="3240"/>
            </a:xfrm>
            <a:prstGeom prst="straightConnector1">
              <a:avLst/>
            </a:prstGeom>
            <a:ln>
              <a:solidFill>
                <a:srgbClr val="4472C4"/>
              </a:solidFill>
              <a:tailEnd type="triangle" w="med" len="med"/>
            </a:ln>
          </p:spPr>
        </p:cxnSp>
        <p:sp>
          <p:nvSpPr>
            <p:cNvPr id="76" name="TextBox 8"/>
            <p:cNvSpPr/>
            <p:nvPr/>
          </p:nvSpPr>
          <p:spPr>
            <a:xfrm>
              <a:off x="10541520" y="6136560"/>
              <a:ext cx="845640" cy="363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 anchor="t">
              <a:spAutoFit/>
            </a:bodyPr>
            <a:lstStyle/>
            <a:p>
              <a:pPr defTabSz="914400">
                <a:lnSpc>
                  <a:spcPct val="100000"/>
                </a:lnSpc>
              </a:pPr>
              <a:r>
                <a:rPr lang="en-GB" sz="1800" b="0" strike="noStrike" spc="-1">
                  <a:solidFill>
                    <a:schemeClr val="dk1"/>
                  </a:solidFill>
                  <a:latin typeface="Calibri"/>
                </a:rPr>
                <a:t>Output</a:t>
              </a:r>
              <a:endParaRPr lang="en-GB" sz="1800" b="0" strike="noStrike" spc="-1">
                <a:solidFill>
                  <a:srgbClr val="000000"/>
                </a:solidFill>
                <a:latin typeface="Calibri"/>
              </a:endParaRPr>
            </a:p>
          </p:txBody>
        </p:sp>
        <p:cxnSp>
          <p:nvCxnSpPr>
            <p:cNvPr id="77" name="Straight Arrow Connector 9"/>
            <p:cNvCxnSpPr>
              <a:stCxn id="76" idx="1"/>
            </p:cNvCxnSpPr>
            <p:nvPr/>
          </p:nvCxnSpPr>
          <p:spPr>
            <a:xfrm flipH="1">
              <a:off x="10279080" y="6318360"/>
              <a:ext cx="262800" cy="2880"/>
            </a:xfrm>
            <a:prstGeom prst="straightConnector1">
              <a:avLst/>
            </a:prstGeom>
            <a:ln>
              <a:solidFill>
                <a:srgbClr val="4472C4"/>
              </a:solidFill>
              <a:tailEnd type="triangle" w="med" len="med"/>
            </a:ln>
          </p:spPr>
        </p:cxnSp>
      </p:grpSp>
      <p:sp>
        <p:nvSpPr>
          <p:cNvPr id="78" name="Rectangle 4"/>
          <p:cNvSpPr/>
          <p:nvPr/>
        </p:nvSpPr>
        <p:spPr>
          <a:xfrm>
            <a:off x="980280" y="1370880"/>
            <a:ext cx="6617520" cy="2527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numCol="1" spcCol="0" anchor="ctr">
            <a:spAutoFit/>
          </a:bodyPr>
          <a:lstStyle/>
          <a:p>
            <a:pPr marL="171360" indent="-17136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chemeClr val="dk1"/>
                </a:solidFill>
                <a:latin typeface="Arial"/>
              </a:rPr>
              <a:t>Python tool for </a:t>
            </a:r>
            <a:r>
              <a:rPr lang="en-US" sz="1600" b="1" strike="noStrike" spc="-1" dirty="0">
                <a:solidFill>
                  <a:schemeClr val="dk1"/>
                </a:solidFill>
                <a:latin typeface="Arial"/>
              </a:rPr>
              <a:t>sharpening low-resolution images</a:t>
            </a:r>
            <a:r>
              <a:rPr lang="en-US" sz="1600" b="0" strike="noStrike" spc="-1" dirty="0">
                <a:solidFill>
                  <a:schemeClr val="dk1"/>
                </a:solidFill>
                <a:latin typeface="Arial"/>
              </a:rPr>
              <a:t> using high-resolution data</a:t>
            </a: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171360" indent="-17136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chemeClr val="dk1"/>
                </a:solidFill>
                <a:latin typeface="Arial"/>
              </a:rPr>
              <a:t>Based on the method from </a:t>
            </a:r>
            <a:r>
              <a:rPr lang="en-US" sz="1600" b="1" strike="noStrike" spc="-1" dirty="0">
                <a:solidFill>
                  <a:schemeClr val="dk1"/>
                </a:solidFill>
                <a:latin typeface="Arial"/>
              </a:rPr>
              <a:t>Gao et al. (2012)</a:t>
            </a: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171360" indent="-17136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1" strike="noStrike" spc="-1" dirty="0">
                <a:solidFill>
                  <a:schemeClr val="dk1"/>
                </a:solidFill>
                <a:latin typeface="Arial"/>
              </a:rPr>
              <a:t>Trains</a:t>
            </a:r>
            <a:r>
              <a:rPr lang="en-US" sz="1600" b="0" strike="noStrike" spc="-1" dirty="0">
                <a:solidFill>
                  <a:schemeClr val="dk1"/>
                </a:solidFill>
                <a:latin typeface="Arial"/>
              </a:rPr>
              <a:t> on:</a:t>
            </a: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600" b="0" strike="noStrike" spc="-1">
                <a:solidFill>
                  <a:schemeClr val="dk1"/>
                </a:solidFill>
                <a:latin typeface="Arial"/>
              </a:rPr>
              <a:t>- High-res data resampled to low-res</a:t>
            </a:r>
            <a:endParaRPr lang="en-GB" sz="16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600" b="0" strike="noStrike" spc="-1" dirty="0">
                <a:solidFill>
                  <a:schemeClr val="dk1"/>
                </a:solidFill>
                <a:latin typeface="Arial"/>
              </a:rPr>
              <a:t>- Actual low-res data</a:t>
            </a: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171360" indent="-17136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en-US" sz="1600" b="0" strike="noStrike" spc="-1" dirty="0">
                <a:solidFill>
                  <a:schemeClr val="dk1"/>
                </a:solidFill>
                <a:latin typeface="Arial"/>
              </a:rPr>
              <a:t>Especially useful for </a:t>
            </a:r>
            <a:r>
              <a:rPr lang="en-US" sz="1600" b="1" strike="noStrike" spc="-1" dirty="0">
                <a:solidFill>
                  <a:schemeClr val="dk1"/>
                </a:solidFill>
                <a:latin typeface="Arial"/>
              </a:rPr>
              <a:t>remote sensing / satellite imagery</a:t>
            </a:r>
            <a:endParaRPr lang="en-GB" sz="16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2DD93-D79B-CFB7-E6B5-9C8791F83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itle 1">
            <a:extLst>
              <a:ext uri="{FF2B5EF4-FFF2-40B4-BE49-F238E27FC236}">
                <a16:creationId xmlns:a16="http://schemas.microsoft.com/office/drawing/2014/main" id="{01343FCF-239A-AD62-27E6-18249418E4BF}"/>
              </a:ext>
            </a:extLst>
          </p:cNvPr>
          <p:cNvSpPr/>
          <p:nvPr/>
        </p:nvSpPr>
        <p:spPr>
          <a:xfrm>
            <a:off x="-720" y="228600"/>
            <a:ext cx="2973240" cy="685800"/>
          </a:xfrm>
          <a:prstGeom prst="rect">
            <a:avLst/>
          </a:prstGeom>
          <a:solidFill>
            <a:srgbClr val="00B0F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4000" b="0" strike="noStrike" spc="-1">
                <a:solidFill>
                  <a:schemeClr val="lt1"/>
                </a:solidFill>
                <a:latin typeface="Arial"/>
                <a:ea typeface="Cambria"/>
              </a:rPr>
              <a:t>Method</a:t>
            </a:r>
            <a:endParaRPr lang="en-GB" sz="40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2C3A176A-1042-608B-9A5C-CB5F188E4142}"/>
              </a:ext>
            </a:extLst>
          </p:cNvPr>
          <p:cNvSpPr/>
          <p:nvPr/>
        </p:nvSpPr>
        <p:spPr>
          <a:xfrm>
            <a:off x="2972520" y="1284514"/>
            <a:ext cx="6607063" cy="2860868"/>
          </a:xfrm>
          <a:prstGeom prst="rect">
            <a:avLst/>
          </a:prstGeom>
          <a:solidFill>
            <a:srgbClr val="FFFFFF"/>
          </a:solidFill>
          <a:ln>
            <a:solidFill>
              <a:srgbClr val="70AD4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1" strike="noStrike" spc="-1" dirty="0">
                <a:solidFill>
                  <a:schemeClr val="dk1"/>
                </a:solidFill>
                <a:latin typeface="Calibri"/>
              </a:rPr>
              <a:t>Data needed: 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lang="en-GB" sz="1800" b="0" strike="noStrike" spc="-1" dirty="0">
                <a:solidFill>
                  <a:schemeClr val="dk1"/>
                </a:solidFill>
                <a:latin typeface="Calibri"/>
              </a:rPr>
              <a:t>WaPOR L1/L2 as “Low resolution image”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marL="742950" indent="-285750">
              <a:buFontTx/>
              <a:buChar char="-"/>
            </a:pPr>
            <a:r>
              <a:rPr lang="en-GB" spc="-1" dirty="0">
                <a:solidFill>
                  <a:schemeClr val="dk1"/>
                </a:solidFill>
              </a:rPr>
              <a:t>Download from </a:t>
            </a:r>
            <a:r>
              <a:rPr lang="en-GB" spc="-1" dirty="0" err="1">
                <a:solidFill>
                  <a:schemeClr val="dk1"/>
                </a:solidFill>
              </a:rPr>
              <a:t>WaPORDL</a:t>
            </a:r>
            <a:endParaRPr lang="en-GB" spc="-1" dirty="0">
              <a:solidFill>
                <a:schemeClr val="dk1"/>
              </a:solidFill>
            </a:endParaRPr>
          </a:p>
          <a:p>
            <a:pPr marL="742950" indent="-285750">
              <a:buFontTx/>
              <a:buChar char="-"/>
            </a:pPr>
            <a:r>
              <a:rPr lang="en-GB" spc="-1" dirty="0">
                <a:solidFill>
                  <a:schemeClr val="dk1"/>
                </a:solidFill>
              </a:rPr>
              <a:t>This data has -9999 as nan value </a:t>
            </a:r>
          </a:p>
          <a:p>
            <a:pPr defTabSz="914400">
              <a:lnSpc>
                <a:spcPct val="100000"/>
              </a:lnSpc>
            </a:pPr>
            <a:r>
              <a:rPr lang="en-GB" sz="1800" b="0" strike="noStrike" spc="-1" dirty="0">
                <a:solidFill>
                  <a:srgbClr val="000000"/>
                </a:solidFill>
                <a:latin typeface="Calibri"/>
              </a:rPr>
              <a:t> </a:t>
            </a:r>
          </a:p>
          <a:p>
            <a:pPr defTabSz="914400">
              <a:lnSpc>
                <a:spcPct val="100000"/>
              </a:lnSpc>
              <a:buClr>
                <a:srgbClr val="000000"/>
              </a:buClr>
            </a:pPr>
            <a:r>
              <a:rPr lang="en-GB" sz="1800" b="0" strike="noStrike" spc="-1" dirty="0">
                <a:solidFill>
                  <a:schemeClr val="dk1"/>
                </a:solidFill>
                <a:latin typeface="Calibri"/>
              </a:rPr>
              <a:t>2.   Sentinel-2 NDVI (or other indices) as “High-resolution image”</a:t>
            </a:r>
            <a:endParaRPr lang="en-GB" sz="1800" b="0" strike="noStrike" spc="-1" dirty="0">
              <a:solidFill>
                <a:srgbClr val="000000"/>
              </a:solidFill>
              <a:latin typeface="Calibri"/>
            </a:endParaRPr>
          </a:p>
          <a:p>
            <a:pPr marL="742950" indent="-285750">
              <a:buFontTx/>
              <a:buChar char="-"/>
            </a:pPr>
            <a:r>
              <a:rPr lang="en-GB" spc="-1" dirty="0">
                <a:solidFill>
                  <a:schemeClr val="dk1"/>
                </a:solidFill>
              </a:rPr>
              <a:t>Download from the GEE (python based)</a:t>
            </a:r>
          </a:p>
          <a:p>
            <a:pPr marL="742950" indent="-285750">
              <a:buFontTx/>
              <a:buChar char="-"/>
            </a:pPr>
            <a:r>
              <a:rPr lang="en-GB" spc="-1" dirty="0">
                <a:solidFill>
                  <a:schemeClr val="dk1"/>
                </a:solidFill>
              </a:rPr>
              <a:t>Negative values must be masked (NDVI of water) , it will affect the results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EBBA2-34DD-3062-F6D6-05BCDFCC7CC3}"/>
              </a:ext>
            </a:extLst>
          </p:cNvPr>
          <p:cNvSpPr txBox="1"/>
          <p:nvPr/>
        </p:nvSpPr>
        <p:spPr>
          <a:xfrm>
            <a:off x="1785257" y="5747657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   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6012A7-1710-A87E-A3CB-DD41B07DCF68}"/>
              </a:ext>
            </a:extLst>
          </p:cNvPr>
          <p:cNvSpPr txBox="1"/>
          <p:nvPr/>
        </p:nvSpPr>
        <p:spPr>
          <a:xfrm>
            <a:off x="1687285" y="4515496"/>
            <a:ext cx="96765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Why NDVI: 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NDVI proxies vegetation density/health → strongly linked to transpiration and canopy processes.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ETa spatial variability is often driven by vegetation patterns at field scale, which NDVI captures well.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2860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14"/>
          <p:cNvSpPr/>
          <p:nvPr/>
        </p:nvSpPr>
        <p:spPr>
          <a:xfrm>
            <a:off x="2381400" y="135360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L2 100m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TextBox 17"/>
          <p:cNvSpPr/>
          <p:nvPr/>
        </p:nvSpPr>
        <p:spPr>
          <a:xfrm>
            <a:off x="555840" y="5110200"/>
            <a:ext cx="1328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01-02-2023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TextBox 18"/>
          <p:cNvSpPr/>
          <p:nvPr/>
        </p:nvSpPr>
        <p:spPr>
          <a:xfrm>
            <a:off x="5455800" y="1369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L3 20m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TextBox 19"/>
          <p:cNvSpPr/>
          <p:nvPr/>
        </p:nvSpPr>
        <p:spPr>
          <a:xfrm>
            <a:off x="8473680" y="135360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Downscaled 10m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TextBox 20"/>
          <p:cNvSpPr/>
          <p:nvPr/>
        </p:nvSpPr>
        <p:spPr>
          <a:xfrm>
            <a:off x="555840" y="2818080"/>
            <a:ext cx="1328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01-01-2023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TextBox 24"/>
          <p:cNvSpPr/>
          <p:nvPr/>
        </p:nvSpPr>
        <p:spPr>
          <a:xfrm>
            <a:off x="11030760" y="291564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5" name="Picture 26"/>
          <p:cNvPicPr/>
          <p:nvPr/>
        </p:nvPicPr>
        <p:blipFill>
          <a:blip r:embed="rId2"/>
          <a:stretch/>
        </p:blipFill>
        <p:spPr>
          <a:xfrm>
            <a:off x="8072280" y="1782720"/>
            <a:ext cx="2995560" cy="2309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6" name="Picture 27"/>
          <p:cNvPicPr/>
          <p:nvPr/>
        </p:nvPicPr>
        <p:blipFill>
          <a:blip r:embed="rId3"/>
          <a:stretch/>
        </p:blipFill>
        <p:spPr>
          <a:xfrm>
            <a:off x="5038560" y="1738800"/>
            <a:ext cx="2944800" cy="23533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7" name="Picture 28"/>
          <p:cNvPicPr/>
          <p:nvPr/>
        </p:nvPicPr>
        <p:blipFill>
          <a:blip r:embed="rId4"/>
          <a:stretch/>
        </p:blipFill>
        <p:spPr>
          <a:xfrm>
            <a:off x="1989720" y="1741320"/>
            <a:ext cx="2944800" cy="2350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8" name="Picture 29"/>
          <p:cNvPicPr/>
          <p:nvPr/>
        </p:nvPicPr>
        <p:blipFill>
          <a:blip r:embed="rId5"/>
          <a:stretch/>
        </p:blipFill>
        <p:spPr>
          <a:xfrm>
            <a:off x="11108880" y="3175560"/>
            <a:ext cx="342720" cy="9806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9" name="Picture 30"/>
          <p:cNvPicPr/>
          <p:nvPr/>
        </p:nvPicPr>
        <p:blipFill>
          <a:blip r:embed="rId6"/>
          <a:srcRect b="989"/>
          <a:stretch/>
        </p:blipFill>
        <p:spPr>
          <a:xfrm>
            <a:off x="8130960" y="4201560"/>
            <a:ext cx="2936880" cy="243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0" name="Picture 31"/>
          <p:cNvPicPr/>
          <p:nvPr/>
        </p:nvPicPr>
        <p:blipFill>
          <a:blip r:embed="rId7"/>
          <a:stretch/>
        </p:blipFill>
        <p:spPr>
          <a:xfrm>
            <a:off x="1989720" y="4201560"/>
            <a:ext cx="2941920" cy="24537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" name="Picture 32"/>
          <p:cNvPicPr/>
          <p:nvPr/>
        </p:nvPicPr>
        <p:blipFill>
          <a:blip r:embed="rId8"/>
          <a:stretch/>
        </p:blipFill>
        <p:spPr>
          <a:xfrm>
            <a:off x="11075040" y="5708160"/>
            <a:ext cx="390240" cy="933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2" name="Picture 34"/>
          <p:cNvPicPr/>
          <p:nvPr/>
        </p:nvPicPr>
        <p:blipFill>
          <a:blip r:embed="rId9"/>
          <a:stretch/>
        </p:blipFill>
        <p:spPr>
          <a:xfrm>
            <a:off x="5011200" y="4194720"/>
            <a:ext cx="2982240" cy="24397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3" name="TextBox 16"/>
          <p:cNvSpPr/>
          <p:nvPr/>
        </p:nvSpPr>
        <p:spPr>
          <a:xfrm>
            <a:off x="11030760" y="541440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Title 1"/>
          <p:cNvSpPr/>
          <p:nvPr/>
        </p:nvSpPr>
        <p:spPr>
          <a:xfrm>
            <a:off x="0" y="245160"/>
            <a:ext cx="7670520" cy="688320"/>
          </a:xfrm>
          <a:prstGeom prst="rect">
            <a:avLst/>
          </a:prstGeom>
          <a:solidFill>
            <a:srgbClr val="00B0F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 b="0" strike="noStrike" spc="-1">
                <a:solidFill>
                  <a:schemeClr val="lt1"/>
                </a:solidFill>
                <a:latin typeface="Arial"/>
                <a:ea typeface="Cambria"/>
              </a:rPr>
              <a:t>Downscaled WaPOR v3 AETI comparison</a:t>
            </a:r>
            <a:endParaRPr lang="en-GB" sz="2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6"/>
          <p:cNvSpPr/>
          <p:nvPr/>
        </p:nvSpPr>
        <p:spPr>
          <a:xfrm>
            <a:off x="218520" y="4561560"/>
            <a:ext cx="1328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01-11-2023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TextBox 8"/>
          <p:cNvSpPr/>
          <p:nvPr/>
        </p:nvSpPr>
        <p:spPr>
          <a:xfrm>
            <a:off x="10973160" y="466344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7" name="Picture 10"/>
          <p:cNvPicPr/>
          <p:nvPr/>
        </p:nvPicPr>
        <p:blipFill>
          <a:blip r:embed="rId2"/>
          <a:srcRect r="3281"/>
          <a:stretch/>
        </p:blipFill>
        <p:spPr>
          <a:xfrm>
            <a:off x="7807320" y="1997640"/>
            <a:ext cx="3641760" cy="2518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8" name="Picture 1"/>
          <p:cNvPicPr/>
          <p:nvPr/>
        </p:nvPicPr>
        <p:blipFill>
          <a:blip r:embed="rId3"/>
          <a:stretch/>
        </p:blipFill>
        <p:spPr>
          <a:xfrm>
            <a:off x="3937680" y="2021400"/>
            <a:ext cx="3765240" cy="252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9" name="Picture 2"/>
          <p:cNvPicPr/>
          <p:nvPr/>
        </p:nvPicPr>
        <p:blipFill>
          <a:blip r:embed="rId4"/>
          <a:srcRect r="8759"/>
          <a:stretch/>
        </p:blipFill>
        <p:spPr>
          <a:xfrm>
            <a:off x="258480" y="2021400"/>
            <a:ext cx="3549960" cy="2520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0" name="Picture 11"/>
          <p:cNvPicPr/>
          <p:nvPr/>
        </p:nvPicPr>
        <p:blipFill>
          <a:blip r:embed="rId5"/>
          <a:stretch/>
        </p:blipFill>
        <p:spPr>
          <a:xfrm>
            <a:off x="11449440" y="3720240"/>
            <a:ext cx="523440" cy="942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1" name="TextBox 12"/>
          <p:cNvSpPr/>
          <p:nvPr/>
        </p:nvSpPr>
        <p:spPr>
          <a:xfrm>
            <a:off x="1202760" y="1612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L2 100m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TextBox 13"/>
          <p:cNvSpPr/>
          <p:nvPr/>
        </p:nvSpPr>
        <p:spPr>
          <a:xfrm>
            <a:off x="4988520" y="162828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L3 20m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TextBox 14"/>
          <p:cNvSpPr/>
          <p:nvPr/>
        </p:nvSpPr>
        <p:spPr>
          <a:xfrm>
            <a:off x="8631720" y="1612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Downscaled 10m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Title 1"/>
          <p:cNvSpPr/>
          <p:nvPr/>
        </p:nvSpPr>
        <p:spPr>
          <a:xfrm>
            <a:off x="0" y="245160"/>
            <a:ext cx="7670520" cy="688320"/>
          </a:xfrm>
          <a:prstGeom prst="rect">
            <a:avLst/>
          </a:prstGeom>
          <a:solidFill>
            <a:srgbClr val="00B0F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 b="0" strike="noStrike" spc="-1">
                <a:solidFill>
                  <a:schemeClr val="lt1"/>
                </a:solidFill>
                <a:latin typeface="Arial"/>
                <a:ea typeface="Cambria"/>
              </a:rPr>
              <a:t>Downscaled WaPOR v3 AETI comparison</a:t>
            </a:r>
            <a:endParaRPr lang="en-GB" sz="2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6"/>
          <p:cNvSpPr/>
          <p:nvPr/>
        </p:nvSpPr>
        <p:spPr>
          <a:xfrm>
            <a:off x="444960" y="4971240"/>
            <a:ext cx="1328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01-01-2023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TextBox 8"/>
          <p:cNvSpPr/>
          <p:nvPr/>
        </p:nvSpPr>
        <p:spPr>
          <a:xfrm>
            <a:off x="11082960" y="487620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7" name="Picture 11"/>
          <p:cNvPicPr/>
          <p:nvPr/>
        </p:nvPicPr>
        <p:blipFill>
          <a:blip r:embed="rId2"/>
          <a:stretch/>
        </p:blipFill>
        <p:spPr>
          <a:xfrm>
            <a:off x="11590920" y="3933360"/>
            <a:ext cx="523440" cy="942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" name="TextBox 12"/>
          <p:cNvSpPr/>
          <p:nvPr/>
        </p:nvSpPr>
        <p:spPr>
          <a:xfrm>
            <a:off x="1202760" y="1612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L2 100m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TextBox 13"/>
          <p:cNvSpPr/>
          <p:nvPr/>
        </p:nvSpPr>
        <p:spPr>
          <a:xfrm>
            <a:off x="4988520" y="162828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L3 20m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TextBox 14"/>
          <p:cNvSpPr/>
          <p:nvPr/>
        </p:nvSpPr>
        <p:spPr>
          <a:xfrm>
            <a:off x="8631720" y="1612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Downscaled 10m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1" name="Picture 1"/>
          <p:cNvPicPr/>
          <p:nvPr/>
        </p:nvPicPr>
        <p:blipFill>
          <a:blip r:embed="rId3"/>
          <a:srcRect l="2917" b="4462"/>
          <a:stretch/>
        </p:blipFill>
        <p:spPr>
          <a:xfrm>
            <a:off x="4293720" y="2076840"/>
            <a:ext cx="3603960" cy="27831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2" name="Picture 7"/>
          <p:cNvPicPr/>
          <p:nvPr/>
        </p:nvPicPr>
        <p:blipFill>
          <a:blip r:embed="rId4"/>
          <a:srcRect t="2387" b="13130"/>
          <a:stretch/>
        </p:blipFill>
        <p:spPr>
          <a:xfrm>
            <a:off x="7992360" y="2076840"/>
            <a:ext cx="3598200" cy="27993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3" name="Picture 10"/>
          <p:cNvPicPr/>
          <p:nvPr/>
        </p:nvPicPr>
        <p:blipFill>
          <a:blip r:embed="rId5"/>
          <a:srcRect t="7005" b="14145"/>
          <a:stretch/>
        </p:blipFill>
        <p:spPr>
          <a:xfrm>
            <a:off x="444960" y="2076840"/>
            <a:ext cx="3789720" cy="2799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" name="Title 1"/>
          <p:cNvSpPr/>
          <p:nvPr/>
        </p:nvSpPr>
        <p:spPr>
          <a:xfrm>
            <a:off x="0" y="245160"/>
            <a:ext cx="7670520" cy="688320"/>
          </a:xfrm>
          <a:prstGeom prst="rect">
            <a:avLst/>
          </a:prstGeom>
          <a:solidFill>
            <a:srgbClr val="00B0F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 b="0" strike="noStrike" spc="-1">
                <a:solidFill>
                  <a:schemeClr val="lt1"/>
                </a:solidFill>
                <a:latin typeface="Arial"/>
                <a:ea typeface="Cambria"/>
              </a:rPr>
              <a:t>Downscaled WaPOR v3 AETI comparison</a:t>
            </a:r>
            <a:endParaRPr lang="en-GB" sz="2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Box 6"/>
          <p:cNvSpPr/>
          <p:nvPr/>
        </p:nvSpPr>
        <p:spPr>
          <a:xfrm>
            <a:off x="423360" y="5101200"/>
            <a:ext cx="1328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01-01-2023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TextBox 8"/>
          <p:cNvSpPr/>
          <p:nvPr/>
        </p:nvSpPr>
        <p:spPr>
          <a:xfrm>
            <a:off x="10934640" y="510156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7" name="Picture 11"/>
          <p:cNvPicPr/>
          <p:nvPr/>
        </p:nvPicPr>
        <p:blipFill>
          <a:blip r:embed="rId2"/>
          <a:stretch/>
        </p:blipFill>
        <p:spPr>
          <a:xfrm>
            <a:off x="11233440" y="4182480"/>
            <a:ext cx="523440" cy="942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8" name="TextBox 12"/>
          <p:cNvSpPr/>
          <p:nvPr/>
        </p:nvSpPr>
        <p:spPr>
          <a:xfrm>
            <a:off x="1202760" y="1612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L2 100m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TextBox 13"/>
          <p:cNvSpPr/>
          <p:nvPr/>
        </p:nvSpPr>
        <p:spPr>
          <a:xfrm>
            <a:off x="4988520" y="162828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WaPOR v3 L3 20m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TextBox 14"/>
          <p:cNvSpPr/>
          <p:nvPr/>
        </p:nvSpPr>
        <p:spPr>
          <a:xfrm>
            <a:off x="8631720" y="1612440"/>
            <a:ext cx="22143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Downscaled 10m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1" name="Picture 3"/>
          <p:cNvPicPr/>
          <p:nvPr/>
        </p:nvPicPr>
        <p:blipFill>
          <a:blip r:embed="rId3"/>
          <a:stretch/>
        </p:blipFill>
        <p:spPr>
          <a:xfrm>
            <a:off x="4022280" y="2030400"/>
            <a:ext cx="3524400" cy="3070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2" name="Picture 4"/>
          <p:cNvPicPr/>
          <p:nvPr/>
        </p:nvPicPr>
        <p:blipFill>
          <a:blip r:embed="rId4"/>
          <a:stretch/>
        </p:blipFill>
        <p:spPr>
          <a:xfrm>
            <a:off x="7629120" y="2030400"/>
            <a:ext cx="3603960" cy="30700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3" name="Picture 5"/>
          <p:cNvPicPr/>
          <p:nvPr/>
        </p:nvPicPr>
        <p:blipFill>
          <a:blip r:embed="rId5"/>
          <a:stretch/>
        </p:blipFill>
        <p:spPr>
          <a:xfrm>
            <a:off x="505440" y="2030400"/>
            <a:ext cx="3413160" cy="30700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4" name="Title 1"/>
          <p:cNvSpPr/>
          <p:nvPr/>
        </p:nvSpPr>
        <p:spPr>
          <a:xfrm>
            <a:off x="0" y="245160"/>
            <a:ext cx="7670520" cy="688320"/>
          </a:xfrm>
          <a:prstGeom prst="rect">
            <a:avLst/>
          </a:prstGeom>
          <a:solidFill>
            <a:srgbClr val="00B0F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800" b="0" strike="noStrike" spc="-1">
                <a:solidFill>
                  <a:schemeClr val="lt1"/>
                </a:solidFill>
                <a:latin typeface="Arial"/>
                <a:ea typeface="Cambria"/>
              </a:rPr>
              <a:t>Downscaled WaPOR v3 AETI comparison</a:t>
            </a:r>
            <a:endParaRPr lang="en-GB" sz="2800" b="0" strike="noStrike" spc="-1">
              <a:solidFill>
                <a:srgbClr val="FFFFFF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18"/>
          <p:cNvGrpSpPr/>
          <p:nvPr/>
        </p:nvGrpSpPr>
        <p:grpSpPr>
          <a:xfrm>
            <a:off x="304920" y="1434600"/>
            <a:ext cx="1798200" cy="3945960"/>
            <a:chOff x="304920" y="1434600"/>
            <a:chExt cx="1798200" cy="3945960"/>
          </a:xfrm>
        </p:grpSpPr>
        <p:pic>
          <p:nvPicPr>
            <p:cNvPr id="126" name="Picture 10"/>
            <p:cNvPicPr/>
            <p:nvPr/>
          </p:nvPicPr>
          <p:blipFill>
            <a:blip r:embed="rId2"/>
            <a:stretch/>
          </p:blipFill>
          <p:spPr>
            <a:xfrm>
              <a:off x="304920" y="1434600"/>
              <a:ext cx="1798200" cy="17838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27" name="Picture 16"/>
            <p:cNvPicPr/>
            <p:nvPr/>
          </p:nvPicPr>
          <p:blipFill>
            <a:blip r:embed="rId3"/>
            <a:stretch/>
          </p:blipFill>
          <p:spPr>
            <a:xfrm>
              <a:off x="304920" y="3584880"/>
              <a:ext cx="1798200" cy="179568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28" name="Group 19"/>
          <p:cNvGrpSpPr/>
          <p:nvPr/>
        </p:nvGrpSpPr>
        <p:grpSpPr>
          <a:xfrm>
            <a:off x="2200680" y="1449720"/>
            <a:ext cx="1798200" cy="3934080"/>
            <a:chOff x="2200680" y="1449720"/>
            <a:chExt cx="1798200" cy="3934080"/>
          </a:xfrm>
        </p:grpSpPr>
        <p:pic>
          <p:nvPicPr>
            <p:cNvPr id="129" name="Picture 9"/>
            <p:cNvPicPr/>
            <p:nvPr/>
          </p:nvPicPr>
          <p:blipFill>
            <a:blip r:embed="rId4"/>
            <a:stretch/>
          </p:blipFill>
          <p:spPr>
            <a:xfrm>
              <a:off x="2200680" y="1449720"/>
              <a:ext cx="1798200" cy="179316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30" name="Picture 17"/>
            <p:cNvPicPr/>
            <p:nvPr/>
          </p:nvPicPr>
          <p:blipFill>
            <a:blip r:embed="rId5"/>
            <a:stretch/>
          </p:blipFill>
          <p:spPr>
            <a:xfrm>
              <a:off x="2202480" y="3600000"/>
              <a:ext cx="1779120" cy="17838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31" name="Group 21"/>
          <p:cNvGrpSpPr/>
          <p:nvPr/>
        </p:nvGrpSpPr>
        <p:grpSpPr>
          <a:xfrm>
            <a:off x="4115520" y="1461240"/>
            <a:ext cx="1805400" cy="3974400"/>
            <a:chOff x="4115520" y="1461240"/>
            <a:chExt cx="1805400" cy="3974400"/>
          </a:xfrm>
        </p:grpSpPr>
        <p:pic>
          <p:nvPicPr>
            <p:cNvPr id="132" name="Picture 11"/>
            <p:cNvPicPr/>
            <p:nvPr/>
          </p:nvPicPr>
          <p:blipFill>
            <a:blip r:embed="rId6"/>
            <a:stretch/>
          </p:blipFill>
          <p:spPr>
            <a:xfrm>
              <a:off x="4115520" y="1461240"/>
              <a:ext cx="1805400" cy="178380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33" name="Picture 20"/>
            <p:cNvPicPr/>
            <p:nvPr/>
          </p:nvPicPr>
          <p:blipFill>
            <a:blip r:embed="rId7"/>
            <a:stretch/>
          </p:blipFill>
          <p:spPr>
            <a:xfrm>
              <a:off x="4115520" y="3642480"/>
              <a:ext cx="1781280" cy="179316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34" name="Group 34"/>
          <p:cNvGrpSpPr/>
          <p:nvPr/>
        </p:nvGrpSpPr>
        <p:grpSpPr>
          <a:xfrm>
            <a:off x="6042960" y="1455840"/>
            <a:ext cx="1806120" cy="3972240"/>
            <a:chOff x="6042960" y="1455840"/>
            <a:chExt cx="1806120" cy="3972240"/>
          </a:xfrm>
        </p:grpSpPr>
        <p:pic>
          <p:nvPicPr>
            <p:cNvPr id="135" name="Picture 12"/>
            <p:cNvPicPr/>
            <p:nvPr/>
          </p:nvPicPr>
          <p:blipFill>
            <a:blip r:embed="rId8"/>
            <a:stretch/>
          </p:blipFill>
          <p:spPr>
            <a:xfrm>
              <a:off x="6042960" y="1455840"/>
              <a:ext cx="1798200" cy="17884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36" name="Picture 22"/>
            <p:cNvPicPr/>
            <p:nvPr/>
          </p:nvPicPr>
          <p:blipFill>
            <a:blip r:embed="rId9"/>
            <a:stretch/>
          </p:blipFill>
          <p:spPr>
            <a:xfrm>
              <a:off x="6067800" y="3629880"/>
              <a:ext cx="1781280" cy="179820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37" name="Group 35"/>
          <p:cNvGrpSpPr/>
          <p:nvPr/>
        </p:nvGrpSpPr>
        <p:grpSpPr>
          <a:xfrm>
            <a:off x="7939080" y="1427400"/>
            <a:ext cx="1819440" cy="4010400"/>
            <a:chOff x="7939080" y="1427400"/>
            <a:chExt cx="1819440" cy="4010400"/>
          </a:xfrm>
        </p:grpSpPr>
        <p:pic>
          <p:nvPicPr>
            <p:cNvPr id="138" name="Picture 13"/>
            <p:cNvPicPr/>
            <p:nvPr/>
          </p:nvPicPr>
          <p:blipFill>
            <a:blip r:embed="rId10"/>
            <a:stretch/>
          </p:blipFill>
          <p:spPr>
            <a:xfrm>
              <a:off x="7939080" y="1427400"/>
              <a:ext cx="1805400" cy="18028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39" name="Picture 23"/>
            <p:cNvPicPr/>
            <p:nvPr/>
          </p:nvPicPr>
          <p:blipFill>
            <a:blip r:embed="rId11"/>
            <a:stretch/>
          </p:blipFill>
          <p:spPr>
            <a:xfrm>
              <a:off x="7953120" y="3627360"/>
              <a:ext cx="1805400" cy="1810440"/>
            </a:xfrm>
            <a:prstGeom prst="rect">
              <a:avLst/>
            </a:prstGeom>
            <a:noFill/>
            <a:ln w="0">
              <a:noFill/>
            </a:ln>
          </p:spPr>
        </p:pic>
      </p:grpSp>
      <p:grpSp>
        <p:nvGrpSpPr>
          <p:cNvPr id="140" name="Group 36"/>
          <p:cNvGrpSpPr/>
          <p:nvPr/>
        </p:nvGrpSpPr>
        <p:grpSpPr>
          <a:xfrm>
            <a:off x="9848520" y="1427400"/>
            <a:ext cx="1842840" cy="4008240"/>
            <a:chOff x="9848520" y="1427400"/>
            <a:chExt cx="1842840" cy="4008240"/>
          </a:xfrm>
        </p:grpSpPr>
        <p:pic>
          <p:nvPicPr>
            <p:cNvPr id="141" name="Picture 14"/>
            <p:cNvPicPr/>
            <p:nvPr/>
          </p:nvPicPr>
          <p:blipFill>
            <a:blip r:embed="rId12"/>
            <a:stretch/>
          </p:blipFill>
          <p:spPr>
            <a:xfrm>
              <a:off x="9848520" y="1427400"/>
              <a:ext cx="1805400" cy="1781280"/>
            </a:xfrm>
            <a:prstGeom prst="rect">
              <a:avLst/>
            </a:prstGeom>
            <a:noFill/>
            <a:ln w="0">
              <a:noFill/>
            </a:ln>
          </p:spPr>
        </p:pic>
        <p:pic>
          <p:nvPicPr>
            <p:cNvPr id="142" name="Picture 24"/>
            <p:cNvPicPr/>
            <p:nvPr/>
          </p:nvPicPr>
          <p:blipFill>
            <a:blip r:embed="rId13"/>
            <a:stretch/>
          </p:blipFill>
          <p:spPr>
            <a:xfrm>
              <a:off x="9907560" y="3625200"/>
              <a:ext cx="1783800" cy="1810440"/>
            </a:xfrm>
            <a:prstGeom prst="rect">
              <a:avLst/>
            </a:prstGeom>
            <a:noFill/>
            <a:ln w="0">
              <a:noFill/>
            </a:ln>
          </p:spPr>
        </p:pic>
      </p:grpSp>
      <p:sp>
        <p:nvSpPr>
          <p:cNvPr id="143" name="TextBox 25"/>
          <p:cNvSpPr/>
          <p:nvPr/>
        </p:nvSpPr>
        <p:spPr>
          <a:xfrm>
            <a:off x="557280" y="108036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22_02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TextBox 26"/>
          <p:cNvSpPr/>
          <p:nvPr/>
        </p:nvSpPr>
        <p:spPr>
          <a:xfrm>
            <a:off x="2416680" y="106992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22_03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TextBox 27"/>
          <p:cNvSpPr/>
          <p:nvPr/>
        </p:nvSpPr>
        <p:spPr>
          <a:xfrm>
            <a:off x="4528440" y="104328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22_05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TextBox 28"/>
          <p:cNvSpPr/>
          <p:nvPr/>
        </p:nvSpPr>
        <p:spPr>
          <a:xfrm>
            <a:off x="6408720" y="104508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22_06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TextBox 29"/>
          <p:cNvSpPr/>
          <p:nvPr/>
        </p:nvSpPr>
        <p:spPr>
          <a:xfrm>
            <a:off x="8520480" y="102708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22_07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TextBox 30"/>
          <p:cNvSpPr/>
          <p:nvPr/>
        </p:nvSpPr>
        <p:spPr>
          <a:xfrm>
            <a:off x="10477440" y="997560"/>
            <a:ext cx="139356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dk1"/>
                </a:solidFill>
                <a:latin typeface="Calibri"/>
              </a:rPr>
              <a:t>22_08</a:t>
            </a:r>
            <a:endParaRPr lang="en-GB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TextBox 31"/>
          <p:cNvSpPr/>
          <p:nvPr/>
        </p:nvSpPr>
        <p:spPr>
          <a:xfrm>
            <a:off x="4967640" y="3225600"/>
            <a:ext cx="162900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400" b="0" strike="noStrike" spc="-1">
                <a:solidFill>
                  <a:schemeClr val="dk1"/>
                </a:solidFill>
                <a:latin typeface="Calibri"/>
              </a:rPr>
              <a:t>100m_WaPOR AETI</a:t>
            </a:r>
            <a:endParaRPr lang="en-GB" sz="1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TextBox 32"/>
          <p:cNvSpPr/>
          <p:nvPr/>
        </p:nvSpPr>
        <p:spPr>
          <a:xfrm>
            <a:off x="4895640" y="5401800"/>
            <a:ext cx="186408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400" b="0" strike="noStrike" spc="-1">
                <a:solidFill>
                  <a:schemeClr val="dk1"/>
                </a:solidFill>
                <a:latin typeface="Calibri"/>
              </a:rPr>
              <a:t>10m_Sharpened AETI </a:t>
            </a:r>
            <a:endParaRPr lang="en-GB" sz="1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1" name="Picture 33"/>
          <p:cNvPicPr/>
          <p:nvPr/>
        </p:nvPicPr>
        <p:blipFill>
          <a:blip r:embed="rId14"/>
          <a:srcRect r="37019"/>
          <a:stretch/>
        </p:blipFill>
        <p:spPr>
          <a:xfrm>
            <a:off x="11725200" y="4492080"/>
            <a:ext cx="323640" cy="9712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2" name="TextBox 1"/>
          <p:cNvSpPr/>
          <p:nvPr/>
        </p:nvSpPr>
        <p:spPr>
          <a:xfrm>
            <a:off x="-14040" y="272880"/>
            <a:ext cx="9083880" cy="363960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800" b="0" strike="noStrike" spc="-1">
                <a:solidFill>
                  <a:schemeClr val="lt1"/>
                </a:solidFill>
                <a:latin typeface="Calibri"/>
              </a:rPr>
              <a:t>Downscaled WaPOR v2 L2 Actual Evapotranspiration data MWEA Irrigation scheme </a:t>
            </a:r>
            <a:endParaRPr lang="en-GB" sz="1800" b="0" strike="noStrike" spc="-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3" name="TextBox 2"/>
          <p:cNvSpPr/>
          <p:nvPr/>
        </p:nvSpPr>
        <p:spPr>
          <a:xfrm>
            <a:off x="11174400" y="5466960"/>
            <a:ext cx="1328040" cy="272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200" b="0" strike="noStrike" spc="-1">
                <a:solidFill>
                  <a:schemeClr val="dk1"/>
                </a:solidFill>
                <a:latin typeface="Calibri"/>
              </a:rPr>
              <a:t>AETI [mm/day]</a:t>
            </a:r>
            <a:endParaRPr lang="en-GB" sz="1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1338</TotalTime>
  <Words>382</Words>
  <Application>Microsoft Office PowerPoint</Application>
  <PresentationFormat>Widescreen</PresentationFormat>
  <Paragraphs>89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OpenSymbol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Suzan Dehati</dc:creator>
  <dc:description/>
  <cp:lastModifiedBy>Suzan Dehati</cp:lastModifiedBy>
  <cp:revision>14</cp:revision>
  <dcterms:created xsi:type="dcterms:W3CDTF">2025-05-15T07:10:28Z</dcterms:created>
  <dcterms:modified xsi:type="dcterms:W3CDTF">2026-01-27T07:49:58Z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11</vt:i4>
  </property>
</Properties>
</file>