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15.png" ContentType="image/png"/>
  <Override PartName="/ppt/media/image6.png" ContentType="image/png"/>
  <Override PartName="/ppt/media/image38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40.png" ContentType="image/png"/>
  <Override PartName="/ppt/media/image41.png" ContentType="image/png"/>
  <Override PartName="/ppt/media/image30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10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1.png" ContentType="image/png"/>
  <Override PartName="/ppt/media/image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2B47E3-3053-474F-80D2-6E8FA35554FC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8C745B9-8779-4F73-84A9-4D6D6BF77261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B612DF-ED18-434F-A1C4-FD73CE94111C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7C3DA4-B112-4F00-AE61-2BEDACD6A8DE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EDC50A-68F0-44BB-BA85-097BB3F5725E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1313B2-61F7-4EE8-98A6-D2BA449735EC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67CFF5-48D5-4B0A-AB4C-A334522865B6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F0C1FE-F76A-4994-9676-CD96CC428BF3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1503CE-7F0D-4491-9100-98D083061021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6B5FAB-F30B-4681-B7FB-D2D1A67A89D2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2C54EC-A962-4990-B5F2-B5B3FCD6B72F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3.png"/><Relationship Id="rId11" Type="http://schemas.openxmlformats.org/officeDocument/2006/relationships/image" Target="../media/image34.png"/><Relationship Id="rId1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"/>
          <p:cNvSpPr/>
          <p:nvPr/>
        </p:nvSpPr>
        <p:spPr>
          <a:xfrm>
            <a:off x="782280" y="1137960"/>
            <a:ext cx="7782120" cy="219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GB" sz="4000" spc="-1" strike="noStrike">
                <a:solidFill>
                  <a:srgbClr val="000000"/>
                </a:solidFill>
                <a:latin typeface="Times New Roman"/>
              </a:rPr>
              <a:t>Deriving high-resolution evapotranspiration products using a data fusion method </a:t>
            </a:r>
            <a:r>
              <a:rPr b="0" lang="en-GB" sz="40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en-GB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2"/>
          <p:cNvSpPr/>
          <p:nvPr/>
        </p:nvSpPr>
        <p:spPr>
          <a:xfrm>
            <a:off x="782280" y="3353760"/>
            <a:ext cx="6095520" cy="179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Haneen Muhammad Hussein Muhammad </a:t>
            </a:r>
            <a:endParaRPr b="0" lang="en-GB" sz="2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MSc Thesis Identifier WMG.23-23 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April 2023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 descr=""/>
          <p:cNvPicPr/>
          <p:nvPr/>
        </p:nvPicPr>
        <p:blipFill>
          <a:blip r:embed="rId1"/>
          <a:stretch/>
        </p:blipFill>
        <p:spPr>
          <a:xfrm>
            <a:off x="3210840" y="702360"/>
            <a:ext cx="8594640" cy="60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TextBox 5"/>
          <p:cNvSpPr/>
          <p:nvPr/>
        </p:nvSpPr>
        <p:spPr>
          <a:xfrm>
            <a:off x="274680" y="228600"/>
            <a:ext cx="3840120" cy="363960"/>
          </a:xfrm>
          <a:prstGeom prst="rect">
            <a:avLst/>
          </a:prstGeom>
          <a:solidFill>
            <a:srgbClr val="70ad47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lt1"/>
                </a:solidFill>
                <a:latin typeface="Calibri"/>
              </a:rPr>
              <a:t>Notebook to Download Sentinel 2 NDVI</a:t>
            </a:r>
            <a:endParaRPr b="0" lang="en-GB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" descr=""/>
          <p:cNvPicPr/>
          <p:nvPr/>
        </p:nvPicPr>
        <p:blipFill>
          <a:blip r:embed="rId1"/>
          <a:stretch/>
        </p:blipFill>
        <p:spPr>
          <a:xfrm>
            <a:off x="3450960" y="315000"/>
            <a:ext cx="8033040" cy="622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TextBox 3"/>
          <p:cNvSpPr/>
          <p:nvPr/>
        </p:nvSpPr>
        <p:spPr>
          <a:xfrm>
            <a:off x="284040" y="333000"/>
            <a:ext cx="2435040" cy="363960"/>
          </a:xfrm>
          <a:prstGeom prst="rect">
            <a:avLst/>
          </a:prstGeom>
          <a:solidFill>
            <a:srgbClr val="70ad47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lt1"/>
                </a:solidFill>
                <a:latin typeface="Calibri"/>
              </a:rPr>
              <a:t>Notebook to run PyDMS</a:t>
            </a:r>
            <a:endParaRPr b="0" lang="en-GB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3"/>
          <p:cNvSpPr/>
          <p:nvPr/>
        </p:nvSpPr>
        <p:spPr>
          <a:xfrm>
            <a:off x="558720" y="5661360"/>
            <a:ext cx="588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https://github.com/radosuav/pyDMS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5" name="Group 7"/>
          <p:cNvGrpSpPr/>
          <p:nvPr/>
        </p:nvGrpSpPr>
        <p:grpSpPr>
          <a:xfrm>
            <a:off x="4947840" y="2307960"/>
            <a:ext cx="7243560" cy="4465080"/>
            <a:chOff x="4947840" y="2307960"/>
            <a:chExt cx="7243560" cy="4465080"/>
          </a:xfrm>
        </p:grpSpPr>
        <p:pic>
          <p:nvPicPr>
            <p:cNvPr id="66" name="Picture 4" descr=""/>
            <p:cNvPicPr/>
            <p:nvPr/>
          </p:nvPicPr>
          <p:blipFill>
            <a:blip r:embed="rId1"/>
            <a:srcRect l="0" t="0" r="30412" b="0"/>
            <a:stretch/>
          </p:blipFill>
          <p:spPr>
            <a:xfrm>
              <a:off x="4947840" y="2307960"/>
              <a:ext cx="7243560" cy="4465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7" name="Rectangle 5"/>
            <p:cNvSpPr/>
            <p:nvPr/>
          </p:nvSpPr>
          <p:spPr>
            <a:xfrm>
              <a:off x="5494320" y="5506560"/>
              <a:ext cx="1630800" cy="242640"/>
            </a:xfrm>
            <a:prstGeom prst="rect">
              <a:avLst/>
            </a:prstGeom>
            <a:noFill/>
            <a:ln w="38100">
              <a:solidFill>
                <a:srgbClr val="ed7d3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GB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pic>
        <p:nvPicPr>
          <p:cNvPr id="68" name="Picture 6" descr=""/>
          <p:cNvPicPr/>
          <p:nvPr/>
        </p:nvPicPr>
        <p:blipFill>
          <a:blip r:embed="rId2"/>
          <a:stretch/>
        </p:blipFill>
        <p:spPr>
          <a:xfrm>
            <a:off x="0" y="1141560"/>
            <a:ext cx="6440760" cy="318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TextBox 8"/>
          <p:cNvSpPr/>
          <p:nvPr/>
        </p:nvSpPr>
        <p:spPr>
          <a:xfrm>
            <a:off x="286200" y="333000"/>
            <a:ext cx="2774880" cy="363960"/>
          </a:xfrm>
          <a:prstGeom prst="rect">
            <a:avLst/>
          </a:prstGeom>
          <a:solidFill>
            <a:srgbClr val="70ad47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lt1"/>
                </a:solidFill>
                <a:latin typeface="Calibri"/>
              </a:rPr>
              <a:t>Github repository of PyDMS</a:t>
            </a:r>
            <a:endParaRPr b="0" lang="en-GB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/>
          <p:nvPr/>
        </p:nvSpPr>
        <p:spPr>
          <a:xfrm>
            <a:off x="-720" y="228600"/>
            <a:ext cx="2973240" cy="6858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0" lang="en-US" sz="4000" spc="-1" strike="noStrike">
                <a:solidFill>
                  <a:schemeClr val="lt1"/>
                </a:solidFill>
                <a:latin typeface="Arial"/>
                <a:ea typeface="Cambria"/>
              </a:rPr>
              <a:t>Method</a:t>
            </a:r>
            <a:endParaRPr b="0" lang="en-GB" sz="4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Box 3"/>
          <p:cNvSpPr/>
          <p:nvPr/>
        </p:nvSpPr>
        <p:spPr>
          <a:xfrm>
            <a:off x="980280" y="4345920"/>
            <a:ext cx="4444560" cy="228420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</a:rPr>
              <a:t>Data needed: 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L1/L2 as “Low resolution image”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marL="457200"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- Download from WaPORDL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Sentinel-2 NDVI (or other indices) as “High-resolution image”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  <a:p>
            <a:pPr marL="457200"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- Download from GEE 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2" name="Group 5"/>
          <p:cNvGrpSpPr/>
          <p:nvPr/>
        </p:nvGrpSpPr>
        <p:grpSpPr>
          <a:xfrm>
            <a:off x="7426800" y="50400"/>
            <a:ext cx="4046400" cy="6609960"/>
            <a:chOff x="7426800" y="50400"/>
            <a:chExt cx="4046400" cy="6609960"/>
          </a:xfrm>
        </p:grpSpPr>
        <p:pic>
          <p:nvPicPr>
            <p:cNvPr id="73" name="Picture 1" descr=""/>
            <p:cNvPicPr/>
            <p:nvPr/>
          </p:nvPicPr>
          <p:blipFill>
            <a:blip r:embed="rId1"/>
            <a:stretch/>
          </p:blipFill>
          <p:spPr>
            <a:xfrm>
              <a:off x="7426800" y="50400"/>
              <a:ext cx="3428640" cy="6609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4" name="TextBox 4"/>
            <p:cNvSpPr/>
            <p:nvPr/>
          </p:nvSpPr>
          <p:spPr>
            <a:xfrm>
              <a:off x="10798200" y="439920"/>
              <a:ext cx="6750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GB" sz="1800" spc="-1" strike="noStrike">
                  <a:solidFill>
                    <a:schemeClr val="dk1"/>
                  </a:solidFill>
                  <a:latin typeface="Calibri"/>
                </a:rPr>
                <a:t>Input</a:t>
              </a:r>
              <a:endParaRPr b="0" lang="en-GB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75" name="Straight Arrow Connector 6"/>
            <p:cNvCxnSpPr>
              <a:stCxn id="74" idx="1"/>
            </p:cNvCxnSpPr>
            <p:nvPr/>
          </p:nvCxnSpPr>
          <p:spPr>
            <a:xfrm flipH="1">
              <a:off x="10536120" y="621720"/>
              <a:ext cx="262440" cy="3240"/>
            </a:xfrm>
            <a:prstGeom prst="straightConnector1">
              <a:avLst/>
            </a:prstGeom>
            <a:ln>
              <a:solidFill>
                <a:srgbClr val="4472c4"/>
              </a:solidFill>
              <a:tailEnd len="med" type="triangle" w="med"/>
            </a:ln>
          </p:spPr>
        </p:cxnSp>
        <p:sp>
          <p:nvSpPr>
            <p:cNvPr id="76" name="TextBox 8"/>
            <p:cNvSpPr/>
            <p:nvPr/>
          </p:nvSpPr>
          <p:spPr>
            <a:xfrm>
              <a:off x="10541520" y="6136560"/>
              <a:ext cx="8456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GB" sz="1800" spc="-1" strike="noStrike">
                  <a:solidFill>
                    <a:schemeClr val="dk1"/>
                  </a:solidFill>
                  <a:latin typeface="Calibri"/>
                </a:rPr>
                <a:t>Output</a:t>
              </a:r>
              <a:endParaRPr b="0" lang="en-GB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77" name="Straight Arrow Connector 9"/>
            <p:cNvCxnSpPr>
              <a:stCxn id="76" idx="1"/>
            </p:cNvCxnSpPr>
            <p:nvPr/>
          </p:nvCxnSpPr>
          <p:spPr>
            <a:xfrm flipH="1">
              <a:off x="10279080" y="6318360"/>
              <a:ext cx="262800" cy="2880"/>
            </a:xfrm>
            <a:prstGeom prst="straightConnector1">
              <a:avLst/>
            </a:prstGeom>
            <a:ln>
              <a:solidFill>
                <a:srgbClr val="4472c4"/>
              </a:solidFill>
              <a:tailEnd len="med" type="triangle" w="med"/>
            </a:ln>
          </p:spPr>
        </p:cxnSp>
      </p:grpSp>
      <p:sp>
        <p:nvSpPr>
          <p:cNvPr id="78" name="Rectangle 4"/>
          <p:cNvSpPr/>
          <p:nvPr/>
        </p:nvSpPr>
        <p:spPr>
          <a:xfrm>
            <a:off x="980280" y="1370880"/>
            <a:ext cx="66175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Python tool for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</a:rPr>
              <a:t>sharpening low-resolution images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 using high-resolution data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Based on the method from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</a:rPr>
              <a:t>Gao et al. (2012)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chemeClr val="dk1"/>
                </a:solidFill>
                <a:latin typeface="Arial"/>
              </a:rPr>
              <a:t>Trains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 on: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- High-res data resampled to low-res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- Actual low-res data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Especially useful for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</a:rPr>
              <a:t>remote sensing / satellite imagery</a:t>
            </a:r>
            <a:endParaRPr b="0" lang="en-GB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14"/>
          <p:cNvSpPr/>
          <p:nvPr/>
        </p:nvSpPr>
        <p:spPr>
          <a:xfrm>
            <a:off x="2381400" y="135360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L2 100m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TextBox 17"/>
          <p:cNvSpPr/>
          <p:nvPr/>
        </p:nvSpPr>
        <p:spPr>
          <a:xfrm>
            <a:off x="555840" y="5110200"/>
            <a:ext cx="132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01-02-2023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TextBox 18"/>
          <p:cNvSpPr/>
          <p:nvPr/>
        </p:nvSpPr>
        <p:spPr>
          <a:xfrm>
            <a:off x="5455800" y="1369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L3 20m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Box 19"/>
          <p:cNvSpPr/>
          <p:nvPr/>
        </p:nvSpPr>
        <p:spPr>
          <a:xfrm>
            <a:off x="8473680" y="135360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Downscaled 10m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Box 20"/>
          <p:cNvSpPr/>
          <p:nvPr/>
        </p:nvSpPr>
        <p:spPr>
          <a:xfrm>
            <a:off x="555840" y="2818080"/>
            <a:ext cx="132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01-01-2023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Box 24"/>
          <p:cNvSpPr/>
          <p:nvPr/>
        </p:nvSpPr>
        <p:spPr>
          <a:xfrm>
            <a:off x="11030760" y="291564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26" descr=""/>
          <p:cNvPicPr/>
          <p:nvPr/>
        </p:nvPicPr>
        <p:blipFill>
          <a:blip r:embed="rId1"/>
          <a:stretch/>
        </p:blipFill>
        <p:spPr>
          <a:xfrm>
            <a:off x="8072280" y="1782720"/>
            <a:ext cx="2995560" cy="230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Picture 27" descr=""/>
          <p:cNvPicPr/>
          <p:nvPr/>
        </p:nvPicPr>
        <p:blipFill>
          <a:blip r:embed="rId2"/>
          <a:stretch/>
        </p:blipFill>
        <p:spPr>
          <a:xfrm>
            <a:off x="5038560" y="1738800"/>
            <a:ext cx="2944800" cy="235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Picture 28" descr=""/>
          <p:cNvPicPr/>
          <p:nvPr/>
        </p:nvPicPr>
        <p:blipFill>
          <a:blip r:embed="rId3"/>
          <a:stretch/>
        </p:blipFill>
        <p:spPr>
          <a:xfrm>
            <a:off x="1989720" y="1741320"/>
            <a:ext cx="2944800" cy="235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29" descr=""/>
          <p:cNvPicPr/>
          <p:nvPr/>
        </p:nvPicPr>
        <p:blipFill>
          <a:blip r:embed="rId4"/>
          <a:stretch/>
        </p:blipFill>
        <p:spPr>
          <a:xfrm>
            <a:off x="11108880" y="3175560"/>
            <a:ext cx="342720" cy="98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Picture 30" descr=""/>
          <p:cNvPicPr/>
          <p:nvPr/>
        </p:nvPicPr>
        <p:blipFill>
          <a:blip r:embed="rId5"/>
          <a:srcRect l="0" t="0" r="0" b="989"/>
          <a:stretch/>
        </p:blipFill>
        <p:spPr>
          <a:xfrm>
            <a:off x="8130960" y="4201560"/>
            <a:ext cx="2936880" cy="243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31" descr=""/>
          <p:cNvPicPr/>
          <p:nvPr/>
        </p:nvPicPr>
        <p:blipFill>
          <a:blip r:embed="rId6"/>
          <a:stretch/>
        </p:blipFill>
        <p:spPr>
          <a:xfrm>
            <a:off x="1989720" y="4201560"/>
            <a:ext cx="2941920" cy="245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32" descr=""/>
          <p:cNvPicPr/>
          <p:nvPr/>
        </p:nvPicPr>
        <p:blipFill>
          <a:blip r:embed="rId7"/>
          <a:stretch/>
        </p:blipFill>
        <p:spPr>
          <a:xfrm>
            <a:off x="11075040" y="5708160"/>
            <a:ext cx="390240" cy="93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Picture 34" descr=""/>
          <p:cNvPicPr/>
          <p:nvPr/>
        </p:nvPicPr>
        <p:blipFill>
          <a:blip r:embed="rId8"/>
          <a:stretch/>
        </p:blipFill>
        <p:spPr>
          <a:xfrm>
            <a:off x="5011200" y="4194720"/>
            <a:ext cx="2982240" cy="243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TextBox 16"/>
          <p:cNvSpPr/>
          <p:nvPr/>
        </p:nvSpPr>
        <p:spPr>
          <a:xfrm>
            <a:off x="11030760" y="541440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itle 1"/>
          <p:cNvSpPr/>
          <p:nvPr/>
        </p:nvSpPr>
        <p:spPr>
          <a:xfrm>
            <a:off x="0" y="245160"/>
            <a:ext cx="7670520" cy="68832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0" lang="en-US" sz="2800" spc="-1" strike="noStrike">
                <a:solidFill>
                  <a:schemeClr val="lt1"/>
                </a:solidFill>
                <a:latin typeface="Arial"/>
                <a:ea typeface="Cambria"/>
              </a:rPr>
              <a:t>Downscaled WaPOR v3 AETI comparison</a:t>
            </a:r>
            <a:endParaRPr b="0" lang="en-GB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6"/>
          <p:cNvSpPr/>
          <p:nvPr/>
        </p:nvSpPr>
        <p:spPr>
          <a:xfrm>
            <a:off x="218520" y="4561560"/>
            <a:ext cx="132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01-11-2023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Box 8"/>
          <p:cNvSpPr/>
          <p:nvPr/>
        </p:nvSpPr>
        <p:spPr>
          <a:xfrm>
            <a:off x="10973160" y="466344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10" descr=""/>
          <p:cNvPicPr/>
          <p:nvPr/>
        </p:nvPicPr>
        <p:blipFill>
          <a:blip r:embed="rId1"/>
          <a:srcRect l="0" t="0" r="3281" b="0"/>
          <a:stretch/>
        </p:blipFill>
        <p:spPr>
          <a:xfrm>
            <a:off x="7807320" y="1997640"/>
            <a:ext cx="3641760" cy="251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Picture 1" descr=""/>
          <p:cNvPicPr/>
          <p:nvPr/>
        </p:nvPicPr>
        <p:blipFill>
          <a:blip r:embed="rId2"/>
          <a:stretch/>
        </p:blipFill>
        <p:spPr>
          <a:xfrm>
            <a:off x="3937680" y="2021400"/>
            <a:ext cx="3765240" cy="252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3"/>
          <a:srcRect l="0" t="0" r="8759" b="0"/>
          <a:stretch/>
        </p:blipFill>
        <p:spPr>
          <a:xfrm>
            <a:off x="258480" y="2021400"/>
            <a:ext cx="3549960" cy="252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11" descr=""/>
          <p:cNvPicPr/>
          <p:nvPr/>
        </p:nvPicPr>
        <p:blipFill>
          <a:blip r:embed="rId4"/>
          <a:stretch/>
        </p:blipFill>
        <p:spPr>
          <a:xfrm>
            <a:off x="11449440" y="3720240"/>
            <a:ext cx="523440" cy="94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TextBox 12"/>
          <p:cNvSpPr/>
          <p:nvPr/>
        </p:nvSpPr>
        <p:spPr>
          <a:xfrm>
            <a:off x="1202760" y="1612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L2 100m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Box 13"/>
          <p:cNvSpPr/>
          <p:nvPr/>
        </p:nvSpPr>
        <p:spPr>
          <a:xfrm>
            <a:off x="4988520" y="162828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L3 20m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Box 14"/>
          <p:cNvSpPr/>
          <p:nvPr/>
        </p:nvSpPr>
        <p:spPr>
          <a:xfrm>
            <a:off x="8631720" y="1612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Downscaled 10m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itle 1"/>
          <p:cNvSpPr/>
          <p:nvPr/>
        </p:nvSpPr>
        <p:spPr>
          <a:xfrm>
            <a:off x="0" y="245160"/>
            <a:ext cx="7670520" cy="68832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0" lang="en-US" sz="2800" spc="-1" strike="noStrike">
                <a:solidFill>
                  <a:schemeClr val="lt1"/>
                </a:solidFill>
                <a:latin typeface="Arial"/>
                <a:ea typeface="Cambria"/>
              </a:rPr>
              <a:t>Downscaled WaPOR v3 AETI comparison</a:t>
            </a:r>
            <a:endParaRPr b="0" lang="en-GB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6"/>
          <p:cNvSpPr/>
          <p:nvPr/>
        </p:nvSpPr>
        <p:spPr>
          <a:xfrm>
            <a:off x="444960" y="4971240"/>
            <a:ext cx="132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01-01-2023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Box 8"/>
          <p:cNvSpPr/>
          <p:nvPr/>
        </p:nvSpPr>
        <p:spPr>
          <a:xfrm>
            <a:off x="11082960" y="487620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11" descr=""/>
          <p:cNvPicPr/>
          <p:nvPr/>
        </p:nvPicPr>
        <p:blipFill>
          <a:blip r:embed="rId1"/>
          <a:stretch/>
        </p:blipFill>
        <p:spPr>
          <a:xfrm>
            <a:off x="11590920" y="3933360"/>
            <a:ext cx="523440" cy="94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TextBox 12"/>
          <p:cNvSpPr/>
          <p:nvPr/>
        </p:nvSpPr>
        <p:spPr>
          <a:xfrm>
            <a:off x="1202760" y="1612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L2 100m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Box 13"/>
          <p:cNvSpPr/>
          <p:nvPr/>
        </p:nvSpPr>
        <p:spPr>
          <a:xfrm>
            <a:off x="4988520" y="162828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L3 20m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Box 14"/>
          <p:cNvSpPr/>
          <p:nvPr/>
        </p:nvSpPr>
        <p:spPr>
          <a:xfrm>
            <a:off x="8631720" y="1612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Downscaled 10m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1" descr=""/>
          <p:cNvPicPr/>
          <p:nvPr/>
        </p:nvPicPr>
        <p:blipFill>
          <a:blip r:embed="rId2"/>
          <a:srcRect l="2917" t="0" r="0" b="4462"/>
          <a:stretch/>
        </p:blipFill>
        <p:spPr>
          <a:xfrm>
            <a:off x="4293720" y="2076840"/>
            <a:ext cx="3603960" cy="278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7" descr=""/>
          <p:cNvPicPr/>
          <p:nvPr/>
        </p:nvPicPr>
        <p:blipFill>
          <a:blip r:embed="rId3"/>
          <a:srcRect l="0" t="2387" r="0" b="13130"/>
          <a:stretch/>
        </p:blipFill>
        <p:spPr>
          <a:xfrm>
            <a:off x="7992360" y="2076840"/>
            <a:ext cx="3598200" cy="279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10" descr=""/>
          <p:cNvPicPr/>
          <p:nvPr/>
        </p:nvPicPr>
        <p:blipFill>
          <a:blip r:embed="rId4"/>
          <a:srcRect l="0" t="7005" r="0" b="14145"/>
          <a:stretch/>
        </p:blipFill>
        <p:spPr>
          <a:xfrm>
            <a:off x="444960" y="2076840"/>
            <a:ext cx="3789720" cy="279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Title 1"/>
          <p:cNvSpPr/>
          <p:nvPr/>
        </p:nvSpPr>
        <p:spPr>
          <a:xfrm>
            <a:off x="0" y="245160"/>
            <a:ext cx="7670520" cy="68832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0" lang="en-US" sz="2800" spc="-1" strike="noStrike">
                <a:solidFill>
                  <a:schemeClr val="lt1"/>
                </a:solidFill>
                <a:latin typeface="Arial"/>
                <a:ea typeface="Cambria"/>
              </a:rPr>
              <a:t>Downscaled WaPOR v3 AETI comparison</a:t>
            </a:r>
            <a:endParaRPr b="0" lang="en-GB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6"/>
          <p:cNvSpPr/>
          <p:nvPr/>
        </p:nvSpPr>
        <p:spPr>
          <a:xfrm>
            <a:off x="423360" y="5101200"/>
            <a:ext cx="132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01-01-2023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Box 8"/>
          <p:cNvSpPr/>
          <p:nvPr/>
        </p:nvSpPr>
        <p:spPr>
          <a:xfrm>
            <a:off x="10934640" y="510156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11" descr=""/>
          <p:cNvPicPr/>
          <p:nvPr/>
        </p:nvPicPr>
        <p:blipFill>
          <a:blip r:embed="rId1"/>
          <a:stretch/>
        </p:blipFill>
        <p:spPr>
          <a:xfrm>
            <a:off x="11233440" y="4182480"/>
            <a:ext cx="523440" cy="94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TextBox 12"/>
          <p:cNvSpPr/>
          <p:nvPr/>
        </p:nvSpPr>
        <p:spPr>
          <a:xfrm>
            <a:off x="1202760" y="1612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L2 100m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Box 13"/>
          <p:cNvSpPr/>
          <p:nvPr/>
        </p:nvSpPr>
        <p:spPr>
          <a:xfrm>
            <a:off x="4988520" y="162828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WaPOR v3 L3 20m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Box 14"/>
          <p:cNvSpPr/>
          <p:nvPr/>
        </p:nvSpPr>
        <p:spPr>
          <a:xfrm>
            <a:off x="8631720" y="1612440"/>
            <a:ext cx="221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Downscaled 10m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2"/>
          <a:stretch/>
        </p:blipFill>
        <p:spPr>
          <a:xfrm>
            <a:off x="4022280" y="2030400"/>
            <a:ext cx="3524400" cy="307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4" descr=""/>
          <p:cNvPicPr/>
          <p:nvPr/>
        </p:nvPicPr>
        <p:blipFill>
          <a:blip r:embed="rId3"/>
          <a:stretch/>
        </p:blipFill>
        <p:spPr>
          <a:xfrm>
            <a:off x="7629120" y="2030400"/>
            <a:ext cx="3603960" cy="307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Picture 5" descr=""/>
          <p:cNvPicPr/>
          <p:nvPr/>
        </p:nvPicPr>
        <p:blipFill>
          <a:blip r:embed="rId4"/>
          <a:stretch/>
        </p:blipFill>
        <p:spPr>
          <a:xfrm>
            <a:off x="505440" y="2030400"/>
            <a:ext cx="3413160" cy="307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Title 1"/>
          <p:cNvSpPr/>
          <p:nvPr/>
        </p:nvSpPr>
        <p:spPr>
          <a:xfrm>
            <a:off x="0" y="245160"/>
            <a:ext cx="7670520" cy="68832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0" lang="en-US" sz="2800" spc="-1" strike="noStrike">
                <a:solidFill>
                  <a:schemeClr val="lt1"/>
                </a:solidFill>
                <a:latin typeface="Arial"/>
                <a:ea typeface="Cambria"/>
              </a:rPr>
              <a:t>Downscaled WaPOR v3 AETI comparison</a:t>
            </a:r>
            <a:endParaRPr b="0" lang="en-GB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8"/>
          <p:cNvGrpSpPr/>
          <p:nvPr/>
        </p:nvGrpSpPr>
        <p:grpSpPr>
          <a:xfrm>
            <a:off x="304920" y="1434600"/>
            <a:ext cx="1798200" cy="3945960"/>
            <a:chOff x="304920" y="1434600"/>
            <a:chExt cx="1798200" cy="3945960"/>
          </a:xfrm>
        </p:grpSpPr>
        <p:pic>
          <p:nvPicPr>
            <p:cNvPr id="126" name="Picture 10" descr=""/>
            <p:cNvPicPr/>
            <p:nvPr/>
          </p:nvPicPr>
          <p:blipFill>
            <a:blip r:embed="rId1"/>
            <a:stretch/>
          </p:blipFill>
          <p:spPr>
            <a:xfrm>
              <a:off x="304920" y="1434600"/>
              <a:ext cx="1798200" cy="1783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7" name="Picture 16" descr=""/>
            <p:cNvPicPr/>
            <p:nvPr/>
          </p:nvPicPr>
          <p:blipFill>
            <a:blip r:embed="rId2"/>
            <a:stretch/>
          </p:blipFill>
          <p:spPr>
            <a:xfrm>
              <a:off x="304920" y="3584880"/>
              <a:ext cx="1798200" cy="1795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28" name="Group 19"/>
          <p:cNvGrpSpPr/>
          <p:nvPr/>
        </p:nvGrpSpPr>
        <p:grpSpPr>
          <a:xfrm>
            <a:off x="2200680" y="1449720"/>
            <a:ext cx="1798200" cy="3934080"/>
            <a:chOff x="2200680" y="1449720"/>
            <a:chExt cx="1798200" cy="3934080"/>
          </a:xfrm>
        </p:grpSpPr>
        <p:pic>
          <p:nvPicPr>
            <p:cNvPr id="129" name="Picture 9" descr=""/>
            <p:cNvPicPr/>
            <p:nvPr/>
          </p:nvPicPr>
          <p:blipFill>
            <a:blip r:embed="rId3"/>
            <a:stretch/>
          </p:blipFill>
          <p:spPr>
            <a:xfrm>
              <a:off x="2200680" y="1449720"/>
              <a:ext cx="1798200" cy="1793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0" name="Picture 17" descr=""/>
            <p:cNvPicPr/>
            <p:nvPr/>
          </p:nvPicPr>
          <p:blipFill>
            <a:blip r:embed="rId4"/>
            <a:stretch/>
          </p:blipFill>
          <p:spPr>
            <a:xfrm>
              <a:off x="2202480" y="3600000"/>
              <a:ext cx="1779120" cy="17838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31" name="Group 21"/>
          <p:cNvGrpSpPr/>
          <p:nvPr/>
        </p:nvGrpSpPr>
        <p:grpSpPr>
          <a:xfrm>
            <a:off x="4115520" y="1461240"/>
            <a:ext cx="1805400" cy="3974400"/>
            <a:chOff x="4115520" y="1461240"/>
            <a:chExt cx="1805400" cy="3974400"/>
          </a:xfrm>
        </p:grpSpPr>
        <p:pic>
          <p:nvPicPr>
            <p:cNvPr id="132" name="Picture 11" descr=""/>
            <p:cNvPicPr/>
            <p:nvPr/>
          </p:nvPicPr>
          <p:blipFill>
            <a:blip r:embed="rId5"/>
            <a:stretch/>
          </p:blipFill>
          <p:spPr>
            <a:xfrm>
              <a:off x="4115520" y="1461240"/>
              <a:ext cx="1805400" cy="1783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3" name="Picture 20" descr=""/>
            <p:cNvPicPr/>
            <p:nvPr/>
          </p:nvPicPr>
          <p:blipFill>
            <a:blip r:embed="rId6"/>
            <a:stretch/>
          </p:blipFill>
          <p:spPr>
            <a:xfrm>
              <a:off x="4115520" y="3642480"/>
              <a:ext cx="1781280" cy="17931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34" name="Group 34"/>
          <p:cNvGrpSpPr/>
          <p:nvPr/>
        </p:nvGrpSpPr>
        <p:grpSpPr>
          <a:xfrm>
            <a:off x="6042960" y="1455840"/>
            <a:ext cx="1806120" cy="3972240"/>
            <a:chOff x="6042960" y="1455840"/>
            <a:chExt cx="1806120" cy="3972240"/>
          </a:xfrm>
        </p:grpSpPr>
        <p:pic>
          <p:nvPicPr>
            <p:cNvPr id="135" name="Picture 12" descr=""/>
            <p:cNvPicPr/>
            <p:nvPr/>
          </p:nvPicPr>
          <p:blipFill>
            <a:blip r:embed="rId7"/>
            <a:stretch/>
          </p:blipFill>
          <p:spPr>
            <a:xfrm>
              <a:off x="6042960" y="1455840"/>
              <a:ext cx="1798200" cy="1788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6" name="Picture 22" descr=""/>
            <p:cNvPicPr/>
            <p:nvPr/>
          </p:nvPicPr>
          <p:blipFill>
            <a:blip r:embed="rId8"/>
            <a:stretch/>
          </p:blipFill>
          <p:spPr>
            <a:xfrm>
              <a:off x="6067800" y="3629880"/>
              <a:ext cx="1781280" cy="17982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37" name="Group 35"/>
          <p:cNvGrpSpPr/>
          <p:nvPr/>
        </p:nvGrpSpPr>
        <p:grpSpPr>
          <a:xfrm>
            <a:off x="7939080" y="1427400"/>
            <a:ext cx="1819440" cy="4010400"/>
            <a:chOff x="7939080" y="1427400"/>
            <a:chExt cx="1819440" cy="4010400"/>
          </a:xfrm>
        </p:grpSpPr>
        <p:pic>
          <p:nvPicPr>
            <p:cNvPr id="138" name="Picture 13" descr=""/>
            <p:cNvPicPr/>
            <p:nvPr/>
          </p:nvPicPr>
          <p:blipFill>
            <a:blip r:embed="rId9"/>
            <a:stretch/>
          </p:blipFill>
          <p:spPr>
            <a:xfrm>
              <a:off x="7939080" y="1427400"/>
              <a:ext cx="1805400" cy="1802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9" name="Picture 23" descr=""/>
            <p:cNvPicPr/>
            <p:nvPr/>
          </p:nvPicPr>
          <p:blipFill>
            <a:blip r:embed="rId10"/>
            <a:stretch/>
          </p:blipFill>
          <p:spPr>
            <a:xfrm>
              <a:off x="7953120" y="3627360"/>
              <a:ext cx="1805400" cy="18104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40" name="Group 36"/>
          <p:cNvGrpSpPr/>
          <p:nvPr/>
        </p:nvGrpSpPr>
        <p:grpSpPr>
          <a:xfrm>
            <a:off x="9848520" y="1427400"/>
            <a:ext cx="1842840" cy="4008240"/>
            <a:chOff x="9848520" y="1427400"/>
            <a:chExt cx="1842840" cy="4008240"/>
          </a:xfrm>
        </p:grpSpPr>
        <p:pic>
          <p:nvPicPr>
            <p:cNvPr id="141" name="Picture 14" descr=""/>
            <p:cNvPicPr/>
            <p:nvPr/>
          </p:nvPicPr>
          <p:blipFill>
            <a:blip r:embed="rId11"/>
            <a:stretch/>
          </p:blipFill>
          <p:spPr>
            <a:xfrm>
              <a:off x="9848520" y="1427400"/>
              <a:ext cx="1805400" cy="1781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2" name="Picture 24" descr=""/>
            <p:cNvPicPr/>
            <p:nvPr/>
          </p:nvPicPr>
          <p:blipFill>
            <a:blip r:embed="rId12"/>
            <a:stretch/>
          </p:blipFill>
          <p:spPr>
            <a:xfrm>
              <a:off x="9907560" y="3625200"/>
              <a:ext cx="1783800" cy="18104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3" name="TextBox 25"/>
          <p:cNvSpPr/>
          <p:nvPr/>
        </p:nvSpPr>
        <p:spPr>
          <a:xfrm>
            <a:off x="557280" y="108036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22_02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Box 26"/>
          <p:cNvSpPr/>
          <p:nvPr/>
        </p:nvSpPr>
        <p:spPr>
          <a:xfrm>
            <a:off x="2416680" y="106992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22_03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Box 27"/>
          <p:cNvSpPr/>
          <p:nvPr/>
        </p:nvSpPr>
        <p:spPr>
          <a:xfrm>
            <a:off x="4528440" y="104328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22_05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Box 28"/>
          <p:cNvSpPr/>
          <p:nvPr/>
        </p:nvSpPr>
        <p:spPr>
          <a:xfrm>
            <a:off x="6408720" y="104508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22_06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Box 29"/>
          <p:cNvSpPr/>
          <p:nvPr/>
        </p:nvSpPr>
        <p:spPr>
          <a:xfrm>
            <a:off x="8520480" y="102708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22_07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Box 30"/>
          <p:cNvSpPr/>
          <p:nvPr/>
        </p:nvSpPr>
        <p:spPr>
          <a:xfrm>
            <a:off x="10477440" y="99756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22_08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Box 31"/>
          <p:cNvSpPr/>
          <p:nvPr/>
        </p:nvSpPr>
        <p:spPr>
          <a:xfrm>
            <a:off x="4967640" y="3225600"/>
            <a:ext cx="1629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100m_WaPOR AETI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Box 32"/>
          <p:cNvSpPr/>
          <p:nvPr/>
        </p:nvSpPr>
        <p:spPr>
          <a:xfrm>
            <a:off x="4895640" y="5401800"/>
            <a:ext cx="1864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10m_Sharpened AETI 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33" descr=""/>
          <p:cNvPicPr/>
          <p:nvPr/>
        </p:nvPicPr>
        <p:blipFill>
          <a:blip r:embed="rId13"/>
          <a:srcRect l="0" t="0" r="37019" b="0"/>
          <a:stretch/>
        </p:blipFill>
        <p:spPr>
          <a:xfrm>
            <a:off x="11725200" y="4492080"/>
            <a:ext cx="323640" cy="97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TextBox 1"/>
          <p:cNvSpPr/>
          <p:nvPr/>
        </p:nvSpPr>
        <p:spPr>
          <a:xfrm>
            <a:off x="-14040" y="272880"/>
            <a:ext cx="9083880" cy="3639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lt1"/>
                </a:solidFill>
                <a:latin typeface="Calibri"/>
              </a:rPr>
              <a:t>Downscaled WaPOR v2 L2 Actual Evapotranspiration data MWEA Irrigation scheme </a:t>
            </a:r>
            <a:endParaRPr b="0" lang="en-GB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" name="TextBox 2"/>
          <p:cNvSpPr/>
          <p:nvPr/>
        </p:nvSpPr>
        <p:spPr>
          <a:xfrm>
            <a:off x="11174400" y="546696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2"/>
          <p:cNvSpPr/>
          <p:nvPr/>
        </p:nvSpPr>
        <p:spPr>
          <a:xfrm>
            <a:off x="1647360" y="113256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22_11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Box 13"/>
          <p:cNvSpPr/>
          <p:nvPr/>
        </p:nvSpPr>
        <p:spPr>
          <a:xfrm>
            <a:off x="3506760" y="112212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22_14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Box 14"/>
          <p:cNvSpPr/>
          <p:nvPr/>
        </p:nvSpPr>
        <p:spPr>
          <a:xfrm>
            <a:off x="5618520" y="109548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22_15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Box 15"/>
          <p:cNvSpPr/>
          <p:nvPr/>
        </p:nvSpPr>
        <p:spPr>
          <a:xfrm>
            <a:off x="7498800" y="109728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22_29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Box 16"/>
          <p:cNvSpPr/>
          <p:nvPr/>
        </p:nvSpPr>
        <p:spPr>
          <a:xfrm>
            <a:off x="9610560" y="1079280"/>
            <a:ext cx="139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22_34</a:t>
            </a:r>
            <a:endParaRPr b="0" lang="en-GB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9" name="Group 23"/>
          <p:cNvGrpSpPr/>
          <p:nvPr/>
        </p:nvGrpSpPr>
        <p:grpSpPr>
          <a:xfrm>
            <a:off x="1145160" y="1510200"/>
            <a:ext cx="1678320" cy="3807000"/>
            <a:chOff x="1145160" y="1510200"/>
            <a:chExt cx="1678320" cy="3807000"/>
          </a:xfrm>
        </p:grpSpPr>
        <p:pic>
          <p:nvPicPr>
            <p:cNvPr id="160" name="Picture 1" descr=""/>
            <p:cNvPicPr/>
            <p:nvPr/>
          </p:nvPicPr>
          <p:blipFill>
            <a:blip r:embed="rId1"/>
            <a:stretch/>
          </p:blipFill>
          <p:spPr>
            <a:xfrm>
              <a:off x="1145160" y="1510200"/>
              <a:ext cx="1678320" cy="1671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1" name="Picture 18" descr=""/>
            <p:cNvPicPr/>
            <p:nvPr/>
          </p:nvPicPr>
          <p:blipFill>
            <a:blip r:embed="rId2"/>
            <a:stretch/>
          </p:blipFill>
          <p:spPr>
            <a:xfrm>
              <a:off x="1145160" y="3609000"/>
              <a:ext cx="1678320" cy="17082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62" name="Group 24"/>
          <p:cNvGrpSpPr/>
          <p:nvPr/>
        </p:nvGrpSpPr>
        <p:grpSpPr>
          <a:xfrm>
            <a:off x="3222360" y="1510200"/>
            <a:ext cx="1701360" cy="3807000"/>
            <a:chOff x="3222360" y="1510200"/>
            <a:chExt cx="1701360" cy="3807000"/>
          </a:xfrm>
        </p:grpSpPr>
        <p:pic>
          <p:nvPicPr>
            <p:cNvPr id="163" name="Picture 2" descr=""/>
            <p:cNvPicPr/>
            <p:nvPr/>
          </p:nvPicPr>
          <p:blipFill>
            <a:blip r:embed="rId3"/>
            <a:stretch/>
          </p:blipFill>
          <p:spPr>
            <a:xfrm>
              <a:off x="3222360" y="1510200"/>
              <a:ext cx="1670040" cy="16632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4" name="Picture 19" descr=""/>
            <p:cNvPicPr/>
            <p:nvPr/>
          </p:nvPicPr>
          <p:blipFill>
            <a:blip r:embed="rId4"/>
            <a:stretch/>
          </p:blipFill>
          <p:spPr>
            <a:xfrm>
              <a:off x="3222360" y="3609000"/>
              <a:ext cx="1701360" cy="17082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65" name="Group 25"/>
          <p:cNvGrpSpPr/>
          <p:nvPr/>
        </p:nvGrpSpPr>
        <p:grpSpPr>
          <a:xfrm>
            <a:off x="5138280" y="1510200"/>
            <a:ext cx="1687320" cy="3807000"/>
            <a:chOff x="5138280" y="1510200"/>
            <a:chExt cx="1687320" cy="3807000"/>
          </a:xfrm>
        </p:grpSpPr>
        <p:pic>
          <p:nvPicPr>
            <p:cNvPr id="166" name="Picture 9" descr=""/>
            <p:cNvPicPr/>
            <p:nvPr/>
          </p:nvPicPr>
          <p:blipFill>
            <a:blip r:embed="rId5"/>
            <a:stretch/>
          </p:blipFill>
          <p:spPr>
            <a:xfrm>
              <a:off x="5138280" y="1510200"/>
              <a:ext cx="1687320" cy="1671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7" name="Picture 20" descr=""/>
            <p:cNvPicPr/>
            <p:nvPr/>
          </p:nvPicPr>
          <p:blipFill>
            <a:blip r:embed="rId6"/>
            <a:stretch/>
          </p:blipFill>
          <p:spPr>
            <a:xfrm>
              <a:off x="5138280" y="3609000"/>
              <a:ext cx="1671840" cy="17082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68" name="Group 27"/>
          <p:cNvGrpSpPr/>
          <p:nvPr/>
        </p:nvGrpSpPr>
        <p:grpSpPr>
          <a:xfrm>
            <a:off x="7071480" y="1510200"/>
            <a:ext cx="3825000" cy="3837240"/>
            <a:chOff x="7071480" y="1510200"/>
            <a:chExt cx="3825000" cy="3837240"/>
          </a:xfrm>
        </p:grpSpPr>
        <p:pic>
          <p:nvPicPr>
            <p:cNvPr id="169" name="Picture 11" descr=""/>
            <p:cNvPicPr/>
            <p:nvPr/>
          </p:nvPicPr>
          <p:blipFill>
            <a:blip r:embed="rId7"/>
            <a:stretch/>
          </p:blipFill>
          <p:spPr>
            <a:xfrm>
              <a:off x="9207000" y="1510200"/>
              <a:ext cx="1687320" cy="1678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70" name="Group 26"/>
            <p:cNvGrpSpPr/>
            <p:nvPr/>
          </p:nvGrpSpPr>
          <p:grpSpPr>
            <a:xfrm>
              <a:off x="7071480" y="1510200"/>
              <a:ext cx="1704240" cy="3825360"/>
              <a:chOff x="7071480" y="1510200"/>
              <a:chExt cx="1704240" cy="3825360"/>
            </a:xfrm>
          </p:grpSpPr>
          <p:pic>
            <p:nvPicPr>
              <p:cNvPr id="171" name="Picture 10" descr=""/>
              <p:cNvPicPr/>
              <p:nvPr/>
            </p:nvPicPr>
            <p:blipFill>
              <a:blip r:embed="rId8"/>
              <a:stretch/>
            </p:blipFill>
            <p:spPr>
              <a:xfrm>
                <a:off x="7071480" y="1510200"/>
                <a:ext cx="1691640" cy="1671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72" name="Picture 21" descr=""/>
              <p:cNvPicPr/>
              <p:nvPr/>
            </p:nvPicPr>
            <p:blipFill>
              <a:blip r:embed="rId9"/>
              <a:stretch/>
            </p:blipFill>
            <p:spPr>
              <a:xfrm>
                <a:off x="7086240" y="3609000"/>
                <a:ext cx="1689480" cy="172656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173" name="Picture 22" descr=""/>
            <p:cNvPicPr/>
            <p:nvPr/>
          </p:nvPicPr>
          <p:blipFill>
            <a:blip r:embed="rId10"/>
            <a:stretch/>
          </p:blipFill>
          <p:spPr>
            <a:xfrm>
              <a:off x="9207000" y="3620880"/>
              <a:ext cx="1689480" cy="17265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74" name="TextBox 28"/>
          <p:cNvSpPr/>
          <p:nvPr/>
        </p:nvSpPr>
        <p:spPr>
          <a:xfrm>
            <a:off x="5210280" y="3225600"/>
            <a:ext cx="1629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100m_WaPOR AETI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Box 29"/>
          <p:cNvSpPr/>
          <p:nvPr/>
        </p:nvSpPr>
        <p:spPr>
          <a:xfrm>
            <a:off x="5138280" y="5401800"/>
            <a:ext cx="1864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400" spc="-1" strike="noStrike">
                <a:solidFill>
                  <a:schemeClr val="dk1"/>
                </a:solidFill>
                <a:latin typeface="Calibri"/>
              </a:rPr>
              <a:t>10m_Sharpened AETI </a:t>
            </a:r>
            <a:endParaRPr b="0" lang="en-GB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30" descr=""/>
          <p:cNvPicPr/>
          <p:nvPr/>
        </p:nvPicPr>
        <p:blipFill>
          <a:blip r:embed="rId11"/>
          <a:stretch/>
        </p:blipFill>
        <p:spPr>
          <a:xfrm>
            <a:off x="11004480" y="4376160"/>
            <a:ext cx="514080" cy="97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TextBox 3"/>
          <p:cNvSpPr/>
          <p:nvPr/>
        </p:nvSpPr>
        <p:spPr>
          <a:xfrm>
            <a:off x="-14040" y="272880"/>
            <a:ext cx="9083880" cy="3639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pc="-1" strike="noStrike">
                <a:solidFill>
                  <a:schemeClr val="lt1"/>
                </a:solidFill>
                <a:latin typeface="Calibri"/>
              </a:rPr>
              <a:t>Downscaled WaPOR v2 L2 Actual Evapotranspiration data MWEA Irrigation scheme </a:t>
            </a:r>
            <a:endParaRPr b="0" lang="en-GB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8" name="TextBox 4"/>
          <p:cNvSpPr/>
          <p:nvPr/>
        </p:nvSpPr>
        <p:spPr>
          <a:xfrm>
            <a:off x="10854720" y="5319720"/>
            <a:ext cx="13280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200" spc="-1" strike="noStrike">
                <a:solidFill>
                  <a:schemeClr val="dk1"/>
                </a:solidFill>
                <a:latin typeface="Calibri"/>
              </a:rPr>
              <a:t>AETI [mm/day]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Application>Collabora_Office/24.04.16.3$Linux_X86_64 LibreOffice_project/74780936283c3969f1f141b3a179c743ec84a56e</Application>
  <AppVersion>15.0000</AppVersion>
  <Words>277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2025-05-15T07:10:28Z</dcterms:created>
  <dc:creator>Suzan Dehati</dc:creator>
  <dc:description/>
  <dc:language>en-GB</dc:language>
  <cp:lastModifiedBy/>
  <dcterms:modified xsi:type="dcterms:W3CDTF">2025-12-04T11:11:54Z</dcterms:modified>
  <cp:revision>13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11</vt:i4>
  </property>
</Properties>
</file>