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sldIdLst>
    <p:sldId id="256" r:id="rId3"/>
    <p:sldId id="263" r:id="rId4"/>
    <p:sldId id="6202" r:id="rId5"/>
    <p:sldId id="6204" r:id="rId6"/>
    <p:sldId id="6205" r:id="rId7"/>
    <p:sldId id="6208" r:id="rId8"/>
    <p:sldId id="261" r:id="rId9"/>
    <p:sldId id="6203" r:id="rId10"/>
    <p:sldId id="6209" r:id="rId11"/>
    <p:sldId id="6201" r:id="rId12"/>
    <p:sldId id="6210" r:id="rId13"/>
    <p:sldId id="621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00110-F534-4AEF-BEDD-F384B24F53E8}" v="13" dt="2025-05-12T20:01:53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xon Nhamo" userId="02d7d133-fd79-4256-a2db-1a4153831bae" providerId="ADAL" clId="{BC300110-F534-4AEF-BEDD-F384B24F53E8}"/>
    <pc:docChg chg="undo custSel addSld delSld modSld sldOrd delMainMaster">
      <pc:chgData name="Luxon Nhamo" userId="02d7d133-fd79-4256-a2db-1a4153831bae" providerId="ADAL" clId="{BC300110-F534-4AEF-BEDD-F384B24F53E8}" dt="2025-05-12T20:08:47.555" v="399" actId="1037"/>
      <pc:docMkLst>
        <pc:docMk/>
      </pc:docMkLst>
      <pc:sldChg chg="addSp delSp modSp mod">
        <pc:chgData name="Luxon Nhamo" userId="02d7d133-fd79-4256-a2db-1a4153831bae" providerId="ADAL" clId="{BC300110-F534-4AEF-BEDD-F384B24F53E8}" dt="2025-05-12T20:06:56.141" v="385" actId="1076"/>
        <pc:sldMkLst>
          <pc:docMk/>
          <pc:sldMk cId="3445457258" sldId="256"/>
        </pc:sldMkLst>
        <pc:spChg chg="add mod">
          <ac:chgData name="Luxon Nhamo" userId="02d7d133-fd79-4256-a2db-1a4153831bae" providerId="ADAL" clId="{BC300110-F534-4AEF-BEDD-F384B24F53E8}" dt="2025-05-12T19:30:15.456" v="2"/>
          <ac:spMkLst>
            <pc:docMk/>
            <pc:sldMk cId="3445457258" sldId="256"/>
            <ac:spMk id="2" creationId="{032CC431-398F-760A-C4C5-AA26C3C4CE50}"/>
          </ac:spMkLst>
        </pc:spChg>
        <pc:spChg chg="del">
          <ac:chgData name="Luxon Nhamo" userId="02d7d133-fd79-4256-a2db-1a4153831bae" providerId="ADAL" clId="{BC300110-F534-4AEF-BEDD-F384B24F53E8}" dt="2025-05-12T19:30:10.054" v="1" actId="478"/>
          <ac:spMkLst>
            <pc:docMk/>
            <pc:sldMk cId="3445457258" sldId="256"/>
            <ac:spMk id="3" creationId="{6AA792FD-12C2-A28E-04CF-1A6E989A8D0A}"/>
          </ac:spMkLst>
        </pc:spChg>
        <pc:spChg chg="add mod">
          <ac:chgData name="Luxon Nhamo" userId="02d7d133-fd79-4256-a2db-1a4153831bae" providerId="ADAL" clId="{BC300110-F534-4AEF-BEDD-F384B24F53E8}" dt="2025-05-12T19:30:15.456" v="2"/>
          <ac:spMkLst>
            <pc:docMk/>
            <pc:sldMk cId="3445457258" sldId="256"/>
            <ac:spMk id="4" creationId="{BB74A1AF-EC6F-05F5-28BE-D393B462C4BB}"/>
          </ac:spMkLst>
        </pc:spChg>
        <pc:spChg chg="add mod">
          <ac:chgData name="Luxon Nhamo" userId="02d7d133-fd79-4256-a2db-1a4153831bae" providerId="ADAL" clId="{BC300110-F534-4AEF-BEDD-F384B24F53E8}" dt="2025-05-12T20:06:56.141" v="385" actId="1076"/>
          <ac:spMkLst>
            <pc:docMk/>
            <pc:sldMk cId="3445457258" sldId="256"/>
            <ac:spMk id="5" creationId="{264D095D-18C0-60AF-243F-3AC364198479}"/>
          </ac:spMkLst>
        </pc:spChg>
        <pc:spChg chg="add mod">
          <ac:chgData name="Luxon Nhamo" userId="02d7d133-fd79-4256-a2db-1a4153831bae" providerId="ADAL" clId="{BC300110-F534-4AEF-BEDD-F384B24F53E8}" dt="2025-05-12T19:31:39.133" v="8" actId="207"/>
          <ac:spMkLst>
            <pc:docMk/>
            <pc:sldMk cId="3445457258" sldId="256"/>
            <ac:spMk id="6" creationId="{F64E11E2-CEDD-AF7E-0BD1-53D7C83A9006}"/>
          </ac:spMkLst>
        </pc:spChg>
        <pc:spChg chg="del">
          <ac:chgData name="Luxon Nhamo" userId="02d7d133-fd79-4256-a2db-1a4153831bae" providerId="ADAL" clId="{BC300110-F534-4AEF-BEDD-F384B24F53E8}" dt="2025-05-12T19:30:06.848" v="0" actId="478"/>
          <ac:spMkLst>
            <pc:docMk/>
            <pc:sldMk cId="3445457258" sldId="256"/>
            <ac:spMk id="7" creationId="{0DFEDFF9-2AB3-E9F1-B998-EE99A8386CEA}"/>
          </ac:spMkLst>
        </pc:spChg>
        <pc:spChg chg="del">
          <ac:chgData name="Luxon Nhamo" userId="02d7d133-fd79-4256-a2db-1a4153831bae" providerId="ADAL" clId="{BC300110-F534-4AEF-BEDD-F384B24F53E8}" dt="2025-05-12T19:30:10.054" v="1" actId="478"/>
          <ac:spMkLst>
            <pc:docMk/>
            <pc:sldMk cId="3445457258" sldId="256"/>
            <ac:spMk id="8" creationId="{ECE3C382-1CF4-2FCC-0FCA-07CAC4B9EDB1}"/>
          </ac:spMkLst>
        </pc:spChg>
        <pc:spChg chg="add mod">
          <ac:chgData name="Luxon Nhamo" userId="02d7d133-fd79-4256-a2db-1a4153831bae" providerId="ADAL" clId="{BC300110-F534-4AEF-BEDD-F384B24F53E8}" dt="2025-05-12T19:31:52.058" v="10" actId="1076"/>
          <ac:spMkLst>
            <pc:docMk/>
            <pc:sldMk cId="3445457258" sldId="256"/>
            <ac:spMk id="9" creationId="{AE7721A8-0850-6024-3FCF-D8F6DADD1BB6}"/>
          </ac:spMkLst>
        </pc:spChg>
      </pc:sldChg>
      <pc:sldChg chg="delSp add del mod setBg delDesignElem">
        <pc:chgData name="Luxon Nhamo" userId="02d7d133-fd79-4256-a2db-1a4153831bae" providerId="ADAL" clId="{BC300110-F534-4AEF-BEDD-F384B24F53E8}" dt="2025-05-12T19:41:10.940" v="139" actId="2696"/>
        <pc:sldMkLst>
          <pc:docMk/>
          <pc:sldMk cId="2504288266" sldId="257"/>
        </pc:sldMkLst>
        <pc:spChg chg="del">
          <ac:chgData name="Luxon Nhamo" userId="02d7d133-fd79-4256-a2db-1a4153831bae" providerId="ADAL" clId="{BC300110-F534-4AEF-BEDD-F384B24F53E8}" dt="2025-05-12T19:38:43.194" v="118" actId="478"/>
          <ac:spMkLst>
            <pc:docMk/>
            <pc:sldMk cId="2504288266" sldId="257"/>
            <ac:spMk id="3" creationId="{4326F477-826F-45EF-803F-A852DC63DE54}"/>
          </ac:spMkLst>
        </pc:spChg>
        <pc:spChg chg="del">
          <ac:chgData name="Luxon Nhamo" userId="02d7d133-fd79-4256-a2db-1a4153831bae" providerId="ADAL" clId="{BC300110-F534-4AEF-BEDD-F384B24F53E8}" dt="2025-05-12T19:32:22.392" v="12"/>
          <ac:spMkLst>
            <pc:docMk/>
            <pc:sldMk cId="2504288266" sldId="257"/>
            <ac:spMk id="10" creationId="{B775CD93-9DF2-48CB-9F57-1BCA9A46C7FA}"/>
          </ac:spMkLst>
        </pc:spChg>
        <pc:spChg chg="del">
          <ac:chgData name="Luxon Nhamo" userId="02d7d133-fd79-4256-a2db-1a4153831bae" providerId="ADAL" clId="{BC300110-F534-4AEF-BEDD-F384B24F53E8}" dt="2025-05-12T19:32:22.392" v="12"/>
          <ac:spMkLst>
            <pc:docMk/>
            <pc:sldMk cId="2504288266" sldId="257"/>
            <ac:spMk id="12" creationId="{E186B68C-84BC-4A6E-99D1-EE87483C1349}"/>
          </ac:spMkLst>
        </pc:spChg>
        <pc:spChg chg="del">
          <ac:chgData name="Luxon Nhamo" userId="02d7d133-fd79-4256-a2db-1a4153831bae" providerId="ADAL" clId="{BC300110-F534-4AEF-BEDD-F384B24F53E8}" dt="2025-05-12T19:32:22.392" v="12"/>
          <ac:spMkLst>
            <pc:docMk/>
            <pc:sldMk cId="2504288266" sldId="257"/>
            <ac:spMk id="14" creationId="{6166C6D1-23AC-49C4-BA07-238E4E9F8CEB}"/>
          </ac:spMkLst>
        </pc:spChg>
        <pc:spChg chg="del">
          <ac:chgData name="Luxon Nhamo" userId="02d7d133-fd79-4256-a2db-1a4153831bae" providerId="ADAL" clId="{BC300110-F534-4AEF-BEDD-F384B24F53E8}" dt="2025-05-12T19:32:22.392" v="12"/>
          <ac:spMkLst>
            <pc:docMk/>
            <pc:sldMk cId="2504288266" sldId="257"/>
            <ac:spMk id="16" creationId="{33A87B69-D1B1-4DA7-B224-F220FC5235E6}"/>
          </ac:spMkLst>
        </pc:spChg>
        <pc:spChg chg="del">
          <ac:chgData name="Luxon Nhamo" userId="02d7d133-fd79-4256-a2db-1a4153831bae" providerId="ADAL" clId="{BC300110-F534-4AEF-BEDD-F384B24F53E8}" dt="2025-05-12T19:32:22.392" v="12"/>
          <ac:spMkLst>
            <pc:docMk/>
            <pc:sldMk cId="2504288266" sldId="257"/>
            <ac:spMk id="18" creationId="{1C091803-41C2-48E0-9228-5148460C7479}"/>
          </ac:spMkLst>
        </pc:spChg>
      </pc:sldChg>
      <pc:sldChg chg="add">
        <pc:chgData name="Luxon Nhamo" userId="02d7d133-fd79-4256-a2db-1a4153831bae" providerId="ADAL" clId="{BC300110-F534-4AEF-BEDD-F384B24F53E8}" dt="2025-05-12T19:47:16.757" v="144"/>
        <pc:sldMkLst>
          <pc:docMk/>
          <pc:sldMk cId="2261367399" sldId="261"/>
        </pc:sldMkLst>
      </pc:sldChg>
      <pc:sldChg chg="addSp delSp modSp add del mod ord">
        <pc:chgData name="Luxon Nhamo" userId="02d7d133-fd79-4256-a2db-1a4153831bae" providerId="ADAL" clId="{BC300110-F534-4AEF-BEDD-F384B24F53E8}" dt="2025-05-12T20:08:47.555" v="399" actId="1037"/>
        <pc:sldMkLst>
          <pc:docMk/>
          <pc:sldMk cId="2914907918" sldId="263"/>
        </pc:sldMkLst>
        <pc:spChg chg="mod">
          <ac:chgData name="Luxon Nhamo" userId="02d7d133-fd79-4256-a2db-1a4153831bae" providerId="ADAL" clId="{BC300110-F534-4AEF-BEDD-F384B24F53E8}" dt="2025-05-12T19:40:07.110" v="130" actId="20577"/>
          <ac:spMkLst>
            <pc:docMk/>
            <pc:sldMk cId="2914907918" sldId="263"/>
            <ac:spMk id="4" creationId="{1640AB25-9962-3EA0-BB0F-012CC2F77081}"/>
          </ac:spMkLst>
        </pc:spChg>
        <pc:spChg chg="add mod">
          <ac:chgData name="Luxon Nhamo" userId="02d7d133-fd79-4256-a2db-1a4153831bae" providerId="ADAL" clId="{BC300110-F534-4AEF-BEDD-F384B24F53E8}" dt="2025-05-12T20:08:47.555" v="399" actId="1037"/>
          <ac:spMkLst>
            <pc:docMk/>
            <pc:sldMk cId="2914907918" sldId="263"/>
            <ac:spMk id="6" creationId="{1EA057BB-902C-9BDF-B8EC-8AC63134D6B2}"/>
          </ac:spMkLst>
        </pc:spChg>
        <pc:grpChg chg="del">
          <ac:chgData name="Luxon Nhamo" userId="02d7d133-fd79-4256-a2db-1a4153831bae" providerId="ADAL" clId="{BC300110-F534-4AEF-BEDD-F384B24F53E8}" dt="2025-05-12T19:33:56.072" v="16" actId="478"/>
          <ac:grpSpMkLst>
            <pc:docMk/>
            <pc:sldMk cId="2914907918" sldId="263"/>
            <ac:grpSpMk id="9" creationId="{CE836B74-FED9-9558-76C1-6C310EF6F1F3}"/>
          </ac:grpSpMkLst>
        </pc:grpChg>
        <pc:picChg chg="add del mod">
          <ac:chgData name="Luxon Nhamo" userId="02d7d133-fd79-4256-a2db-1a4153831bae" providerId="ADAL" clId="{BC300110-F534-4AEF-BEDD-F384B24F53E8}" dt="2025-05-12T19:39:58.265" v="122" actId="478"/>
          <ac:picMkLst>
            <pc:docMk/>
            <pc:sldMk cId="2914907918" sldId="263"/>
            <ac:picMk id="2" creationId="{9EE69069-033E-FA47-41F1-BA5B61D420B7}"/>
          </ac:picMkLst>
        </pc:picChg>
        <pc:picChg chg="add mod">
          <ac:chgData name="Luxon Nhamo" userId="02d7d133-fd79-4256-a2db-1a4153831bae" providerId="ADAL" clId="{BC300110-F534-4AEF-BEDD-F384B24F53E8}" dt="2025-05-12T20:08:38.826" v="387" actId="1076"/>
          <ac:picMkLst>
            <pc:docMk/>
            <pc:sldMk cId="2914907918" sldId="263"/>
            <ac:picMk id="3" creationId="{AE7B5B8F-8FAD-3BD4-D175-01EC54561526}"/>
          </ac:picMkLst>
        </pc:picChg>
        <pc:picChg chg="del">
          <ac:chgData name="Luxon Nhamo" userId="02d7d133-fd79-4256-a2db-1a4153831bae" providerId="ADAL" clId="{BC300110-F534-4AEF-BEDD-F384B24F53E8}" dt="2025-05-12T19:33:56.072" v="16" actId="478"/>
          <ac:picMkLst>
            <pc:docMk/>
            <pc:sldMk cId="2914907918" sldId="263"/>
            <ac:picMk id="5" creationId="{D78EA219-9F6F-3C08-2BE3-EF85BCCF8944}"/>
          </ac:picMkLst>
        </pc:picChg>
        <pc:picChg chg="del">
          <ac:chgData name="Luxon Nhamo" userId="02d7d133-fd79-4256-a2db-1a4153831bae" providerId="ADAL" clId="{BC300110-F534-4AEF-BEDD-F384B24F53E8}" dt="2025-05-12T19:33:56.072" v="16" actId="478"/>
          <ac:picMkLst>
            <pc:docMk/>
            <pc:sldMk cId="2914907918" sldId="263"/>
            <ac:picMk id="7" creationId="{B4D4B39C-EF6A-D971-648A-2FD6CFD0F9FE}"/>
          </ac:picMkLst>
        </pc:picChg>
        <pc:picChg chg="del">
          <ac:chgData name="Luxon Nhamo" userId="02d7d133-fd79-4256-a2db-1a4153831bae" providerId="ADAL" clId="{BC300110-F534-4AEF-BEDD-F384B24F53E8}" dt="2025-05-12T19:33:56.072" v="16" actId="478"/>
          <ac:picMkLst>
            <pc:docMk/>
            <pc:sldMk cId="2914907918" sldId="263"/>
            <ac:picMk id="8" creationId="{362F202A-FAF3-9FB1-E28D-6F7AC74289EF}"/>
          </ac:picMkLst>
        </pc:picChg>
      </pc:sldChg>
      <pc:sldChg chg="del">
        <pc:chgData name="Luxon Nhamo" userId="02d7d133-fd79-4256-a2db-1a4153831bae" providerId="ADAL" clId="{BC300110-F534-4AEF-BEDD-F384B24F53E8}" dt="2025-05-12T19:49:07.804" v="145" actId="2696"/>
        <pc:sldMkLst>
          <pc:docMk/>
          <pc:sldMk cId="508474472" sldId="271"/>
        </pc:sldMkLst>
      </pc:sldChg>
      <pc:sldChg chg="del">
        <pc:chgData name="Luxon Nhamo" userId="02d7d133-fd79-4256-a2db-1a4153831bae" providerId="ADAL" clId="{BC300110-F534-4AEF-BEDD-F384B24F53E8}" dt="2025-05-12T20:02:05.324" v="273" actId="2696"/>
        <pc:sldMkLst>
          <pc:docMk/>
          <pc:sldMk cId="1415958759" sldId="358"/>
        </pc:sldMkLst>
      </pc:sldChg>
      <pc:sldChg chg="addSp delSp modSp mod ord">
        <pc:chgData name="Luxon Nhamo" userId="02d7d133-fd79-4256-a2db-1a4153831bae" providerId="ADAL" clId="{BC300110-F534-4AEF-BEDD-F384B24F53E8}" dt="2025-05-12T19:53:28.943" v="208" actId="1037"/>
        <pc:sldMkLst>
          <pc:docMk/>
          <pc:sldMk cId="2768363771" sldId="6203"/>
        </pc:sldMkLst>
        <pc:spChg chg="mod">
          <ac:chgData name="Luxon Nhamo" userId="02d7d133-fd79-4256-a2db-1a4153831bae" providerId="ADAL" clId="{BC300110-F534-4AEF-BEDD-F384B24F53E8}" dt="2025-05-12T19:52:47.972" v="163" actId="20577"/>
          <ac:spMkLst>
            <pc:docMk/>
            <pc:sldMk cId="2768363771" sldId="6203"/>
            <ac:spMk id="2" creationId="{92C3A084-3FC1-94BA-75DF-9987F29081E1}"/>
          </ac:spMkLst>
        </pc:spChg>
        <pc:graphicFrameChg chg="add mod">
          <ac:chgData name="Luxon Nhamo" userId="02d7d133-fd79-4256-a2db-1a4153831bae" providerId="ADAL" clId="{BC300110-F534-4AEF-BEDD-F384B24F53E8}" dt="2025-05-12T19:53:28.943" v="208" actId="1037"/>
          <ac:graphicFrameMkLst>
            <pc:docMk/>
            <pc:sldMk cId="2768363771" sldId="6203"/>
            <ac:graphicFrameMk id="4" creationId="{00A04B21-EF3B-1AFA-8266-855B0EE9B08D}"/>
          </ac:graphicFrameMkLst>
        </pc:graphicFrameChg>
        <pc:picChg chg="del">
          <ac:chgData name="Luxon Nhamo" userId="02d7d133-fd79-4256-a2db-1a4153831bae" providerId="ADAL" clId="{BC300110-F534-4AEF-BEDD-F384B24F53E8}" dt="2025-05-12T19:51:42.253" v="148" actId="478"/>
          <ac:picMkLst>
            <pc:docMk/>
            <pc:sldMk cId="2768363771" sldId="6203"/>
            <ac:picMk id="3" creationId="{D4A13B17-FA3A-3BCA-4FC4-E068AE9CFE73}"/>
          </ac:picMkLst>
        </pc:picChg>
        <pc:picChg chg="add mod">
          <ac:chgData name="Luxon Nhamo" userId="02d7d133-fd79-4256-a2db-1a4153831bae" providerId="ADAL" clId="{BC300110-F534-4AEF-BEDD-F384B24F53E8}" dt="2025-05-12T19:53:28.943" v="208" actId="1037"/>
          <ac:picMkLst>
            <pc:docMk/>
            <pc:sldMk cId="2768363771" sldId="6203"/>
            <ac:picMk id="5" creationId="{550390CA-B765-B286-F260-CA4371818680}"/>
          </ac:picMkLst>
        </pc:picChg>
        <pc:picChg chg="add mod">
          <ac:chgData name="Luxon Nhamo" userId="02d7d133-fd79-4256-a2db-1a4153831bae" providerId="ADAL" clId="{BC300110-F534-4AEF-BEDD-F384B24F53E8}" dt="2025-05-12T19:53:28.943" v="208" actId="1037"/>
          <ac:picMkLst>
            <pc:docMk/>
            <pc:sldMk cId="2768363771" sldId="6203"/>
            <ac:picMk id="6" creationId="{6421CFCE-D12E-44DF-8FE3-834C02C3BC22}"/>
          </ac:picMkLst>
        </pc:picChg>
      </pc:sldChg>
      <pc:sldChg chg="ord">
        <pc:chgData name="Luxon Nhamo" userId="02d7d133-fd79-4256-a2db-1a4153831bae" providerId="ADAL" clId="{BC300110-F534-4AEF-BEDD-F384B24F53E8}" dt="2025-05-12T19:54:31.688" v="210"/>
        <pc:sldMkLst>
          <pc:docMk/>
          <pc:sldMk cId="487762464" sldId="6204"/>
        </pc:sldMkLst>
      </pc:sldChg>
      <pc:sldChg chg="del">
        <pc:chgData name="Luxon Nhamo" userId="02d7d133-fd79-4256-a2db-1a4153831bae" providerId="ADAL" clId="{BC300110-F534-4AEF-BEDD-F384B24F53E8}" dt="2025-05-12T19:50:32.237" v="146" actId="2696"/>
        <pc:sldMkLst>
          <pc:docMk/>
          <pc:sldMk cId="2070816670" sldId="6206"/>
        </pc:sldMkLst>
      </pc:sldChg>
      <pc:sldChg chg="add del">
        <pc:chgData name="Luxon Nhamo" userId="02d7d133-fd79-4256-a2db-1a4153831bae" providerId="ADAL" clId="{BC300110-F534-4AEF-BEDD-F384B24F53E8}" dt="2025-05-12T20:03:38.057" v="274" actId="2696"/>
        <pc:sldMkLst>
          <pc:docMk/>
          <pc:sldMk cId="2028220548" sldId="6207"/>
        </pc:sldMkLst>
      </pc:sldChg>
      <pc:sldChg chg="addSp delSp modSp add mod">
        <pc:chgData name="Luxon Nhamo" userId="02d7d133-fd79-4256-a2db-1a4153831bae" providerId="ADAL" clId="{BC300110-F534-4AEF-BEDD-F384B24F53E8}" dt="2025-05-12T19:45:49.161" v="143"/>
        <pc:sldMkLst>
          <pc:docMk/>
          <pc:sldMk cId="1475305157" sldId="6208"/>
        </pc:sldMkLst>
        <pc:spChg chg="mod">
          <ac:chgData name="Luxon Nhamo" userId="02d7d133-fd79-4256-a2db-1a4153831bae" providerId="ADAL" clId="{BC300110-F534-4AEF-BEDD-F384B24F53E8}" dt="2025-05-12T19:45:29.192" v="142"/>
          <ac:spMkLst>
            <pc:docMk/>
            <pc:sldMk cId="1475305157" sldId="6208"/>
            <ac:spMk id="2" creationId="{7816C499-0A55-FD2A-E1D9-B7D0D1447AF4}"/>
          </ac:spMkLst>
        </pc:spChg>
        <pc:spChg chg="add 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3" creationId="{8CEFD313-E683-04B2-44A0-317C503E1705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9" creationId="{901F7D1C-CAE7-8172-AA4D-72DAABC5777C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11" creationId="{0C55DCE3-49B6-9B61-0D7C-FB28C664B11E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14" creationId="{80D96CAD-8202-5296-0E1C-A32DA7485C9C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17" creationId="{48829C0F-25E1-63D2-A1AE-8D50B5849B62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21" creationId="{5E0F9DD5-C6FA-298C-6BED-C48131A77D34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23" creationId="{F0067258-406F-81FE-1C16-ED6821E9F2D2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25" creationId="{F1F5B2B9-E420-88D8-3D40-C1F164263029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26" creationId="{415439EE-3688-C882-A5D4-34276DEF9DEA}"/>
          </ac:spMkLst>
        </pc:spChg>
        <pc:spChg chg="mod">
          <ac:chgData name="Luxon Nhamo" userId="02d7d133-fd79-4256-a2db-1a4153831bae" providerId="ADAL" clId="{BC300110-F534-4AEF-BEDD-F384B24F53E8}" dt="2025-05-12T19:45:49.161" v="143"/>
          <ac:spMkLst>
            <pc:docMk/>
            <pc:sldMk cId="1475305157" sldId="6208"/>
            <ac:spMk id="27" creationId="{D40AB79C-0E3A-805E-1890-605062543BBE}"/>
          </ac:spMkLst>
        </pc:spChg>
        <pc:picChg chg="del">
          <ac:chgData name="Luxon Nhamo" userId="02d7d133-fd79-4256-a2db-1a4153831bae" providerId="ADAL" clId="{BC300110-F534-4AEF-BEDD-F384B24F53E8}" dt="2025-05-12T19:45:24.172" v="141" actId="478"/>
          <ac:picMkLst>
            <pc:docMk/>
            <pc:sldMk cId="1475305157" sldId="6208"/>
            <ac:picMk id="36" creationId="{EBB1ABEF-E6A3-28AE-5E40-515B9F524712}"/>
          </ac:picMkLst>
        </pc:picChg>
      </pc:sldChg>
      <pc:sldChg chg="add">
        <pc:chgData name="Luxon Nhamo" userId="02d7d133-fd79-4256-a2db-1a4153831bae" providerId="ADAL" clId="{BC300110-F534-4AEF-BEDD-F384B24F53E8}" dt="2025-05-12T19:51:36.371" v="147" actId="2890"/>
        <pc:sldMkLst>
          <pc:docMk/>
          <pc:sldMk cId="3346722852" sldId="6209"/>
        </pc:sldMkLst>
      </pc:sldChg>
      <pc:sldChg chg="addSp delSp modSp add mod">
        <pc:chgData name="Luxon Nhamo" userId="02d7d133-fd79-4256-a2db-1a4153831bae" providerId="ADAL" clId="{BC300110-F534-4AEF-BEDD-F384B24F53E8}" dt="2025-05-12T20:00:56.443" v="251" actId="1036"/>
        <pc:sldMkLst>
          <pc:docMk/>
          <pc:sldMk cId="4278962972" sldId="6210"/>
        </pc:sldMkLst>
        <pc:spChg chg="mod">
          <ac:chgData name="Luxon Nhamo" userId="02d7d133-fd79-4256-a2db-1a4153831bae" providerId="ADAL" clId="{BC300110-F534-4AEF-BEDD-F384B24F53E8}" dt="2025-05-12T20:00:33.193" v="213"/>
          <ac:spMkLst>
            <pc:docMk/>
            <pc:sldMk cId="4278962972" sldId="6210"/>
            <ac:spMk id="2" creationId="{01506695-11C5-F1A7-5DC7-CEFB468BBB73}"/>
          </ac:spMkLst>
        </pc:spChg>
        <pc:spChg chg="del">
          <ac:chgData name="Luxon Nhamo" userId="02d7d133-fd79-4256-a2db-1a4153831bae" providerId="ADAL" clId="{BC300110-F534-4AEF-BEDD-F384B24F53E8}" dt="2025-05-12T20:00:13.446" v="212" actId="478"/>
          <ac:spMkLst>
            <pc:docMk/>
            <pc:sldMk cId="4278962972" sldId="6210"/>
            <ac:spMk id="3" creationId="{6602352E-48ED-B9CD-5A09-6376A45652FE}"/>
          </ac:spMkLst>
        </pc:spChg>
        <pc:spChg chg="add mod">
          <ac:chgData name="Luxon Nhamo" userId="02d7d133-fd79-4256-a2db-1a4153831bae" providerId="ADAL" clId="{BC300110-F534-4AEF-BEDD-F384B24F53E8}" dt="2025-05-12T20:00:56.443" v="251" actId="1036"/>
          <ac:spMkLst>
            <pc:docMk/>
            <pc:sldMk cId="4278962972" sldId="6210"/>
            <ac:spMk id="6" creationId="{3E0E8ED3-4E20-808F-1BED-FB9CE8D38089}"/>
          </ac:spMkLst>
        </pc:spChg>
        <pc:picChg chg="del">
          <ac:chgData name="Luxon Nhamo" userId="02d7d133-fd79-4256-a2db-1a4153831bae" providerId="ADAL" clId="{BC300110-F534-4AEF-BEDD-F384B24F53E8}" dt="2025-05-12T20:00:13.446" v="212" actId="478"/>
          <ac:picMkLst>
            <pc:docMk/>
            <pc:sldMk cId="4278962972" sldId="6210"/>
            <ac:picMk id="4" creationId="{AB69A86C-BCA8-F82E-2B78-16F5AD30F9E7}"/>
          </ac:picMkLst>
        </pc:picChg>
        <pc:picChg chg="add mod">
          <ac:chgData name="Luxon Nhamo" userId="02d7d133-fd79-4256-a2db-1a4153831bae" providerId="ADAL" clId="{BC300110-F534-4AEF-BEDD-F384B24F53E8}" dt="2025-05-12T20:00:56.443" v="251" actId="1036"/>
          <ac:picMkLst>
            <pc:docMk/>
            <pc:sldMk cId="4278962972" sldId="6210"/>
            <ac:picMk id="5" creationId="{70C82470-5941-90F6-B015-07EEB5DDF7C5}"/>
          </ac:picMkLst>
        </pc:picChg>
      </pc:sldChg>
      <pc:sldChg chg="addSp delSp modSp add mod">
        <pc:chgData name="Luxon Nhamo" userId="02d7d133-fd79-4256-a2db-1a4153831bae" providerId="ADAL" clId="{BC300110-F534-4AEF-BEDD-F384B24F53E8}" dt="2025-05-12T20:01:58.845" v="272" actId="1036"/>
        <pc:sldMkLst>
          <pc:docMk/>
          <pc:sldMk cId="885667134" sldId="6211"/>
        </pc:sldMkLst>
        <pc:spChg chg="mod">
          <ac:chgData name="Luxon Nhamo" userId="02d7d133-fd79-4256-a2db-1a4153831bae" providerId="ADAL" clId="{BC300110-F534-4AEF-BEDD-F384B24F53E8}" dt="2025-05-12T20:01:38.215" v="258"/>
          <ac:spMkLst>
            <pc:docMk/>
            <pc:sldMk cId="885667134" sldId="6211"/>
            <ac:spMk id="2" creationId="{9FE060CB-4487-E483-89CE-7EFEA3EAEA9F}"/>
          </ac:spMkLst>
        </pc:spChg>
        <pc:spChg chg="del">
          <ac:chgData name="Luxon Nhamo" userId="02d7d133-fd79-4256-a2db-1a4153831bae" providerId="ADAL" clId="{BC300110-F534-4AEF-BEDD-F384B24F53E8}" dt="2025-05-12T20:01:25.997" v="257" actId="478"/>
          <ac:spMkLst>
            <pc:docMk/>
            <pc:sldMk cId="885667134" sldId="6211"/>
            <ac:spMk id="6" creationId="{2E755DDD-7D5A-DEC0-CCFD-CB515165C0E1}"/>
          </ac:spMkLst>
        </pc:spChg>
        <pc:spChg chg="mod">
          <ac:chgData name="Luxon Nhamo" userId="02d7d133-fd79-4256-a2db-1a4153831bae" providerId="ADAL" clId="{BC300110-F534-4AEF-BEDD-F384B24F53E8}" dt="2025-05-12T20:01:53.023" v="259"/>
          <ac:spMkLst>
            <pc:docMk/>
            <pc:sldMk cId="885667134" sldId="6211"/>
            <ac:spMk id="7" creationId="{FEAF63ED-B871-43D2-E43F-B2103687BCA2}"/>
          </ac:spMkLst>
        </pc:spChg>
        <pc:spChg chg="mod">
          <ac:chgData name="Luxon Nhamo" userId="02d7d133-fd79-4256-a2db-1a4153831bae" providerId="ADAL" clId="{BC300110-F534-4AEF-BEDD-F384B24F53E8}" dt="2025-05-12T20:01:53.023" v="259"/>
          <ac:spMkLst>
            <pc:docMk/>
            <pc:sldMk cId="885667134" sldId="6211"/>
            <ac:spMk id="8" creationId="{113D5BE6-BA6C-4186-1DDC-329DC2A44A92}"/>
          </ac:spMkLst>
        </pc:spChg>
        <pc:spChg chg="mod">
          <ac:chgData name="Luxon Nhamo" userId="02d7d133-fd79-4256-a2db-1a4153831bae" providerId="ADAL" clId="{BC300110-F534-4AEF-BEDD-F384B24F53E8}" dt="2025-05-12T20:01:53.023" v="259"/>
          <ac:spMkLst>
            <pc:docMk/>
            <pc:sldMk cId="885667134" sldId="6211"/>
            <ac:spMk id="9" creationId="{5FE46855-72DF-3184-FBD2-6AFB1D7066D7}"/>
          </ac:spMkLst>
        </pc:spChg>
        <pc:spChg chg="mod">
          <ac:chgData name="Luxon Nhamo" userId="02d7d133-fd79-4256-a2db-1a4153831bae" providerId="ADAL" clId="{BC300110-F534-4AEF-BEDD-F384B24F53E8}" dt="2025-05-12T20:01:53.023" v="259"/>
          <ac:spMkLst>
            <pc:docMk/>
            <pc:sldMk cId="885667134" sldId="6211"/>
            <ac:spMk id="10" creationId="{91970866-3B89-14C3-F2D9-3AFA045A6DAB}"/>
          </ac:spMkLst>
        </pc:spChg>
        <pc:grpChg chg="add mod">
          <ac:chgData name="Luxon Nhamo" userId="02d7d133-fd79-4256-a2db-1a4153831bae" providerId="ADAL" clId="{BC300110-F534-4AEF-BEDD-F384B24F53E8}" dt="2025-05-12T20:01:58.845" v="272" actId="1036"/>
          <ac:grpSpMkLst>
            <pc:docMk/>
            <pc:sldMk cId="885667134" sldId="6211"/>
            <ac:grpSpMk id="4" creationId="{A18C8578-2795-9569-1C76-4EF54C00EB02}"/>
          </ac:grpSpMkLst>
        </pc:grpChg>
        <pc:picChg chg="add mod">
          <ac:chgData name="Luxon Nhamo" userId="02d7d133-fd79-4256-a2db-1a4153831bae" providerId="ADAL" clId="{BC300110-F534-4AEF-BEDD-F384B24F53E8}" dt="2025-05-12T20:01:58.845" v="272" actId="1036"/>
          <ac:picMkLst>
            <pc:docMk/>
            <pc:sldMk cId="885667134" sldId="6211"/>
            <ac:picMk id="3" creationId="{CCCE9F73-8C01-114C-C015-BC0173310472}"/>
          </ac:picMkLst>
        </pc:picChg>
        <pc:picChg chg="del">
          <ac:chgData name="Luxon Nhamo" userId="02d7d133-fd79-4256-a2db-1a4153831bae" providerId="ADAL" clId="{BC300110-F534-4AEF-BEDD-F384B24F53E8}" dt="2025-05-12T20:01:21.819" v="256" actId="478"/>
          <ac:picMkLst>
            <pc:docMk/>
            <pc:sldMk cId="885667134" sldId="6211"/>
            <ac:picMk id="5" creationId="{11F23EC5-E230-CB12-B988-C86704728D7F}"/>
          </ac:picMkLst>
        </pc:picChg>
      </pc:sldChg>
      <pc:sldMasterChg chg="del delSldLayout">
        <pc:chgData name="Luxon Nhamo" userId="02d7d133-fd79-4256-a2db-1a4153831bae" providerId="ADAL" clId="{BC300110-F534-4AEF-BEDD-F384B24F53E8}" dt="2025-05-12T20:02:05.324" v="273" actId="2696"/>
        <pc:sldMasterMkLst>
          <pc:docMk/>
          <pc:sldMasterMk cId="1409402900" sldId="2147483661"/>
        </pc:sldMasterMkLst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358768245" sldId="2147483662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1900692978" sldId="2147483663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3171196120" sldId="2147483664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1237824864" sldId="2147483665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3077779460" sldId="2147483666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3460670682" sldId="2147483667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879059571" sldId="2147483668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812159271" sldId="2147483669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3083842184" sldId="2147483670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1411823245" sldId="2147483671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548923908" sldId="2147483672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498823591" sldId="2147483673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580383734" sldId="2147483674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645947836" sldId="2147483675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439038694" sldId="2147483676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2262188359" sldId="2147483677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3290101471" sldId="2147483678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1878676217" sldId="2147483679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1931332133" sldId="2147483680"/>
          </pc:sldLayoutMkLst>
        </pc:sldLayoutChg>
        <pc:sldLayoutChg chg="del">
          <pc:chgData name="Luxon Nhamo" userId="02d7d133-fd79-4256-a2db-1a4153831bae" providerId="ADAL" clId="{BC300110-F534-4AEF-BEDD-F384B24F53E8}" dt="2025-05-12T20:02:05.324" v="273" actId="2696"/>
          <pc:sldLayoutMkLst>
            <pc:docMk/>
            <pc:sldMasterMk cId="1409402900" sldId="2147483661"/>
            <pc:sldLayoutMk cId="3589421522" sldId="214748368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1FF39-0364-42A0-8BCF-41A46FC58E2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ZA"/>
        </a:p>
      </dgm:t>
    </dgm:pt>
    <dgm:pt modelId="{6296A727-1CF3-4C27-8CFC-E2E7F7059FC3}">
      <dgm:prSet custT="1"/>
      <dgm:spPr>
        <a:xfrm>
          <a:off x="4542" y="0"/>
          <a:ext cx="1986179" cy="46694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DRIVERS OF CHANGE</a:t>
          </a:r>
          <a:endParaRPr lang="en-ZA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546FF1-653A-4252-93A4-CDCDE23024CD}" type="parTrans" cxnId="{92C1D13F-F644-4CB8-A259-99361D103152}">
      <dgm:prSet/>
      <dgm:spPr/>
      <dgm:t>
        <a:bodyPr/>
        <a:lstStyle/>
        <a:p>
          <a:endParaRPr lang="en-ZA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B2DF7-81F6-4DFD-97E3-4AC575E1701B}" type="sibTrans" cxnId="{92C1D13F-F644-4CB8-A259-99361D103152}">
      <dgm:prSet custT="1"/>
      <dgm:spPr>
        <a:xfrm>
          <a:off x="2189340" y="0"/>
          <a:ext cx="421070" cy="46694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ZA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330CB6-27E9-4543-B211-10567EFDD209}">
      <dgm:prSet custT="1"/>
      <dgm:spPr>
        <a:xfrm>
          <a:off x="2785194" y="0"/>
          <a:ext cx="1986179" cy="466944"/>
        </a:xfrm>
        <a:prstGeom prst="roundRect">
          <a:avLst>
            <a:gd name="adj" fmla="val 1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AND EXPOSURE</a:t>
          </a:r>
        </a:p>
      </dgm:t>
    </dgm:pt>
    <dgm:pt modelId="{D53637E1-0B51-43FA-9A3F-4EEAA2A5BDF8}" type="parTrans" cxnId="{F54E21C1-6B65-4663-A290-7B2817B82E45}">
      <dgm:prSet/>
      <dgm:spPr/>
      <dgm:t>
        <a:bodyPr/>
        <a:lstStyle/>
        <a:p>
          <a:endParaRPr lang="en-ZA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8A8D4-7B1B-48F2-97D0-B1EB06AB93F6}" type="sibTrans" cxnId="{F54E21C1-6B65-4663-A290-7B2817B82E45}">
      <dgm:prSet custT="1"/>
      <dgm:spPr>
        <a:xfrm>
          <a:off x="4969992" y="0"/>
          <a:ext cx="421070" cy="46694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ZA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0B9DE5-850A-4960-AA16-1F7A275EA8C0}">
      <dgm:prSet custT="1"/>
      <dgm:spPr>
        <a:xfrm>
          <a:off x="5565846" y="0"/>
          <a:ext cx="1986179" cy="466944"/>
        </a:xfrm>
        <a:prstGeom prst="roundRect">
          <a:avLst>
            <a:gd name="adj" fmla="val 1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PREPAREDNESS AND RECOVERY</a:t>
          </a:r>
        </a:p>
      </dgm:t>
    </dgm:pt>
    <dgm:pt modelId="{C950A3CB-7CD0-4AF0-906F-C181F5236273}" type="parTrans" cxnId="{4C276AE6-2290-42E4-B94C-1E233D9DF8A0}">
      <dgm:prSet/>
      <dgm:spPr/>
      <dgm:t>
        <a:bodyPr/>
        <a:lstStyle/>
        <a:p>
          <a:endParaRPr lang="en-ZA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9E1DC-72A1-436D-8EEE-65D8BB5BD8F9}" type="sibTrans" cxnId="{4C276AE6-2290-42E4-B94C-1E233D9DF8A0}">
      <dgm:prSet custT="1"/>
      <dgm:spPr>
        <a:xfrm>
          <a:off x="7750644" y="0"/>
          <a:ext cx="421070" cy="46694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ZA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DC5787-C81A-4869-AB71-54C2DF2E3384}">
      <dgm:prSet custT="1"/>
      <dgm:spPr>
        <a:xfrm>
          <a:off x="8346498" y="0"/>
          <a:ext cx="1986179" cy="466944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ZA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ADAPTATION AND RESILIENCE</a:t>
          </a:r>
        </a:p>
      </dgm:t>
    </dgm:pt>
    <dgm:pt modelId="{B3ABF18D-95D2-43E2-925C-8784EC8391B8}" type="parTrans" cxnId="{BC363052-38D2-403A-A1B0-B2612B0D50C8}">
      <dgm:prSet/>
      <dgm:spPr/>
      <dgm:t>
        <a:bodyPr/>
        <a:lstStyle/>
        <a:p>
          <a:endParaRPr lang="en-ZA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EBF9F-5240-48CE-971A-C27D44C805CF}" type="sibTrans" cxnId="{BC363052-38D2-403A-A1B0-B2612B0D50C8}">
      <dgm:prSet/>
      <dgm:spPr/>
      <dgm:t>
        <a:bodyPr/>
        <a:lstStyle/>
        <a:p>
          <a:endParaRPr lang="en-ZA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1CB70-0D47-4781-AAC9-1BB67923D5C5}" type="pres">
      <dgm:prSet presAssocID="{C5A1FF39-0364-42A0-8BCF-41A46FC58E25}" presName="Name0" presStyleCnt="0">
        <dgm:presLayoutVars>
          <dgm:dir/>
          <dgm:resizeHandles val="exact"/>
        </dgm:presLayoutVars>
      </dgm:prSet>
      <dgm:spPr/>
    </dgm:pt>
    <dgm:pt modelId="{E67EB345-7C7A-4955-8711-A85291CC819B}" type="pres">
      <dgm:prSet presAssocID="{6296A727-1CF3-4C27-8CFC-E2E7F7059FC3}" presName="node" presStyleLbl="node1" presStyleIdx="0" presStyleCnt="4">
        <dgm:presLayoutVars>
          <dgm:bulletEnabled val="1"/>
        </dgm:presLayoutVars>
      </dgm:prSet>
      <dgm:spPr/>
    </dgm:pt>
    <dgm:pt modelId="{AD3932EB-CA37-4A71-B4A7-5697073ADBD1}" type="pres">
      <dgm:prSet presAssocID="{751B2DF7-81F6-4DFD-97E3-4AC575E1701B}" presName="sibTrans" presStyleLbl="sibTrans2D1" presStyleIdx="0" presStyleCnt="3"/>
      <dgm:spPr/>
    </dgm:pt>
    <dgm:pt modelId="{752C86D8-E3B1-49C3-A3B8-790D132C812B}" type="pres">
      <dgm:prSet presAssocID="{751B2DF7-81F6-4DFD-97E3-4AC575E1701B}" presName="connectorText" presStyleLbl="sibTrans2D1" presStyleIdx="0" presStyleCnt="3"/>
      <dgm:spPr/>
    </dgm:pt>
    <dgm:pt modelId="{106B3201-C426-44D1-A5DA-02C29D79F077}" type="pres">
      <dgm:prSet presAssocID="{D2330CB6-27E9-4543-B211-10567EFDD209}" presName="node" presStyleLbl="node1" presStyleIdx="1" presStyleCnt="4">
        <dgm:presLayoutVars>
          <dgm:bulletEnabled val="1"/>
        </dgm:presLayoutVars>
      </dgm:prSet>
      <dgm:spPr/>
    </dgm:pt>
    <dgm:pt modelId="{0572EAB9-9AEB-4123-89D4-E6906A8A9A4E}" type="pres">
      <dgm:prSet presAssocID="{A328A8D4-7B1B-48F2-97D0-B1EB06AB93F6}" presName="sibTrans" presStyleLbl="sibTrans2D1" presStyleIdx="1" presStyleCnt="3"/>
      <dgm:spPr/>
    </dgm:pt>
    <dgm:pt modelId="{D7A4C4A6-24AF-4D06-AEC3-D3F96454250E}" type="pres">
      <dgm:prSet presAssocID="{A328A8D4-7B1B-48F2-97D0-B1EB06AB93F6}" presName="connectorText" presStyleLbl="sibTrans2D1" presStyleIdx="1" presStyleCnt="3"/>
      <dgm:spPr/>
    </dgm:pt>
    <dgm:pt modelId="{FA541C0C-5507-4682-B022-31AF16C0E05E}" type="pres">
      <dgm:prSet presAssocID="{650B9DE5-850A-4960-AA16-1F7A275EA8C0}" presName="node" presStyleLbl="node1" presStyleIdx="2" presStyleCnt="4">
        <dgm:presLayoutVars>
          <dgm:bulletEnabled val="1"/>
        </dgm:presLayoutVars>
      </dgm:prSet>
      <dgm:spPr/>
    </dgm:pt>
    <dgm:pt modelId="{6E0E1FC4-5412-40E5-A996-384FB47AB932}" type="pres">
      <dgm:prSet presAssocID="{0F99E1DC-72A1-436D-8EEE-65D8BB5BD8F9}" presName="sibTrans" presStyleLbl="sibTrans2D1" presStyleIdx="2" presStyleCnt="3"/>
      <dgm:spPr/>
    </dgm:pt>
    <dgm:pt modelId="{8029DCAB-414F-4836-84D8-194DC8E6BCFA}" type="pres">
      <dgm:prSet presAssocID="{0F99E1DC-72A1-436D-8EEE-65D8BB5BD8F9}" presName="connectorText" presStyleLbl="sibTrans2D1" presStyleIdx="2" presStyleCnt="3"/>
      <dgm:spPr/>
    </dgm:pt>
    <dgm:pt modelId="{FC8E0B2F-2319-44E3-A3E5-6DA0D87CC940}" type="pres">
      <dgm:prSet presAssocID="{BCDC5787-C81A-4869-AB71-54C2DF2E3384}" presName="node" presStyleLbl="node1" presStyleIdx="3" presStyleCnt="4">
        <dgm:presLayoutVars>
          <dgm:bulletEnabled val="1"/>
        </dgm:presLayoutVars>
      </dgm:prSet>
      <dgm:spPr/>
    </dgm:pt>
  </dgm:ptLst>
  <dgm:cxnLst>
    <dgm:cxn modelId="{966BF107-A40A-436F-864B-62E0927A1191}" type="presOf" srcId="{C5A1FF39-0364-42A0-8BCF-41A46FC58E25}" destId="{95B1CB70-0D47-4781-AAC9-1BB67923D5C5}" srcOrd="0" destOrd="0" presId="urn:microsoft.com/office/officeart/2005/8/layout/process1"/>
    <dgm:cxn modelId="{096D1033-CB44-47D0-BBDA-466249E11B67}" type="presOf" srcId="{0F99E1DC-72A1-436D-8EEE-65D8BB5BD8F9}" destId="{6E0E1FC4-5412-40E5-A996-384FB47AB932}" srcOrd="0" destOrd="0" presId="urn:microsoft.com/office/officeart/2005/8/layout/process1"/>
    <dgm:cxn modelId="{92C1D13F-F644-4CB8-A259-99361D103152}" srcId="{C5A1FF39-0364-42A0-8BCF-41A46FC58E25}" destId="{6296A727-1CF3-4C27-8CFC-E2E7F7059FC3}" srcOrd="0" destOrd="0" parTransId="{1E546FF1-653A-4252-93A4-CDCDE23024CD}" sibTransId="{751B2DF7-81F6-4DFD-97E3-4AC575E1701B}"/>
    <dgm:cxn modelId="{33F3805D-67AA-4230-A92C-1625A009773D}" type="presOf" srcId="{A328A8D4-7B1B-48F2-97D0-B1EB06AB93F6}" destId="{D7A4C4A6-24AF-4D06-AEC3-D3F96454250E}" srcOrd="1" destOrd="0" presId="urn:microsoft.com/office/officeart/2005/8/layout/process1"/>
    <dgm:cxn modelId="{D8509544-DB4B-49C3-ACF9-CA804A1268E6}" type="presOf" srcId="{0F99E1DC-72A1-436D-8EEE-65D8BB5BD8F9}" destId="{8029DCAB-414F-4836-84D8-194DC8E6BCFA}" srcOrd="1" destOrd="0" presId="urn:microsoft.com/office/officeart/2005/8/layout/process1"/>
    <dgm:cxn modelId="{0504D864-F12F-42EC-B083-CFE19331B631}" type="presOf" srcId="{751B2DF7-81F6-4DFD-97E3-4AC575E1701B}" destId="{752C86D8-E3B1-49C3-A3B8-790D132C812B}" srcOrd="1" destOrd="0" presId="urn:microsoft.com/office/officeart/2005/8/layout/process1"/>
    <dgm:cxn modelId="{8B887648-4D01-4890-BE04-88437B90F160}" type="presOf" srcId="{D2330CB6-27E9-4543-B211-10567EFDD209}" destId="{106B3201-C426-44D1-A5DA-02C29D79F077}" srcOrd="0" destOrd="0" presId="urn:microsoft.com/office/officeart/2005/8/layout/process1"/>
    <dgm:cxn modelId="{DB1B274B-AFF0-4C99-82CB-7F1FAD20AB16}" type="presOf" srcId="{BCDC5787-C81A-4869-AB71-54C2DF2E3384}" destId="{FC8E0B2F-2319-44E3-A3E5-6DA0D87CC940}" srcOrd="0" destOrd="0" presId="urn:microsoft.com/office/officeart/2005/8/layout/process1"/>
    <dgm:cxn modelId="{BC363052-38D2-403A-A1B0-B2612B0D50C8}" srcId="{C5A1FF39-0364-42A0-8BCF-41A46FC58E25}" destId="{BCDC5787-C81A-4869-AB71-54C2DF2E3384}" srcOrd="3" destOrd="0" parTransId="{B3ABF18D-95D2-43E2-925C-8784EC8391B8}" sibTransId="{F29EBF9F-5240-48CE-971A-C27D44C805CF}"/>
    <dgm:cxn modelId="{537C1C7D-F699-4103-824C-D2E4B8EE7545}" type="presOf" srcId="{A328A8D4-7B1B-48F2-97D0-B1EB06AB93F6}" destId="{0572EAB9-9AEB-4123-89D4-E6906A8A9A4E}" srcOrd="0" destOrd="0" presId="urn:microsoft.com/office/officeart/2005/8/layout/process1"/>
    <dgm:cxn modelId="{015A1892-92A1-4F32-AF03-C6DB3856B626}" type="presOf" srcId="{6296A727-1CF3-4C27-8CFC-E2E7F7059FC3}" destId="{E67EB345-7C7A-4955-8711-A85291CC819B}" srcOrd="0" destOrd="0" presId="urn:microsoft.com/office/officeart/2005/8/layout/process1"/>
    <dgm:cxn modelId="{539646B6-0C9B-4C81-AFFC-2132B1624330}" type="presOf" srcId="{650B9DE5-850A-4960-AA16-1F7A275EA8C0}" destId="{FA541C0C-5507-4682-B022-31AF16C0E05E}" srcOrd="0" destOrd="0" presId="urn:microsoft.com/office/officeart/2005/8/layout/process1"/>
    <dgm:cxn modelId="{F54E21C1-6B65-4663-A290-7B2817B82E45}" srcId="{C5A1FF39-0364-42A0-8BCF-41A46FC58E25}" destId="{D2330CB6-27E9-4543-B211-10567EFDD209}" srcOrd="1" destOrd="0" parTransId="{D53637E1-0B51-43FA-9A3F-4EEAA2A5BDF8}" sibTransId="{A328A8D4-7B1B-48F2-97D0-B1EB06AB93F6}"/>
    <dgm:cxn modelId="{230608D8-7AA0-4BDC-8C5B-7702462428A7}" type="presOf" srcId="{751B2DF7-81F6-4DFD-97E3-4AC575E1701B}" destId="{AD3932EB-CA37-4A71-B4A7-5697073ADBD1}" srcOrd="0" destOrd="0" presId="urn:microsoft.com/office/officeart/2005/8/layout/process1"/>
    <dgm:cxn modelId="{4C276AE6-2290-42E4-B94C-1E233D9DF8A0}" srcId="{C5A1FF39-0364-42A0-8BCF-41A46FC58E25}" destId="{650B9DE5-850A-4960-AA16-1F7A275EA8C0}" srcOrd="2" destOrd="0" parTransId="{C950A3CB-7CD0-4AF0-906F-C181F5236273}" sibTransId="{0F99E1DC-72A1-436D-8EEE-65D8BB5BD8F9}"/>
    <dgm:cxn modelId="{B4CD9957-956B-472C-9E4F-F19664BC9BC7}" type="presParOf" srcId="{95B1CB70-0D47-4781-AAC9-1BB67923D5C5}" destId="{E67EB345-7C7A-4955-8711-A85291CC819B}" srcOrd="0" destOrd="0" presId="urn:microsoft.com/office/officeart/2005/8/layout/process1"/>
    <dgm:cxn modelId="{EFFAA7DD-1FD2-4754-A509-CA286A92BDAA}" type="presParOf" srcId="{95B1CB70-0D47-4781-AAC9-1BB67923D5C5}" destId="{AD3932EB-CA37-4A71-B4A7-5697073ADBD1}" srcOrd="1" destOrd="0" presId="urn:microsoft.com/office/officeart/2005/8/layout/process1"/>
    <dgm:cxn modelId="{BEFB0D69-7617-4C91-BA9D-B23541A550C9}" type="presParOf" srcId="{AD3932EB-CA37-4A71-B4A7-5697073ADBD1}" destId="{752C86D8-E3B1-49C3-A3B8-790D132C812B}" srcOrd="0" destOrd="0" presId="urn:microsoft.com/office/officeart/2005/8/layout/process1"/>
    <dgm:cxn modelId="{452D6E31-FB0C-4C39-B68E-8911972E35B6}" type="presParOf" srcId="{95B1CB70-0D47-4781-AAC9-1BB67923D5C5}" destId="{106B3201-C426-44D1-A5DA-02C29D79F077}" srcOrd="2" destOrd="0" presId="urn:microsoft.com/office/officeart/2005/8/layout/process1"/>
    <dgm:cxn modelId="{20F7A866-D0D7-4BBF-A574-189AC933645C}" type="presParOf" srcId="{95B1CB70-0D47-4781-AAC9-1BB67923D5C5}" destId="{0572EAB9-9AEB-4123-89D4-E6906A8A9A4E}" srcOrd="3" destOrd="0" presId="urn:microsoft.com/office/officeart/2005/8/layout/process1"/>
    <dgm:cxn modelId="{CA854BEF-F3C1-4355-880F-569302828573}" type="presParOf" srcId="{0572EAB9-9AEB-4123-89D4-E6906A8A9A4E}" destId="{D7A4C4A6-24AF-4D06-AEC3-D3F96454250E}" srcOrd="0" destOrd="0" presId="urn:microsoft.com/office/officeart/2005/8/layout/process1"/>
    <dgm:cxn modelId="{FC3E6A3C-54DB-41AE-B227-6A25F166D2FB}" type="presParOf" srcId="{95B1CB70-0D47-4781-AAC9-1BB67923D5C5}" destId="{FA541C0C-5507-4682-B022-31AF16C0E05E}" srcOrd="4" destOrd="0" presId="urn:microsoft.com/office/officeart/2005/8/layout/process1"/>
    <dgm:cxn modelId="{789FB714-4F31-4FD7-B9CC-450DF64FDCD7}" type="presParOf" srcId="{95B1CB70-0D47-4781-AAC9-1BB67923D5C5}" destId="{6E0E1FC4-5412-40E5-A996-384FB47AB932}" srcOrd="5" destOrd="0" presId="urn:microsoft.com/office/officeart/2005/8/layout/process1"/>
    <dgm:cxn modelId="{7D42D697-AE7D-49B0-B93C-A5967402FCB4}" type="presParOf" srcId="{6E0E1FC4-5412-40E5-A996-384FB47AB932}" destId="{8029DCAB-414F-4836-84D8-194DC8E6BCFA}" srcOrd="0" destOrd="0" presId="urn:microsoft.com/office/officeart/2005/8/layout/process1"/>
    <dgm:cxn modelId="{EDD8B55E-6C4E-4B61-AB16-DC1BB5B037E2}" type="presParOf" srcId="{95B1CB70-0D47-4781-AAC9-1BB67923D5C5}" destId="{FC8E0B2F-2319-44E3-A3E5-6DA0D87CC9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EB345-7C7A-4955-8711-A85291CC819B}">
      <dsp:nvSpPr>
        <dsp:cNvPr id="0" name=""/>
        <dsp:cNvSpPr/>
      </dsp:nvSpPr>
      <dsp:spPr>
        <a:xfrm>
          <a:off x="9812" y="0"/>
          <a:ext cx="2031179" cy="36963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DRIVERS OF CHANGE</a:t>
          </a:r>
          <a:endParaRPr lang="en-ZA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38" y="10826"/>
        <a:ext cx="2009527" cy="347983"/>
      </dsp:txXfrm>
    </dsp:sp>
    <dsp:sp modelId="{AD3932EB-CA37-4A71-B4A7-5697073ADBD1}">
      <dsp:nvSpPr>
        <dsp:cNvPr id="0" name=""/>
        <dsp:cNvSpPr/>
      </dsp:nvSpPr>
      <dsp:spPr>
        <a:xfrm>
          <a:off x="2244109" y="0"/>
          <a:ext cx="430610" cy="36963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44109" y="73927"/>
        <a:ext cx="319720" cy="221781"/>
      </dsp:txXfrm>
    </dsp:sp>
    <dsp:sp modelId="{106B3201-C426-44D1-A5DA-02C29D79F077}">
      <dsp:nvSpPr>
        <dsp:cNvPr id="0" name=""/>
        <dsp:cNvSpPr/>
      </dsp:nvSpPr>
      <dsp:spPr>
        <a:xfrm>
          <a:off x="2853463" y="0"/>
          <a:ext cx="2031179" cy="369635"/>
        </a:xfrm>
        <a:prstGeom prst="roundRect">
          <a:avLst>
            <a:gd name="adj" fmla="val 1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 AND EXPOSURE</a:t>
          </a:r>
        </a:p>
      </dsp:txBody>
      <dsp:txXfrm>
        <a:off x="2864289" y="10826"/>
        <a:ext cx="2009527" cy="347983"/>
      </dsp:txXfrm>
    </dsp:sp>
    <dsp:sp modelId="{0572EAB9-9AEB-4123-89D4-E6906A8A9A4E}">
      <dsp:nvSpPr>
        <dsp:cNvPr id="0" name=""/>
        <dsp:cNvSpPr/>
      </dsp:nvSpPr>
      <dsp:spPr>
        <a:xfrm>
          <a:off x="5087761" y="0"/>
          <a:ext cx="430610" cy="36963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87761" y="73927"/>
        <a:ext cx="319720" cy="221781"/>
      </dsp:txXfrm>
    </dsp:sp>
    <dsp:sp modelId="{FA541C0C-5507-4682-B022-31AF16C0E05E}">
      <dsp:nvSpPr>
        <dsp:cNvPr id="0" name=""/>
        <dsp:cNvSpPr/>
      </dsp:nvSpPr>
      <dsp:spPr>
        <a:xfrm>
          <a:off x="5697114" y="0"/>
          <a:ext cx="2031179" cy="369635"/>
        </a:xfrm>
        <a:prstGeom prst="roundRect">
          <a:avLst>
            <a:gd name="adj" fmla="val 1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PREPAREDNESS AND RECOVERY</a:t>
          </a:r>
        </a:p>
      </dsp:txBody>
      <dsp:txXfrm>
        <a:off x="5707940" y="10826"/>
        <a:ext cx="2009527" cy="347983"/>
      </dsp:txXfrm>
    </dsp:sp>
    <dsp:sp modelId="{6E0E1FC4-5412-40E5-A996-384FB47AB932}">
      <dsp:nvSpPr>
        <dsp:cNvPr id="0" name=""/>
        <dsp:cNvSpPr/>
      </dsp:nvSpPr>
      <dsp:spPr>
        <a:xfrm>
          <a:off x="7931412" y="0"/>
          <a:ext cx="430610" cy="36963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931412" y="73927"/>
        <a:ext cx="319720" cy="221781"/>
      </dsp:txXfrm>
    </dsp:sp>
    <dsp:sp modelId="{FC8E0B2F-2319-44E3-A3E5-6DA0D87CC940}">
      <dsp:nvSpPr>
        <dsp:cNvPr id="0" name=""/>
        <dsp:cNvSpPr/>
      </dsp:nvSpPr>
      <dsp:spPr>
        <a:xfrm>
          <a:off x="8540766" y="0"/>
          <a:ext cx="2031179" cy="369635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ADAPTATION AND RESILIENCE</a:t>
          </a:r>
        </a:p>
      </dsp:txBody>
      <dsp:txXfrm>
        <a:off x="8551592" y="10826"/>
        <a:ext cx="2009527" cy="347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6263-A658-6502-8922-BFB8AF50C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F1039-53BE-FF75-CE22-346366785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CB8AB-CCFA-66EC-BAFD-9154EE8D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421D-FEA3-692B-BB51-3AB6EFDD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 descr="A blue drop of water with images of boats and a hole in the middle&#10;&#10;Description automatically generated">
            <a:extLst>
              <a:ext uri="{FF2B5EF4-FFF2-40B4-BE49-F238E27FC236}">
                <a16:creationId xmlns:a16="http://schemas.microsoft.com/office/drawing/2014/main" id="{49D80D6F-05A0-14A6-37B6-3A0BAE604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648A-F49E-9C1E-0E7D-8ADE049B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B1FC1-AE39-7D6A-C593-6A9016EEF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46B87-BFFD-0C37-6A9A-420ADD62A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5A25C-629D-8632-27BD-44AC6EAD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46C28-73F0-2CD6-A54F-A4B25713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49D56-1445-3114-9A22-6E74C653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84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FE19-F786-8423-D404-24EE13D2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2A419E13-231A-C3FC-9291-B5044F3F3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BFA81-E26D-4AB1-14F2-180A4EDEA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056FF-8A6B-A493-D955-80B97F306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FD9A-5606-F536-E54D-69F2B84C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B028-E8B2-3C9E-525C-DD1EEE62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DC58-A8EF-ADCC-54BB-446A0A71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172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92CC-2657-45D8-BA9D-0BB656747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16AA0-CF23-49EB-9B2A-032420B14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593-0C4C-4983-8EB2-F67ED3A2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015D0-5C7D-49BE-A3D0-2DED9866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1342F-1377-4FAB-A3B5-618BD50E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000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0E24-38D7-416E-97E2-5C33FB4C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5C38-190B-4F14-BD0C-A2FCB0B80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C3C14-81AA-4347-9D11-E0532BEE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D6D82-18B8-4907-9280-B61B50A5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8B662-82D1-4224-8807-1E8C99F4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41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9F9F-7B5C-4D36-92C4-DA8A87AB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E533D-81FE-4481-8BC7-BC6D2EB5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52B4-9635-44CE-B0A3-9664C55F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D97F5-3E12-4411-882E-1571CCE5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5353-0076-43D4-A876-4311E8A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231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8339-21A8-4C2E-BDEB-F140B391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9DBF-AE7E-44B7-A998-665F6B94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71BD8-D0E3-4BD0-805C-AE883A169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E80C7-5B5F-4EA6-AC88-E635867B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AFF10-93B8-496B-809F-660B98B4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FF408-E58F-4B05-987C-5C94E2C2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31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F56E-8013-4522-934F-F899139A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F7DE0-2291-495F-BAD8-787327B8E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770AB-E240-4E27-89A2-792F409E5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4777E-23AD-4B4F-9403-4E5D741C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9DCA9-B9CE-44A1-81FC-8D7F3BC52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D79A7-A3BC-474C-8095-533E3785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E69C1-5D0C-430C-8280-A4D26843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057CE-37AF-4DB1-87B7-4FCEE691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178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5389-E17F-43C9-8A6D-52F10AEF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16DC5-99FC-4A07-BFCB-615A9AAC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33580-6197-4CA9-9EE3-67DF4EEF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1B39C-B570-49A1-B1E6-5A26544E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229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28608-C7A6-4DF8-A578-39FC9C11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34F6-8F01-4CD8-A94D-5CDF1288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6730-2295-47CA-8269-A4D86639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31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3C7A92A1-DF4E-A639-7789-7B8E1859E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5AAF3-949C-A2C3-6BBC-33EC0D6C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A4C0-BFCA-69D5-3B27-1BB8968C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CF11-08F1-0418-24A5-571D6231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93361-EDA4-BAD2-347A-1ABE8560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4029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D721-A38F-4A1E-B9E7-8DFD6664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9E13-CF06-49C9-8253-BF7F8C42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D7F31-FD99-48B4-A1A9-ECE5679D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9410C-3933-465A-8B41-C15B3A77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B99B7-64D6-453B-8A42-3C0EACB1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38DA8-E348-4D8B-88BF-6F965100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221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AE0A-0877-4625-9848-0E5E9EAD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CDD63-CC93-4A7F-8EBC-B288022FE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AC566-AD13-4F8C-A3FF-123A7E770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6696B-B68E-45E1-AE9B-BEC9D5EE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5617-4B76-48B4-9C53-903061BA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06066-317C-4B0B-8072-C1E20A6E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5266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00B6-C4C3-4B99-91A3-B537EEFD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095C3-1D2D-44D6-9C4F-9EF773312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E163-6C12-4857-AB55-1E932546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24A5-F975-4EA9-B805-4B9D45A1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B9A9-25DA-4F3E-9386-A61615B0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039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67BB2-ADC1-493E-B7B6-A796F4CE9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86D4E-1A60-45E3-A0A0-B66438693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6B419-0BFA-42CE-9C9D-2820A7C2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EF94-67E0-47B3-A5E3-51A18995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296C5-1828-4269-A719-1B73B666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1465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02B44E4-8506-418C-A5E8-36D2B2D2E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" y="5682342"/>
            <a:ext cx="503464" cy="9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C074-B042-964B-0697-448D1AF5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C20B-23F4-2F9D-5E7C-88E2C05B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D3AA4-B90A-A597-73BB-B3E16ABB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B5CC-35B1-0E8E-A8E7-C2C0DEC7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D2A4-50EC-013A-81AC-1C3667CA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 descr="A blue water droplet with dots&#10;&#10;Description automatically generated">
            <a:extLst>
              <a:ext uri="{FF2B5EF4-FFF2-40B4-BE49-F238E27FC236}">
                <a16:creationId xmlns:a16="http://schemas.microsoft.com/office/drawing/2014/main" id="{8543C314-0F23-DAF0-9871-2BFEF6941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"/>
            <a:ext cx="12192000" cy="68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C074-B042-964B-0697-448D1AF5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C20B-23F4-2F9D-5E7C-88E2C05B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D3AA4-B90A-A597-73BB-B3E16ABB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B5CC-35B1-0E8E-A8E7-C2C0DEC7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D2A4-50EC-013A-81AC-1C3667CA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1D00673-5E1A-A244-5CB7-B09CF0CCE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"/>
            <a:ext cx="12192000" cy="68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4FBD-D821-C71E-B149-E316025D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4096-D8EC-A614-B28F-FED814D39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F8CCF-1F58-678E-5069-517F4536E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80525-EEBB-F8FC-47F5-09DAB764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62FC9-67BE-2EC2-4016-9A0F3446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 descr="A blue and white background&#10;&#10;Description automatically generated">
            <a:extLst>
              <a:ext uri="{FF2B5EF4-FFF2-40B4-BE49-F238E27FC236}">
                <a16:creationId xmlns:a16="http://schemas.microsoft.com/office/drawing/2014/main" id="{2C86B94F-D4BC-0CC0-6785-94B097E43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39BC-EAD7-F701-B88A-815EB561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5EC2A-7DFC-AA9A-DFCA-FBD20D92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97C78-4307-2742-7D99-C883DDCF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F6D92-9EE1-CA8A-CD9B-454BDBBC3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4DCE2-D6C8-1A91-2DBD-259E28F6F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82457-2D50-3882-18AA-D8420407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6F22C-E0BE-ADEC-632A-07FB690A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BA71A-36FC-39C9-E649-BBBD9308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147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EBE07FC-9252-0D3E-F99A-114A6C046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21CD2-27ED-46DE-7659-108C3B06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51" y="6152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21149-26BE-A4D4-9E95-9A79B996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E3EF0-7188-0AFB-5864-B0A481B2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651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62A03334-6D47-DBEE-5DF8-29D0E2FF9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blue background&#10;&#10;Description automatically generated">
            <a:extLst>
              <a:ext uri="{FF2B5EF4-FFF2-40B4-BE49-F238E27FC236}">
                <a16:creationId xmlns:a16="http://schemas.microsoft.com/office/drawing/2014/main" id="{FE1DE696-6884-0142-1BD2-DEB6FC7C7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22F82-5BA0-B40A-FA97-C825D7CE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F0326-ADDA-217C-2FB8-78AEDCBD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2B3CA-3589-6AE1-F216-5178C8A43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5A768-4BC4-A6C8-3E80-D3BB5086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1B826-7AC4-AE6F-8E05-17B75263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2D97F-D6F2-379C-EAA3-9E03FDF7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4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67F57-16DF-2B99-FDF6-36A09F7D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39E69-7B2E-D834-CB85-9BDE58FA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06338-DBE7-856B-694C-B5F7A5450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553A-D470-46BB-BB14-E81F9D84E9F2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74BB3-2D86-609B-59D6-2315E1A03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36BFC-E50F-8A47-DCDC-62EDAA9F1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1872-4B03-4E47-AF5F-0F856ADE13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467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D19C9-B6B5-4E9A-A500-F7342044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2EACB-CE17-44CC-8016-687A82506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08FD-8B1B-49CB-8B72-ED97C93AF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FF3B-3678-4A14-BEBE-326254DE385E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3CBB-2AC0-4CAA-987D-7E2244466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04DF-4B50-4C48-A655-268664E9F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73D0-405E-4582-9BF8-BF6592C5B0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200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4D095D-18C0-60AF-243F-3AC364198479}"/>
              </a:ext>
            </a:extLst>
          </p:cNvPr>
          <p:cNvSpPr txBox="1"/>
          <p:nvPr/>
        </p:nvSpPr>
        <p:spPr>
          <a:xfrm>
            <a:off x="5913120" y="2091495"/>
            <a:ext cx="6167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None/>
              <a:defRPr sz="5600">
                <a:solidFill>
                  <a:srgbClr val="004998">
                    <a:hueOff val="114395"/>
                    <a:lumOff val="-24975"/>
                  </a:srgbClr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n-GB" sz="2400" b="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bold" panose="020B0702040204020203" pitchFamily="34" charset="0"/>
                <a:ea typeface="Arial"/>
                <a:cs typeface="Segoe UI Semibold" panose="020B0702040204020203" pitchFamily="34" charset="0"/>
                <a:sym typeface="Arial"/>
              </a:rPr>
              <a:t>Significance of WEF Nexus as an Analytical Tool: Introduction to WEF Nexus Modelling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E11E2-CEDD-AF7E-0BD1-53D7C83A9006}"/>
              </a:ext>
            </a:extLst>
          </p:cNvPr>
          <p:cNvSpPr txBox="1"/>
          <p:nvPr/>
        </p:nvSpPr>
        <p:spPr>
          <a:xfrm>
            <a:off x="6870356" y="3698141"/>
            <a:ext cx="390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Luxon Nhamo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Sylvester Mpandeli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721A8-0850-6024-3FCF-D8F6DADD1BB6}"/>
              </a:ext>
            </a:extLst>
          </p:cNvPr>
          <p:cNvSpPr txBox="1"/>
          <p:nvPr/>
        </p:nvSpPr>
        <p:spPr>
          <a:xfrm>
            <a:off x="6943195" y="5304875"/>
            <a:ext cx="3741209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Virtual WEF Nexus Masterclass</a:t>
            </a:r>
          </a:p>
          <a:p>
            <a:pPr algn="ctr">
              <a:spcAft>
                <a:spcPts val="1800"/>
              </a:spcAft>
            </a:pPr>
            <a:r>
              <a:rPr lang="en-US" altLang="ko-KR" sz="1200" b="1" dirty="0">
                <a:solidFill>
                  <a:srgbClr val="0070C0"/>
                </a:solidFill>
                <a:latin typeface="Gill Sans MT" panose="020B0502020104020203"/>
                <a:cs typeface="Arial" pitchFamily="34" charset="0"/>
              </a:rPr>
              <a:t>13-15 May 2025</a:t>
            </a:r>
            <a:endParaRPr lang="ko-KR" altLang="en-US" sz="1200" b="1" dirty="0">
              <a:solidFill>
                <a:srgbClr val="0070C0"/>
              </a:solidFill>
              <a:latin typeface="Gill Sans MT" panose="020B050202010402020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5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C5DD2-01E1-AAAF-A157-D2272496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1ED88-D7CB-8AC0-2D3E-7AAAC3630BD8}"/>
              </a:ext>
            </a:extLst>
          </p:cNvPr>
          <p:cNvSpPr txBox="1"/>
          <p:nvPr/>
        </p:nvSpPr>
        <p:spPr>
          <a:xfrm>
            <a:off x="0" y="-29237"/>
            <a:ext cx="9792586" cy="461665"/>
          </a:xfrm>
          <a:prstGeom prst="rect">
            <a:avLst/>
          </a:prstGeom>
          <a:solidFill>
            <a:srgbClr val="004998">
              <a:lumMod val="20000"/>
              <a:lumOff val="80000"/>
            </a:srgbClr>
          </a:solidFill>
          <a:ln>
            <a:solidFill>
              <a:srgbClr val="004998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The WEF Nexus: A catalyst towards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1869-64FD-95B7-BA18-88F57A865E07}"/>
              </a:ext>
            </a:extLst>
          </p:cNvPr>
          <p:cNvSpPr txBox="1">
            <a:spLocks/>
          </p:cNvSpPr>
          <p:nvPr/>
        </p:nvSpPr>
        <p:spPr>
          <a:xfrm>
            <a:off x="5988307" y="1950174"/>
            <a:ext cx="5452328" cy="295765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.AppleSystemUIFont" charset="-120"/>
              <a:buChar char="-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2587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connections </a:t>
            </a: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</a:t>
            </a: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water, energy, food and ecosystems</a:t>
            </a: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together with the synergies, conflicts and trade-offs that arise from their management  (e.g. water for food and food for water,….) </a:t>
            </a:r>
          </a:p>
          <a:p>
            <a:pPr marL="361950" marR="0" lvl="0" indent="-2587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ZA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multicentric lens </a:t>
            </a: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assessing </a:t>
            </a: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resources </a:t>
            </a: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and </a:t>
            </a: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development</a:t>
            </a:r>
            <a:endParaRPr kumimoji="0" lang="en-ZA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0219EED-58CA-0C36-A321-F69DC3C0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/>
          <a:stretch/>
        </p:blipFill>
        <p:spPr>
          <a:xfrm>
            <a:off x="148715" y="637953"/>
            <a:ext cx="5637571" cy="5752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078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E263B-4A6C-B5B8-21DA-BF0D0CB8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06695-11C5-F1A7-5DC7-CEFB468BBB73}"/>
              </a:ext>
            </a:extLst>
          </p:cNvPr>
          <p:cNvSpPr txBox="1"/>
          <p:nvPr/>
        </p:nvSpPr>
        <p:spPr>
          <a:xfrm>
            <a:off x="0" y="-29237"/>
            <a:ext cx="9792586" cy="461665"/>
          </a:xfrm>
          <a:prstGeom prst="rect">
            <a:avLst/>
          </a:prstGeom>
          <a:solidFill>
            <a:srgbClr val="004998">
              <a:lumMod val="20000"/>
              <a:lumOff val="80000"/>
            </a:srgbClr>
          </a:solidFill>
          <a:ln>
            <a:solidFill>
              <a:srgbClr val="004998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iWEF online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82470-5941-90F6-B015-07EEB5DDF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" t="16706" r="1568" b="5440"/>
          <a:stretch/>
        </p:blipFill>
        <p:spPr>
          <a:xfrm>
            <a:off x="560306" y="1046641"/>
            <a:ext cx="10039513" cy="4473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E8ED3-4E20-808F-1BED-FB9CE8D38089}"/>
              </a:ext>
            </a:extLst>
          </p:cNvPr>
          <p:cNvSpPr txBox="1"/>
          <p:nvPr/>
        </p:nvSpPr>
        <p:spPr>
          <a:xfrm>
            <a:off x="3651294" y="5552655"/>
            <a:ext cx="4603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rgbClr val="0070C0"/>
                </a:solidFill>
              </a:rPr>
              <a:t>https://www.iwef.app/login/</a:t>
            </a:r>
          </a:p>
        </p:txBody>
      </p:sp>
    </p:spTree>
    <p:extLst>
      <p:ext uri="{BB962C8B-B14F-4D97-AF65-F5344CB8AC3E}">
        <p14:creationId xmlns:p14="http://schemas.microsoft.com/office/powerpoint/2010/main" val="427896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1C258-FD4C-8922-632F-BC7F753C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E060CB-4487-E483-89CE-7EFEA3EAEA9F}"/>
              </a:ext>
            </a:extLst>
          </p:cNvPr>
          <p:cNvSpPr txBox="1"/>
          <p:nvPr/>
        </p:nvSpPr>
        <p:spPr>
          <a:xfrm>
            <a:off x="0" y="-29237"/>
            <a:ext cx="9792586" cy="461665"/>
          </a:xfrm>
          <a:prstGeom prst="rect">
            <a:avLst/>
          </a:prstGeom>
          <a:solidFill>
            <a:srgbClr val="004998">
              <a:lumMod val="20000"/>
              <a:lumOff val="80000"/>
            </a:srgbClr>
          </a:solidFill>
          <a:ln>
            <a:solidFill>
              <a:srgbClr val="004998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E9F73-8C01-114C-C015-BC01733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88" y="2607772"/>
            <a:ext cx="3281249" cy="1906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8C8578-2795-9569-1C76-4EF54C00EB02}"/>
              </a:ext>
            </a:extLst>
          </p:cNvPr>
          <p:cNvGrpSpPr/>
          <p:nvPr/>
        </p:nvGrpSpPr>
        <p:grpSpPr>
          <a:xfrm>
            <a:off x="300163" y="1095390"/>
            <a:ext cx="8128000" cy="4508204"/>
            <a:chOff x="411923" y="1127172"/>
            <a:chExt cx="7432040" cy="2672640"/>
          </a:xfrm>
        </p:grpSpPr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FEAF63ED-B871-43D2-E43F-B2103687BCA2}"/>
                </a:ext>
              </a:extLst>
            </p:cNvPr>
            <p:cNvSpPr/>
            <p:nvPr/>
          </p:nvSpPr>
          <p:spPr>
            <a:xfrm>
              <a:off x="411923" y="1127172"/>
              <a:ext cx="7432040" cy="599040"/>
            </a:xfrm>
            <a:custGeom>
              <a:avLst/>
              <a:gdLst>
                <a:gd name="connsiteX0" fmla="*/ 0 w 7432040"/>
                <a:gd name="connsiteY0" fmla="*/ 99842 h 599040"/>
                <a:gd name="connsiteX1" fmla="*/ 99842 w 7432040"/>
                <a:gd name="connsiteY1" fmla="*/ 0 h 599040"/>
                <a:gd name="connsiteX2" fmla="*/ 7332198 w 7432040"/>
                <a:gd name="connsiteY2" fmla="*/ 0 h 599040"/>
                <a:gd name="connsiteX3" fmla="*/ 7432040 w 7432040"/>
                <a:gd name="connsiteY3" fmla="*/ 99842 h 599040"/>
                <a:gd name="connsiteX4" fmla="*/ 7432040 w 7432040"/>
                <a:gd name="connsiteY4" fmla="*/ 499198 h 599040"/>
                <a:gd name="connsiteX5" fmla="*/ 7332198 w 7432040"/>
                <a:gd name="connsiteY5" fmla="*/ 599040 h 599040"/>
                <a:gd name="connsiteX6" fmla="*/ 99842 w 7432040"/>
                <a:gd name="connsiteY6" fmla="*/ 599040 h 599040"/>
                <a:gd name="connsiteX7" fmla="*/ 0 w 7432040"/>
                <a:gd name="connsiteY7" fmla="*/ 499198 h 599040"/>
                <a:gd name="connsiteX8" fmla="*/ 0 w 7432040"/>
                <a:gd name="connsiteY8" fmla="*/ 99842 h 5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2040" h="599040">
                  <a:moveTo>
                    <a:pt x="0" y="99842"/>
                  </a:moveTo>
                  <a:cubicBezTo>
                    <a:pt x="0" y="44701"/>
                    <a:pt x="44701" y="0"/>
                    <a:pt x="99842" y="0"/>
                  </a:cubicBezTo>
                  <a:lnTo>
                    <a:pt x="7332198" y="0"/>
                  </a:lnTo>
                  <a:cubicBezTo>
                    <a:pt x="7387339" y="0"/>
                    <a:pt x="7432040" y="44701"/>
                    <a:pt x="7432040" y="99842"/>
                  </a:cubicBezTo>
                  <a:lnTo>
                    <a:pt x="7432040" y="499198"/>
                  </a:lnTo>
                  <a:cubicBezTo>
                    <a:pt x="7432040" y="554339"/>
                    <a:pt x="7387339" y="599040"/>
                    <a:pt x="7332198" y="599040"/>
                  </a:cubicBezTo>
                  <a:lnTo>
                    <a:pt x="99842" y="599040"/>
                  </a:lnTo>
                  <a:cubicBezTo>
                    <a:pt x="44701" y="599040"/>
                    <a:pt x="0" y="554339"/>
                    <a:pt x="0" y="499198"/>
                  </a:cubicBezTo>
                  <a:lnTo>
                    <a:pt x="0" y="99842"/>
                  </a:lnTo>
                  <a:close/>
                </a:path>
              </a:pathLst>
            </a:custGeom>
            <a:solidFill>
              <a:srgbClr val="1D9BB3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82583" tIns="82583" rIns="82583" bIns="82583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The WEF Nexus provide pathways towards sustainable development.</a:t>
              </a: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113D5BE6-BA6C-4186-1DDC-329DC2A44A92}"/>
                </a:ext>
              </a:extLst>
            </p:cNvPr>
            <p:cNvSpPr/>
            <p:nvPr/>
          </p:nvSpPr>
          <p:spPr>
            <a:xfrm>
              <a:off x="411923" y="1818372"/>
              <a:ext cx="7432040" cy="599040"/>
            </a:xfrm>
            <a:custGeom>
              <a:avLst/>
              <a:gdLst>
                <a:gd name="connsiteX0" fmla="*/ 0 w 7432040"/>
                <a:gd name="connsiteY0" fmla="*/ 99842 h 599040"/>
                <a:gd name="connsiteX1" fmla="*/ 99842 w 7432040"/>
                <a:gd name="connsiteY1" fmla="*/ 0 h 599040"/>
                <a:gd name="connsiteX2" fmla="*/ 7332198 w 7432040"/>
                <a:gd name="connsiteY2" fmla="*/ 0 h 599040"/>
                <a:gd name="connsiteX3" fmla="*/ 7432040 w 7432040"/>
                <a:gd name="connsiteY3" fmla="*/ 99842 h 599040"/>
                <a:gd name="connsiteX4" fmla="*/ 7432040 w 7432040"/>
                <a:gd name="connsiteY4" fmla="*/ 499198 h 599040"/>
                <a:gd name="connsiteX5" fmla="*/ 7332198 w 7432040"/>
                <a:gd name="connsiteY5" fmla="*/ 599040 h 599040"/>
                <a:gd name="connsiteX6" fmla="*/ 99842 w 7432040"/>
                <a:gd name="connsiteY6" fmla="*/ 599040 h 599040"/>
                <a:gd name="connsiteX7" fmla="*/ 0 w 7432040"/>
                <a:gd name="connsiteY7" fmla="*/ 499198 h 599040"/>
                <a:gd name="connsiteX8" fmla="*/ 0 w 7432040"/>
                <a:gd name="connsiteY8" fmla="*/ 99842 h 5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2040" h="599040">
                  <a:moveTo>
                    <a:pt x="0" y="99842"/>
                  </a:moveTo>
                  <a:cubicBezTo>
                    <a:pt x="0" y="44701"/>
                    <a:pt x="44701" y="0"/>
                    <a:pt x="99842" y="0"/>
                  </a:cubicBezTo>
                  <a:lnTo>
                    <a:pt x="7332198" y="0"/>
                  </a:lnTo>
                  <a:cubicBezTo>
                    <a:pt x="7387339" y="0"/>
                    <a:pt x="7432040" y="44701"/>
                    <a:pt x="7432040" y="99842"/>
                  </a:cubicBezTo>
                  <a:lnTo>
                    <a:pt x="7432040" y="499198"/>
                  </a:lnTo>
                  <a:cubicBezTo>
                    <a:pt x="7432040" y="554339"/>
                    <a:pt x="7387339" y="599040"/>
                    <a:pt x="7332198" y="599040"/>
                  </a:cubicBezTo>
                  <a:lnTo>
                    <a:pt x="99842" y="599040"/>
                  </a:lnTo>
                  <a:cubicBezTo>
                    <a:pt x="44701" y="599040"/>
                    <a:pt x="0" y="554339"/>
                    <a:pt x="0" y="499198"/>
                  </a:cubicBezTo>
                  <a:lnTo>
                    <a:pt x="0" y="99842"/>
                  </a:lnTo>
                  <a:close/>
                </a:path>
              </a:pathLst>
            </a:custGeom>
            <a:solidFill>
              <a:srgbClr val="1D9BB3">
                <a:alpha val="90000"/>
                <a:hueOff val="0"/>
                <a:satOff val="0"/>
                <a:lumOff val="0"/>
                <a:alphaOff val="-8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82583" tIns="82583" rIns="82583" bIns="82583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Today’s challenges are cross-cutting and therefore require cross sectoral interventions that guide the transformational agenda.</a:t>
              </a: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5FE46855-72DF-3184-FBD2-6AFB1D7066D7}"/>
                </a:ext>
              </a:extLst>
            </p:cNvPr>
            <p:cNvSpPr/>
            <p:nvPr/>
          </p:nvSpPr>
          <p:spPr>
            <a:xfrm>
              <a:off x="411923" y="2509572"/>
              <a:ext cx="7432040" cy="599040"/>
            </a:xfrm>
            <a:custGeom>
              <a:avLst/>
              <a:gdLst>
                <a:gd name="connsiteX0" fmla="*/ 0 w 7432040"/>
                <a:gd name="connsiteY0" fmla="*/ 99842 h 599040"/>
                <a:gd name="connsiteX1" fmla="*/ 99842 w 7432040"/>
                <a:gd name="connsiteY1" fmla="*/ 0 h 599040"/>
                <a:gd name="connsiteX2" fmla="*/ 7332198 w 7432040"/>
                <a:gd name="connsiteY2" fmla="*/ 0 h 599040"/>
                <a:gd name="connsiteX3" fmla="*/ 7432040 w 7432040"/>
                <a:gd name="connsiteY3" fmla="*/ 99842 h 599040"/>
                <a:gd name="connsiteX4" fmla="*/ 7432040 w 7432040"/>
                <a:gd name="connsiteY4" fmla="*/ 499198 h 599040"/>
                <a:gd name="connsiteX5" fmla="*/ 7332198 w 7432040"/>
                <a:gd name="connsiteY5" fmla="*/ 599040 h 599040"/>
                <a:gd name="connsiteX6" fmla="*/ 99842 w 7432040"/>
                <a:gd name="connsiteY6" fmla="*/ 599040 h 599040"/>
                <a:gd name="connsiteX7" fmla="*/ 0 w 7432040"/>
                <a:gd name="connsiteY7" fmla="*/ 499198 h 599040"/>
                <a:gd name="connsiteX8" fmla="*/ 0 w 7432040"/>
                <a:gd name="connsiteY8" fmla="*/ 99842 h 5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2040" h="599040">
                  <a:moveTo>
                    <a:pt x="0" y="99842"/>
                  </a:moveTo>
                  <a:cubicBezTo>
                    <a:pt x="0" y="44701"/>
                    <a:pt x="44701" y="0"/>
                    <a:pt x="99842" y="0"/>
                  </a:cubicBezTo>
                  <a:lnTo>
                    <a:pt x="7332198" y="0"/>
                  </a:lnTo>
                  <a:cubicBezTo>
                    <a:pt x="7387339" y="0"/>
                    <a:pt x="7432040" y="44701"/>
                    <a:pt x="7432040" y="99842"/>
                  </a:cubicBezTo>
                  <a:lnTo>
                    <a:pt x="7432040" y="499198"/>
                  </a:lnTo>
                  <a:cubicBezTo>
                    <a:pt x="7432040" y="554339"/>
                    <a:pt x="7387339" y="599040"/>
                    <a:pt x="7332198" y="599040"/>
                  </a:cubicBezTo>
                  <a:lnTo>
                    <a:pt x="99842" y="599040"/>
                  </a:lnTo>
                  <a:cubicBezTo>
                    <a:pt x="44701" y="599040"/>
                    <a:pt x="0" y="554339"/>
                    <a:pt x="0" y="499198"/>
                  </a:cubicBezTo>
                  <a:lnTo>
                    <a:pt x="0" y="99842"/>
                  </a:lnTo>
                  <a:close/>
                </a:path>
              </a:pathLst>
            </a:custGeom>
            <a:solidFill>
              <a:srgbClr val="1D9BB3">
                <a:alpha val="90000"/>
                <a:hueOff val="0"/>
                <a:satOff val="0"/>
                <a:lumOff val="0"/>
                <a:alphaOff val="-16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82583" tIns="82583" rIns="82583" bIns="82583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 is an important tool to assess progress towards  SDGs.</a:t>
              </a: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91970866-3B89-14C3-F2D9-3AFA045A6DAB}"/>
                </a:ext>
              </a:extLst>
            </p:cNvPr>
            <p:cNvSpPr/>
            <p:nvPr/>
          </p:nvSpPr>
          <p:spPr>
            <a:xfrm>
              <a:off x="411923" y="3200772"/>
              <a:ext cx="7432040" cy="599040"/>
            </a:xfrm>
            <a:custGeom>
              <a:avLst/>
              <a:gdLst>
                <a:gd name="connsiteX0" fmla="*/ 0 w 7432040"/>
                <a:gd name="connsiteY0" fmla="*/ 99842 h 599040"/>
                <a:gd name="connsiteX1" fmla="*/ 99842 w 7432040"/>
                <a:gd name="connsiteY1" fmla="*/ 0 h 599040"/>
                <a:gd name="connsiteX2" fmla="*/ 7332198 w 7432040"/>
                <a:gd name="connsiteY2" fmla="*/ 0 h 599040"/>
                <a:gd name="connsiteX3" fmla="*/ 7432040 w 7432040"/>
                <a:gd name="connsiteY3" fmla="*/ 99842 h 599040"/>
                <a:gd name="connsiteX4" fmla="*/ 7432040 w 7432040"/>
                <a:gd name="connsiteY4" fmla="*/ 499198 h 599040"/>
                <a:gd name="connsiteX5" fmla="*/ 7332198 w 7432040"/>
                <a:gd name="connsiteY5" fmla="*/ 599040 h 599040"/>
                <a:gd name="connsiteX6" fmla="*/ 99842 w 7432040"/>
                <a:gd name="connsiteY6" fmla="*/ 599040 h 599040"/>
                <a:gd name="connsiteX7" fmla="*/ 0 w 7432040"/>
                <a:gd name="connsiteY7" fmla="*/ 499198 h 599040"/>
                <a:gd name="connsiteX8" fmla="*/ 0 w 7432040"/>
                <a:gd name="connsiteY8" fmla="*/ 99842 h 5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2040" h="599040">
                  <a:moveTo>
                    <a:pt x="0" y="99842"/>
                  </a:moveTo>
                  <a:cubicBezTo>
                    <a:pt x="0" y="44701"/>
                    <a:pt x="44701" y="0"/>
                    <a:pt x="99842" y="0"/>
                  </a:cubicBezTo>
                  <a:lnTo>
                    <a:pt x="7332198" y="0"/>
                  </a:lnTo>
                  <a:cubicBezTo>
                    <a:pt x="7387339" y="0"/>
                    <a:pt x="7432040" y="44701"/>
                    <a:pt x="7432040" y="99842"/>
                  </a:cubicBezTo>
                  <a:lnTo>
                    <a:pt x="7432040" y="499198"/>
                  </a:lnTo>
                  <a:cubicBezTo>
                    <a:pt x="7432040" y="554339"/>
                    <a:pt x="7387339" y="599040"/>
                    <a:pt x="7332198" y="599040"/>
                  </a:cubicBezTo>
                  <a:lnTo>
                    <a:pt x="99842" y="599040"/>
                  </a:lnTo>
                  <a:cubicBezTo>
                    <a:pt x="44701" y="599040"/>
                    <a:pt x="0" y="554339"/>
                    <a:pt x="0" y="499198"/>
                  </a:cubicBezTo>
                  <a:lnTo>
                    <a:pt x="0" y="99842"/>
                  </a:lnTo>
                  <a:close/>
                </a:path>
              </a:pathLst>
            </a:custGeom>
            <a:solidFill>
              <a:srgbClr val="1D9BB3">
                <a:alpha val="90000"/>
                <a:hueOff val="0"/>
                <a:satOff val="0"/>
                <a:lumOff val="0"/>
                <a:alphaOff val="-24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82583" tIns="82583" rIns="82583" bIns="82583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Its use is enhanced by integrating other transformative approaches such as scenario planning, circular economy, just transition and horizon scanning.</a:t>
              </a: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66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F2D1-C7B2-A67F-80F4-F979C5174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3AB4A8-0C64-75A9-E6DF-7E5D4772A335}"/>
              </a:ext>
            </a:extLst>
          </p:cNvPr>
          <p:cNvSpPr txBox="1">
            <a:spLocks/>
          </p:cNvSpPr>
          <p:nvPr/>
        </p:nvSpPr>
        <p:spPr>
          <a:xfrm>
            <a:off x="7644809" y="3429000"/>
            <a:ext cx="2417756" cy="536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</a:t>
            </a:r>
            <a:endParaRPr lang="en-ZA" sz="2800" b="1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"/>
    </mc:Choice>
    <mc:Fallback xmlns="">
      <p:transition spd="slow" advTm="22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40AB25-9962-3EA0-BB0F-012CC2F77081}"/>
              </a:ext>
            </a:extLst>
          </p:cNvPr>
          <p:cNvSpPr txBox="1"/>
          <p:nvPr/>
        </p:nvSpPr>
        <p:spPr>
          <a:xfrm>
            <a:off x="11853" y="12530"/>
            <a:ext cx="102698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Contents</a:t>
            </a:r>
          </a:p>
        </p:txBody>
      </p:sp>
      <p:pic>
        <p:nvPicPr>
          <p:cNvPr id="3" name="Picture 2" descr="A cartoon of a house&#10;&#10;Description automatically generated with low confidence">
            <a:extLst>
              <a:ext uri="{FF2B5EF4-FFF2-40B4-BE49-F238E27FC236}">
                <a16:creationId xmlns:a16="http://schemas.microsoft.com/office/drawing/2014/main" id="{AE7B5B8F-8FAD-3BD4-D175-01EC54561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8" t="6281" r="6293"/>
          <a:stretch/>
        </p:blipFill>
        <p:spPr>
          <a:xfrm>
            <a:off x="544679" y="2413501"/>
            <a:ext cx="4929948" cy="2575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057BB-902C-9BDF-B8EC-8AC63134D6B2}"/>
              </a:ext>
            </a:extLst>
          </p:cNvPr>
          <p:cNvSpPr txBox="1"/>
          <p:nvPr/>
        </p:nvSpPr>
        <p:spPr>
          <a:xfrm>
            <a:off x="6524334" y="2057900"/>
            <a:ext cx="4113186" cy="3243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Defining nexus planning/thinking</a:t>
            </a:r>
          </a:p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Benefits of adopting nexus planning</a:t>
            </a:r>
          </a:p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Types of nexus planning</a:t>
            </a:r>
          </a:p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Linking SDGs with nexus planning </a:t>
            </a:r>
          </a:p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WEF nexus sustainability indicators</a:t>
            </a:r>
          </a:p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Nexus composite indices</a:t>
            </a:r>
          </a:p>
          <a:p>
            <a:pPr marL="182563" indent="-14763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91490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348EE-0AB4-7AA6-1E66-78A839BE5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389BD-9B59-EB48-F5D4-3D057BD390C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91107" cy="443882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ZA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cross-cutting challenges require cross-sectoral interventions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24555F-EC4A-1A4F-5F89-6F1D58EF723A}"/>
              </a:ext>
            </a:extLst>
          </p:cNvPr>
          <p:cNvGrpSpPr/>
          <p:nvPr/>
        </p:nvGrpSpPr>
        <p:grpSpPr>
          <a:xfrm>
            <a:off x="286813" y="1005495"/>
            <a:ext cx="11155207" cy="5208532"/>
            <a:chOff x="701488" y="659484"/>
            <a:chExt cx="11155207" cy="52085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546F67-E160-D24C-524D-6ABE8EEE596C}"/>
                </a:ext>
              </a:extLst>
            </p:cNvPr>
            <p:cNvGrpSpPr/>
            <p:nvPr/>
          </p:nvGrpSpPr>
          <p:grpSpPr>
            <a:xfrm>
              <a:off x="701488" y="659484"/>
              <a:ext cx="11155207" cy="5208532"/>
              <a:chOff x="835162" y="1213558"/>
              <a:chExt cx="10897418" cy="52085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DB50FE-C56B-D4D6-0E28-9150DA102A35}"/>
                  </a:ext>
                </a:extLst>
              </p:cNvPr>
              <p:cNvSpPr/>
              <p:nvPr/>
            </p:nvSpPr>
            <p:spPr>
              <a:xfrm>
                <a:off x="835162" y="1213558"/>
                <a:ext cx="10897418" cy="520192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1752754-F518-CB47-F2B5-00F2C9E8BCBA}"/>
                  </a:ext>
                </a:extLst>
              </p:cNvPr>
              <p:cNvGrpSpPr/>
              <p:nvPr/>
            </p:nvGrpSpPr>
            <p:grpSpPr>
              <a:xfrm>
                <a:off x="939219" y="1359878"/>
                <a:ext cx="10684934" cy="5062212"/>
                <a:chOff x="665596" y="1176998"/>
                <a:chExt cx="10684934" cy="5062212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4DC2D22-F434-EE73-EC9E-FA7707F85452}"/>
                    </a:ext>
                  </a:extLst>
                </p:cNvPr>
                <p:cNvGrpSpPr/>
                <p:nvPr/>
              </p:nvGrpSpPr>
              <p:grpSpPr>
                <a:xfrm>
                  <a:off x="665596" y="2507219"/>
                  <a:ext cx="2533144" cy="1972391"/>
                  <a:chOff x="666454" y="2847745"/>
                  <a:chExt cx="2533144" cy="1972391"/>
                </a:xfrm>
              </p:grpSpPr>
              <p:sp>
                <p:nvSpPr>
                  <p:cNvPr id="34" name="Freeform: Shape 24">
                    <a:extLst>
                      <a:ext uri="{FF2B5EF4-FFF2-40B4-BE49-F238E27FC236}">
                        <a16:creationId xmlns:a16="http://schemas.microsoft.com/office/drawing/2014/main" id="{0525B4A2-52C8-ACA0-CE8C-3956DB2B62BF}"/>
                      </a:ext>
                    </a:extLst>
                  </p:cNvPr>
                  <p:cNvSpPr/>
                  <p:nvPr/>
                </p:nvSpPr>
                <p:spPr>
                  <a:xfrm>
                    <a:off x="1054731" y="3150215"/>
                    <a:ext cx="2144867" cy="1341006"/>
                  </a:xfrm>
                  <a:custGeom>
                    <a:avLst/>
                    <a:gdLst>
                      <a:gd name="connsiteX0" fmla="*/ 208061 w 1248341"/>
                      <a:gd name="connsiteY0" fmla="*/ 0 h 1775155"/>
                      <a:gd name="connsiteX1" fmla="*/ 1040280 w 1248341"/>
                      <a:gd name="connsiteY1" fmla="*/ 0 h 1775155"/>
                      <a:gd name="connsiteX2" fmla="*/ 1248341 w 1248341"/>
                      <a:gd name="connsiteY2" fmla="*/ 208061 h 1775155"/>
                      <a:gd name="connsiteX3" fmla="*/ 1248341 w 1248341"/>
                      <a:gd name="connsiteY3" fmla="*/ 1775155 h 1775155"/>
                      <a:gd name="connsiteX4" fmla="*/ 1248341 w 1248341"/>
                      <a:gd name="connsiteY4" fmla="*/ 1775155 h 1775155"/>
                      <a:gd name="connsiteX5" fmla="*/ 0 w 1248341"/>
                      <a:gd name="connsiteY5" fmla="*/ 1775155 h 1775155"/>
                      <a:gd name="connsiteX6" fmla="*/ 0 w 1248341"/>
                      <a:gd name="connsiteY6" fmla="*/ 1775155 h 1775155"/>
                      <a:gd name="connsiteX7" fmla="*/ 0 w 1248341"/>
                      <a:gd name="connsiteY7" fmla="*/ 208061 h 1775155"/>
                      <a:gd name="connsiteX8" fmla="*/ 208061 w 1248341"/>
                      <a:gd name="connsiteY8" fmla="*/ 0 h 1775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8341" h="1775155">
                        <a:moveTo>
                          <a:pt x="1248341" y="295865"/>
                        </a:moveTo>
                        <a:lnTo>
                          <a:pt x="1248341" y="1479290"/>
                        </a:lnTo>
                        <a:cubicBezTo>
                          <a:pt x="1248341" y="1642692"/>
                          <a:pt x="1182834" y="1775155"/>
                          <a:pt x="1102026" y="1775155"/>
                        </a:cubicBezTo>
                        <a:lnTo>
                          <a:pt x="0" y="1775155"/>
                        </a:lnTo>
                        <a:lnTo>
                          <a:pt x="0" y="177515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102026" y="0"/>
                        </a:lnTo>
                        <a:cubicBezTo>
                          <a:pt x="1182834" y="0"/>
                          <a:pt x="1248341" y="132463"/>
                          <a:pt x="1248341" y="295865"/>
                        </a:cubicBezTo>
                        <a:close/>
                      </a:path>
                    </a:pathLst>
                  </a:custGeom>
                  <a:solidFill>
                    <a:srgbClr val="ED7D3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rgbClr>
                  </a:solidFill>
                  <a:ln w="12700" cap="flat" cmpd="sng" algn="ctr">
                    <a:solidFill>
                      <a:srgbClr val="ED7D31">
                        <a:alpha val="90000"/>
                        <a:tint val="40000"/>
                        <a:hueOff val="0"/>
                        <a:satOff val="0"/>
                        <a:lumOff val="0"/>
                        <a:alphaOff val="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49531" tIns="85703" rIns="110468" bIns="85705" numCol="1" spcCol="1270" anchor="ctr" anchorCtr="0">
                    <a:noAutofit/>
                  </a:bodyPr>
                  <a:lstStyle/>
                  <a:p>
                    <a:pPr marL="114300" marR="0" lvl="1" indent="-114300" defTabSz="5778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Rapid urbanization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  <a:p>
                    <a:pPr marL="114300" marR="0" lvl="1" indent="-114300" defTabSz="5778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Climate change</a:t>
                    </a:r>
                  </a:p>
                  <a:p>
                    <a:pPr marL="114300" marR="0" lvl="1" indent="-114300" defTabSz="5778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Agriculture expansion</a:t>
                    </a:r>
                  </a:p>
                  <a:p>
                    <a:pPr marL="114300" marR="0" lvl="1" indent="-114300" defTabSz="5778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Shrinking food basket </a:t>
                    </a:r>
                  </a:p>
                  <a:p>
                    <a:pPr marL="114300" marR="0" lvl="1" indent="-114300" defTabSz="5778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Population growth</a:t>
                    </a:r>
                  </a:p>
                </p:txBody>
              </p:sp>
              <p:sp>
                <p:nvSpPr>
                  <p:cNvPr id="35" name="Freeform: Shape 25">
                    <a:extLst>
                      <a:ext uri="{FF2B5EF4-FFF2-40B4-BE49-F238E27FC236}">
                        <a16:creationId xmlns:a16="http://schemas.microsoft.com/office/drawing/2014/main" id="{B936A669-C2DF-D318-1506-244ADBB0010E}"/>
                      </a:ext>
                    </a:extLst>
                  </p:cNvPr>
                  <p:cNvSpPr/>
                  <p:nvPr/>
                </p:nvSpPr>
                <p:spPr>
                  <a:xfrm>
                    <a:off x="666454" y="2847745"/>
                    <a:ext cx="423310" cy="1972391"/>
                  </a:xfrm>
                  <a:custGeom>
                    <a:avLst/>
                    <a:gdLst>
                      <a:gd name="connsiteX0" fmla="*/ 0 w 998524"/>
                      <a:gd name="connsiteY0" fmla="*/ 166424 h 1560427"/>
                      <a:gd name="connsiteX1" fmla="*/ 166424 w 998524"/>
                      <a:gd name="connsiteY1" fmla="*/ 0 h 1560427"/>
                      <a:gd name="connsiteX2" fmla="*/ 832100 w 998524"/>
                      <a:gd name="connsiteY2" fmla="*/ 0 h 1560427"/>
                      <a:gd name="connsiteX3" fmla="*/ 998524 w 998524"/>
                      <a:gd name="connsiteY3" fmla="*/ 166424 h 1560427"/>
                      <a:gd name="connsiteX4" fmla="*/ 998524 w 998524"/>
                      <a:gd name="connsiteY4" fmla="*/ 1394003 h 1560427"/>
                      <a:gd name="connsiteX5" fmla="*/ 832100 w 998524"/>
                      <a:gd name="connsiteY5" fmla="*/ 1560427 h 1560427"/>
                      <a:gd name="connsiteX6" fmla="*/ 166424 w 998524"/>
                      <a:gd name="connsiteY6" fmla="*/ 1560427 h 1560427"/>
                      <a:gd name="connsiteX7" fmla="*/ 0 w 998524"/>
                      <a:gd name="connsiteY7" fmla="*/ 1394003 h 1560427"/>
                      <a:gd name="connsiteX8" fmla="*/ 0 w 998524"/>
                      <a:gd name="connsiteY8" fmla="*/ 166424 h 1560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8524" h="1560427">
                        <a:moveTo>
                          <a:pt x="0" y="166424"/>
                        </a:moveTo>
                        <a:cubicBezTo>
                          <a:pt x="0" y="74511"/>
                          <a:pt x="74511" y="0"/>
                          <a:pt x="166424" y="0"/>
                        </a:cubicBezTo>
                        <a:lnTo>
                          <a:pt x="832100" y="0"/>
                        </a:lnTo>
                        <a:cubicBezTo>
                          <a:pt x="924013" y="0"/>
                          <a:pt x="998524" y="74511"/>
                          <a:pt x="998524" y="166424"/>
                        </a:cubicBezTo>
                        <a:lnTo>
                          <a:pt x="998524" y="1394003"/>
                        </a:lnTo>
                        <a:cubicBezTo>
                          <a:pt x="998524" y="1485916"/>
                          <a:pt x="924013" y="1560427"/>
                          <a:pt x="832100" y="1560427"/>
                        </a:cubicBezTo>
                        <a:lnTo>
                          <a:pt x="166424" y="1560427"/>
                        </a:lnTo>
                        <a:cubicBezTo>
                          <a:pt x="74511" y="1560427"/>
                          <a:pt x="0" y="1485916"/>
                          <a:pt x="0" y="1394003"/>
                        </a:cubicBezTo>
                        <a:lnTo>
                          <a:pt x="0" y="166424"/>
                        </a:lnTo>
                        <a:close/>
                      </a:path>
                    </a:pathLst>
                  </a:custGeom>
                  <a:solidFill>
                    <a:srgbClr val="ED7D31">
                      <a:hueOff val="0"/>
                      <a:satOff val="0"/>
                      <a:lumOff val="0"/>
                      <a:alphaOff val="0"/>
                    </a:srgbClr>
                  </a:solidFill>
                  <a:ln w="127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vert270" wrap="square" lIns="121134" tIns="84939" rIns="121134" bIns="84939" numCol="1" spcCol="1270" anchor="ctr" anchorCtr="0">
                    <a:noAutofit/>
                  </a:bodyPr>
                  <a:lstStyle/>
                  <a:p>
                    <a:pPr marL="0" marR="0" lvl="0" indent="0" algn="ctr" defTabSz="8445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Drivers of change</a:t>
                    </a:r>
                    <a:endParaRPr kumimoji="0" lang="en-ZA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21D77E1-AD82-B150-842E-05C1B51F1B46}"/>
                    </a:ext>
                  </a:extLst>
                </p:cNvPr>
                <p:cNvGrpSpPr/>
                <p:nvPr/>
              </p:nvGrpSpPr>
              <p:grpSpPr>
                <a:xfrm rot="5400000">
                  <a:off x="8501381" y="3017680"/>
                  <a:ext cx="4116786" cy="1581513"/>
                  <a:chOff x="1424982" y="4620425"/>
                  <a:chExt cx="3637403" cy="1399009"/>
                </a:xfrm>
              </p:grpSpPr>
              <p:sp>
                <p:nvSpPr>
                  <p:cNvPr id="31" name="Freeform: Shape 29">
                    <a:extLst>
                      <a:ext uri="{FF2B5EF4-FFF2-40B4-BE49-F238E27FC236}">
                        <a16:creationId xmlns:a16="http://schemas.microsoft.com/office/drawing/2014/main" id="{1CAE1F4C-8E79-8D46-CA52-C0F376C64794}"/>
                      </a:ext>
                    </a:extLst>
                  </p:cNvPr>
                  <p:cNvSpPr/>
                  <p:nvPr/>
                </p:nvSpPr>
                <p:spPr>
                  <a:xfrm>
                    <a:off x="1424982" y="4620433"/>
                    <a:ext cx="1399001" cy="1399001"/>
                  </a:xfrm>
                  <a:custGeom>
                    <a:avLst/>
                    <a:gdLst>
                      <a:gd name="connsiteX0" fmla="*/ 0 w 1399001"/>
                      <a:gd name="connsiteY0" fmla="*/ 699501 h 1399001"/>
                      <a:gd name="connsiteX1" fmla="*/ 699501 w 1399001"/>
                      <a:gd name="connsiteY1" fmla="*/ 0 h 1399001"/>
                      <a:gd name="connsiteX2" fmla="*/ 1399002 w 1399001"/>
                      <a:gd name="connsiteY2" fmla="*/ 699501 h 1399001"/>
                      <a:gd name="connsiteX3" fmla="*/ 699501 w 1399001"/>
                      <a:gd name="connsiteY3" fmla="*/ 1399002 h 1399001"/>
                      <a:gd name="connsiteX4" fmla="*/ 0 w 1399001"/>
                      <a:gd name="connsiteY4" fmla="*/ 699501 h 1399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001" h="1399001">
                        <a:moveTo>
                          <a:pt x="0" y="699501"/>
                        </a:moveTo>
                        <a:cubicBezTo>
                          <a:pt x="0" y="313177"/>
                          <a:pt x="313177" y="0"/>
                          <a:pt x="699501" y="0"/>
                        </a:cubicBezTo>
                        <a:cubicBezTo>
                          <a:pt x="1085825" y="0"/>
                          <a:pt x="1399002" y="313177"/>
                          <a:pt x="1399002" y="699501"/>
                        </a:cubicBezTo>
                        <a:cubicBezTo>
                          <a:pt x="1399002" y="1085825"/>
                          <a:pt x="1085825" y="1399002"/>
                          <a:pt x="699501" y="1399002"/>
                        </a:cubicBezTo>
                        <a:cubicBezTo>
                          <a:pt x="313177" y="1399002"/>
                          <a:pt x="0" y="1085825"/>
                          <a:pt x="0" y="699501"/>
                        </a:cubicBezTo>
                        <a:close/>
                      </a:path>
                    </a:pathLst>
                  </a:custGeom>
                  <a:solidFill>
                    <a:srgbClr val="ED7D31">
                      <a:alpha val="50000"/>
                      <a:hueOff val="0"/>
                      <a:satOff val="0"/>
                      <a:lumOff val="0"/>
                      <a:alphaOff val="0"/>
                    </a:srgbClr>
                  </a:solidFill>
                  <a:ln w="127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vert270" wrap="square" lIns="281871" tIns="222659" rIns="281871" bIns="222659" numCol="1" spcCol="1270" anchor="ctr" anchorCtr="0">
                    <a:noAutofit/>
                  </a:bodyPr>
                  <a:lstStyle/>
                  <a:p>
                    <a:pPr marL="0" marR="0" lvl="0" indent="0" algn="ctr" defTabSz="6223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Water, energy and food security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21BF63B-CF83-295D-374C-3BE51411A87C}"/>
                      </a:ext>
                    </a:extLst>
                  </p:cNvPr>
                  <p:cNvSpPr/>
                  <p:nvPr/>
                </p:nvSpPr>
                <p:spPr>
                  <a:xfrm>
                    <a:off x="3663384" y="4620425"/>
                    <a:ext cx="1399001" cy="1399001"/>
                  </a:xfrm>
                  <a:custGeom>
                    <a:avLst/>
                    <a:gdLst>
                      <a:gd name="connsiteX0" fmla="*/ 0 w 1399001"/>
                      <a:gd name="connsiteY0" fmla="*/ 699501 h 1399001"/>
                      <a:gd name="connsiteX1" fmla="*/ 699501 w 1399001"/>
                      <a:gd name="connsiteY1" fmla="*/ 0 h 1399001"/>
                      <a:gd name="connsiteX2" fmla="*/ 1399002 w 1399001"/>
                      <a:gd name="connsiteY2" fmla="*/ 699501 h 1399001"/>
                      <a:gd name="connsiteX3" fmla="*/ 699501 w 1399001"/>
                      <a:gd name="connsiteY3" fmla="*/ 1399002 h 1399001"/>
                      <a:gd name="connsiteX4" fmla="*/ 0 w 1399001"/>
                      <a:gd name="connsiteY4" fmla="*/ 699501 h 1399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001" h="1399001">
                        <a:moveTo>
                          <a:pt x="0" y="699501"/>
                        </a:moveTo>
                        <a:cubicBezTo>
                          <a:pt x="0" y="313177"/>
                          <a:pt x="313177" y="0"/>
                          <a:pt x="699501" y="0"/>
                        </a:cubicBezTo>
                        <a:cubicBezTo>
                          <a:pt x="1085825" y="0"/>
                          <a:pt x="1399002" y="313177"/>
                          <a:pt x="1399002" y="699501"/>
                        </a:cubicBezTo>
                        <a:cubicBezTo>
                          <a:pt x="1399002" y="1085825"/>
                          <a:pt x="1085825" y="1399002"/>
                          <a:pt x="699501" y="1399002"/>
                        </a:cubicBezTo>
                        <a:cubicBezTo>
                          <a:pt x="313177" y="1399002"/>
                          <a:pt x="0" y="1085825"/>
                          <a:pt x="0" y="699501"/>
                        </a:cubicBezTo>
                        <a:close/>
                      </a:path>
                    </a:pathLst>
                  </a:custGeom>
                  <a:solidFill>
                    <a:srgbClr val="FFC000">
                      <a:alpha val="50000"/>
                      <a:hueOff val="0"/>
                      <a:satOff val="0"/>
                      <a:lumOff val="0"/>
                      <a:alphaOff val="0"/>
                    </a:srgbClr>
                  </a:solidFill>
                  <a:ln w="127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vert270" wrap="square" lIns="281871" tIns="222659" rIns="281871" bIns="222659" numCol="1" spcCol="1270" anchor="ctr" anchorCtr="0">
                    <a:noAutofit/>
                  </a:bodyPr>
                  <a:lstStyle/>
                  <a:p>
                    <a:pPr marL="0" marR="0" lvl="0" indent="0" algn="ctr" defTabSz="6223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Improved livelihoods and nutrition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Freeform: Shape 30">
                    <a:extLst>
                      <a:ext uri="{FF2B5EF4-FFF2-40B4-BE49-F238E27FC236}">
                        <a16:creationId xmlns:a16="http://schemas.microsoft.com/office/drawing/2014/main" id="{AD6DD7B8-7EB8-EF0D-9CCE-1AB500B9E9E8}"/>
                      </a:ext>
                    </a:extLst>
                  </p:cNvPr>
                  <p:cNvSpPr/>
                  <p:nvPr/>
                </p:nvSpPr>
                <p:spPr>
                  <a:xfrm>
                    <a:off x="2544183" y="4620431"/>
                    <a:ext cx="1399001" cy="1399001"/>
                  </a:xfrm>
                  <a:custGeom>
                    <a:avLst/>
                    <a:gdLst>
                      <a:gd name="connsiteX0" fmla="*/ 0 w 1399001"/>
                      <a:gd name="connsiteY0" fmla="*/ 699501 h 1399001"/>
                      <a:gd name="connsiteX1" fmla="*/ 699501 w 1399001"/>
                      <a:gd name="connsiteY1" fmla="*/ 0 h 1399001"/>
                      <a:gd name="connsiteX2" fmla="*/ 1399002 w 1399001"/>
                      <a:gd name="connsiteY2" fmla="*/ 699501 h 1399001"/>
                      <a:gd name="connsiteX3" fmla="*/ 699501 w 1399001"/>
                      <a:gd name="connsiteY3" fmla="*/ 1399002 h 1399001"/>
                      <a:gd name="connsiteX4" fmla="*/ 0 w 1399001"/>
                      <a:gd name="connsiteY4" fmla="*/ 699501 h 1399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001" h="1399001">
                        <a:moveTo>
                          <a:pt x="0" y="699501"/>
                        </a:moveTo>
                        <a:cubicBezTo>
                          <a:pt x="0" y="313177"/>
                          <a:pt x="313177" y="0"/>
                          <a:pt x="699501" y="0"/>
                        </a:cubicBezTo>
                        <a:cubicBezTo>
                          <a:pt x="1085825" y="0"/>
                          <a:pt x="1399002" y="313177"/>
                          <a:pt x="1399002" y="699501"/>
                        </a:cubicBezTo>
                        <a:cubicBezTo>
                          <a:pt x="1399002" y="1085825"/>
                          <a:pt x="1085825" y="1399002"/>
                          <a:pt x="699501" y="1399002"/>
                        </a:cubicBezTo>
                        <a:cubicBezTo>
                          <a:pt x="313177" y="1399002"/>
                          <a:pt x="0" y="1085825"/>
                          <a:pt x="0" y="699501"/>
                        </a:cubicBezTo>
                        <a:close/>
                      </a:path>
                    </a:pathLst>
                  </a:custGeom>
                  <a:solidFill>
                    <a:srgbClr val="A5A5A5">
                      <a:alpha val="50000"/>
                      <a:hueOff val="0"/>
                      <a:satOff val="0"/>
                      <a:lumOff val="0"/>
                      <a:alphaOff val="0"/>
                    </a:srgbClr>
                  </a:solidFill>
                  <a:ln w="127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vert270" wrap="square" lIns="281871" tIns="222659" rIns="281871" bIns="222659" numCol="1" spcCol="1270" anchor="ctr" anchorCtr="0">
                    <a:noAutofit/>
                  </a:bodyPr>
                  <a:lstStyle/>
                  <a:p>
                    <a:pPr marL="0" marR="0" lvl="0" indent="0" algn="ctr" defTabSz="6223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Resilience and adaptation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E4B3FE8-84AC-6852-0938-2EC68BC7EF80}"/>
                    </a:ext>
                  </a:extLst>
                </p:cNvPr>
                <p:cNvGrpSpPr/>
                <p:nvPr/>
              </p:nvGrpSpPr>
              <p:grpSpPr>
                <a:xfrm>
                  <a:off x="7157206" y="2713048"/>
                  <a:ext cx="2699615" cy="1984968"/>
                  <a:chOff x="6769427" y="2502132"/>
                  <a:chExt cx="2699615" cy="1984968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9D96F3FD-1CF6-D8BC-5234-B91CF026A64B}"/>
                      </a:ext>
                    </a:extLst>
                  </p:cNvPr>
                  <p:cNvGrpSpPr/>
                  <p:nvPr/>
                </p:nvGrpSpPr>
                <p:grpSpPr>
                  <a:xfrm>
                    <a:off x="6769427" y="2502132"/>
                    <a:ext cx="2699615" cy="1984968"/>
                    <a:chOff x="7044456" y="2618712"/>
                    <a:chExt cx="2539336" cy="1768853"/>
                  </a:xfrm>
                </p:grpSpPr>
                <p:sp>
                  <p:nvSpPr>
                    <p:cNvPr id="29" name="Freeform: Shape 34">
                      <a:extLst>
                        <a:ext uri="{FF2B5EF4-FFF2-40B4-BE49-F238E27FC236}">
                          <a16:creationId xmlns:a16="http://schemas.microsoft.com/office/drawing/2014/main" id="{BD0FEBA3-199C-1102-6CFE-6F972F5A0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302" y="2618712"/>
                      <a:ext cx="1916490" cy="1746826"/>
                    </a:xfrm>
                    <a:custGeom>
                      <a:avLst/>
                      <a:gdLst>
                        <a:gd name="connsiteX0" fmla="*/ 0 w 1694425"/>
                        <a:gd name="connsiteY0" fmla="*/ 184666 h 1477328"/>
                        <a:gd name="connsiteX1" fmla="*/ 955761 w 1694425"/>
                        <a:gd name="connsiteY1" fmla="*/ 184666 h 1477328"/>
                        <a:gd name="connsiteX2" fmla="*/ 955761 w 1694425"/>
                        <a:gd name="connsiteY2" fmla="*/ 0 h 1477328"/>
                        <a:gd name="connsiteX3" fmla="*/ 1694425 w 1694425"/>
                        <a:gd name="connsiteY3" fmla="*/ 738664 h 1477328"/>
                        <a:gd name="connsiteX4" fmla="*/ 955761 w 1694425"/>
                        <a:gd name="connsiteY4" fmla="*/ 1477328 h 1477328"/>
                        <a:gd name="connsiteX5" fmla="*/ 955761 w 1694425"/>
                        <a:gd name="connsiteY5" fmla="*/ 1292662 h 1477328"/>
                        <a:gd name="connsiteX6" fmla="*/ 0 w 1694425"/>
                        <a:gd name="connsiteY6" fmla="*/ 1292662 h 1477328"/>
                        <a:gd name="connsiteX7" fmla="*/ 0 w 1694425"/>
                        <a:gd name="connsiteY7" fmla="*/ 184666 h 1477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94425" h="1477328">
                          <a:moveTo>
                            <a:pt x="0" y="184666"/>
                          </a:moveTo>
                          <a:lnTo>
                            <a:pt x="955761" y="184666"/>
                          </a:lnTo>
                          <a:lnTo>
                            <a:pt x="955761" y="0"/>
                          </a:lnTo>
                          <a:lnTo>
                            <a:pt x="1694425" y="738664"/>
                          </a:lnTo>
                          <a:lnTo>
                            <a:pt x="955761" y="1477328"/>
                          </a:lnTo>
                          <a:lnTo>
                            <a:pt x="955761" y="1292662"/>
                          </a:lnTo>
                          <a:lnTo>
                            <a:pt x="0" y="1292662"/>
                          </a:lnTo>
                          <a:lnTo>
                            <a:pt x="0" y="184666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alpha val="90000"/>
                        <a:tint val="40000"/>
                        <a:hueOff val="0"/>
                        <a:satOff val="0"/>
                        <a:lumOff val="0"/>
                        <a:alphaOff val="0"/>
                      </a:srgbClr>
                    </a:solidFill>
                    <a:ln w="12700" cap="flat" cmpd="sng" algn="ctr">
                      <a:solidFill>
                        <a:srgbClr val="ED7D31">
                          <a:alpha val="90000"/>
                          <a:tint val="40000"/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spcFirstLastPara="0" vert="horz" wrap="square" lIns="6985" tIns="191651" rIns="560983" bIns="191651" numCol="1" spcCol="1270" anchor="t" anchorCtr="0">
                      <a:noAutofit/>
                    </a:bodyPr>
                    <a:lstStyle/>
                    <a:p>
                      <a:pPr marL="0" marR="0" lvl="1" indent="0" defTabSz="48895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Freeform: Shape 35">
                      <a:extLst>
                        <a:ext uri="{FF2B5EF4-FFF2-40B4-BE49-F238E27FC236}">
                          <a16:creationId xmlns:a16="http://schemas.microsoft.com/office/drawing/2014/main" id="{9FD055EB-1E2C-21B2-ECDD-419D23DC5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4456" y="2640739"/>
                      <a:ext cx="658973" cy="1746826"/>
                    </a:xfrm>
                    <a:custGeom>
                      <a:avLst/>
                      <a:gdLst>
                        <a:gd name="connsiteX0" fmla="*/ 0 w 1129617"/>
                        <a:gd name="connsiteY0" fmla="*/ 188273 h 1477328"/>
                        <a:gd name="connsiteX1" fmla="*/ 188273 w 1129617"/>
                        <a:gd name="connsiteY1" fmla="*/ 0 h 1477328"/>
                        <a:gd name="connsiteX2" fmla="*/ 941344 w 1129617"/>
                        <a:gd name="connsiteY2" fmla="*/ 0 h 1477328"/>
                        <a:gd name="connsiteX3" fmla="*/ 1129617 w 1129617"/>
                        <a:gd name="connsiteY3" fmla="*/ 188273 h 1477328"/>
                        <a:gd name="connsiteX4" fmla="*/ 1129617 w 1129617"/>
                        <a:gd name="connsiteY4" fmla="*/ 1289055 h 1477328"/>
                        <a:gd name="connsiteX5" fmla="*/ 941344 w 1129617"/>
                        <a:gd name="connsiteY5" fmla="*/ 1477328 h 1477328"/>
                        <a:gd name="connsiteX6" fmla="*/ 188273 w 1129617"/>
                        <a:gd name="connsiteY6" fmla="*/ 1477328 h 1477328"/>
                        <a:gd name="connsiteX7" fmla="*/ 0 w 1129617"/>
                        <a:gd name="connsiteY7" fmla="*/ 1289055 h 1477328"/>
                        <a:gd name="connsiteX8" fmla="*/ 0 w 1129617"/>
                        <a:gd name="connsiteY8" fmla="*/ 188273 h 1477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9617" h="1477328">
                          <a:moveTo>
                            <a:pt x="0" y="188273"/>
                          </a:moveTo>
                          <a:cubicBezTo>
                            <a:pt x="0" y="84293"/>
                            <a:pt x="84293" y="0"/>
                            <a:pt x="188273" y="0"/>
                          </a:cubicBezTo>
                          <a:lnTo>
                            <a:pt x="941344" y="0"/>
                          </a:lnTo>
                          <a:cubicBezTo>
                            <a:pt x="1045324" y="0"/>
                            <a:pt x="1129617" y="84293"/>
                            <a:pt x="1129617" y="188273"/>
                          </a:cubicBezTo>
                          <a:lnTo>
                            <a:pt x="1129617" y="1289055"/>
                          </a:lnTo>
                          <a:cubicBezTo>
                            <a:pt x="1129617" y="1393035"/>
                            <a:pt x="1045324" y="1477328"/>
                            <a:pt x="941344" y="1477328"/>
                          </a:cubicBezTo>
                          <a:lnTo>
                            <a:pt x="188273" y="1477328"/>
                          </a:lnTo>
                          <a:cubicBezTo>
                            <a:pt x="84293" y="1477328"/>
                            <a:pt x="0" y="1393035"/>
                            <a:pt x="0" y="1289055"/>
                          </a:cubicBezTo>
                          <a:lnTo>
                            <a:pt x="0" y="188273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hueOff val="0"/>
                        <a:satOff val="0"/>
                        <a:lumOff val="0"/>
                        <a:alphaOff val="0"/>
                      </a:srgbClr>
                    </a:solidFill>
                    <a:ln w="12700" cap="flat" cmpd="sng" algn="ctr">
                      <a:solidFill>
                        <a:sysClr val="window" lastClr="FFFFFF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spcFirstLastPara="0" vert="vert270" wrap="square" lIns="100863" tIns="78003" rIns="100863" bIns="78003" numCol="1" spcCol="1270" anchor="ctr" anchorCtr="0">
                      <a:noAutofit/>
                    </a:bodyPr>
                    <a:lstStyle/>
                    <a:p>
                      <a:pPr marL="0" marR="0" lvl="0" indent="0" algn="ctr" defTabSz="53340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Transformative approaches</a:t>
                      </a:r>
                      <a:endParaRPr kumimoji="0" lang="en-ZA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BF79DC2-7C57-4F57-1F39-2896F6F483F3}"/>
                      </a:ext>
                    </a:extLst>
                  </p:cNvPr>
                  <p:cNvSpPr txBox="1"/>
                  <p:nvPr/>
                </p:nvSpPr>
                <p:spPr>
                  <a:xfrm>
                    <a:off x="7367445" y="2814478"/>
                    <a:ext cx="2011680" cy="13849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7150" marR="0" lvl="1" indent="-57150" defTabSz="4889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Nexus planning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57150" marR="0" lvl="1" indent="-57150" defTabSz="4889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Scenario planning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57150" marR="0" lvl="1" indent="-57150" defTabSz="4889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Circular economy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57150" marR="0" lvl="1" indent="-57150" defTabSz="4889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Sustainable food systems</a:t>
                    </a:r>
                  </a:p>
                  <a:p>
                    <a:pPr marL="57150" marR="0" lvl="1" indent="-57150" defTabSz="48895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Just Transition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23" name="Diagram 22">
                  <a:extLst>
                    <a:ext uri="{FF2B5EF4-FFF2-40B4-BE49-F238E27FC236}">
                      <a16:creationId xmlns:a16="http://schemas.microsoft.com/office/drawing/2014/main" id="{62FC0A3E-180A-D38D-C265-4D8ECE25F0C3}"/>
                    </a:ext>
                  </a:extLst>
                </p:cNvPr>
                <p:cNvGraphicFramePr/>
                <p:nvPr/>
              </p:nvGraphicFramePr>
              <p:xfrm>
                <a:off x="981972" y="1176998"/>
                <a:ext cx="10337221" cy="36963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9A007DF-AFB8-C4C8-6F8F-41AF66C45DD2}"/>
                    </a:ext>
                  </a:extLst>
                </p:cNvPr>
                <p:cNvGrpSpPr/>
                <p:nvPr/>
              </p:nvGrpSpPr>
              <p:grpSpPr>
                <a:xfrm>
                  <a:off x="2361732" y="5486434"/>
                  <a:ext cx="6172668" cy="752776"/>
                  <a:chOff x="1689468" y="5638458"/>
                  <a:chExt cx="5147787" cy="752776"/>
                </a:xfrm>
              </p:grpSpPr>
              <p:sp>
                <p:nvSpPr>
                  <p:cNvPr id="25" name="Arrow: Right 24">
                    <a:extLst>
                      <a:ext uri="{FF2B5EF4-FFF2-40B4-BE49-F238E27FC236}">
                        <a16:creationId xmlns:a16="http://schemas.microsoft.com/office/drawing/2014/main" id="{5D1136B5-6573-EA3F-96D8-605E2B715AE9}"/>
                      </a:ext>
                    </a:extLst>
                  </p:cNvPr>
                  <p:cNvSpPr/>
                  <p:nvPr/>
                </p:nvSpPr>
                <p:spPr>
                  <a:xfrm>
                    <a:off x="1689468" y="5638458"/>
                    <a:ext cx="5147787" cy="752776"/>
                  </a:xfrm>
                  <a:prstGeom prst="rightArrow">
                    <a:avLst/>
                  </a:prstGeom>
                  <a:solidFill>
                    <a:srgbClr val="70AD47">
                      <a:tint val="40000"/>
                      <a:hueOff val="0"/>
                      <a:satOff val="0"/>
                      <a:lumOff val="0"/>
                      <a:alphaOff val="0"/>
                    </a:srgbClr>
                  </a:solid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56">
                    <a:extLst>
                      <a:ext uri="{FF2B5EF4-FFF2-40B4-BE49-F238E27FC236}">
                        <a16:creationId xmlns:a16="http://schemas.microsoft.com/office/drawing/2014/main" id="{912FEB13-C5B5-4FF9-A83A-4751A8C473BF}"/>
                      </a:ext>
                    </a:extLst>
                  </p:cNvPr>
                  <p:cNvSpPr/>
                  <p:nvPr/>
                </p:nvSpPr>
                <p:spPr>
                  <a:xfrm>
                    <a:off x="2162610" y="5859944"/>
                    <a:ext cx="4201503" cy="357573"/>
                  </a:xfrm>
                  <a:custGeom>
                    <a:avLst/>
                    <a:gdLst>
                      <a:gd name="connsiteX0" fmla="*/ 0 w 4201503"/>
                      <a:gd name="connsiteY0" fmla="*/ 44524 h 267137"/>
                      <a:gd name="connsiteX1" fmla="*/ 44524 w 4201503"/>
                      <a:gd name="connsiteY1" fmla="*/ 0 h 267137"/>
                      <a:gd name="connsiteX2" fmla="*/ 4156979 w 4201503"/>
                      <a:gd name="connsiteY2" fmla="*/ 0 h 267137"/>
                      <a:gd name="connsiteX3" fmla="*/ 4201503 w 4201503"/>
                      <a:gd name="connsiteY3" fmla="*/ 44524 h 267137"/>
                      <a:gd name="connsiteX4" fmla="*/ 4201503 w 4201503"/>
                      <a:gd name="connsiteY4" fmla="*/ 222613 h 267137"/>
                      <a:gd name="connsiteX5" fmla="*/ 4156979 w 4201503"/>
                      <a:gd name="connsiteY5" fmla="*/ 267137 h 267137"/>
                      <a:gd name="connsiteX6" fmla="*/ 44524 w 4201503"/>
                      <a:gd name="connsiteY6" fmla="*/ 267137 h 267137"/>
                      <a:gd name="connsiteX7" fmla="*/ 0 w 4201503"/>
                      <a:gd name="connsiteY7" fmla="*/ 222613 h 267137"/>
                      <a:gd name="connsiteX8" fmla="*/ 0 w 4201503"/>
                      <a:gd name="connsiteY8" fmla="*/ 44524 h 267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01503" h="267137">
                        <a:moveTo>
                          <a:pt x="0" y="44524"/>
                        </a:moveTo>
                        <a:cubicBezTo>
                          <a:pt x="0" y="19934"/>
                          <a:pt x="19934" y="0"/>
                          <a:pt x="44524" y="0"/>
                        </a:cubicBezTo>
                        <a:lnTo>
                          <a:pt x="4156979" y="0"/>
                        </a:lnTo>
                        <a:cubicBezTo>
                          <a:pt x="4181569" y="0"/>
                          <a:pt x="4201503" y="19934"/>
                          <a:pt x="4201503" y="44524"/>
                        </a:cubicBezTo>
                        <a:lnTo>
                          <a:pt x="4201503" y="222613"/>
                        </a:lnTo>
                        <a:cubicBezTo>
                          <a:pt x="4201503" y="247203"/>
                          <a:pt x="4181569" y="267137"/>
                          <a:pt x="4156979" y="267137"/>
                        </a:cubicBezTo>
                        <a:lnTo>
                          <a:pt x="44524" y="267137"/>
                        </a:lnTo>
                        <a:cubicBezTo>
                          <a:pt x="19934" y="267137"/>
                          <a:pt x="0" y="247203"/>
                          <a:pt x="0" y="222613"/>
                        </a:cubicBezTo>
                        <a:lnTo>
                          <a:pt x="0" y="44524"/>
                        </a:lnTo>
                        <a:close/>
                      </a:path>
                    </a:pathLst>
                  </a:custGeom>
                  <a:solidFill>
                    <a:srgbClr val="70AD47">
                      <a:hueOff val="0"/>
                      <a:satOff val="0"/>
                      <a:lumOff val="0"/>
                      <a:alphaOff val="0"/>
                    </a:srgbClr>
                  </a:solidFill>
                  <a:ln w="127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66381" tIns="66381" rIns="66381" bIns="66381" numCol="1" spcCol="1270" anchor="ctr" anchorCtr="0">
                    <a:noAutofit/>
                  </a:bodyPr>
                  <a:lstStyle/>
                  <a:p>
                    <a:pPr marL="0" marR="0" lvl="0" indent="0" algn="ctr" defTabSz="62230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SOCIETAL AND ENVIRONMENTAL FEEDBACKS</a:t>
                    </a: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C396DD-31A9-0990-74C1-F85E3E5F5F1E}"/>
                </a:ext>
              </a:extLst>
            </p:cNvPr>
            <p:cNvGrpSpPr/>
            <p:nvPr/>
          </p:nvGrpSpPr>
          <p:grpSpPr>
            <a:xfrm>
              <a:off x="2848190" y="1477926"/>
              <a:ext cx="4712568" cy="3557270"/>
              <a:chOff x="2765614" y="969742"/>
              <a:chExt cx="4214607" cy="302407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1D111BE-AE2B-EA81-88AC-1CD18983287B}"/>
                  </a:ext>
                </a:extLst>
              </p:cNvPr>
              <p:cNvGrpSpPr/>
              <p:nvPr/>
            </p:nvGrpSpPr>
            <p:grpSpPr>
              <a:xfrm>
                <a:off x="2765614" y="969742"/>
                <a:ext cx="4214607" cy="3024078"/>
                <a:chOff x="2765614" y="969742"/>
                <a:chExt cx="4214607" cy="302407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AB13B5F-E934-9577-6529-98BA32A18E43}"/>
                    </a:ext>
                  </a:extLst>
                </p:cNvPr>
                <p:cNvGrpSpPr/>
                <p:nvPr/>
              </p:nvGrpSpPr>
              <p:grpSpPr>
                <a:xfrm>
                  <a:off x="2765614" y="969742"/>
                  <a:ext cx="4214607" cy="3024078"/>
                  <a:chOff x="2765614" y="969742"/>
                  <a:chExt cx="4214607" cy="3024078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C937513-8425-3208-13A2-25A47098CACF}"/>
                      </a:ext>
                    </a:extLst>
                  </p:cNvPr>
                  <p:cNvSpPr/>
                  <p:nvPr/>
                </p:nvSpPr>
                <p:spPr>
                  <a:xfrm rot="2660375">
                    <a:off x="3021879" y="969742"/>
                    <a:ext cx="2447669" cy="1597246"/>
                  </a:xfrm>
                  <a:prstGeom prst="ellipse">
                    <a:avLst/>
                  </a:prstGeom>
                  <a:solidFill>
                    <a:srgbClr val="ED7D31">
                      <a:lumMod val="60000"/>
                      <a:lumOff val="40000"/>
                      <a:alpha val="40000"/>
                    </a:srgbClr>
                  </a:solidFill>
                  <a:ln w="12700" cap="flat" cmpd="sng" algn="ctr">
                    <a:solidFill>
                      <a:srgbClr val="ED7D31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21B8B1F5-B77A-7793-4D1E-2DDF30218D3C}"/>
                      </a:ext>
                    </a:extLst>
                  </p:cNvPr>
                  <p:cNvSpPr/>
                  <p:nvPr/>
                </p:nvSpPr>
                <p:spPr>
                  <a:xfrm rot="19828606">
                    <a:off x="4551791" y="1105913"/>
                    <a:ext cx="2428430" cy="1522059"/>
                  </a:xfrm>
                  <a:prstGeom prst="ellipse">
                    <a:avLst/>
                  </a:prstGeom>
                  <a:solidFill>
                    <a:srgbClr val="4472C4">
                      <a:lumMod val="60000"/>
                      <a:lumOff val="40000"/>
                      <a:alpha val="40000"/>
                    </a:srgbClr>
                  </a:solidFill>
                  <a:ln w="12700" cap="flat" cmpd="sng" algn="ctr">
                    <a:solidFill>
                      <a:srgbClr val="4472C4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B88AFFAC-3C08-3BD3-8587-87E5C46B6CCB}"/>
                      </a:ext>
                    </a:extLst>
                  </p:cNvPr>
                  <p:cNvSpPr/>
                  <p:nvPr/>
                </p:nvSpPr>
                <p:spPr>
                  <a:xfrm rot="1692798">
                    <a:off x="4387824" y="2376003"/>
                    <a:ext cx="2580611" cy="1576991"/>
                  </a:xfrm>
                  <a:prstGeom prst="ellipse">
                    <a:avLst/>
                  </a:prstGeom>
                  <a:solidFill>
                    <a:srgbClr val="70AD47">
                      <a:lumMod val="60000"/>
                      <a:lumOff val="40000"/>
                      <a:alpha val="40000"/>
                    </a:srgbClr>
                  </a:solidFill>
                  <a:ln w="1270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B2735DA-C8E7-B2BE-C336-758B65348B56}"/>
                      </a:ext>
                    </a:extLst>
                  </p:cNvPr>
                  <p:cNvSpPr/>
                  <p:nvPr/>
                </p:nvSpPr>
                <p:spPr>
                  <a:xfrm rot="19011268">
                    <a:off x="2765614" y="2466036"/>
                    <a:ext cx="2442838" cy="1527784"/>
                  </a:xfrm>
                  <a:prstGeom prst="ellipse">
                    <a:avLst/>
                  </a:prstGeom>
                  <a:solidFill>
                    <a:srgbClr val="FFC000">
                      <a:lumMod val="60000"/>
                      <a:lumOff val="40000"/>
                      <a:alpha val="40000"/>
                    </a:srgbClr>
                  </a:solidFill>
                  <a:ln w="12700" cap="flat" cmpd="sng" algn="ctr">
                    <a:solidFill>
                      <a:srgbClr val="FFC000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EEFACF2-519F-4657-5CA1-811E68138A15}"/>
                    </a:ext>
                  </a:extLst>
                </p:cNvPr>
                <p:cNvGrpSpPr/>
                <p:nvPr/>
              </p:nvGrpSpPr>
              <p:grpSpPr>
                <a:xfrm>
                  <a:off x="2888998" y="992331"/>
                  <a:ext cx="4021793" cy="2968523"/>
                  <a:chOff x="2888998" y="992331"/>
                  <a:chExt cx="4021793" cy="2968523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0E6FFC20-0733-04D8-9C8E-4CEDBD3354CA}"/>
                      </a:ext>
                    </a:extLst>
                  </p:cNvPr>
                  <p:cNvSpPr/>
                  <p:nvPr/>
                </p:nvSpPr>
                <p:spPr>
                  <a:xfrm>
                    <a:off x="3175411" y="992331"/>
                    <a:ext cx="1659858" cy="864267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Southern Africa will be able to provide only 13% of its food requirements by 2050</a:t>
                    </a: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0C42803-7EE9-C231-F704-68B8DC914B8B}"/>
                      </a:ext>
                    </a:extLst>
                  </p:cNvPr>
                  <p:cNvSpPr/>
                  <p:nvPr/>
                </p:nvSpPr>
                <p:spPr>
                  <a:xfrm>
                    <a:off x="5164719" y="3049985"/>
                    <a:ext cx="1693336" cy="864267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About 45% of people in Africa have no access to clean energy (about 600 million people</a:t>
                    </a:r>
                    <a:r>
                      <a:rPr lang="en-ZA" sz="1400" b="1" kern="0" dirty="0">
                        <a:solidFill>
                          <a:srgbClr val="0070C0"/>
                        </a:solidFill>
                        <a:latin typeface="Calibri" panose="020F0502020204030204"/>
                      </a:rPr>
                      <a:t>)</a:t>
                    </a:r>
                    <a:endPara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EBC44FC-2152-DB25-1147-6AF3FAD33592}"/>
                      </a:ext>
                    </a:extLst>
                  </p:cNvPr>
                  <p:cNvSpPr/>
                  <p:nvPr/>
                </p:nvSpPr>
                <p:spPr>
                  <a:xfrm>
                    <a:off x="2888998" y="3096587"/>
                    <a:ext cx="1572855" cy="864267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75-250 million people in 2020 and 350-600 million in 2050 at risk of increased water stress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43A8D5A-14FB-4FA5-9317-986B76E1A34C}"/>
                      </a:ext>
                    </a:extLst>
                  </p:cNvPr>
                  <p:cNvSpPr/>
                  <p:nvPr/>
                </p:nvSpPr>
                <p:spPr>
                  <a:xfrm>
                    <a:off x="5228482" y="1196797"/>
                    <a:ext cx="1682309" cy="864267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Z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15% decrease in yields  by 2050 if global temp increases by 2°C affecting 60% of pop in rural areas</a:t>
                    </a:r>
                  </a:p>
                </p:txBody>
              </p:sp>
            </p:grp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BDA03D-4EDF-AC23-5F0C-C15B3856C8F8}"/>
                  </a:ext>
                </a:extLst>
              </p:cNvPr>
              <p:cNvSpPr/>
              <p:nvPr/>
            </p:nvSpPr>
            <p:spPr>
              <a:xfrm>
                <a:off x="3610437" y="1838182"/>
                <a:ext cx="2389356" cy="1228024"/>
              </a:xfrm>
              <a:prstGeom prst="ellipse">
                <a:avLst/>
              </a:prstGeom>
              <a:solidFill>
                <a:srgbClr val="FF0000">
                  <a:alpha val="75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Risks to livelihoods, human and environmental health, and sustainable development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57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A075-EC8C-4E72-2AC0-F7B2020B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9A00F-42EA-455C-6DED-DCE37272CF6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91107" cy="443882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Why WEF Nexus: Its significance as a transformative approach</a:t>
            </a:r>
            <a:endParaRPr lang="en-ZA" b="1" dirty="0">
              <a:solidFill>
                <a:srgbClr val="00206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E32422-DF8E-7E11-CDDF-E5B9BADC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25" y="1722480"/>
            <a:ext cx="6517759" cy="3221665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Water,</a:t>
            </a:r>
            <a:r>
              <a:rPr lang="en-US" sz="190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sz="19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</a:t>
            </a:r>
            <a:r>
              <a:rPr lang="en-US" sz="1900" b="1" i="0" strike="noStrike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nergy</a:t>
            </a:r>
            <a:r>
              <a:rPr lang="en-US" sz="19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sz="190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 </a:t>
            </a:r>
            <a:r>
              <a:rPr lang="en-US" sz="19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</a:t>
            </a:r>
            <a:r>
              <a:rPr lang="en-US" sz="1900" b="1" i="0" strike="noStrike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ood (WEF) sectors</a:t>
            </a:r>
            <a:r>
              <a:rPr lang="en-US" sz="19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en-US" sz="190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are linked to each another. Any shock in any one of these sectors impacts the other two:</a:t>
            </a:r>
            <a:r>
              <a:rPr lang="en-US" sz="19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e.g., irrigated area expansion</a:t>
            </a:r>
            <a:endParaRPr lang="en-US" sz="1900" i="0" dirty="0">
              <a:solidFill>
                <a:srgbClr val="00B05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900" b="1" dirty="0">
                <a:solidFill>
                  <a:srgbClr val="002060"/>
                </a:solidFill>
              </a:rPr>
              <a:t>Most of natural resources on the continent are transboundary in nature:</a:t>
            </a:r>
          </a:p>
          <a:p>
            <a:pPr marL="893763" lvl="1" indent="-207963">
              <a:buFont typeface="Wingdings" panose="05000000000000000000" pitchFamily="2" charset="2"/>
              <a:buChar char="§"/>
            </a:pPr>
            <a:r>
              <a:rPr lang="en-GB" sz="1900" b="1" dirty="0">
                <a:solidFill>
                  <a:srgbClr val="002060"/>
                </a:solidFill>
              </a:rPr>
              <a:t>Population increase in downstream countries. </a:t>
            </a:r>
            <a:r>
              <a:rPr lang="en-GB" sz="1900" dirty="0">
                <a:solidFill>
                  <a:srgbClr val="002060"/>
                </a:solidFill>
              </a:rPr>
              <a:t>Upstream countries may get reduced water supplies as downstream populations increase and use more water to meet their own needs (e.g. the Renaissance Dam in Ethiopia).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28AAF14-5C66-C091-E09C-69239DCC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/>
          <a:stretch/>
        </p:blipFill>
        <p:spPr>
          <a:xfrm>
            <a:off x="106185" y="914400"/>
            <a:ext cx="4928967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7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FCBF-E5E0-41D3-0C18-7D33C7598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A2343-1B6C-8F60-92FB-19F7D71C27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91107" cy="443882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Defining WEF nexus or planning/thinking</a:t>
            </a:r>
            <a:endParaRPr lang="en-ZA" b="1" dirty="0">
              <a:solidFill>
                <a:srgbClr val="00206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E6F9349-3173-10D2-15D0-B7CEE611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7" y="942330"/>
            <a:ext cx="10724905" cy="54775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19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BB6E5-C59F-CBED-A4A7-2028642D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16C499-0A55-FD2A-E1D9-B7D0D1447AF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91107" cy="443882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WEF nexus and its complexity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FD313-E683-04B2-44A0-317C503E1705}"/>
              </a:ext>
            </a:extLst>
          </p:cNvPr>
          <p:cNvSpPr/>
          <p:nvPr/>
        </p:nvSpPr>
        <p:spPr>
          <a:xfrm>
            <a:off x="121651" y="582060"/>
            <a:ext cx="6253685" cy="20672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ZA" sz="2000" b="1" u="sng" kern="0" dirty="0">
                <a:solidFill>
                  <a:srgbClr val="0070C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The essence of the WEF nexus</a:t>
            </a:r>
          </a:p>
          <a:p>
            <a:pPr marL="263525" indent="-263525">
              <a:spcAft>
                <a:spcPts val="600"/>
              </a:spcAft>
              <a:buFontTx/>
              <a:buAutoNum type="alphaLcPeriod"/>
              <a:defRPr/>
            </a:pPr>
            <a:r>
              <a:rPr lang="en-ZA" b="1" kern="0" dirty="0">
                <a:solidFill>
                  <a:srgbClr val="0070C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Security of the intricately connected three resources.</a:t>
            </a:r>
          </a:p>
          <a:p>
            <a:pPr marL="263525" indent="-263525">
              <a:spcAft>
                <a:spcPts val="600"/>
              </a:spcAft>
              <a:buFontTx/>
              <a:buAutoNum type="alphaLcPeriod"/>
            </a:pPr>
            <a:r>
              <a:rPr lang="en-ZA" b="1" kern="0" dirty="0">
                <a:solidFill>
                  <a:srgbClr val="0070C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Developments in one sector should only be implemented after considering the impacts on other sectors (trade-offs and synergies) (</a:t>
            </a:r>
            <a:r>
              <a:rPr lang="en-ZA" b="1" kern="0" dirty="0">
                <a:solidFill>
                  <a:srgbClr val="00B05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irrigated area expansion</a:t>
            </a:r>
            <a:r>
              <a:rPr lang="en-ZA" b="1" kern="0" dirty="0">
                <a:solidFill>
                  <a:srgbClr val="0070C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).</a:t>
            </a:r>
            <a:endParaRPr lang="en-ZA" b="1" kern="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3525" indent="-263525">
              <a:spcAft>
                <a:spcPts val="600"/>
              </a:spcAft>
              <a:buFontTx/>
              <a:buAutoNum type="alphaLcPeriod"/>
              <a:defRPr/>
            </a:pPr>
            <a:r>
              <a:rPr lang="en-ZA" b="1" kern="0" dirty="0">
                <a:solidFill>
                  <a:srgbClr val="0070C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Cross-sectoral management of resources </a:t>
            </a:r>
            <a:r>
              <a:rPr lang="en-ZA" b="1" kern="0" dirty="0">
                <a:solidFill>
                  <a:srgbClr val="00B05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(break silos)</a:t>
            </a:r>
            <a:r>
              <a:rPr lang="en-ZA" b="1" kern="0" dirty="0">
                <a:solidFill>
                  <a:srgbClr val="0070C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BE78B-5330-1399-E325-12920D8D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76" y="2924489"/>
            <a:ext cx="3098329" cy="30415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09495-E6B5-8D5C-604A-5B1773CB34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88" y="4080377"/>
            <a:ext cx="2031046" cy="1606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631A69-2B96-A7E1-0BB1-C28B0A89D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86" y="645897"/>
            <a:ext cx="1618094" cy="16180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C4CA6B-4674-3BE5-EC4A-6517BC9349DB}"/>
              </a:ext>
            </a:extLst>
          </p:cNvPr>
          <p:cNvGrpSpPr/>
          <p:nvPr/>
        </p:nvGrpSpPr>
        <p:grpSpPr>
          <a:xfrm>
            <a:off x="8054392" y="84711"/>
            <a:ext cx="4015957" cy="2879049"/>
            <a:chOff x="5626124" y="574415"/>
            <a:chExt cx="3593410" cy="2518023"/>
          </a:xfrm>
        </p:grpSpPr>
        <p:sp>
          <p:nvSpPr>
            <p:cNvPr id="8" name="Explosion 1 11">
              <a:extLst>
                <a:ext uri="{FF2B5EF4-FFF2-40B4-BE49-F238E27FC236}">
                  <a16:creationId xmlns:a16="http://schemas.microsoft.com/office/drawing/2014/main" id="{101D624D-D945-6160-5196-3E4F400E7CDC}"/>
                </a:ext>
              </a:extLst>
            </p:cNvPr>
            <p:cNvSpPr/>
            <p:nvPr/>
          </p:nvSpPr>
          <p:spPr>
            <a:xfrm>
              <a:off x="5626124" y="574415"/>
              <a:ext cx="3593410" cy="2518023"/>
            </a:xfrm>
            <a:prstGeom prst="irregularSeal1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1F7D1C-CAE7-8172-AA4D-72DAABC5777C}"/>
                </a:ext>
              </a:extLst>
            </p:cNvPr>
            <p:cNvSpPr txBox="1"/>
            <p:nvPr/>
          </p:nvSpPr>
          <p:spPr>
            <a:xfrm>
              <a:off x="6134509" y="1474863"/>
              <a:ext cx="2641589" cy="64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Emoji" panose="020B0502040204020203" pitchFamily="34" charset="0"/>
                  <a:ea typeface="Segoe UI Emoji" panose="020B0502040204020203" pitchFamily="34" charset="0"/>
                  <a:cs typeface="Segoe UI Semilight" panose="020B0402040204020203" pitchFamily="34" charset="0"/>
                </a:rPr>
                <a:t>The concept is multi-faceted, transdisciplinary, multidimensional and polycentric, making it complex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1970E3-2CDC-0C85-3230-9F663FEE13A6}"/>
              </a:ext>
            </a:extLst>
          </p:cNvPr>
          <p:cNvGrpSpPr/>
          <p:nvPr/>
        </p:nvGrpSpPr>
        <p:grpSpPr>
          <a:xfrm>
            <a:off x="1278001" y="2734752"/>
            <a:ext cx="3325717" cy="3286248"/>
            <a:chOff x="45596" y="2966148"/>
            <a:chExt cx="3034884" cy="29067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55DCE3-49B6-9B61-0D7C-FB28C664B11E}"/>
                </a:ext>
              </a:extLst>
            </p:cNvPr>
            <p:cNvSpPr/>
            <p:nvPr/>
          </p:nvSpPr>
          <p:spPr>
            <a:xfrm>
              <a:off x="45596" y="2966148"/>
              <a:ext cx="3034884" cy="2906772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12936A-7457-CD6F-D93F-700978159EA9}"/>
                </a:ext>
              </a:extLst>
            </p:cNvPr>
            <p:cNvGrpSpPr/>
            <p:nvPr/>
          </p:nvGrpSpPr>
          <p:grpSpPr>
            <a:xfrm>
              <a:off x="438856" y="3517271"/>
              <a:ext cx="2166878" cy="2166659"/>
              <a:chOff x="288954" y="3314904"/>
              <a:chExt cx="2166878" cy="216665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DFBF7A-8293-3A43-E4A7-7D1A2120AAEF}"/>
                  </a:ext>
                </a:extLst>
              </p:cNvPr>
              <p:cNvSpPr txBox="1"/>
              <p:nvPr/>
            </p:nvSpPr>
            <p:spPr>
              <a:xfrm>
                <a:off x="342220" y="3314904"/>
                <a:ext cx="2113612" cy="462802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egoe UI Light" panose="020B0502040204020203" pitchFamily="34" charset="0"/>
                  </a:rPr>
                  <a:t>Attributes of WEF resources security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D96CAD-8202-5296-0E1C-A32DA7485C9C}"/>
                  </a:ext>
                </a:extLst>
              </p:cNvPr>
              <p:cNvSpPr txBox="1"/>
              <p:nvPr/>
            </p:nvSpPr>
            <p:spPr>
              <a:xfrm>
                <a:off x="288954" y="4027785"/>
                <a:ext cx="430887" cy="104383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Availability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E41A12-53C1-2483-D8BC-0ED3DE294844}"/>
                  </a:ext>
                </a:extLst>
              </p:cNvPr>
              <p:cNvSpPr txBox="1"/>
              <p:nvPr/>
            </p:nvSpPr>
            <p:spPr>
              <a:xfrm>
                <a:off x="836739" y="4027986"/>
                <a:ext cx="430887" cy="114127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Accessibility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1695F-CA0D-E7E4-013F-143FB708D05C}"/>
                  </a:ext>
                </a:extLst>
              </p:cNvPr>
              <p:cNvSpPr txBox="1"/>
              <p:nvPr/>
            </p:nvSpPr>
            <p:spPr>
              <a:xfrm>
                <a:off x="1408960" y="4036743"/>
                <a:ext cx="430887" cy="14448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Self-sufficiency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829C0F-25E1-63D2-A1AE-8D50B5849B62}"/>
                  </a:ext>
                </a:extLst>
              </p:cNvPr>
              <p:cNvSpPr txBox="1"/>
              <p:nvPr/>
            </p:nvSpPr>
            <p:spPr>
              <a:xfrm>
                <a:off x="1981182" y="4041312"/>
                <a:ext cx="430887" cy="111461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Productivity</a:t>
                </a:r>
              </a:p>
            </p:txBody>
          </p:sp>
          <p:sp>
            <p:nvSpPr>
              <p:cNvPr id="18" name="Down Arrow 17">
                <a:extLst>
                  <a:ext uri="{FF2B5EF4-FFF2-40B4-BE49-F238E27FC236}">
                    <a16:creationId xmlns:a16="http://schemas.microsoft.com/office/drawing/2014/main" id="{07420498-3137-79F0-083B-B9104FE7FB84}"/>
                  </a:ext>
                </a:extLst>
              </p:cNvPr>
              <p:cNvSpPr/>
              <p:nvPr/>
            </p:nvSpPr>
            <p:spPr>
              <a:xfrm>
                <a:off x="442210" y="3838124"/>
                <a:ext cx="127416" cy="189661"/>
              </a:xfrm>
              <a:prstGeom prst="downArrow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A9E37251-7AA8-C7F1-69E0-AA7642BB2CDD}"/>
                  </a:ext>
                </a:extLst>
              </p:cNvPr>
              <p:cNvSpPr/>
              <p:nvPr/>
            </p:nvSpPr>
            <p:spPr>
              <a:xfrm>
                <a:off x="1000618" y="3833555"/>
                <a:ext cx="127416" cy="189661"/>
              </a:xfrm>
              <a:prstGeom prst="downArrow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F59706A0-98FE-6A39-3AB4-BF8CE67C70B2}"/>
                  </a:ext>
                </a:extLst>
              </p:cNvPr>
              <p:cNvSpPr/>
              <p:nvPr/>
            </p:nvSpPr>
            <p:spPr>
              <a:xfrm>
                <a:off x="1572839" y="3845619"/>
                <a:ext cx="127416" cy="189661"/>
              </a:xfrm>
              <a:prstGeom prst="downArrow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Down Arrow 20">
                <a:extLst>
                  <a:ext uri="{FF2B5EF4-FFF2-40B4-BE49-F238E27FC236}">
                    <a16:creationId xmlns:a16="http://schemas.microsoft.com/office/drawing/2014/main" id="{5E0F9DD5-C6FA-298C-6BED-C48131A77D34}"/>
                  </a:ext>
                </a:extLst>
              </p:cNvPr>
              <p:cNvSpPr/>
              <p:nvPr/>
            </p:nvSpPr>
            <p:spPr>
              <a:xfrm>
                <a:off x="2145060" y="3845619"/>
                <a:ext cx="127416" cy="189661"/>
              </a:xfrm>
              <a:prstGeom prst="downArrow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4DDB69-81AD-AF8A-64A6-D4BD1A9FBE74}"/>
              </a:ext>
            </a:extLst>
          </p:cNvPr>
          <p:cNvGrpSpPr/>
          <p:nvPr/>
        </p:nvGrpSpPr>
        <p:grpSpPr>
          <a:xfrm rot="19777866">
            <a:off x="5520060" y="2652882"/>
            <a:ext cx="2477428" cy="944255"/>
            <a:chOff x="3885550" y="2489520"/>
            <a:chExt cx="2131596" cy="863314"/>
          </a:xfrm>
          <a:solidFill>
            <a:srgbClr val="F79646">
              <a:lumMod val="50000"/>
            </a:srgbClr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067258-406F-81FE-1C16-ED6821E9F2D2}"/>
                </a:ext>
              </a:extLst>
            </p:cNvPr>
            <p:cNvSpPr txBox="1"/>
            <p:nvPr/>
          </p:nvSpPr>
          <p:spPr>
            <a:xfrm>
              <a:off x="4064848" y="2659567"/>
              <a:ext cx="1789009" cy="523220"/>
            </a:xfrm>
            <a:prstGeom prst="rect">
              <a:avLst/>
            </a:prstGeom>
            <a:grpFill/>
            <a:ln>
              <a:solidFill>
                <a:srgbClr val="F79646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Multi-criteria decision method (MCDM)</a:t>
              </a:r>
            </a:p>
          </p:txBody>
        </p:sp>
        <p:sp>
          <p:nvSpPr>
            <p:cNvPr id="24" name="Down Arrow 24">
              <a:extLst>
                <a:ext uri="{FF2B5EF4-FFF2-40B4-BE49-F238E27FC236}">
                  <a16:creationId xmlns:a16="http://schemas.microsoft.com/office/drawing/2014/main" id="{50D67CCA-951F-9A79-A13E-70C1F6555827}"/>
                </a:ext>
              </a:extLst>
            </p:cNvPr>
            <p:cNvSpPr/>
            <p:nvPr/>
          </p:nvSpPr>
          <p:spPr>
            <a:xfrm>
              <a:off x="4688289" y="3108536"/>
              <a:ext cx="494231" cy="244298"/>
            </a:xfrm>
            <a:prstGeom prst="downArrow">
              <a:avLst/>
            </a:prstGeom>
            <a:grp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Down Arrow 25">
              <a:extLst>
                <a:ext uri="{FF2B5EF4-FFF2-40B4-BE49-F238E27FC236}">
                  <a16:creationId xmlns:a16="http://schemas.microsoft.com/office/drawing/2014/main" id="{F1F5B2B9-E420-88D8-3D40-C1F164263029}"/>
                </a:ext>
              </a:extLst>
            </p:cNvPr>
            <p:cNvSpPr/>
            <p:nvPr/>
          </p:nvSpPr>
          <p:spPr>
            <a:xfrm rot="10800000">
              <a:off x="4698177" y="2489520"/>
              <a:ext cx="494231" cy="244298"/>
            </a:xfrm>
            <a:prstGeom prst="downArrow">
              <a:avLst/>
            </a:prstGeom>
            <a:grp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Down Arrow 26">
              <a:extLst>
                <a:ext uri="{FF2B5EF4-FFF2-40B4-BE49-F238E27FC236}">
                  <a16:creationId xmlns:a16="http://schemas.microsoft.com/office/drawing/2014/main" id="{415439EE-3688-C882-A5D4-34276DEF9DEA}"/>
                </a:ext>
              </a:extLst>
            </p:cNvPr>
            <p:cNvSpPr/>
            <p:nvPr/>
          </p:nvSpPr>
          <p:spPr>
            <a:xfrm rot="16200000">
              <a:off x="5647881" y="2821513"/>
              <a:ext cx="494231" cy="244298"/>
            </a:xfrm>
            <a:prstGeom prst="downArrow">
              <a:avLst/>
            </a:prstGeom>
            <a:grp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Down Arrow 27">
              <a:extLst>
                <a:ext uri="{FF2B5EF4-FFF2-40B4-BE49-F238E27FC236}">
                  <a16:creationId xmlns:a16="http://schemas.microsoft.com/office/drawing/2014/main" id="{D40AB79C-0E3A-805E-1890-605062543BBE}"/>
                </a:ext>
              </a:extLst>
            </p:cNvPr>
            <p:cNvSpPr/>
            <p:nvPr/>
          </p:nvSpPr>
          <p:spPr>
            <a:xfrm rot="5400000">
              <a:off x="3760583" y="2786628"/>
              <a:ext cx="494231" cy="244298"/>
            </a:xfrm>
            <a:prstGeom prst="downArrow">
              <a:avLst/>
            </a:prstGeom>
            <a:grp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30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6F477-826F-45EF-803F-A852DC63DE54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WEF nexus indicators and progress in South Africa between 2015 and 2020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7B4326-FE3F-4E0A-7DB3-36C7A4906D04}"/>
              </a:ext>
            </a:extLst>
          </p:cNvPr>
          <p:cNvGraphicFramePr>
            <a:graphicFrameLocks noGrp="1"/>
          </p:cNvGraphicFramePr>
          <p:nvPr/>
        </p:nvGraphicFramePr>
        <p:xfrm>
          <a:off x="1226683" y="1605508"/>
          <a:ext cx="9738633" cy="20449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77512">
                  <a:extLst>
                    <a:ext uri="{9D8B030D-6E8A-4147-A177-3AD203B41FA5}">
                      <a16:colId xmlns:a16="http://schemas.microsoft.com/office/drawing/2014/main" val="3560811169"/>
                    </a:ext>
                  </a:extLst>
                </a:gridCol>
                <a:gridCol w="6836230">
                  <a:extLst>
                    <a:ext uri="{9D8B030D-6E8A-4147-A177-3AD203B41FA5}">
                      <a16:colId xmlns:a16="http://schemas.microsoft.com/office/drawing/2014/main" val="147044089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937155953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3928380510"/>
                    </a:ext>
                  </a:extLst>
                </a:gridCol>
              </a:tblGrid>
              <a:tr h="3939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Sector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Indicator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Units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Pillars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090716"/>
                  </a:ext>
                </a:extLst>
              </a:tr>
              <a:tr h="23114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Water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Proportion of available freshwater resources per capita (availability)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m</a:t>
                      </a:r>
                      <a:r>
                        <a:rPr lang="en-ZA" sz="1400" baseline="300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3</a:t>
                      </a: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/capita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Affordability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Stability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Safety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995166"/>
                  </a:ext>
                </a:extLst>
              </a:tr>
              <a:tr h="717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Proportion of crops produced per unit of water used (productivity)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$/m</a:t>
                      </a:r>
                      <a:r>
                        <a:rPr lang="en-ZA" sz="1400" baseline="300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3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7582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Energy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Proportion of the population with access to electricity (accessibility)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%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Reliability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Sufficiency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Energy type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1015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Energy intensity measured in terms of primary energy and GDP (productivity)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MJ/GDP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494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Food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Prevalence of moderate or severe food insecurity in the population (self-sufficiency)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%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Accessibility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Availability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Affordability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Stability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897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Proportion of sustainable agricultural production per unit area (cereal productivity)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kg/ha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2961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50BA58-86D3-FAA2-689E-A2E6A89B62BC}"/>
              </a:ext>
            </a:extLst>
          </p:cNvPr>
          <p:cNvGraphicFramePr>
            <a:graphicFrameLocks noGrp="1"/>
          </p:cNvGraphicFramePr>
          <p:nvPr/>
        </p:nvGraphicFramePr>
        <p:xfrm>
          <a:off x="1419498" y="4615699"/>
          <a:ext cx="3344089" cy="14978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03217">
                  <a:extLst>
                    <a:ext uri="{9D8B030D-6E8A-4147-A177-3AD203B41FA5}">
                      <a16:colId xmlns:a16="http://schemas.microsoft.com/office/drawing/2014/main" val="2377966105"/>
                    </a:ext>
                  </a:extLst>
                </a:gridCol>
                <a:gridCol w="770436">
                  <a:extLst>
                    <a:ext uri="{9D8B030D-6E8A-4147-A177-3AD203B41FA5}">
                      <a16:colId xmlns:a16="http://schemas.microsoft.com/office/drawing/2014/main" val="1979004961"/>
                    </a:ext>
                  </a:extLst>
                </a:gridCol>
                <a:gridCol w="770436">
                  <a:extLst>
                    <a:ext uri="{9D8B030D-6E8A-4147-A177-3AD203B41FA5}">
                      <a16:colId xmlns:a16="http://schemas.microsoft.com/office/drawing/2014/main" val="3092623321"/>
                    </a:ext>
                  </a:extLst>
                </a:gridCol>
              </a:tblGrid>
              <a:tr h="4445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Composite indices</a:t>
                      </a:r>
                      <a:endParaRPr lang="en-ZA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110264"/>
                  </a:ext>
                </a:extLst>
              </a:tr>
              <a:tr h="444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2015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2020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157066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Water availability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0.126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0.099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077625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Water productivity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0.128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0.221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13594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Energy accessibility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0.141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0.079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241890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Energy productivity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0.111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0.199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3347966"/>
                  </a:ext>
                </a:extLst>
              </a:tr>
              <a:tr h="5334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Food self-sufficiency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0.314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0.292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86957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Cereal productivity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0.180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0.111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63367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WEF integrated index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0.155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0.203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139065"/>
                  </a:ext>
                </a:extLst>
              </a:tr>
            </a:tbl>
          </a:graphicData>
        </a:graphic>
      </p:graphicFrame>
      <p:pic>
        <p:nvPicPr>
          <p:cNvPr id="15" name="Picture 14" descr="Chart, radar chart&#10;&#10;Description automatically generated">
            <a:extLst>
              <a:ext uri="{FF2B5EF4-FFF2-40B4-BE49-F238E27FC236}">
                <a16:creationId xmlns:a16="http://schemas.microsoft.com/office/drawing/2014/main" id="{C34BAD9C-6761-54D8-DACE-AE654FCE049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2996" r="11217" b="2535"/>
          <a:stretch/>
        </p:blipFill>
        <p:spPr bwMode="auto">
          <a:xfrm>
            <a:off x="7024425" y="3734341"/>
            <a:ext cx="3344089" cy="28756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36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02B0C-40AE-1359-72EA-4166DCD6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3A084-3FC1-94BA-75DF-9987F29081E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251440" cy="443882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WEF nexus indicators and relationships with SDGs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A04B21-EF3B-1AFA-8266-855B0EE9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95836"/>
              </p:ext>
            </p:extLst>
          </p:nvPr>
        </p:nvGraphicFramePr>
        <p:xfrm>
          <a:off x="304799" y="1005036"/>
          <a:ext cx="11021474" cy="2275590"/>
        </p:xfrm>
        <a:graphic>
          <a:graphicData uri="http://schemas.openxmlformats.org/drawingml/2006/table">
            <a:tbl>
              <a:tblPr firstRow="1" firstCol="1" bandRow="1"/>
              <a:tblGrid>
                <a:gridCol w="964069">
                  <a:extLst>
                    <a:ext uri="{9D8B030D-6E8A-4147-A177-3AD203B41FA5}">
                      <a16:colId xmlns:a16="http://schemas.microsoft.com/office/drawing/2014/main" val="2635168908"/>
                    </a:ext>
                  </a:extLst>
                </a:gridCol>
                <a:gridCol w="4754264">
                  <a:extLst>
                    <a:ext uri="{9D8B030D-6E8A-4147-A177-3AD203B41FA5}">
                      <a16:colId xmlns:a16="http://schemas.microsoft.com/office/drawing/2014/main" val="2188344662"/>
                    </a:ext>
                  </a:extLst>
                </a:gridCol>
                <a:gridCol w="1264450">
                  <a:extLst>
                    <a:ext uri="{9D8B030D-6E8A-4147-A177-3AD203B41FA5}">
                      <a16:colId xmlns:a16="http://schemas.microsoft.com/office/drawing/2014/main" val="1827865857"/>
                    </a:ext>
                  </a:extLst>
                </a:gridCol>
                <a:gridCol w="4038691">
                  <a:extLst>
                    <a:ext uri="{9D8B030D-6E8A-4147-A177-3AD203B41FA5}">
                      <a16:colId xmlns:a16="http://schemas.microsoft.com/office/drawing/2014/main" val="3829762799"/>
                    </a:ext>
                  </a:extLst>
                </a:gridCol>
              </a:tblGrid>
              <a:tr h="232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Sector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WEF nexus Indicator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Pillars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Related SDG indicator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47205"/>
                  </a:ext>
                </a:extLst>
              </a:tr>
              <a:tr h="598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Water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of crops/energy produced per unit of water used (productivity)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of available freshwater resources per capita (availability)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Affordability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Stability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6.4.1: Change in water-use efficiency over time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6.4.2: Freshwater withdrawal as a proportion of available freshwater resources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73744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Energy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of population with access to electricity (accessibility)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intensity measured in terms of primary energy and GDP (productivity)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Reliability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Sufficiency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Energy type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7.1.1: Proportion of population with access to electricity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7.3.1: Energy intensity measured in terms of primary energy and GDP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17198"/>
                  </a:ext>
                </a:extLst>
              </a:tr>
              <a:tr h="774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ZA" sz="1200">
                          <a:effectLst/>
                        </a:rPr>
                        <a:t>Food</a:t>
                      </a:r>
                      <a:endParaRPr lang="en-Z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Prevalence of moderate or severe food insecurity in the population (self-sufficiency)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of sustainable agricultural production per unit area (cereal productivity)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Accessibility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Availability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Affordability</a:t>
                      </a:r>
                      <a:endParaRPr lang="en-ZA" sz="1200" dirty="0">
                        <a:effectLst/>
                      </a:endParaRPr>
                    </a:p>
                    <a:p>
                      <a:pPr indent="269875"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Stability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2.1.2: Prevalence of moderate or severe food insecurity in the population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2.4.1: Proportion of agricultural area under productive and sustainable agriculture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80396"/>
                  </a:ext>
                </a:extLst>
              </a:tr>
            </a:tbl>
          </a:graphicData>
        </a:graphic>
      </p:graphicFrame>
      <p:pic>
        <p:nvPicPr>
          <p:cNvPr id="5" name="Picture 4" descr="A diagram of a diagram of a security system&#10;&#10;Description automatically generated">
            <a:extLst>
              <a:ext uri="{FF2B5EF4-FFF2-40B4-BE49-F238E27FC236}">
                <a16:creationId xmlns:a16="http://schemas.microsoft.com/office/drawing/2014/main" id="{550390CA-B765-B286-F260-CA4371818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9" y="3375714"/>
            <a:ext cx="6334761" cy="3077408"/>
          </a:xfrm>
          <a:prstGeom prst="rect">
            <a:avLst/>
          </a:prstGeom>
          <a:ln w="6350">
            <a:solidFill>
              <a:sysClr val="windowText" lastClr="000000"/>
            </a:solidFill>
          </a:ln>
        </p:spPr>
      </p:pic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6421CFCE-D12E-44DF-8FE3-834C02C3BC2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2996" r="11217" b="2535"/>
          <a:stretch/>
        </p:blipFill>
        <p:spPr bwMode="auto">
          <a:xfrm>
            <a:off x="548640" y="3523099"/>
            <a:ext cx="3246354" cy="278263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83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B51A-213D-743E-E2B3-972E29076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25A72-F223-BF1F-1E3E-A19EB7A9391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591107" cy="443882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Linearity vs Circularity: Which path to follow</a:t>
            </a:r>
            <a:endParaRPr lang="en-ZA" b="1" dirty="0">
              <a:solidFill>
                <a:srgbClr val="00206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D1360-2770-83A0-570D-E0E0C6A6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4" y="956029"/>
            <a:ext cx="11123429" cy="56040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672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Palatino Linotype</vt:lpstr>
      <vt:lpstr>Segoe UI Emoji</vt:lpstr>
      <vt:lpstr>Segoe UI Light</vt:lpstr>
      <vt:lpstr>Segoe UI Semibold</vt:lpstr>
      <vt:lpstr>Segoe UI Semilight</vt:lpstr>
      <vt:lpstr>Segoe UI 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Anja Van Der Merwe</dc:creator>
  <cp:lastModifiedBy>Luxon Nhamo</cp:lastModifiedBy>
  <cp:revision>16</cp:revision>
  <dcterms:created xsi:type="dcterms:W3CDTF">2024-02-16T08:57:37Z</dcterms:created>
  <dcterms:modified xsi:type="dcterms:W3CDTF">2025-05-12T20:08:52Z</dcterms:modified>
</cp:coreProperties>
</file>