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67" r:id="rId3"/>
  </p:sldMasterIdLst>
  <p:sldIdLst>
    <p:sldId id="294" r:id="rId4"/>
    <p:sldId id="287" r:id="rId5"/>
    <p:sldId id="295" r:id="rId6"/>
    <p:sldId id="296" r:id="rId7"/>
    <p:sldId id="299" r:id="rId8"/>
    <p:sldId id="297" r:id="rId9"/>
    <p:sldId id="298" r:id="rId10"/>
    <p:sldId id="300" r:id="rId11"/>
    <p:sldId id="301" r:id="rId12"/>
    <p:sldId id="303" r:id="rId13"/>
    <p:sldId id="302" r:id="rId14"/>
    <p:sldId id="305" r:id="rId15"/>
    <p:sldId id="358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DE3"/>
    <a:srgbClr val="A9CC4F"/>
    <a:srgbClr val="4F906B"/>
    <a:srgbClr val="004A98"/>
    <a:srgbClr val="D98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2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ester Mpandeli" userId="c932fa57-7e4a-41b8-adbb-5a4541451058" providerId="ADAL" clId="{31022084-3B71-47F1-9BC2-E622E3BE97CE}"/>
    <pc:docChg chg="modSld">
      <pc:chgData name="Sylvester Mpandeli" userId="c932fa57-7e4a-41b8-adbb-5a4541451058" providerId="ADAL" clId="{31022084-3B71-47F1-9BC2-E622E3BE97CE}" dt="2025-05-12T12:54:46.526" v="15" actId="20577"/>
      <pc:docMkLst>
        <pc:docMk/>
      </pc:docMkLst>
      <pc:sldChg chg="modSp mod">
        <pc:chgData name="Sylvester Mpandeli" userId="c932fa57-7e4a-41b8-adbb-5a4541451058" providerId="ADAL" clId="{31022084-3B71-47F1-9BC2-E622E3BE97CE}" dt="2025-05-12T12:54:46.526" v="15" actId="20577"/>
        <pc:sldMkLst>
          <pc:docMk/>
          <pc:sldMk cId="2609011918" sldId="294"/>
        </pc:sldMkLst>
        <pc:spChg chg="mod">
          <ac:chgData name="Sylvester Mpandeli" userId="c932fa57-7e4a-41b8-adbb-5a4541451058" providerId="ADAL" clId="{31022084-3B71-47F1-9BC2-E622E3BE97CE}" dt="2025-05-12T12:54:46.526" v="15" actId="20577"/>
          <ac:spMkLst>
            <pc:docMk/>
            <pc:sldMk cId="2609011918" sldId="294"/>
            <ac:spMk id="8" creationId="{D6A2D11B-40E2-518E-566E-3FEE6C3EDF0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52D2A-0CF2-D282-0D50-7ABB94B91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158" y="2942952"/>
            <a:ext cx="5580992" cy="1650125"/>
          </a:xfrm>
        </p:spPr>
        <p:txBody>
          <a:bodyPr/>
          <a:lstStyle>
            <a:lvl1pPr algn="ctr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36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321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7869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666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7247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558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34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661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52584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97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16EF77A-8C4A-8A92-CBD0-EB08DA9A8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34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8474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1564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2008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869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8330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556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3882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1142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0063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534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700B0C-43E1-4881-E7A6-F3FFD44F9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490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13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67444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17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9103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8219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004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7061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7490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2176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244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C4483C-DFFB-54F3-A9EA-DD57145B3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3451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4509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5858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5659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4283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83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8700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553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661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300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601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303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FF7A24-32D3-4EB6-71C6-2C5C1CEB7A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875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E5E84A7-A92A-DE73-9E7A-969600A67F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770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97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F79262C-DEBB-9545-ECAF-275C25F213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0" y="6338428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66606" y="6357151"/>
            <a:ext cx="412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0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E2854A-0DCB-BDA0-DB4D-36FED62FB2D6}"/>
              </a:ext>
            </a:extLst>
          </p:cNvPr>
          <p:cNvSpPr txBox="1"/>
          <p:nvPr/>
        </p:nvSpPr>
        <p:spPr>
          <a:xfrm>
            <a:off x="5740400" y="2174081"/>
            <a:ext cx="645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defRPr sz="560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GB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Conceptual understanding of Water-Energy-Food (WEF) nexus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2D11B-40E2-518E-566E-3FEE6C3EDF0B}"/>
              </a:ext>
            </a:extLst>
          </p:cNvPr>
          <p:cNvSpPr txBox="1"/>
          <p:nvPr/>
        </p:nvSpPr>
        <p:spPr>
          <a:xfrm>
            <a:off x="6870356" y="3684935"/>
            <a:ext cx="3907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Sylvester Mpandeli  &amp; Luxon  Nhamo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02AE6-0BC9-5E4A-52A9-DE0FCB06AA6E}"/>
              </a:ext>
            </a:extLst>
          </p:cNvPr>
          <p:cNvSpPr txBox="1"/>
          <p:nvPr/>
        </p:nvSpPr>
        <p:spPr>
          <a:xfrm>
            <a:off x="6917981" y="5499482"/>
            <a:ext cx="3741209" cy="7540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i="0" u="none" strike="noStrike" baseline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i="0" u="none" strike="noStrike" baseline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Virtual WEF Nexus </a:t>
            </a:r>
            <a:r>
              <a:rPr lang="en-GB" b="1" i="0" u="none" strike="noStrik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Masterclass 2025</a:t>
            </a:r>
            <a:endParaRPr lang="en-GB" b="1" i="0" u="none" strike="noStrike" baseline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13-15 May 2024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11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Difference with other integrated methods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6E26B-A322-8948-AE64-D460CC00B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65" y="667417"/>
            <a:ext cx="11154469" cy="52868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46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Difference with other integrated methods (cont.)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93BF760-8950-4833-A9A3-804B58EAF8A1}"/>
              </a:ext>
            </a:extLst>
          </p:cNvPr>
          <p:cNvSpPr txBox="1">
            <a:spLocks/>
          </p:cNvSpPr>
          <p:nvPr/>
        </p:nvSpPr>
        <p:spPr>
          <a:xfrm>
            <a:off x="1004908" y="1155860"/>
            <a:ext cx="9978525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Integrated Water Resources Management (IWRM), soft path, planetary boundaries</a:t>
            </a:r>
          </a:p>
          <a:p>
            <a:pPr lvl="1"/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being </a:t>
            </a:r>
            <a:r>
              <a:rPr lang="en-ZA" sz="2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water-focused (e.g. </a:t>
            </a:r>
            <a:r>
              <a:rPr lang="en-US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IWRM)</a:t>
            </a:r>
            <a:endParaRPr lang="en-ZA" sz="2000" b="1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pPr lvl="1"/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Failure to garner the necessary cross-sectoral support to move an integrated management concept beyond its core sector</a:t>
            </a:r>
          </a:p>
          <a:p>
            <a:pPr lvl="1"/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suffered from implementation problems</a:t>
            </a:r>
          </a:p>
          <a:p>
            <a:r>
              <a:rPr lang="en-US" sz="24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WEF nexus</a:t>
            </a:r>
          </a:p>
          <a:p>
            <a:pPr lvl="1"/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builds on many of these approaches</a:t>
            </a:r>
            <a:endParaRPr lang="en-US" sz="20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pPr lvl="1"/>
            <a:r>
              <a:rPr lang="en-ZA" sz="2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multicentric</a:t>
            </a:r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, with </a:t>
            </a:r>
            <a:r>
              <a:rPr lang="en-ZA" sz="2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each sector </a:t>
            </a:r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being treated with </a:t>
            </a:r>
            <a:r>
              <a:rPr lang="en-ZA" sz="2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equal importance</a:t>
            </a:r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, removes the </a:t>
            </a:r>
            <a:r>
              <a:rPr lang="en-ZA" sz="2000" dirty="0" err="1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institutional“</a:t>
            </a:r>
            <a:r>
              <a:rPr lang="en-ZA" sz="2000" b="1" dirty="0" err="1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silos</a:t>
            </a:r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” that are so prevalent in governance and policy circles</a:t>
            </a:r>
          </a:p>
          <a:p>
            <a:pPr lvl="1"/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emphasizes on the </a:t>
            </a:r>
            <a:r>
              <a:rPr lang="en-ZA" sz="2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importance of understanding </a:t>
            </a:r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linkages among sectors</a:t>
            </a:r>
          </a:p>
          <a:p>
            <a:pPr lvl="1"/>
            <a:r>
              <a:rPr lang="en-ZA" sz="20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stronger demand for </a:t>
            </a:r>
            <a:r>
              <a:rPr lang="en-ZA" sz="2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operationalization</a:t>
            </a:r>
          </a:p>
        </p:txBody>
      </p:sp>
    </p:spTree>
    <p:extLst>
      <p:ext uri="{BB962C8B-B14F-4D97-AF65-F5344CB8AC3E}">
        <p14:creationId xmlns:p14="http://schemas.microsoft.com/office/powerpoint/2010/main" val="399426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Criticisms of the WEF nexus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0406C9-2838-78DD-ACA7-FA933E25F210}"/>
              </a:ext>
            </a:extLst>
          </p:cNvPr>
          <p:cNvSpPr txBox="1">
            <a:spLocks/>
          </p:cNvSpPr>
          <p:nvPr/>
        </p:nvSpPr>
        <p:spPr>
          <a:xfrm>
            <a:off x="163764" y="1272732"/>
            <a:ext cx="8863278" cy="405418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The critiques are at the three levels: concept, application,  and outcome/impact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At the concept level: </a:t>
            </a:r>
          </a:p>
          <a:p>
            <a:pPr marL="712788" lvl="2" defTabSz="989013"/>
            <a:r>
              <a:rPr lang="en-ZA" sz="24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not “new”</a:t>
            </a:r>
          </a:p>
          <a:p>
            <a:pPr marL="712788" lvl="2" defTabSz="989013"/>
            <a:r>
              <a:rPr lang="en-ZA" sz="24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still evolving and relatively immature </a:t>
            </a:r>
          </a:p>
          <a:p>
            <a:pPr marL="712788" lvl="2" defTabSz="989013"/>
            <a:r>
              <a:rPr lang="en-ZA" sz="24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narrative but not useful in applications</a:t>
            </a:r>
          </a:p>
          <a:p>
            <a:pPr marL="712788" lvl="2" defTabSz="989013"/>
            <a:r>
              <a:rPr lang="en-ZA" sz="24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lack of common definitions, methods, and frameworks</a:t>
            </a:r>
          </a:p>
          <a:p>
            <a:pPr marL="712788" lvl="2" defTabSz="989013"/>
            <a:r>
              <a:rPr lang="en-ZA" sz="24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not fully acknowledged on the ground and lacks publicity due to underrepresentation of private sectors and media in its activities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ZA" sz="24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ZA" sz="24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EB68D-68E2-FC96-21B3-475F4CDCD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855" y="1786271"/>
            <a:ext cx="2629776" cy="26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9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Concluding remarks</a:t>
            </a: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C12C32-B545-F95C-B443-61E98375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828" y="2384252"/>
            <a:ext cx="3281249" cy="19062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A2FB3D-1142-6D18-DC3D-8D39C7087E6A}"/>
              </a:ext>
            </a:extLst>
          </p:cNvPr>
          <p:cNvGrpSpPr/>
          <p:nvPr/>
        </p:nvGrpSpPr>
        <p:grpSpPr>
          <a:xfrm>
            <a:off x="243840" y="833120"/>
            <a:ext cx="7853679" cy="4907280"/>
            <a:chOff x="411923" y="1127172"/>
            <a:chExt cx="7432040" cy="4055040"/>
          </a:xfrm>
        </p:grpSpPr>
        <p:sp>
          <p:nvSpPr>
            <p:cNvPr id="4" name="Freeform: Shape 18">
              <a:extLst>
                <a:ext uri="{FF2B5EF4-FFF2-40B4-BE49-F238E27FC236}">
                  <a16:creationId xmlns:a16="http://schemas.microsoft.com/office/drawing/2014/main" id="{E552BDE9-8F69-B8C6-394E-9D9EF524B5B5}"/>
                </a:ext>
              </a:extLst>
            </p:cNvPr>
            <p:cNvSpPr/>
            <p:nvPr/>
          </p:nvSpPr>
          <p:spPr>
            <a:xfrm>
              <a:off x="411923" y="1127172"/>
              <a:ext cx="7432040" cy="599040"/>
            </a:xfrm>
            <a:custGeom>
              <a:avLst/>
              <a:gdLst>
                <a:gd name="connsiteX0" fmla="*/ 0 w 7432040"/>
                <a:gd name="connsiteY0" fmla="*/ 99842 h 599040"/>
                <a:gd name="connsiteX1" fmla="*/ 99842 w 7432040"/>
                <a:gd name="connsiteY1" fmla="*/ 0 h 599040"/>
                <a:gd name="connsiteX2" fmla="*/ 7332198 w 7432040"/>
                <a:gd name="connsiteY2" fmla="*/ 0 h 599040"/>
                <a:gd name="connsiteX3" fmla="*/ 7432040 w 7432040"/>
                <a:gd name="connsiteY3" fmla="*/ 99842 h 599040"/>
                <a:gd name="connsiteX4" fmla="*/ 7432040 w 7432040"/>
                <a:gd name="connsiteY4" fmla="*/ 499198 h 599040"/>
                <a:gd name="connsiteX5" fmla="*/ 7332198 w 7432040"/>
                <a:gd name="connsiteY5" fmla="*/ 599040 h 599040"/>
                <a:gd name="connsiteX6" fmla="*/ 99842 w 7432040"/>
                <a:gd name="connsiteY6" fmla="*/ 599040 h 599040"/>
                <a:gd name="connsiteX7" fmla="*/ 0 w 7432040"/>
                <a:gd name="connsiteY7" fmla="*/ 499198 h 599040"/>
                <a:gd name="connsiteX8" fmla="*/ 0 w 7432040"/>
                <a:gd name="connsiteY8" fmla="*/ 99842 h 59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2040" h="599040">
                  <a:moveTo>
                    <a:pt x="0" y="99842"/>
                  </a:moveTo>
                  <a:cubicBezTo>
                    <a:pt x="0" y="44701"/>
                    <a:pt x="44701" y="0"/>
                    <a:pt x="99842" y="0"/>
                  </a:cubicBezTo>
                  <a:lnTo>
                    <a:pt x="7332198" y="0"/>
                  </a:lnTo>
                  <a:cubicBezTo>
                    <a:pt x="7387339" y="0"/>
                    <a:pt x="7432040" y="44701"/>
                    <a:pt x="7432040" y="99842"/>
                  </a:cubicBezTo>
                  <a:lnTo>
                    <a:pt x="7432040" y="499198"/>
                  </a:lnTo>
                  <a:cubicBezTo>
                    <a:pt x="7432040" y="554339"/>
                    <a:pt x="7387339" y="599040"/>
                    <a:pt x="7332198" y="599040"/>
                  </a:cubicBezTo>
                  <a:lnTo>
                    <a:pt x="99842" y="599040"/>
                  </a:lnTo>
                  <a:cubicBezTo>
                    <a:pt x="44701" y="599040"/>
                    <a:pt x="0" y="554339"/>
                    <a:pt x="0" y="499198"/>
                  </a:cubicBezTo>
                  <a:lnTo>
                    <a:pt x="0" y="998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83" tIns="82583" rIns="82583" bIns="82583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Nexus  planning provides the pathways to sustainable development.</a:t>
              </a:r>
              <a:endParaRPr lang="en-ZA" sz="1500" kern="120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6" name="Freeform: Shape 19">
              <a:extLst>
                <a:ext uri="{FF2B5EF4-FFF2-40B4-BE49-F238E27FC236}">
                  <a16:creationId xmlns:a16="http://schemas.microsoft.com/office/drawing/2014/main" id="{0DB3DB8C-2DE0-5CCA-A8E5-B963DB1C0AA8}"/>
                </a:ext>
              </a:extLst>
            </p:cNvPr>
            <p:cNvSpPr/>
            <p:nvPr/>
          </p:nvSpPr>
          <p:spPr>
            <a:xfrm>
              <a:off x="411923" y="1818372"/>
              <a:ext cx="7432040" cy="599040"/>
            </a:xfrm>
            <a:custGeom>
              <a:avLst/>
              <a:gdLst>
                <a:gd name="connsiteX0" fmla="*/ 0 w 7432040"/>
                <a:gd name="connsiteY0" fmla="*/ 99842 h 599040"/>
                <a:gd name="connsiteX1" fmla="*/ 99842 w 7432040"/>
                <a:gd name="connsiteY1" fmla="*/ 0 h 599040"/>
                <a:gd name="connsiteX2" fmla="*/ 7332198 w 7432040"/>
                <a:gd name="connsiteY2" fmla="*/ 0 h 599040"/>
                <a:gd name="connsiteX3" fmla="*/ 7432040 w 7432040"/>
                <a:gd name="connsiteY3" fmla="*/ 99842 h 599040"/>
                <a:gd name="connsiteX4" fmla="*/ 7432040 w 7432040"/>
                <a:gd name="connsiteY4" fmla="*/ 499198 h 599040"/>
                <a:gd name="connsiteX5" fmla="*/ 7332198 w 7432040"/>
                <a:gd name="connsiteY5" fmla="*/ 599040 h 599040"/>
                <a:gd name="connsiteX6" fmla="*/ 99842 w 7432040"/>
                <a:gd name="connsiteY6" fmla="*/ 599040 h 599040"/>
                <a:gd name="connsiteX7" fmla="*/ 0 w 7432040"/>
                <a:gd name="connsiteY7" fmla="*/ 499198 h 599040"/>
                <a:gd name="connsiteX8" fmla="*/ 0 w 7432040"/>
                <a:gd name="connsiteY8" fmla="*/ 99842 h 59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2040" h="599040">
                  <a:moveTo>
                    <a:pt x="0" y="99842"/>
                  </a:moveTo>
                  <a:cubicBezTo>
                    <a:pt x="0" y="44701"/>
                    <a:pt x="44701" y="0"/>
                    <a:pt x="99842" y="0"/>
                  </a:cubicBezTo>
                  <a:lnTo>
                    <a:pt x="7332198" y="0"/>
                  </a:lnTo>
                  <a:cubicBezTo>
                    <a:pt x="7387339" y="0"/>
                    <a:pt x="7432040" y="44701"/>
                    <a:pt x="7432040" y="99842"/>
                  </a:cubicBezTo>
                  <a:lnTo>
                    <a:pt x="7432040" y="499198"/>
                  </a:lnTo>
                  <a:cubicBezTo>
                    <a:pt x="7432040" y="554339"/>
                    <a:pt x="7387339" y="599040"/>
                    <a:pt x="7332198" y="599040"/>
                  </a:cubicBezTo>
                  <a:lnTo>
                    <a:pt x="99842" y="599040"/>
                  </a:lnTo>
                  <a:cubicBezTo>
                    <a:pt x="44701" y="599040"/>
                    <a:pt x="0" y="554339"/>
                    <a:pt x="0" y="499198"/>
                  </a:cubicBezTo>
                  <a:lnTo>
                    <a:pt x="0" y="998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8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83" tIns="82583" rIns="82583" bIns="82583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Today’s challenges are cross-cutting, and therefore require cross sectoral approaches that lead to transformational change.</a:t>
              </a:r>
              <a:endParaRPr lang="en-ZA" sz="1500" kern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:a16="http://schemas.microsoft.com/office/drawing/2014/main" id="{2B99C967-5AFD-CFD9-B709-5E5F892E2BCB}"/>
                </a:ext>
              </a:extLst>
            </p:cNvPr>
            <p:cNvSpPr/>
            <p:nvPr/>
          </p:nvSpPr>
          <p:spPr>
            <a:xfrm>
              <a:off x="411923" y="2509572"/>
              <a:ext cx="7432040" cy="599040"/>
            </a:xfrm>
            <a:custGeom>
              <a:avLst/>
              <a:gdLst>
                <a:gd name="connsiteX0" fmla="*/ 0 w 7432040"/>
                <a:gd name="connsiteY0" fmla="*/ 99842 h 599040"/>
                <a:gd name="connsiteX1" fmla="*/ 99842 w 7432040"/>
                <a:gd name="connsiteY1" fmla="*/ 0 h 599040"/>
                <a:gd name="connsiteX2" fmla="*/ 7332198 w 7432040"/>
                <a:gd name="connsiteY2" fmla="*/ 0 h 599040"/>
                <a:gd name="connsiteX3" fmla="*/ 7432040 w 7432040"/>
                <a:gd name="connsiteY3" fmla="*/ 99842 h 599040"/>
                <a:gd name="connsiteX4" fmla="*/ 7432040 w 7432040"/>
                <a:gd name="connsiteY4" fmla="*/ 499198 h 599040"/>
                <a:gd name="connsiteX5" fmla="*/ 7332198 w 7432040"/>
                <a:gd name="connsiteY5" fmla="*/ 599040 h 599040"/>
                <a:gd name="connsiteX6" fmla="*/ 99842 w 7432040"/>
                <a:gd name="connsiteY6" fmla="*/ 599040 h 599040"/>
                <a:gd name="connsiteX7" fmla="*/ 0 w 7432040"/>
                <a:gd name="connsiteY7" fmla="*/ 499198 h 599040"/>
                <a:gd name="connsiteX8" fmla="*/ 0 w 7432040"/>
                <a:gd name="connsiteY8" fmla="*/ 99842 h 59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2040" h="599040">
                  <a:moveTo>
                    <a:pt x="0" y="99842"/>
                  </a:moveTo>
                  <a:cubicBezTo>
                    <a:pt x="0" y="44701"/>
                    <a:pt x="44701" y="0"/>
                    <a:pt x="99842" y="0"/>
                  </a:cubicBezTo>
                  <a:lnTo>
                    <a:pt x="7332198" y="0"/>
                  </a:lnTo>
                  <a:cubicBezTo>
                    <a:pt x="7387339" y="0"/>
                    <a:pt x="7432040" y="44701"/>
                    <a:pt x="7432040" y="99842"/>
                  </a:cubicBezTo>
                  <a:lnTo>
                    <a:pt x="7432040" y="499198"/>
                  </a:lnTo>
                  <a:cubicBezTo>
                    <a:pt x="7432040" y="554339"/>
                    <a:pt x="7387339" y="599040"/>
                    <a:pt x="7332198" y="599040"/>
                  </a:cubicBezTo>
                  <a:lnTo>
                    <a:pt x="99842" y="599040"/>
                  </a:lnTo>
                  <a:cubicBezTo>
                    <a:pt x="44701" y="599040"/>
                    <a:pt x="0" y="554339"/>
                    <a:pt x="0" y="499198"/>
                  </a:cubicBezTo>
                  <a:lnTo>
                    <a:pt x="0" y="998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16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16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83" tIns="82583" rIns="82583" bIns="82583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 a transformative approach that assesses the spatio-temporal management of resource, it is an important tool to assess progress towards SDGs.</a:t>
              </a:r>
              <a:endParaRPr lang="en-ZA" sz="1500" kern="120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E5932977-6B59-BD26-C89A-D5A2F3A794C0}"/>
                </a:ext>
              </a:extLst>
            </p:cNvPr>
            <p:cNvSpPr/>
            <p:nvPr/>
          </p:nvSpPr>
          <p:spPr>
            <a:xfrm>
              <a:off x="411923" y="3200772"/>
              <a:ext cx="7432040" cy="599040"/>
            </a:xfrm>
            <a:custGeom>
              <a:avLst/>
              <a:gdLst>
                <a:gd name="connsiteX0" fmla="*/ 0 w 7432040"/>
                <a:gd name="connsiteY0" fmla="*/ 99842 h 599040"/>
                <a:gd name="connsiteX1" fmla="*/ 99842 w 7432040"/>
                <a:gd name="connsiteY1" fmla="*/ 0 h 599040"/>
                <a:gd name="connsiteX2" fmla="*/ 7332198 w 7432040"/>
                <a:gd name="connsiteY2" fmla="*/ 0 h 599040"/>
                <a:gd name="connsiteX3" fmla="*/ 7432040 w 7432040"/>
                <a:gd name="connsiteY3" fmla="*/ 99842 h 599040"/>
                <a:gd name="connsiteX4" fmla="*/ 7432040 w 7432040"/>
                <a:gd name="connsiteY4" fmla="*/ 499198 h 599040"/>
                <a:gd name="connsiteX5" fmla="*/ 7332198 w 7432040"/>
                <a:gd name="connsiteY5" fmla="*/ 599040 h 599040"/>
                <a:gd name="connsiteX6" fmla="*/ 99842 w 7432040"/>
                <a:gd name="connsiteY6" fmla="*/ 599040 h 599040"/>
                <a:gd name="connsiteX7" fmla="*/ 0 w 7432040"/>
                <a:gd name="connsiteY7" fmla="*/ 499198 h 599040"/>
                <a:gd name="connsiteX8" fmla="*/ 0 w 7432040"/>
                <a:gd name="connsiteY8" fmla="*/ 99842 h 59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2040" h="599040">
                  <a:moveTo>
                    <a:pt x="0" y="99842"/>
                  </a:moveTo>
                  <a:cubicBezTo>
                    <a:pt x="0" y="44701"/>
                    <a:pt x="44701" y="0"/>
                    <a:pt x="99842" y="0"/>
                  </a:cubicBezTo>
                  <a:lnTo>
                    <a:pt x="7332198" y="0"/>
                  </a:lnTo>
                  <a:cubicBezTo>
                    <a:pt x="7387339" y="0"/>
                    <a:pt x="7432040" y="44701"/>
                    <a:pt x="7432040" y="99842"/>
                  </a:cubicBezTo>
                  <a:lnTo>
                    <a:pt x="7432040" y="499198"/>
                  </a:lnTo>
                  <a:cubicBezTo>
                    <a:pt x="7432040" y="554339"/>
                    <a:pt x="7387339" y="599040"/>
                    <a:pt x="7332198" y="599040"/>
                  </a:cubicBezTo>
                  <a:lnTo>
                    <a:pt x="99842" y="599040"/>
                  </a:lnTo>
                  <a:cubicBezTo>
                    <a:pt x="44701" y="599040"/>
                    <a:pt x="0" y="554339"/>
                    <a:pt x="0" y="499198"/>
                  </a:cubicBezTo>
                  <a:lnTo>
                    <a:pt x="0" y="998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24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83" tIns="82583" rIns="82583" bIns="82583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500" b="1" kern="12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Its use is enhanced by integrating other transformative approaches such as scenario planning, circular economy and sustainable food systems.</a:t>
              </a:r>
              <a:endParaRPr lang="en-ZA" sz="1500" kern="120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:a16="http://schemas.microsoft.com/office/drawing/2014/main" id="{04F80EFF-E42A-C221-DD59-D21B55C78590}"/>
                </a:ext>
              </a:extLst>
            </p:cNvPr>
            <p:cNvSpPr/>
            <p:nvPr/>
          </p:nvSpPr>
          <p:spPr>
            <a:xfrm>
              <a:off x="411923" y="3891972"/>
              <a:ext cx="7432040" cy="599040"/>
            </a:xfrm>
            <a:custGeom>
              <a:avLst/>
              <a:gdLst>
                <a:gd name="connsiteX0" fmla="*/ 0 w 7432040"/>
                <a:gd name="connsiteY0" fmla="*/ 99842 h 599040"/>
                <a:gd name="connsiteX1" fmla="*/ 99842 w 7432040"/>
                <a:gd name="connsiteY1" fmla="*/ 0 h 599040"/>
                <a:gd name="connsiteX2" fmla="*/ 7332198 w 7432040"/>
                <a:gd name="connsiteY2" fmla="*/ 0 h 599040"/>
                <a:gd name="connsiteX3" fmla="*/ 7432040 w 7432040"/>
                <a:gd name="connsiteY3" fmla="*/ 99842 h 599040"/>
                <a:gd name="connsiteX4" fmla="*/ 7432040 w 7432040"/>
                <a:gd name="connsiteY4" fmla="*/ 499198 h 599040"/>
                <a:gd name="connsiteX5" fmla="*/ 7332198 w 7432040"/>
                <a:gd name="connsiteY5" fmla="*/ 599040 h 599040"/>
                <a:gd name="connsiteX6" fmla="*/ 99842 w 7432040"/>
                <a:gd name="connsiteY6" fmla="*/ 599040 h 599040"/>
                <a:gd name="connsiteX7" fmla="*/ 0 w 7432040"/>
                <a:gd name="connsiteY7" fmla="*/ 499198 h 599040"/>
                <a:gd name="connsiteX8" fmla="*/ 0 w 7432040"/>
                <a:gd name="connsiteY8" fmla="*/ 99842 h 59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2040" h="599040">
                  <a:moveTo>
                    <a:pt x="0" y="99842"/>
                  </a:moveTo>
                  <a:cubicBezTo>
                    <a:pt x="0" y="44701"/>
                    <a:pt x="44701" y="0"/>
                    <a:pt x="99842" y="0"/>
                  </a:cubicBezTo>
                  <a:lnTo>
                    <a:pt x="7332198" y="0"/>
                  </a:lnTo>
                  <a:cubicBezTo>
                    <a:pt x="7387339" y="0"/>
                    <a:pt x="7432040" y="44701"/>
                    <a:pt x="7432040" y="99842"/>
                  </a:cubicBezTo>
                  <a:lnTo>
                    <a:pt x="7432040" y="499198"/>
                  </a:lnTo>
                  <a:cubicBezTo>
                    <a:pt x="7432040" y="554339"/>
                    <a:pt x="7387339" y="599040"/>
                    <a:pt x="7332198" y="599040"/>
                  </a:cubicBezTo>
                  <a:lnTo>
                    <a:pt x="99842" y="599040"/>
                  </a:lnTo>
                  <a:cubicBezTo>
                    <a:pt x="44701" y="599040"/>
                    <a:pt x="0" y="554339"/>
                    <a:pt x="0" y="499198"/>
                  </a:cubicBezTo>
                  <a:lnTo>
                    <a:pt x="0" y="998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32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32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83" tIns="82583" rIns="82583" bIns="82583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500" b="1" kern="12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WEF nexus is only one of the many nexuses that are available in literature.</a:t>
              </a:r>
              <a:endParaRPr lang="en-ZA" sz="1500" kern="120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:a16="http://schemas.microsoft.com/office/drawing/2014/main" id="{4BB8FC05-D415-67A4-543C-5C795EBD9879}"/>
                </a:ext>
              </a:extLst>
            </p:cNvPr>
            <p:cNvSpPr/>
            <p:nvPr/>
          </p:nvSpPr>
          <p:spPr>
            <a:xfrm>
              <a:off x="411923" y="4583172"/>
              <a:ext cx="7432040" cy="599040"/>
            </a:xfrm>
            <a:custGeom>
              <a:avLst/>
              <a:gdLst>
                <a:gd name="connsiteX0" fmla="*/ 0 w 7432040"/>
                <a:gd name="connsiteY0" fmla="*/ 99842 h 599040"/>
                <a:gd name="connsiteX1" fmla="*/ 99842 w 7432040"/>
                <a:gd name="connsiteY1" fmla="*/ 0 h 599040"/>
                <a:gd name="connsiteX2" fmla="*/ 7332198 w 7432040"/>
                <a:gd name="connsiteY2" fmla="*/ 0 h 599040"/>
                <a:gd name="connsiteX3" fmla="*/ 7432040 w 7432040"/>
                <a:gd name="connsiteY3" fmla="*/ 99842 h 599040"/>
                <a:gd name="connsiteX4" fmla="*/ 7432040 w 7432040"/>
                <a:gd name="connsiteY4" fmla="*/ 499198 h 599040"/>
                <a:gd name="connsiteX5" fmla="*/ 7332198 w 7432040"/>
                <a:gd name="connsiteY5" fmla="*/ 599040 h 599040"/>
                <a:gd name="connsiteX6" fmla="*/ 99842 w 7432040"/>
                <a:gd name="connsiteY6" fmla="*/ 599040 h 599040"/>
                <a:gd name="connsiteX7" fmla="*/ 0 w 7432040"/>
                <a:gd name="connsiteY7" fmla="*/ 499198 h 599040"/>
                <a:gd name="connsiteX8" fmla="*/ 0 w 7432040"/>
                <a:gd name="connsiteY8" fmla="*/ 99842 h 59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2040" h="599040">
                  <a:moveTo>
                    <a:pt x="0" y="99842"/>
                  </a:moveTo>
                  <a:cubicBezTo>
                    <a:pt x="0" y="44701"/>
                    <a:pt x="44701" y="0"/>
                    <a:pt x="99842" y="0"/>
                  </a:cubicBezTo>
                  <a:lnTo>
                    <a:pt x="7332198" y="0"/>
                  </a:lnTo>
                  <a:cubicBezTo>
                    <a:pt x="7387339" y="0"/>
                    <a:pt x="7432040" y="44701"/>
                    <a:pt x="7432040" y="99842"/>
                  </a:cubicBezTo>
                  <a:lnTo>
                    <a:pt x="7432040" y="499198"/>
                  </a:lnTo>
                  <a:cubicBezTo>
                    <a:pt x="7432040" y="554339"/>
                    <a:pt x="7387339" y="599040"/>
                    <a:pt x="7332198" y="599040"/>
                  </a:cubicBezTo>
                  <a:lnTo>
                    <a:pt x="99842" y="599040"/>
                  </a:lnTo>
                  <a:cubicBezTo>
                    <a:pt x="44701" y="599040"/>
                    <a:pt x="0" y="554339"/>
                    <a:pt x="0" y="499198"/>
                  </a:cubicBezTo>
                  <a:lnTo>
                    <a:pt x="0" y="998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83" tIns="82583" rIns="82583" bIns="82583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500" b="1" kern="12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Nexus planning is not a panacea of the  many existing challenges, but it provides valuable information on resource management and sustainable development.</a:t>
              </a:r>
              <a:endParaRPr lang="en-ZA" sz="1500" kern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95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5E127-E41B-4064-B49F-C25AFD9D3DA9}"/>
              </a:ext>
            </a:extLst>
          </p:cNvPr>
          <p:cNvSpPr txBox="1"/>
          <p:nvPr/>
        </p:nvSpPr>
        <p:spPr>
          <a:xfrm>
            <a:off x="5734859" y="5093960"/>
            <a:ext cx="1914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E8054-A72E-46F8-930E-FD0FA3DAE7DE}"/>
              </a:ext>
            </a:extLst>
          </p:cNvPr>
          <p:cNvSpPr txBox="1"/>
          <p:nvPr/>
        </p:nvSpPr>
        <p:spPr>
          <a:xfrm>
            <a:off x="6409904" y="5671124"/>
            <a:ext cx="77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>
                <a:solidFill>
                  <a:srgbClr val="A9CC4F"/>
                </a:solidFill>
                <a:latin typeface="+mj-lt"/>
              </a:rPr>
              <a:t>2024</a:t>
            </a:r>
            <a:endParaRPr lang="en-ID" dirty="0">
              <a:solidFill>
                <a:srgbClr val="A9CC4F"/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2DDCBF-8C52-426F-80DA-806B8556BD42}"/>
              </a:ext>
            </a:extLst>
          </p:cNvPr>
          <p:cNvCxnSpPr>
            <a:cxnSpLocks/>
          </p:cNvCxnSpPr>
          <p:nvPr/>
        </p:nvCxnSpPr>
        <p:spPr>
          <a:xfrm>
            <a:off x="0" y="6525287"/>
            <a:ext cx="10809838" cy="0"/>
          </a:xfrm>
          <a:prstGeom prst="line">
            <a:avLst/>
          </a:prstGeom>
          <a:ln w="25400">
            <a:solidFill>
              <a:srgbClr val="F4EDE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535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Presentation</a:t>
            </a:r>
            <a:r>
              <a:rPr lang="en-US" sz="28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Outline</a:t>
            </a: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58D0A14-24C6-5875-30D5-1E0165E1F60B}"/>
              </a:ext>
            </a:extLst>
          </p:cNvPr>
          <p:cNvSpPr txBox="1">
            <a:spLocks/>
          </p:cNvSpPr>
          <p:nvPr/>
        </p:nvSpPr>
        <p:spPr>
          <a:xfrm>
            <a:off x="264042" y="1563738"/>
            <a:ext cx="6072963" cy="32634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nexus ?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configurations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WEF nexus concept 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WEF nexus research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with other integrated methods</a:t>
            </a:r>
          </a:p>
          <a:p>
            <a:pPr marL="342900" indent="-342900"/>
            <a:r>
              <a:rPr lang="en-Z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Criticisms of the WEF Nexus Concept</a:t>
            </a:r>
          </a:p>
          <a:p>
            <a:pPr marL="342900" indent="-342900"/>
            <a:r>
              <a:rPr lang="en-Z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37F0A-B80E-0BF5-6F1D-46C52753A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587" y="1867553"/>
            <a:ext cx="4060840" cy="235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0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What is nexus ?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0A89B4-A8CD-1D01-EDCE-95A5550540CE}"/>
              </a:ext>
            </a:extLst>
          </p:cNvPr>
          <p:cNvSpPr txBox="1">
            <a:spLocks/>
          </p:cNvSpPr>
          <p:nvPr/>
        </p:nvSpPr>
        <p:spPr>
          <a:xfrm>
            <a:off x="131138" y="1357788"/>
            <a:ext cx="7646581" cy="405418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The word nexus, (from the Latin “</a:t>
            </a:r>
            <a:r>
              <a:rPr lang="en-ZA" dirty="0" err="1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nectare</a:t>
            </a:r>
            <a:r>
              <a:rPr lang="en-ZA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”), means “</a:t>
            </a:r>
            <a:r>
              <a:rPr lang="en-ZA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to connect</a:t>
            </a:r>
            <a:r>
              <a:rPr lang="en-ZA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”. It has been used in philosophy, cell biology and economics. This word conveys the interactions (dependencies or interdependencies) between two or more elements. </a:t>
            </a:r>
          </a:p>
          <a:p>
            <a:r>
              <a:rPr lang="en-ZA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According to the background paper of the Bonn 2011 Nexus Conference, the nexus approach is defined as “</a:t>
            </a:r>
            <a:r>
              <a:rPr lang="en-ZA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an approach that integrates management and governance across sectors and scales</a:t>
            </a:r>
            <a:r>
              <a:rPr lang="en-ZA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”</a:t>
            </a:r>
          </a:p>
          <a:p>
            <a:endParaRPr lang="en-ZA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en-US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en-ZA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70C85-5C01-59F6-68DC-A35728BA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22" y="2344569"/>
            <a:ext cx="2168862" cy="21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Background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2842F07-1004-7347-6543-ED9582BE6FBB}"/>
              </a:ext>
            </a:extLst>
          </p:cNvPr>
          <p:cNvSpPr txBox="1">
            <a:spLocks/>
          </p:cNvSpPr>
          <p:nvPr/>
        </p:nvSpPr>
        <p:spPr bwMode="auto">
          <a:xfrm>
            <a:off x="174784" y="717549"/>
            <a:ext cx="9108853" cy="52047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What is the WEF nexus?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Water uses energy, energy uses water, agriculture needs both. Humankind</a:t>
            </a:r>
            <a:r>
              <a:rPr kumimoji="0" lang="en-GB" sz="16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our increasingly urban societies need all three. However,</a:t>
            </a:r>
            <a:r>
              <a:rPr kumimoji="0" lang="en-GB" sz="16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resources continue depleting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fr-BE" sz="9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Challenges, facts and figures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Tx/>
              <a:buChar char="•"/>
              <a:tabLst>
                <a:tab pos="542925" algn="l"/>
              </a:tabLst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2030, 47% of the world's population will be living in areas of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high-water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stress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southern Africa will be the most affected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Tx/>
              <a:buChar char="•"/>
              <a:tabLst>
                <a:tab pos="542925" algn="l"/>
              </a:tabLst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2050, global population is expected to reach 9 billion. 70% more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food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needed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Tx/>
              <a:buChar char="•"/>
              <a:tabLst>
                <a:tab pos="542925" algn="l"/>
              </a:tabLst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Agriculture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accounts for roughly 70% of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water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(over 60% in South Africa)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Tx/>
              <a:buChar char="•"/>
              <a:tabLst>
                <a:tab pos="542925" algn="l"/>
              </a:tabLst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Hydropower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20% of the world's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electricity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is the main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energy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source in southern Africa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Tx/>
              <a:buChar char="•"/>
              <a:tabLst>
                <a:tab pos="542925" algn="l"/>
              </a:tabLst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2030 humankind will need 30% more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water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40% more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energy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10% of existing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crop land 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biofuels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fr-BE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fr-BE" altLang="en-US" sz="1600" b="1" i="0" u="sng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fr-BE" alt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Verdana" pitchFamily="34" charset="0"/>
              <a:buAutoNum type="arabicPeriod"/>
              <a:tabLst/>
              <a:defRPr/>
            </a:pPr>
            <a:endParaRPr kumimoji="0" lang="fr-BE" alt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Verdana" pitchFamily="34" charset="0"/>
              <a:buAutoNum type="arabicPeriod"/>
              <a:tabLst/>
              <a:defRPr/>
            </a:pPr>
            <a:endParaRPr kumimoji="0" lang="fr-BE" alt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fr-BE" alt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Verdana" pitchFamily="34" charset="0"/>
              <a:buAutoNum type="arabicPeriod"/>
              <a:tabLst/>
              <a:defRPr/>
            </a:pPr>
            <a:endParaRPr kumimoji="0" lang="en-GB" alt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Verdana" pitchFamily="34" charset="0"/>
              <a:buAutoNum type="arabicPeriod"/>
              <a:tabLst/>
              <a:defRPr/>
            </a:pPr>
            <a:endParaRPr kumimoji="0" lang="en-GB" alt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Verdana" pitchFamily="34" charset="0"/>
              <a:buAutoNum type="arabicPeriod"/>
              <a:tabLst/>
              <a:defRPr/>
            </a:pPr>
            <a:endParaRPr kumimoji="0" lang="en-GB" alt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Verdana" pitchFamily="34" charset="0"/>
              <a:buAutoNum type="arabicPeriod"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7A02F-B1D5-B3BB-E402-8CB85A30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518" y="2207137"/>
            <a:ext cx="2459698" cy="244372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48353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Background (cont.)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7A02F-B1D5-B3BB-E402-8CB85A30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518" y="2207137"/>
            <a:ext cx="2459698" cy="2443726"/>
          </a:xfrm>
          <a:prstGeom prst="rect">
            <a:avLst/>
          </a:prstGeom>
          <a:ln w="12700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5EE5140-C93E-0635-7F66-69FED3784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4" y="636931"/>
            <a:ext cx="8969216" cy="60224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58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Benefits of Nexus Approaches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7CD33A-A358-C2A2-6D01-F4B4F02D147E}"/>
              </a:ext>
            </a:extLst>
          </p:cNvPr>
          <p:cNvSpPr txBox="1">
            <a:spLocks/>
          </p:cNvSpPr>
          <p:nvPr/>
        </p:nvSpPr>
        <p:spPr>
          <a:xfrm>
            <a:off x="159488" y="882509"/>
            <a:ext cx="8654903" cy="4774018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sz="26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Uncover synergies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17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multi-sectoral systems analysis reveals that urine separation technology (UST), which requires less water than conventional methods, could lead to a 10% reduction in water needs, lowering the energy use in water supply by about 10% and wastewater treatment by nearly 25%</a:t>
            </a:r>
          </a:p>
          <a:p>
            <a:pPr marL="342900" indent="-342900"/>
            <a:r>
              <a:rPr lang="en-ZA" sz="26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Detect </a:t>
            </a:r>
            <a:r>
              <a:rPr lang="en-ZA" sz="26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trade-offs</a:t>
            </a:r>
            <a:r>
              <a:rPr lang="en-ZA" sz="26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among sectors,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17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Trade-offs occur in drier regions where farmers choose between multiple types of crops that have different water and energy demands</a:t>
            </a:r>
            <a:endParaRPr lang="en-ZA" sz="26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ZA" sz="26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Unveiling </a:t>
            </a:r>
            <a:r>
              <a:rPr lang="en-ZA" sz="26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unexpected consequences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17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biofuels emissions were proposed as part of the solution to increased CO2 from burning fossil fuels, but unexpected side effects occurred (e.g. water scarcity as their production, processing and distribution)</a:t>
            </a:r>
          </a:p>
          <a:p>
            <a:pPr marL="342900" indent="-342900"/>
            <a:r>
              <a:rPr lang="en-ZA" sz="26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Promote cooperation, coordination and policy coherence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17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 nexus approach has been incorporated into a hydro-economic systems model and scenario analysis to investigate resource security and allocation in a River Basin</a:t>
            </a:r>
          </a:p>
          <a:p>
            <a:pPr marL="342900" indent="-342900"/>
            <a:r>
              <a:rPr lang="en-US" sz="26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Achieving the </a:t>
            </a:r>
            <a:r>
              <a:rPr lang="en-ZA" sz="26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SDGs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17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The achievement of the SDGs requires all relevant stakeholders to work together and manage the synergies and trade-offs among different management or governance sectors (for example, food, health, water and energy)</a:t>
            </a:r>
            <a:endParaRPr lang="en-US" sz="1700" b="1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olorful circle with symbols&#10;&#10;Description automatically generated">
            <a:extLst>
              <a:ext uri="{FF2B5EF4-FFF2-40B4-BE49-F238E27FC236}">
                <a16:creationId xmlns:a16="http://schemas.microsoft.com/office/drawing/2014/main" id="{8606BEFF-15AD-073A-A5F2-79B7FFFE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835" y="2028234"/>
            <a:ext cx="3115101" cy="31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8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Nexus Configurations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BF7211-F2A5-7D4C-9B95-4F36EE66C6A5}"/>
              </a:ext>
            </a:extLst>
          </p:cNvPr>
          <p:cNvGrpSpPr/>
          <p:nvPr/>
        </p:nvGrpSpPr>
        <p:grpSpPr>
          <a:xfrm>
            <a:off x="212651" y="1489558"/>
            <a:ext cx="6368903" cy="3942681"/>
            <a:chOff x="1392865" y="1004697"/>
            <a:chExt cx="9058940" cy="4799861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3679286B-FD72-0E84-F6B8-13C3161DF911}"/>
                </a:ext>
              </a:extLst>
            </p:cNvPr>
            <p:cNvSpPr txBox="1">
              <a:spLocks/>
            </p:cNvSpPr>
            <p:nvPr/>
          </p:nvSpPr>
          <p:spPr>
            <a:xfrm>
              <a:off x="1392865" y="1004697"/>
              <a:ext cx="9058940" cy="584775"/>
            </a:xfrm>
            <a:prstGeom prst="rect">
              <a:avLst/>
            </a:prstGeom>
          </p:spPr>
          <p:txBody>
            <a:bodyPr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are several nexus configurations or examples (e.g. Women–water nexus, Food–energy nexus,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084DE4-B84A-40F2-4E01-A00BA13BC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9191" y="1541721"/>
              <a:ext cx="8952614" cy="4262837"/>
            </a:xfrm>
            <a:prstGeom prst="rect">
              <a:avLst/>
            </a:prstGeom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2A5868-FE39-F56E-3D84-55913626EDC6}"/>
              </a:ext>
            </a:extLst>
          </p:cNvPr>
          <p:cNvSpPr txBox="1">
            <a:spLocks/>
          </p:cNvSpPr>
          <p:nvPr/>
        </p:nvSpPr>
        <p:spPr>
          <a:xfrm>
            <a:off x="6772939" y="1930679"/>
            <a:ext cx="5270205" cy="35015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>
              <a:lnSpc>
                <a:spcPct val="120000"/>
              </a:lnSpc>
            </a:pPr>
            <a:r>
              <a:rPr lang="en-Z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nexus studies focus on </a:t>
            </a:r>
            <a:r>
              <a:rPr lang="en-Z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sectors</a:t>
            </a:r>
            <a:r>
              <a:rPr lang="en-Z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such as energy and water, water and food, food and energy or food and biodiversity;</a:t>
            </a:r>
          </a:p>
          <a:p>
            <a:pPr marL="265113" lvl="1">
              <a:lnSpc>
                <a:spcPct val="120000"/>
              </a:lnSpc>
            </a:pPr>
            <a:r>
              <a:rPr lang="en-Z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Amongst the various nexus configurations, the water-energy-food (WEF) nexus has garnered particular interest.</a:t>
            </a:r>
          </a:p>
          <a:p>
            <a:pPr marL="893763" lvl="3">
              <a:lnSpc>
                <a:spcPct val="120000"/>
              </a:lnSpc>
            </a:pPr>
            <a:r>
              <a:rPr lang="en-ZA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finite and indispensable nature of each of these resources;</a:t>
            </a:r>
          </a:p>
          <a:p>
            <a:pPr marL="893763" lvl="3">
              <a:lnSpc>
                <a:spcPct val="120000"/>
              </a:lnSpc>
            </a:pPr>
            <a:r>
              <a:rPr lang="en-ZA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ever-increasing demand for them due to population growth and changes in consumption patterns</a:t>
            </a:r>
            <a:r>
              <a:rPr lang="en-Z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ZA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WEF Nexus Concept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73F243-6E12-4971-A38B-D96CDE14E090}"/>
              </a:ext>
            </a:extLst>
          </p:cNvPr>
          <p:cNvSpPr txBox="1">
            <a:spLocks/>
          </p:cNvSpPr>
          <p:nvPr/>
        </p:nvSpPr>
        <p:spPr>
          <a:xfrm>
            <a:off x="120041" y="1226182"/>
            <a:ext cx="5975959" cy="427085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The</a:t>
            </a:r>
            <a:r>
              <a:rPr lang="en-ZA" sz="22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connections </a:t>
            </a:r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between </a:t>
            </a:r>
            <a:r>
              <a:rPr lang="en-ZA" sz="22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the water, energy, food and ecosystems</a:t>
            </a:r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, together with the synergies, conflicts and trade-offs that arise from their management  (e.g. water for food and food for water,….) </a:t>
            </a:r>
          </a:p>
          <a:p>
            <a:pPr marL="342900" indent="-342900"/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 </a:t>
            </a:r>
            <a:r>
              <a:rPr lang="en-ZA" sz="2200" b="1" i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multicentric lens </a:t>
            </a:r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for assessing </a:t>
            </a:r>
            <a:r>
              <a:rPr lang="en-ZA" sz="22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integrated resources </a:t>
            </a:r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management and </a:t>
            </a:r>
            <a:r>
              <a:rPr lang="en-ZA" sz="22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sustainable development </a:t>
            </a:r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in the past decade</a:t>
            </a:r>
          </a:p>
          <a:p>
            <a:pPr marL="342900" indent="-342900"/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It can be used as a:</a:t>
            </a:r>
          </a:p>
          <a:p>
            <a:pPr marL="1028700" lvl="1" indent="-342900"/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Conceptual framework</a:t>
            </a:r>
          </a:p>
          <a:p>
            <a:pPr marL="1028700" lvl="1" indent="-342900"/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Analytical tool</a:t>
            </a:r>
          </a:p>
          <a:p>
            <a:pPr marL="1028700" lvl="1" indent="-342900"/>
            <a:r>
              <a:rPr lang="en-ZA" sz="22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Discourse  </a:t>
            </a:r>
            <a:endParaRPr lang="en-ZA" sz="20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endParaRPr lang="en-ZA" sz="20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5C8A320-81D5-DED3-08CE-D87A0E181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/>
          <a:stretch/>
        </p:blipFill>
        <p:spPr>
          <a:xfrm>
            <a:off x="6877060" y="712967"/>
            <a:ext cx="5105544" cy="5209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332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167A3-5123-9F7F-2141-DB785800535C}"/>
              </a:ext>
            </a:extLst>
          </p:cNvPr>
          <p:cNvSpPr txBox="1"/>
          <p:nvPr/>
        </p:nvSpPr>
        <p:spPr>
          <a:xfrm>
            <a:off x="0" y="-292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WEF Nexus Research: Its evolution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4851738-9E8E-CEC1-442F-77CE0712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33" y="2025393"/>
            <a:ext cx="4208361" cy="30027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350062-32F5-2D6F-783F-A6618E62B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6" y="999534"/>
            <a:ext cx="7620108" cy="47633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9975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918</Words>
  <Application>Microsoft Office PowerPoint</Application>
  <PresentationFormat>Widescreen</PresentationFormat>
  <Paragraphs>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Gill Sans MT</vt:lpstr>
      <vt:lpstr>Lato</vt:lpstr>
      <vt:lpstr>휴먼매직체</vt:lpstr>
      <vt:lpstr>Segoe UI Semibold</vt:lpstr>
      <vt:lpstr>Segoe UI Symbol</vt:lpstr>
      <vt:lpstr>Verdana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bachtiar nurhakim</dc:creator>
  <cp:lastModifiedBy>Sara Masia</cp:lastModifiedBy>
  <cp:revision>47</cp:revision>
  <dcterms:created xsi:type="dcterms:W3CDTF">2019-09-04T02:10:47Z</dcterms:created>
  <dcterms:modified xsi:type="dcterms:W3CDTF">2025-05-13T06:45:00Z</dcterms:modified>
</cp:coreProperties>
</file>