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3"/>
  </p:notesMasterIdLst>
  <p:sldIdLst>
    <p:sldId id="305" r:id="rId5"/>
    <p:sldId id="321" r:id="rId6"/>
    <p:sldId id="309" r:id="rId7"/>
    <p:sldId id="311" r:id="rId8"/>
    <p:sldId id="310" r:id="rId9"/>
    <p:sldId id="312" r:id="rId10"/>
    <p:sldId id="307" r:id="rId11"/>
    <p:sldId id="313" r:id="rId12"/>
    <p:sldId id="322" r:id="rId13"/>
    <p:sldId id="314" r:id="rId14"/>
    <p:sldId id="317" r:id="rId15"/>
    <p:sldId id="315" r:id="rId16"/>
    <p:sldId id="316" r:id="rId17"/>
    <p:sldId id="318" r:id="rId18"/>
    <p:sldId id="319" r:id="rId19"/>
    <p:sldId id="320" r:id="rId20"/>
    <p:sldId id="308"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B6345-4A32-419F-6153-16525A0114BD}" name="cuthbert taguta" initials="ct" userId="b0a347aff111203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 Senzanje (PhD)" initials="ASDS" lastIdx="14" clrIdx="0">
    <p:extLst>
      <p:ext uri="{19B8F6BF-5375-455C-9EA6-DF929625EA0E}">
        <p15:presenceInfo xmlns:p15="http://schemas.microsoft.com/office/powerpoint/2012/main" userId="A. Senzanje (Ph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B4EAD-64F1-BD84-3A51-CC10023C856F}" v="151" dt="2026-05-11T20:53:11.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74" autoAdjust="0"/>
  </p:normalViewPr>
  <p:slideViewPr>
    <p:cSldViewPr snapToGrid="0">
      <p:cViewPr varScale="1">
        <p:scale>
          <a:sx n="82" d="100"/>
          <a:sy n="82" d="100"/>
        </p:scale>
        <p:origin x="2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47E84-229A-429E-9E1F-69143EBDF2F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BEADF6D-CC33-4995-9B28-DF33C523E6BA}">
      <dgm:prSet/>
      <dgm:spPr/>
      <dgm:t>
        <a:bodyPr/>
        <a:lstStyle/>
        <a:p>
          <a:pPr>
            <a:lnSpc>
              <a:spcPct val="100000"/>
            </a:lnSpc>
          </a:pPr>
          <a:r>
            <a:rPr lang="en-US" b="1"/>
            <a:t>Dr. Lerato Phali (UKZN)</a:t>
          </a:r>
          <a:endParaRPr lang="en-US"/>
        </a:p>
      </dgm:t>
    </dgm:pt>
    <dgm:pt modelId="{C8BBBC8E-1243-4614-BF0D-1A021DEDD761}" type="parTrans" cxnId="{FBA02463-97F7-460C-AEBD-5E4CA1751D06}">
      <dgm:prSet/>
      <dgm:spPr/>
      <dgm:t>
        <a:bodyPr/>
        <a:lstStyle/>
        <a:p>
          <a:endParaRPr lang="en-US"/>
        </a:p>
      </dgm:t>
    </dgm:pt>
    <dgm:pt modelId="{71B775D1-2C93-41A5-AFCA-2F5AACB96903}" type="sibTrans" cxnId="{FBA02463-97F7-460C-AEBD-5E4CA1751D06}">
      <dgm:prSet/>
      <dgm:spPr/>
      <dgm:t>
        <a:bodyPr/>
        <a:lstStyle/>
        <a:p>
          <a:pPr>
            <a:lnSpc>
              <a:spcPct val="100000"/>
            </a:lnSpc>
          </a:pPr>
          <a:endParaRPr lang="en-US"/>
        </a:p>
      </dgm:t>
    </dgm:pt>
    <dgm:pt modelId="{D99E4796-2145-4F8B-931B-6B82BAF6A0A6}">
      <dgm:prSet/>
      <dgm:spPr/>
      <dgm:t>
        <a:bodyPr/>
        <a:lstStyle/>
        <a:p>
          <a:pPr>
            <a:lnSpc>
              <a:spcPct val="100000"/>
            </a:lnSpc>
          </a:pPr>
          <a:r>
            <a:rPr lang="en-ZA" b="1"/>
            <a:t>Water Energy Food Nexus Masterclass 2026</a:t>
          </a:r>
          <a:endParaRPr lang="en-US"/>
        </a:p>
      </dgm:t>
    </dgm:pt>
    <dgm:pt modelId="{60C547CC-3AEC-4EDD-B198-C7896B493493}" type="parTrans" cxnId="{8F30A542-FCBE-4B3F-93AE-455A3F2ACD80}">
      <dgm:prSet/>
      <dgm:spPr/>
      <dgm:t>
        <a:bodyPr/>
        <a:lstStyle/>
        <a:p>
          <a:endParaRPr lang="en-US"/>
        </a:p>
      </dgm:t>
    </dgm:pt>
    <dgm:pt modelId="{8175076A-4274-4072-B0B9-ED0FE10D8905}" type="sibTrans" cxnId="{8F30A542-FCBE-4B3F-93AE-455A3F2ACD80}">
      <dgm:prSet/>
      <dgm:spPr/>
      <dgm:t>
        <a:bodyPr/>
        <a:lstStyle/>
        <a:p>
          <a:pPr>
            <a:lnSpc>
              <a:spcPct val="100000"/>
            </a:lnSpc>
          </a:pPr>
          <a:endParaRPr lang="en-US"/>
        </a:p>
      </dgm:t>
    </dgm:pt>
    <dgm:pt modelId="{D850B04A-DC71-41E7-845A-8AE2FA349E68}">
      <dgm:prSet/>
      <dgm:spPr/>
      <dgm:t>
        <a:bodyPr/>
        <a:lstStyle/>
        <a:p>
          <a:pPr>
            <a:lnSpc>
              <a:spcPct val="100000"/>
            </a:lnSpc>
          </a:pPr>
          <a:r>
            <a:rPr lang="en-US" b="1"/>
            <a:t>1</a:t>
          </a:r>
          <a:r>
            <a:rPr lang="en-ZA" b="1"/>
            <a:t>2 May 2026</a:t>
          </a:r>
          <a:endParaRPr lang="en-US"/>
        </a:p>
      </dgm:t>
    </dgm:pt>
    <dgm:pt modelId="{2343EE06-7520-4DBC-87EE-337F54BC4929}" type="parTrans" cxnId="{6399A581-D0D9-454D-8689-A717E9BBDB77}">
      <dgm:prSet/>
      <dgm:spPr/>
      <dgm:t>
        <a:bodyPr/>
        <a:lstStyle/>
        <a:p>
          <a:endParaRPr lang="en-US"/>
        </a:p>
      </dgm:t>
    </dgm:pt>
    <dgm:pt modelId="{E9BCBF9A-2829-48B3-B22A-8E73D3E5B5B2}" type="sibTrans" cxnId="{6399A581-D0D9-454D-8689-A717E9BBDB77}">
      <dgm:prSet/>
      <dgm:spPr/>
      <dgm:t>
        <a:bodyPr/>
        <a:lstStyle/>
        <a:p>
          <a:endParaRPr lang="en-US"/>
        </a:p>
      </dgm:t>
    </dgm:pt>
    <dgm:pt modelId="{916B1DB9-90ED-4818-B633-946F61BE649E}" type="pres">
      <dgm:prSet presAssocID="{4B547E84-229A-429E-9E1F-69143EBDF2FE}" presName="root" presStyleCnt="0">
        <dgm:presLayoutVars>
          <dgm:dir/>
          <dgm:resizeHandles val="exact"/>
        </dgm:presLayoutVars>
      </dgm:prSet>
      <dgm:spPr/>
    </dgm:pt>
    <dgm:pt modelId="{E5D14ECB-21BA-4DD9-A3F9-9B786A7A6A1C}" type="pres">
      <dgm:prSet presAssocID="{4B547E84-229A-429E-9E1F-69143EBDF2FE}" presName="container" presStyleCnt="0">
        <dgm:presLayoutVars>
          <dgm:dir/>
          <dgm:resizeHandles val="exact"/>
        </dgm:presLayoutVars>
      </dgm:prSet>
      <dgm:spPr/>
    </dgm:pt>
    <dgm:pt modelId="{3C8DB897-DD52-4BB7-B67B-DEBA9DF10387}" type="pres">
      <dgm:prSet presAssocID="{9BEADF6D-CC33-4995-9B28-DF33C523E6BA}" presName="compNode" presStyleCnt="0"/>
      <dgm:spPr/>
    </dgm:pt>
    <dgm:pt modelId="{7A780232-5ABD-419C-A453-FFEA623855A5}" type="pres">
      <dgm:prSet presAssocID="{9BEADF6D-CC33-4995-9B28-DF33C523E6BA}" presName="iconBgRect" presStyleLbl="bgShp" presStyleIdx="0" presStyleCnt="3"/>
      <dgm:spPr/>
    </dgm:pt>
    <dgm:pt modelId="{B8B83102-A0B0-40C1-83EB-83892824D70C}" type="pres">
      <dgm:prSet presAssocID="{9BEADF6D-CC33-4995-9B28-DF33C523E6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A83B76F9-FAAB-47A8-83C1-EAF4C73B1A66}" type="pres">
      <dgm:prSet presAssocID="{9BEADF6D-CC33-4995-9B28-DF33C523E6BA}" presName="spaceRect" presStyleCnt="0"/>
      <dgm:spPr/>
    </dgm:pt>
    <dgm:pt modelId="{8E8039BE-FE1D-46F6-9BFE-ECC689798243}" type="pres">
      <dgm:prSet presAssocID="{9BEADF6D-CC33-4995-9B28-DF33C523E6BA}" presName="textRect" presStyleLbl="revTx" presStyleIdx="0" presStyleCnt="3">
        <dgm:presLayoutVars>
          <dgm:chMax val="1"/>
          <dgm:chPref val="1"/>
        </dgm:presLayoutVars>
      </dgm:prSet>
      <dgm:spPr/>
    </dgm:pt>
    <dgm:pt modelId="{37EBD2D4-DE41-4F79-BD60-5EA5A0C09474}" type="pres">
      <dgm:prSet presAssocID="{71B775D1-2C93-41A5-AFCA-2F5AACB96903}" presName="sibTrans" presStyleLbl="sibTrans2D1" presStyleIdx="0" presStyleCnt="0"/>
      <dgm:spPr/>
    </dgm:pt>
    <dgm:pt modelId="{BB97A226-91E0-4563-980E-31FA706C1C4E}" type="pres">
      <dgm:prSet presAssocID="{D99E4796-2145-4F8B-931B-6B82BAF6A0A6}" presName="compNode" presStyleCnt="0"/>
      <dgm:spPr/>
    </dgm:pt>
    <dgm:pt modelId="{4F21A3AA-27DA-4B48-AE81-6D8C7E3162D6}" type="pres">
      <dgm:prSet presAssocID="{D99E4796-2145-4F8B-931B-6B82BAF6A0A6}" presName="iconBgRect" presStyleLbl="bgShp" presStyleIdx="1" presStyleCnt="3"/>
      <dgm:spPr/>
    </dgm:pt>
    <dgm:pt modelId="{9C06D124-0ECD-402C-8F27-5F1DC7A90060}" type="pres">
      <dgm:prSet presAssocID="{D99E4796-2145-4F8B-931B-6B82BAF6A0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7A01AADB-906C-426F-BB20-4A95AA31C09E}" type="pres">
      <dgm:prSet presAssocID="{D99E4796-2145-4F8B-931B-6B82BAF6A0A6}" presName="spaceRect" presStyleCnt="0"/>
      <dgm:spPr/>
    </dgm:pt>
    <dgm:pt modelId="{72495339-7745-4A25-A40E-332FEFC0FC80}" type="pres">
      <dgm:prSet presAssocID="{D99E4796-2145-4F8B-931B-6B82BAF6A0A6}" presName="textRect" presStyleLbl="revTx" presStyleIdx="1" presStyleCnt="3">
        <dgm:presLayoutVars>
          <dgm:chMax val="1"/>
          <dgm:chPref val="1"/>
        </dgm:presLayoutVars>
      </dgm:prSet>
      <dgm:spPr/>
    </dgm:pt>
    <dgm:pt modelId="{D5D98AE2-4D50-47C3-AEF1-DB77A3413C5C}" type="pres">
      <dgm:prSet presAssocID="{8175076A-4274-4072-B0B9-ED0FE10D8905}" presName="sibTrans" presStyleLbl="sibTrans2D1" presStyleIdx="0" presStyleCnt="0"/>
      <dgm:spPr/>
    </dgm:pt>
    <dgm:pt modelId="{5EF6A9C3-EE4A-498D-8C56-44F16A945044}" type="pres">
      <dgm:prSet presAssocID="{D850B04A-DC71-41E7-845A-8AE2FA349E68}" presName="compNode" presStyleCnt="0"/>
      <dgm:spPr/>
    </dgm:pt>
    <dgm:pt modelId="{DF8DE65D-AF24-474E-989C-AED6BA02626D}" type="pres">
      <dgm:prSet presAssocID="{D850B04A-DC71-41E7-845A-8AE2FA349E68}" presName="iconBgRect" presStyleLbl="bgShp" presStyleIdx="2" presStyleCnt="3"/>
      <dgm:spPr/>
    </dgm:pt>
    <dgm:pt modelId="{F6829C92-5956-4613-9EB7-BD33EA824892}" type="pres">
      <dgm:prSet presAssocID="{D850B04A-DC71-41E7-845A-8AE2FA349E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4D223BEA-05D2-40FC-8E47-75B25CBCECD8}" type="pres">
      <dgm:prSet presAssocID="{D850B04A-DC71-41E7-845A-8AE2FA349E68}" presName="spaceRect" presStyleCnt="0"/>
      <dgm:spPr/>
    </dgm:pt>
    <dgm:pt modelId="{68DB1717-92A4-493D-9D75-5507846D2DAE}" type="pres">
      <dgm:prSet presAssocID="{D850B04A-DC71-41E7-845A-8AE2FA349E68}" presName="textRect" presStyleLbl="revTx" presStyleIdx="2" presStyleCnt="3">
        <dgm:presLayoutVars>
          <dgm:chMax val="1"/>
          <dgm:chPref val="1"/>
        </dgm:presLayoutVars>
      </dgm:prSet>
      <dgm:spPr/>
    </dgm:pt>
  </dgm:ptLst>
  <dgm:cxnLst>
    <dgm:cxn modelId="{D292642D-7FF5-47DA-AD21-1AA27C31BEE8}" type="presOf" srcId="{D850B04A-DC71-41E7-845A-8AE2FA349E68}" destId="{68DB1717-92A4-493D-9D75-5507846D2DAE}" srcOrd="0" destOrd="0" presId="urn:microsoft.com/office/officeart/2018/2/layout/IconCircleList"/>
    <dgm:cxn modelId="{8F30A542-FCBE-4B3F-93AE-455A3F2ACD80}" srcId="{4B547E84-229A-429E-9E1F-69143EBDF2FE}" destId="{D99E4796-2145-4F8B-931B-6B82BAF6A0A6}" srcOrd="1" destOrd="0" parTransId="{60C547CC-3AEC-4EDD-B198-C7896B493493}" sibTransId="{8175076A-4274-4072-B0B9-ED0FE10D8905}"/>
    <dgm:cxn modelId="{FBA02463-97F7-460C-AEBD-5E4CA1751D06}" srcId="{4B547E84-229A-429E-9E1F-69143EBDF2FE}" destId="{9BEADF6D-CC33-4995-9B28-DF33C523E6BA}" srcOrd="0" destOrd="0" parTransId="{C8BBBC8E-1243-4614-BF0D-1A021DEDD761}" sibTransId="{71B775D1-2C93-41A5-AFCA-2F5AACB96903}"/>
    <dgm:cxn modelId="{2CF7BB55-AB86-4D25-AF85-893549BB3BDC}" type="presOf" srcId="{9BEADF6D-CC33-4995-9B28-DF33C523E6BA}" destId="{8E8039BE-FE1D-46F6-9BFE-ECC689798243}" srcOrd="0" destOrd="0" presId="urn:microsoft.com/office/officeart/2018/2/layout/IconCircleList"/>
    <dgm:cxn modelId="{6399A581-D0D9-454D-8689-A717E9BBDB77}" srcId="{4B547E84-229A-429E-9E1F-69143EBDF2FE}" destId="{D850B04A-DC71-41E7-845A-8AE2FA349E68}" srcOrd="2" destOrd="0" parTransId="{2343EE06-7520-4DBC-87EE-337F54BC4929}" sibTransId="{E9BCBF9A-2829-48B3-B22A-8E73D3E5B5B2}"/>
    <dgm:cxn modelId="{120D0298-BA61-440B-963B-8933DF7181B3}" type="presOf" srcId="{71B775D1-2C93-41A5-AFCA-2F5AACB96903}" destId="{37EBD2D4-DE41-4F79-BD60-5EA5A0C09474}" srcOrd="0" destOrd="0" presId="urn:microsoft.com/office/officeart/2018/2/layout/IconCircleList"/>
    <dgm:cxn modelId="{817F52DA-DA20-4729-9FDC-D281E2E0FD16}" type="presOf" srcId="{8175076A-4274-4072-B0B9-ED0FE10D8905}" destId="{D5D98AE2-4D50-47C3-AEF1-DB77A3413C5C}" srcOrd="0" destOrd="0" presId="urn:microsoft.com/office/officeart/2018/2/layout/IconCircleList"/>
    <dgm:cxn modelId="{70FEDEDA-433E-4437-812F-E6A8AC81032B}" type="presOf" srcId="{4B547E84-229A-429E-9E1F-69143EBDF2FE}" destId="{916B1DB9-90ED-4818-B633-946F61BE649E}" srcOrd="0" destOrd="0" presId="urn:microsoft.com/office/officeart/2018/2/layout/IconCircleList"/>
    <dgm:cxn modelId="{D80EF1E7-38FF-4A3F-8B3C-9823FDF450D9}" type="presOf" srcId="{D99E4796-2145-4F8B-931B-6B82BAF6A0A6}" destId="{72495339-7745-4A25-A40E-332FEFC0FC80}" srcOrd="0" destOrd="0" presId="urn:microsoft.com/office/officeart/2018/2/layout/IconCircleList"/>
    <dgm:cxn modelId="{792A652C-C002-4A7C-93CF-A118A2B9AD18}" type="presParOf" srcId="{916B1DB9-90ED-4818-B633-946F61BE649E}" destId="{E5D14ECB-21BA-4DD9-A3F9-9B786A7A6A1C}" srcOrd="0" destOrd="0" presId="urn:microsoft.com/office/officeart/2018/2/layout/IconCircleList"/>
    <dgm:cxn modelId="{07843EA3-91BD-405D-B127-F576C06B01B5}" type="presParOf" srcId="{E5D14ECB-21BA-4DD9-A3F9-9B786A7A6A1C}" destId="{3C8DB897-DD52-4BB7-B67B-DEBA9DF10387}" srcOrd="0" destOrd="0" presId="urn:microsoft.com/office/officeart/2018/2/layout/IconCircleList"/>
    <dgm:cxn modelId="{793A896B-E642-419F-BCE4-92D8543CED3B}" type="presParOf" srcId="{3C8DB897-DD52-4BB7-B67B-DEBA9DF10387}" destId="{7A780232-5ABD-419C-A453-FFEA623855A5}" srcOrd="0" destOrd="0" presId="urn:microsoft.com/office/officeart/2018/2/layout/IconCircleList"/>
    <dgm:cxn modelId="{7E315F69-9D74-4A0A-A7A5-781BD06AAA67}" type="presParOf" srcId="{3C8DB897-DD52-4BB7-B67B-DEBA9DF10387}" destId="{B8B83102-A0B0-40C1-83EB-83892824D70C}" srcOrd="1" destOrd="0" presId="urn:microsoft.com/office/officeart/2018/2/layout/IconCircleList"/>
    <dgm:cxn modelId="{1BE0F7EB-59C9-4590-AFBF-3FA8AD17CD05}" type="presParOf" srcId="{3C8DB897-DD52-4BB7-B67B-DEBA9DF10387}" destId="{A83B76F9-FAAB-47A8-83C1-EAF4C73B1A66}" srcOrd="2" destOrd="0" presId="urn:microsoft.com/office/officeart/2018/2/layout/IconCircleList"/>
    <dgm:cxn modelId="{45FA28BB-FE8F-4073-BB49-D2D10A35EA1F}" type="presParOf" srcId="{3C8DB897-DD52-4BB7-B67B-DEBA9DF10387}" destId="{8E8039BE-FE1D-46F6-9BFE-ECC689798243}" srcOrd="3" destOrd="0" presId="urn:microsoft.com/office/officeart/2018/2/layout/IconCircleList"/>
    <dgm:cxn modelId="{EA2EF3FC-476D-412E-9BCB-5CA5ABEA2B2A}" type="presParOf" srcId="{E5D14ECB-21BA-4DD9-A3F9-9B786A7A6A1C}" destId="{37EBD2D4-DE41-4F79-BD60-5EA5A0C09474}" srcOrd="1" destOrd="0" presId="urn:microsoft.com/office/officeart/2018/2/layout/IconCircleList"/>
    <dgm:cxn modelId="{DA1EFC59-BB08-4837-9123-4FAD1F176FFA}" type="presParOf" srcId="{E5D14ECB-21BA-4DD9-A3F9-9B786A7A6A1C}" destId="{BB97A226-91E0-4563-980E-31FA706C1C4E}" srcOrd="2" destOrd="0" presId="urn:microsoft.com/office/officeart/2018/2/layout/IconCircleList"/>
    <dgm:cxn modelId="{4F7F9162-4E56-407C-998E-4DEE5C6ED643}" type="presParOf" srcId="{BB97A226-91E0-4563-980E-31FA706C1C4E}" destId="{4F21A3AA-27DA-4B48-AE81-6D8C7E3162D6}" srcOrd="0" destOrd="0" presId="urn:microsoft.com/office/officeart/2018/2/layout/IconCircleList"/>
    <dgm:cxn modelId="{5E94A813-C006-4C1E-84D5-CF3BBB4E4DE9}" type="presParOf" srcId="{BB97A226-91E0-4563-980E-31FA706C1C4E}" destId="{9C06D124-0ECD-402C-8F27-5F1DC7A90060}" srcOrd="1" destOrd="0" presId="urn:microsoft.com/office/officeart/2018/2/layout/IconCircleList"/>
    <dgm:cxn modelId="{2365194E-2786-46DC-BB99-5C238E48FAE3}" type="presParOf" srcId="{BB97A226-91E0-4563-980E-31FA706C1C4E}" destId="{7A01AADB-906C-426F-BB20-4A95AA31C09E}" srcOrd="2" destOrd="0" presId="urn:microsoft.com/office/officeart/2018/2/layout/IconCircleList"/>
    <dgm:cxn modelId="{969901F0-EE0B-479E-8D2A-4F2F5E0C6D46}" type="presParOf" srcId="{BB97A226-91E0-4563-980E-31FA706C1C4E}" destId="{72495339-7745-4A25-A40E-332FEFC0FC80}" srcOrd="3" destOrd="0" presId="urn:microsoft.com/office/officeart/2018/2/layout/IconCircleList"/>
    <dgm:cxn modelId="{1E62B47B-E755-4102-8044-8250A7042DF7}" type="presParOf" srcId="{E5D14ECB-21BA-4DD9-A3F9-9B786A7A6A1C}" destId="{D5D98AE2-4D50-47C3-AEF1-DB77A3413C5C}" srcOrd="3" destOrd="0" presId="urn:microsoft.com/office/officeart/2018/2/layout/IconCircleList"/>
    <dgm:cxn modelId="{D298C161-DD26-46AD-8E0C-D83E7DE4E67B}" type="presParOf" srcId="{E5D14ECB-21BA-4DD9-A3F9-9B786A7A6A1C}" destId="{5EF6A9C3-EE4A-498D-8C56-44F16A945044}" srcOrd="4" destOrd="0" presId="urn:microsoft.com/office/officeart/2018/2/layout/IconCircleList"/>
    <dgm:cxn modelId="{FB4F3073-900A-4D22-AB48-5BA6CB43EACC}" type="presParOf" srcId="{5EF6A9C3-EE4A-498D-8C56-44F16A945044}" destId="{DF8DE65D-AF24-474E-989C-AED6BA02626D}" srcOrd="0" destOrd="0" presId="urn:microsoft.com/office/officeart/2018/2/layout/IconCircleList"/>
    <dgm:cxn modelId="{3FC7ED13-BE75-4CA5-82D5-8C7F13EBE238}" type="presParOf" srcId="{5EF6A9C3-EE4A-498D-8C56-44F16A945044}" destId="{F6829C92-5956-4613-9EB7-BD33EA824892}" srcOrd="1" destOrd="0" presId="urn:microsoft.com/office/officeart/2018/2/layout/IconCircleList"/>
    <dgm:cxn modelId="{822A3700-10BE-4720-9D50-57141249F9BE}" type="presParOf" srcId="{5EF6A9C3-EE4A-498D-8C56-44F16A945044}" destId="{4D223BEA-05D2-40FC-8E47-75B25CBCECD8}" srcOrd="2" destOrd="0" presId="urn:microsoft.com/office/officeart/2018/2/layout/IconCircleList"/>
    <dgm:cxn modelId="{6C62010A-6DDE-45DD-96A7-F7FDC92E3C20}" type="presParOf" srcId="{5EF6A9C3-EE4A-498D-8C56-44F16A945044}" destId="{68DB1717-92A4-493D-9D75-5507846D2DA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6626C-6FD2-44F5-9C46-CA1A7730FA88}"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A64F5A38-E2E2-4D96-A3C4-9D7208700590}">
      <dgm:prSet custT="1"/>
      <dgm:spPr/>
      <dgm:t>
        <a:bodyPr/>
        <a:lstStyle/>
        <a:p>
          <a:pPr>
            <a:lnSpc>
              <a:spcPct val="100000"/>
            </a:lnSpc>
          </a:pPr>
          <a:endParaRPr lang="en-ZA" sz="2000" b="1" dirty="0"/>
        </a:p>
        <a:p>
          <a:pPr>
            <a:lnSpc>
              <a:spcPct val="100000"/>
            </a:lnSpc>
          </a:pPr>
          <a:r>
            <a:rPr lang="en-ZA" sz="2000" b="1" dirty="0"/>
            <a:t>A WEF investment is spending money today on infrastructure, technology, or practices that simultaneously reduce future costs, increase future benefits, or reduce risks across at least two of the three Nexus sectors – water, energy, and food.</a:t>
          </a:r>
          <a:endParaRPr lang="en-US" sz="2000" b="1" dirty="0"/>
        </a:p>
      </dgm:t>
    </dgm:pt>
    <dgm:pt modelId="{D15BB51D-5755-413C-9A8B-B522D9382C50}" type="parTrans" cxnId="{DAD11FD4-242F-4C9E-BCC4-39970BDB51F6}">
      <dgm:prSet/>
      <dgm:spPr/>
      <dgm:t>
        <a:bodyPr/>
        <a:lstStyle/>
        <a:p>
          <a:endParaRPr lang="en-US"/>
        </a:p>
      </dgm:t>
    </dgm:pt>
    <dgm:pt modelId="{0CEBD945-5E6B-4238-9FF9-E77C48228196}" type="sibTrans" cxnId="{DAD11FD4-242F-4C9E-BCC4-39970BDB51F6}">
      <dgm:prSet/>
      <dgm:spPr/>
      <dgm:t>
        <a:bodyPr/>
        <a:lstStyle/>
        <a:p>
          <a:endParaRPr lang="en-US"/>
        </a:p>
      </dgm:t>
    </dgm:pt>
    <dgm:pt modelId="{D3FDD331-136E-472B-BAB5-870D05093AE8}">
      <dgm:prSet/>
      <dgm:spPr/>
      <dgm:t>
        <a:bodyPr/>
        <a:lstStyle/>
        <a:p>
          <a:pPr>
            <a:lnSpc>
              <a:spcPct val="100000"/>
            </a:lnSpc>
          </a:pPr>
          <a:r>
            <a:rPr lang="en-ZA" b="1" dirty="0"/>
            <a:t>Investment in the WEF Nexus means putting money into something now—like a solar pump or a drip irrigation system—so that future costs decreases and reliability increases.</a:t>
          </a:r>
          <a:endParaRPr lang="en-US" b="1" dirty="0"/>
        </a:p>
      </dgm:t>
    </dgm:pt>
    <dgm:pt modelId="{374A10F2-8837-45F4-99E6-B3C48BBB367C}" type="parTrans" cxnId="{2B099BC8-72B7-48D4-BEB7-FB9DE1F5F054}">
      <dgm:prSet/>
      <dgm:spPr/>
      <dgm:t>
        <a:bodyPr/>
        <a:lstStyle/>
        <a:p>
          <a:endParaRPr lang="en-US"/>
        </a:p>
      </dgm:t>
    </dgm:pt>
    <dgm:pt modelId="{B26EF5EA-7285-49B6-B3AD-DBAAB97C0E77}" type="sibTrans" cxnId="{2B099BC8-72B7-48D4-BEB7-FB9DE1F5F054}">
      <dgm:prSet/>
      <dgm:spPr/>
      <dgm:t>
        <a:bodyPr/>
        <a:lstStyle/>
        <a:p>
          <a:endParaRPr lang="en-US"/>
        </a:p>
      </dgm:t>
    </dgm:pt>
    <dgm:pt modelId="{BC9EBAFD-7A53-4D97-A70A-2E17CE42DD21}">
      <dgm:prSet/>
      <dgm:spPr/>
      <dgm:t>
        <a:bodyPr/>
        <a:lstStyle/>
        <a:p>
          <a:pPr>
            <a:lnSpc>
              <a:spcPct val="100000"/>
            </a:lnSpc>
          </a:pPr>
          <a:r>
            <a:rPr lang="en-ZA" b="1" dirty="0"/>
            <a:t>It presents the difference between paying forever (fuel, bottled water, imported food) and paying once (infrastructure that keeps giving). </a:t>
          </a:r>
          <a:endParaRPr lang="en-US" b="1" dirty="0"/>
        </a:p>
      </dgm:t>
    </dgm:pt>
    <dgm:pt modelId="{983120C7-606A-419E-87EE-9C222ABDBB76}" type="parTrans" cxnId="{3A75EC45-105A-4084-9E22-10E7FEA575D3}">
      <dgm:prSet/>
      <dgm:spPr/>
      <dgm:t>
        <a:bodyPr/>
        <a:lstStyle/>
        <a:p>
          <a:endParaRPr lang="en-US"/>
        </a:p>
      </dgm:t>
    </dgm:pt>
    <dgm:pt modelId="{C6832EC1-32E3-42DF-8EC4-663FDFF77353}" type="sibTrans" cxnId="{3A75EC45-105A-4084-9E22-10E7FEA575D3}">
      <dgm:prSet/>
      <dgm:spPr/>
      <dgm:t>
        <a:bodyPr/>
        <a:lstStyle/>
        <a:p>
          <a:endParaRPr lang="en-US"/>
        </a:p>
      </dgm:t>
    </dgm:pt>
    <dgm:pt modelId="{C149F877-AD22-44C2-93E4-35316782E770}">
      <dgm:prSet/>
      <dgm:spPr/>
      <dgm:t>
        <a:bodyPr/>
        <a:lstStyle/>
        <a:p>
          <a:pPr>
            <a:lnSpc>
              <a:spcPct val="100000"/>
            </a:lnSpc>
          </a:pPr>
          <a:r>
            <a:rPr lang="en-ZA" b="1" dirty="0"/>
            <a:t>A good WEF investment pays for itself over time and ensures synergistic financial viability because no sector is invested in, in isolation.</a:t>
          </a:r>
          <a:endParaRPr lang="en-US" b="1" dirty="0"/>
        </a:p>
      </dgm:t>
    </dgm:pt>
    <dgm:pt modelId="{F41BC033-B5AD-4D10-9BF2-B71B8F51F2C9}" type="parTrans" cxnId="{D4E4681D-0172-4C72-937F-075D009018CC}">
      <dgm:prSet/>
      <dgm:spPr/>
      <dgm:t>
        <a:bodyPr/>
        <a:lstStyle/>
        <a:p>
          <a:endParaRPr lang="en-US"/>
        </a:p>
      </dgm:t>
    </dgm:pt>
    <dgm:pt modelId="{EDF5F117-4737-4B46-8BA9-1DB3B279B282}" type="sibTrans" cxnId="{D4E4681D-0172-4C72-937F-075D009018CC}">
      <dgm:prSet/>
      <dgm:spPr/>
      <dgm:t>
        <a:bodyPr/>
        <a:lstStyle/>
        <a:p>
          <a:endParaRPr lang="en-US"/>
        </a:p>
      </dgm:t>
    </dgm:pt>
    <dgm:pt modelId="{45FD2F42-E929-4F9C-9E93-EF84387F91FD}" type="pres">
      <dgm:prSet presAssocID="{4846626C-6FD2-44F5-9C46-CA1A7730FA88}" presName="root" presStyleCnt="0">
        <dgm:presLayoutVars>
          <dgm:dir/>
          <dgm:resizeHandles val="exact"/>
        </dgm:presLayoutVars>
      </dgm:prSet>
      <dgm:spPr/>
    </dgm:pt>
    <dgm:pt modelId="{E025AE19-8691-4DA3-A061-CE06F3B94B4A}" type="pres">
      <dgm:prSet presAssocID="{A64F5A38-E2E2-4D96-A3C4-9D7208700590}" presName="compNode" presStyleCnt="0"/>
      <dgm:spPr/>
    </dgm:pt>
    <dgm:pt modelId="{A295E970-F117-44E7-BB6F-A388528B0AEB}" type="pres">
      <dgm:prSet presAssocID="{A64F5A38-E2E2-4D96-A3C4-9D7208700590}" presName="bgRect" presStyleLbl="bgShp" presStyleIdx="0" presStyleCnt="4"/>
      <dgm:spPr/>
    </dgm:pt>
    <dgm:pt modelId="{A2A81667-395B-4180-859F-678A7A53A5CA}" type="pres">
      <dgm:prSet presAssocID="{A64F5A38-E2E2-4D96-A3C4-9D72087005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F84A3C02-FA41-400C-9153-76D5F4A7AB67}" type="pres">
      <dgm:prSet presAssocID="{A64F5A38-E2E2-4D96-A3C4-9D7208700590}" presName="spaceRect" presStyleCnt="0"/>
      <dgm:spPr/>
    </dgm:pt>
    <dgm:pt modelId="{36EAC9FE-90C5-45FE-B278-D2C696DDAE3B}" type="pres">
      <dgm:prSet presAssocID="{A64F5A38-E2E2-4D96-A3C4-9D7208700590}" presName="parTx" presStyleLbl="revTx" presStyleIdx="0" presStyleCnt="4" custScaleX="100710" custLinFactNeighborY="1943">
        <dgm:presLayoutVars>
          <dgm:chMax val="0"/>
          <dgm:chPref val="0"/>
        </dgm:presLayoutVars>
      </dgm:prSet>
      <dgm:spPr/>
    </dgm:pt>
    <dgm:pt modelId="{2252D3E5-0EF9-4968-AC96-1C238B1B32F6}" type="pres">
      <dgm:prSet presAssocID="{0CEBD945-5E6B-4238-9FF9-E77C48228196}" presName="sibTrans" presStyleCnt="0"/>
      <dgm:spPr/>
    </dgm:pt>
    <dgm:pt modelId="{9E2A63F4-ABDE-49D8-83A1-383AD773A4B9}" type="pres">
      <dgm:prSet presAssocID="{D3FDD331-136E-472B-BAB5-870D05093AE8}" presName="compNode" presStyleCnt="0"/>
      <dgm:spPr/>
    </dgm:pt>
    <dgm:pt modelId="{69B3C988-1A3F-4A75-ACE0-FAB4E8DF8D5C}" type="pres">
      <dgm:prSet presAssocID="{D3FDD331-136E-472B-BAB5-870D05093AE8}" presName="bgRect" presStyleLbl="bgShp" presStyleIdx="1" presStyleCnt="4"/>
      <dgm:spPr/>
    </dgm:pt>
    <dgm:pt modelId="{660612CB-FA3D-4FF5-841B-88E389ADF377}" type="pres">
      <dgm:prSet presAssocID="{D3FDD331-136E-472B-BAB5-870D05093A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1FA26B1D-7E63-4199-8A76-E9E0E0699F5D}" type="pres">
      <dgm:prSet presAssocID="{D3FDD331-136E-472B-BAB5-870D05093AE8}" presName="spaceRect" presStyleCnt="0"/>
      <dgm:spPr/>
    </dgm:pt>
    <dgm:pt modelId="{D712AC95-9DC0-4773-9652-4196340B826F}" type="pres">
      <dgm:prSet presAssocID="{D3FDD331-136E-472B-BAB5-870D05093AE8}" presName="parTx" presStyleLbl="revTx" presStyleIdx="1" presStyleCnt="4">
        <dgm:presLayoutVars>
          <dgm:chMax val="0"/>
          <dgm:chPref val="0"/>
        </dgm:presLayoutVars>
      </dgm:prSet>
      <dgm:spPr/>
    </dgm:pt>
    <dgm:pt modelId="{753C2BA2-FE53-403A-9B98-B42B3C6D2765}" type="pres">
      <dgm:prSet presAssocID="{B26EF5EA-7285-49B6-B3AD-DBAAB97C0E77}" presName="sibTrans" presStyleCnt="0"/>
      <dgm:spPr/>
    </dgm:pt>
    <dgm:pt modelId="{0834014C-AEA0-4684-9938-BF7A558AE5F3}" type="pres">
      <dgm:prSet presAssocID="{BC9EBAFD-7A53-4D97-A70A-2E17CE42DD21}" presName="compNode" presStyleCnt="0"/>
      <dgm:spPr/>
    </dgm:pt>
    <dgm:pt modelId="{6C938640-5965-4AB4-A0E1-7538F89AF042}" type="pres">
      <dgm:prSet presAssocID="{BC9EBAFD-7A53-4D97-A70A-2E17CE42DD21}" presName="bgRect" presStyleLbl="bgShp" presStyleIdx="2" presStyleCnt="4"/>
      <dgm:spPr/>
    </dgm:pt>
    <dgm:pt modelId="{A6706F89-0787-48A7-BDBD-6FD85684F127}" type="pres">
      <dgm:prSet presAssocID="{BC9EBAFD-7A53-4D97-A70A-2E17CE42DD2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85C1B3BE-1786-4EB2-915C-17A2C4013CC1}" type="pres">
      <dgm:prSet presAssocID="{BC9EBAFD-7A53-4D97-A70A-2E17CE42DD21}" presName="spaceRect" presStyleCnt="0"/>
      <dgm:spPr/>
    </dgm:pt>
    <dgm:pt modelId="{10213561-324B-46E9-997C-B35027661FF6}" type="pres">
      <dgm:prSet presAssocID="{BC9EBAFD-7A53-4D97-A70A-2E17CE42DD21}" presName="parTx" presStyleLbl="revTx" presStyleIdx="2" presStyleCnt="4">
        <dgm:presLayoutVars>
          <dgm:chMax val="0"/>
          <dgm:chPref val="0"/>
        </dgm:presLayoutVars>
      </dgm:prSet>
      <dgm:spPr/>
    </dgm:pt>
    <dgm:pt modelId="{AA4A8326-A338-48DF-AC5E-AC0AE7B0F125}" type="pres">
      <dgm:prSet presAssocID="{C6832EC1-32E3-42DF-8EC4-663FDFF77353}" presName="sibTrans" presStyleCnt="0"/>
      <dgm:spPr/>
    </dgm:pt>
    <dgm:pt modelId="{4C2E5224-AF9B-4B65-8199-CEF3CEA1E6B1}" type="pres">
      <dgm:prSet presAssocID="{C149F877-AD22-44C2-93E4-35316782E770}" presName="compNode" presStyleCnt="0"/>
      <dgm:spPr/>
    </dgm:pt>
    <dgm:pt modelId="{0BED86BD-B04D-44D4-B5F5-766D1E53C5D1}" type="pres">
      <dgm:prSet presAssocID="{C149F877-AD22-44C2-93E4-35316782E770}" presName="bgRect" presStyleLbl="bgShp" presStyleIdx="3" presStyleCnt="4"/>
      <dgm:spPr/>
    </dgm:pt>
    <dgm:pt modelId="{E5355E56-E39B-4EF1-8D1A-A87135FB25BF}" type="pres">
      <dgm:prSet presAssocID="{C149F877-AD22-44C2-93E4-35316782E77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A6B4A70F-A33F-42F9-AF97-1C68B2EE07E8}" type="pres">
      <dgm:prSet presAssocID="{C149F877-AD22-44C2-93E4-35316782E770}" presName="spaceRect" presStyleCnt="0"/>
      <dgm:spPr/>
    </dgm:pt>
    <dgm:pt modelId="{EFC2B833-8FD2-4301-97EE-42FB9D732163}" type="pres">
      <dgm:prSet presAssocID="{C149F877-AD22-44C2-93E4-35316782E770}" presName="parTx" presStyleLbl="revTx" presStyleIdx="3" presStyleCnt="4">
        <dgm:presLayoutVars>
          <dgm:chMax val="0"/>
          <dgm:chPref val="0"/>
        </dgm:presLayoutVars>
      </dgm:prSet>
      <dgm:spPr/>
    </dgm:pt>
  </dgm:ptLst>
  <dgm:cxnLst>
    <dgm:cxn modelId="{08529815-2258-4485-B1DB-A94068DB2B09}" type="presOf" srcId="{A64F5A38-E2E2-4D96-A3C4-9D7208700590}" destId="{36EAC9FE-90C5-45FE-B278-D2C696DDAE3B}" srcOrd="0" destOrd="0" presId="urn:microsoft.com/office/officeart/2018/2/layout/IconVerticalSolidList"/>
    <dgm:cxn modelId="{E3856417-64CA-484C-A6FE-68AA83CE96AD}" type="presOf" srcId="{C149F877-AD22-44C2-93E4-35316782E770}" destId="{EFC2B833-8FD2-4301-97EE-42FB9D732163}" srcOrd="0" destOrd="0" presId="urn:microsoft.com/office/officeart/2018/2/layout/IconVerticalSolidList"/>
    <dgm:cxn modelId="{D4E4681D-0172-4C72-937F-075D009018CC}" srcId="{4846626C-6FD2-44F5-9C46-CA1A7730FA88}" destId="{C149F877-AD22-44C2-93E4-35316782E770}" srcOrd="3" destOrd="0" parTransId="{F41BC033-B5AD-4D10-9BF2-B71B8F51F2C9}" sibTransId="{EDF5F117-4737-4B46-8BA9-1DB3B279B282}"/>
    <dgm:cxn modelId="{3A75EC45-105A-4084-9E22-10E7FEA575D3}" srcId="{4846626C-6FD2-44F5-9C46-CA1A7730FA88}" destId="{BC9EBAFD-7A53-4D97-A70A-2E17CE42DD21}" srcOrd="2" destOrd="0" parTransId="{983120C7-606A-419E-87EE-9C222ABDBB76}" sibTransId="{C6832EC1-32E3-42DF-8EC4-663FDFF77353}"/>
    <dgm:cxn modelId="{03A6DEA5-6BE4-44E6-9699-C331BF2509D3}" type="presOf" srcId="{4846626C-6FD2-44F5-9C46-CA1A7730FA88}" destId="{45FD2F42-E929-4F9C-9E93-EF84387F91FD}" srcOrd="0" destOrd="0" presId="urn:microsoft.com/office/officeart/2018/2/layout/IconVerticalSolidList"/>
    <dgm:cxn modelId="{0CF8E2B0-A0F7-4050-A626-08CA8CB70FB4}" type="presOf" srcId="{BC9EBAFD-7A53-4D97-A70A-2E17CE42DD21}" destId="{10213561-324B-46E9-997C-B35027661FF6}" srcOrd="0" destOrd="0" presId="urn:microsoft.com/office/officeart/2018/2/layout/IconVerticalSolidList"/>
    <dgm:cxn modelId="{2B099BC8-72B7-48D4-BEB7-FB9DE1F5F054}" srcId="{4846626C-6FD2-44F5-9C46-CA1A7730FA88}" destId="{D3FDD331-136E-472B-BAB5-870D05093AE8}" srcOrd="1" destOrd="0" parTransId="{374A10F2-8837-45F4-99E6-B3C48BBB367C}" sibTransId="{B26EF5EA-7285-49B6-B3AD-DBAAB97C0E77}"/>
    <dgm:cxn modelId="{DAD11FD4-242F-4C9E-BCC4-39970BDB51F6}" srcId="{4846626C-6FD2-44F5-9C46-CA1A7730FA88}" destId="{A64F5A38-E2E2-4D96-A3C4-9D7208700590}" srcOrd="0" destOrd="0" parTransId="{D15BB51D-5755-413C-9A8B-B522D9382C50}" sibTransId="{0CEBD945-5E6B-4238-9FF9-E77C48228196}"/>
    <dgm:cxn modelId="{C8164BF6-3606-47DF-9787-C8062B0C8A90}" type="presOf" srcId="{D3FDD331-136E-472B-BAB5-870D05093AE8}" destId="{D712AC95-9DC0-4773-9652-4196340B826F}" srcOrd="0" destOrd="0" presId="urn:microsoft.com/office/officeart/2018/2/layout/IconVerticalSolidList"/>
    <dgm:cxn modelId="{6BDFB356-5E67-41CD-8657-9283500D55B4}" type="presParOf" srcId="{45FD2F42-E929-4F9C-9E93-EF84387F91FD}" destId="{E025AE19-8691-4DA3-A061-CE06F3B94B4A}" srcOrd="0" destOrd="0" presId="urn:microsoft.com/office/officeart/2018/2/layout/IconVerticalSolidList"/>
    <dgm:cxn modelId="{EBA58596-A801-4E67-A4A2-3E5CCDE51964}" type="presParOf" srcId="{E025AE19-8691-4DA3-A061-CE06F3B94B4A}" destId="{A295E970-F117-44E7-BB6F-A388528B0AEB}" srcOrd="0" destOrd="0" presId="urn:microsoft.com/office/officeart/2018/2/layout/IconVerticalSolidList"/>
    <dgm:cxn modelId="{6C21EC3A-4309-4931-81F0-6ED7C1A0006F}" type="presParOf" srcId="{E025AE19-8691-4DA3-A061-CE06F3B94B4A}" destId="{A2A81667-395B-4180-859F-678A7A53A5CA}" srcOrd="1" destOrd="0" presId="urn:microsoft.com/office/officeart/2018/2/layout/IconVerticalSolidList"/>
    <dgm:cxn modelId="{4420A3F0-4B42-45F4-B7BB-EA082E9E0BBE}" type="presParOf" srcId="{E025AE19-8691-4DA3-A061-CE06F3B94B4A}" destId="{F84A3C02-FA41-400C-9153-76D5F4A7AB67}" srcOrd="2" destOrd="0" presId="urn:microsoft.com/office/officeart/2018/2/layout/IconVerticalSolidList"/>
    <dgm:cxn modelId="{D97B08CF-46F9-4919-B98A-A9D1C42CBBF6}" type="presParOf" srcId="{E025AE19-8691-4DA3-A061-CE06F3B94B4A}" destId="{36EAC9FE-90C5-45FE-B278-D2C696DDAE3B}" srcOrd="3" destOrd="0" presId="urn:microsoft.com/office/officeart/2018/2/layout/IconVerticalSolidList"/>
    <dgm:cxn modelId="{AA1B8A21-C58F-4BE8-82C4-BFAE2EF384E1}" type="presParOf" srcId="{45FD2F42-E929-4F9C-9E93-EF84387F91FD}" destId="{2252D3E5-0EF9-4968-AC96-1C238B1B32F6}" srcOrd="1" destOrd="0" presId="urn:microsoft.com/office/officeart/2018/2/layout/IconVerticalSolidList"/>
    <dgm:cxn modelId="{E2FF7B3C-A2A9-41C2-B3D3-7BE2C011103F}" type="presParOf" srcId="{45FD2F42-E929-4F9C-9E93-EF84387F91FD}" destId="{9E2A63F4-ABDE-49D8-83A1-383AD773A4B9}" srcOrd="2" destOrd="0" presId="urn:microsoft.com/office/officeart/2018/2/layout/IconVerticalSolidList"/>
    <dgm:cxn modelId="{27F01C69-5E9A-4DFB-9EF3-39D9084C6933}" type="presParOf" srcId="{9E2A63F4-ABDE-49D8-83A1-383AD773A4B9}" destId="{69B3C988-1A3F-4A75-ACE0-FAB4E8DF8D5C}" srcOrd="0" destOrd="0" presId="urn:microsoft.com/office/officeart/2018/2/layout/IconVerticalSolidList"/>
    <dgm:cxn modelId="{3F3C1F30-BD91-40CD-A140-6763FCCEECFD}" type="presParOf" srcId="{9E2A63F4-ABDE-49D8-83A1-383AD773A4B9}" destId="{660612CB-FA3D-4FF5-841B-88E389ADF377}" srcOrd="1" destOrd="0" presId="urn:microsoft.com/office/officeart/2018/2/layout/IconVerticalSolidList"/>
    <dgm:cxn modelId="{88C65181-299B-402E-80C5-1069F59BD5E9}" type="presParOf" srcId="{9E2A63F4-ABDE-49D8-83A1-383AD773A4B9}" destId="{1FA26B1D-7E63-4199-8A76-E9E0E0699F5D}" srcOrd="2" destOrd="0" presId="urn:microsoft.com/office/officeart/2018/2/layout/IconVerticalSolidList"/>
    <dgm:cxn modelId="{ED5AFBAD-2AE4-4505-96DC-70987E70183F}" type="presParOf" srcId="{9E2A63F4-ABDE-49D8-83A1-383AD773A4B9}" destId="{D712AC95-9DC0-4773-9652-4196340B826F}" srcOrd="3" destOrd="0" presId="urn:microsoft.com/office/officeart/2018/2/layout/IconVerticalSolidList"/>
    <dgm:cxn modelId="{63CF2C0B-1668-458A-B63B-B3D3EEA4C1E4}" type="presParOf" srcId="{45FD2F42-E929-4F9C-9E93-EF84387F91FD}" destId="{753C2BA2-FE53-403A-9B98-B42B3C6D2765}" srcOrd="3" destOrd="0" presId="urn:microsoft.com/office/officeart/2018/2/layout/IconVerticalSolidList"/>
    <dgm:cxn modelId="{4EE6BE90-9E93-4540-9D41-FB337D616753}" type="presParOf" srcId="{45FD2F42-E929-4F9C-9E93-EF84387F91FD}" destId="{0834014C-AEA0-4684-9938-BF7A558AE5F3}" srcOrd="4" destOrd="0" presId="urn:microsoft.com/office/officeart/2018/2/layout/IconVerticalSolidList"/>
    <dgm:cxn modelId="{9CCD36B0-643E-459F-96FE-EAAECAA7DE35}" type="presParOf" srcId="{0834014C-AEA0-4684-9938-BF7A558AE5F3}" destId="{6C938640-5965-4AB4-A0E1-7538F89AF042}" srcOrd="0" destOrd="0" presId="urn:microsoft.com/office/officeart/2018/2/layout/IconVerticalSolidList"/>
    <dgm:cxn modelId="{467856E2-73E9-4878-8616-905021114440}" type="presParOf" srcId="{0834014C-AEA0-4684-9938-BF7A558AE5F3}" destId="{A6706F89-0787-48A7-BDBD-6FD85684F127}" srcOrd="1" destOrd="0" presId="urn:microsoft.com/office/officeart/2018/2/layout/IconVerticalSolidList"/>
    <dgm:cxn modelId="{CFE64268-BE63-4F03-8335-C794C4D1D20F}" type="presParOf" srcId="{0834014C-AEA0-4684-9938-BF7A558AE5F3}" destId="{85C1B3BE-1786-4EB2-915C-17A2C4013CC1}" srcOrd="2" destOrd="0" presId="urn:microsoft.com/office/officeart/2018/2/layout/IconVerticalSolidList"/>
    <dgm:cxn modelId="{39EB9002-35B2-4182-A254-ABA5368202B6}" type="presParOf" srcId="{0834014C-AEA0-4684-9938-BF7A558AE5F3}" destId="{10213561-324B-46E9-997C-B35027661FF6}" srcOrd="3" destOrd="0" presId="urn:microsoft.com/office/officeart/2018/2/layout/IconVerticalSolidList"/>
    <dgm:cxn modelId="{D804D775-00FD-40C1-9245-75634A58D70A}" type="presParOf" srcId="{45FD2F42-E929-4F9C-9E93-EF84387F91FD}" destId="{AA4A8326-A338-48DF-AC5E-AC0AE7B0F125}" srcOrd="5" destOrd="0" presId="urn:microsoft.com/office/officeart/2018/2/layout/IconVerticalSolidList"/>
    <dgm:cxn modelId="{5264AA83-6E06-4C9E-98E4-3E0D575DB3A1}" type="presParOf" srcId="{45FD2F42-E929-4F9C-9E93-EF84387F91FD}" destId="{4C2E5224-AF9B-4B65-8199-CEF3CEA1E6B1}" srcOrd="6" destOrd="0" presId="urn:microsoft.com/office/officeart/2018/2/layout/IconVerticalSolidList"/>
    <dgm:cxn modelId="{B5DD54E3-80AC-43E6-95A1-B6D5A3FDBCE7}" type="presParOf" srcId="{4C2E5224-AF9B-4B65-8199-CEF3CEA1E6B1}" destId="{0BED86BD-B04D-44D4-B5F5-766D1E53C5D1}" srcOrd="0" destOrd="0" presId="urn:microsoft.com/office/officeart/2018/2/layout/IconVerticalSolidList"/>
    <dgm:cxn modelId="{EA853ED6-0B8E-4874-9A24-D31C0828931C}" type="presParOf" srcId="{4C2E5224-AF9B-4B65-8199-CEF3CEA1E6B1}" destId="{E5355E56-E39B-4EF1-8D1A-A87135FB25BF}" srcOrd="1" destOrd="0" presId="urn:microsoft.com/office/officeart/2018/2/layout/IconVerticalSolidList"/>
    <dgm:cxn modelId="{845220CE-99D7-4CD6-9672-3FB9A738F37C}" type="presParOf" srcId="{4C2E5224-AF9B-4B65-8199-CEF3CEA1E6B1}" destId="{A6B4A70F-A33F-42F9-AF97-1C68B2EE07E8}" srcOrd="2" destOrd="0" presId="urn:microsoft.com/office/officeart/2018/2/layout/IconVerticalSolidList"/>
    <dgm:cxn modelId="{0E5D11FF-E29E-47DF-9ADD-CE0B25D92F6A}" type="presParOf" srcId="{4C2E5224-AF9B-4B65-8199-CEF3CEA1E6B1}" destId="{EFC2B833-8FD2-4301-97EE-42FB9D7321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2BB4F6-B213-441A-975C-E592151194D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8E3DE6-4958-4614-9791-9BC6B6141453}">
      <dgm:prSet/>
      <dgm:spPr/>
      <dgm:t>
        <a:bodyPr/>
        <a:lstStyle/>
        <a:p>
          <a:pPr>
            <a:lnSpc>
              <a:spcPct val="100000"/>
            </a:lnSpc>
          </a:pPr>
          <a:r>
            <a:rPr lang="en-ZA"/>
            <a:t>Most current Nexus tools are strong on biophysical flows but weak on financial balance sheets.</a:t>
          </a:r>
          <a:endParaRPr lang="en-US"/>
        </a:p>
      </dgm:t>
    </dgm:pt>
    <dgm:pt modelId="{F4469BF4-4812-4197-B8DB-F23D030F5131}" type="parTrans" cxnId="{C5A1DB13-E248-4721-B1F0-CA6F2237E091}">
      <dgm:prSet/>
      <dgm:spPr/>
      <dgm:t>
        <a:bodyPr/>
        <a:lstStyle/>
        <a:p>
          <a:endParaRPr lang="en-US"/>
        </a:p>
      </dgm:t>
    </dgm:pt>
    <dgm:pt modelId="{56321BC1-2013-4BAD-8F40-144D0E0CE1B9}" type="sibTrans" cxnId="{C5A1DB13-E248-4721-B1F0-CA6F2237E091}">
      <dgm:prSet/>
      <dgm:spPr/>
      <dgm:t>
        <a:bodyPr/>
        <a:lstStyle/>
        <a:p>
          <a:endParaRPr lang="en-US"/>
        </a:p>
      </dgm:t>
    </dgm:pt>
    <dgm:pt modelId="{CCE404FC-8E5B-44AF-A5B3-30453E71EA16}">
      <dgm:prSet/>
      <dgm:spPr/>
      <dgm:t>
        <a:bodyPr/>
        <a:lstStyle/>
        <a:p>
          <a:pPr rtl="0">
            <a:lnSpc>
              <a:spcPct val="100000"/>
            </a:lnSpc>
          </a:pPr>
          <a:r>
            <a:rPr lang="en-ZA" dirty="0"/>
            <a:t>Optimizing resources under social/climate constraints, </a:t>
          </a:r>
          <a:r>
            <a:rPr lang="en-ZA" dirty="0">
              <a:latin typeface="Calibri Light" panose="020F0302020204030204"/>
            </a:rPr>
            <a:t>mostly lack</a:t>
          </a:r>
          <a:r>
            <a:rPr lang="en-ZA" dirty="0"/>
            <a:t> integrated private </a:t>
          </a:r>
          <a:r>
            <a:rPr lang="en-ZA" dirty="0">
              <a:latin typeface="Calibri Light" panose="020F0302020204030204"/>
            </a:rPr>
            <a:t>and public </a:t>
          </a:r>
          <a:r>
            <a:rPr lang="en-ZA" dirty="0"/>
            <a:t>sector investment ROI models (CORDIS, 2025)</a:t>
          </a:r>
          <a:endParaRPr lang="en-US" dirty="0"/>
        </a:p>
      </dgm:t>
    </dgm:pt>
    <dgm:pt modelId="{FC579A32-C3C6-45AC-8CE2-C87FFC728C2A}" type="parTrans" cxnId="{80387645-FC89-4688-85BF-F3FE1D0EDEB6}">
      <dgm:prSet/>
      <dgm:spPr/>
      <dgm:t>
        <a:bodyPr/>
        <a:lstStyle/>
        <a:p>
          <a:endParaRPr lang="en-US"/>
        </a:p>
      </dgm:t>
    </dgm:pt>
    <dgm:pt modelId="{24AFCE87-882B-4491-8A2A-0589C60E6D80}" type="sibTrans" cxnId="{80387645-FC89-4688-85BF-F3FE1D0EDEB6}">
      <dgm:prSet/>
      <dgm:spPr/>
      <dgm:t>
        <a:bodyPr/>
        <a:lstStyle/>
        <a:p>
          <a:endParaRPr lang="en-US"/>
        </a:p>
      </dgm:t>
    </dgm:pt>
    <dgm:pt modelId="{BE066B32-49FA-4C21-81D4-BEE99D4A47E8}">
      <dgm:prSet/>
      <dgm:spPr/>
      <dgm:t>
        <a:bodyPr/>
        <a:lstStyle/>
        <a:p>
          <a:pPr>
            <a:lnSpc>
              <a:spcPct val="100000"/>
            </a:lnSpc>
          </a:pPr>
          <a:r>
            <a:rPr lang="en-ZA"/>
            <a:t>Environment &amp; Resource management(synergies/trade-offs)-Treats "efficiency" but not "financial viability" (IFPRI, 2026)</a:t>
          </a:r>
          <a:endParaRPr lang="en-US"/>
        </a:p>
      </dgm:t>
    </dgm:pt>
    <dgm:pt modelId="{56C2A73A-4B6A-4DF0-9CE1-77D5324A0955}" type="parTrans" cxnId="{E1E956B5-416A-4AF2-8F86-39D8BA76F084}">
      <dgm:prSet/>
      <dgm:spPr/>
      <dgm:t>
        <a:bodyPr/>
        <a:lstStyle/>
        <a:p>
          <a:endParaRPr lang="en-US"/>
        </a:p>
      </dgm:t>
    </dgm:pt>
    <dgm:pt modelId="{9A6BBFE5-DF30-46CD-8274-A72792C282BE}" type="sibTrans" cxnId="{E1E956B5-416A-4AF2-8F86-39D8BA76F084}">
      <dgm:prSet/>
      <dgm:spPr/>
      <dgm:t>
        <a:bodyPr/>
        <a:lstStyle/>
        <a:p>
          <a:endParaRPr lang="en-US"/>
        </a:p>
      </dgm:t>
    </dgm:pt>
    <dgm:pt modelId="{C53A8B73-22AA-4A14-ABE5-718FEF8DA600}">
      <dgm:prSet/>
      <dgm:spPr/>
      <dgm:t>
        <a:bodyPr/>
        <a:lstStyle/>
        <a:p>
          <a:pPr>
            <a:lnSpc>
              <a:spcPct val="100000"/>
            </a:lnSpc>
          </a:pPr>
          <a:r>
            <a:rPr lang="en-ZA"/>
            <a:t>General SDG Tools-Tracking consumption (m3, kWh, kcal), measures scarcity, not cost-effectiveness of interventions, investments, or financial trade-offs/synergies.</a:t>
          </a:r>
          <a:endParaRPr lang="en-US"/>
        </a:p>
      </dgm:t>
    </dgm:pt>
    <dgm:pt modelId="{D8034A6A-6640-48D3-BA22-4F97CD862165}" type="parTrans" cxnId="{3619458C-3B30-4BFB-9A83-ADDF45569C9A}">
      <dgm:prSet/>
      <dgm:spPr/>
      <dgm:t>
        <a:bodyPr/>
        <a:lstStyle/>
        <a:p>
          <a:endParaRPr lang="en-US"/>
        </a:p>
      </dgm:t>
    </dgm:pt>
    <dgm:pt modelId="{16EE20A1-AD39-4CE8-8DC7-D5F49F536F4C}" type="sibTrans" cxnId="{3619458C-3B30-4BFB-9A83-ADDF45569C9A}">
      <dgm:prSet/>
      <dgm:spPr/>
      <dgm:t>
        <a:bodyPr/>
        <a:lstStyle/>
        <a:p>
          <a:endParaRPr lang="en-US"/>
        </a:p>
      </dgm:t>
    </dgm:pt>
    <dgm:pt modelId="{D9FB5D78-5CDF-44C7-91E7-53859D5D2DAD}">
      <dgm:prSet/>
      <dgm:spPr/>
      <dgm:t>
        <a:bodyPr/>
        <a:lstStyle/>
        <a:p>
          <a:pPr>
            <a:lnSpc>
              <a:spcPct val="100000"/>
            </a:lnSpc>
          </a:pPr>
          <a:r>
            <a:rPr lang="en-ZA"/>
            <a:t>Most studies treat the economy as an exogenous input to estimate demand (Solano-Pereira et al. 2025)</a:t>
          </a:r>
          <a:endParaRPr lang="en-US"/>
        </a:p>
      </dgm:t>
    </dgm:pt>
    <dgm:pt modelId="{7E41D6B1-0529-4D6A-8623-FA141DC54173}" type="parTrans" cxnId="{6D6F3C51-D6FD-4076-8D2A-E37ECE3AF06C}">
      <dgm:prSet/>
      <dgm:spPr/>
      <dgm:t>
        <a:bodyPr/>
        <a:lstStyle/>
        <a:p>
          <a:endParaRPr lang="en-US"/>
        </a:p>
      </dgm:t>
    </dgm:pt>
    <dgm:pt modelId="{1CEBEE3F-DC49-44CD-BFBB-A599A1E60EA3}" type="sibTrans" cxnId="{6D6F3C51-D6FD-4076-8D2A-E37ECE3AF06C}">
      <dgm:prSet/>
      <dgm:spPr/>
      <dgm:t>
        <a:bodyPr/>
        <a:lstStyle/>
        <a:p>
          <a:endParaRPr lang="en-US"/>
        </a:p>
      </dgm:t>
    </dgm:pt>
    <dgm:pt modelId="{CAB093A2-738E-48B9-A87A-F5140F0B0B02}" type="pres">
      <dgm:prSet presAssocID="{112BB4F6-B213-441A-975C-E592151194D2}" presName="root" presStyleCnt="0">
        <dgm:presLayoutVars>
          <dgm:dir/>
          <dgm:resizeHandles val="exact"/>
        </dgm:presLayoutVars>
      </dgm:prSet>
      <dgm:spPr/>
    </dgm:pt>
    <dgm:pt modelId="{2D75C3CF-4DE4-4FDA-85D7-89B18347E739}" type="pres">
      <dgm:prSet presAssocID="{558E3DE6-4958-4614-9791-9BC6B6141453}" presName="compNode" presStyleCnt="0"/>
      <dgm:spPr/>
    </dgm:pt>
    <dgm:pt modelId="{055A4022-34AC-4E8A-89C5-487B1E2E761D}" type="pres">
      <dgm:prSet presAssocID="{558E3DE6-4958-4614-9791-9BC6B6141453}" presName="bgRect" presStyleLbl="bgShp" presStyleIdx="0" presStyleCnt="5"/>
      <dgm:spPr/>
    </dgm:pt>
    <dgm:pt modelId="{C1FC2E1D-03E2-4ED3-8E74-E22F586E8AF3}" type="pres">
      <dgm:prSet presAssocID="{558E3DE6-4958-4614-9791-9BC6B61414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tom"/>
        </a:ext>
      </dgm:extLst>
    </dgm:pt>
    <dgm:pt modelId="{E630BD03-ED23-45B4-9BD0-B89EABC9F9CE}" type="pres">
      <dgm:prSet presAssocID="{558E3DE6-4958-4614-9791-9BC6B6141453}" presName="spaceRect" presStyleCnt="0"/>
      <dgm:spPr/>
    </dgm:pt>
    <dgm:pt modelId="{E125C9B7-0C55-4897-AFBC-6BCA8154ED22}" type="pres">
      <dgm:prSet presAssocID="{558E3DE6-4958-4614-9791-9BC6B6141453}" presName="parTx" presStyleLbl="revTx" presStyleIdx="0" presStyleCnt="5">
        <dgm:presLayoutVars>
          <dgm:chMax val="0"/>
          <dgm:chPref val="0"/>
        </dgm:presLayoutVars>
      </dgm:prSet>
      <dgm:spPr/>
    </dgm:pt>
    <dgm:pt modelId="{0BD8F568-5792-400F-98CC-4E9D457225FF}" type="pres">
      <dgm:prSet presAssocID="{56321BC1-2013-4BAD-8F40-144D0E0CE1B9}" presName="sibTrans" presStyleCnt="0"/>
      <dgm:spPr/>
    </dgm:pt>
    <dgm:pt modelId="{68D46F95-1B06-46CE-9B1B-0405017DC814}" type="pres">
      <dgm:prSet presAssocID="{CCE404FC-8E5B-44AF-A5B3-30453E71EA16}" presName="compNode" presStyleCnt="0"/>
      <dgm:spPr/>
    </dgm:pt>
    <dgm:pt modelId="{A5F00055-BF8A-43A8-8609-9DBFFC8B250B}" type="pres">
      <dgm:prSet presAssocID="{CCE404FC-8E5B-44AF-A5B3-30453E71EA16}" presName="bgRect" presStyleLbl="bgShp" presStyleIdx="1" presStyleCnt="5"/>
      <dgm:spPr/>
    </dgm:pt>
    <dgm:pt modelId="{09EF7CC8-C867-4D53-BA97-26B2F9AACF4C}" type="pres">
      <dgm:prSet presAssocID="{CCE404FC-8E5B-44AF-A5B3-30453E71EA1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tcoin"/>
        </a:ext>
      </dgm:extLst>
    </dgm:pt>
    <dgm:pt modelId="{409D6F4C-D37E-48DA-85A2-0EABEEC31F0C}" type="pres">
      <dgm:prSet presAssocID="{CCE404FC-8E5B-44AF-A5B3-30453E71EA16}" presName="spaceRect" presStyleCnt="0"/>
      <dgm:spPr/>
    </dgm:pt>
    <dgm:pt modelId="{1CA7219C-ABC4-4743-9E66-52391B9693E8}" type="pres">
      <dgm:prSet presAssocID="{CCE404FC-8E5B-44AF-A5B3-30453E71EA16}" presName="parTx" presStyleLbl="revTx" presStyleIdx="1" presStyleCnt="5">
        <dgm:presLayoutVars>
          <dgm:chMax val="0"/>
          <dgm:chPref val="0"/>
        </dgm:presLayoutVars>
      </dgm:prSet>
      <dgm:spPr/>
    </dgm:pt>
    <dgm:pt modelId="{B03FF3AB-1D7D-4EE2-92F1-513CF510CAE2}" type="pres">
      <dgm:prSet presAssocID="{24AFCE87-882B-4491-8A2A-0589C60E6D80}" presName="sibTrans" presStyleCnt="0"/>
      <dgm:spPr/>
    </dgm:pt>
    <dgm:pt modelId="{00E71419-E5CA-42CC-9830-DAFDA38EA678}" type="pres">
      <dgm:prSet presAssocID="{BE066B32-49FA-4C21-81D4-BEE99D4A47E8}" presName="compNode" presStyleCnt="0"/>
      <dgm:spPr/>
    </dgm:pt>
    <dgm:pt modelId="{1A53C9B4-5053-420C-BD71-BF3C034DF6BB}" type="pres">
      <dgm:prSet presAssocID="{BE066B32-49FA-4C21-81D4-BEE99D4A47E8}" presName="bgRect" presStyleLbl="bgShp" presStyleIdx="2" presStyleCnt="5"/>
      <dgm:spPr/>
    </dgm:pt>
    <dgm:pt modelId="{3EECD7B3-DCE1-46F6-BAC0-687319B03DD6}" type="pres">
      <dgm:prSet presAssocID="{BE066B32-49FA-4C21-81D4-BEE99D4A47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A9B9B73B-B5D6-4F76-A978-29545858BB03}" type="pres">
      <dgm:prSet presAssocID="{BE066B32-49FA-4C21-81D4-BEE99D4A47E8}" presName="spaceRect" presStyleCnt="0"/>
      <dgm:spPr/>
    </dgm:pt>
    <dgm:pt modelId="{3BEB6EBC-1058-4C2E-B195-3B27FFAA502D}" type="pres">
      <dgm:prSet presAssocID="{BE066B32-49FA-4C21-81D4-BEE99D4A47E8}" presName="parTx" presStyleLbl="revTx" presStyleIdx="2" presStyleCnt="5">
        <dgm:presLayoutVars>
          <dgm:chMax val="0"/>
          <dgm:chPref val="0"/>
        </dgm:presLayoutVars>
      </dgm:prSet>
      <dgm:spPr/>
    </dgm:pt>
    <dgm:pt modelId="{B2CD8AD4-E72D-454D-9DAE-60E7EDD289EC}" type="pres">
      <dgm:prSet presAssocID="{9A6BBFE5-DF30-46CD-8274-A72792C282BE}" presName="sibTrans" presStyleCnt="0"/>
      <dgm:spPr/>
    </dgm:pt>
    <dgm:pt modelId="{5FA30425-36BB-446B-9910-B669AE3D4D4A}" type="pres">
      <dgm:prSet presAssocID="{C53A8B73-22AA-4A14-ABE5-718FEF8DA600}" presName="compNode" presStyleCnt="0"/>
      <dgm:spPr/>
    </dgm:pt>
    <dgm:pt modelId="{D0267BB8-C9B8-4B01-9DC2-911BC08579B5}" type="pres">
      <dgm:prSet presAssocID="{C53A8B73-22AA-4A14-ABE5-718FEF8DA600}" presName="bgRect" presStyleLbl="bgShp" presStyleIdx="3" presStyleCnt="5"/>
      <dgm:spPr/>
    </dgm:pt>
    <dgm:pt modelId="{5B507740-80CC-4BBC-A8D4-6900535AA931}" type="pres">
      <dgm:prSet presAssocID="{C53A8B73-22AA-4A14-ABE5-718FEF8DA6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DDDF61D3-8566-4AAA-BEF8-A945573035E5}" type="pres">
      <dgm:prSet presAssocID="{C53A8B73-22AA-4A14-ABE5-718FEF8DA600}" presName="spaceRect" presStyleCnt="0"/>
      <dgm:spPr/>
    </dgm:pt>
    <dgm:pt modelId="{549BE01C-D479-4523-90C7-786BEB8E33F4}" type="pres">
      <dgm:prSet presAssocID="{C53A8B73-22AA-4A14-ABE5-718FEF8DA600}" presName="parTx" presStyleLbl="revTx" presStyleIdx="3" presStyleCnt="5">
        <dgm:presLayoutVars>
          <dgm:chMax val="0"/>
          <dgm:chPref val="0"/>
        </dgm:presLayoutVars>
      </dgm:prSet>
      <dgm:spPr/>
    </dgm:pt>
    <dgm:pt modelId="{85AD71C7-16FF-434E-B726-CDB364F3F237}" type="pres">
      <dgm:prSet presAssocID="{16EE20A1-AD39-4CE8-8DC7-D5F49F536F4C}" presName="sibTrans" presStyleCnt="0"/>
      <dgm:spPr/>
    </dgm:pt>
    <dgm:pt modelId="{1692BFEA-1A34-4887-99F7-43D88323AC7C}" type="pres">
      <dgm:prSet presAssocID="{D9FB5D78-5CDF-44C7-91E7-53859D5D2DAD}" presName="compNode" presStyleCnt="0"/>
      <dgm:spPr/>
    </dgm:pt>
    <dgm:pt modelId="{8E693F28-518A-40EB-8DEF-BD969F345A74}" type="pres">
      <dgm:prSet presAssocID="{D9FB5D78-5CDF-44C7-91E7-53859D5D2DAD}" presName="bgRect" presStyleLbl="bgShp" presStyleIdx="4" presStyleCnt="5"/>
      <dgm:spPr/>
    </dgm:pt>
    <dgm:pt modelId="{22425817-0D11-49E0-8D6D-31606DB352A9}" type="pres">
      <dgm:prSet presAssocID="{D9FB5D78-5CDF-44C7-91E7-53859D5D2DA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Kidney"/>
        </a:ext>
      </dgm:extLst>
    </dgm:pt>
    <dgm:pt modelId="{28EABAD9-6E9D-467C-8235-C64863C96A3E}" type="pres">
      <dgm:prSet presAssocID="{D9FB5D78-5CDF-44C7-91E7-53859D5D2DAD}" presName="spaceRect" presStyleCnt="0"/>
      <dgm:spPr/>
    </dgm:pt>
    <dgm:pt modelId="{1B50B302-0681-46CC-B7D8-2303DAC069E4}" type="pres">
      <dgm:prSet presAssocID="{D9FB5D78-5CDF-44C7-91E7-53859D5D2DAD}" presName="parTx" presStyleLbl="revTx" presStyleIdx="4" presStyleCnt="5">
        <dgm:presLayoutVars>
          <dgm:chMax val="0"/>
          <dgm:chPref val="0"/>
        </dgm:presLayoutVars>
      </dgm:prSet>
      <dgm:spPr/>
    </dgm:pt>
  </dgm:ptLst>
  <dgm:cxnLst>
    <dgm:cxn modelId="{C5A1DB13-E248-4721-B1F0-CA6F2237E091}" srcId="{112BB4F6-B213-441A-975C-E592151194D2}" destId="{558E3DE6-4958-4614-9791-9BC6B6141453}" srcOrd="0" destOrd="0" parTransId="{F4469BF4-4812-4197-B8DB-F23D030F5131}" sibTransId="{56321BC1-2013-4BAD-8F40-144D0E0CE1B9}"/>
    <dgm:cxn modelId="{40603E3A-C237-4C42-BE73-FBFCCB24ED6F}" type="presOf" srcId="{112BB4F6-B213-441A-975C-E592151194D2}" destId="{CAB093A2-738E-48B9-A87A-F5140F0B0B02}" srcOrd="0" destOrd="0" presId="urn:microsoft.com/office/officeart/2018/2/layout/IconVerticalSolidList"/>
    <dgm:cxn modelId="{6008713D-5799-4C7B-BDE5-B8B3322C014F}" type="presOf" srcId="{CCE404FC-8E5B-44AF-A5B3-30453E71EA16}" destId="{1CA7219C-ABC4-4743-9E66-52391B9693E8}" srcOrd="0" destOrd="0" presId="urn:microsoft.com/office/officeart/2018/2/layout/IconVerticalSolidList"/>
    <dgm:cxn modelId="{80387645-FC89-4688-85BF-F3FE1D0EDEB6}" srcId="{112BB4F6-B213-441A-975C-E592151194D2}" destId="{CCE404FC-8E5B-44AF-A5B3-30453E71EA16}" srcOrd="1" destOrd="0" parTransId="{FC579A32-C3C6-45AC-8CE2-C87FFC728C2A}" sibTransId="{24AFCE87-882B-4491-8A2A-0589C60E6D80}"/>
    <dgm:cxn modelId="{6D6F3C51-D6FD-4076-8D2A-E37ECE3AF06C}" srcId="{112BB4F6-B213-441A-975C-E592151194D2}" destId="{D9FB5D78-5CDF-44C7-91E7-53859D5D2DAD}" srcOrd="4" destOrd="0" parTransId="{7E41D6B1-0529-4D6A-8623-FA141DC54173}" sibTransId="{1CEBEE3F-DC49-44CD-BFBB-A599A1E60EA3}"/>
    <dgm:cxn modelId="{1DFFAB76-0B1D-4BC7-8FAA-BDA8A41A68B4}" type="presOf" srcId="{C53A8B73-22AA-4A14-ABE5-718FEF8DA600}" destId="{549BE01C-D479-4523-90C7-786BEB8E33F4}" srcOrd="0" destOrd="0" presId="urn:microsoft.com/office/officeart/2018/2/layout/IconVerticalSolidList"/>
    <dgm:cxn modelId="{3619458C-3B30-4BFB-9A83-ADDF45569C9A}" srcId="{112BB4F6-B213-441A-975C-E592151194D2}" destId="{C53A8B73-22AA-4A14-ABE5-718FEF8DA600}" srcOrd="3" destOrd="0" parTransId="{D8034A6A-6640-48D3-BA22-4F97CD862165}" sibTransId="{16EE20A1-AD39-4CE8-8DC7-D5F49F536F4C}"/>
    <dgm:cxn modelId="{D1AFF69F-E4F8-4AC5-83C0-8C9B39C54124}" type="presOf" srcId="{D9FB5D78-5CDF-44C7-91E7-53859D5D2DAD}" destId="{1B50B302-0681-46CC-B7D8-2303DAC069E4}" srcOrd="0" destOrd="0" presId="urn:microsoft.com/office/officeart/2018/2/layout/IconVerticalSolidList"/>
    <dgm:cxn modelId="{D90B1DAE-4C71-401D-8C8A-001D2242266A}" type="presOf" srcId="{558E3DE6-4958-4614-9791-9BC6B6141453}" destId="{E125C9B7-0C55-4897-AFBC-6BCA8154ED22}" srcOrd="0" destOrd="0" presId="urn:microsoft.com/office/officeart/2018/2/layout/IconVerticalSolidList"/>
    <dgm:cxn modelId="{E1E956B5-416A-4AF2-8F86-39D8BA76F084}" srcId="{112BB4F6-B213-441A-975C-E592151194D2}" destId="{BE066B32-49FA-4C21-81D4-BEE99D4A47E8}" srcOrd="2" destOrd="0" parTransId="{56C2A73A-4B6A-4DF0-9CE1-77D5324A0955}" sibTransId="{9A6BBFE5-DF30-46CD-8274-A72792C282BE}"/>
    <dgm:cxn modelId="{19EB80EB-CEEE-4560-9043-F4EE51020B17}" type="presOf" srcId="{BE066B32-49FA-4C21-81D4-BEE99D4A47E8}" destId="{3BEB6EBC-1058-4C2E-B195-3B27FFAA502D}" srcOrd="0" destOrd="0" presId="urn:microsoft.com/office/officeart/2018/2/layout/IconVerticalSolidList"/>
    <dgm:cxn modelId="{442BF517-EA51-48C1-83B6-C3EFA88C07F7}" type="presParOf" srcId="{CAB093A2-738E-48B9-A87A-F5140F0B0B02}" destId="{2D75C3CF-4DE4-4FDA-85D7-89B18347E739}" srcOrd="0" destOrd="0" presId="urn:microsoft.com/office/officeart/2018/2/layout/IconVerticalSolidList"/>
    <dgm:cxn modelId="{0C997247-F0EE-4AD2-A7C7-7EA48E4CEC0F}" type="presParOf" srcId="{2D75C3CF-4DE4-4FDA-85D7-89B18347E739}" destId="{055A4022-34AC-4E8A-89C5-487B1E2E761D}" srcOrd="0" destOrd="0" presId="urn:microsoft.com/office/officeart/2018/2/layout/IconVerticalSolidList"/>
    <dgm:cxn modelId="{E8D15AAC-FB62-4AB7-BC49-D5ACC4D01779}" type="presParOf" srcId="{2D75C3CF-4DE4-4FDA-85D7-89B18347E739}" destId="{C1FC2E1D-03E2-4ED3-8E74-E22F586E8AF3}" srcOrd="1" destOrd="0" presId="urn:microsoft.com/office/officeart/2018/2/layout/IconVerticalSolidList"/>
    <dgm:cxn modelId="{C3E16448-9FDB-4FBC-8818-8A68AB94E5B7}" type="presParOf" srcId="{2D75C3CF-4DE4-4FDA-85D7-89B18347E739}" destId="{E630BD03-ED23-45B4-9BD0-B89EABC9F9CE}" srcOrd="2" destOrd="0" presId="urn:microsoft.com/office/officeart/2018/2/layout/IconVerticalSolidList"/>
    <dgm:cxn modelId="{E8C8DC25-1031-4442-B435-DBEB585A7D42}" type="presParOf" srcId="{2D75C3CF-4DE4-4FDA-85D7-89B18347E739}" destId="{E125C9B7-0C55-4897-AFBC-6BCA8154ED22}" srcOrd="3" destOrd="0" presId="urn:microsoft.com/office/officeart/2018/2/layout/IconVerticalSolidList"/>
    <dgm:cxn modelId="{3203F2ED-A986-4F4C-BE1A-C78A613DB22D}" type="presParOf" srcId="{CAB093A2-738E-48B9-A87A-F5140F0B0B02}" destId="{0BD8F568-5792-400F-98CC-4E9D457225FF}" srcOrd="1" destOrd="0" presId="urn:microsoft.com/office/officeart/2018/2/layout/IconVerticalSolidList"/>
    <dgm:cxn modelId="{33CC88E7-32B4-4300-82B7-2567D0DCA380}" type="presParOf" srcId="{CAB093A2-738E-48B9-A87A-F5140F0B0B02}" destId="{68D46F95-1B06-46CE-9B1B-0405017DC814}" srcOrd="2" destOrd="0" presId="urn:microsoft.com/office/officeart/2018/2/layout/IconVerticalSolidList"/>
    <dgm:cxn modelId="{5FDA0878-10F9-4972-BA26-4B59FF47A919}" type="presParOf" srcId="{68D46F95-1B06-46CE-9B1B-0405017DC814}" destId="{A5F00055-BF8A-43A8-8609-9DBFFC8B250B}" srcOrd="0" destOrd="0" presId="urn:microsoft.com/office/officeart/2018/2/layout/IconVerticalSolidList"/>
    <dgm:cxn modelId="{FF00A8FB-1349-414C-A128-88DB88CF4A41}" type="presParOf" srcId="{68D46F95-1B06-46CE-9B1B-0405017DC814}" destId="{09EF7CC8-C867-4D53-BA97-26B2F9AACF4C}" srcOrd="1" destOrd="0" presId="urn:microsoft.com/office/officeart/2018/2/layout/IconVerticalSolidList"/>
    <dgm:cxn modelId="{40DC75AD-A64D-4BD1-9833-47C355099223}" type="presParOf" srcId="{68D46F95-1B06-46CE-9B1B-0405017DC814}" destId="{409D6F4C-D37E-48DA-85A2-0EABEEC31F0C}" srcOrd="2" destOrd="0" presId="urn:microsoft.com/office/officeart/2018/2/layout/IconVerticalSolidList"/>
    <dgm:cxn modelId="{6084A79C-864E-4E5B-982D-38507951FAF7}" type="presParOf" srcId="{68D46F95-1B06-46CE-9B1B-0405017DC814}" destId="{1CA7219C-ABC4-4743-9E66-52391B9693E8}" srcOrd="3" destOrd="0" presId="urn:microsoft.com/office/officeart/2018/2/layout/IconVerticalSolidList"/>
    <dgm:cxn modelId="{DE96C255-A16C-4712-B31F-253EA78051AB}" type="presParOf" srcId="{CAB093A2-738E-48B9-A87A-F5140F0B0B02}" destId="{B03FF3AB-1D7D-4EE2-92F1-513CF510CAE2}" srcOrd="3" destOrd="0" presId="urn:microsoft.com/office/officeart/2018/2/layout/IconVerticalSolidList"/>
    <dgm:cxn modelId="{3F1C16C0-7074-4828-8DFB-255EB0564BC8}" type="presParOf" srcId="{CAB093A2-738E-48B9-A87A-F5140F0B0B02}" destId="{00E71419-E5CA-42CC-9830-DAFDA38EA678}" srcOrd="4" destOrd="0" presId="urn:microsoft.com/office/officeart/2018/2/layout/IconVerticalSolidList"/>
    <dgm:cxn modelId="{A5A1299B-3575-4B62-9186-31A547D68FB3}" type="presParOf" srcId="{00E71419-E5CA-42CC-9830-DAFDA38EA678}" destId="{1A53C9B4-5053-420C-BD71-BF3C034DF6BB}" srcOrd="0" destOrd="0" presId="urn:microsoft.com/office/officeart/2018/2/layout/IconVerticalSolidList"/>
    <dgm:cxn modelId="{24E88158-693F-41A1-AB9B-C1D78106C55D}" type="presParOf" srcId="{00E71419-E5CA-42CC-9830-DAFDA38EA678}" destId="{3EECD7B3-DCE1-46F6-BAC0-687319B03DD6}" srcOrd="1" destOrd="0" presId="urn:microsoft.com/office/officeart/2018/2/layout/IconVerticalSolidList"/>
    <dgm:cxn modelId="{81B1FFB6-E07B-49CA-8CBA-E26686C7E61E}" type="presParOf" srcId="{00E71419-E5CA-42CC-9830-DAFDA38EA678}" destId="{A9B9B73B-B5D6-4F76-A978-29545858BB03}" srcOrd="2" destOrd="0" presId="urn:microsoft.com/office/officeart/2018/2/layout/IconVerticalSolidList"/>
    <dgm:cxn modelId="{5FB22026-4952-4697-B67D-0DF1923FEED1}" type="presParOf" srcId="{00E71419-E5CA-42CC-9830-DAFDA38EA678}" destId="{3BEB6EBC-1058-4C2E-B195-3B27FFAA502D}" srcOrd="3" destOrd="0" presId="urn:microsoft.com/office/officeart/2018/2/layout/IconVerticalSolidList"/>
    <dgm:cxn modelId="{7BA6C3E8-5D57-410E-9ACC-0766507A52DC}" type="presParOf" srcId="{CAB093A2-738E-48B9-A87A-F5140F0B0B02}" destId="{B2CD8AD4-E72D-454D-9DAE-60E7EDD289EC}" srcOrd="5" destOrd="0" presId="urn:microsoft.com/office/officeart/2018/2/layout/IconVerticalSolidList"/>
    <dgm:cxn modelId="{939B104B-1696-40B2-98A4-A6768FBF5E26}" type="presParOf" srcId="{CAB093A2-738E-48B9-A87A-F5140F0B0B02}" destId="{5FA30425-36BB-446B-9910-B669AE3D4D4A}" srcOrd="6" destOrd="0" presId="urn:microsoft.com/office/officeart/2018/2/layout/IconVerticalSolidList"/>
    <dgm:cxn modelId="{3B0548C0-5764-4C99-AD75-DB00DC7DFDA7}" type="presParOf" srcId="{5FA30425-36BB-446B-9910-B669AE3D4D4A}" destId="{D0267BB8-C9B8-4B01-9DC2-911BC08579B5}" srcOrd="0" destOrd="0" presId="urn:microsoft.com/office/officeart/2018/2/layout/IconVerticalSolidList"/>
    <dgm:cxn modelId="{8CA21DBC-242A-4116-9D9D-48E046D2AEAB}" type="presParOf" srcId="{5FA30425-36BB-446B-9910-B669AE3D4D4A}" destId="{5B507740-80CC-4BBC-A8D4-6900535AA931}" srcOrd="1" destOrd="0" presId="urn:microsoft.com/office/officeart/2018/2/layout/IconVerticalSolidList"/>
    <dgm:cxn modelId="{050123A8-146F-4D28-89D3-9A694A68D9AB}" type="presParOf" srcId="{5FA30425-36BB-446B-9910-B669AE3D4D4A}" destId="{DDDF61D3-8566-4AAA-BEF8-A945573035E5}" srcOrd="2" destOrd="0" presId="urn:microsoft.com/office/officeart/2018/2/layout/IconVerticalSolidList"/>
    <dgm:cxn modelId="{17CF69EF-17D1-4849-B0F9-0C7A7C457EB6}" type="presParOf" srcId="{5FA30425-36BB-446B-9910-B669AE3D4D4A}" destId="{549BE01C-D479-4523-90C7-786BEB8E33F4}" srcOrd="3" destOrd="0" presId="urn:microsoft.com/office/officeart/2018/2/layout/IconVerticalSolidList"/>
    <dgm:cxn modelId="{B22F69E0-2CF5-455E-9175-283E0107496C}" type="presParOf" srcId="{CAB093A2-738E-48B9-A87A-F5140F0B0B02}" destId="{85AD71C7-16FF-434E-B726-CDB364F3F237}" srcOrd="7" destOrd="0" presId="urn:microsoft.com/office/officeart/2018/2/layout/IconVerticalSolidList"/>
    <dgm:cxn modelId="{DF714C42-79C5-41FE-ABDC-0462B129E2AD}" type="presParOf" srcId="{CAB093A2-738E-48B9-A87A-F5140F0B0B02}" destId="{1692BFEA-1A34-4887-99F7-43D88323AC7C}" srcOrd="8" destOrd="0" presId="urn:microsoft.com/office/officeart/2018/2/layout/IconVerticalSolidList"/>
    <dgm:cxn modelId="{E5AC0925-6F0B-4872-B495-A01FC704951B}" type="presParOf" srcId="{1692BFEA-1A34-4887-99F7-43D88323AC7C}" destId="{8E693F28-518A-40EB-8DEF-BD969F345A74}" srcOrd="0" destOrd="0" presId="urn:microsoft.com/office/officeart/2018/2/layout/IconVerticalSolidList"/>
    <dgm:cxn modelId="{B6157BFA-87BB-4A16-96F2-3088BB9033BD}" type="presParOf" srcId="{1692BFEA-1A34-4887-99F7-43D88323AC7C}" destId="{22425817-0D11-49E0-8D6D-31606DB352A9}" srcOrd="1" destOrd="0" presId="urn:microsoft.com/office/officeart/2018/2/layout/IconVerticalSolidList"/>
    <dgm:cxn modelId="{D78DA64B-046B-4421-9B45-552939732E9B}" type="presParOf" srcId="{1692BFEA-1A34-4887-99F7-43D88323AC7C}" destId="{28EABAD9-6E9D-467C-8235-C64863C96A3E}" srcOrd="2" destOrd="0" presId="urn:microsoft.com/office/officeart/2018/2/layout/IconVerticalSolidList"/>
    <dgm:cxn modelId="{85B57D92-B96D-462A-B758-E2DF7BAA4151}" type="presParOf" srcId="{1692BFEA-1A34-4887-99F7-43D88323AC7C}" destId="{1B50B302-0681-46CC-B7D8-2303DAC069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80232-5ABD-419C-A453-FFEA623855A5}">
      <dsp:nvSpPr>
        <dsp:cNvPr id="0" name=""/>
        <dsp:cNvSpPr/>
      </dsp:nvSpPr>
      <dsp:spPr>
        <a:xfrm>
          <a:off x="212449" y="1249984"/>
          <a:ext cx="912488" cy="912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83102-A0B0-40C1-83EB-83892824D70C}">
      <dsp:nvSpPr>
        <dsp:cNvPr id="0" name=""/>
        <dsp:cNvSpPr/>
      </dsp:nvSpPr>
      <dsp:spPr>
        <a:xfrm>
          <a:off x="404071" y="1441606"/>
          <a:ext cx="529243" cy="529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039BE-FE1D-46F6-9BFE-ECC689798243}">
      <dsp:nvSpPr>
        <dsp:cNvPr id="0" name=""/>
        <dsp:cNvSpPr/>
      </dsp:nvSpPr>
      <dsp:spPr>
        <a:xfrm>
          <a:off x="1320471" y="1249984"/>
          <a:ext cx="2150866" cy="912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a:t>Dr. Lerato Phali (UKZN)</a:t>
          </a:r>
          <a:endParaRPr lang="en-US" sz="1900" kern="1200"/>
        </a:p>
      </dsp:txBody>
      <dsp:txXfrm>
        <a:off x="1320471" y="1249984"/>
        <a:ext cx="2150866" cy="912488"/>
      </dsp:txXfrm>
    </dsp:sp>
    <dsp:sp modelId="{4F21A3AA-27DA-4B48-AE81-6D8C7E3162D6}">
      <dsp:nvSpPr>
        <dsp:cNvPr id="0" name=""/>
        <dsp:cNvSpPr/>
      </dsp:nvSpPr>
      <dsp:spPr>
        <a:xfrm>
          <a:off x="3846109" y="1249984"/>
          <a:ext cx="912488" cy="912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6D124-0ECD-402C-8F27-5F1DC7A90060}">
      <dsp:nvSpPr>
        <dsp:cNvPr id="0" name=""/>
        <dsp:cNvSpPr/>
      </dsp:nvSpPr>
      <dsp:spPr>
        <a:xfrm>
          <a:off x="4037732" y="1441606"/>
          <a:ext cx="529243" cy="529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95339-7745-4A25-A40E-332FEFC0FC80}">
      <dsp:nvSpPr>
        <dsp:cNvPr id="0" name=""/>
        <dsp:cNvSpPr/>
      </dsp:nvSpPr>
      <dsp:spPr>
        <a:xfrm>
          <a:off x="4954131" y="1249984"/>
          <a:ext cx="2150866" cy="912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ZA" sz="1900" b="1" kern="1200"/>
            <a:t>Water Energy Food Nexus Masterclass 2026</a:t>
          </a:r>
          <a:endParaRPr lang="en-US" sz="1900" kern="1200"/>
        </a:p>
      </dsp:txBody>
      <dsp:txXfrm>
        <a:off x="4954131" y="1249984"/>
        <a:ext cx="2150866" cy="912488"/>
      </dsp:txXfrm>
    </dsp:sp>
    <dsp:sp modelId="{DF8DE65D-AF24-474E-989C-AED6BA02626D}">
      <dsp:nvSpPr>
        <dsp:cNvPr id="0" name=""/>
        <dsp:cNvSpPr/>
      </dsp:nvSpPr>
      <dsp:spPr>
        <a:xfrm>
          <a:off x="7479770" y="1249984"/>
          <a:ext cx="912488" cy="912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29C92-5956-4613-9EB7-BD33EA824892}">
      <dsp:nvSpPr>
        <dsp:cNvPr id="0" name=""/>
        <dsp:cNvSpPr/>
      </dsp:nvSpPr>
      <dsp:spPr>
        <a:xfrm>
          <a:off x="7671393" y="1441606"/>
          <a:ext cx="529243" cy="5292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B1717-92A4-493D-9D75-5507846D2DAE}">
      <dsp:nvSpPr>
        <dsp:cNvPr id="0" name=""/>
        <dsp:cNvSpPr/>
      </dsp:nvSpPr>
      <dsp:spPr>
        <a:xfrm>
          <a:off x="8587792" y="1249984"/>
          <a:ext cx="2150866" cy="912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a:t>1</a:t>
          </a:r>
          <a:r>
            <a:rPr lang="en-ZA" sz="1900" b="1" kern="1200"/>
            <a:t>2 May 2026</a:t>
          </a:r>
          <a:endParaRPr lang="en-US" sz="1900" kern="1200"/>
        </a:p>
      </dsp:txBody>
      <dsp:txXfrm>
        <a:off x="8587792" y="1249984"/>
        <a:ext cx="2150866" cy="91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E970-F117-44E7-BB6F-A388528B0AEB}">
      <dsp:nvSpPr>
        <dsp:cNvPr id="0" name=""/>
        <dsp:cNvSpPr/>
      </dsp:nvSpPr>
      <dsp:spPr>
        <a:xfrm>
          <a:off x="0" y="7180"/>
          <a:ext cx="11353800" cy="639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81667-395B-4180-859F-678A7A53A5CA}">
      <dsp:nvSpPr>
        <dsp:cNvPr id="0" name=""/>
        <dsp:cNvSpPr/>
      </dsp:nvSpPr>
      <dsp:spPr>
        <a:xfrm>
          <a:off x="193466" y="151081"/>
          <a:ext cx="352102" cy="3517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EAC9FE-90C5-45FE-B278-D2C696DDAE3B}">
      <dsp:nvSpPr>
        <dsp:cNvPr id="0" name=""/>
        <dsp:cNvSpPr/>
      </dsp:nvSpPr>
      <dsp:spPr>
        <a:xfrm>
          <a:off x="702171" y="27704"/>
          <a:ext cx="10458112" cy="105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92" tIns="111792" rIns="111792" bIns="111792" numCol="1" spcCol="1270" anchor="ctr" anchorCtr="0">
          <a:noAutofit/>
        </a:bodyPr>
        <a:lstStyle/>
        <a:p>
          <a:pPr marL="0" lvl="0" indent="0" algn="l" defTabSz="889000">
            <a:lnSpc>
              <a:spcPct val="100000"/>
            </a:lnSpc>
            <a:spcBef>
              <a:spcPct val="0"/>
            </a:spcBef>
            <a:spcAft>
              <a:spcPct val="35000"/>
            </a:spcAft>
            <a:buNone/>
          </a:pPr>
          <a:endParaRPr lang="en-ZA" sz="2000" b="1" kern="1200" dirty="0"/>
        </a:p>
        <a:p>
          <a:pPr marL="0" lvl="0" indent="0" algn="l" defTabSz="889000">
            <a:lnSpc>
              <a:spcPct val="100000"/>
            </a:lnSpc>
            <a:spcBef>
              <a:spcPct val="0"/>
            </a:spcBef>
            <a:spcAft>
              <a:spcPct val="35000"/>
            </a:spcAft>
            <a:buNone/>
          </a:pPr>
          <a:r>
            <a:rPr lang="en-ZA" sz="2000" b="1" kern="1200" dirty="0"/>
            <a:t>A WEF investment is spending money today on infrastructure, technology, or practices that simultaneously reduce future costs, increase future benefits, or reduce risks across at least two of the three Nexus sectors – water, energy, and food.</a:t>
          </a:r>
          <a:endParaRPr lang="en-US" sz="2000" b="1" kern="1200" dirty="0"/>
        </a:p>
      </dsp:txBody>
      <dsp:txXfrm>
        <a:off x="702171" y="27704"/>
        <a:ext cx="10458112" cy="1056306"/>
      </dsp:txXfrm>
    </dsp:sp>
    <dsp:sp modelId="{69B3C988-1A3F-4A75-ACE0-FAB4E8DF8D5C}">
      <dsp:nvSpPr>
        <dsp:cNvPr id="0" name=""/>
        <dsp:cNvSpPr/>
      </dsp:nvSpPr>
      <dsp:spPr>
        <a:xfrm>
          <a:off x="0" y="1285866"/>
          <a:ext cx="11353800" cy="639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612CB-FA3D-4FF5-841B-88E389ADF377}">
      <dsp:nvSpPr>
        <dsp:cNvPr id="0" name=""/>
        <dsp:cNvSpPr/>
      </dsp:nvSpPr>
      <dsp:spPr>
        <a:xfrm>
          <a:off x="193466" y="1429767"/>
          <a:ext cx="352102" cy="3517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2AC95-9DC0-4773-9652-4196340B826F}">
      <dsp:nvSpPr>
        <dsp:cNvPr id="0" name=""/>
        <dsp:cNvSpPr/>
      </dsp:nvSpPr>
      <dsp:spPr>
        <a:xfrm>
          <a:off x="739035" y="1285866"/>
          <a:ext cx="10384383" cy="105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92" tIns="111792" rIns="111792" bIns="111792" numCol="1" spcCol="1270" anchor="ctr" anchorCtr="0">
          <a:noAutofit/>
        </a:bodyPr>
        <a:lstStyle/>
        <a:p>
          <a:pPr marL="0" lvl="0" indent="0" algn="l" defTabSz="933450">
            <a:lnSpc>
              <a:spcPct val="100000"/>
            </a:lnSpc>
            <a:spcBef>
              <a:spcPct val="0"/>
            </a:spcBef>
            <a:spcAft>
              <a:spcPct val="35000"/>
            </a:spcAft>
            <a:buNone/>
          </a:pPr>
          <a:r>
            <a:rPr lang="en-ZA" sz="2100" b="1" kern="1200" dirty="0"/>
            <a:t>Investment in the WEF Nexus means putting money into something now—like a solar pump or a drip irrigation system—so that future costs decreases and reliability increases.</a:t>
          </a:r>
          <a:endParaRPr lang="en-US" sz="2100" b="1" kern="1200" dirty="0"/>
        </a:p>
      </dsp:txBody>
      <dsp:txXfrm>
        <a:off x="739035" y="1285866"/>
        <a:ext cx="10384383" cy="1056306"/>
      </dsp:txXfrm>
    </dsp:sp>
    <dsp:sp modelId="{6C938640-5965-4AB4-A0E1-7538F89AF042}">
      <dsp:nvSpPr>
        <dsp:cNvPr id="0" name=""/>
        <dsp:cNvSpPr/>
      </dsp:nvSpPr>
      <dsp:spPr>
        <a:xfrm>
          <a:off x="0" y="2564553"/>
          <a:ext cx="11353800" cy="639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06F89-0787-48A7-BDBD-6FD85684F127}">
      <dsp:nvSpPr>
        <dsp:cNvPr id="0" name=""/>
        <dsp:cNvSpPr/>
      </dsp:nvSpPr>
      <dsp:spPr>
        <a:xfrm>
          <a:off x="193466" y="2708454"/>
          <a:ext cx="352102" cy="3517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13561-324B-46E9-997C-B35027661FF6}">
      <dsp:nvSpPr>
        <dsp:cNvPr id="0" name=""/>
        <dsp:cNvSpPr/>
      </dsp:nvSpPr>
      <dsp:spPr>
        <a:xfrm>
          <a:off x="739035" y="2564553"/>
          <a:ext cx="10384383" cy="105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92" tIns="111792" rIns="111792" bIns="111792" numCol="1" spcCol="1270" anchor="ctr" anchorCtr="0">
          <a:noAutofit/>
        </a:bodyPr>
        <a:lstStyle/>
        <a:p>
          <a:pPr marL="0" lvl="0" indent="0" algn="l" defTabSz="933450">
            <a:lnSpc>
              <a:spcPct val="100000"/>
            </a:lnSpc>
            <a:spcBef>
              <a:spcPct val="0"/>
            </a:spcBef>
            <a:spcAft>
              <a:spcPct val="35000"/>
            </a:spcAft>
            <a:buNone/>
          </a:pPr>
          <a:r>
            <a:rPr lang="en-ZA" sz="2100" b="1" kern="1200" dirty="0"/>
            <a:t>It presents the difference between paying forever (fuel, bottled water, imported food) and paying once (infrastructure that keeps giving). </a:t>
          </a:r>
          <a:endParaRPr lang="en-US" sz="2100" b="1" kern="1200" dirty="0"/>
        </a:p>
      </dsp:txBody>
      <dsp:txXfrm>
        <a:off x="739035" y="2564553"/>
        <a:ext cx="10384383" cy="1056306"/>
      </dsp:txXfrm>
    </dsp:sp>
    <dsp:sp modelId="{0BED86BD-B04D-44D4-B5F5-766D1E53C5D1}">
      <dsp:nvSpPr>
        <dsp:cNvPr id="0" name=""/>
        <dsp:cNvSpPr/>
      </dsp:nvSpPr>
      <dsp:spPr>
        <a:xfrm>
          <a:off x="0" y="3843239"/>
          <a:ext cx="11353800" cy="639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55E56-E39B-4EF1-8D1A-A87135FB25BF}">
      <dsp:nvSpPr>
        <dsp:cNvPr id="0" name=""/>
        <dsp:cNvSpPr/>
      </dsp:nvSpPr>
      <dsp:spPr>
        <a:xfrm>
          <a:off x="193466" y="3987140"/>
          <a:ext cx="352102" cy="3517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C2B833-8FD2-4301-97EE-42FB9D732163}">
      <dsp:nvSpPr>
        <dsp:cNvPr id="0" name=""/>
        <dsp:cNvSpPr/>
      </dsp:nvSpPr>
      <dsp:spPr>
        <a:xfrm>
          <a:off x="739035" y="3843239"/>
          <a:ext cx="10384383" cy="105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92" tIns="111792" rIns="111792" bIns="111792" numCol="1" spcCol="1270" anchor="ctr" anchorCtr="0">
          <a:noAutofit/>
        </a:bodyPr>
        <a:lstStyle/>
        <a:p>
          <a:pPr marL="0" lvl="0" indent="0" algn="l" defTabSz="933450">
            <a:lnSpc>
              <a:spcPct val="100000"/>
            </a:lnSpc>
            <a:spcBef>
              <a:spcPct val="0"/>
            </a:spcBef>
            <a:spcAft>
              <a:spcPct val="35000"/>
            </a:spcAft>
            <a:buNone/>
          </a:pPr>
          <a:r>
            <a:rPr lang="en-ZA" sz="2100" b="1" kern="1200" dirty="0"/>
            <a:t>A good WEF investment pays for itself over time and ensures synergistic financial viability because no sector is invested in, in isolation.</a:t>
          </a:r>
          <a:endParaRPr lang="en-US" sz="2100" b="1" kern="1200" dirty="0"/>
        </a:p>
      </dsp:txBody>
      <dsp:txXfrm>
        <a:off x="739035" y="3843239"/>
        <a:ext cx="10384383" cy="1056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A4022-34AC-4E8A-89C5-487B1E2E761D}">
      <dsp:nvSpPr>
        <dsp:cNvPr id="0" name=""/>
        <dsp:cNvSpPr/>
      </dsp:nvSpPr>
      <dsp:spPr>
        <a:xfrm>
          <a:off x="0" y="3993"/>
          <a:ext cx="11196735" cy="850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C2E1D-03E2-4ED3-8E74-E22F586E8AF3}">
      <dsp:nvSpPr>
        <dsp:cNvPr id="0" name=""/>
        <dsp:cNvSpPr/>
      </dsp:nvSpPr>
      <dsp:spPr>
        <a:xfrm>
          <a:off x="257324" y="195392"/>
          <a:ext cx="467862" cy="467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5C9B7-0C55-4897-AFBC-6BCA8154ED22}">
      <dsp:nvSpPr>
        <dsp:cNvPr id="0" name=""/>
        <dsp:cNvSpPr/>
      </dsp:nvSpPr>
      <dsp:spPr>
        <a:xfrm>
          <a:off x="982511" y="3993"/>
          <a:ext cx="10214223" cy="850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8" tIns="90028" rIns="90028" bIns="90028" numCol="1" spcCol="1270" anchor="ctr" anchorCtr="0">
          <a:noAutofit/>
        </a:bodyPr>
        <a:lstStyle/>
        <a:p>
          <a:pPr marL="0" lvl="0" indent="0" algn="l" defTabSz="844550">
            <a:lnSpc>
              <a:spcPct val="100000"/>
            </a:lnSpc>
            <a:spcBef>
              <a:spcPct val="0"/>
            </a:spcBef>
            <a:spcAft>
              <a:spcPct val="35000"/>
            </a:spcAft>
            <a:buNone/>
          </a:pPr>
          <a:r>
            <a:rPr lang="en-ZA" sz="1900" kern="1200"/>
            <a:t>Most current Nexus tools are strong on biophysical flows but weak on financial balance sheets.</a:t>
          </a:r>
          <a:endParaRPr lang="en-US" sz="1900" kern="1200"/>
        </a:p>
      </dsp:txBody>
      <dsp:txXfrm>
        <a:off x="982511" y="3993"/>
        <a:ext cx="10214223" cy="850659"/>
      </dsp:txXfrm>
    </dsp:sp>
    <dsp:sp modelId="{A5F00055-BF8A-43A8-8609-9DBFFC8B250B}">
      <dsp:nvSpPr>
        <dsp:cNvPr id="0" name=""/>
        <dsp:cNvSpPr/>
      </dsp:nvSpPr>
      <dsp:spPr>
        <a:xfrm>
          <a:off x="0" y="1067317"/>
          <a:ext cx="11196735" cy="850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F7CC8-C867-4D53-BA97-26B2F9AACF4C}">
      <dsp:nvSpPr>
        <dsp:cNvPr id="0" name=""/>
        <dsp:cNvSpPr/>
      </dsp:nvSpPr>
      <dsp:spPr>
        <a:xfrm>
          <a:off x="257324" y="1258716"/>
          <a:ext cx="467862" cy="467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7219C-ABC4-4743-9E66-52391B9693E8}">
      <dsp:nvSpPr>
        <dsp:cNvPr id="0" name=""/>
        <dsp:cNvSpPr/>
      </dsp:nvSpPr>
      <dsp:spPr>
        <a:xfrm>
          <a:off x="982511" y="1067317"/>
          <a:ext cx="10214223" cy="850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8" tIns="90028" rIns="90028" bIns="90028" numCol="1" spcCol="1270" anchor="ctr" anchorCtr="0">
          <a:noAutofit/>
        </a:bodyPr>
        <a:lstStyle/>
        <a:p>
          <a:pPr marL="0" lvl="0" indent="0" algn="l" defTabSz="844550" rtl="0">
            <a:lnSpc>
              <a:spcPct val="100000"/>
            </a:lnSpc>
            <a:spcBef>
              <a:spcPct val="0"/>
            </a:spcBef>
            <a:spcAft>
              <a:spcPct val="35000"/>
            </a:spcAft>
            <a:buNone/>
          </a:pPr>
          <a:r>
            <a:rPr lang="en-ZA" sz="1900" kern="1200" dirty="0"/>
            <a:t>Optimizing resources under social/climate constraints, </a:t>
          </a:r>
          <a:r>
            <a:rPr lang="en-ZA" sz="1900" kern="1200" dirty="0">
              <a:latin typeface="Calibri Light" panose="020F0302020204030204"/>
            </a:rPr>
            <a:t>mostly lack</a:t>
          </a:r>
          <a:r>
            <a:rPr lang="en-ZA" sz="1900" kern="1200" dirty="0"/>
            <a:t> integrated private </a:t>
          </a:r>
          <a:r>
            <a:rPr lang="en-ZA" sz="1900" kern="1200" dirty="0">
              <a:latin typeface="Calibri Light" panose="020F0302020204030204"/>
            </a:rPr>
            <a:t>and public </a:t>
          </a:r>
          <a:r>
            <a:rPr lang="en-ZA" sz="1900" kern="1200" dirty="0"/>
            <a:t>sector investment ROI models (CORDIS, 2025)</a:t>
          </a:r>
          <a:endParaRPr lang="en-US" sz="1900" kern="1200" dirty="0"/>
        </a:p>
      </dsp:txBody>
      <dsp:txXfrm>
        <a:off x="982511" y="1067317"/>
        <a:ext cx="10214223" cy="850659"/>
      </dsp:txXfrm>
    </dsp:sp>
    <dsp:sp modelId="{1A53C9B4-5053-420C-BD71-BF3C034DF6BB}">
      <dsp:nvSpPr>
        <dsp:cNvPr id="0" name=""/>
        <dsp:cNvSpPr/>
      </dsp:nvSpPr>
      <dsp:spPr>
        <a:xfrm>
          <a:off x="0" y="2130642"/>
          <a:ext cx="11196735" cy="850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CD7B3-DCE1-46F6-BAC0-687319B03DD6}">
      <dsp:nvSpPr>
        <dsp:cNvPr id="0" name=""/>
        <dsp:cNvSpPr/>
      </dsp:nvSpPr>
      <dsp:spPr>
        <a:xfrm>
          <a:off x="257324" y="2322040"/>
          <a:ext cx="467862" cy="467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B6EBC-1058-4C2E-B195-3B27FFAA502D}">
      <dsp:nvSpPr>
        <dsp:cNvPr id="0" name=""/>
        <dsp:cNvSpPr/>
      </dsp:nvSpPr>
      <dsp:spPr>
        <a:xfrm>
          <a:off x="982511" y="2130642"/>
          <a:ext cx="10214223" cy="850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8" tIns="90028" rIns="90028" bIns="90028" numCol="1" spcCol="1270" anchor="ctr" anchorCtr="0">
          <a:noAutofit/>
        </a:bodyPr>
        <a:lstStyle/>
        <a:p>
          <a:pPr marL="0" lvl="0" indent="0" algn="l" defTabSz="844550">
            <a:lnSpc>
              <a:spcPct val="100000"/>
            </a:lnSpc>
            <a:spcBef>
              <a:spcPct val="0"/>
            </a:spcBef>
            <a:spcAft>
              <a:spcPct val="35000"/>
            </a:spcAft>
            <a:buNone/>
          </a:pPr>
          <a:r>
            <a:rPr lang="en-ZA" sz="1900" kern="1200"/>
            <a:t>Environment &amp; Resource management(synergies/trade-offs)-Treats "efficiency" but not "financial viability" (IFPRI, 2026)</a:t>
          </a:r>
          <a:endParaRPr lang="en-US" sz="1900" kern="1200"/>
        </a:p>
      </dsp:txBody>
      <dsp:txXfrm>
        <a:off x="982511" y="2130642"/>
        <a:ext cx="10214223" cy="850659"/>
      </dsp:txXfrm>
    </dsp:sp>
    <dsp:sp modelId="{D0267BB8-C9B8-4B01-9DC2-911BC08579B5}">
      <dsp:nvSpPr>
        <dsp:cNvPr id="0" name=""/>
        <dsp:cNvSpPr/>
      </dsp:nvSpPr>
      <dsp:spPr>
        <a:xfrm>
          <a:off x="0" y="3193966"/>
          <a:ext cx="11196735" cy="850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07740-80CC-4BBC-A8D4-6900535AA931}">
      <dsp:nvSpPr>
        <dsp:cNvPr id="0" name=""/>
        <dsp:cNvSpPr/>
      </dsp:nvSpPr>
      <dsp:spPr>
        <a:xfrm>
          <a:off x="257324" y="3385364"/>
          <a:ext cx="467862" cy="467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BE01C-D479-4523-90C7-786BEB8E33F4}">
      <dsp:nvSpPr>
        <dsp:cNvPr id="0" name=""/>
        <dsp:cNvSpPr/>
      </dsp:nvSpPr>
      <dsp:spPr>
        <a:xfrm>
          <a:off x="982511" y="3193966"/>
          <a:ext cx="10214223" cy="850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8" tIns="90028" rIns="90028" bIns="90028" numCol="1" spcCol="1270" anchor="ctr" anchorCtr="0">
          <a:noAutofit/>
        </a:bodyPr>
        <a:lstStyle/>
        <a:p>
          <a:pPr marL="0" lvl="0" indent="0" algn="l" defTabSz="844550">
            <a:lnSpc>
              <a:spcPct val="100000"/>
            </a:lnSpc>
            <a:spcBef>
              <a:spcPct val="0"/>
            </a:spcBef>
            <a:spcAft>
              <a:spcPct val="35000"/>
            </a:spcAft>
            <a:buNone/>
          </a:pPr>
          <a:r>
            <a:rPr lang="en-ZA" sz="1900" kern="1200"/>
            <a:t>General SDG Tools-Tracking consumption (m3, kWh, kcal), measures scarcity, not cost-effectiveness of interventions, investments, or financial trade-offs/synergies.</a:t>
          </a:r>
          <a:endParaRPr lang="en-US" sz="1900" kern="1200"/>
        </a:p>
      </dsp:txBody>
      <dsp:txXfrm>
        <a:off x="982511" y="3193966"/>
        <a:ext cx="10214223" cy="850659"/>
      </dsp:txXfrm>
    </dsp:sp>
    <dsp:sp modelId="{8E693F28-518A-40EB-8DEF-BD969F345A74}">
      <dsp:nvSpPr>
        <dsp:cNvPr id="0" name=""/>
        <dsp:cNvSpPr/>
      </dsp:nvSpPr>
      <dsp:spPr>
        <a:xfrm>
          <a:off x="0" y="4257290"/>
          <a:ext cx="11196735" cy="850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25817-0D11-49E0-8D6D-31606DB352A9}">
      <dsp:nvSpPr>
        <dsp:cNvPr id="0" name=""/>
        <dsp:cNvSpPr/>
      </dsp:nvSpPr>
      <dsp:spPr>
        <a:xfrm>
          <a:off x="257324" y="4448689"/>
          <a:ext cx="467862" cy="4678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0B302-0681-46CC-B7D8-2303DAC069E4}">
      <dsp:nvSpPr>
        <dsp:cNvPr id="0" name=""/>
        <dsp:cNvSpPr/>
      </dsp:nvSpPr>
      <dsp:spPr>
        <a:xfrm>
          <a:off x="982511" y="4257290"/>
          <a:ext cx="10214223" cy="850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8" tIns="90028" rIns="90028" bIns="90028" numCol="1" spcCol="1270" anchor="ctr" anchorCtr="0">
          <a:noAutofit/>
        </a:bodyPr>
        <a:lstStyle/>
        <a:p>
          <a:pPr marL="0" lvl="0" indent="0" algn="l" defTabSz="844550">
            <a:lnSpc>
              <a:spcPct val="100000"/>
            </a:lnSpc>
            <a:spcBef>
              <a:spcPct val="0"/>
            </a:spcBef>
            <a:spcAft>
              <a:spcPct val="35000"/>
            </a:spcAft>
            <a:buNone/>
          </a:pPr>
          <a:r>
            <a:rPr lang="en-ZA" sz="1900" kern="1200"/>
            <a:t>Most studies treat the economy as an exogenous input to estimate demand (Solano-Pereira et al. 2025)</a:t>
          </a:r>
          <a:endParaRPr lang="en-US" sz="1900" kern="1200"/>
        </a:p>
      </dsp:txBody>
      <dsp:txXfrm>
        <a:off x="982511" y="4257290"/>
        <a:ext cx="10214223" cy="85065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3CE73-0ADA-4D97-B60F-579778D00A40}" type="datetimeFigureOut">
              <a:rPr lang="en-US" smtClean="0"/>
              <a:t>5/12/2026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0D4D1-1A5D-4743-880D-7F53DEA2A65D}" type="slidenum">
              <a:rPr lang="en-US" smtClean="0"/>
              <a:t>‹#›</a:t>
            </a:fld>
            <a:endParaRPr lang="en-US" dirty="0"/>
          </a:p>
        </p:txBody>
      </p:sp>
    </p:spTree>
    <p:extLst>
      <p:ext uri="{BB962C8B-B14F-4D97-AF65-F5344CB8AC3E}">
        <p14:creationId xmlns:p14="http://schemas.microsoft.com/office/powerpoint/2010/main" val="31848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3C0D4D1-1A5D-4743-880D-7F53DEA2A65D}" type="slidenum">
              <a:rPr lang="en-US" smtClean="0"/>
              <a:t>18</a:t>
            </a:fld>
            <a:endParaRPr lang="en-US" dirty="0"/>
          </a:p>
        </p:txBody>
      </p:sp>
    </p:spTree>
    <p:extLst>
      <p:ext uri="{BB962C8B-B14F-4D97-AF65-F5344CB8AC3E}">
        <p14:creationId xmlns:p14="http://schemas.microsoft.com/office/powerpoint/2010/main" val="397567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8985-9FFA-4373-A504-285378A170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2EBA9A-BECD-408B-95FA-C7ED9A8D4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463B05-327B-4643-B930-A227C14A86F5}"/>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5" name="Footer Placeholder 4">
            <a:extLst>
              <a:ext uri="{FF2B5EF4-FFF2-40B4-BE49-F238E27FC236}">
                <a16:creationId xmlns:a16="http://schemas.microsoft.com/office/drawing/2014/main" id="{03EE0EEA-DB26-4D6D-9372-04F1ED5AB6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4F8E1E-7A23-42E1-A074-1F2B1337611E}"/>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369141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187F-8DF0-40CF-B057-26CECB58E0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A0D9AE-6D3A-49B8-9896-DC399B8BB6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4BAEC-E83E-43D4-8CE8-B1542BA09F70}"/>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5" name="Footer Placeholder 4">
            <a:extLst>
              <a:ext uri="{FF2B5EF4-FFF2-40B4-BE49-F238E27FC236}">
                <a16:creationId xmlns:a16="http://schemas.microsoft.com/office/drawing/2014/main" id="{09192461-82F0-4D8A-AD75-4CBBC1539B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E7501E-EA4F-46CA-AAEB-B427B24CDE5A}"/>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257133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303DC-D210-4848-858B-EAE1DFD066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CEC480-E762-4777-A95A-C6ED95DE21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B7DB7-A38A-47F8-8C50-78317AEF408A}"/>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5" name="Footer Placeholder 4">
            <a:extLst>
              <a:ext uri="{FF2B5EF4-FFF2-40B4-BE49-F238E27FC236}">
                <a16:creationId xmlns:a16="http://schemas.microsoft.com/office/drawing/2014/main" id="{36CE6491-6369-40A6-A0A8-4300A3654D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5F5BF6-7493-483E-9099-33F0CCA00527}"/>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314191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5A-1F54-4A3E-BBC1-8D123CACC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340AD-204E-4B53-9FDF-7FE89DD778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EAD6C-9B01-4851-91C7-B06E96510CC3}"/>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5" name="Footer Placeholder 4">
            <a:extLst>
              <a:ext uri="{FF2B5EF4-FFF2-40B4-BE49-F238E27FC236}">
                <a16:creationId xmlns:a16="http://schemas.microsoft.com/office/drawing/2014/main" id="{DA38B1B5-A003-426F-B180-F7118BA22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0508D-01AD-44A0-BB61-B9CE8EF21C9E}"/>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29766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92CB-250A-4B24-A49F-8DC75E657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9BD0A2-5D79-4D7F-978B-4CC74E421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8D474A-E857-4FFE-B555-E3C947F10E57}"/>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5" name="Footer Placeholder 4">
            <a:extLst>
              <a:ext uri="{FF2B5EF4-FFF2-40B4-BE49-F238E27FC236}">
                <a16:creationId xmlns:a16="http://schemas.microsoft.com/office/drawing/2014/main" id="{8D68F672-B545-46C9-90DB-3CDF096288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5846A8-85CE-41E3-9E69-6675B4F2A7B5}"/>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2367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7D70-9F83-458A-AF46-724D2FF66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55D2D-1584-4982-B3B1-A4861DFCD2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B7ACF-749C-4635-A18E-358C01AE15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8DB8BB-7304-4A6C-AEAD-5418F64E0C24}"/>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6" name="Footer Placeholder 5">
            <a:extLst>
              <a:ext uri="{FF2B5EF4-FFF2-40B4-BE49-F238E27FC236}">
                <a16:creationId xmlns:a16="http://schemas.microsoft.com/office/drawing/2014/main" id="{A7D5482E-663D-49A0-8642-A0C9F7A93E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FC874F-3828-409A-BE3E-88B18ACAB1D6}"/>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88321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24AA-DB62-4CDB-9714-383370429D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AC4AC3-2241-4160-8446-B204C99B0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DDB0A5-5254-446E-A1EF-3AA9B128F6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ED414-FF98-4E4B-8118-FEC999FC2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3C5D51-ED22-4791-AAD5-5F4D383B7A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8FEB43-5521-4D9D-8116-48B7FB52AB90}"/>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8" name="Footer Placeholder 7">
            <a:extLst>
              <a:ext uri="{FF2B5EF4-FFF2-40B4-BE49-F238E27FC236}">
                <a16:creationId xmlns:a16="http://schemas.microsoft.com/office/drawing/2014/main" id="{30D67B2C-69EB-4ABD-9C95-DD2D1E16A2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AF3F9CF-7876-49C5-9FE7-850EC1E43810}"/>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76211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3E2D-A69E-4C63-A7B8-F9AE439A7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560E96-CD93-4F19-ACD3-9FDC40D54E8B}"/>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4" name="Footer Placeholder 3">
            <a:extLst>
              <a:ext uri="{FF2B5EF4-FFF2-40B4-BE49-F238E27FC236}">
                <a16:creationId xmlns:a16="http://schemas.microsoft.com/office/drawing/2014/main" id="{E791ED5B-88A9-45E7-8F6B-C0BDBF88A4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E78804-EE6B-4B76-B595-D22FD0B171C3}"/>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21730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F9BB2D-6577-4163-AB72-9FC37C79BC8B}"/>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3" name="Footer Placeholder 2">
            <a:extLst>
              <a:ext uri="{FF2B5EF4-FFF2-40B4-BE49-F238E27FC236}">
                <a16:creationId xmlns:a16="http://schemas.microsoft.com/office/drawing/2014/main" id="{02B92586-47B0-4721-AB9E-F07D293D4D0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4BD140-1D97-4919-8994-9D647FAAC6E3}"/>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256010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FDA1-8D4D-4846-8512-F709424A2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F52DE-CF15-4059-BDE5-8C6DD49D5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89F544-9469-4529-8559-AF7FB86A4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AE76A9-E609-4871-900E-D8846CF99E4E}"/>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6" name="Footer Placeholder 5">
            <a:extLst>
              <a:ext uri="{FF2B5EF4-FFF2-40B4-BE49-F238E27FC236}">
                <a16:creationId xmlns:a16="http://schemas.microsoft.com/office/drawing/2014/main" id="{594EE81A-FA86-4388-BA50-6C5C728F65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E72C2B-D314-4117-83D5-A6BB9CDE18E0}"/>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210299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4F4F-0B27-44BA-96B2-4761D1B9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927757-1841-488D-886C-C9F0C6311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BEFC9B1-7A95-4D30-9F7C-5B2714AE3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FAF5E1-F923-4B45-A9CC-74F800635D88}"/>
              </a:ext>
            </a:extLst>
          </p:cNvPr>
          <p:cNvSpPr>
            <a:spLocks noGrp="1"/>
          </p:cNvSpPr>
          <p:nvPr>
            <p:ph type="dt" sz="half" idx="10"/>
          </p:nvPr>
        </p:nvSpPr>
        <p:spPr/>
        <p:txBody>
          <a:bodyPr/>
          <a:lstStyle/>
          <a:p>
            <a:fld id="{3E6274BF-04C3-4BC3-9511-B07019544CFB}" type="datetimeFigureOut">
              <a:rPr lang="en-US" smtClean="0"/>
              <a:t>5/12/2026</a:t>
            </a:fld>
            <a:endParaRPr lang="en-US" dirty="0"/>
          </a:p>
        </p:txBody>
      </p:sp>
      <p:sp>
        <p:nvSpPr>
          <p:cNvPr id="6" name="Footer Placeholder 5">
            <a:extLst>
              <a:ext uri="{FF2B5EF4-FFF2-40B4-BE49-F238E27FC236}">
                <a16:creationId xmlns:a16="http://schemas.microsoft.com/office/drawing/2014/main" id="{51CBDB05-5A40-4F88-94D6-C2D6891133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AD196E-6F1A-499F-A74C-C5041E42634E}"/>
              </a:ext>
            </a:extLst>
          </p:cNvPr>
          <p:cNvSpPr>
            <a:spLocks noGrp="1"/>
          </p:cNvSpPr>
          <p:nvPr>
            <p:ph type="sldNum" sz="quarter" idx="12"/>
          </p:nvPr>
        </p:nvSpPr>
        <p:spPr/>
        <p:txBody>
          <a:bodyPr/>
          <a:lstStyle/>
          <a:p>
            <a:fld id="{81B29C24-A0CC-4521-951B-3E6564D40156}" type="slidenum">
              <a:rPr lang="en-US" smtClean="0"/>
              <a:t>‹#›</a:t>
            </a:fld>
            <a:endParaRPr lang="en-US" dirty="0"/>
          </a:p>
        </p:txBody>
      </p:sp>
    </p:spTree>
    <p:extLst>
      <p:ext uri="{BB962C8B-B14F-4D97-AF65-F5344CB8AC3E}">
        <p14:creationId xmlns:p14="http://schemas.microsoft.com/office/powerpoint/2010/main" val="309659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1941-C7DD-4714-B051-1139A08FC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BC7791-54AA-4CC5-A60A-77763F91E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BE1C2-234D-4050-9FAC-A45D5B628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274BF-04C3-4BC3-9511-B07019544CFB}" type="datetimeFigureOut">
              <a:rPr lang="en-US" smtClean="0"/>
              <a:t>5/12/2026</a:t>
            </a:fld>
            <a:endParaRPr lang="en-US" dirty="0"/>
          </a:p>
        </p:txBody>
      </p:sp>
      <p:sp>
        <p:nvSpPr>
          <p:cNvPr id="5" name="Footer Placeholder 4">
            <a:extLst>
              <a:ext uri="{FF2B5EF4-FFF2-40B4-BE49-F238E27FC236}">
                <a16:creationId xmlns:a16="http://schemas.microsoft.com/office/drawing/2014/main" id="{08CC7BC1-6030-43FC-B9C9-93AAD0A64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45FA1E4-9D7B-48F3-9681-444DD0912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29C24-A0CC-4521-951B-3E6564D40156}" type="slidenum">
              <a:rPr lang="en-US" smtClean="0"/>
              <a:t>‹#›</a:t>
            </a:fld>
            <a:endParaRPr lang="en-US" dirty="0"/>
          </a:p>
        </p:txBody>
      </p:sp>
    </p:spTree>
    <p:extLst>
      <p:ext uri="{BB962C8B-B14F-4D97-AF65-F5344CB8AC3E}">
        <p14:creationId xmlns:p14="http://schemas.microsoft.com/office/powerpoint/2010/main" val="13064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6EAD-4D3A-4953-A536-1F20AEAFB953}"/>
              </a:ext>
            </a:extLst>
          </p:cNvPr>
          <p:cNvSpPr>
            <a:spLocks noGrp="1"/>
          </p:cNvSpPr>
          <p:nvPr>
            <p:ph type="ctrTitle"/>
          </p:nvPr>
        </p:nvSpPr>
        <p:spPr>
          <a:xfrm>
            <a:off x="270267" y="266816"/>
            <a:ext cx="11651465" cy="2208145"/>
          </a:xfrm>
          <a:ln w="3175">
            <a:solidFill>
              <a:schemeClr val="tx1">
                <a:lumMod val="50000"/>
                <a:lumOff val="50000"/>
              </a:schemeClr>
            </a:solidFill>
          </a:ln>
        </p:spPr>
        <p:txBody>
          <a:bodyPr>
            <a:noAutofit/>
          </a:bodyPr>
          <a:lstStyle/>
          <a:p>
            <a:pPr>
              <a:lnSpc>
                <a:spcPct val="100000"/>
              </a:lnSpc>
            </a:pPr>
            <a:r>
              <a:rPr lang="en-GB" sz="32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 </a:t>
            </a:r>
            <a:r>
              <a:rPr lang="en-GB" sz="3200" b="1" dirty="0">
                <a:solidFill>
                  <a:srgbClr val="00B0F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W</a:t>
            </a:r>
            <a:r>
              <a:rPr lang="en-GB" sz="3200" b="1"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a:t>
            </a:r>
            <a:r>
              <a:rPr lang="en-GB" sz="3200" b="1" dirty="0">
                <a:solidFill>
                  <a:srgbClr val="00B05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F</a:t>
            </a:r>
            <a:r>
              <a:rPr lang="en-GB" sz="32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Nexus</a:t>
            </a:r>
            <a:r>
              <a:rPr lang="en-ZA" sz="32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for integrated planning of WEF-related investments - Finance and economics for the WEF nexus</a:t>
            </a:r>
            <a:endParaRPr lang="en-GB" sz="32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7" name="Picture 6" descr="Text&#10;&#10;Description automatically generated with medium confidence">
            <a:extLst>
              <a:ext uri="{FF2B5EF4-FFF2-40B4-BE49-F238E27FC236}">
                <a16:creationId xmlns:a16="http://schemas.microsoft.com/office/drawing/2014/main" id="{A8FD1BBE-A944-7F36-A142-0435F2DA9CCB}"/>
              </a:ext>
            </a:extLst>
          </p:cNvPr>
          <p:cNvPicPr>
            <a:picLocks noChangeAspect="1"/>
          </p:cNvPicPr>
          <p:nvPr/>
        </p:nvPicPr>
        <p:blipFill rotWithShape="1">
          <a:blip r:embed="rId2">
            <a:extLst>
              <a:ext uri="{28A0092B-C50C-407E-A947-70E740481C1C}">
                <a14:useLocalDpi xmlns:a14="http://schemas.microsoft.com/office/drawing/2010/main" val="0"/>
              </a:ext>
            </a:extLst>
          </a:blip>
          <a:srcRect r="34609"/>
          <a:stretch/>
        </p:blipFill>
        <p:spPr>
          <a:xfrm>
            <a:off x="0" y="6130236"/>
            <a:ext cx="2444620" cy="747906"/>
          </a:xfrm>
          <a:prstGeom prst="rect">
            <a:avLst/>
          </a:prstGeom>
        </p:spPr>
      </p:pic>
      <p:sp>
        <p:nvSpPr>
          <p:cNvPr id="4" name="Rectangle 3">
            <a:extLst>
              <a:ext uri="{FF2B5EF4-FFF2-40B4-BE49-F238E27FC236}">
                <a16:creationId xmlns:a16="http://schemas.microsoft.com/office/drawing/2014/main" id="{E05104C3-C90F-72D3-EBE8-68D0D0325E3A}"/>
              </a:ext>
            </a:extLst>
          </p:cNvPr>
          <p:cNvSpPr/>
          <p:nvPr/>
        </p:nvSpPr>
        <p:spPr>
          <a:xfrm>
            <a:off x="13" y="6085125"/>
            <a:ext cx="11340000" cy="1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Logo&#10;&#10;Description automatically generated">
            <a:extLst>
              <a:ext uri="{FF2B5EF4-FFF2-40B4-BE49-F238E27FC236}">
                <a16:creationId xmlns:a16="http://schemas.microsoft.com/office/drawing/2014/main" id="{0D3F6249-2612-D056-E19E-443553347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8115" y="5232917"/>
            <a:ext cx="1163718" cy="1645864"/>
          </a:xfrm>
          <a:prstGeom prst="rect">
            <a:avLst/>
          </a:prstGeom>
        </p:spPr>
      </p:pic>
      <p:graphicFrame>
        <p:nvGraphicFramePr>
          <p:cNvPr id="14" name="Subtitle 2">
            <a:extLst>
              <a:ext uri="{FF2B5EF4-FFF2-40B4-BE49-F238E27FC236}">
                <a16:creationId xmlns:a16="http://schemas.microsoft.com/office/drawing/2014/main" id="{2F2151C7-1787-558F-EA5A-513B3A36C1FD}"/>
              </a:ext>
            </a:extLst>
          </p:cNvPr>
          <p:cNvGraphicFramePr/>
          <p:nvPr/>
        </p:nvGraphicFramePr>
        <p:xfrm>
          <a:off x="270267" y="2636668"/>
          <a:ext cx="10951108" cy="3412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136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D95BE6-92A3-484B-A0E8-F315B8EF4108}"/>
              </a:ext>
            </a:extLst>
          </p:cNvPr>
          <p:cNvSpPr>
            <a:spLocks noGrp="1"/>
          </p:cNvSpPr>
          <p:nvPr>
            <p:ph type="title"/>
          </p:nvPr>
        </p:nvSpPr>
        <p:spPr>
          <a:xfrm>
            <a:off x="195942" y="637762"/>
            <a:ext cx="11532637" cy="900131"/>
          </a:xfrm>
        </p:spPr>
        <p:txBody>
          <a:bodyPr anchor="t">
            <a:noAutofit/>
          </a:bodyPr>
          <a:lstStyle/>
          <a:p>
            <a:r>
              <a:rPr lang="en-ZA" sz="3600" dirty="0">
                <a:solidFill>
                  <a:schemeClr val="bg1"/>
                </a:solidFill>
                <a:latin typeface="Segoe UI Black" panose="020B0A02040204020203" pitchFamily="34" charset="0"/>
                <a:ea typeface="Segoe UI Black" panose="020B0A02040204020203" pitchFamily="34" charset="0"/>
              </a:rPr>
              <a:t>Current Economic Models that can advance integrated investment in WEF sectors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6D8F33-497C-43F3-989A-1E9B5F43086F}"/>
              </a:ext>
            </a:extLst>
          </p:cNvPr>
          <p:cNvSpPr>
            <a:spLocks noGrp="1"/>
          </p:cNvSpPr>
          <p:nvPr>
            <p:ph idx="1"/>
          </p:nvPr>
        </p:nvSpPr>
        <p:spPr>
          <a:xfrm>
            <a:off x="195942" y="1839389"/>
            <a:ext cx="11996048" cy="4787845"/>
          </a:xfrm>
        </p:spPr>
        <p:txBody>
          <a:bodyPr vert="horz" lIns="91440" tIns="45720" rIns="91440" bIns="45720" rtlCol="0" anchor="t">
            <a:noAutofit/>
          </a:bodyPr>
          <a:lstStyle/>
          <a:p>
            <a:r>
              <a:rPr lang="en-ZA" sz="2400" b="1" dirty="0"/>
              <a:t>WEFO (Integrated Model): Multi-period socio-economic optimization. Predicts WEF demand satisfaction based on production costs and environmental controls. Ideal for total system cost and trade-offs (Zhang &amp; </a:t>
            </a:r>
            <a:r>
              <a:rPr lang="en-ZA" sz="2400" b="1" dirty="0" err="1"/>
              <a:t>Vesselinov</a:t>
            </a:r>
            <a:r>
              <a:rPr lang="en-ZA" sz="2400" b="1" dirty="0"/>
              <a:t> (2017)</a:t>
            </a:r>
          </a:p>
          <a:p>
            <a:pPr marL="0" indent="0">
              <a:buNone/>
            </a:pPr>
            <a:endParaRPr lang="en-ZA" sz="2400" b="1" dirty="0">
              <a:ea typeface="Calibri" panose="020F0502020204030204"/>
              <a:cs typeface="Calibri" panose="020F0502020204030204"/>
            </a:endParaRPr>
          </a:p>
          <a:p>
            <a:r>
              <a:rPr lang="en-ZA" sz="2400" b="1" dirty="0"/>
              <a:t>System Dynamics Models (SDMs) &amp; CGE: Simulate long-term economic impacts of policy changes.</a:t>
            </a:r>
          </a:p>
          <a:p>
            <a:endParaRPr lang="en-ZA" sz="2400" b="1" dirty="0"/>
          </a:p>
          <a:p>
            <a:r>
              <a:rPr lang="en-ZA" sz="2400" b="1" dirty="0"/>
              <a:t>WEFH (Welfare Mass): Uses expenditure data (household spending on water, energy, food) to measure inequality and guide subsidy policies (tested in Israel) (</a:t>
            </a:r>
            <a:r>
              <a:rPr lang="en-ZA" sz="2400" b="1" dirty="0" err="1"/>
              <a:t>Sorek</a:t>
            </a:r>
            <a:r>
              <a:rPr lang="en-ZA" sz="2400" b="1" dirty="0"/>
              <a:t> et al., 2024).</a:t>
            </a:r>
          </a:p>
          <a:p>
            <a:endParaRPr lang="en-ZA" sz="2400" b="1" dirty="0"/>
          </a:p>
          <a:p>
            <a:r>
              <a:rPr lang="en-ZA" sz="2400" b="1" dirty="0"/>
              <a:t>Ecosystem Services Valuation : Assigns monetary value to "free" services (e.g., wetland water purification vs. building a treatment plant).</a:t>
            </a:r>
          </a:p>
        </p:txBody>
      </p:sp>
    </p:spTree>
    <p:extLst>
      <p:ext uri="{BB962C8B-B14F-4D97-AF65-F5344CB8AC3E}">
        <p14:creationId xmlns:p14="http://schemas.microsoft.com/office/powerpoint/2010/main" val="28751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AB5B-54D5-4B9E-9558-93EAA83CBE1D}"/>
              </a:ext>
            </a:extLst>
          </p:cNvPr>
          <p:cNvSpPr>
            <a:spLocks noGrp="1"/>
          </p:cNvSpPr>
          <p:nvPr>
            <p:ph type="title"/>
          </p:nvPr>
        </p:nvSpPr>
        <p:spPr>
          <a:xfrm>
            <a:off x="4194" y="131860"/>
            <a:ext cx="12195157" cy="1256291"/>
          </a:xfrm>
        </p:spPr>
        <p:txBody>
          <a:bodyPr>
            <a:noAutofit/>
          </a:bodyPr>
          <a:lstStyle/>
          <a:p>
            <a:r>
              <a:rPr lang="en-US" sz="3600" dirty="0">
                <a:latin typeface="Segoe UI Black" panose="020B0A02040204020203" pitchFamily="34" charset="0"/>
                <a:ea typeface="Segoe UI Black" panose="020B0A02040204020203" pitchFamily="34" charset="0"/>
              </a:rPr>
              <a:t>How can we advance integrated investment planning for WEF-related sectors? Questions to ask in the fields of economics</a:t>
            </a:r>
            <a:endParaRPr lang="en-ZA" sz="3600" dirty="0">
              <a:latin typeface="Segoe UI Black" panose="020B0A02040204020203" pitchFamily="34" charset="0"/>
              <a:ea typeface="Segoe UI Black" panose="020B0A02040204020203" pitchFamily="34" charset="0"/>
            </a:endParaRPr>
          </a:p>
        </p:txBody>
      </p:sp>
      <p:graphicFrame>
        <p:nvGraphicFramePr>
          <p:cNvPr id="6" name="Content Placeholder 5">
            <a:extLst>
              <a:ext uri="{FF2B5EF4-FFF2-40B4-BE49-F238E27FC236}">
                <a16:creationId xmlns:a16="http://schemas.microsoft.com/office/drawing/2014/main" id="{9EAB1DAF-F69E-401D-B657-22E54F784C72}"/>
              </a:ext>
            </a:extLst>
          </p:cNvPr>
          <p:cNvGraphicFramePr>
            <a:graphicFrameLocks noGrp="1"/>
          </p:cNvGraphicFramePr>
          <p:nvPr>
            <p:ph idx="1"/>
            <p:extLst>
              <p:ext uri="{D42A27DB-BD31-4B8C-83A1-F6EECF244321}">
                <p14:modId xmlns:p14="http://schemas.microsoft.com/office/powerpoint/2010/main" val="1075727366"/>
              </p:ext>
            </p:extLst>
          </p:nvPr>
        </p:nvGraphicFramePr>
        <p:xfrm>
          <a:off x="251468" y="1525583"/>
          <a:ext cx="11689063" cy="5206475"/>
        </p:xfrm>
        <a:graphic>
          <a:graphicData uri="http://schemas.openxmlformats.org/drawingml/2006/table">
            <a:tbl>
              <a:tblPr/>
              <a:tblGrid>
                <a:gridCol w="2719367">
                  <a:extLst>
                    <a:ext uri="{9D8B030D-6E8A-4147-A177-3AD203B41FA5}">
                      <a16:colId xmlns:a16="http://schemas.microsoft.com/office/drawing/2014/main" val="1499560167"/>
                    </a:ext>
                  </a:extLst>
                </a:gridCol>
                <a:gridCol w="8969696">
                  <a:extLst>
                    <a:ext uri="{9D8B030D-6E8A-4147-A177-3AD203B41FA5}">
                      <a16:colId xmlns:a16="http://schemas.microsoft.com/office/drawing/2014/main" val="646865904"/>
                    </a:ext>
                  </a:extLst>
                </a:gridCol>
              </a:tblGrid>
              <a:tr h="309546">
                <a:tc>
                  <a:txBody>
                    <a:bodyPr/>
                    <a:lstStyle/>
                    <a:p>
                      <a:pPr algn="l"/>
                      <a:r>
                        <a:rPr lang="en-ZA" sz="1600" b="1" dirty="0">
                          <a:effectLst/>
                          <a:latin typeface="quote-cjk-patch"/>
                        </a:rPr>
                        <a:t>Branch</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pPr algn="l"/>
                      <a:r>
                        <a:rPr lang="en-ZA" sz="1600" b="1" dirty="0">
                          <a:effectLst/>
                          <a:latin typeface="quote-cjk-patch"/>
                        </a:rPr>
                        <a:t>Investment Planning Question</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2869964985"/>
                  </a:ext>
                </a:extLst>
              </a:tr>
              <a:tr h="483664">
                <a:tc>
                  <a:txBody>
                    <a:bodyPr/>
                    <a:lstStyle/>
                    <a:p>
                      <a:r>
                        <a:rPr lang="en-ZA" sz="1600" b="1" dirty="0">
                          <a:effectLst/>
                          <a:latin typeface="quote-cjk-patch"/>
                        </a:rPr>
                        <a:t>Monetary</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dirty="0">
                          <a:effectLst/>
                          <a:latin typeface="quote-cjk-patch"/>
                        </a:rPr>
                        <a:t>Are interest rates and inflation compatible with long-term WEF debt?</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599793739"/>
                  </a:ext>
                </a:extLst>
              </a:tr>
              <a:tr h="570723">
                <a:tc>
                  <a:txBody>
                    <a:bodyPr/>
                    <a:lstStyle/>
                    <a:p>
                      <a:r>
                        <a:rPr lang="en-ZA" sz="1600" b="1">
                          <a:effectLst/>
                          <a:latin typeface="quote-cjk-patch"/>
                        </a:rPr>
                        <a:t>Trade</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dirty="0">
                          <a:effectLst/>
                          <a:latin typeface="quote-cjk-patch"/>
                        </a:rPr>
                        <a:t>Does importing virtual water reduce need for domestic irrigation investment?</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2899669595"/>
                  </a:ext>
                </a:extLst>
              </a:tr>
              <a:tr h="433442">
                <a:tc>
                  <a:txBody>
                    <a:bodyPr/>
                    <a:lstStyle/>
                    <a:p>
                      <a:r>
                        <a:rPr lang="en-ZA" sz="1600" b="1">
                          <a:effectLst/>
                          <a:latin typeface="quote-cjk-patch"/>
                        </a:rPr>
                        <a:t>Institutional</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a:effectLst/>
                          <a:latin typeface="quote-cjk-patch"/>
                        </a:rPr>
                        <a:t>Are water rights and regulations stable enough for private capital?</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1656541925"/>
                  </a:ext>
                </a:extLst>
              </a:tr>
              <a:tr h="570723">
                <a:tc>
                  <a:txBody>
                    <a:bodyPr/>
                    <a:lstStyle/>
                    <a:p>
                      <a:r>
                        <a:rPr lang="en-ZA" sz="1600" b="1">
                          <a:effectLst/>
                          <a:latin typeface="quote-cjk-patch"/>
                        </a:rPr>
                        <a:t>Environmental</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a:effectLst/>
                          <a:latin typeface="quote-cjk-patch"/>
                        </a:rPr>
                        <a:t>Is a natural ecosystem a cheaper alternative to built infrastructure?</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2980287279"/>
                  </a:ext>
                </a:extLst>
              </a:tr>
              <a:tr h="570723">
                <a:tc>
                  <a:txBody>
                    <a:bodyPr/>
                    <a:lstStyle/>
                    <a:p>
                      <a:r>
                        <a:rPr lang="en-ZA" sz="1600" b="1">
                          <a:effectLst/>
                          <a:latin typeface="quote-cjk-patch"/>
                        </a:rPr>
                        <a:t>Development</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a:effectLst/>
                          <a:latin typeface="quote-cjk-patch"/>
                        </a:rPr>
                        <a:t>Can blended finance (grants + loans) make poverty-reducing WEF projects viable?</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3741256780"/>
                  </a:ext>
                </a:extLst>
              </a:tr>
              <a:tr h="483664">
                <a:tc>
                  <a:txBody>
                    <a:bodyPr/>
                    <a:lstStyle/>
                    <a:p>
                      <a:r>
                        <a:rPr lang="en-ZA" sz="1600" b="1">
                          <a:effectLst/>
                          <a:latin typeface="quote-cjk-patch"/>
                        </a:rPr>
                        <a:t>Public Finance</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a:effectLst/>
                          <a:latin typeface="quote-cjk-patch"/>
                        </a:rPr>
                        <a:t>What is the best use of limited government budget across WEF sectors?</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3445606729"/>
                  </a:ext>
                </a:extLst>
              </a:tr>
              <a:tr h="433442">
                <a:tc>
                  <a:txBody>
                    <a:bodyPr/>
                    <a:lstStyle/>
                    <a:p>
                      <a:r>
                        <a:rPr lang="en-ZA" sz="1600" b="1">
                          <a:effectLst/>
                          <a:latin typeface="quote-cjk-patch"/>
                        </a:rPr>
                        <a:t>Behavioral</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dirty="0">
                          <a:effectLst/>
                          <a:latin typeface="quote-cjk-patch"/>
                        </a:rPr>
                        <a:t>What is the willingness to pay for WEF resources at household level? </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1278577292"/>
                  </a:ext>
                </a:extLst>
              </a:tr>
              <a:tr h="433442">
                <a:tc>
                  <a:txBody>
                    <a:bodyPr/>
                    <a:lstStyle/>
                    <a:p>
                      <a:r>
                        <a:rPr lang="en-ZA" sz="1600" b="1">
                          <a:effectLst/>
                          <a:latin typeface="quote-cjk-patch"/>
                        </a:rPr>
                        <a:t>Financial</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a:effectLst/>
                          <a:latin typeface="quote-cjk-patch"/>
                        </a:rPr>
                        <a:t>What is the NPV, IRR, payback, and risk-adjusted return?</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524742548"/>
                  </a:ext>
                </a:extLst>
              </a:tr>
              <a:tr h="483664">
                <a:tc>
                  <a:txBody>
                    <a:bodyPr/>
                    <a:lstStyle/>
                    <a:p>
                      <a:r>
                        <a:rPr lang="en-ZA" sz="1600" b="1">
                          <a:effectLst/>
                          <a:latin typeface="quote-cjk-patch"/>
                        </a:rPr>
                        <a:t>Macro</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a:effectLst/>
                          <a:latin typeface="quote-cjk-patch"/>
                        </a:rPr>
                        <a:t>Does the project stabilize GDP, employment, and food prices at national level?</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3350587262"/>
                  </a:ext>
                </a:extLst>
              </a:tr>
              <a:tr h="433442">
                <a:tc>
                  <a:txBody>
                    <a:bodyPr/>
                    <a:lstStyle/>
                    <a:p>
                      <a:r>
                        <a:rPr lang="en-ZA" sz="1600" b="1">
                          <a:effectLst/>
                          <a:latin typeface="quote-cjk-patch"/>
                        </a:rPr>
                        <a:t>Agricultural</a:t>
                      </a:r>
                    </a:p>
                  </a:txBody>
                  <a:tcPr marL="27564"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tc>
                  <a:txBody>
                    <a:bodyPr/>
                    <a:lstStyle/>
                    <a:p>
                      <a:r>
                        <a:rPr lang="en-ZA" sz="1600" b="1" dirty="0">
                          <a:effectLst/>
                          <a:latin typeface="quote-cjk-patch"/>
                        </a:rPr>
                        <a:t>Which irrigation method yields the most crop per Rand per drop?</a:t>
                      </a:r>
                    </a:p>
                  </a:txBody>
                  <a:tcPr marL="36752" marR="36752" marT="22970" marB="22970" anchor="ctr">
                    <a:lnL>
                      <a:noFill/>
                    </a:lnL>
                    <a:lnR>
                      <a:noFill/>
                    </a:lnR>
                    <a:lnT>
                      <a:noFill/>
                    </a:lnT>
                    <a:lnB>
                      <a:noFill/>
                    </a:lnB>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tcPr>
                </a:tc>
                <a:extLst>
                  <a:ext uri="{0D108BD9-81ED-4DB2-BD59-A6C34878D82A}">
                    <a16:rowId xmlns:a16="http://schemas.microsoft.com/office/drawing/2014/main" val="1551154198"/>
                  </a:ext>
                </a:extLst>
              </a:tr>
            </a:tbl>
          </a:graphicData>
        </a:graphic>
      </p:graphicFrame>
    </p:spTree>
    <p:extLst>
      <p:ext uri="{BB962C8B-B14F-4D97-AF65-F5344CB8AC3E}">
        <p14:creationId xmlns:p14="http://schemas.microsoft.com/office/powerpoint/2010/main" val="398367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BC298-AFFD-4D2B-A757-B5DE682F09D6}"/>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br>
              <a:rPr lang="en-US" sz="800" kern="1200" dirty="0"/>
            </a:br>
            <a:br>
              <a:rPr lang="en-US" sz="800" kern="1200" dirty="0"/>
            </a:br>
            <a:r>
              <a:rPr lang="en-US" sz="4000" kern="1200" dirty="0">
                <a:solidFill>
                  <a:schemeClr val="bg1"/>
                </a:solidFill>
                <a:latin typeface="Segoe UI Black" panose="020B0A02040204020203" pitchFamily="34" charset="0"/>
                <a:ea typeface="Segoe UI Black" panose="020B0A02040204020203" pitchFamily="34" charset="0"/>
              </a:rPr>
              <a:t>For WEF investments, One Size Fits None:</a:t>
            </a:r>
            <a:br>
              <a:rPr lang="en-US" sz="1000" kern="1200" dirty="0">
                <a:latin typeface="Segoe UI Black" panose="020B0A02040204020203" pitchFamily="34" charset="0"/>
                <a:ea typeface="Segoe UI Black" panose="020B0A02040204020203" pitchFamily="34" charset="0"/>
              </a:rPr>
            </a:br>
            <a:br>
              <a:rPr lang="en-US" sz="1000" kern="1200" dirty="0">
                <a:latin typeface="Segoe UI Black" panose="020B0A02040204020203" pitchFamily="34" charset="0"/>
                <a:ea typeface="Segoe UI Black" panose="020B0A02040204020203" pitchFamily="34" charset="0"/>
              </a:rPr>
            </a:br>
            <a:endParaRPr lang="en-US" sz="800" kern="1200" dirty="0">
              <a:solidFill>
                <a:schemeClr val="bg1"/>
              </a:solidFill>
              <a:latin typeface="Segoe UI Black" panose="020B0A02040204020203" pitchFamily="34" charset="0"/>
              <a:ea typeface="Segoe UI Black" panose="020B0A02040204020203" pitchFamily="34" charset="0"/>
            </a:endParaRPr>
          </a:p>
        </p:txBody>
      </p:sp>
      <p:graphicFrame>
        <p:nvGraphicFramePr>
          <p:cNvPr id="4" name="Content Placeholder 3">
            <a:extLst>
              <a:ext uri="{FF2B5EF4-FFF2-40B4-BE49-F238E27FC236}">
                <a16:creationId xmlns:a16="http://schemas.microsoft.com/office/drawing/2014/main" id="{6076547C-12F7-4E81-94A2-440393DEDDC8}"/>
              </a:ext>
            </a:extLst>
          </p:cNvPr>
          <p:cNvGraphicFramePr>
            <a:graphicFrameLocks noGrp="1"/>
          </p:cNvGraphicFramePr>
          <p:nvPr>
            <p:ph idx="1"/>
            <p:extLst>
              <p:ext uri="{D42A27DB-BD31-4B8C-83A1-F6EECF244321}">
                <p14:modId xmlns:p14="http://schemas.microsoft.com/office/powerpoint/2010/main" val="3319097101"/>
              </p:ext>
            </p:extLst>
          </p:nvPr>
        </p:nvGraphicFramePr>
        <p:xfrm>
          <a:off x="337609" y="1717964"/>
          <a:ext cx="11210925" cy="4984360"/>
        </p:xfrm>
        <a:graphic>
          <a:graphicData uri="http://schemas.openxmlformats.org/drawingml/2006/table">
            <a:tbl>
              <a:tblPr firstRow="1" bandRow="1">
                <a:solidFill>
                  <a:schemeClr val="bg1"/>
                </a:solidFill>
              </a:tblPr>
              <a:tblGrid>
                <a:gridCol w="1989955">
                  <a:extLst>
                    <a:ext uri="{9D8B030D-6E8A-4147-A177-3AD203B41FA5}">
                      <a16:colId xmlns:a16="http://schemas.microsoft.com/office/drawing/2014/main" val="829345676"/>
                    </a:ext>
                  </a:extLst>
                </a:gridCol>
                <a:gridCol w="3710151">
                  <a:extLst>
                    <a:ext uri="{9D8B030D-6E8A-4147-A177-3AD203B41FA5}">
                      <a16:colId xmlns:a16="http://schemas.microsoft.com/office/drawing/2014/main" val="3071388672"/>
                    </a:ext>
                  </a:extLst>
                </a:gridCol>
                <a:gridCol w="5510819">
                  <a:extLst>
                    <a:ext uri="{9D8B030D-6E8A-4147-A177-3AD203B41FA5}">
                      <a16:colId xmlns:a16="http://schemas.microsoft.com/office/drawing/2014/main" val="1047176128"/>
                    </a:ext>
                  </a:extLst>
                </a:gridCol>
              </a:tblGrid>
              <a:tr h="623011">
                <a:tc>
                  <a:txBody>
                    <a:bodyPr/>
                    <a:lstStyle/>
                    <a:p>
                      <a:pPr algn="l"/>
                      <a:r>
                        <a:rPr lang="en-ZA" sz="2400" b="1" u="sng" cap="none" spc="0">
                          <a:solidFill>
                            <a:schemeClr val="bg1"/>
                          </a:solidFill>
                          <a:effectLst/>
                          <a:latin typeface="quote-cjk-patch"/>
                        </a:rPr>
                        <a:t>Scale</a:t>
                      </a:r>
                    </a:p>
                  </a:txBody>
                  <a:tcPr marL="172479" marR="123193" marT="132676" marB="132676"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l"/>
                      <a:r>
                        <a:rPr lang="en-ZA" sz="2400" b="1" u="sng" cap="none" spc="0">
                          <a:solidFill>
                            <a:schemeClr val="bg1"/>
                          </a:solidFill>
                          <a:effectLst/>
                          <a:latin typeface="quote-cjk-patch"/>
                        </a:rPr>
                        <a:t>Key Economic Metric</a:t>
                      </a:r>
                    </a:p>
                  </a:txBody>
                  <a:tcPr marL="172479" marR="123193" marT="132676" marB="132676"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l"/>
                      <a:r>
                        <a:rPr lang="en-ZA" sz="2400" b="1" u="sng" cap="none" spc="0">
                          <a:solidFill>
                            <a:schemeClr val="bg1"/>
                          </a:solidFill>
                          <a:effectLst/>
                          <a:latin typeface="quote-cjk-patch"/>
                        </a:rPr>
                        <a:t>Example Question</a:t>
                      </a:r>
                    </a:p>
                  </a:txBody>
                  <a:tcPr marL="172479" marR="123193" marT="132676" marB="132676"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914556550"/>
                  </a:ext>
                </a:extLst>
              </a:tr>
              <a:tr h="930129">
                <a:tc>
                  <a:txBody>
                    <a:bodyPr/>
                    <a:lstStyle/>
                    <a:p>
                      <a:r>
                        <a:rPr lang="en-ZA" sz="2400" b="1" cap="none" spc="0">
                          <a:solidFill>
                            <a:schemeClr val="tx1"/>
                          </a:solidFill>
                          <a:effectLst/>
                          <a:latin typeface="quote-cjk-patch"/>
                        </a:rPr>
                        <a:t>Household</a:t>
                      </a:r>
                    </a:p>
                  </a:txBody>
                  <a:tcPr marL="172479" marR="123193" marT="132676" marB="132676"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r>
                        <a:rPr lang="en-ZA" sz="2400" b="1" cap="none" spc="0" dirty="0">
                          <a:solidFill>
                            <a:schemeClr val="tx1"/>
                          </a:solidFill>
                          <a:effectLst/>
                          <a:latin typeface="quote-cjk-patch"/>
                        </a:rPr>
                        <a:t>Affordability / Willingness to Pay</a:t>
                      </a:r>
                    </a:p>
                  </a:txBody>
                  <a:tcPr marL="172479" marR="123193" marT="132676" marB="132676"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r>
                        <a:rPr lang="en-ZA" sz="2400" b="1" cap="none" spc="0">
                          <a:solidFill>
                            <a:schemeClr val="tx1"/>
                          </a:solidFill>
                          <a:effectLst/>
                          <a:latin typeface="quote-cjk-patch"/>
                        </a:rPr>
                        <a:t>Can the family afford a solar lantern instead of kerosene?</a:t>
                      </a:r>
                    </a:p>
                  </a:txBody>
                  <a:tcPr marL="172479" marR="92395" marT="132676" marB="132676"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669314488"/>
                  </a:ext>
                </a:extLst>
              </a:tr>
              <a:tr h="930129">
                <a:tc>
                  <a:txBody>
                    <a:bodyPr/>
                    <a:lstStyle/>
                    <a:p>
                      <a:r>
                        <a:rPr lang="en-ZA" sz="2400" b="1" cap="none" spc="0">
                          <a:solidFill>
                            <a:schemeClr val="tx1"/>
                          </a:solidFill>
                          <a:effectLst/>
                          <a:latin typeface="quote-cjk-patch"/>
                        </a:rPr>
                        <a:t>Municipal</a:t>
                      </a:r>
                    </a:p>
                  </a:txBody>
                  <a:tcPr marL="172479" marR="123193" marT="132676" marB="13267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ZA" sz="2400" b="1" cap="none" spc="0">
                          <a:solidFill>
                            <a:schemeClr val="tx1"/>
                          </a:solidFill>
                          <a:effectLst/>
                          <a:latin typeface="quote-cjk-patch"/>
                        </a:rPr>
                        <a:t>Cost-Benefit Analysis (CBA)</a:t>
                      </a:r>
                    </a:p>
                  </a:txBody>
                  <a:tcPr marL="172479" marR="123193" marT="132676" marB="13267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ZA" sz="2400" b="1" cap="none" spc="0">
                          <a:solidFill>
                            <a:schemeClr val="tx1"/>
                          </a:solidFill>
                          <a:effectLst/>
                          <a:latin typeface="quote-cjk-patch"/>
                        </a:rPr>
                        <a:t>Is the upfront cost of a biogas plant worth long-term energy savings?</a:t>
                      </a:r>
                    </a:p>
                  </a:txBody>
                  <a:tcPr marL="172479" marR="92395" marT="132676" marB="132676" anchor="ctr">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65647472"/>
                  </a:ext>
                </a:extLst>
              </a:tr>
              <a:tr h="930129">
                <a:tc>
                  <a:txBody>
                    <a:bodyPr/>
                    <a:lstStyle/>
                    <a:p>
                      <a:r>
                        <a:rPr lang="en-ZA" sz="2400" b="1" cap="none" spc="0">
                          <a:solidFill>
                            <a:schemeClr val="tx1"/>
                          </a:solidFill>
                          <a:effectLst/>
                          <a:latin typeface="quote-cjk-patch"/>
                        </a:rPr>
                        <a:t>Provincial</a:t>
                      </a:r>
                    </a:p>
                  </a:txBody>
                  <a:tcPr marL="172479" marR="123193" marT="132676" marB="132676" anchor="ctr">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ZA" sz="2400" b="1" cap="none" spc="0">
                          <a:solidFill>
                            <a:schemeClr val="tx1"/>
                          </a:solidFill>
                          <a:effectLst/>
                          <a:latin typeface="quote-cjk-patch"/>
                        </a:rPr>
                        <a:t>Input-Output / Employment</a:t>
                      </a:r>
                    </a:p>
                  </a:txBody>
                  <a:tcPr marL="172479" marR="123193" marT="132676" marB="132676" anchor="ctr">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ZA" sz="2400" b="1" cap="none" spc="0">
                          <a:solidFill>
                            <a:schemeClr val="tx1"/>
                          </a:solidFill>
                          <a:effectLst/>
                          <a:latin typeface="quote-cjk-patch"/>
                        </a:rPr>
                        <a:t>Will a new dam create more jobs than the irrigated farms it replaces?</a:t>
                      </a:r>
                    </a:p>
                  </a:txBody>
                  <a:tcPr marL="172479" marR="92395" marT="132676" marB="132676" anchor="ctr">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112315065"/>
                  </a:ext>
                </a:extLst>
              </a:tr>
              <a:tr h="930129">
                <a:tc>
                  <a:txBody>
                    <a:bodyPr/>
                    <a:lstStyle/>
                    <a:p>
                      <a:r>
                        <a:rPr lang="en-ZA" sz="2400" b="1" cap="none" spc="0">
                          <a:solidFill>
                            <a:schemeClr val="tx1"/>
                          </a:solidFill>
                          <a:effectLst/>
                          <a:latin typeface="quote-cjk-patch"/>
                        </a:rPr>
                        <a:t>National</a:t>
                      </a:r>
                    </a:p>
                  </a:txBody>
                  <a:tcPr marL="172479" marR="123193" marT="132676" marB="13267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ZA" sz="2400" b="1" cap="none" spc="0">
                          <a:solidFill>
                            <a:schemeClr val="tx1"/>
                          </a:solidFill>
                          <a:effectLst/>
                          <a:latin typeface="quote-cjk-patch"/>
                        </a:rPr>
                        <a:t>Balance of Trade / GDP / Security</a:t>
                      </a:r>
                    </a:p>
                  </a:txBody>
                  <a:tcPr marL="172479" marR="123193" marT="132676" marB="13267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ZA" sz="2400" b="1" cap="none" spc="0" dirty="0">
                          <a:solidFill>
                            <a:schemeClr val="tx1"/>
                          </a:solidFill>
                          <a:effectLst/>
                          <a:latin typeface="quote-cjk-patch"/>
                        </a:rPr>
                        <a:t>Does importing food save more water (Virtual Water) than local production, even if costlier?</a:t>
                      </a:r>
                    </a:p>
                  </a:txBody>
                  <a:tcPr marL="172479" marR="92395" marT="132676" marB="132676" anchor="ctr">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60798453"/>
                  </a:ext>
                </a:extLst>
              </a:tr>
            </a:tbl>
          </a:graphicData>
        </a:graphic>
      </p:graphicFrame>
    </p:spTree>
    <p:extLst>
      <p:ext uri="{BB962C8B-B14F-4D97-AF65-F5344CB8AC3E}">
        <p14:creationId xmlns:p14="http://schemas.microsoft.com/office/powerpoint/2010/main" val="191885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9F58E-4585-4963-9924-D93D25075EFF}"/>
              </a:ext>
            </a:extLst>
          </p:cNvPr>
          <p:cNvSpPr>
            <a:spLocks noGrp="1"/>
          </p:cNvSpPr>
          <p:nvPr>
            <p:ph type="title"/>
          </p:nvPr>
        </p:nvSpPr>
        <p:spPr>
          <a:xfrm>
            <a:off x="307910" y="279918"/>
            <a:ext cx="11640622" cy="1257975"/>
          </a:xfrm>
        </p:spPr>
        <p:txBody>
          <a:bodyPr anchor="t">
            <a:normAutofit/>
          </a:bodyPr>
          <a:lstStyle/>
          <a:p>
            <a:r>
              <a:rPr lang="en-ZA" sz="2800" dirty="0">
                <a:solidFill>
                  <a:schemeClr val="bg1"/>
                </a:solidFill>
                <a:latin typeface="Segoe UI Black" panose="020B0A02040204020203" pitchFamily="34" charset="0"/>
                <a:ea typeface="Segoe UI Black" panose="020B0A02040204020203" pitchFamily="34" charset="0"/>
              </a:rPr>
              <a:t>An integrated WEF-nexus analysis of climate adaptation and mitigation finance flows: Towards integrated climate action planning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A72F53-D65A-4F30-A348-982B73A9026F}"/>
              </a:ext>
            </a:extLst>
          </p:cNvPr>
          <p:cNvSpPr>
            <a:spLocks noGrp="1"/>
          </p:cNvSpPr>
          <p:nvPr>
            <p:ph idx="1"/>
          </p:nvPr>
        </p:nvSpPr>
        <p:spPr>
          <a:xfrm>
            <a:off x="221673" y="1981200"/>
            <a:ext cx="11726859" cy="4876944"/>
          </a:xfrm>
        </p:spPr>
        <p:txBody>
          <a:bodyPr vert="horz" lIns="91440" tIns="45720" rIns="91440" bIns="45720" rtlCol="0" anchor="t">
            <a:noAutofit/>
          </a:bodyPr>
          <a:lstStyle/>
          <a:p>
            <a:r>
              <a:rPr lang="en-ZA" sz="2000" b="1" dirty="0"/>
              <a:t>Fragmented and misaligned finance perpetuates unsustainable development patterns, causes resource inefficiency through duplication, exacerbates inequality, and undermines the very resilience it seeks to build.</a:t>
            </a:r>
            <a:endParaRPr lang="en-ZA" sz="2000" b="1" dirty="0">
              <a:ea typeface="Calibri"/>
              <a:cs typeface="Calibri"/>
            </a:endParaRPr>
          </a:p>
          <a:p>
            <a:r>
              <a:rPr lang="en-ZA" sz="2000" b="1" dirty="0"/>
              <a:t>We address this critical gap by conducting a systematic analysis of climate finance flows through an integrated WEF nexus lens.</a:t>
            </a:r>
            <a:endParaRPr lang="en-ZA" sz="2000" b="1" dirty="0">
              <a:ea typeface="Calibri"/>
              <a:cs typeface="Calibri"/>
            </a:endParaRPr>
          </a:p>
          <a:p>
            <a:r>
              <a:rPr lang="en-ZA" sz="2000" b="1" dirty="0"/>
              <a:t>Using the Climate Policy Initiative (CPI) Global Climate Finance 2023 dataset, the research pursues three interconnected objectives. (At global scale)</a:t>
            </a:r>
            <a:endParaRPr lang="en-ZA" sz="2000" b="1" dirty="0">
              <a:ea typeface="Calibri"/>
              <a:cs typeface="Calibri"/>
            </a:endParaRPr>
          </a:p>
          <a:p>
            <a:r>
              <a:rPr lang="en-ZA" sz="2000" b="1" dirty="0"/>
              <a:t>1. Using cluster and correlation analysis  to map funding mechanisms and patterns across WEF sectors descriptively</a:t>
            </a:r>
            <a:endParaRPr lang="en-ZA" sz="2000" b="1" dirty="0">
              <a:ea typeface="Calibri"/>
              <a:cs typeface="Calibri"/>
            </a:endParaRPr>
          </a:p>
          <a:p>
            <a:r>
              <a:rPr lang="en-ZA" sz="2000" b="1" dirty="0"/>
              <a:t>2. To analyse the degree of WEF nexus integration, identifying whether finance is predominantly siloed (single-sector) or integrated (cross-sectoral), and where dual-benefit projects cluster. </a:t>
            </a:r>
            <a:endParaRPr lang="en-ZA" sz="2000" b="1" dirty="0">
              <a:ea typeface="Calibri"/>
              <a:cs typeface="Calibri"/>
            </a:endParaRPr>
          </a:p>
          <a:p>
            <a:r>
              <a:rPr lang="en-ZA" sz="2000" b="1" dirty="0"/>
              <a:t>3. Using Multinomial Regression model to econometrically examine the determinants of WEF-related climate finance allocation, exploring whether factors such as sectoral characteristics, recipient region, or donor drive funding values and WEF allocation.</a:t>
            </a:r>
            <a:endParaRPr lang="en-ZA" sz="2000" b="1" dirty="0">
              <a:ea typeface="Calibri"/>
              <a:cs typeface="Calibri"/>
            </a:endParaRPr>
          </a:p>
        </p:txBody>
      </p:sp>
    </p:spTree>
    <p:extLst>
      <p:ext uri="{BB962C8B-B14F-4D97-AF65-F5344CB8AC3E}">
        <p14:creationId xmlns:p14="http://schemas.microsoft.com/office/powerpoint/2010/main" val="102328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8DB29-7BE1-4A64-AF0B-23DA086EAA40}"/>
              </a:ext>
            </a:extLst>
          </p:cNvPr>
          <p:cNvSpPr>
            <a:spLocks noGrp="1"/>
          </p:cNvSpPr>
          <p:nvPr>
            <p:ph type="title"/>
          </p:nvPr>
        </p:nvSpPr>
        <p:spPr>
          <a:xfrm>
            <a:off x="185730" y="438540"/>
            <a:ext cx="11720131" cy="1099354"/>
          </a:xfrm>
        </p:spPr>
        <p:txBody>
          <a:bodyPr anchor="t">
            <a:noAutofit/>
          </a:bodyPr>
          <a:lstStyle/>
          <a:p>
            <a:r>
              <a:rPr lang="en-ZA" sz="2800" dirty="0">
                <a:solidFill>
                  <a:schemeClr val="bg1"/>
                </a:solidFill>
                <a:latin typeface="Segoe UI Black" panose="020B0A02040204020203" pitchFamily="34" charset="0"/>
                <a:ea typeface="Segoe UI Black" panose="020B0A02040204020203" pitchFamily="34" charset="0"/>
              </a:rPr>
              <a:t>An integrated WEF-nexus analysis of climate adaptation and mitigation finance flows: Towards integrated climate action planning-Preliminary Findings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FFC8B9-D497-42EE-BC1A-8779ADFDF5F9}"/>
              </a:ext>
            </a:extLst>
          </p:cNvPr>
          <p:cNvSpPr>
            <a:spLocks noGrp="1"/>
          </p:cNvSpPr>
          <p:nvPr>
            <p:ph idx="1"/>
          </p:nvPr>
        </p:nvSpPr>
        <p:spPr>
          <a:xfrm>
            <a:off x="185730" y="2132886"/>
            <a:ext cx="11993710" cy="4725257"/>
          </a:xfrm>
        </p:spPr>
        <p:txBody>
          <a:bodyPr vert="horz" lIns="91440" tIns="45720" rIns="91440" bIns="45720" rtlCol="0" anchor="t">
            <a:noAutofit/>
          </a:bodyPr>
          <a:lstStyle/>
          <a:p>
            <a:r>
              <a:rPr lang="en-ZA" sz="1800" b="1" dirty="0"/>
              <a:t>Preliminary results indicate that climate mitigation and adaptation account for about 47% and 32% of climate funding, respectively, while only 21% is allocated to the dual benefit at the intersection of adaptation and mitigation.</a:t>
            </a:r>
            <a:endParaRPr lang="en-ZA" sz="1800" b="1" dirty="0">
              <a:ea typeface="Calibri"/>
              <a:cs typeface="Calibri"/>
            </a:endParaRPr>
          </a:p>
          <a:p>
            <a:r>
              <a:rPr lang="en-ZA" sz="1800" b="1" dirty="0"/>
              <a:t>The food sector accounts for 38.62% of climate funding, followed by the energy sector with 33.05%, and the water sector at 28.33%. </a:t>
            </a:r>
            <a:endParaRPr lang="en-ZA" sz="1800" b="1" dirty="0">
              <a:ea typeface="Calibri"/>
              <a:cs typeface="Calibri"/>
            </a:endParaRPr>
          </a:p>
          <a:p>
            <a:r>
              <a:rPr lang="en-ZA" sz="1800" b="1" dirty="0"/>
              <a:t>Regional analysis indicates that the food sector accounts for the largest share of climate finance across Sub-Saharan Africa (43.61%), the Middle East and North Africa (32.62%), and Latin America and the Caribbean (40.07%).</a:t>
            </a:r>
            <a:endParaRPr lang="en-ZA" sz="1800" b="1" dirty="0">
              <a:ea typeface="Calibri"/>
              <a:cs typeface="Calibri"/>
            </a:endParaRPr>
          </a:p>
          <a:p>
            <a:r>
              <a:rPr lang="en-ZA" sz="1800" b="1" dirty="0"/>
              <a:t>The energy sector dominates in Central and East Asia (37.2%), Western Europe (45.7%), Canada and the United States (71.74%)-indicating siloed financial flows and regional disparities</a:t>
            </a:r>
            <a:endParaRPr lang="en-ZA" sz="1800" b="1" dirty="0">
              <a:ea typeface="Calibri"/>
              <a:cs typeface="Calibri"/>
            </a:endParaRPr>
          </a:p>
          <a:p>
            <a:r>
              <a:rPr lang="en-ZA" sz="1800" b="1" dirty="0"/>
              <a:t>The food sector receives the majority of funding from Advanced Economies (AEs), Least-Developed Countries (LDCs), and transregional sources, whereas Emerging Markets and Developing Economies (EMDEs) prioritise the energy sector</a:t>
            </a:r>
            <a:endParaRPr lang="en-ZA" sz="1800" b="1" dirty="0">
              <a:ea typeface="Calibri"/>
              <a:cs typeface="Calibri"/>
            </a:endParaRPr>
          </a:p>
          <a:p>
            <a:r>
              <a:rPr lang="en-ZA" sz="1800" b="1" dirty="0"/>
              <a:t>While low-cost debt, grants, and project-level market debt are significant instruments for climate adaptation and mitigation, the distribution across the WEF sectors is uneven.</a:t>
            </a:r>
            <a:endParaRPr lang="en-ZA" sz="1800" b="1" dirty="0">
              <a:ea typeface="Calibri"/>
              <a:cs typeface="Calibri"/>
            </a:endParaRPr>
          </a:p>
          <a:p>
            <a:r>
              <a:rPr lang="en-ZA" sz="1800" b="1" dirty="0"/>
              <a:t>The water sector has the lowest allocations across all the funding origin categories. </a:t>
            </a:r>
            <a:endParaRPr lang="en-ZA" sz="1800" b="1" dirty="0">
              <a:ea typeface="Calibri"/>
              <a:cs typeface="Calibri"/>
            </a:endParaRPr>
          </a:p>
          <a:p>
            <a:r>
              <a:rPr lang="en-ZA" sz="1800" b="1" dirty="0"/>
              <a:t>These preliminary findings underscore the need for funding modalities that explicitly incentivise the integration of the WEF nexus, moving beyond sectoral silos to an integrated approach to finance for climate action</a:t>
            </a:r>
            <a:endParaRPr lang="en-ZA" sz="1800" b="1" dirty="0">
              <a:ea typeface="Calibri"/>
              <a:cs typeface="Calibri"/>
            </a:endParaRPr>
          </a:p>
          <a:p>
            <a:endParaRPr lang="en-ZA" sz="1800" dirty="0">
              <a:ea typeface="Calibri"/>
              <a:cs typeface="Calibri"/>
            </a:endParaRPr>
          </a:p>
          <a:p>
            <a:endParaRPr lang="en-ZA" sz="1100" dirty="0"/>
          </a:p>
          <a:p>
            <a:endParaRPr lang="en-ZA" sz="1100" dirty="0"/>
          </a:p>
        </p:txBody>
      </p:sp>
    </p:spTree>
    <p:extLst>
      <p:ext uri="{BB962C8B-B14F-4D97-AF65-F5344CB8AC3E}">
        <p14:creationId xmlns:p14="http://schemas.microsoft.com/office/powerpoint/2010/main" val="2274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D5307-BF93-4374-BC4E-1032D6B4D903}"/>
              </a:ext>
            </a:extLst>
          </p:cNvPr>
          <p:cNvSpPr>
            <a:spLocks noGrp="1"/>
          </p:cNvSpPr>
          <p:nvPr>
            <p:ph type="title"/>
          </p:nvPr>
        </p:nvSpPr>
        <p:spPr>
          <a:xfrm>
            <a:off x="270588" y="334674"/>
            <a:ext cx="11485983" cy="1203219"/>
          </a:xfrm>
        </p:spPr>
        <p:txBody>
          <a:bodyPr anchor="t">
            <a:normAutofit/>
          </a:bodyPr>
          <a:lstStyle/>
          <a:p>
            <a:r>
              <a:rPr lang="en-US" sz="3200" dirty="0">
                <a:solidFill>
                  <a:schemeClr val="bg1"/>
                </a:solidFill>
                <a:latin typeface="Segoe UI Black" panose="020B0A02040204020203" pitchFamily="34" charset="0"/>
                <a:ea typeface="Segoe UI Black" panose="020B0A02040204020203" pitchFamily="34" charset="0"/>
              </a:rPr>
              <a:t>Potential challenges in analyzing pathways for integrated investment planning of WEF sectors</a:t>
            </a:r>
            <a:endParaRPr lang="en-ZA" sz="3200" dirty="0">
              <a:solidFill>
                <a:schemeClr val="bg1"/>
              </a:solidFill>
              <a:latin typeface="Segoe UI Black" panose="020B0A02040204020203" pitchFamily="34" charset="0"/>
              <a:ea typeface="Segoe UI Black" panose="020B0A02040204020203" pitchFamily="34" charset="0"/>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B66684-888F-427A-A6B1-759C08C509DC}"/>
              </a:ext>
            </a:extLst>
          </p:cNvPr>
          <p:cNvSpPr>
            <a:spLocks noGrp="1"/>
          </p:cNvSpPr>
          <p:nvPr>
            <p:ph idx="1"/>
          </p:nvPr>
        </p:nvSpPr>
        <p:spPr>
          <a:xfrm>
            <a:off x="174185" y="2217343"/>
            <a:ext cx="11832074" cy="4305983"/>
          </a:xfrm>
        </p:spPr>
        <p:txBody>
          <a:bodyPr vert="horz" lIns="91440" tIns="45720" rIns="91440" bIns="45720" rtlCol="0" anchor="t">
            <a:noAutofit/>
          </a:bodyPr>
          <a:lstStyle/>
          <a:p>
            <a:r>
              <a:rPr lang="en-ZA" sz="2000" b="1" dirty="0"/>
              <a:t>Time horizon mismatch: Water infrastructure (dams, pipes) lasts 50–100 years, energy assets 20–30 years, and agricultural investments 5–10 years – discount rates bias against long-term assets</a:t>
            </a:r>
            <a:endParaRPr lang="en-ZA" sz="2000" b="1" dirty="0">
              <a:ea typeface="Calibri"/>
              <a:cs typeface="Calibri"/>
            </a:endParaRPr>
          </a:p>
          <a:p>
            <a:r>
              <a:rPr lang="en-ZA" sz="2000" b="1" dirty="0"/>
              <a:t>Data scarcity &amp; fragmentation: Water data is often missing or low quality; energy and food data exist in different formats, agencies, and time scales </a:t>
            </a:r>
            <a:endParaRPr lang="en-ZA" sz="2000" b="1" dirty="0">
              <a:ea typeface="Calibri"/>
              <a:cs typeface="Calibri"/>
            </a:endParaRPr>
          </a:p>
          <a:p>
            <a:r>
              <a:rPr lang="en-ZA" sz="2000" b="1" dirty="0"/>
              <a:t>Siloed budgeting &amp; mandates: Water, energy, and agriculture ministries have separate budgets and priorities </a:t>
            </a:r>
            <a:endParaRPr lang="en-ZA" sz="2000" b="1" dirty="0">
              <a:ea typeface="Calibri"/>
              <a:cs typeface="Calibri"/>
            </a:endParaRPr>
          </a:p>
          <a:p>
            <a:r>
              <a:rPr lang="en-ZA" sz="2000" b="1" dirty="0"/>
              <a:t>Risk &amp; uncertainty quantification: Climate change, policy shifts, price volatility, and technological disruption are hard to model probabilistically – investments require risk premiums</a:t>
            </a:r>
            <a:endParaRPr lang="en-ZA" sz="2000" b="1" dirty="0">
              <a:ea typeface="Calibri"/>
              <a:cs typeface="Calibri"/>
            </a:endParaRPr>
          </a:p>
          <a:p>
            <a:r>
              <a:rPr lang="en-ZA" sz="2000" b="1" dirty="0"/>
              <a:t>Priorities should reflect scarcity, demand, and affordability – but corruption and vested interests might redirect investment toward sub-optimal WEF solutions.</a:t>
            </a:r>
            <a:endParaRPr lang="en-ZA" sz="2000" b="1" dirty="0">
              <a:ea typeface="Calibri"/>
              <a:cs typeface="Calibri"/>
            </a:endParaRPr>
          </a:p>
          <a:p>
            <a:endParaRPr lang="en-ZA" sz="1800" dirty="0"/>
          </a:p>
        </p:txBody>
      </p:sp>
    </p:spTree>
    <p:extLst>
      <p:ext uri="{BB962C8B-B14F-4D97-AF65-F5344CB8AC3E}">
        <p14:creationId xmlns:p14="http://schemas.microsoft.com/office/powerpoint/2010/main" val="8191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FAF05-F3EA-46DF-8D56-6480CD5FED80}"/>
              </a:ext>
            </a:extLst>
          </p:cNvPr>
          <p:cNvSpPr>
            <a:spLocks noGrp="1"/>
          </p:cNvSpPr>
          <p:nvPr>
            <p:ph type="title"/>
          </p:nvPr>
        </p:nvSpPr>
        <p:spPr>
          <a:xfrm>
            <a:off x="1156851" y="637762"/>
            <a:ext cx="9888496" cy="900131"/>
          </a:xfrm>
        </p:spPr>
        <p:txBody>
          <a:bodyPr anchor="t">
            <a:normAutofit/>
          </a:bodyPr>
          <a:lstStyle/>
          <a:p>
            <a:r>
              <a:rPr lang="en-US" sz="4800" dirty="0">
                <a:solidFill>
                  <a:schemeClr val="bg1"/>
                </a:solidFill>
                <a:latin typeface="Segoe UI Black" panose="020B0A02040204020203" pitchFamily="34" charset="0"/>
                <a:ea typeface="Segoe UI Black" panose="020B0A02040204020203" pitchFamily="34" charset="0"/>
                <a:cs typeface="Calibri Light"/>
              </a:rPr>
              <a:t>In summary!!!</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10354A-78F0-4C9E-BB4F-7768E7DDA604}"/>
              </a:ext>
            </a:extLst>
          </p:cNvPr>
          <p:cNvSpPr>
            <a:spLocks noGrp="1"/>
          </p:cNvSpPr>
          <p:nvPr>
            <p:ph idx="1"/>
          </p:nvPr>
        </p:nvSpPr>
        <p:spPr>
          <a:xfrm>
            <a:off x="220367" y="1847889"/>
            <a:ext cx="11601164" cy="4721619"/>
          </a:xfrm>
        </p:spPr>
        <p:txBody>
          <a:bodyPr vert="horz" lIns="91440" tIns="45720" rIns="91440" bIns="45720" rtlCol="0" anchor="t">
            <a:noAutofit/>
          </a:bodyPr>
          <a:lstStyle/>
          <a:p>
            <a:pPr marL="0" indent="0">
              <a:buNone/>
            </a:pPr>
            <a:endParaRPr lang="en-US" sz="1900" dirty="0"/>
          </a:p>
          <a:p>
            <a:r>
              <a:rPr lang="en-ZA" sz="2400" b="1" dirty="0"/>
              <a:t>The economy dimension remains underexplored – this is where integrated investment planning needs focus</a:t>
            </a:r>
            <a:endParaRPr lang="en-ZA" sz="2400" b="1" dirty="0">
              <a:ea typeface="Calibri"/>
              <a:cs typeface="Calibri"/>
            </a:endParaRPr>
          </a:p>
          <a:p>
            <a:r>
              <a:rPr lang="en-ZA" sz="2400" b="1" dirty="0"/>
              <a:t>While the WEF-Nexus has gained scientific attention, implementation in the business landscape remains limited, with a standardised way of quantifying interrelations still missing</a:t>
            </a:r>
            <a:endParaRPr lang="en-ZA" sz="2400" b="1" dirty="0">
              <a:ea typeface="Calibri"/>
              <a:cs typeface="Calibri"/>
            </a:endParaRPr>
          </a:p>
          <a:p>
            <a:r>
              <a:rPr lang="en-ZA" sz="2400" b="1" dirty="0"/>
              <a:t>Data barriers are primary but solvable: Engage stakeholders for local knowledge to bridge data gap</a:t>
            </a:r>
            <a:endParaRPr lang="en-ZA" sz="2400" b="1" dirty="0">
              <a:ea typeface="Calibri"/>
              <a:cs typeface="Calibri"/>
            </a:endParaRPr>
          </a:p>
          <a:p>
            <a:r>
              <a:rPr lang="en-US" sz="2400" b="1" dirty="0"/>
              <a:t>Buy-in from Funding agencies, governments, private sector is required to ensure integrated investment planning</a:t>
            </a:r>
            <a:endParaRPr lang="en-US" sz="2400" b="1" dirty="0">
              <a:ea typeface="Calibri"/>
              <a:cs typeface="Calibri"/>
            </a:endParaRPr>
          </a:p>
          <a:p>
            <a:r>
              <a:rPr lang="en-ZA" sz="2400" b="1" dirty="0"/>
              <a:t>Economics tells us what to do. Finance tells us how to pay for it. Politics and governance determine whether we actually do it. The WEF Nexus needs all three – working together to ensure integrated investments planning and optimal resource financing</a:t>
            </a:r>
            <a:endParaRPr lang="en-ZA" sz="2400" b="1" dirty="0">
              <a:ea typeface="Calibri"/>
              <a:cs typeface="Calibri"/>
            </a:endParaRPr>
          </a:p>
        </p:txBody>
      </p:sp>
    </p:spTree>
    <p:extLst>
      <p:ext uri="{BB962C8B-B14F-4D97-AF65-F5344CB8AC3E}">
        <p14:creationId xmlns:p14="http://schemas.microsoft.com/office/powerpoint/2010/main" val="11718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A7BF1-B71F-4D50-9471-514A9AE5CD22}"/>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latin typeface="Segoe UI Black" panose="020B0A02040204020203" pitchFamily="34" charset="0"/>
                <a:ea typeface="Segoe UI Black" panose="020B0A02040204020203" pitchFamily="34" charset="0"/>
              </a:rPr>
              <a:t>References</a:t>
            </a:r>
            <a:endParaRPr lang="en-ZA" sz="4000" dirty="0">
              <a:solidFill>
                <a:schemeClr val="bg1"/>
              </a:solidFill>
              <a:latin typeface="Segoe UI Black" panose="020B0A02040204020203" pitchFamily="34" charset="0"/>
              <a:ea typeface="Segoe UI Black" panose="020B0A02040204020203" pitchFamily="34" charset="0"/>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0857C7-1FEF-4896-B532-6C14EEBD5353}"/>
              </a:ext>
            </a:extLst>
          </p:cNvPr>
          <p:cNvSpPr>
            <a:spLocks noGrp="1"/>
          </p:cNvSpPr>
          <p:nvPr>
            <p:ph idx="1"/>
          </p:nvPr>
        </p:nvSpPr>
        <p:spPr>
          <a:xfrm>
            <a:off x="466531" y="2217343"/>
            <a:ext cx="11252717" cy="4267433"/>
          </a:xfrm>
        </p:spPr>
        <p:txBody>
          <a:bodyPr>
            <a:normAutofit lnSpcReduction="10000"/>
          </a:bodyPr>
          <a:lstStyle/>
          <a:p>
            <a:r>
              <a:rPr lang="en-ZA" sz="2000" dirty="0"/>
              <a:t>Zhang, X., &amp; </a:t>
            </a:r>
            <a:r>
              <a:rPr lang="en-ZA" sz="2000" dirty="0" err="1"/>
              <a:t>Vesselinov</a:t>
            </a:r>
            <a:r>
              <a:rPr lang="en-ZA" sz="2000" dirty="0"/>
              <a:t>, V. V. (2017). Integrated </a:t>
            </a:r>
            <a:r>
              <a:rPr lang="en-ZA" sz="2000" dirty="0" err="1"/>
              <a:t>modeling</a:t>
            </a:r>
            <a:r>
              <a:rPr lang="en-ZA" sz="2000" dirty="0"/>
              <a:t> approach for optimal management of water, energy and food security nexus. Advances in Water Resources, 101, 1-10.</a:t>
            </a:r>
          </a:p>
          <a:p>
            <a:r>
              <a:rPr lang="en-ZA" sz="2000" dirty="0"/>
              <a:t>Schmidt, J. J., &amp; Matthews, N. (2018). From state to system: Financialization and the water-energy-food-climate nexus. </a:t>
            </a:r>
            <a:r>
              <a:rPr lang="en-ZA" sz="2000" dirty="0" err="1"/>
              <a:t>Geoforum</a:t>
            </a:r>
            <a:r>
              <a:rPr lang="en-ZA" sz="2000" dirty="0"/>
              <a:t>, 91, 151-159.</a:t>
            </a:r>
          </a:p>
          <a:p>
            <a:r>
              <a:rPr lang="en-ZA" sz="2000" dirty="0" err="1"/>
              <a:t>Keulertz</a:t>
            </a:r>
            <a:r>
              <a:rPr lang="en-ZA" sz="2000" dirty="0"/>
              <a:t>, M. &amp; Woertz, E. (2015). Financial challenges of the nexus: pathways for investment in water, energy and agriculture in the Arab world. </a:t>
            </a:r>
            <a:r>
              <a:rPr lang="en-ZA" sz="2000" i="1" dirty="0"/>
              <a:t>International Journal of Water Resources Development</a:t>
            </a:r>
            <a:r>
              <a:rPr lang="en-ZA" sz="2000" dirty="0"/>
              <a:t>, 31(3), 312-325</a:t>
            </a:r>
          </a:p>
          <a:p>
            <a:r>
              <a:rPr lang="en-ZA" sz="2000" dirty="0"/>
              <a:t>Vey, C. Evidencing and showcasing the added value of the WEF Nexus approach. Water-Energy-Food.org.</a:t>
            </a:r>
          </a:p>
          <a:p>
            <a:r>
              <a:rPr lang="en-ZA" sz="2000" dirty="0"/>
              <a:t>David, L. O., </a:t>
            </a:r>
            <a:r>
              <a:rPr lang="en-ZA" sz="2000" dirty="0" err="1"/>
              <a:t>Adepoju</a:t>
            </a:r>
            <a:r>
              <a:rPr lang="en-ZA" sz="2000" dirty="0"/>
              <a:t>, O., </a:t>
            </a:r>
            <a:r>
              <a:rPr lang="en-ZA" sz="2000" dirty="0" err="1"/>
              <a:t>Nwulu</a:t>
            </a:r>
            <a:r>
              <a:rPr lang="en-ZA" sz="2000" dirty="0"/>
              <a:t>, N., &amp; </a:t>
            </a:r>
            <a:r>
              <a:rPr lang="en-ZA" sz="2000" dirty="0" err="1"/>
              <a:t>Aigbavboa</a:t>
            </a:r>
            <a:r>
              <a:rPr lang="en-ZA" sz="2000" dirty="0"/>
              <a:t>, C. (2024). Determining the impact of economic indicators on water, energy and food nexus for sustainable resource security. </a:t>
            </a:r>
            <a:r>
              <a:rPr lang="en-ZA" sz="2000" i="1" dirty="0"/>
              <a:t>Clean Technologies and Environmental Policy</a:t>
            </a:r>
            <a:r>
              <a:rPr lang="en-ZA" sz="2000" dirty="0"/>
              <a:t>, </a:t>
            </a:r>
            <a:r>
              <a:rPr lang="en-ZA" sz="2000" i="1" dirty="0"/>
              <a:t>26</a:t>
            </a:r>
            <a:r>
              <a:rPr lang="en-ZA" sz="2000" dirty="0"/>
              <a:t>(3), 803-820.</a:t>
            </a:r>
          </a:p>
          <a:p>
            <a:r>
              <a:rPr lang="en-ZA" sz="2000" dirty="0" err="1"/>
              <a:t>Solano</a:t>
            </a:r>
            <a:r>
              <a:rPr lang="en-ZA" sz="2000" dirty="0"/>
              <a:t>-Pereira, P., García-González, A., &amp; Miguel González, L. J. (2025). Economic representation in water–energy–food nexus models: a systematic review of system dynamics approaches. </a:t>
            </a:r>
            <a:r>
              <a:rPr lang="en-ZA" sz="2000" i="1" dirty="0"/>
              <a:t>Energies</a:t>
            </a:r>
            <a:r>
              <a:rPr lang="en-ZA" sz="2000" dirty="0"/>
              <a:t>, </a:t>
            </a:r>
            <a:r>
              <a:rPr lang="en-ZA" sz="2000" i="1" dirty="0"/>
              <a:t>18</a:t>
            </a:r>
            <a:r>
              <a:rPr lang="en-ZA" sz="2000" dirty="0"/>
              <a:t>(4), 966.</a:t>
            </a:r>
          </a:p>
        </p:txBody>
      </p:sp>
    </p:spTree>
    <p:extLst>
      <p:ext uri="{BB962C8B-B14F-4D97-AF65-F5344CB8AC3E}">
        <p14:creationId xmlns:p14="http://schemas.microsoft.com/office/powerpoint/2010/main" val="2436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4DB137BE-440C-EB9E-F61D-ACC4AEF14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981" y="203747"/>
            <a:ext cx="4902037" cy="1419011"/>
          </a:xfrm>
          <a:prstGeom prst="rect">
            <a:avLst/>
          </a:prstGeom>
        </p:spPr>
      </p:pic>
      <p:sp>
        <p:nvSpPr>
          <p:cNvPr id="8" name="Title 1">
            <a:extLst>
              <a:ext uri="{FF2B5EF4-FFF2-40B4-BE49-F238E27FC236}">
                <a16:creationId xmlns:a16="http://schemas.microsoft.com/office/drawing/2014/main" id="{A2E88E7B-0848-7D8F-3467-0C946D859AF2}"/>
              </a:ext>
            </a:extLst>
          </p:cNvPr>
          <p:cNvSpPr txBox="1">
            <a:spLocks/>
          </p:cNvSpPr>
          <p:nvPr/>
        </p:nvSpPr>
        <p:spPr>
          <a:xfrm>
            <a:off x="547454" y="5933489"/>
            <a:ext cx="10758977" cy="7957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828343">
              <a:defRPr/>
            </a:pPr>
            <a:r>
              <a:rPr lang="en-US" sz="4800" dirty="0">
                <a:solidFill>
                  <a:prstClr val="black"/>
                </a:solidFill>
                <a:latin typeface="Calibri Light" panose="020F0302020204030204"/>
              </a:rPr>
              <a:t>Join group on LinkedIn</a:t>
            </a:r>
          </a:p>
        </p:txBody>
      </p:sp>
      <p:pic>
        <p:nvPicPr>
          <p:cNvPr id="4" name="Picture 3">
            <a:extLst>
              <a:ext uri="{FF2B5EF4-FFF2-40B4-BE49-F238E27FC236}">
                <a16:creationId xmlns:a16="http://schemas.microsoft.com/office/drawing/2014/main" id="{DDD1D2D3-A171-E4F6-4B22-25331FB04759}"/>
              </a:ext>
            </a:extLst>
          </p:cNvPr>
          <p:cNvPicPr>
            <a:picLocks noChangeAspect="1"/>
          </p:cNvPicPr>
          <p:nvPr/>
        </p:nvPicPr>
        <p:blipFill>
          <a:blip r:embed="rId4"/>
          <a:stretch>
            <a:fillRect/>
          </a:stretch>
        </p:blipFill>
        <p:spPr>
          <a:xfrm>
            <a:off x="440596" y="2265313"/>
            <a:ext cx="11264150" cy="3406440"/>
          </a:xfrm>
          <a:prstGeom prst="rect">
            <a:avLst/>
          </a:prstGeom>
        </p:spPr>
      </p:pic>
    </p:spTree>
    <p:extLst>
      <p:ext uri="{BB962C8B-B14F-4D97-AF65-F5344CB8AC3E}">
        <p14:creationId xmlns:p14="http://schemas.microsoft.com/office/powerpoint/2010/main" val="124947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2826-ACA5-4A90-9ACB-315EA6758FF1}"/>
              </a:ext>
            </a:extLst>
          </p:cNvPr>
          <p:cNvSpPr>
            <a:spLocks noGrp="1"/>
          </p:cNvSpPr>
          <p:nvPr>
            <p:ph type="title"/>
          </p:nvPr>
        </p:nvSpPr>
        <p:spPr>
          <a:xfrm>
            <a:off x="616688" y="365125"/>
            <a:ext cx="10737112" cy="1325563"/>
          </a:xfrm>
        </p:spPr>
        <p:txBody>
          <a:bodyPr>
            <a:normAutofit fontScale="90000"/>
          </a:bodyPr>
          <a:lstStyle/>
          <a:p>
            <a:r>
              <a:rPr lang="en-ZA" dirty="0">
                <a:latin typeface="Segoe UI Black" panose="020B0A02040204020203" pitchFamily="34" charset="0"/>
                <a:ea typeface="Segoe UI Black" panose="020B0A02040204020203" pitchFamily="34" charset="0"/>
              </a:rPr>
              <a:t>Integrated Planning of WEF-related investments</a:t>
            </a:r>
            <a:br>
              <a:rPr lang="en-ZA" dirty="0"/>
            </a:br>
            <a:endParaRPr lang="en-ZA" dirty="0"/>
          </a:p>
        </p:txBody>
      </p:sp>
      <p:sp>
        <p:nvSpPr>
          <p:cNvPr id="3" name="Content Placeholder 2">
            <a:extLst>
              <a:ext uri="{FF2B5EF4-FFF2-40B4-BE49-F238E27FC236}">
                <a16:creationId xmlns:a16="http://schemas.microsoft.com/office/drawing/2014/main" id="{90C07AD6-E817-4511-83D7-E5012CC81BDE}"/>
              </a:ext>
            </a:extLst>
          </p:cNvPr>
          <p:cNvSpPr>
            <a:spLocks noGrp="1"/>
          </p:cNvSpPr>
          <p:nvPr>
            <p:ph idx="1"/>
          </p:nvPr>
        </p:nvSpPr>
        <p:spPr>
          <a:xfrm>
            <a:off x="277091" y="1357745"/>
            <a:ext cx="11402291" cy="5135130"/>
          </a:xfrm>
        </p:spPr>
        <p:txBody>
          <a:bodyPr>
            <a:normAutofit lnSpcReduction="10000"/>
          </a:bodyPr>
          <a:lstStyle/>
          <a:p>
            <a:r>
              <a:rPr lang="en-ZA" b="1" dirty="0"/>
              <a:t>WEF Nexus: A holistic approach recognizing water, energy, and food security are inextricably linked. Actions in one sector inevitably impact the others. </a:t>
            </a:r>
          </a:p>
          <a:p>
            <a:r>
              <a:rPr lang="en-ZA" b="1" dirty="0">
                <a:solidFill>
                  <a:srgbClr val="000000"/>
                </a:solidFill>
                <a:latin typeface="Calibri Light" panose="020F0302020204030204"/>
              </a:rPr>
              <a:t>The increasing global demand for Water-Energy-Food, necessitates finding sustainable, cost-effective solutions to afford and manage the global WEF needs. </a:t>
            </a:r>
          </a:p>
          <a:p>
            <a:r>
              <a:rPr lang="en-ZA" b="1" dirty="0">
                <a:solidFill>
                  <a:srgbClr val="000000"/>
                </a:solidFill>
                <a:latin typeface="Calibri Light" panose="020F0302020204030204"/>
              </a:rPr>
              <a:t>We cannot manage what we do not measure—and we cannot fund what we do not value. </a:t>
            </a:r>
          </a:p>
          <a:p>
            <a:r>
              <a:rPr lang="en-US" b="1" dirty="0">
                <a:solidFill>
                  <a:srgbClr val="000000"/>
                </a:solidFill>
                <a:latin typeface="Calibri Light" panose="020F0302020204030204"/>
              </a:rPr>
              <a:t>Once we understand and measured the interconnectedness of WEF sectors, we then need to invest in and finance the  sectors</a:t>
            </a:r>
          </a:p>
          <a:p>
            <a:r>
              <a:rPr lang="en-US" b="1" dirty="0">
                <a:solidFill>
                  <a:srgbClr val="000000"/>
                </a:solidFill>
                <a:latin typeface="Calibri Light" panose="020F0302020204030204"/>
              </a:rPr>
              <a:t>Which requires an understanding of the economics and financing for WEF to find  sustainable, costs effective solutions in the midst of growing global scarcity. </a:t>
            </a:r>
            <a:endParaRPr lang="en-US" b="1" dirty="0">
              <a:solidFill>
                <a:srgbClr val="000000"/>
              </a:solidFill>
            </a:endParaRPr>
          </a:p>
          <a:p>
            <a:endParaRPr lang="en-ZA" b="1" dirty="0"/>
          </a:p>
          <a:p>
            <a:endParaRPr lang="en-US" b="1" dirty="0">
              <a:solidFill>
                <a:srgbClr val="000000"/>
              </a:solidFill>
              <a:latin typeface="Calibri Light" panose="020F0302020204030204"/>
            </a:endParaRPr>
          </a:p>
          <a:p>
            <a:endParaRPr lang="en-US" b="1" dirty="0">
              <a:solidFill>
                <a:srgbClr val="000000"/>
              </a:solidFill>
              <a:latin typeface="Calibri Light" panose="020F0302020204030204"/>
            </a:endParaRPr>
          </a:p>
          <a:p>
            <a:endParaRPr lang="en-ZA" b="1" dirty="0"/>
          </a:p>
          <a:p>
            <a:endParaRPr lang="en-ZA" b="1" dirty="0"/>
          </a:p>
        </p:txBody>
      </p:sp>
    </p:spTree>
    <p:extLst>
      <p:ext uri="{BB962C8B-B14F-4D97-AF65-F5344CB8AC3E}">
        <p14:creationId xmlns:p14="http://schemas.microsoft.com/office/powerpoint/2010/main" val="26645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4C25E-4EC7-44E5-BE9C-C749416E099A}"/>
              </a:ext>
            </a:extLst>
          </p:cNvPr>
          <p:cNvSpPr>
            <a:spLocks noGrp="1"/>
          </p:cNvSpPr>
          <p:nvPr>
            <p:ph type="title"/>
          </p:nvPr>
        </p:nvSpPr>
        <p:spPr>
          <a:xfrm>
            <a:off x="838200" y="557188"/>
            <a:ext cx="10515600" cy="1133499"/>
          </a:xfrm>
        </p:spPr>
        <p:txBody>
          <a:bodyPr>
            <a:normAutofit/>
          </a:bodyPr>
          <a:lstStyle/>
          <a:p>
            <a:pPr algn="ctr"/>
            <a:r>
              <a:rPr lang="en-US" sz="5200" dirty="0">
                <a:latin typeface="Segoe UI Black" panose="020B0A02040204020203" pitchFamily="34" charset="0"/>
                <a:ea typeface="Segoe UI Black" panose="020B0A02040204020203" pitchFamily="34" charset="0"/>
              </a:rPr>
              <a:t>WEF-related investments?</a:t>
            </a:r>
            <a:endParaRPr lang="en-ZA" sz="5200" dirty="0">
              <a:latin typeface="Segoe UI Black" panose="020B0A02040204020203" pitchFamily="34" charset="0"/>
              <a:ea typeface="Segoe UI Black" panose="020B0A02040204020203" pitchFamily="34" charset="0"/>
            </a:endParaRPr>
          </a:p>
        </p:txBody>
      </p:sp>
      <p:graphicFrame>
        <p:nvGraphicFramePr>
          <p:cNvPr id="19" name="Content Placeholder 2">
            <a:extLst>
              <a:ext uri="{FF2B5EF4-FFF2-40B4-BE49-F238E27FC236}">
                <a16:creationId xmlns:a16="http://schemas.microsoft.com/office/drawing/2014/main" id="{507B443D-531E-0858-CDB1-51F26F1A55F3}"/>
              </a:ext>
            </a:extLst>
          </p:cNvPr>
          <p:cNvGraphicFramePr>
            <a:graphicFrameLocks noGrp="1"/>
          </p:cNvGraphicFramePr>
          <p:nvPr>
            <p:ph idx="1"/>
            <p:extLst>
              <p:ext uri="{D42A27DB-BD31-4B8C-83A1-F6EECF244321}">
                <p14:modId xmlns:p14="http://schemas.microsoft.com/office/powerpoint/2010/main" val="1851428988"/>
              </p:ext>
            </p:extLst>
          </p:nvPr>
        </p:nvGraphicFramePr>
        <p:xfrm>
          <a:off x="838200" y="1274619"/>
          <a:ext cx="11353800" cy="4906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8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6717-B9E0-483C-B3FD-4F73BEA9CD23}"/>
              </a:ext>
            </a:extLst>
          </p:cNvPr>
          <p:cNvSpPr>
            <a:spLocks noGrp="1"/>
          </p:cNvSpPr>
          <p:nvPr>
            <p:ph type="title"/>
          </p:nvPr>
        </p:nvSpPr>
        <p:spPr>
          <a:xfrm>
            <a:off x="513184" y="346464"/>
            <a:ext cx="10840616" cy="1325563"/>
          </a:xfrm>
        </p:spPr>
        <p:txBody>
          <a:bodyPr/>
          <a:lstStyle/>
          <a:p>
            <a:r>
              <a:rPr lang="en-ZA" dirty="0">
                <a:latin typeface="Segoe UI Black" panose="020B0A02040204020203" pitchFamily="34" charset="0"/>
                <a:ea typeface="Segoe UI Black" panose="020B0A02040204020203" pitchFamily="34" charset="0"/>
              </a:rPr>
              <a:t>WEF-related investments</a:t>
            </a:r>
          </a:p>
        </p:txBody>
      </p:sp>
      <p:graphicFrame>
        <p:nvGraphicFramePr>
          <p:cNvPr id="4" name="Content Placeholder 3">
            <a:extLst>
              <a:ext uri="{FF2B5EF4-FFF2-40B4-BE49-F238E27FC236}">
                <a16:creationId xmlns:a16="http://schemas.microsoft.com/office/drawing/2014/main" id="{5B8E41D2-AC02-41C1-ABF1-5DB7F947735F}"/>
              </a:ext>
            </a:extLst>
          </p:cNvPr>
          <p:cNvGraphicFramePr>
            <a:graphicFrameLocks noGrp="1"/>
          </p:cNvGraphicFramePr>
          <p:nvPr>
            <p:ph idx="1"/>
            <p:extLst>
              <p:ext uri="{D42A27DB-BD31-4B8C-83A1-F6EECF244321}">
                <p14:modId xmlns:p14="http://schemas.microsoft.com/office/powerpoint/2010/main" val="2981426014"/>
              </p:ext>
            </p:extLst>
          </p:nvPr>
        </p:nvGraphicFramePr>
        <p:xfrm>
          <a:off x="581890" y="1773382"/>
          <a:ext cx="10574412" cy="2909303"/>
        </p:xfrm>
        <a:graphic>
          <a:graphicData uri="http://schemas.openxmlformats.org/drawingml/2006/table">
            <a:tbl>
              <a:tblPr firstRow="1" bandRow="1">
                <a:tableStyleId>{5C22544A-7EE6-4342-B048-85BDC9FD1C3A}</a:tableStyleId>
              </a:tblPr>
              <a:tblGrid>
                <a:gridCol w="5287206">
                  <a:extLst>
                    <a:ext uri="{9D8B030D-6E8A-4147-A177-3AD203B41FA5}">
                      <a16:colId xmlns:a16="http://schemas.microsoft.com/office/drawing/2014/main" val="1555422963"/>
                    </a:ext>
                  </a:extLst>
                </a:gridCol>
                <a:gridCol w="5287206">
                  <a:extLst>
                    <a:ext uri="{9D8B030D-6E8A-4147-A177-3AD203B41FA5}">
                      <a16:colId xmlns:a16="http://schemas.microsoft.com/office/drawing/2014/main" val="1354686803"/>
                    </a:ext>
                  </a:extLst>
                </a:gridCol>
              </a:tblGrid>
              <a:tr h="450911">
                <a:tc>
                  <a:txBody>
                    <a:bodyPr/>
                    <a:lstStyle/>
                    <a:p>
                      <a:r>
                        <a:rPr lang="en-US" dirty="0"/>
                        <a:t>Not A WEF Investment </a:t>
                      </a:r>
                      <a:r>
                        <a:rPr lang="en-ZA" dirty="0">
                          <a:solidFill>
                            <a:srgbClr val="FF0000"/>
                          </a:solidFill>
                        </a:rPr>
                        <a:t>❌</a:t>
                      </a:r>
                    </a:p>
                  </a:txBody>
                  <a:tcPr/>
                </a:tc>
                <a:tc>
                  <a:txBody>
                    <a:bodyPr/>
                    <a:lstStyle/>
                    <a:p>
                      <a:r>
                        <a:rPr lang="en-US" dirty="0"/>
                        <a:t>A WEF Investment </a:t>
                      </a:r>
                      <a:r>
                        <a:rPr lang="en-ZA" dirty="0">
                          <a:solidFill>
                            <a:srgbClr val="00B050"/>
                          </a:solidFill>
                        </a:rPr>
                        <a:t>✅</a:t>
                      </a:r>
                    </a:p>
                  </a:txBody>
                  <a:tcPr/>
                </a:tc>
                <a:extLst>
                  <a:ext uri="{0D108BD9-81ED-4DB2-BD59-A6C34878D82A}">
                    <a16:rowId xmlns:a16="http://schemas.microsoft.com/office/drawing/2014/main" val="736445935"/>
                  </a:ext>
                </a:extLst>
              </a:tr>
              <a:tr h="450911">
                <a:tc>
                  <a:txBody>
                    <a:bodyPr/>
                    <a:lstStyle/>
                    <a:p>
                      <a:r>
                        <a:rPr lang="en-ZA" b="1" dirty="0"/>
                        <a:t>Building a dam only for hydropower (energy only)</a:t>
                      </a:r>
                    </a:p>
                  </a:txBody>
                  <a:tcPr/>
                </a:tc>
                <a:tc>
                  <a:txBody>
                    <a:bodyPr/>
                    <a:lstStyle/>
                    <a:p>
                      <a:r>
                        <a:rPr lang="en-ZA" sz="1800" b="1" i="0" kern="1200" dirty="0">
                          <a:solidFill>
                            <a:schemeClr val="dk1"/>
                          </a:solidFill>
                          <a:effectLst/>
                          <a:latin typeface="+mn-lt"/>
                          <a:ea typeface="+mn-ea"/>
                          <a:cs typeface="+mn-cs"/>
                        </a:rPr>
                        <a:t>Building a dam with irrigation canals (energy + food)</a:t>
                      </a:r>
                      <a:endParaRPr lang="en-ZA" b="1" dirty="0"/>
                    </a:p>
                  </a:txBody>
                  <a:tcPr/>
                </a:tc>
                <a:extLst>
                  <a:ext uri="{0D108BD9-81ED-4DB2-BD59-A6C34878D82A}">
                    <a16:rowId xmlns:a16="http://schemas.microsoft.com/office/drawing/2014/main" val="3557470877"/>
                  </a:ext>
                </a:extLst>
              </a:tr>
              <a:tr h="450911">
                <a:tc>
                  <a:txBody>
                    <a:bodyPr/>
                    <a:lstStyle/>
                    <a:p>
                      <a:r>
                        <a:rPr lang="en-ZA" sz="1800" b="1" i="0" kern="1200" dirty="0">
                          <a:solidFill>
                            <a:schemeClr val="dk1"/>
                          </a:solidFill>
                          <a:effectLst/>
                          <a:latin typeface="+mn-lt"/>
                          <a:ea typeface="+mn-ea"/>
                          <a:cs typeface="+mn-cs"/>
                        </a:rPr>
                        <a:t>Drilling a diesel-powered well (water only)</a:t>
                      </a:r>
                      <a:endParaRPr lang="en-ZA" b="1" dirty="0"/>
                    </a:p>
                  </a:txBody>
                  <a:tcPr/>
                </a:tc>
                <a:tc>
                  <a:txBody>
                    <a:bodyPr/>
                    <a:lstStyle/>
                    <a:p>
                      <a:r>
                        <a:rPr lang="en-ZA" sz="1800" b="1" i="0" kern="1200" dirty="0">
                          <a:solidFill>
                            <a:schemeClr val="dk1"/>
                          </a:solidFill>
                          <a:effectLst/>
                          <a:latin typeface="+mn-lt"/>
                          <a:ea typeface="+mn-ea"/>
                          <a:cs typeface="+mn-cs"/>
                        </a:rPr>
                        <a:t>Drilling a solar-powered well (water + energy)</a:t>
                      </a:r>
                      <a:endParaRPr lang="en-ZA" b="1" dirty="0"/>
                    </a:p>
                  </a:txBody>
                  <a:tcPr/>
                </a:tc>
                <a:extLst>
                  <a:ext uri="{0D108BD9-81ED-4DB2-BD59-A6C34878D82A}">
                    <a16:rowId xmlns:a16="http://schemas.microsoft.com/office/drawing/2014/main" val="1362325531"/>
                  </a:ext>
                </a:extLst>
              </a:tr>
              <a:tr h="778285">
                <a:tc>
                  <a:txBody>
                    <a:bodyPr/>
                    <a:lstStyle/>
                    <a:p>
                      <a:r>
                        <a:rPr lang="en-ZA" sz="1800" b="1" i="0" kern="1200" dirty="0">
                          <a:solidFill>
                            <a:schemeClr val="dk1"/>
                          </a:solidFill>
                          <a:effectLst/>
                          <a:latin typeface="+mn-lt"/>
                          <a:ea typeface="+mn-ea"/>
                          <a:cs typeface="+mn-cs"/>
                        </a:rPr>
                        <a:t>Buying a diesel generator (energy only)</a:t>
                      </a:r>
                      <a:endParaRPr lang="en-ZA" b="1" dirty="0"/>
                    </a:p>
                  </a:txBody>
                  <a:tcPr/>
                </a:tc>
                <a:tc>
                  <a:txBody>
                    <a:bodyPr/>
                    <a:lstStyle/>
                    <a:p>
                      <a:r>
                        <a:rPr lang="en-ZA" sz="1800" b="1" i="0" kern="1200" dirty="0">
                          <a:solidFill>
                            <a:schemeClr val="dk1"/>
                          </a:solidFill>
                          <a:effectLst/>
                          <a:latin typeface="+mn-lt"/>
                          <a:ea typeface="+mn-ea"/>
                          <a:cs typeface="+mn-cs"/>
                        </a:rPr>
                        <a:t>Buying a biogas digester using farm waste (energy + fertilizer for food)</a:t>
                      </a:r>
                      <a:endParaRPr lang="en-ZA" b="1" dirty="0"/>
                    </a:p>
                  </a:txBody>
                  <a:tcPr/>
                </a:tc>
                <a:extLst>
                  <a:ext uri="{0D108BD9-81ED-4DB2-BD59-A6C34878D82A}">
                    <a16:rowId xmlns:a16="http://schemas.microsoft.com/office/drawing/2014/main" val="483821139"/>
                  </a:ext>
                </a:extLst>
              </a:tr>
              <a:tr h="778285">
                <a:tc>
                  <a:txBody>
                    <a:bodyPr/>
                    <a:lstStyle/>
                    <a:p>
                      <a:r>
                        <a:rPr lang="en-ZA" sz="1800" b="1" i="0" kern="1200" dirty="0">
                          <a:solidFill>
                            <a:schemeClr val="dk1"/>
                          </a:solidFill>
                          <a:effectLst/>
                          <a:latin typeface="+mn-lt"/>
                          <a:ea typeface="+mn-ea"/>
                          <a:cs typeface="+mn-cs"/>
                        </a:rPr>
                        <a:t>Building a food warehouse with no cooling (food only)</a:t>
                      </a:r>
                      <a:endParaRPr lang="en-ZA" b="1" dirty="0"/>
                    </a:p>
                  </a:txBody>
                  <a:tcPr/>
                </a:tc>
                <a:tc>
                  <a:txBody>
                    <a:bodyPr/>
                    <a:lstStyle/>
                    <a:p>
                      <a:r>
                        <a:rPr lang="en-ZA" sz="1800" b="1" i="0" kern="1200" dirty="0">
                          <a:solidFill>
                            <a:schemeClr val="dk1"/>
                          </a:solidFill>
                          <a:effectLst/>
                          <a:latin typeface="+mn-lt"/>
                          <a:ea typeface="+mn-ea"/>
                          <a:cs typeface="+mn-cs"/>
                        </a:rPr>
                        <a:t>Building a solar-powered cold storage unit (food + energy)</a:t>
                      </a:r>
                      <a:endParaRPr lang="en-ZA" b="1" dirty="0"/>
                    </a:p>
                  </a:txBody>
                  <a:tcPr/>
                </a:tc>
                <a:extLst>
                  <a:ext uri="{0D108BD9-81ED-4DB2-BD59-A6C34878D82A}">
                    <a16:rowId xmlns:a16="http://schemas.microsoft.com/office/drawing/2014/main" val="1259228733"/>
                  </a:ext>
                </a:extLst>
              </a:tr>
            </a:tbl>
          </a:graphicData>
        </a:graphic>
      </p:graphicFrame>
      <p:sp>
        <p:nvSpPr>
          <p:cNvPr id="6" name="Rectangle 5">
            <a:extLst>
              <a:ext uri="{FF2B5EF4-FFF2-40B4-BE49-F238E27FC236}">
                <a16:creationId xmlns:a16="http://schemas.microsoft.com/office/drawing/2014/main" id="{513E981A-7AA6-4E19-8765-51A06023A3DD}"/>
              </a:ext>
            </a:extLst>
          </p:cNvPr>
          <p:cNvSpPr/>
          <p:nvPr/>
        </p:nvSpPr>
        <p:spPr>
          <a:xfrm>
            <a:off x="152399" y="5153891"/>
            <a:ext cx="6089779" cy="1015663"/>
          </a:xfrm>
          <a:prstGeom prst="rect">
            <a:avLst/>
          </a:prstGeom>
        </p:spPr>
        <p:txBody>
          <a:bodyPr wrap="square" lIns="91440" tIns="45720" rIns="91440" bIns="45720" anchor="t">
            <a:spAutoFit/>
          </a:bodyPr>
          <a:lstStyle/>
          <a:p>
            <a:r>
              <a:rPr lang="en-ZA" sz="2000" b="1" dirty="0"/>
              <a:t>A WEF investment is not about building one thing for one purpose. It is about building one thing that pays off in three ways.</a:t>
            </a:r>
          </a:p>
        </p:txBody>
      </p:sp>
      <p:sp>
        <p:nvSpPr>
          <p:cNvPr id="7" name="Rectangle 6">
            <a:extLst>
              <a:ext uri="{FF2B5EF4-FFF2-40B4-BE49-F238E27FC236}">
                <a16:creationId xmlns:a16="http://schemas.microsoft.com/office/drawing/2014/main" id="{11820CC0-5C97-4825-A113-555FD5D204B4}"/>
              </a:ext>
            </a:extLst>
          </p:cNvPr>
          <p:cNvSpPr/>
          <p:nvPr/>
        </p:nvSpPr>
        <p:spPr>
          <a:xfrm>
            <a:off x="6068291" y="5070764"/>
            <a:ext cx="6123709" cy="1359323"/>
          </a:xfrm>
          <a:prstGeom prst="rect">
            <a:avLst/>
          </a:prstGeom>
        </p:spPr>
        <p:txBody>
          <a:bodyPr wrap="square">
            <a:spAutoFit/>
          </a:bodyPr>
          <a:lstStyle/>
          <a:p>
            <a:r>
              <a:rPr lang="en-ZA" sz="2000" dirty="0"/>
              <a:t> </a:t>
            </a:r>
            <a:r>
              <a:rPr lang="en-ZA" sz="2000" b="1" dirty="0"/>
              <a:t>A WEF investment simultaneously reduce future costs, increase future benefits, or reduce risks across at least two of the three Nexus sectors – water, energy, and food</a:t>
            </a:r>
          </a:p>
        </p:txBody>
      </p:sp>
    </p:spTree>
    <p:extLst>
      <p:ext uri="{BB962C8B-B14F-4D97-AF65-F5344CB8AC3E}">
        <p14:creationId xmlns:p14="http://schemas.microsoft.com/office/powerpoint/2010/main" val="181661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5C583-4D69-4157-9364-8DDE6F6D8BE8}"/>
              </a:ext>
            </a:extLst>
          </p:cNvPr>
          <p:cNvSpPr>
            <a:spLocks noGrp="1"/>
          </p:cNvSpPr>
          <p:nvPr>
            <p:ph type="title"/>
          </p:nvPr>
        </p:nvSpPr>
        <p:spPr>
          <a:xfrm>
            <a:off x="308138" y="502020"/>
            <a:ext cx="7488234" cy="1642970"/>
          </a:xfrm>
        </p:spPr>
        <p:txBody>
          <a:bodyPr anchor="b">
            <a:normAutofit/>
          </a:bodyPr>
          <a:lstStyle/>
          <a:p>
            <a:r>
              <a:rPr lang="en-US" sz="4000" dirty="0">
                <a:latin typeface="Segoe UI Black" panose="020B0A02040204020203" pitchFamily="34" charset="0"/>
                <a:ea typeface="Segoe UI Black" panose="020B0A02040204020203" pitchFamily="34" charset="0"/>
              </a:rPr>
              <a:t>The Economics and Financing of WEF sectors</a:t>
            </a:r>
            <a:endParaRPr lang="en-ZA" sz="4000" dirty="0">
              <a:latin typeface="Segoe UI Black" panose="020B0A02040204020203" pitchFamily="34" charset="0"/>
              <a:ea typeface="Segoe UI Black" panose="020B0A02040204020203" pitchFamily="34" charset="0"/>
            </a:endParaRPr>
          </a:p>
        </p:txBody>
      </p:sp>
      <p:sp>
        <p:nvSpPr>
          <p:cNvPr id="3" name="Content Placeholder 2">
            <a:extLst>
              <a:ext uri="{FF2B5EF4-FFF2-40B4-BE49-F238E27FC236}">
                <a16:creationId xmlns:a16="http://schemas.microsoft.com/office/drawing/2014/main" id="{2ACEE7F5-1E38-4BD8-B30E-1D5B3A7EA38F}"/>
              </a:ext>
            </a:extLst>
          </p:cNvPr>
          <p:cNvSpPr>
            <a:spLocks noGrp="1"/>
          </p:cNvSpPr>
          <p:nvPr>
            <p:ph idx="1"/>
          </p:nvPr>
        </p:nvSpPr>
        <p:spPr>
          <a:xfrm>
            <a:off x="373223" y="2341984"/>
            <a:ext cx="7925650" cy="4037719"/>
          </a:xfrm>
        </p:spPr>
        <p:txBody>
          <a:bodyPr anchor="t">
            <a:noAutofit/>
          </a:bodyPr>
          <a:lstStyle/>
          <a:p>
            <a:r>
              <a:rPr lang="en-ZA" sz="2400" b="1" dirty="0"/>
              <a:t>It is challenging to  fix every water, energy, and food problem at once because money, time, and resources are limited. </a:t>
            </a:r>
          </a:p>
          <a:p>
            <a:r>
              <a:rPr lang="en-ZA" sz="2400" b="1" dirty="0"/>
              <a:t>With economics, you prioritize based on who benefits most, what things actually cost, and what you lose by choosing one option over another.</a:t>
            </a:r>
          </a:p>
          <a:p>
            <a:r>
              <a:rPr lang="en-US" sz="2400" b="1" dirty="0"/>
              <a:t>You are able to model what determines resource allocation therefore are able to enhance positive factors and reduce negative factors.</a:t>
            </a:r>
            <a:endParaRPr lang="en-ZA" sz="2400" b="1" dirty="0"/>
          </a:p>
          <a:p>
            <a:r>
              <a:rPr lang="en-ZA" sz="2400" b="1" dirty="0"/>
              <a:t>This includes economic integration of financial flows, investment valuation, cost-benefit analysis, and macro-economic impacts (employment, GDP) into Nexus planning.</a:t>
            </a:r>
          </a:p>
        </p:txBody>
      </p:sp>
      <p:sp>
        <p:nvSpPr>
          <p:cNvPr id="18" name="Rectangle 1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trawberry and marshmallow on scale">
            <a:extLst>
              <a:ext uri="{FF2B5EF4-FFF2-40B4-BE49-F238E27FC236}">
                <a16:creationId xmlns:a16="http://schemas.microsoft.com/office/drawing/2014/main" id="{7728671D-473D-C8DA-99E4-1E3818E2767B}"/>
              </a:ext>
            </a:extLst>
          </p:cNvPr>
          <p:cNvPicPr>
            <a:picLocks noChangeAspect="1"/>
          </p:cNvPicPr>
          <p:nvPr/>
        </p:nvPicPr>
        <p:blipFill>
          <a:blip r:embed="rId2"/>
          <a:srcRect r="5890" b="4"/>
          <a:stretch>
            <a:fillRect/>
          </a:stretch>
        </p:blipFill>
        <p:spPr>
          <a:xfrm>
            <a:off x="8123333" y="1608068"/>
            <a:ext cx="4170530" cy="2957939"/>
          </a:xfrm>
          <a:prstGeom prst="rect">
            <a:avLst/>
          </a:prstGeom>
        </p:spPr>
      </p:pic>
    </p:spTree>
    <p:extLst>
      <p:ext uri="{BB962C8B-B14F-4D97-AF65-F5344CB8AC3E}">
        <p14:creationId xmlns:p14="http://schemas.microsoft.com/office/powerpoint/2010/main" val="4025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4879A-17F0-4686-A480-CF00F6901B5C}"/>
              </a:ext>
            </a:extLst>
          </p:cNvPr>
          <p:cNvSpPr>
            <a:spLocks noGrp="1"/>
          </p:cNvSpPr>
          <p:nvPr>
            <p:ph type="title"/>
          </p:nvPr>
        </p:nvSpPr>
        <p:spPr>
          <a:xfrm>
            <a:off x="1156851" y="637762"/>
            <a:ext cx="9888496" cy="900131"/>
          </a:xfrm>
        </p:spPr>
        <p:txBody>
          <a:bodyPr anchor="t">
            <a:normAutofit fontScale="90000"/>
          </a:bodyPr>
          <a:lstStyle/>
          <a:p>
            <a:r>
              <a:rPr lang="en-US" sz="4000" dirty="0">
                <a:solidFill>
                  <a:schemeClr val="bg1"/>
                </a:solidFill>
                <a:latin typeface="Segoe UI Black" panose="020B0A02040204020203" pitchFamily="34" charset="0"/>
                <a:ea typeface="Segoe UI Black" panose="020B0A02040204020203" pitchFamily="34" charset="0"/>
              </a:rPr>
              <a:t>Economic and finance considerations towards the WEF-nexus</a:t>
            </a:r>
            <a:endParaRPr lang="en-ZA" sz="4000" dirty="0">
              <a:solidFill>
                <a:schemeClr val="bg1"/>
              </a:solidFill>
              <a:latin typeface="Segoe UI Black" panose="020B0A02040204020203" pitchFamily="34" charset="0"/>
              <a:ea typeface="Segoe UI Black" panose="020B0A02040204020203" pitchFamily="34" charset="0"/>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A921BB-C590-461D-9F9C-8AD321D7C473}"/>
              </a:ext>
            </a:extLst>
          </p:cNvPr>
          <p:cNvSpPr>
            <a:spLocks noGrp="1"/>
          </p:cNvSpPr>
          <p:nvPr>
            <p:ph idx="1"/>
          </p:nvPr>
        </p:nvSpPr>
        <p:spPr>
          <a:xfrm>
            <a:off x="354563" y="2192694"/>
            <a:ext cx="11536241" cy="4503813"/>
          </a:xfrm>
        </p:spPr>
        <p:txBody>
          <a:bodyPr vert="horz" lIns="91440" tIns="45720" rIns="91440" bIns="45720" rtlCol="0" anchor="t">
            <a:normAutofit fontScale="92500" lnSpcReduction="20000"/>
          </a:bodyPr>
          <a:lstStyle/>
          <a:p>
            <a:r>
              <a:rPr lang="en-ZA" b="1" dirty="0"/>
              <a:t>Finance is not merely a tool but a structuring force—global financial mechanisms actively shape how the Nexus is governed and who can participate- Schmidt &amp; Matthews (2018)</a:t>
            </a:r>
          </a:p>
          <a:p>
            <a:r>
              <a:rPr lang="en-ZA" b="1" dirty="0"/>
              <a:t> Without financial flows (trade), many countries face critical WEF deficits. Money enables balance—trading virtual water, energy, and food is essential for global prosperity.</a:t>
            </a:r>
          </a:p>
          <a:p>
            <a:r>
              <a:rPr lang="en-ZA" b="1" dirty="0"/>
              <a:t>Finance is not neutral and it incorporates political challenges—investment pathways are shaped by political will, state capacity, and geopolitical interests, not just technical optimization-</a:t>
            </a:r>
            <a:r>
              <a:rPr lang="en-ZA" b="1" dirty="0" err="1"/>
              <a:t>Keulertz</a:t>
            </a:r>
            <a:r>
              <a:rPr lang="en-ZA" b="1" dirty="0"/>
              <a:t>, M. &amp; Woertz, E. (2015)</a:t>
            </a:r>
          </a:p>
          <a:p>
            <a:r>
              <a:rPr lang="en-ZA" b="1" dirty="0"/>
              <a:t>How do we measure non-market benefits (resilience, social welfare, ecosystem health) alongside financial returns?</a:t>
            </a:r>
          </a:p>
          <a:p>
            <a:r>
              <a:rPr lang="en-ZA" b="1" dirty="0"/>
              <a:t>Despite extensive research, the WEF Nexus field has not yet developed a coherent economic methodologies, tools, frameworks.</a:t>
            </a:r>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p:txBody>
      </p:sp>
    </p:spTree>
    <p:extLst>
      <p:ext uri="{BB962C8B-B14F-4D97-AF65-F5344CB8AC3E}">
        <p14:creationId xmlns:p14="http://schemas.microsoft.com/office/powerpoint/2010/main" val="24316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3229-5978-4F32-B6F3-DE65D2A48AA9}"/>
              </a:ext>
            </a:extLst>
          </p:cNvPr>
          <p:cNvSpPr>
            <a:spLocks noGrp="1"/>
          </p:cNvSpPr>
          <p:nvPr>
            <p:ph type="title"/>
          </p:nvPr>
        </p:nvSpPr>
        <p:spPr/>
        <p:txBody>
          <a:bodyPr/>
          <a:lstStyle/>
          <a:p>
            <a:r>
              <a:rPr lang="en-ZA" dirty="0">
                <a:latin typeface="Segoe UI Black" panose="020B0A02040204020203" pitchFamily="34" charset="0"/>
                <a:ea typeface="Segoe UI Black" panose="020B0A02040204020203" pitchFamily="34" charset="0"/>
              </a:rPr>
              <a:t>The Gap Analysis</a:t>
            </a:r>
          </a:p>
        </p:txBody>
      </p:sp>
      <p:graphicFrame>
        <p:nvGraphicFramePr>
          <p:cNvPr id="5" name="Content Placeholder 2">
            <a:extLst>
              <a:ext uri="{FF2B5EF4-FFF2-40B4-BE49-F238E27FC236}">
                <a16:creationId xmlns:a16="http://schemas.microsoft.com/office/drawing/2014/main" id="{2EE27AAA-9C7D-9CAB-3E21-1535B3232557}"/>
              </a:ext>
            </a:extLst>
          </p:cNvPr>
          <p:cNvGraphicFramePr>
            <a:graphicFrameLocks noGrp="1"/>
          </p:cNvGraphicFramePr>
          <p:nvPr>
            <p:ph idx="1"/>
          </p:nvPr>
        </p:nvGraphicFramePr>
        <p:xfrm>
          <a:off x="447869" y="1380931"/>
          <a:ext cx="11196735" cy="511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798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85F79-5BF5-4B76-9179-B166CA8AF1D6}"/>
              </a:ext>
            </a:extLst>
          </p:cNvPr>
          <p:cNvSpPr>
            <a:spLocks noGrp="1"/>
          </p:cNvSpPr>
          <p:nvPr>
            <p:ph type="title"/>
          </p:nvPr>
        </p:nvSpPr>
        <p:spPr>
          <a:xfrm>
            <a:off x="242596" y="637762"/>
            <a:ext cx="11949394" cy="900131"/>
          </a:xfrm>
        </p:spPr>
        <p:txBody>
          <a:bodyPr anchor="t">
            <a:normAutofit fontScale="90000"/>
          </a:bodyPr>
          <a:lstStyle/>
          <a:p>
            <a:r>
              <a:rPr lang="en-ZA" sz="3700" dirty="0">
                <a:solidFill>
                  <a:schemeClr val="bg1"/>
                </a:solidFill>
                <a:latin typeface="Segoe UI Black" panose="020B0A02040204020203" pitchFamily="34" charset="0"/>
                <a:ea typeface="Segoe UI Black" panose="020B0A02040204020203" pitchFamily="34" charset="0"/>
              </a:rPr>
              <a:t>The cost of not integrating Economics and Finance in WEF</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68B5D7-7DD4-4CA4-B19F-94BC9E510FE1}"/>
              </a:ext>
            </a:extLst>
          </p:cNvPr>
          <p:cNvSpPr>
            <a:spLocks noGrp="1"/>
          </p:cNvSpPr>
          <p:nvPr>
            <p:ph idx="1"/>
          </p:nvPr>
        </p:nvSpPr>
        <p:spPr>
          <a:xfrm>
            <a:off x="242596" y="1978090"/>
            <a:ext cx="11959936" cy="4868507"/>
          </a:xfrm>
        </p:spPr>
        <p:txBody>
          <a:bodyPr>
            <a:noAutofit/>
          </a:bodyPr>
          <a:lstStyle/>
          <a:p>
            <a:pPr>
              <a:buFont typeface="Wingdings" panose="05000000000000000000" pitchFamily="2" charset="2"/>
              <a:buChar char="Ø"/>
            </a:pPr>
            <a:r>
              <a:rPr lang="en-ZA" sz="2400" b="1" i="1" dirty="0"/>
              <a:t>Without integrating finance and economics into WEF Nexus planning, we face:</a:t>
            </a:r>
          </a:p>
          <a:p>
            <a:pPr>
              <a:buFont typeface="Wingdings" panose="05000000000000000000" pitchFamily="2" charset="2"/>
              <a:buChar char="Ø"/>
            </a:pPr>
            <a:r>
              <a:rPr lang="en-ZA" sz="2400" b="1" dirty="0"/>
              <a:t>Missed Synergies (Siloed Budgeting): We miss "bankable" triple-win investments. A wastewater treatment plant provides biogas and irrigation water, but no single ministry has the budget for upfront CAPEX.</a:t>
            </a:r>
          </a:p>
          <a:p>
            <a:pPr>
              <a:buFont typeface="Wingdings" panose="05000000000000000000" pitchFamily="2" charset="2"/>
              <a:buChar char="Ø"/>
            </a:pPr>
            <a:r>
              <a:rPr lang="en-ZA" sz="2400" b="1" dirty="0"/>
              <a:t>Inefficient Resource Allocation (No ROI): Without cost-benefit analysis, we cannot prioritize between solar irrigation, drip irrigation, or a dam. </a:t>
            </a:r>
          </a:p>
          <a:p>
            <a:pPr>
              <a:buFont typeface="Wingdings" panose="05000000000000000000" pitchFamily="2" charset="2"/>
              <a:buChar char="Ø"/>
            </a:pPr>
            <a:r>
              <a:rPr lang="en-ZA" sz="2400" b="1" dirty="0"/>
              <a:t>Investment Risk (Unpredictability): Investors perceive high risk because they cannot quantify how water scarcity affects energy plant cooling or crop yields. Lack of economic data blocks lending (OECD, 2023).</a:t>
            </a:r>
          </a:p>
          <a:p>
            <a:pPr>
              <a:buFont typeface="Wingdings" panose="05000000000000000000" pitchFamily="2" charset="2"/>
              <a:buChar char="Ø"/>
            </a:pPr>
            <a:r>
              <a:rPr lang="en-ZA" sz="2400" b="1" dirty="0"/>
              <a:t>Inequitable Outcomes (Regressive Subsidies): Without economic </a:t>
            </a:r>
            <a:r>
              <a:rPr lang="en-ZA" sz="2400" b="1" dirty="0" err="1"/>
              <a:t>modeling</a:t>
            </a:r>
            <a:r>
              <a:rPr lang="en-ZA" sz="2400" b="1" dirty="0"/>
              <a:t> of who gains and who loses, subsidies often benefit the wealthy while poor smallholders face higher costs. Economic analysis enables targeted compensation and realistic WEF security outcomes</a:t>
            </a:r>
            <a:r>
              <a:rPr lang="en-ZA" sz="1600" dirty="0"/>
              <a:t>.</a:t>
            </a:r>
          </a:p>
        </p:txBody>
      </p:sp>
    </p:spTree>
    <p:extLst>
      <p:ext uri="{BB962C8B-B14F-4D97-AF65-F5344CB8AC3E}">
        <p14:creationId xmlns:p14="http://schemas.microsoft.com/office/powerpoint/2010/main" val="2536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D85F79-5BF5-4B76-9179-B166CA8AF1D6}"/>
              </a:ext>
            </a:extLst>
          </p:cNvPr>
          <p:cNvSpPr>
            <a:spLocks noGrp="1"/>
          </p:cNvSpPr>
          <p:nvPr>
            <p:ph type="title"/>
          </p:nvPr>
        </p:nvSpPr>
        <p:spPr>
          <a:xfrm>
            <a:off x="242596" y="637762"/>
            <a:ext cx="11949394" cy="900131"/>
          </a:xfrm>
        </p:spPr>
        <p:txBody>
          <a:bodyPr anchor="t">
            <a:normAutofit fontScale="90000"/>
          </a:bodyPr>
          <a:lstStyle/>
          <a:p>
            <a:r>
              <a:rPr lang="en-ZA" sz="3700" dirty="0">
                <a:solidFill>
                  <a:schemeClr val="bg1"/>
                </a:solidFill>
                <a:latin typeface="Segoe UI Black" panose="020B0A02040204020203" pitchFamily="34" charset="0"/>
                <a:ea typeface="Segoe UI Black" panose="020B0A02040204020203" pitchFamily="34" charset="0"/>
              </a:rPr>
              <a:t>The cost of not integrating Economics and Finance in WEF</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68B5D7-7DD4-4CA4-B19F-94BC9E510FE1}"/>
              </a:ext>
            </a:extLst>
          </p:cNvPr>
          <p:cNvSpPr>
            <a:spLocks noGrp="1"/>
          </p:cNvSpPr>
          <p:nvPr>
            <p:ph idx="1"/>
          </p:nvPr>
        </p:nvSpPr>
        <p:spPr>
          <a:xfrm>
            <a:off x="235527" y="1884218"/>
            <a:ext cx="11967005" cy="4962379"/>
          </a:xfrm>
        </p:spPr>
        <p:txBody>
          <a:bodyPr>
            <a:noAutofit/>
          </a:bodyPr>
          <a:lstStyle/>
          <a:p>
            <a:pPr>
              <a:buFont typeface="Wingdings" panose="05000000000000000000" pitchFamily="2" charset="2"/>
              <a:buChar char="Ø"/>
            </a:pPr>
            <a:r>
              <a:rPr lang="en-ZA" sz="2400" b="1" i="1" dirty="0"/>
              <a:t>Without integrating finance and economics into WEF Nexus planning, we face:</a:t>
            </a:r>
          </a:p>
          <a:p>
            <a:pPr>
              <a:buFont typeface="Wingdings" panose="05000000000000000000" pitchFamily="2" charset="2"/>
              <a:buChar char="Ø"/>
            </a:pPr>
            <a:r>
              <a:rPr lang="en-ZA" sz="2400" b="1" dirty="0"/>
              <a:t>Hidden Opportunity Costs : Every dollar spent on a WEF intervention has an alternative use (healthcare, education). Without economic accounting, we cannot assess whether Nexus investments deliver higher social returns.</a:t>
            </a:r>
          </a:p>
          <a:p>
            <a:pPr>
              <a:buFont typeface="Wingdings" panose="05000000000000000000" pitchFamily="2" charset="2"/>
              <a:buChar char="Ø"/>
            </a:pPr>
            <a:r>
              <a:rPr lang="en-ZA" sz="2400" b="1" dirty="0"/>
              <a:t>Cross-Sectoral Risk </a:t>
            </a:r>
            <a:r>
              <a:rPr lang="en-ZA" sz="2400" b="1" dirty="0" err="1"/>
              <a:t>Spillovers</a:t>
            </a:r>
            <a:r>
              <a:rPr lang="en-ZA" sz="2400" b="1" dirty="0"/>
              <a:t>: A drought policy prioritizing drinking water may shut down hydropower, increasing diesel generator use. Without valuing externalities, the "cheapest" water policy becomes the most expensive energy policy.</a:t>
            </a:r>
          </a:p>
          <a:p>
            <a:pPr>
              <a:buFont typeface="Wingdings" panose="05000000000000000000" pitchFamily="2" charset="2"/>
              <a:buChar char="Ø"/>
            </a:pPr>
            <a:r>
              <a:rPr lang="en-ZA" sz="2400" b="1" dirty="0"/>
              <a:t> Dynamic Inefficiency: Infrastructure lasts decades. Ignoring economics today locks in assets that become financially unsustainable under future climate or price shocks.</a:t>
            </a:r>
          </a:p>
          <a:p>
            <a:pPr marL="0" indent="0">
              <a:buNone/>
            </a:pPr>
            <a:r>
              <a:rPr lang="en-ZA" sz="2400" b="1" dirty="0"/>
              <a:t>     Integrating Economics and Finance for integrated WEF investment separates what is technically possible from what is financially viable, socially fair, and resilient.</a:t>
            </a:r>
          </a:p>
        </p:txBody>
      </p:sp>
    </p:spTree>
    <p:extLst>
      <p:ext uri="{BB962C8B-B14F-4D97-AF65-F5344CB8AC3E}">
        <p14:creationId xmlns:p14="http://schemas.microsoft.com/office/powerpoint/2010/main" val="23616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4F99DBB262742A4AE100422DE421F" ma:contentTypeVersion="11" ma:contentTypeDescription="Create a new document." ma:contentTypeScope="" ma:versionID="877b9a0ab2159d38e1f43ead2a41d692">
  <xsd:schema xmlns:xsd="http://www.w3.org/2001/XMLSchema" xmlns:xs="http://www.w3.org/2001/XMLSchema" xmlns:p="http://schemas.microsoft.com/office/2006/metadata/properties" xmlns:ns3="e6982dcd-cec2-4b5a-a710-4d000740cc94" targetNamespace="http://schemas.microsoft.com/office/2006/metadata/properties" ma:root="true" ma:fieldsID="1bf0fda6eaeff2d736c9b517b037e7a0" ns3:_="">
    <xsd:import namespace="e6982dcd-cec2-4b5a-a710-4d000740cc9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82dcd-cec2-4b5a-a710-4d000740cc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F69B43-452B-4FB0-A8E0-6FF15BABB9CB}">
  <ds:schemaRefs>
    <ds:schemaRef ds:uri="http://schemas.microsoft.com/sharepoint/v3/contenttype/forms"/>
  </ds:schemaRefs>
</ds:datastoreItem>
</file>

<file path=customXml/itemProps2.xml><?xml version="1.0" encoding="utf-8"?>
<ds:datastoreItem xmlns:ds="http://schemas.openxmlformats.org/officeDocument/2006/customXml" ds:itemID="{9A6CE695-F7B4-45C7-BC1C-FE8707859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82dcd-cec2-4b5a-a710-4d000740c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D2FC63-82F2-4729-9775-0CBBB2CDDF77}">
  <ds:schemaRefs>
    <ds:schemaRef ds:uri="http://purl.org/dc/dcmitype/"/>
    <ds:schemaRef ds:uri="http://schemas.microsoft.com/office/2006/metadata/properties"/>
    <ds:schemaRef ds:uri="http://purl.org/dc/terms/"/>
    <ds:schemaRef ds:uri="e6982dcd-cec2-4b5a-a710-4d000740cc94"/>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33505</TotalTime>
  <Words>2425</Words>
  <Application>Microsoft Office PowerPoint</Application>
  <PresentationFormat>Widescreen</PresentationFormat>
  <Paragraphs>153</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quote-cjk-patch</vt:lpstr>
      <vt:lpstr>Segoe UI Black</vt:lpstr>
      <vt:lpstr>Wingdings</vt:lpstr>
      <vt:lpstr>Office Theme</vt:lpstr>
      <vt:lpstr>A WEF+ Nexus for integrated planning of WEF-related investments - Finance and economics for the WEF nexus</vt:lpstr>
      <vt:lpstr>Integrated Planning of WEF-related investments </vt:lpstr>
      <vt:lpstr>WEF-related investments?</vt:lpstr>
      <vt:lpstr>WEF-related investments</vt:lpstr>
      <vt:lpstr>The Economics and Financing of WEF sectors</vt:lpstr>
      <vt:lpstr>Economic and finance considerations towards the WEF-nexus</vt:lpstr>
      <vt:lpstr>The Gap Analysis</vt:lpstr>
      <vt:lpstr>The cost of not integrating Economics and Finance in WEF</vt:lpstr>
      <vt:lpstr>The cost of not integrating Economics and Finance in WEF</vt:lpstr>
      <vt:lpstr>Current Economic Models that can advance integrated investment in WEF sectors</vt:lpstr>
      <vt:lpstr>How can we advance integrated investment planning for WEF-related sectors? Questions to ask in the fields of economics</vt:lpstr>
      <vt:lpstr>  For WEF investments, One Size Fits None:  </vt:lpstr>
      <vt:lpstr>An integrated WEF-nexus analysis of climate adaptation and mitigation finance flows: Towards integrated climate action planning</vt:lpstr>
      <vt:lpstr>An integrated WEF-nexus analysis of climate adaptation and mitigation finance flows: Towards integrated climate action planning-Preliminary Findings</vt:lpstr>
      <vt:lpstr>Potential challenges in analyzing pathways for integrated investment planning of WEF sectors</vt:lpstr>
      <vt:lpstr>In summary!!!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SUBSURFACE DRAINAGE TO CONTROL WATER-TABLES IN SELECTED AGRICULTURAL LANDS, SOUTH AFRICA</dc:title>
  <dc:creator>DELL-3000-I5</dc:creator>
  <cp:lastModifiedBy>Lerato Eunice Phali</cp:lastModifiedBy>
  <cp:revision>2316</cp:revision>
  <dcterms:created xsi:type="dcterms:W3CDTF">2017-08-10T19:04:05Z</dcterms:created>
  <dcterms:modified xsi:type="dcterms:W3CDTF">2026-05-12T16:52:37Z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0x010100BE84F99DBB262742A4AE100422DE421F</vt:lpwstr>
  </property>
</Properties>
</file>