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1" r:id="rId10"/>
    <p:sldId id="268" r:id="rId11"/>
    <p:sldId id="269" r:id="rId12"/>
    <p:sldId id="270" r:id="rId13"/>
    <p:sldId id="263" r:id="rId14"/>
    <p:sldId id="264" r:id="rId15"/>
    <p:sldId id="265" r:id="rId16"/>
    <p:sldId id="266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FD394-4F9E-4D6D-BB57-436D4589B2DC}" v="2" dt="2026-05-12T14:59:18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ne Amwaama" userId="db47a846-2991-4e24-b7d7-2cb0ed891262" providerId="ADAL" clId="{BF9DE38B-E413-4A97-B6C2-C55BF345305B}"/>
    <pc:docChg chg="custSel modSld">
      <pc:chgData name="Aune Amwaama" userId="db47a846-2991-4e24-b7d7-2cb0ed891262" providerId="ADAL" clId="{BF9DE38B-E413-4A97-B6C2-C55BF345305B}" dt="2026-05-12T15:01:15.927" v="83" actId="1076"/>
      <pc:docMkLst>
        <pc:docMk/>
      </pc:docMkLst>
      <pc:sldChg chg="addSp delSp modSp mod">
        <pc:chgData name="Aune Amwaama" userId="db47a846-2991-4e24-b7d7-2cb0ed891262" providerId="ADAL" clId="{BF9DE38B-E413-4A97-B6C2-C55BF345305B}" dt="2026-05-12T15:00:07.918" v="70" actId="113"/>
        <pc:sldMkLst>
          <pc:docMk/>
          <pc:sldMk cId="0" sldId="256"/>
        </pc:sldMkLst>
        <pc:spChg chg="mod">
          <ac:chgData name="Aune Amwaama" userId="db47a846-2991-4e24-b7d7-2cb0ed891262" providerId="ADAL" clId="{BF9DE38B-E413-4A97-B6C2-C55BF345305B}" dt="2026-05-12T14:59:07.713" v="13" actId="255"/>
          <ac:spMkLst>
            <pc:docMk/>
            <pc:sldMk cId="0" sldId="256"/>
            <ac:spMk id="2" creationId="{00000000-0000-0000-0000-000000000000}"/>
          </ac:spMkLst>
        </pc:spChg>
        <pc:spChg chg="del mod">
          <ac:chgData name="Aune Amwaama" userId="db47a846-2991-4e24-b7d7-2cb0ed891262" providerId="ADAL" clId="{BF9DE38B-E413-4A97-B6C2-C55BF345305B}" dt="2026-05-12T14:59:08.923" v="15"/>
          <ac:spMkLst>
            <pc:docMk/>
            <pc:sldMk cId="0" sldId="256"/>
            <ac:spMk id="6" creationId="{00000000-0000-0000-0000-000000000000}"/>
          </ac:spMkLst>
        </pc:spChg>
        <pc:spChg chg="add mod">
          <ac:chgData name="Aune Amwaama" userId="db47a846-2991-4e24-b7d7-2cb0ed891262" providerId="ADAL" clId="{BF9DE38B-E413-4A97-B6C2-C55BF345305B}" dt="2026-05-12T15:00:07.918" v="70" actId="113"/>
          <ac:spMkLst>
            <pc:docMk/>
            <pc:sldMk cId="0" sldId="256"/>
            <ac:spMk id="9" creationId="{0FEF7BB1-5927-F36C-EC44-A3481E5E3152}"/>
          </ac:spMkLst>
        </pc:spChg>
      </pc:sldChg>
      <pc:sldChg chg="delSp modSp mod">
        <pc:chgData name="Aune Amwaama" userId="db47a846-2991-4e24-b7d7-2cb0ed891262" providerId="ADAL" clId="{BF9DE38B-E413-4A97-B6C2-C55BF345305B}" dt="2026-05-12T15:01:15.927" v="83" actId="1076"/>
        <pc:sldMkLst>
          <pc:docMk/>
          <pc:sldMk cId="0" sldId="267"/>
        </pc:sldMkLst>
        <pc:spChg chg="mod">
          <ac:chgData name="Aune Amwaama" userId="db47a846-2991-4e24-b7d7-2cb0ed891262" providerId="ADAL" clId="{BF9DE38B-E413-4A97-B6C2-C55BF345305B}" dt="2026-05-12T15:01:11.912" v="82" actId="1076"/>
          <ac:spMkLst>
            <pc:docMk/>
            <pc:sldMk cId="0" sldId="267"/>
            <ac:spMk id="4" creationId="{00000000-0000-0000-0000-000000000000}"/>
          </ac:spMkLst>
        </pc:spChg>
        <pc:spChg chg="del">
          <ac:chgData name="Aune Amwaama" userId="db47a846-2991-4e24-b7d7-2cb0ed891262" providerId="ADAL" clId="{BF9DE38B-E413-4A97-B6C2-C55BF345305B}" dt="2026-05-12T15:01:01.268" v="80" actId="478"/>
          <ac:spMkLst>
            <pc:docMk/>
            <pc:sldMk cId="0" sldId="267"/>
            <ac:spMk id="5" creationId="{00000000-0000-0000-0000-000000000000}"/>
          </ac:spMkLst>
        </pc:spChg>
        <pc:spChg chg="del">
          <ac:chgData name="Aune Amwaama" userId="db47a846-2991-4e24-b7d7-2cb0ed891262" providerId="ADAL" clId="{BF9DE38B-E413-4A97-B6C2-C55BF345305B}" dt="2026-05-12T15:00:59.670" v="79" actId="478"/>
          <ac:spMkLst>
            <pc:docMk/>
            <pc:sldMk cId="0" sldId="267"/>
            <ac:spMk id="6" creationId="{00000000-0000-0000-0000-000000000000}"/>
          </ac:spMkLst>
        </pc:spChg>
        <pc:picChg chg="mod">
          <ac:chgData name="Aune Amwaama" userId="db47a846-2991-4e24-b7d7-2cb0ed891262" providerId="ADAL" clId="{BF9DE38B-E413-4A97-B6C2-C55BF345305B}" dt="2026-05-12T15:01:15.927" v="83" actId="1076"/>
          <ac:picMkLst>
            <pc:docMk/>
            <pc:sldMk cId="0" sldId="267"/>
            <ac:picMk id="10" creationId="{EF3E9C90-6C5E-F35B-93CC-2CF888284BD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40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4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1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4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83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7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7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2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7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85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badi" panose="020B0604020104020204" pitchFamily="34" charset="0"/>
              </a:rPr>
              <a:t>WEF Nexus Winter School </a:t>
            </a:r>
            <a:r>
              <a:rPr lang="en-US" sz="2400" b="1" dirty="0" err="1">
                <a:latin typeface="Abadi" panose="020B0604020104020204" pitchFamily="34" charset="0"/>
              </a:rPr>
              <a:t>Programme</a:t>
            </a:r>
            <a:r>
              <a:rPr lang="en-US" sz="2400" b="1" dirty="0">
                <a:latin typeface="Abadi" panose="020B0604020104020204" pitchFamily="34" charset="0"/>
              </a:rPr>
              <a:t> | 11–13 May 2026</a:t>
            </a:r>
          </a:p>
          <a:p>
            <a:pPr algn="ctr"/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96433" y="2169960"/>
            <a:ext cx="87511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200" b="1" dirty="0">
                <a:solidFill>
                  <a:srgbClr val="0F2D4B"/>
                </a:solidFill>
                <a:latin typeface="Abadi" panose="020B0604020104020204" pitchFamily="34" charset="0"/>
              </a:rPr>
              <a:t>Op</a:t>
            </a:r>
            <a:r>
              <a:rPr sz="2200" b="1" dirty="0">
                <a:solidFill>
                  <a:srgbClr val="002060"/>
                </a:solidFill>
                <a:latin typeface="Abadi" panose="020B0604020104020204" pitchFamily="34" charset="0"/>
              </a:rPr>
              <a:t>erationalizing the WEF Nexus in Transboundary Context
Lessons from the </a:t>
            </a:r>
            <a:r>
              <a:rPr sz="2200" b="1" dirty="0" err="1">
                <a:solidFill>
                  <a:srgbClr val="002060"/>
                </a:solidFill>
                <a:latin typeface="Abadi" panose="020B0604020104020204" pitchFamily="34" charset="0"/>
              </a:rPr>
              <a:t>Cuvelai</a:t>
            </a:r>
            <a:r>
              <a:rPr sz="2200" b="1" dirty="0">
                <a:solidFill>
                  <a:srgbClr val="002060"/>
                </a:solidFill>
                <a:latin typeface="Abadi" panose="020B0604020104020204" pitchFamily="34" charset="0"/>
              </a:rPr>
              <a:t>–Kunene (CUVKUN) GEF Project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27063"/>
            <a:ext cx="9144000" cy="97537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C33F6C-4D2F-5293-4E9B-B0225F16C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8" y="522907"/>
            <a:ext cx="8510663" cy="1484638"/>
          </a:xfrm>
          <a:prstGeom prst="rect">
            <a:avLst/>
          </a:prstGeom>
        </p:spPr>
      </p:pic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0C817E15-1660-04E6-9337-031FBD45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72" y="3241039"/>
            <a:ext cx="2848262" cy="26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F7BB1-5927-F36C-EC44-A3481E5E3152}"/>
              </a:ext>
            </a:extLst>
          </p:cNvPr>
          <p:cNvSpPr txBox="1"/>
          <p:nvPr/>
        </p:nvSpPr>
        <p:spPr>
          <a:xfrm>
            <a:off x="2002972" y="6399465"/>
            <a:ext cx="590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Presented by Aune Amwaama, GWPSA-CUVKUN Project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2C4BD2-5790-E2C5-4090-64EFE6204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230" y="158850"/>
            <a:ext cx="3363686" cy="4467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662E3F-F8FF-462B-695E-3284238C0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" y="158850"/>
            <a:ext cx="4203986" cy="3150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3CC8A-5B83-38FF-A438-D859A746F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4" y="3309258"/>
            <a:ext cx="4732625" cy="2986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1BCDF0-174D-2C83-5927-434DBF29D678}"/>
              </a:ext>
            </a:extLst>
          </p:cNvPr>
          <p:cNvSpPr txBox="1"/>
          <p:nvPr/>
        </p:nvSpPr>
        <p:spPr>
          <a:xfrm>
            <a:off x="4147457" y="4724400"/>
            <a:ext cx="4610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Modernizing/improving hand dug wells according to the design on the right</a:t>
            </a:r>
          </a:p>
        </p:txBody>
      </p:sp>
    </p:spTree>
    <p:extLst>
      <p:ext uri="{BB962C8B-B14F-4D97-AF65-F5344CB8AC3E}">
        <p14:creationId xmlns:p14="http://schemas.microsoft.com/office/powerpoint/2010/main" val="259546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338FD-1DF0-0D0A-C48C-8B1484883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4554141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5CD93-1936-A865-D25F-634B410AC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6" y="3429000"/>
            <a:ext cx="2645893" cy="2926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AB7C9-20C9-81AC-7EEF-80177A3A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685" y="0"/>
            <a:ext cx="3414056" cy="3798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CAD0F-1054-EB77-197B-C53F7CFC90BE}"/>
              </a:ext>
            </a:extLst>
          </p:cNvPr>
          <p:cNvSpPr txBox="1"/>
          <p:nvPr/>
        </p:nvSpPr>
        <p:spPr>
          <a:xfrm>
            <a:off x="3048000" y="3907971"/>
            <a:ext cx="5818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Plans: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Standardized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Early warning communication pathways to support rapid evacuation of people, livestock, and property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Powered by solar energy</a:t>
            </a:r>
          </a:p>
        </p:txBody>
      </p:sp>
    </p:spTree>
    <p:extLst>
      <p:ext uri="{BB962C8B-B14F-4D97-AF65-F5344CB8AC3E}">
        <p14:creationId xmlns:p14="http://schemas.microsoft.com/office/powerpoint/2010/main" val="743489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4274A-1CC3-4873-3F35-D4D89D775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6"/>
            <a:ext cx="4250531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3E7A6E-C25D-C817-595F-E560B7BD0B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26" y="23388"/>
            <a:ext cx="4250530" cy="3187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D63330-C5CF-28E9-0B55-46C6E60AE2F3}"/>
              </a:ext>
            </a:extLst>
          </p:cNvPr>
          <p:cNvSpPr txBox="1"/>
          <p:nvPr/>
        </p:nvSpPr>
        <p:spPr>
          <a:xfrm>
            <a:off x="543944" y="3646715"/>
            <a:ext cx="83061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These earth ponds will be;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re-excavated/deepened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fenced off and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installed with a pump to draw water to animal troughs and water collection points</a:t>
            </a:r>
          </a:p>
        </p:txBody>
      </p:sp>
    </p:spTree>
    <p:extLst>
      <p:ext uri="{BB962C8B-B14F-4D97-AF65-F5344CB8AC3E}">
        <p14:creationId xmlns:p14="http://schemas.microsoft.com/office/powerpoint/2010/main" val="1886477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38182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 dirty="0">
                <a:solidFill>
                  <a:srgbClr val="FFFFFF"/>
                </a:solidFill>
                <a:latin typeface="Aptos Narrow" panose="020B0004020202020204" pitchFamily="34" charset="0"/>
              </a:rPr>
              <a:t>Challenges Encountered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143000"/>
            <a:ext cx="81947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dirty="0">
                <a:solidFill>
                  <a:srgbClr val="0F2D4B"/>
                </a:solidFill>
                <a:latin typeface="Aptos Narrow" panose="020B0004020202020204" pitchFamily="34" charset="0"/>
              </a:rPr>
              <a:t>
• Fragmented governance and sectoral silos
• Limited access to consistent transboundary datasets
• Institutional and technical capacity constraints
• Budget limitations and competing development priorities
• Delays in harmonizing regional coordination mechanisms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17920"/>
            <a:ext cx="9144000" cy="73152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28599" y="54318"/>
            <a:ext cx="868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>
                <a:solidFill>
                  <a:srgbClr val="FFFFFF"/>
                </a:solidFill>
                <a:latin typeface="Aptos Narrow" panose="020B0004020202020204" pitchFamily="34" charset="0"/>
              </a:rPr>
              <a:t>Opportunities &amp; Emerging Innovations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83920"/>
            <a:ext cx="90460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dirty="0">
                <a:solidFill>
                  <a:srgbClr val="0F2D4B"/>
                </a:solidFill>
                <a:latin typeface="Aptos Narrow" panose="020B0004020202020204" pitchFamily="34" charset="0"/>
              </a:rPr>
              <a:t>• Integrated TDA/SAP processes for joint planning
• Shared data-sharing protocols and early warning systems
• Partnerships with universities for postgraduate training
• Green jobs and sustainable infrastructure investment
• Strengthened regional cooperation through knowledge exchange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3999" cy="137160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32754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 dirty="0">
                <a:solidFill>
                  <a:srgbClr val="FFFFFF"/>
                </a:solidFill>
                <a:latin typeface="Aptos Narrow" panose="020B0004020202020204" pitchFamily="34" charset="0"/>
              </a:rPr>
              <a:t>Key Lessons Learned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01040"/>
            <a:ext cx="90569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sz="2000" dirty="0">
                <a:solidFill>
                  <a:srgbClr val="0F2D4B"/>
                </a:solidFill>
                <a:latin typeface="Aptos Narrow" panose="020B0004020202020204" pitchFamily="34" charset="0"/>
              </a:rPr>
              <a:t>• Transboundary cooperation is essential for climate resilience
• Data sharing strengthens evidence-based decision-making
• Community participation improves sustainability of interventions
• Integrated WEF approaches support balanced resource management
• Long-term institutional collaboration is critical for basin sustainability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26480"/>
            <a:ext cx="11247120" cy="73152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41514" y="137160"/>
            <a:ext cx="18822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 dirty="0">
                <a:solidFill>
                  <a:srgbClr val="FFFFFF"/>
                </a:solidFill>
                <a:latin typeface="Aptos Narrow" panose="020B0004020202020204" pitchFamily="34" charset="0"/>
              </a:rPr>
              <a:t>Conclusion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85800"/>
            <a:ext cx="88936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dirty="0">
                <a:solidFill>
                  <a:srgbClr val="0F2D4B"/>
                </a:solidFill>
                <a:latin typeface="Aptos Narrow" panose="020B0004020202020204" pitchFamily="34" charset="0"/>
              </a:rPr>
              <a:t>The CUVKUN Project demonstrates how integrated and transboundary approaches can strengthen resilience, improve livelihoods, and support sustainable development in shared river basins.
The WEF Nexus provides a practical framework for balancing water, food, and energy needs while fostering regional cooperation.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6217920"/>
            <a:ext cx="9144001" cy="137160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07029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363685" y="1807029"/>
            <a:ext cx="23147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FFFF"/>
                </a:solidFill>
              </a:rPr>
              <a:t>Thank You</a:t>
            </a:r>
            <a:r>
              <a:rPr lang="en-US" sz="3600" b="1" dirty="0">
                <a:solidFill>
                  <a:srgbClr val="FFFFFF"/>
                </a:solidFill>
              </a:rPr>
              <a:t>!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61349"/>
            <a:ext cx="3923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>
                <a:solidFill>
                  <a:srgbClr val="00B050"/>
                </a:solidFill>
                <a:latin typeface="Abadi" panose="020B0604020104020204" pitchFamily="34" charset="0"/>
                <a:cs typeface="Aharoni" panose="020F0502020204030204" pitchFamily="2" charset="-79"/>
              </a:rPr>
              <a:t>Questions &amp; Discussion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4B62EC-F2E2-AE3C-0020-C5108ECE3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76" y="102468"/>
            <a:ext cx="8510754" cy="1481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3E9C90-6C5E-F35B-93CC-2CF888284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212" y="2461349"/>
            <a:ext cx="5138057" cy="38686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623456" y="104150"/>
            <a:ext cx="4441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>
                <a:solidFill>
                  <a:srgbClr val="FFFFFF"/>
                </a:solidFill>
                <a:latin typeface="Aptos Narrow" panose="020B0004020202020204" pitchFamily="34" charset="0"/>
              </a:rPr>
              <a:t>Introduction &amp; Context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85800"/>
            <a:ext cx="882831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sz="2600" dirty="0">
                <a:solidFill>
                  <a:srgbClr val="0F2D4B"/>
                </a:solidFill>
                <a:latin typeface="Aptos Narrow" panose="020B0004020202020204" pitchFamily="34" charset="0"/>
              </a:rPr>
              <a:t>The </a:t>
            </a:r>
            <a:r>
              <a:rPr sz="2600" dirty="0" err="1">
                <a:solidFill>
                  <a:srgbClr val="0F2D4B"/>
                </a:solidFill>
                <a:latin typeface="Aptos Narrow" panose="020B0004020202020204" pitchFamily="34" charset="0"/>
              </a:rPr>
              <a:t>Cuvelai</a:t>
            </a:r>
            <a:r>
              <a:rPr sz="2600" dirty="0">
                <a:solidFill>
                  <a:srgbClr val="0F2D4B"/>
                </a:solidFill>
                <a:latin typeface="Aptos Narrow" panose="020B0004020202020204" pitchFamily="34" charset="0"/>
              </a:rPr>
              <a:t> and Kunene River Basins, shared by </a:t>
            </a:r>
            <a:r>
              <a:rPr sz="2600" b="1" dirty="0">
                <a:solidFill>
                  <a:srgbClr val="0F2D4B"/>
                </a:solidFill>
                <a:latin typeface="Aptos Narrow" panose="020B0004020202020204" pitchFamily="34" charset="0"/>
              </a:rPr>
              <a:t>Angola and Namibia,</a:t>
            </a:r>
            <a:r>
              <a:rPr sz="2600" dirty="0">
                <a:solidFill>
                  <a:srgbClr val="0F2D4B"/>
                </a:solidFill>
                <a:latin typeface="Aptos Narrow" panose="020B0004020202020204" pitchFamily="34" charset="0"/>
              </a:rPr>
              <a:t> face interconnected environmental and development pressures:
• Frequent droughts and episodic flooding
• Growing water insecurity and ecosystem degradation
• Rural poverty and climate vulnerability
• Increasing pressure on water, food, and energy systems
The CUVKUN Project addresses these challenges through integrated and transboundary water resources management.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26480"/>
            <a:ext cx="11247120" cy="73152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08857" y="66564"/>
            <a:ext cx="417300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FFFFFF"/>
                </a:solidFill>
                <a:latin typeface="Aptos Narrow" panose="020B0004020202020204" pitchFamily="34" charset="0"/>
              </a:rPr>
              <a:t>River Basin Characteristics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318504"/>
            <a:ext cx="9144000" cy="45719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9CBAFA-5303-B467-3C3D-A01D1EEFA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86323"/>
              </p:ext>
            </p:extLst>
          </p:nvPr>
        </p:nvGraphicFramePr>
        <p:xfrm>
          <a:off x="0" y="702900"/>
          <a:ext cx="8893629" cy="55150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41801">
                  <a:extLst>
                    <a:ext uri="{9D8B030D-6E8A-4147-A177-3AD203B41FA5}">
                      <a16:colId xmlns:a16="http://schemas.microsoft.com/office/drawing/2014/main" val="3157524106"/>
                    </a:ext>
                  </a:extLst>
                </a:gridCol>
                <a:gridCol w="3059934">
                  <a:extLst>
                    <a:ext uri="{9D8B030D-6E8A-4147-A177-3AD203B41FA5}">
                      <a16:colId xmlns:a16="http://schemas.microsoft.com/office/drawing/2014/main" val="1778239410"/>
                    </a:ext>
                  </a:extLst>
                </a:gridCol>
                <a:gridCol w="4391894">
                  <a:extLst>
                    <a:ext uri="{9D8B030D-6E8A-4147-A177-3AD203B41FA5}">
                      <a16:colId xmlns:a16="http://schemas.microsoft.com/office/drawing/2014/main" val="2435108426"/>
                    </a:ext>
                  </a:extLst>
                </a:gridCol>
              </a:tblGrid>
              <a:tr h="343258">
                <a:tc>
                  <a:txBody>
                    <a:bodyPr/>
                    <a:lstStyle/>
                    <a:p>
                      <a:endParaRPr lang="en-GB" sz="1900" b="1" dirty="0">
                        <a:latin typeface="Aptos Narrow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latin typeface="Aptos Narrow" panose="020B0004020202020204" pitchFamily="34" charset="0"/>
                          <a:cs typeface="Arial"/>
                        </a:rPr>
                        <a:t>KUNENE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latin typeface="Aptos Narrow" panose="020B0004020202020204" pitchFamily="34" charset="0"/>
                          <a:cs typeface="Arial"/>
                        </a:rPr>
                        <a:t>CUVELAI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328"/>
                  </a:ext>
                </a:extLst>
              </a:tr>
              <a:tr h="858144">
                <a:tc>
                  <a:txBody>
                    <a:bodyPr/>
                    <a:lstStyle/>
                    <a:p>
                      <a:r>
                        <a:rPr lang="en-GB" sz="1900" b="1" dirty="0">
                          <a:latin typeface="Aptos Narrow" panose="020B0004020202020204" pitchFamily="34" charset="0"/>
                          <a:cs typeface="Arial"/>
                        </a:rPr>
                        <a:t>Catchment Area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106, 500 </a:t>
                      </a:r>
                      <a:r>
                        <a:rPr lang="en-GB" sz="1900" b="0" u="none" strike="noStrike" baseline="0" dirty="0">
                          <a:latin typeface="Aptos Narrow" panose="020B0004020202020204" pitchFamily="34" charset="0"/>
                          <a:cs typeface="Arial"/>
                        </a:rPr>
                        <a:t>km</a:t>
                      </a:r>
                      <a:r>
                        <a:rPr lang="en-GB" sz="1900" b="0" u="none" strike="noStrike" baseline="30000" dirty="0">
                          <a:latin typeface="Aptos Narrow" panose="020B0004020202020204" pitchFamily="34" charset="0"/>
                          <a:cs typeface="Arial"/>
                        </a:rPr>
                        <a:t>2</a:t>
                      </a:r>
                      <a:r>
                        <a:rPr lang="en-GB" sz="1900" b="0" u="none" strike="noStrike" baseline="0" dirty="0">
                          <a:latin typeface="Aptos Narrow" panose="020B0004020202020204" pitchFamily="34" charset="0"/>
                          <a:cs typeface="Arial"/>
                        </a:rPr>
                        <a:t>, </a:t>
                      </a: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Angola 87% - Namibia 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160, 000</a:t>
                      </a:r>
                      <a:r>
                        <a:rPr lang="en-GB" sz="1900" b="0" u="none" strike="noStrike" baseline="0" dirty="0">
                          <a:latin typeface="Aptos Narrow" panose="020B0004020202020204" pitchFamily="34" charset="0"/>
                          <a:cs typeface="Arial"/>
                        </a:rPr>
                        <a:t> km</a:t>
                      </a:r>
                      <a:r>
                        <a:rPr lang="en-GB" sz="1900" b="0" u="none" strike="noStrike" baseline="30000" dirty="0">
                          <a:latin typeface="Aptos Narrow" panose="020B0004020202020204" pitchFamily="34" charset="0"/>
                          <a:cs typeface="Arial"/>
                        </a:rPr>
                        <a:t>2</a:t>
                      </a:r>
                      <a:endParaRPr lang="en-GB" sz="1900" b="0" u="none" strike="noStrike" baseline="0" dirty="0">
                        <a:latin typeface="Aptos Narrow" panose="020B0004020202020204" pitchFamily="34" charset="0"/>
                        <a:cs typeface="Arial"/>
                      </a:endParaRP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Angola 40% - Namibia 60%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endParaRPr lang="en-GB" sz="1900" b="0" dirty="0">
                        <a:latin typeface="Aptos Narrow" panose="020B0004020202020204" pitchFamily="34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781534"/>
                  </a:ext>
                </a:extLst>
              </a:tr>
              <a:tr h="858144">
                <a:tc>
                  <a:txBody>
                    <a:bodyPr/>
                    <a:lstStyle/>
                    <a:p>
                      <a:r>
                        <a:rPr lang="en-GB" sz="1900" b="1" dirty="0">
                          <a:latin typeface="Aptos Narrow" panose="020B0004020202020204" pitchFamily="34" charset="0"/>
                          <a:cs typeface="Arial"/>
                        </a:rPr>
                        <a:t>Rainfall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1300 mm/a in headwaters near Huambo, almost 0-50 mm/a in lower reaches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1000 mm/a upstream down to less than 500mm/a downstream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endParaRPr lang="en-GB" sz="1900" b="0" dirty="0">
                        <a:latin typeface="Aptos Narrow" panose="020B0004020202020204" pitchFamily="34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27497"/>
                  </a:ext>
                </a:extLst>
              </a:tr>
              <a:tr h="858144">
                <a:tc>
                  <a:txBody>
                    <a:bodyPr/>
                    <a:lstStyle/>
                    <a:p>
                      <a:r>
                        <a:rPr lang="en-GB" sz="1900" b="1" dirty="0">
                          <a:latin typeface="Aptos Narrow" panose="020B0004020202020204" pitchFamily="34" charset="0"/>
                          <a:cs typeface="Arial"/>
                        </a:rPr>
                        <a:t>Evaporation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PE from 300mm/a in upper catchment to max 2000mm/a in lower reaches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b="0" u="none" strike="noStrike" baseline="0" dirty="0">
                          <a:latin typeface="Aptos Narrow" panose="020B0004020202020204" pitchFamily="34" charset="0"/>
                          <a:cs typeface="Arial"/>
                        </a:rPr>
                        <a:t>1,500 mm/a more than three times greater than average annual rainfall downstream</a:t>
                      </a:r>
                      <a:r>
                        <a:rPr lang="en-GB" sz="1900" b="0" u="none" strike="noStrike" baseline="0" dirty="0">
                          <a:solidFill>
                            <a:srgbClr val="313334"/>
                          </a:solidFill>
                          <a:latin typeface="Aptos Narrow" panose="020B0004020202020204" pitchFamily="34" charset="0"/>
                          <a:cs typeface="Arial"/>
                        </a:rPr>
                        <a:t>.</a:t>
                      </a:r>
                      <a:endParaRPr lang="en-GB" sz="1900" b="0" dirty="0">
                        <a:latin typeface="Aptos Narrow" panose="020B0004020202020204" pitchFamily="34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02316"/>
                  </a:ext>
                </a:extLst>
              </a:tr>
              <a:tr h="1964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latin typeface="Aptos Narrow" panose="020B0004020202020204" pitchFamily="34" charset="0"/>
                          <a:cs typeface="Arial"/>
                        </a:rPr>
                        <a:t>Average flow </a:t>
                      </a:r>
                    </a:p>
                    <a:p>
                      <a:endParaRPr lang="en-GB" sz="1900" b="1" dirty="0">
                        <a:latin typeface="Aptos Narrow" panose="020B00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5,500 Mm</a:t>
                      </a:r>
                      <a:r>
                        <a:rPr lang="en-GB" sz="1900" b="0" baseline="30000" dirty="0">
                          <a:latin typeface="Aptos Narrow" panose="020B0004020202020204" pitchFamily="34" charset="0"/>
                          <a:cs typeface="Arial"/>
                        </a:rPr>
                        <a:t>3</a:t>
                      </a: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/a (175 m</a:t>
                      </a:r>
                      <a:r>
                        <a:rPr lang="en-GB" sz="1900" b="0" baseline="30000" dirty="0">
                          <a:latin typeface="Aptos Narrow" panose="020B0004020202020204" pitchFamily="34" charset="0"/>
                          <a:cs typeface="Arial"/>
                        </a:rPr>
                        <a:t>3</a:t>
                      </a: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/s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en-GB" sz="1900" b="0" dirty="0">
                        <a:latin typeface="Aptos Narrow" panose="020B00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lvl="1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Highly variable hydrological regime due to varying precipitation patterns, geology and soil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endParaRPr lang="en-GB" sz="1900" b="0" dirty="0">
                        <a:latin typeface="Aptos Narrow" panose="020B0004020202020204" pitchFamily="34" charset="0"/>
                        <a:cs typeface="Arial"/>
                      </a:endParaRP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Estimated runoff volumes vary; between 100 and 150 MM</a:t>
                      </a:r>
                      <a:r>
                        <a:rPr lang="en-GB" sz="1900" b="0" baseline="30000" dirty="0">
                          <a:latin typeface="Aptos Narrow" panose="020B0004020202020204" pitchFamily="34" charset="0"/>
                          <a:cs typeface="Arial"/>
                        </a:rPr>
                        <a:t>3/</a:t>
                      </a:r>
                      <a:r>
                        <a:rPr lang="en-GB" sz="1900" b="0" dirty="0">
                          <a:latin typeface="Aptos Narrow" panose="020B0004020202020204" pitchFamily="34" charset="0"/>
                          <a:cs typeface="Arial"/>
                        </a:rPr>
                        <a:t>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70767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70114" y="137160"/>
            <a:ext cx="50982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 dirty="0">
                <a:solidFill>
                  <a:srgbClr val="FFFFFF"/>
                </a:solidFill>
                <a:latin typeface="Aptos Narrow" panose="020B0004020202020204" pitchFamily="34" charset="0"/>
              </a:rPr>
              <a:t>Overview of the CUVKUN Project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035" y="1010194"/>
            <a:ext cx="893499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b="1" dirty="0">
                <a:solidFill>
                  <a:srgbClr val="002060"/>
                </a:solidFill>
                <a:latin typeface="Aptos Narrow" panose="020B0004020202020204" pitchFamily="34" charset="0"/>
              </a:rPr>
              <a:t>Project Objective (2024–2029):</a:t>
            </a:r>
            <a:r>
              <a:rPr sz="1800" dirty="0">
                <a:solidFill>
                  <a:srgbClr val="0F2D4B"/>
                </a:solidFill>
                <a:latin typeface="Aptos Narrow" panose="020B0004020202020204" pitchFamily="34" charset="0"/>
              </a:rPr>
              <a:t>
Enhance </a:t>
            </a:r>
            <a:r>
              <a:rPr sz="1800" u="sng" dirty="0">
                <a:solidFill>
                  <a:srgbClr val="0F2D4B"/>
                </a:solidFill>
                <a:latin typeface="Aptos Narrow" panose="020B0004020202020204" pitchFamily="34" charset="0"/>
              </a:rPr>
              <a:t>w</a:t>
            </a:r>
            <a:r>
              <a:rPr sz="1800" u="sng" dirty="0">
                <a:solidFill>
                  <a:srgbClr val="00B050"/>
                </a:solidFill>
                <a:latin typeface="Aptos Narrow" panose="020B0004020202020204" pitchFamily="34" charset="0"/>
              </a:rPr>
              <a:t>ater security </a:t>
            </a:r>
            <a:r>
              <a:rPr sz="1800" dirty="0">
                <a:solidFill>
                  <a:srgbClr val="0F2D4B"/>
                </a:solidFill>
                <a:latin typeface="Aptos Narrow" panose="020B0004020202020204" pitchFamily="34" charset="0"/>
              </a:rPr>
              <a:t>and </a:t>
            </a:r>
            <a:r>
              <a:rPr sz="1800" u="sng" dirty="0">
                <a:solidFill>
                  <a:srgbClr val="00B050"/>
                </a:solidFill>
                <a:latin typeface="Aptos Narrow" panose="020B0004020202020204" pitchFamily="34" charset="0"/>
              </a:rPr>
              <a:t>community resilience </a:t>
            </a:r>
            <a:r>
              <a:rPr sz="1800" dirty="0">
                <a:solidFill>
                  <a:srgbClr val="0F2D4B"/>
                </a:solidFill>
                <a:latin typeface="Aptos Narrow" panose="020B0004020202020204" pitchFamily="34" charset="0"/>
              </a:rPr>
              <a:t>in the </a:t>
            </a:r>
            <a:r>
              <a:rPr sz="1800" dirty="0" err="1">
                <a:solidFill>
                  <a:srgbClr val="0F2D4B"/>
                </a:solidFill>
                <a:latin typeface="Aptos Narrow" panose="020B0004020202020204" pitchFamily="34" charset="0"/>
              </a:rPr>
              <a:t>Cuvelai</a:t>
            </a:r>
            <a:r>
              <a:rPr sz="1800" dirty="0">
                <a:solidFill>
                  <a:srgbClr val="0F2D4B"/>
                </a:solidFill>
                <a:latin typeface="Aptos Narrow" panose="020B0004020202020204" pitchFamily="34" charset="0"/>
              </a:rPr>
              <a:t> and Kunene transboundary river basins.
Core Components:
• </a:t>
            </a:r>
            <a:r>
              <a:rPr lang="en-US" sz="1800" dirty="0">
                <a:solidFill>
                  <a:srgbClr val="0F2D4B"/>
                </a:solidFill>
                <a:latin typeface="Aptos Narrow" panose="020B0004020202020204" pitchFamily="34" charset="0"/>
              </a:rPr>
              <a:t>Improved management of water resources </a:t>
            </a:r>
            <a:r>
              <a:rPr sz="1800" dirty="0">
                <a:solidFill>
                  <a:srgbClr val="0F2D4B"/>
                </a:solidFill>
                <a:latin typeface="Aptos Narrow" panose="020B0004020202020204" pitchFamily="34" charset="0"/>
              </a:rPr>
              <a:t>
• Flood and drought risk management
• Groundwater assessment and water harvesting
• Basin-wide environmental flow assessments
• Development of long-term IWRM Plans and investment </a:t>
            </a:r>
            <a:r>
              <a:rPr sz="1800" dirty="0" err="1">
                <a:solidFill>
                  <a:srgbClr val="0F2D4B"/>
                </a:solidFill>
                <a:latin typeface="Aptos Narrow" panose="020B0004020202020204" pitchFamily="34" charset="0"/>
              </a:rPr>
              <a:t>programmes</a:t>
            </a:r>
            <a:endParaRPr sz="1800" dirty="0">
              <a:solidFill>
                <a:srgbClr val="0F2D4B"/>
              </a:solidFill>
              <a:latin typeface="Aptos Narrow" panose="020B00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6126480"/>
            <a:ext cx="11247120" cy="73152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557094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 dirty="0">
                <a:solidFill>
                  <a:srgbClr val="FFFFFF"/>
                </a:solidFill>
                <a:latin typeface="Aptos Narrow" panose="020B0004020202020204" pitchFamily="34" charset="0"/>
              </a:rPr>
              <a:t>CUVKUN as a WEF Nexus Case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034" y="1005840"/>
            <a:ext cx="89132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dirty="0">
                <a:solidFill>
                  <a:srgbClr val="0F2D4B"/>
                </a:solidFill>
                <a:latin typeface="Aptos Narrow" panose="020B0004020202020204" pitchFamily="34" charset="0"/>
              </a:rPr>
              <a:t>The project demonstrates practical application of the Water-Energy-Food (WEF) Nexus through:
• Integrated planning across water, agriculture, and energy sectors
• Climate-resilient flood and drought management
• Livelihood-based basin management approaches
• Data-driven decision-making and regional cooperation
• Strengthening capacities of CUVECOM, PJTC, and local stakeholders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81928"/>
            <a:ext cx="9144000" cy="45719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06828" y="109728"/>
            <a:ext cx="9938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>
                <a:solidFill>
                  <a:srgbClr val="FFFFFF"/>
                </a:solidFill>
                <a:latin typeface="Aptos Narrow" panose="020B0004020202020204" pitchFamily="34" charset="0"/>
              </a:rPr>
              <a:t>Practical Experiences &amp; Lessons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034" y="853440"/>
            <a:ext cx="89349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dirty="0">
                <a:solidFill>
                  <a:srgbClr val="0F2D4B"/>
                </a:solidFill>
                <a:latin typeface="Aptos Narrow" panose="020B0004020202020204" pitchFamily="34" charset="0"/>
              </a:rPr>
              <a:t>Early Warning Systems
• Upgrading hydrometeorological stations at four pilot sites
• Combining hydrological modelling with community awareness
Groundwater Assessments
• Basin-wide groundwater studies with SADC-GMI support
• Solar-powered retrofitting of deep wells at demonstration sites
• Improving climate resilience for irrigation and rural water supply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26480"/>
            <a:ext cx="11247120" cy="73152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F2D4B"/>
          </a:solidFill>
          <a:ln>
            <a:solidFill>
              <a:srgbClr val="0F2D4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487082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FFFF"/>
                </a:solidFill>
                <a:latin typeface="Aptos Narrow" panose="020B0004020202020204" pitchFamily="34" charset="0"/>
              </a:rPr>
              <a:t>Sustainable </a:t>
            </a:r>
            <a:r>
              <a:rPr lang="en-US" sz="2400" b="1" dirty="0">
                <a:solidFill>
                  <a:srgbClr val="FFFFFF"/>
                </a:solidFill>
                <a:latin typeface="Aptos Narrow" panose="020B0004020202020204" pitchFamily="34" charset="0"/>
              </a:rPr>
              <a:t>Land</a:t>
            </a:r>
            <a:r>
              <a:rPr sz="2400" b="1" dirty="0">
                <a:solidFill>
                  <a:srgbClr val="FFFFFF"/>
                </a:solidFill>
                <a:latin typeface="Aptos Narrow" panose="020B0004020202020204" pitchFamily="34" charset="0"/>
              </a:rPr>
              <a:t> Management Pilots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43" y="1398568"/>
            <a:ext cx="81512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sz="2000" b="1" dirty="0">
                <a:solidFill>
                  <a:srgbClr val="0F2D4B"/>
                </a:solidFill>
                <a:latin typeface="Aptos Narrow" panose="020B0004020202020204" pitchFamily="34" charset="0"/>
              </a:rPr>
              <a:t>Conservation agriculture and climate-smart horticulture
Replacing diesel pumps with solar-powered systems
Rainwater and floodwater harvesting infrastructure
Livestock watering systems and community stewardship
Nature-based solutions for water retention and contamination reduction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126480"/>
            <a:ext cx="11247120" cy="73152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57200" y="621792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84617-10DC-DB58-5A67-25788ED26E4E}"/>
              </a:ext>
            </a:extLst>
          </p:cNvPr>
          <p:cNvSpPr txBox="1"/>
          <p:nvPr/>
        </p:nvSpPr>
        <p:spPr>
          <a:xfrm>
            <a:off x="457200" y="942271"/>
            <a:ext cx="5900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ptos Narrow" panose="020B0004020202020204" pitchFamily="34" charset="0"/>
              </a:rPr>
              <a:t>Total of 13 Pilot interventions focus on: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60219-E6C8-7AA8-C0E5-9A68CCF7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642"/>
            <a:ext cx="3562375" cy="2670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DB52A-F646-8A8B-C0FB-C071AFD75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" y="3202713"/>
            <a:ext cx="4158344" cy="3118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67943C-5E88-FC0D-D294-51E0993E0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18642"/>
            <a:ext cx="2857501" cy="381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75855-C357-5763-FAD6-14B4E0E62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629" y="3828643"/>
            <a:ext cx="3352800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1EC5EE-E267-91B2-458E-333C938349DC}"/>
              </a:ext>
            </a:extLst>
          </p:cNvPr>
          <p:cNvSpPr txBox="1"/>
          <p:nvPr/>
        </p:nvSpPr>
        <p:spPr>
          <a:xfrm>
            <a:off x="3562374" y="0"/>
            <a:ext cx="26424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2060"/>
                </a:solidFill>
                <a:latin typeface="Aptos Narrow" panose="020B0004020202020204" pitchFamily="34" charset="0"/>
              </a:rPr>
              <a:t>PumpingPump</a:t>
            </a:r>
            <a:r>
              <a:rPr lang="en-US" b="1" dirty="0">
                <a:solidFill>
                  <a:srgbClr val="002060"/>
                </a:solidFill>
                <a:latin typeface="Aptos Narrow" panose="020B0004020202020204" pitchFamily="34" charset="0"/>
              </a:rPr>
              <a:t> water to </a:t>
            </a:r>
            <a:r>
              <a:rPr lang="en-US" b="1" dirty="0" err="1">
                <a:solidFill>
                  <a:srgbClr val="002060"/>
                </a:solidFill>
                <a:latin typeface="Aptos Narrow" panose="020B0004020202020204" pitchFamily="34" charset="0"/>
              </a:rPr>
              <a:t>apond</a:t>
            </a:r>
            <a:r>
              <a:rPr lang="en-US" b="1" dirty="0">
                <a:solidFill>
                  <a:srgbClr val="002060"/>
                </a:solidFill>
                <a:latin typeface="Aptos Narrow" panose="020B0004020202020204" pitchFamily="34" charset="0"/>
              </a:rPr>
              <a:t>/alternative storage tanks.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ptos Narrow" panose="020B0004020202020204" pitchFamily="34" charset="0"/>
              </a:rPr>
              <a:t>Distribution to irrigated plots using drip irrigation to optimize water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ptos Narrow" panose="020B0004020202020204" pitchFamily="34" charset="0"/>
              </a:rPr>
              <a:t>Soil moisture retention efforts</a:t>
            </a:r>
          </a:p>
        </p:txBody>
      </p:sp>
    </p:spTree>
    <p:extLst>
      <p:ext uri="{BB962C8B-B14F-4D97-AF65-F5344CB8AC3E}">
        <p14:creationId xmlns:p14="http://schemas.microsoft.com/office/powerpoint/2010/main" val="1613983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994C3-A2A9-171B-FC96-F60B8C11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5057"/>
            <a:ext cx="3033485" cy="2275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B38B0-5FC2-32F9-7485-BD69764C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8" y="2578896"/>
            <a:ext cx="2566638" cy="3420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B8154D-0C32-CC31-7083-3FF2493BC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847" y="94718"/>
            <a:ext cx="3072650" cy="236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ECCB85-0952-21A3-6CFF-7A0712DFDC10}"/>
              </a:ext>
            </a:extLst>
          </p:cNvPr>
          <p:cNvSpPr txBox="1"/>
          <p:nvPr/>
        </p:nvSpPr>
        <p:spPr>
          <a:xfrm>
            <a:off x="3004456" y="2578896"/>
            <a:ext cx="55408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Aptos Narrow" panose="020B0004020202020204" pitchFamily="34" charset="0"/>
              </a:rPr>
              <a:t>Repair and rehabilitation </a:t>
            </a:r>
            <a:r>
              <a:rPr lang="en-US" b="1" dirty="0" err="1">
                <a:latin typeface="Aptos Narrow" panose="020B0004020202020204" pitchFamily="34" charset="0"/>
              </a:rPr>
              <a:t>ofrehabilitate</a:t>
            </a:r>
            <a:r>
              <a:rPr lang="en-US" b="1" dirty="0">
                <a:latin typeface="Aptos Narrow" panose="020B0004020202020204" pitchFamily="34" charset="0"/>
              </a:rPr>
              <a:t> flood gates, sluices, and irrigation outlets.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Aptos Narrow" panose="020B0004020202020204" pitchFamily="34" charset="0"/>
              </a:rPr>
              <a:t>Maintenance protocols to prevent future sedimentation or vandalism.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Aptos Narrow" panose="020B0004020202020204" pitchFamily="34" charset="0"/>
              </a:rPr>
              <a:t>Revival of the “</a:t>
            </a:r>
            <a:r>
              <a:rPr lang="en-US" b="1" dirty="0" err="1">
                <a:latin typeface="Aptos Narrow" panose="020B0004020202020204" pitchFamily="34" charset="0"/>
              </a:rPr>
              <a:t>cantoneiro</a:t>
            </a:r>
            <a:r>
              <a:rPr lang="en-US" b="1" dirty="0">
                <a:latin typeface="Aptos Narrow" panose="020B0004020202020204" pitchFamily="34" charset="0"/>
              </a:rPr>
              <a:t>” patrol system: Youth monitors equipped with motorbikes inspect canal infrastructure, oversee sluice operations, and report issues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Aptos Narrow" panose="020B0004020202020204" pitchFamily="34" charset="0"/>
              </a:rPr>
              <a:t>Institutional strengthening: Improved governance structures, conflict resolution mechanisms, and cooperative coordination.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6854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0</TotalTime>
  <Words>810</Words>
  <Application>Microsoft Office PowerPoint</Application>
  <PresentationFormat>On-screen Show (4:3)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Abadi</vt:lpstr>
      <vt:lpstr>Aptos Narrow</vt:lpstr>
      <vt:lpstr>Arial</vt:lpstr>
      <vt:lpstr>Calibri</vt:lpstr>
      <vt:lpstr>Calibri Light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Aune Amwaama</dc:creator>
  <cp:keywords/>
  <dc:description>generated using python-pptx</dc:description>
  <cp:lastModifiedBy>Aune Amwaama</cp:lastModifiedBy>
  <cp:revision>2</cp:revision>
  <dcterms:created xsi:type="dcterms:W3CDTF">2013-01-27T09:14:16Z</dcterms:created>
  <dcterms:modified xsi:type="dcterms:W3CDTF">2026-05-12T15:01:17Z</dcterms:modified>
  <cp:category/>
</cp:coreProperties>
</file>