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1" r:id="rId1"/>
    <p:sldMasterId id="2147485225" r:id="rId2"/>
    <p:sldMasterId id="2147484391" r:id="rId3"/>
    <p:sldMasterId id="2147484541" r:id="rId4"/>
    <p:sldMasterId id="2147484691" r:id="rId5"/>
    <p:sldMasterId id="2147485175" r:id="rId6"/>
    <p:sldMasterId id="2147485185" r:id="rId7"/>
    <p:sldMasterId id="2147485195" r:id="rId8"/>
    <p:sldMasterId id="2147485205" r:id="rId9"/>
    <p:sldMasterId id="2147485215" r:id="rId10"/>
  </p:sldMasterIdLst>
  <p:notesMasterIdLst>
    <p:notesMasterId r:id="rId81"/>
  </p:notesMasterIdLst>
  <p:sldIdLst>
    <p:sldId id="4459" r:id="rId11"/>
    <p:sldId id="4518" r:id="rId12"/>
    <p:sldId id="2141412169" r:id="rId13"/>
    <p:sldId id="4516" r:id="rId14"/>
    <p:sldId id="4519" r:id="rId15"/>
    <p:sldId id="4525" r:id="rId16"/>
    <p:sldId id="4503" r:id="rId17"/>
    <p:sldId id="4490" r:id="rId18"/>
    <p:sldId id="4526" r:id="rId19"/>
    <p:sldId id="4520" r:id="rId20"/>
    <p:sldId id="4527" r:id="rId21"/>
    <p:sldId id="2141412147" r:id="rId22"/>
    <p:sldId id="4529" r:id="rId23"/>
    <p:sldId id="2141412146" r:id="rId24"/>
    <p:sldId id="2141412148" r:id="rId25"/>
    <p:sldId id="2141412166" r:id="rId26"/>
    <p:sldId id="4534" r:id="rId27"/>
    <p:sldId id="4521" r:id="rId28"/>
    <p:sldId id="4536" r:id="rId29"/>
    <p:sldId id="4539" r:id="rId30"/>
    <p:sldId id="4522" r:id="rId31"/>
    <p:sldId id="4500" r:id="rId32"/>
    <p:sldId id="4512" r:id="rId33"/>
    <p:sldId id="4513" r:id="rId34"/>
    <p:sldId id="4517" r:id="rId35"/>
    <p:sldId id="4514" r:id="rId36"/>
    <p:sldId id="4540" r:id="rId37"/>
    <p:sldId id="2141412151" r:id="rId38"/>
    <p:sldId id="2141412149" r:id="rId39"/>
    <p:sldId id="4545" r:id="rId40"/>
    <p:sldId id="4544" r:id="rId41"/>
    <p:sldId id="2141412152" r:id="rId42"/>
    <p:sldId id="2141412155" r:id="rId43"/>
    <p:sldId id="2141412156" r:id="rId44"/>
    <p:sldId id="2141412153" r:id="rId45"/>
    <p:sldId id="2141412157" r:id="rId46"/>
    <p:sldId id="2141412173" r:id="rId47"/>
    <p:sldId id="2141412174" r:id="rId48"/>
    <p:sldId id="4549" r:id="rId49"/>
    <p:sldId id="2141412162" r:id="rId50"/>
    <p:sldId id="2141412167" r:id="rId51"/>
    <p:sldId id="4550" r:id="rId52"/>
    <p:sldId id="2141412168" r:id="rId53"/>
    <p:sldId id="4523" r:id="rId54"/>
    <p:sldId id="2141412142" r:id="rId55"/>
    <p:sldId id="4554" r:id="rId56"/>
    <p:sldId id="2141412133" r:id="rId57"/>
    <p:sldId id="257" r:id="rId58"/>
    <p:sldId id="2141412134" r:id="rId59"/>
    <p:sldId id="2141412137" r:id="rId60"/>
    <p:sldId id="2141412132" r:id="rId61"/>
    <p:sldId id="2141412139" r:id="rId62"/>
    <p:sldId id="2141412159" r:id="rId63"/>
    <p:sldId id="262" r:id="rId64"/>
    <p:sldId id="2141412143" r:id="rId65"/>
    <p:sldId id="2141412160" r:id="rId66"/>
    <p:sldId id="4515" r:id="rId67"/>
    <p:sldId id="2141412161" r:id="rId68"/>
    <p:sldId id="4505" r:id="rId69"/>
    <p:sldId id="4481" r:id="rId70"/>
    <p:sldId id="4501" r:id="rId71"/>
    <p:sldId id="2141412171" r:id="rId72"/>
    <p:sldId id="4502" r:id="rId73"/>
    <p:sldId id="4507" r:id="rId74"/>
    <p:sldId id="4508" r:id="rId75"/>
    <p:sldId id="4504" r:id="rId76"/>
    <p:sldId id="2141412172" r:id="rId77"/>
    <p:sldId id="2141412144" r:id="rId78"/>
    <p:sldId id="2141412145" r:id="rId79"/>
    <p:sldId id="4436" r:id="rId80"/>
  </p:sldIdLst>
  <p:sldSz cx="2437765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52" pos="7678" userDrawn="1">
          <p15:clr>
            <a:srgbClr val="A4A3A4"/>
          </p15:clr>
        </p15:guide>
        <p15:guide id="53" orient="horz" pos="43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DD1"/>
    <a:srgbClr val="F6910A"/>
    <a:srgbClr val="FF00FF"/>
    <a:srgbClr val="FD00FF"/>
    <a:srgbClr val="FFFFFF"/>
    <a:srgbClr val="F5F8F9"/>
    <a:srgbClr val="E5EAEF"/>
    <a:srgbClr val="9E0202"/>
    <a:srgbClr val="F1EEF4"/>
    <a:srgbClr val="5693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066689-C727-449C-87EB-9E8D30C16914}" v="1" dt="2026-03-20T10:56:53.122"/>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15" autoAdjust="0"/>
    <p:restoredTop sz="69100" autoAdjust="0"/>
  </p:normalViewPr>
  <p:slideViewPr>
    <p:cSldViewPr snapToGrid="0" snapToObjects="1">
      <p:cViewPr varScale="1">
        <p:scale>
          <a:sx n="26" d="100"/>
          <a:sy n="26" d="100"/>
        </p:scale>
        <p:origin x="900" y="28"/>
      </p:cViewPr>
      <p:guideLst>
        <p:guide pos="7678"/>
        <p:guide orient="horz" pos="43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notesViewPr>
    <p:cSldViewPr snapToGrid="0" snapToObjects="1" showGuide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theme" Target="theme/theme1.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notesMaster" Target="notesMasters/notesMaster1.xml"/><Relationship Id="rId86"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microsoft.com/office/2015/10/relationships/revisionInfo" Target="revisionInfo.xml"/><Relationship Id="rId61" Type="http://schemas.openxmlformats.org/officeDocument/2006/relationships/slide" Target="slides/slide51.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Maryna Storie" userId="41976e86-61d3-4d9e-8f25-3ba1c0e91a4b" providerId="ADAL" clId="{6156B279-7FB0-4D18-AF95-3E251E778767}"/>
    <pc:docChg chg="addSld delSld modSld sldOrd">
      <pc:chgData name="Dr. Maryna Storie" userId="41976e86-61d3-4d9e-8f25-3ba1c0e91a4b" providerId="ADAL" clId="{6156B279-7FB0-4D18-AF95-3E251E778767}" dt="2026-03-20T10:57:04.357" v="41" actId="47"/>
      <pc:docMkLst>
        <pc:docMk/>
      </pc:docMkLst>
      <pc:sldChg chg="mod modShow">
        <pc:chgData name="Dr. Maryna Storie" userId="41976e86-61d3-4d9e-8f25-3ba1c0e91a4b" providerId="ADAL" clId="{6156B279-7FB0-4D18-AF95-3E251E778767}" dt="2026-03-18T12:23:02.923" v="37" actId="729"/>
        <pc:sldMkLst>
          <pc:docMk/>
          <pc:sldMk cId="3388670850" sldId="4504"/>
        </pc:sldMkLst>
      </pc:sldChg>
      <pc:sldChg chg="ord">
        <pc:chgData name="Dr. Maryna Storie" userId="41976e86-61d3-4d9e-8f25-3ba1c0e91a4b" providerId="ADAL" clId="{6156B279-7FB0-4D18-AF95-3E251E778767}" dt="2026-03-18T12:21:38.021" v="15"/>
        <pc:sldMkLst>
          <pc:docMk/>
          <pc:sldMk cId="2409271056" sldId="4514"/>
        </pc:sldMkLst>
      </pc:sldChg>
      <pc:sldChg chg="mod modShow">
        <pc:chgData name="Dr. Maryna Storie" userId="41976e86-61d3-4d9e-8f25-3ba1c0e91a4b" providerId="ADAL" clId="{6156B279-7FB0-4D18-AF95-3E251E778767}" dt="2026-03-18T12:22:51.400" v="34" actId="729"/>
        <pc:sldMkLst>
          <pc:docMk/>
          <pc:sldMk cId="1997926906" sldId="4515"/>
        </pc:sldMkLst>
      </pc:sldChg>
      <pc:sldChg chg="mod modShow">
        <pc:chgData name="Dr. Maryna Storie" userId="41976e86-61d3-4d9e-8f25-3ba1c0e91a4b" providerId="ADAL" clId="{6156B279-7FB0-4D18-AF95-3E251E778767}" dt="2026-03-18T12:19:36.547" v="1" actId="729"/>
        <pc:sldMkLst>
          <pc:docMk/>
          <pc:sldMk cId="849833669" sldId="4516"/>
        </pc:sldMkLst>
      </pc:sldChg>
      <pc:sldChg chg="ord">
        <pc:chgData name="Dr. Maryna Storie" userId="41976e86-61d3-4d9e-8f25-3ba1c0e91a4b" providerId="ADAL" clId="{6156B279-7FB0-4D18-AF95-3E251E778767}" dt="2026-03-18T12:21:38.021" v="15"/>
        <pc:sldMkLst>
          <pc:docMk/>
          <pc:sldMk cId="1952625457" sldId="4517"/>
        </pc:sldMkLst>
      </pc:sldChg>
      <pc:sldChg chg="mod modShow">
        <pc:chgData name="Dr. Maryna Storie" userId="41976e86-61d3-4d9e-8f25-3ba1c0e91a4b" providerId="ADAL" clId="{6156B279-7FB0-4D18-AF95-3E251E778767}" dt="2026-03-18T12:19:32.785" v="0" actId="729"/>
        <pc:sldMkLst>
          <pc:docMk/>
          <pc:sldMk cId="2150028381" sldId="4518"/>
        </pc:sldMkLst>
      </pc:sldChg>
      <pc:sldChg chg="add del">
        <pc:chgData name="Dr. Maryna Storie" userId="41976e86-61d3-4d9e-8f25-3ba1c0e91a4b" providerId="ADAL" clId="{6156B279-7FB0-4D18-AF95-3E251E778767}" dt="2026-03-20T10:57:04.357" v="41" actId="47"/>
        <pc:sldMkLst>
          <pc:docMk/>
          <pc:sldMk cId="2501668700" sldId="4547"/>
        </pc:sldMkLst>
      </pc:sldChg>
      <pc:sldChg chg="del">
        <pc:chgData name="Dr. Maryna Storie" userId="41976e86-61d3-4d9e-8f25-3ba1c0e91a4b" providerId="ADAL" clId="{6156B279-7FB0-4D18-AF95-3E251E778767}" dt="2026-03-20T10:56:57.288" v="40" actId="47"/>
        <pc:sldMkLst>
          <pc:docMk/>
          <pc:sldMk cId="4091589727" sldId="4548"/>
        </pc:sldMkLst>
      </pc:sldChg>
      <pc:sldChg chg="mod modShow">
        <pc:chgData name="Dr. Maryna Storie" userId="41976e86-61d3-4d9e-8f25-3ba1c0e91a4b" providerId="ADAL" clId="{6156B279-7FB0-4D18-AF95-3E251E778767}" dt="2026-03-18T12:22:23.483" v="25" actId="729"/>
        <pc:sldMkLst>
          <pc:docMk/>
          <pc:sldMk cId="1438825642" sldId="4550"/>
        </pc:sldMkLst>
      </pc:sldChg>
      <pc:sldChg chg="mod modShow">
        <pc:chgData name="Dr. Maryna Storie" userId="41976e86-61d3-4d9e-8f25-3ba1c0e91a4b" providerId="ADAL" clId="{6156B279-7FB0-4D18-AF95-3E251E778767}" dt="2026-03-18T12:21:53.469" v="19" actId="729"/>
        <pc:sldMkLst>
          <pc:docMk/>
          <pc:sldMk cId="3544840321" sldId="2141412152"/>
        </pc:sldMkLst>
      </pc:sldChg>
      <pc:sldChg chg="modSp mod">
        <pc:chgData name="Dr. Maryna Storie" userId="41976e86-61d3-4d9e-8f25-3ba1c0e91a4b" providerId="ADAL" clId="{6156B279-7FB0-4D18-AF95-3E251E778767}" dt="2026-03-18T12:25:39.177" v="38" actId="20577"/>
        <pc:sldMkLst>
          <pc:docMk/>
          <pc:sldMk cId="2370951007" sldId="2141412160"/>
        </pc:sldMkLst>
        <pc:graphicFrameChg chg="modGraphic">
          <ac:chgData name="Dr. Maryna Storie" userId="41976e86-61d3-4d9e-8f25-3ba1c0e91a4b" providerId="ADAL" clId="{6156B279-7FB0-4D18-AF95-3E251E778767}" dt="2026-03-18T12:25:39.177" v="38" actId="20577"/>
          <ac:graphicFrameMkLst>
            <pc:docMk/>
            <pc:sldMk cId="2370951007" sldId="2141412160"/>
            <ac:graphicFrameMk id="4" creationId="{B4AFF3F0-D081-D831-5F26-995EF32A699C}"/>
          </ac:graphicFrameMkLst>
        </pc:graphicFrameChg>
      </pc:sldChg>
      <pc:sldChg chg="mod modShow">
        <pc:chgData name="Dr. Maryna Storie" userId="41976e86-61d3-4d9e-8f25-3ba1c0e91a4b" providerId="ADAL" clId="{6156B279-7FB0-4D18-AF95-3E251E778767}" dt="2026-03-18T12:22:32.619" v="28" actId="729"/>
        <pc:sldMkLst>
          <pc:docMk/>
          <pc:sldMk cId="3741435152" sldId="2141412167"/>
        </pc:sldMkLst>
      </pc:sldChg>
      <pc:sldChg chg="mod modShow">
        <pc:chgData name="Dr. Maryna Storie" userId="41976e86-61d3-4d9e-8f25-3ba1c0e91a4b" providerId="ADAL" clId="{6156B279-7FB0-4D18-AF95-3E251E778767}" dt="2026-03-18T12:22:28.236" v="27" actId="729"/>
        <pc:sldMkLst>
          <pc:docMk/>
          <pc:sldMk cId="1153984355" sldId="2141412168"/>
        </pc:sldMkLst>
      </pc:sldChg>
      <pc:sldChg chg="add">
        <pc:chgData name="Dr. Maryna Storie" userId="41976e86-61d3-4d9e-8f25-3ba1c0e91a4b" providerId="ADAL" clId="{6156B279-7FB0-4D18-AF95-3E251E778767}" dt="2026-03-20T10:56:53.122" v="39"/>
        <pc:sldMkLst>
          <pc:docMk/>
          <pc:sldMk cId="1809045262" sldId="2141412173"/>
        </pc:sldMkLst>
      </pc:sldChg>
      <pc:sldChg chg="add">
        <pc:chgData name="Dr. Maryna Storie" userId="41976e86-61d3-4d9e-8f25-3ba1c0e91a4b" providerId="ADAL" clId="{6156B279-7FB0-4D18-AF95-3E251E778767}" dt="2026-03-20T10:56:53.122" v="39"/>
        <pc:sldMkLst>
          <pc:docMk/>
          <pc:sldMk cId="3651663000" sldId="21414121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Montserrat Light"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Montserrat Light" charset="0"/>
              </a:defRPr>
            </a:lvl1pPr>
          </a:lstStyle>
          <a:p>
            <a:fld id="{EFC10EE1-B198-C942-8235-326C972CBB30}" type="datetimeFigureOut">
              <a:rPr lang="en-US" smtClean="0"/>
              <a:pPr/>
              <a:t>5/12/2026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Montserrat Light"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Montserrat Light" charset="0"/>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Montserrat Light" charset="0"/>
        <a:ea typeface="+mn-ea"/>
        <a:cs typeface="+mn-cs"/>
      </a:defRPr>
    </a:lvl1pPr>
    <a:lvl2pPr marL="914217" algn="l" defTabSz="914217" rtl="0" eaLnBrk="1" latinLnBrk="0" hangingPunct="1">
      <a:defRPr sz="2400" b="0" i="0" kern="1200">
        <a:solidFill>
          <a:schemeClr val="tx1"/>
        </a:solidFill>
        <a:latin typeface="Montserrat Light" charset="0"/>
        <a:ea typeface="+mn-ea"/>
        <a:cs typeface="+mn-cs"/>
      </a:defRPr>
    </a:lvl2pPr>
    <a:lvl3pPr marL="1828434" algn="l" defTabSz="914217" rtl="0" eaLnBrk="1" latinLnBrk="0" hangingPunct="1">
      <a:defRPr sz="2400" b="0" i="0" kern="1200">
        <a:solidFill>
          <a:schemeClr val="tx1"/>
        </a:solidFill>
        <a:latin typeface="Montserrat Light" charset="0"/>
        <a:ea typeface="+mn-ea"/>
        <a:cs typeface="+mn-cs"/>
      </a:defRPr>
    </a:lvl3pPr>
    <a:lvl4pPr marL="2742651" algn="l" defTabSz="914217" rtl="0" eaLnBrk="1" latinLnBrk="0" hangingPunct="1">
      <a:defRPr sz="2400" b="0" i="0" kern="1200">
        <a:solidFill>
          <a:schemeClr val="tx1"/>
        </a:solidFill>
        <a:latin typeface="Montserrat Light" charset="0"/>
        <a:ea typeface="+mn-ea"/>
        <a:cs typeface="+mn-cs"/>
      </a:defRPr>
    </a:lvl4pPr>
    <a:lvl5pPr marL="3656868" algn="l" defTabSz="914217" rtl="0" eaLnBrk="1" latinLnBrk="0" hangingPunct="1">
      <a:defRPr sz="2400" b="0" i="0" kern="1200">
        <a:solidFill>
          <a:schemeClr val="tx1"/>
        </a:solidFill>
        <a:latin typeface="Montserrat Light"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800610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CE3A7-E0CF-82ED-5F38-FB2BACD9F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35FEE3-86BC-9604-2392-5DAFA30421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8D64E-477C-67F5-A36D-C48AC47F9F50}"/>
              </a:ext>
            </a:extLst>
          </p:cNvPr>
          <p:cNvSpPr>
            <a:spLocks noGrp="1"/>
          </p:cNvSpPr>
          <p:nvPr>
            <p:ph type="body" idx="1"/>
          </p:nvPr>
        </p:nvSpPr>
        <p:spPr/>
        <p:txBody>
          <a:bodyPr/>
          <a:lstStyle/>
          <a:p>
            <a:r>
              <a:rPr lang="en-US" sz="2400" b="0" i="0" kern="1200" dirty="0">
                <a:solidFill>
                  <a:schemeClr val="tx1"/>
                </a:solidFill>
                <a:effectLst/>
                <a:latin typeface="Montserrat Light" charset="0"/>
                <a:ea typeface="+mn-ea"/>
                <a:cs typeface="+mn-cs"/>
              </a:rPr>
              <a:t>Three pillars. First, climate finance alignment—RBO-NDA coordination, multi-country templates. Second, governance reform—expanded institutional mandates, benefit-sharing frameworks. Third, digital interoperability—harmonized standards, sustained financing. Not as standalone initiatives, but as interconnected architecture. Together, they enable bankable, inclusive, climate-resilient basins. This is the framework. This is what we're building through WEF Nexus implementation – across sectors.</a:t>
            </a:r>
            <a:br>
              <a:rPr lang="en-US" dirty="0"/>
            </a:br>
            <a:endParaRPr lang="en-GB" dirty="0"/>
          </a:p>
        </p:txBody>
      </p:sp>
      <p:sp>
        <p:nvSpPr>
          <p:cNvPr id="4" name="Slide Number Placeholder 3">
            <a:extLst>
              <a:ext uri="{FF2B5EF4-FFF2-40B4-BE49-F238E27FC236}">
                <a16:creationId xmlns:a16="http://schemas.microsoft.com/office/drawing/2014/main" id="{4946C38D-4E04-9129-97B9-DDBABDFAAE9A}"/>
              </a:ext>
            </a:extLst>
          </p:cNvPr>
          <p:cNvSpPr>
            <a:spLocks noGrp="1"/>
          </p:cNvSpPr>
          <p:nvPr>
            <p:ph type="sldNum" sz="quarter" idx="5"/>
          </p:nvPr>
        </p:nvSpPr>
        <p:spPr/>
        <p:txBody>
          <a:bodyPr/>
          <a:lstStyle/>
          <a:p>
            <a:fld id="{006BE02D-20C0-F840-AFAC-BEA99C74FDC2}" type="slidenum">
              <a:rPr lang="en-US" smtClean="0"/>
              <a:pPr/>
              <a:t>11</a:t>
            </a:fld>
            <a:endParaRPr lang="en-US" dirty="0"/>
          </a:p>
        </p:txBody>
      </p:sp>
    </p:spTree>
    <p:extLst>
      <p:ext uri="{BB962C8B-B14F-4D97-AF65-F5344CB8AC3E}">
        <p14:creationId xmlns:p14="http://schemas.microsoft.com/office/powerpoint/2010/main" val="3102759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9F169-BE64-F1C8-412B-ECCFDAB58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BC90EA-FD05-7141-4306-324C2083AA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635229-EF3B-1BEB-4E70-2C176DC6475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D7D9ACA-35A7-4373-D4CA-321BFFE8FCB4}"/>
              </a:ext>
            </a:extLst>
          </p:cNvPr>
          <p:cNvSpPr>
            <a:spLocks noGrp="1"/>
          </p:cNvSpPr>
          <p:nvPr>
            <p:ph type="sldNum" sz="quarter" idx="5"/>
          </p:nvPr>
        </p:nvSpPr>
        <p:spPr/>
        <p:txBody>
          <a:bodyPr/>
          <a:lstStyle/>
          <a:p>
            <a:fld id="{006BE02D-20C0-F840-AFAC-BEA99C74FDC2}" type="slidenum">
              <a:rPr lang="en-US" smtClean="0"/>
              <a:pPr/>
              <a:t>12</a:t>
            </a:fld>
            <a:endParaRPr lang="en-US" dirty="0"/>
          </a:p>
        </p:txBody>
      </p:sp>
    </p:spTree>
    <p:extLst>
      <p:ext uri="{BB962C8B-B14F-4D97-AF65-F5344CB8AC3E}">
        <p14:creationId xmlns:p14="http://schemas.microsoft.com/office/powerpoint/2010/main" val="2411323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EA582-D02D-CADB-0C13-D49E7B2A94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F6BEEA-DDEA-4A7A-0D30-260BB42253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C5898E-F9A3-C055-9EB0-50F266E1C8D4}"/>
              </a:ext>
            </a:extLst>
          </p:cNvPr>
          <p:cNvSpPr>
            <a:spLocks noGrp="1"/>
          </p:cNvSpPr>
          <p:nvPr>
            <p:ph type="body" idx="1"/>
          </p:nvPr>
        </p:nvSpPr>
        <p:spPr/>
        <p:txBody>
          <a:bodyPr/>
          <a:lstStyle/>
          <a:p>
            <a:r>
              <a:rPr lang="en-US" sz="2400" b="0" i="0" kern="1200" dirty="0">
                <a:solidFill>
                  <a:schemeClr val="tx1"/>
                </a:solidFill>
                <a:effectLst/>
                <a:latin typeface="Montserrat Light" charset="0"/>
                <a:ea typeface="+mn-ea"/>
                <a:cs typeface="+mn-cs"/>
              </a:rPr>
              <a:t>The consensus was clear: we need formal RBO-NDA coordination platforms, standardized templates, and direct accreditation pathways. Not pilots. Systems.</a:t>
            </a:r>
            <a:br>
              <a:rPr lang="en-US" dirty="0"/>
            </a:br>
            <a:endParaRPr lang="en-GB" dirty="0"/>
          </a:p>
        </p:txBody>
      </p:sp>
      <p:sp>
        <p:nvSpPr>
          <p:cNvPr id="4" name="Slide Number Placeholder 3">
            <a:extLst>
              <a:ext uri="{FF2B5EF4-FFF2-40B4-BE49-F238E27FC236}">
                <a16:creationId xmlns:a16="http://schemas.microsoft.com/office/drawing/2014/main" id="{AB847772-E43A-B668-C88C-0608591EAB31}"/>
              </a:ext>
            </a:extLst>
          </p:cNvPr>
          <p:cNvSpPr>
            <a:spLocks noGrp="1"/>
          </p:cNvSpPr>
          <p:nvPr>
            <p:ph type="sldNum" sz="quarter" idx="5"/>
          </p:nvPr>
        </p:nvSpPr>
        <p:spPr/>
        <p:txBody>
          <a:bodyPr/>
          <a:lstStyle/>
          <a:p>
            <a:fld id="{006BE02D-20C0-F840-AFAC-BEA99C74FDC2}" type="slidenum">
              <a:rPr lang="en-US" smtClean="0"/>
              <a:pPr/>
              <a:t>13</a:t>
            </a:fld>
            <a:endParaRPr lang="en-US" dirty="0"/>
          </a:p>
        </p:txBody>
      </p:sp>
    </p:spTree>
    <p:extLst>
      <p:ext uri="{BB962C8B-B14F-4D97-AF65-F5344CB8AC3E}">
        <p14:creationId xmlns:p14="http://schemas.microsoft.com/office/powerpoint/2010/main" val="1387106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6E910-F64F-6D4C-7567-15DD1D781A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47BC26-1F37-447E-DA2C-42EAF9AC2B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AABFC0-41DE-E499-9C4A-9CE0ACC0C50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4593BE2-DAC6-EF8D-5F32-69EC307F1BA9}"/>
              </a:ext>
            </a:extLst>
          </p:cNvPr>
          <p:cNvSpPr>
            <a:spLocks noGrp="1"/>
          </p:cNvSpPr>
          <p:nvPr>
            <p:ph type="sldNum" sz="quarter" idx="5"/>
          </p:nvPr>
        </p:nvSpPr>
        <p:spPr/>
        <p:txBody>
          <a:bodyPr/>
          <a:lstStyle/>
          <a:p>
            <a:fld id="{006BE02D-20C0-F840-AFAC-BEA99C74FDC2}" type="slidenum">
              <a:rPr lang="en-US" smtClean="0"/>
              <a:pPr/>
              <a:t>14</a:t>
            </a:fld>
            <a:endParaRPr lang="en-US" dirty="0"/>
          </a:p>
        </p:txBody>
      </p:sp>
    </p:spTree>
    <p:extLst>
      <p:ext uri="{BB962C8B-B14F-4D97-AF65-F5344CB8AC3E}">
        <p14:creationId xmlns:p14="http://schemas.microsoft.com/office/powerpoint/2010/main" val="84454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02D56-44C3-0B4F-49ED-55B59DD698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8501F-1AA3-C38B-05CC-145117CDC0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AF9B7E-6B4D-47EB-164C-2F23CA37262C}"/>
              </a:ext>
            </a:extLst>
          </p:cNvPr>
          <p:cNvSpPr>
            <a:spLocks noGrp="1"/>
          </p:cNvSpPr>
          <p:nvPr>
            <p:ph type="body" idx="1"/>
          </p:nvPr>
        </p:nvSpPr>
        <p:spPr/>
        <p:txBody>
          <a:bodyPr/>
          <a:lstStyle/>
          <a:p>
            <a:r>
              <a:rPr lang="en-US" sz="2400" b="0" i="0" kern="1200" dirty="0">
                <a:solidFill>
                  <a:schemeClr val="tx1"/>
                </a:solidFill>
                <a:effectLst/>
                <a:latin typeface="Montserrat Light" charset="0"/>
                <a:ea typeface="+mn-ea"/>
                <a:cs typeface="+mn-cs"/>
              </a:rPr>
              <a:t>The solution framework is, however, clear. A harmonized set of protocols is ideal. The 0.5% maintenance financing mechanism—dedicating half a percent of infrastructure budgets to monitoring—is being piloted. Cross-border agreement templates are being drafted. The consensus was clear: interoperability is foundational, not optional.</a:t>
            </a:r>
            <a:br>
              <a:rPr lang="en-US" dirty="0"/>
            </a:br>
            <a:endParaRPr lang="en-GB" dirty="0"/>
          </a:p>
        </p:txBody>
      </p:sp>
      <p:sp>
        <p:nvSpPr>
          <p:cNvPr id="4" name="Slide Number Placeholder 3">
            <a:extLst>
              <a:ext uri="{FF2B5EF4-FFF2-40B4-BE49-F238E27FC236}">
                <a16:creationId xmlns:a16="http://schemas.microsoft.com/office/drawing/2014/main" id="{CF9DA34A-BECF-11B8-9342-2D3792FC39C8}"/>
              </a:ext>
            </a:extLst>
          </p:cNvPr>
          <p:cNvSpPr>
            <a:spLocks noGrp="1"/>
          </p:cNvSpPr>
          <p:nvPr>
            <p:ph type="sldNum" sz="quarter" idx="5"/>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2151208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9EB20-651C-5454-9787-8B9C979F7F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B680E-77A8-B4AD-5E92-6DC226CEAD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D24A3C-436F-A175-D306-15A1140FC0B8}"/>
              </a:ext>
            </a:extLst>
          </p:cNvPr>
          <p:cNvSpPr>
            <a:spLocks noGrp="1"/>
          </p:cNvSpPr>
          <p:nvPr>
            <p:ph type="body" idx="1"/>
          </p:nvPr>
        </p:nvSpPr>
        <p:spPr/>
        <p:txBody>
          <a:bodyPr/>
          <a:lstStyle/>
          <a:p>
            <a:r>
              <a:rPr lang="en-US" sz="2400" b="1" i="0" kern="1200" dirty="0">
                <a:solidFill>
                  <a:schemeClr val="tx1"/>
                </a:solidFill>
                <a:effectLst/>
                <a:latin typeface="Montserrat Light" charset="0"/>
                <a:ea typeface="+mn-ea"/>
                <a:cs typeface="+mn-cs"/>
              </a:rPr>
              <a:t>INTEROPERABILITY:</a:t>
            </a:r>
            <a:endParaRPr lang="en-US" sz="2400" b="0" i="0" kern="1200" dirty="0">
              <a:solidFill>
                <a:schemeClr val="tx1"/>
              </a:solidFill>
              <a:effectLst/>
              <a:latin typeface="Montserrat Light" charset="0"/>
              <a:ea typeface="+mn-ea"/>
              <a:cs typeface="+mn-cs"/>
            </a:endParaRPr>
          </a:p>
          <a:p>
            <a:r>
              <a:rPr lang="en-US" sz="2400" b="0" i="0" kern="1200" dirty="0">
                <a:solidFill>
                  <a:schemeClr val="tx1"/>
                </a:solidFill>
                <a:effectLst/>
                <a:latin typeface="Montserrat Light" charset="0"/>
                <a:ea typeface="+mn-ea"/>
                <a:cs typeface="+mn-cs"/>
              </a:rPr>
              <a:t>Harmonized indicators across 55 countries</a:t>
            </a:r>
          </a:p>
          <a:p>
            <a:r>
              <a:rPr lang="en-US" sz="2400" b="0" i="0" kern="1200" dirty="0">
                <a:solidFill>
                  <a:schemeClr val="tx1"/>
                </a:solidFill>
                <a:effectLst/>
                <a:latin typeface="Montserrat Light" charset="0"/>
                <a:ea typeface="+mn-ea"/>
                <a:cs typeface="+mn-cs"/>
              </a:rPr>
              <a:t>Open data protocols enabling integration with other systems</a:t>
            </a:r>
          </a:p>
          <a:p>
            <a:r>
              <a:rPr lang="en-US" sz="2400" b="0" i="0" kern="1200" dirty="0">
                <a:solidFill>
                  <a:schemeClr val="tx1"/>
                </a:solidFill>
                <a:effectLst/>
                <a:latin typeface="Montserrat Light" charset="0"/>
                <a:ea typeface="+mn-ea"/>
                <a:cs typeface="+mn-cs"/>
              </a:rPr>
              <a:t>Opportunity for WEF Nexus integration</a:t>
            </a:r>
            <a:r>
              <a:rPr lang="en-US" sz="2400" b="1" i="0" kern="1200" dirty="0">
                <a:solidFill>
                  <a:schemeClr val="tx1"/>
                </a:solidFill>
                <a:effectLst/>
                <a:latin typeface="Montserrat Light" charset="0"/>
                <a:ea typeface="+mn-ea"/>
                <a:cs typeface="+mn-cs"/>
              </a:rPr>
              <a:t>:</a:t>
            </a:r>
            <a:r>
              <a:rPr lang="en-US" sz="2400" b="0" i="0" kern="1200" dirty="0">
                <a:solidFill>
                  <a:schemeClr val="tx1"/>
                </a:solidFill>
                <a:effectLst/>
                <a:latin typeface="Montserrat Light" charset="0"/>
                <a:ea typeface="+mn-ea"/>
                <a:cs typeface="+mn-cs"/>
              </a:rPr>
              <a:t> WASSMO data interoperability with energy systems monitoring and agricultural/food security databases</a:t>
            </a:r>
          </a:p>
          <a:p>
            <a:endParaRPr lang="en-GB" dirty="0"/>
          </a:p>
        </p:txBody>
      </p:sp>
      <p:sp>
        <p:nvSpPr>
          <p:cNvPr id="4" name="Slide Number Placeholder 3">
            <a:extLst>
              <a:ext uri="{FF2B5EF4-FFF2-40B4-BE49-F238E27FC236}">
                <a16:creationId xmlns:a16="http://schemas.microsoft.com/office/drawing/2014/main" id="{05DB1E17-B2DD-8B7D-46E5-FF250DC184D6}"/>
              </a:ext>
            </a:extLst>
          </p:cNvPr>
          <p:cNvSpPr>
            <a:spLocks noGrp="1"/>
          </p:cNvSpPr>
          <p:nvPr>
            <p:ph type="sldNum" sz="quarter" idx="5"/>
          </p:nvPr>
        </p:nvSpPr>
        <p:spPr/>
        <p:txBody>
          <a:bodyPr/>
          <a:lstStyle/>
          <a:p>
            <a:fld id="{006BE02D-20C0-F840-AFAC-BEA99C74FDC2}" type="slidenum">
              <a:rPr lang="en-US" smtClean="0"/>
              <a:pPr/>
              <a:t>16</a:t>
            </a:fld>
            <a:endParaRPr lang="en-US" dirty="0"/>
          </a:p>
        </p:txBody>
      </p:sp>
    </p:spTree>
    <p:extLst>
      <p:ext uri="{BB962C8B-B14F-4D97-AF65-F5344CB8AC3E}">
        <p14:creationId xmlns:p14="http://schemas.microsoft.com/office/powerpoint/2010/main" val="244846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B01D2-F884-81C8-88E8-3DB59E5747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AAC43F-6D2F-608B-4D87-67EDF174BF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CC17F-6B9B-DA84-B1DE-AF089E927063}"/>
              </a:ext>
            </a:extLst>
          </p:cNvPr>
          <p:cNvSpPr>
            <a:spLocks noGrp="1"/>
          </p:cNvSpPr>
          <p:nvPr>
            <p:ph type="body" idx="1"/>
          </p:nvPr>
        </p:nvSpPr>
        <p:spPr/>
        <p:txBody>
          <a:bodyPr/>
          <a:lstStyle/>
          <a:p>
            <a:r>
              <a:rPr lang="en-US" sz="2400" b="0" i="0" kern="1200" dirty="0">
                <a:solidFill>
                  <a:schemeClr val="tx1"/>
                </a:solidFill>
                <a:effectLst/>
                <a:latin typeface="Montserrat Light" charset="0"/>
                <a:ea typeface="+mn-ea"/>
                <a:cs typeface="+mn-cs"/>
              </a:rPr>
              <a:t>The triangle isn't decorative—it's operational. Reform must be simultaneous and connected.</a:t>
            </a:r>
            <a:endParaRPr lang="en-GB" dirty="0"/>
          </a:p>
        </p:txBody>
      </p:sp>
      <p:sp>
        <p:nvSpPr>
          <p:cNvPr id="4" name="Slide Number Placeholder 3">
            <a:extLst>
              <a:ext uri="{FF2B5EF4-FFF2-40B4-BE49-F238E27FC236}">
                <a16:creationId xmlns:a16="http://schemas.microsoft.com/office/drawing/2014/main" id="{7BD3885C-AA5D-8F07-0D88-D3EEC0AEBEC6}"/>
              </a:ext>
            </a:extLst>
          </p:cNvPr>
          <p:cNvSpPr>
            <a:spLocks noGrp="1"/>
          </p:cNvSpPr>
          <p:nvPr>
            <p:ph type="sldNum" sz="quarter" idx="5"/>
          </p:nvPr>
        </p:nvSpPr>
        <p:spPr/>
        <p:txBody>
          <a:bodyPr/>
          <a:lstStyle/>
          <a:p>
            <a:fld id="{006BE02D-20C0-F840-AFAC-BEA99C74FDC2}" type="slidenum">
              <a:rPr lang="en-US" smtClean="0"/>
              <a:pPr/>
              <a:t>17</a:t>
            </a:fld>
            <a:endParaRPr lang="en-US" dirty="0"/>
          </a:p>
        </p:txBody>
      </p:sp>
    </p:spTree>
    <p:extLst>
      <p:ext uri="{BB962C8B-B14F-4D97-AF65-F5344CB8AC3E}">
        <p14:creationId xmlns:p14="http://schemas.microsoft.com/office/powerpoint/2010/main" val="1199443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4D176-1B84-663D-424E-FD2AA78992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165A1-90F1-2965-A902-E76B097E3F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38A7D4-1794-6135-5E09-C7BDB383ABED}"/>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0AD0D7FD-0330-950E-2632-D75CB31B5502}"/>
              </a:ext>
            </a:extLst>
          </p:cNvPr>
          <p:cNvSpPr>
            <a:spLocks noGrp="1"/>
          </p:cNvSpPr>
          <p:nvPr>
            <p:ph type="sldNum" sz="quarter" idx="5"/>
          </p:nvPr>
        </p:nvSpPr>
        <p:spPr/>
        <p:txBody>
          <a:bodyPr/>
          <a:lstStyle/>
          <a:p>
            <a:fld id="{006BE02D-20C0-F840-AFAC-BEA99C74FDC2}" type="slidenum">
              <a:rPr lang="en-US" smtClean="0"/>
              <a:pPr/>
              <a:t>18</a:t>
            </a:fld>
            <a:endParaRPr lang="en-US" dirty="0"/>
          </a:p>
        </p:txBody>
      </p:sp>
    </p:spTree>
    <p:extLst>
      <p:ext uri="{BB962C8B-B14F-4D97-AF65-F5344CB8AC3E}">
        <p14:creationId xmlns:p14="http://schemas.microsoft.com/office/powerpoint/2010/main" val="3250834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B7D17-6EE3-5EC2-3A70-3B631EE1E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E84FBA-C2EA-BF1A-7B6A-FD07F5541C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FF874F-2EEF-A3E7-648D-FAA58A2FCA20}"/>
              </a:ext>
            </a:extLst>
          </p:cNvPr>
          <p:cNvSpPr>
            <a:spLocks noGrp="1"/>
          </p:cNvSpPr>
          <p:nvPr>
            <p:ph type="body" idx="1"/>
          </p:nvPr>
        </p:nvSpPr>
        <p:spPr/>
        <p:txBody>
          <a:bodyPr/>
          <a:lstStyle/>
          <a:p>
            <a:r>
              <a:rPr lang="en-US" sz="2400" b="0" i="0" kern="1200" dirty="0">
                <a:solidFill>
                  <a:schemeClr val="tx1"/>
                </a:solidFill>
                <a:effectLst/>
                <a:latin typeface="Montserrat Light" charset="0"/>
                <a:ea typeface="+mn-ea"/>
                <a:cs typeface="+mn-cs"/>
              </a:rPr>
              <a:t>Sixteen bankable multi-country proposals exist—up from two in 2020. Twelve River Basin </a:t>
            </a:r>
            <a:r>
              <a:rPr lang="en-US" sz="2400" b="0" i="0" kern="1200" dirty="0" err="1">
                <a:solidFill>
                  <a:schemeClr val="tx1"/>
                </a:solidFill>
                <a:effectLst/>
                <a:latin typeface="Montserrat Light" charset="0"/>
                <a:ea typeface="+mn-ea"/>
                <a:cs typeface="+mn-cs"/>
              </a:rPr>
              <a:t>Organisations</a:t>
            </a:r>
            <a:r>
              <a:rPr lang="en-US" sz="2400" b="0" i="0" kern="1200" dirty="0">
                <a:solidFill>
                  <a:schemeClr val="tx1"/>
                </a:solidFill>
                <a:effectLst/>
                <a:latin typeface="Montserrat Light" charset="0"/>
                <a:ea typeface="+mn-ea"/>
                <a:cs typeface="+mn-cs"/>
              </a:rPr>
              <a:t> now have reported GCF readiness support. Five blended finance transactions are reported to have closed, and at least seven multi-country GCF concept notes across Africa with submitted in the past year. These aren't small numbers—they represent systematic progress. At least fourteen universities are reported to have integrated nexus into curricula. The discourse has matured into tangible capability.</a:t>
            </a:r>
            <a:endParaRPr lang="en-GB" dirty="0"/>
          </a:p>
        </p:txBody>
      </p:sp>
      <p:sp>
        <p:nvSpPr>
          <p:cNvPr id="4" name="Slide Number Placeholder 3">
            <a:extLst>
              <a:ext uri="{FF2B5EF4-FFF2-40B4-BE49-F238E27FC236}">
                <a16:creationId xmlns:a16="http://schemas.microsoft.com/office/drawing/2014/main" id="{D2F09A48-F63A-366A-4FEE-B87E96C62B95}"/>
              </a:ext>
            </a:extLst>
          </p:cNvPr>
          <p:cNvSpPr>
            <a:spLocks noGrp="1"/>
          </p:cNvSpPr>
          <p:nvPr>
            <p:ph type="sldNum" sz="quarter" idx="5"/>
          </p:nvPr>
        </p:nvSpPr>
        <p:spPr/>
        <p:txBody>
          <a:bodyPr/>
          <a:lstStyle/>
          <a:p>
            <a:fld id="{006BE02D-20C0-F840-AFAC-BEA99C74FDC2}" type="slidenum">
              <a:rPr lang="en-US" smtClean="0"/>
              <a:pPr/>
              <a:t>19</a:t>
            </a:fld>
            <a:endParaRPr lang="en-US" dirty="0"/>
          </a:p>
        </p:txBody>
      </p:sp>
    </p:spTree>
    <p:extLst>
      <p:ext uri="{BB962C8B-B14F-4D97-AF65-F5344CB8AC3E}">
        <p14:creationId xmlns:p14="http://schemas.microsoft.com/office/powerpoint/2010/main" val="1462227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FA7BB-BEDF-EA3B-0733-607A51A242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FD3AD-B72E-D429-C429-06638594C1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B66BAB-C218-0F1E-5E92-602D9A6B8B88}"/>
              </a:ext>
            </a:extLst>
          </p:cNvPr>
          <p:cNvSpPr>
            <a:spLocks noGrp="1"/>
          </p:cNvSpPr>
          <p:nvPr>
            <p:ph type="body" idx="1"/>
          </p:nvPr>
        </p:nvSpPr>
        <p:spPr/>
        <p:txBody>
          <a:bodyPr/>
          <a:lstStyle/>
          <a:p>
            <a:r>
              <a:rPr lang="en-US" sz="2400" b="0" i="0" kern="1200" dirty="0">
                <a:solidFill>
                  <a:schemeClr val="tx1"/>
                </a:solidFill>
                <a:effectLst/>
                <a:latin typeface="Montserrat Light" charset="0"/>
                <a:ea typeface="+mn-ea"/>
                <a:cs typeface="+mn-cs"/>
              </a:rPr>
              <a:t>The Pan-African Youth Water Parliament delivered a powerful statement on the final day: "We're done being consulted. We're here to co-govern." That message landed. Four River Basin </a:t>
            </a:r>
            <a:r>
              <a:rPr lang="en-US" sz="2400" b="0" i="0" kern="1200" dirty="0" err="1">
                <a:solidFill>
                  <a:schemeClr val="tx1"/>
                </a:solidFill>
                <a:effectLst/>
                <a:latin typeface="Montserrat Light" charset="0"/>
                <a:ea typeface="+mn-ea"/>
                <a:cs typeface="+mn-cs"/>
              </a:rPr>
              <a:t>Organisations</a:t>
            </a:r>
            <a:r>
              <a:rPr lang="en-US" sz="2400" b="0" i="0" kern="1200" dirty="0">
                <a:solidFill>
                  <a:schemeClr val="tx1"/>
                </a:solidFill>
                <a:effectLst/>
                <a:latin typeface="Montserrat Light" charset="0"/>
                <a:ea typeface="+mn-ea"/>
                <a:cs typeface="+mn-cs"/>
              </a:rPr>
              <a:t> now have institutionalized youth seats—not consultation, but voting representation. Forty-five percent of projects require mandatory GEDSI-disaggregated data. Twenty-eight percent of RBO technical leadership positions are held by women, up from twelve percent in 2020. And the commitments made—expanded fellowships, scaled training, formal advisory status, a continental youth platform—show that inclusion is moving from add-on to structure. AUDA-NEPAD presented sobering findings on alignment. Only twelve basins are systematically mapped to NDCs. Eight have adaptation alignment with NAPs. Ten connect to national development plans. Five align with national investment plans. The diagnosis: basin plans have been developed parallel to national strategies, not flowing from them. The prescription: demand-driven planning—basin strategies responding to national priorities, aggregated upward, not imposed downward. </a:t>
            </a:r>
            <a:br>
              <a:rPr lang="en-US" dirty="0"/>
            </a:br>
            <a:br>
              <a:rPr lang="en-US" dirty="0"/>
            </a:br>
            <a:endParaRPr lang="en-GB" dirty="0"/>
          </a:p>
        </p:txBody>
      </p:sp>
      <p:sp>
        <p:nvSpPr>
          <p:cNvPr id="4" name="Slide Number Placeholder 3">
            <a:extLst>
              <a:ext uri="{FF2B5EF4-FFF2-40B4-BE49-F238E27FC236}">
                <a16:creationId xmlns:a16="http://schemas.microsoft.com/office/drawing/2014/main" id="{8B452A2F-E330-0C74-41B5-4485A764E449}"/>
              </a:ext>
            </a:extLst>
          </p:cNvPr>
          <p:cNvSpPr>
            <a:spLocks noGrp="1"/>
          </p:cNvSpPr>
          <p:nvPr>
            <p:ph type="sldNum" sz="quarter" idx="5"/>
          </p:nvPr>
        </p:nvSpPr>
        <p:spPr/>
        <p:txBody>
          <a:bodyPr/>
          <a:lstStyle/>
          <a:p>
            <a:fld id="{006BE02D-20C0-F840-AFAC-BEA99C74FDC2}" type="slidenum">
              <a:rPr lang="en-US" smtClean="0"/>
              <a:pPr/>
              <a:t>20</a:t>
            </a:fld>
            <a:endParaRPr lang="en-US" dirty="0"/>
          </a:p>
        </p:txBody>
      </p:sp>
    </p:spTree>
    <p:extLst>
      <p:ext uri="{BB962C8B-B14F-4D97-AF65-F5344CB8AC3E}">
        <p14:creationId xmlns:p14="http://schemas.microsoft.com/office/powerpoint/2010/main" val="3604769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38CFF-21DD-871B-3329-69C0BF2131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91EEC8-C7B8-0942-21CE-C0E5F3A2C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950847-E613-B2F7-8B32-7E4B30B0CC2D}"/>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13839843-E736-F481-1582-ABBC13B95EB7}"/>
              </a:ext>
            </a:extLst>
          </p:cNvPr>
          <p:cNvSpPr>
            <a:spLocks noGrp="1"/>
          </p:cNvSpPr>
          <p:nvPr>
            <p:ph type="sldNum" sz="quarter" idx="5"/>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3711794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0ED7B-1CB9-D2BF-02A5-B82579D5D2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82F025-10CD-36BB-858A-7E46AFC4BD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AE7207-CD43-7E65-74C5-59C4C243A1EF}"/>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C2C088BF-A407-694A-D358-DCBCA0FA6AC5}"/>
              </a:ext>
            </a:extLst>
          </p:cNvPr>
          <p:cNvSpPr>
            <a:spLocks noGrp="1"/>
          </p:cNvSpPr>
          <p:nvPr>
            <p:ph type="sldNum" sz="quarter" idx="5"/>
          </p:nvPr>
        </p:nvSpPr>
        <p:spPr/>
        <p:txBody>
          <a:bodyPr/>
          <a:lstStyle/>
          <a:p>
            <a:fld id="{006BE02D-20C0-F840-AFAC-BEA99C74FDC2}" type="slidenum">
              <a:rPr lang="en-US" smtClean="0"/>
              <a:pPr/>
              <a:t>21</a:t>
            </a:fld>
            <a:endParaRPr lang="en-US" dirty="0"/>
          </a:p>
        </p:txBody>
      </p:sp>
    </p:spTree>
    <p:extLst>
      <p:ext uri="{BB962C8B-B14F-4D97-AF65-F5344CB8AC3E}">
        <p14:creationId xmlns:p14="http://schemas.microsoft.com/office/powerpoint/2010/main" val="1991994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C3687-0E5A-A5CF-FC24-704F278D17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74E577-3E21-3F61-96FD-1A387FB68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3E719-8BCF-45EF-2B66-61CBB2756C93}"/>
              </a:ext>
            </a:extLst>
          </p:cNvPr>
          <p:cNvSpPr>
            <a:spLocks noGrp="1"/>
          </p:cNvSpPr>
          <p:nvPr>
            <p:ph type="body" idx="1"/>
          </p:nvPr>
        </p:nvSpPr>
        <p:spPr/>
        <p:txBody>
          <a:bodyPr/>
          <a:lstStyle/>
          <a:p>
            <a:r>
              <a:rPr lang="en-US" sz="2400" b="0" i="0" kern="1200" dirty="0">
                <a:solidFill>
                  <a:schemeClr val="tx1"/>
                </a:solidFill>
                <a:effectLst/>
                <a:latin typeface="Montserrat Light" charset="0"/>
                <a:ea typeface="+mn-ea"/>
                <a:cs typeface="+mn-cs"/>
              </a:rPr>
              <a:t>The 2026 targets are ambitious but achievable with the architecture now being built.</a:t>
            </a:r>
            <a:endParaRPr lang="en-GB" dirty="0"/>
          </a:p>
        </p:txBody>
      </p:sp>
      <p:sp>
        <p:nvSpPr>
          <p:cNvPr id="4" name="Slide Number Placeholder 3">
            <a:extLst>
              <a:ext uri="{FF2B5EF4-FFF2-40B4-BE49-F238E27FC236}">
                <a16:creationId xmlns:a16="http://schemas.microsoft.com/office/drawing/2014/main" id="{C5F3F734-8409-E397-8071-3547F46AAC4D}"/>
              </a:ext>
            </a:extLst>
          </p:cNvPr>
          <p:cNvSpPr>
            <a:spLocks noGrp="1"/>
          </p:cNvSpPr>
          <p:nvPr>
            <p:ph type="sldNum" sz="quarter" idx="5"/>
          </p:nvPr>
        </p:nvSpPr>
        <p:spPr/>
        <p:txBody>
          <a:bodyPr/>
          <a:lstStyle/>
          <a:p>
            <a:fld id="{006BE02D-20C0-F840-AFAC-BEA99C74FDC2}" type="slidenum">
              <a:rPr lang="en-US" smtClean="0"/>
              <a:pPr/>
              <a:t>22</a:t>
            </a:fld>
            <a:endParaRPr lang="en-US" dirty="0"/>
          </a:p>
        </p:txBody>
      </p:sp>
    </p:spTree>
    <p:extLst>
      <p:ext uri="{BB962C8B-B14F-4D97-AF65-F5344CB8AC3E}">
        <p14:creationId xmlns:p14="http://schemas.microsoft.com/office/powerpoint/2010/main" val="191857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15C3C-4AB4-FA43-6153-3BA4117107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58626-0E2D-C769-9890-0EA5960A46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444DA0-F0E2-1A4C-63A9-7063BF802EF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499DDC2-B93A-4C04-2ECE-61567AFC0C1E}"/>
              </a:ext>
            </a:extLst>
          </p:cNvPr>
          <p:cNvSpPr>
            <a:spLocks noGrp="1"/>
          </p:cNvSpPr>
          <p:nvPr>
            <p:ph type="sldNum" sz="quarter" idx="5"/>
          </p:nvPr>
        </p:nvSpPr>
        <p:spPr/>
        <p:txBody>
          <a:bodyPr/>
          <a:lstStyle/>
          <a:p>
            <a:fld id="{006BE02D-20C0-F840-AFAC-BEA99C74FDC2}" type="slidenum">
              <a:rPr lang="en-US" smtClean="0"/>
              <a:pPr/>
              <a:t>23</a:t>
            </a:fld>
            <a:endParaRPr lang="en-US" dirty="0"/>
          </a:p>
        </p:txBody>
      </p:sp>
    </p:spTree>
    <p:extLst>
      <p:ext uri="{BB962C8B-B14F-4D97-AF65-F5344CB8AC3E}">
        <p14:creationId xmlns:p14="http://schemas.microsoft.com/office/powerpoint/2010/main" val="1086946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67924-28C8-6FE5-AE28-E8C25CB274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D8B15C-75D0-48A6-BD44-BF4398B4FC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96751D-1F65-9064-3C15-627D572E846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DEF2AD-DF57-76E5-C392-E91FA9609DCE}"/>
              </a:ext>
            </a:extLst>
          </p:cNvPr>
          <p:cNvSpPr>
            <a:spLocks noGrp="1"/>
          </p:cNvSpPr>
          <p:nvPr>
            <p:ph type="sldNum" sz="quarter" idx="5"/>
          </p:nvPr>
        </p:nvSpPr>
        <p:spPr/>
        <p:txBody>
          <a:bodyPr/>
          <a:lstStyle/>
          <a:p>
            <a:fld id="{006BE02D-20C0-F840-AFAC-BEA99C74FDC2}" type="slidenum">
              <a:rPr lang="en-US" smtClean="0"/>
              <a:pPr/>
              <a:t>24</a:t>
            </a:fld>
            <a:endParaRPr lang="en-US" dirty="0"/>
          </a:p>
        </p:txBody>
      </p:sp>
    </p:spTree>
    <p:extLst>
      <p:ext uri="{BB962C8B-B14F-4D97-AF65-F5344CB8AC3E}">
        <p14:creationId xmlns:p14="http://schemas.microsoft.com/office/powerpoint/2010/main" val="1963592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5475B-8989-9443-0016-D2F4E67BC0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9CF7BF-E90F-F19B-160F-CD4449AD51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083E6F-DD6E-187A-EADA-866E9123929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3797A6E-C047-F573-11F2-2FAD2C3D112C}"/>
              </a:ext>
            </a:extLst>
          </p:cNvPr>
          <p:cNvSpPr>
            <a:spLocks noGrp="1"/>
          </p:cNvSpPr>
          <p:nvPr>
            <p:ph type="sldNum" sz="quarter" idx="5"/>
          </p:nvPr>
        </p:nvSpPr>
        <p:spPr/>
        <p:txBody>
          <a:bodyPr/>
          <a:lstStyle/>
          <a:p>
            <a:fld id="{006BE02D-20C0-F840-AFAC-BEA99C74FDC2}" type="slidenum">
              <a:rPr lang="en-US" smtClean="0"/>
              <a:pPr/>
              <a:t>25</a:t>
            </a:fld>
            <a:endParaRPr lang="en-US" dirty="0"/>
          </a:p>
        </p:txBody>
      </p:sp>
    </p:spTree>
    <p:extLst>
      <p:ext uri="{BB962C8B-B14F-4D97-AF65-F5344CB8AC3E}">
        <p14:creationId xmlns:p14="http://schemas.microsoft.com/office/powerpoint/2010/main" val="2918498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75B52-7744-D97A-1342-92710C11F6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092FA-1FB3-A0A0-55AB-29D4AAC927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B685DA-69A7-7D81-867D-2B62DA6452A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BD6B9F6-7D31-C752-F4A3-D16EF4B267CB}"/>
              </a:ext>
            </a:extLst>
          </p:cNvPr>
          <p:cNvSpPr>
            <a:spLocks noGrp="1"/>
          </p:cNvSpPr>
          <p:nvPr>
            <p:ph type="sldNum" sz="quarter" idx="5"/>
          </p:nvPr>
        </p:nvSpPr>
        <p:spPr/>
        <p:txBody>
          <a:bodyPr/>
          <a:lstStyle/>
          <a:p>
            <a:fld id="{006BE02D-20C0-F840-AFAC-BEA99C74FDC2}" type="slidenum">
              <a:rPr lang="en-US" smtClean="0"/>
              <a:pPr/>
              <a:t>26</a:t>
            </a:fld>
            <a:endParaRPr lang="en-US" dirty="0"/>
          </a:p>
        </p:txBody>
      </p:sp>
    </p:spTree>
    <p:extLst>
      <p:ext uri="{BB962C8B-B14F-4D97-AF65-F5344CB8AC3E}">
        <p14:creationId xmlns:p14="http://schemas.microsoft.com/office/powerpoint/2010/main" val="1761209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AD95C-4037-9432-0B62-29E27F95AE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7DF0BA-1864-161F-F7FA-55BCB3AD56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4EB7DF-21E6-F01D-8E0B-6ECC6613D1F0}"/>
              </a:ext>
            </a:extLst>
          </p:cNvPr>
          <p:cNvSpPr>
            <a:spLocks noGrp="1"/>
          </p:cNvSpPr>
          <p:nvPr>
            <p:ph type="body" idx="1"/>
          </p:nvPr>
        </p:nvSpPr>
        <p:spPr/>
        <p:txBody>
          <a:bodyPr/>
          <a:lstStyle/>
          <a:p>
            <a:r>
              <a:rPr lang="en-US" sz="2400" b="0" i="0" kern="1200" dirty="0">
                <a:solidFill>
                  <a:schemeClr val="tx1"/>
                </a:solidFill>
                <a:effectLst/>
                <a:latin typeface="Montserrat Light" charset="0"/>
                <a:ea typeface="+mn-ea"/>
                <a:cs typeface="+mn-cs"/>
              </a:rPr>
              <a:t>Southern Africa case study sessions at Addis showed the region as a microcosm of continental challenges. Zambezi hydropower at forty percent capacity in February—lowest in decades. Limpopo basin flooding especially in Mozambique in February 2026, and drought conditions shortly thereafter. The same basin, the same region, opposite extremes within weeks. The paradox is stark: we're facing compound, cascading, and simultaneous climate shocks. The WEF nexus isn't optional anymore—it's survival infrastructure. It's how we anticipate trade-offs, manage synergies, and build resilience when certainty is uncertain.</a:t>
            </a:r>
            <a:endParaRPr lang="en-GB" dirty="0"/>
          </a:p>
        </p:txBody>
      </p:sp>
      <p:sp>
        <p:nvSpPr>
          <p:cNvPr id="4" name="Slide Number Placeholder 3">
            <a:extLst>
              <a:ext uri="{FF2B5EF4-FFF2-40B4-BE49-F238E27FC236}">
                <a16:creationId xmlns:a16="http://schemas.microsoft.com/office/drawing/2014/main" id="{7409150D-33DB-5814-D276-7C4432DA9880}"/>
              </a:ext>
            </a:extLst>
          </p:cNvPr>
          <p:cNvSpPr>
            <a:spLocks noGrp="1"/>
          </p:cNvSpPr>
          <p:nvPr>
            <p:ph type="sldNum" sz="quarter" idx="5"/>
          </p:nvPr>
        </p:nvSpPr>
        <p:spPr/>
        <p:txBody>
          <a:bodyPr/>
          <a:lstStyle/>
          <a:p>
            <a:fld id="{006BE02D-20C0-F840-AFAC-BEA99C74FDC2}" type="slidenum">
              <a:rPr lang="en-US" smtClean="0"/>
              <a:pPr/>
              <a:t>27</a:t>
            </a:fld>
            <a:endParaRPr lang="en-US" dirty="0"/>
          </a:p>
        </p:txBody>
      </p:sp>
    </p:spTree>
    <p:extLst>
      <p:ext uri="{BB962C8B-B14F-4D97-AF65-F5344CB8AC3E}">
        <p14:creationId xmlns:p14="http://schemas.microsoft.com/office/powerpoint/2010/main" val="2862568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9DE22-3868-0243-19F8-025D3D94CB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10DB92-D083-B0EB-47DA-9316A7EB44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E55D17-E89F-F1CC-28B3-8EF7A6BB39B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87CE9DD-56BC-2F32-9AAA-61C965FBB0C8}"/>
              </a:ext>
            </a:extLst>
          </p:cNvPr>
          <p:cNvSpPr>
            <a:spLocks noGrp="1"/>
          </p:cNvSpPr>
          <p:nvPr>
            <p:ph type="sldNum" sz="quarter" idx="5"/>
          </p:nvPr>
        </p:nvSpPr>
        <p:spPr/>
        <p:txBody>
          <a:bodyPr/>
          <a:lstStyle/>
          <a:p>
            <a:fld id="{006BE02D-20C0-F840-AFAC-BEA99C74FDC2}" type="slidenum">
              <a:rPr lang="en-US" smtClean="0"/>
              <a:pPr/>
              <a:t>28</a:t>
            </a:fld>
            <a:endParaRPr lang="en-US" dirty="0"/>
          </a:p>
        </p:txBody>
      </p:sp>
    </p:spTree>
    <p:extLst>
      <p:ext uri="{BB962C8B-B14F-4D97-AF65-F5344CB8AC3E}">
        <p14:creationId xmlns:p14="http://schemas.microsoft.com/office/powerpoint/2010/main" val="1089674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CA399-0C0A-F68A-985D-D2A293C002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02496-B15F-70C7-4F24-089B640347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4D93BB-091F-F8C6-5463-4139CFFF4F25}"/>
              </a:ext>
            </a:extLst>
          </p:cNvPr>
          <p:cNvSpPr>
            <a:spLocks noGrp="1"/>
          </p:cNvSpPr>
          <p:nvPr>
            <p:ph type="body" idx="1"/>
          </p:nvPr>
        </p:nvSpPr>
        <p:spPr/>
        <p:txBody>
          <a:bodyPr/>
          <a:lstStyle/>
          <a:p>
            <a:r>
              <a:rPr lang="en-GB" dirty="0"/>
              <a:t>Need identified – solution identified: WEF Nexus</a:t>
            </a:r>
          </a:p>
        </p:txBody>
      </p:sp>
      <p:sp>
        <p:nvSpPr>
          <p:cNvPr id="4" name="Slide Number Placeholder 3">
            <a:extLst>
              <a:ext uri="{FF2B5EF4-FFF2-40B4-BE49-F238E27FC236}">
                <a16:creationId xmlns:a16="http://schemas.microsoft.com/office/drawing/2014/main" id="{464FF7C2-21E5-22A7-ABD7-2AC175501781}"/>
              </a:ext>
            </a:extLst>
          </p:cNvPr>
          <p:cNvSpPr>
            <a:spLocks noGrp="1"/>
          </p:cNvSpPr>
          <p:nvPr>
            <p:ph type="sldNum" sz="quarter" idx="5"/>
          </p:nvPr>
        </p:nvSpPr>
        <p:spPr/>
        <p:txBody>
          <a:bodyPr/>
          <a:lstStyle/>
          <a:p>
            <a:fld id="{006BE02D-20C0-F840-AFAC-BEA99C74FDC2}" type="slidenum">
              <a:rPr lang="en-US" smtClean="0"/>
              <a:pPr/>
              <a:t>29</a:t>
            </a:fld>
            <a:endParaRPr lang="en-US" dirty="0"/>
          </a:p>
        </p:txBody>
      </p:sp>
    </p:spTree>
    <p:extLst>
      <p:ext uri="{BB962C8B-B14F-4D97-AF65-F5344CB8AC3E}">
        <p14:creationId xmlns:p14="http://schemas.microsoft.com/office/powerpoint/2010/main" val="2677023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5F862-4783-268F-C5F7-926141F65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7BE495-EB1B-DF0E-D451-7F503E6346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AFE878-1C21-8E82-D896-4EC8D0CDFF2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A7C7026-3DF8-65BA-0E57-48016840F3C4}"/>
              </a:ext>
            </a:extLst>
          </p:cNvPr>
          <p:cNvSpPr>
            <a:spLocks noGrp="1"/>
          </p:cNvSpPr>
          <p:nvPr>
            <p:ph type="sldNum" sz="quarter" idx="5"/>
          </p:nvPr>
        </p:nvSpPr>
        <p:spPr/>
        <p:txBody>
          <a:bodyPr/>
          <a:lstStyle/>
          <a:p>
            <a:fld id="{006BE02D-20C0-F840-AFAC-BEA99C74FDC2}" type="slidenum">
              <a:rPr lang="en-US" smtClean="0"/>
              <a:pPr/>
              <a:t>30</a:t>
            </a:fld>
            <a:endParaRPr lang="en-US" dirty="0"/>
          </a:p>
        </p:txBody>
      </p:sp>
    </p:spTree>
    <p:extLst>
      <p:ext uri="{BB962C8B-B14F-4D97-AF65-F5344CB8AC3E}">
        <p14:creationId xmlns:p14="http://schemas.microsoft.com/office/powerpoint/2010/main" val="1979551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4D33B-D21F-A11A-F48D-0DD74A8D6F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88DF9-819B-A6CF-8076-8F7C90F81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89A63E-8565-0045-A822-A406098EB82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2CB11D-1F01-BF7B-45DD-61EF086BC719}"/>
              </a:ext>
            </a:extLst>
          </p:cNvPr>
          <p:cNvSpPr>
            <a:spLocks noGrp="1"/>
          </p:cNvSpPr>
          <p:nvPr>
            <p:ph type="sldNum" sz="quarter" idx="5"/>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1824820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6A5D0-C2E6-B479-A3C2-0DFD5231C7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6F641C-B8D9-CF29-A26E-8EFFB7D716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68CDEB-1867-EA05-040B-BC2274FAF90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C6FAE2C-725C-148A-9440-947254BA146E}"/>
              </a:ext>
            </a:extLst>
          </p:cNvPr>
          <p:cNvSpPr>
            <a:spLocks noGrp="1"/>
          </p:cNvSpPr>
          <p:nvPr>
            <p:ph type="sldNum" sz="quarter" idx="5"/>
          </p:nvPr>
        </p:nvSpPr>
        <p:spPr/>
        <p:txBody>
          <a:bodyPr/>
          <a:lstStyle/>
          <a:p>
            <a:fld id="{006BE02D-20C0-F840-AFAC-BEA99C74FDC2}" type="slidenum">
              <a:rPr lang="en-US" smtClean="0"/>
              <a:pPr/>
              <a:t>31</a:t>
            </a:fld>
            <a:endParaRPr lang="en-US" dirty="0"/>
          </a:p>
        </p:txBody>
      </p:sp>
    </p:spTree>
    <p:extLst>
      <p:ext uri="{BB962C8B-B14F-4D97-AF65-F5344CB8AC3E}">
        <p14:creationId xmlns:p14="http://schemas.microsoft.com/office/powerpoint/2010/main" val="1089267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5957E-4380-452A-4D69-ADC0CA075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5AF08E-48BB-E5A3-67D5-C8391A35F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867D7B-84E7-5FC5-E964-E37542EA111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E946100-083F-19E2-6C26-BF92474980FA}"/>
              </a:ext>
            </a:extLst>
          </p:cNvPr>
          <p:cNvSpPr>
            <a:spLocks noGrp="1"/>
          </p:cNvSpPr>
          <p:nvPr>
            <p:ph type="sldNum" sz="quarter" idx="5"/>
          </p:nvPr>
        </p:nvSpPr>
        <p:spPr/>
        <p:txBody>
          <a:bodyPr/>
          <a:lstStyle/>
          <a:p>
            <a:fld id="{006BE02D-20C0-F840-AFAC-BEA99C74FDC2}" type="slidenum">
              <a:rPr lang="en-US" smtClean="0"/>
              <a:pPr/>
              <a:t>32</a:t>
            </a:fld>
            <a:endParaRPr lang="en-US" dirty="0"/>
          </a:p>
        </p:txBody>
      </p:sp>
    </p:spTree>
    <p:extLst>
      <p:ext uri="{BB962C8B-B14F-4D97-AF65-F5344CB8AC3E}">
        <p14:creationId xmlns:p14="http://schemas.microsoft.com/office/powerpoint/2010/main" val="2676782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86413-0E37-C297-D3AE-FF558A3A7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0C4B4E-97D6-2C2D-8696-E8FD70AEB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2F9E98-9216-9519-7A54-3FFB9B657FB2}"/>
              </a:ext>
            </a:extLst>
          </p:cNvPr>
          <p:cNvSpPr>
            <a:spLocks noGrp="1"/>
          </p:cNvSpPr>
          <p:nvPr>
            <p:ph type="body" idx="1"/>
          </p:nvPr>
        </p:nvSpPr>
        <p:spPr/>
        <p:txBody>
          <a:bodyPr/>
          <a:lstStyle/>
          <a:p>
            <a:r>
              <a:rPr lang="en-GB" dirty="0"/>
              <a:t>How was it structured? – WEF Nexus written all over it</a:t>
            </a:r>
          </a:p>
        </p:txBody>
      </p:sp>
      <p:sp>
        <p:nvSpPr>
          <p:cNvPr id="4" name="Slide Number Placeholder 3">
            <a:extLst>
              <a:ext uri="{FF2B5EF4-FFF2-40B4-BE49-F238E27FC236}">
                <a16:creationId xmlns:a16="http://schemas.microsoft.com/office/drawing/2014/main" id="{AB72F39E-0BA6-DE78-DB8E-A79E9FA1B038}"/>
              </a:ext>
            </a:extLst>
          </p:cNvPr>
          <p:cNvSpPr>
            <a:spLocks noGrp="1"/>
          </p:cNvSpPr>
          <p:nvPr>
            <p:ph type="sldNum" sz="quarter" idx="5"/>
          </p:nvPr>
        </p:nvSpPr>
        <p:spPr/>
        <p:txBody>
          <a:bodyPr/>
          <a:lstStyle/>
          <a:p>
            <a:fld id="{006BE02D-20C0-F840-AFAC-BEA99C74FDC2}" type="slidenum">
              <a:rPr lang="en-US" smtClean="0"/>
              <a:pPr/>
              <a:t>33</a:t>
            </a:fld>
            <a:endParaRPr lang="en-US" dirty="0"/>
          </a:p>
        </p:txBody>
      </p:sp>
    </p:spTree>
    <p:extLst>
      <p:ext uri="{BB962C8B-B14F-4D97-AF65-F5344CB8AC3E}">
        <p14:creationId xmlns:p14="http://schemas.microsoft.com/office/powerpoint/2010/main" val="362284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269B3-15A7-7571-BE49-23267E3020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A4473E-A7F9-EEAD-641A-0D8A3F307C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7BBE09-C5D2-246D-7B71-C657758C3813}"/>
              </a:ext>
            </a:extLst>
          </p:cNvPr>
          <p:cNvSpPr>
            <a:spLocks noGrp="1"/>
          </p:cNvSpPr>
          <p:nvPr>
            <p:ph type="body" idx="1"/>
          </p:nvPr>
        </p:nvSpPr>
        <p:spPr/>
        <p:txBody>
          <a:bodyPr/>
          <a:lstStyle/>
          <a:p>
            <a:r>
              <a:rPr lang="en-GB" dirty="0"/>
              <a:t>How was it done?</a:t>
            </a:r>
          </a:p>
        </p:txBody>
      </p:sp>
      <p:sp>
        <p:nvSpPr>
          <p:cNvPr id="4" name="Slide Number Placeholder 3">
            <a:extLst>
              <a:ext uri="{FF2B5EF4-FFF2-40B4-BE49-F238E27FC236}">
                <a16:creationId xmlns:a16="http://schemas.microsoft.com/office/drawing/2014/main" id="{B00C9691-394E-8811-521C-9F9DF98243B9}"/>
              </a:ext>
            </a:extLst>
          </p:cNvPr>
          <p:cNvSpPr>
            <a:spLocks noGrp="1"/>
          </p:cNvSpPr>
          <p:nvPr>
            <p:ph type="sldNum" sz="quarter" idx="5"/>
          </p:nvPr>
        </p:nvSpPr>
        <p:spPr/>
        <p:txBody>
          <a:bodyPr/>
          <a:lstStyle/>
          <a:p>
            <a:fld id="{006BE02D-20C0-F840-AFAC-BEA99C74FDC2}" type="slidenum">
              <a:rPr lang="en-US" smtClean="0"/>
              <a:pPr/>
              <a:t>34</a:t>
            </a:fld>
            <a:endParaRPr lang="en-US" dirty="0"/>
          </a:p>
        </p:txBody>
      </p:sp>
    </p:spTree>
    <p:extLst>
      <p:ext uri="{BB962C8B-B14F-4D97-AF65-F5344CB8AC3E}">
        <p14:creationId xmlns:p14="http://schemas.microsoft.com/office/powerpoint/2010/main" val="2584606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2A66E-1864-08B9-2F3B-FC12E8529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64203-4F5D-4E91-8EEE-16487A3BC2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A86FF2-13DA-C33B-9039-1A1B1C7AE1A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C3FAF3F-5431-49A9-5C17-D9CC47831A9E}"/>
              </a:ext>
            </a:extLst>
          </p:cNvPr>
          <p:cNvSpPr>
            <a:spLocks noGrp="1"/>
          </p:cNvSpPr>
          <p:nvPr>
            <p:ph type="sldNum" sz="quarter" idx="5"/>
          </p:nvPr>
        </p:nvSpPr>
        <p:spPr/>
        <p:txBody>
          <a:bodyPr/>
          <a:lstStyle/>
          <a:p>
            <a:fld id="{006BE02D-20C0-F840-AFAC-BEA99C74FDC2}" type="slidenum">
              <a:rPr lang="en-US" smtClean="0"/>
              <a:pPr/>
              <a:t>35</a:t>
            </a:fld>
            <a:endParaRPr lang="en-US" dirty="0"/>
          </a:p>
        </p:txBody>
      </p:sp>
    </p:spTree>
    <p:extLst>
      <p:ext uri="{BB962C8B-B14F-4D97-AF65-F5344CB8AC3E}">
        <p14:creationId xmlns:p14="http://schemas.microsoft.com/office/powerpoint/2010/main" val="1421846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19595-DE3A-11BC-E8BA-3D6A113C8C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7F160E-225B-8175-A3C4-6E67058124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9EC708-0373-D9CE-7500-6041C9DBABF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CDCC5D3-6658-068C-EBD5-8D77D5351383}"/>
              </a:ext>
            </a:extLst>
          </p:cNvPr>
          <p:cNvSpPr>
            <a:spLocks noGrp="1"/>
          </p:cNvSpPr>
          <p:nvPr>
            <p:ph type="sldNum" sz="quarter" idx="5"/>
          </p:nvPr>
        </p:nvSpPr>
        <p:spPr/>
        <p:txBody>
          <a:bodyPr/>
          <a:lstStyle/>
          <a:p>
            <a:fld id="{006BE02D-20C0-F840-AFAC-BEA99C74FDC2}" type="slidenum">
              <a:rPr lang="en-US" smtClean="0"/>
              <a:pPr/>
              <a:t>36</a:t>
            </a:fld>
            <a:endParaRPr lang="en-US" dirty="0"/>
          </a:p>
        </p:txBody>
      </p:sp>
    </p:spTree>
    <p:extLst>
      <p:ext uri="{BB962C8B-B14F-4D97-AF65-F5344CB8AC3E}">
        <p14:creationId xmlns:p14="http://schemas.microsoft.com/office/powerpoint/2010/main" val="20352576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89717-3D43-0FA2-6329-DF10B63CD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F7F1F7-A2E9-0989-72B4-7408015C72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45B1E1-2CE3-6393-E666-DC2A95B8B36C}"/>
              </a:ext>
            </a:extLst>
          </p:cNvPr>
          <p:cNvSpPr>
            <a:spLocks noGrp="1"/>
          </p:cNvSpPr>
          <p:nvPr>
            <p:ph type="body" idx="1"/>
          </p:nvPr>
        </p:nvSpPr>
        <p:spPr/>
        <p:txBody>
          <a:bodyPr/>
          <a:lstStyle/>
          <a:p>
            <a:r>
              <a:rPr lang="en-US" sz="2400" b="0" i="0" kern="1200" dirty="0">
                <a:solidFill>
                  <a:schemeClr val="tx1"/>
                </a:solidFill>
                <a:effectLst/>
                <a:latin typeface="Montserrat Light" charset="0"/>
                <a:ea typeface="+mn-ea"/>
                <a:cs typeface="+mn-cs"/>
              </a:rPr>
              <a:t>The Innovation Corridor launching in 2026 reimagines transboundary cooperation. Digital twin technology simulating real-time scenarios—so policymakers see consequences before decisions. Benefit-Sharing 2.0 moving beyond water allocation to include hydropower revenues, carbon credits, biodiversity offsets. Youth Climate Corps deploying 200 young professionals. Blended finance facility structuring integrated investments. This isn't incremental—it's next-generation governance. </a:t>
            </a:r>
            <a:endParaRPr lang="en-GB" dirty="0"/>
          </a:p>
        </p:txBody>
      </p:sp>
      <p:sp>
        <p:nvSpPr>
          <p:cNvPr id="4" name="Slide Number Placeholder 3">
            <a:extLst>
              <a:ext uri="{FF2B5EF4-FFF2-40B4-BE49-F238E27FC236}">
                <a16:creationId xmlns:a16="http://schemas.microsoft.com/office/drawing/2014/main" id="{6CC2D64B-DBEC-9298-2C20-B91A68C604B3}"/>
              </a:ext>
            </a:extLst>
          </p:cNvPr>
          <p:cNvSpPr>
            <a:spLocks noGrp="1"/>
          </p:cNvSpPr>
          <p:nvPr>
            <p:ph type="sldNum" sz="quarter" idx="5"/>
          </p:nvPr>
        </p:nvSpPr>
        <p:spPr/>
        <p:txBody>
          <a:bodyPr/>
          <a:lstStyle/>
          <a:p>
            <a:fld id="{006BE02D-20C0-F840-AFAC-BEA99C74FDC2}" type="slidenum">
              <a:rPr lang="en-US" smtClean="0"/>
              <a:pPr/>
              <a:t>37</a:t>
            </a:fld>
            <a:endParaRPr lang="en-US" dirty="0"/>
          </a:p>
        </p:txBody>
      </p:sp>
    </p:spTree>
    <p:extLst>
      <p:ext uri="{BB962C8B-B14F-4D97-AF65-F5344CB8AC3E}">
        <p14:creationId xmlns:p14="http://schemas.microsoft.com/office/powerpoint/2010/main" val="10787573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B77FF-BA06-FAB0-C602-B9D2C22C4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2D70A-352D-2DBA-51A3-5B8BF20B81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C6578A-1176-9470-85D6-907A69F2515A}"/>
              </a:ext>
            </a:extLst>
          </p:cNvPr>
          <p:cNvSpPr>
            <a:spLocks noGrp="1"/>
          </p:cNvSpPr>
          <p:nvPr>
            <p:ph type="body" idx="1"/>
          </p:nvPr>
        </p:nvSpPr>
        <p:spPr/>
        <p:txBody>
          <a:bodyPr/>
          <a:lstStyle/>
          <a:p>
            <a:r>
              <a:rPr lang="en-US" sz="2400" b="0" i="0" kern="1200" dirty="0">
                <a:solidFill>
                  <a:schemeClr val="tx1"/>
                </a:solidFill>
                <a:effectLst/>
                <a:latin typeface="Montserrat Light" charset="0"/>
                <a:ea typeface="+mn-ea"/>
                <a:cs typeface="+mn-cs"/>
              </a:rPr>
              <a:t>The Orange-</a:t>
            </a:r>
            <a:r>
              <a:rPr lang="en-US" sz="2400" b="0" i="0" kern="1200" dirty="0" err="1">
                <a:solidFill>
                  <a:schemeClr val="tx1"/>
                </a:solidFill>
                <a:effectLst/>
                <a:latin typeface="Montserrat Light" charset="0"/>
                <a:ea typeface="+mn-ea"/>
                <a:cs typeface="+mn-cs"/>
              </a:rPr>
              <a:t>Senqu</a:t>
            </a:r>
            <a:r>
              <a:rPr lang="en-US" sz="2400" b="0" i="0" kern="1200" dirty="0">
                <a:solidFill>
                  <a:schemeClr val="tx1"/>
                </a:solidFill>
                <a:effectLst/>
                <a:latin typeface="Montserrat Light" charset="0"/>
                <a:ea typeface="+mn-ea"/>
                <a:cs typeface="+mn-cs"/>
              </a:rPr>
              <a:t> WEF Nexus innovation presents real excitement. </a:t>
            </a:r>
            <a:endParaRPr lang="en-GB" dirty="0"/>
          </a:p>
        </p:txBody>
      </p:sp>
      <p:sp>
        <p:nvSpPr>
          <p:cNvPr id="4" name="Slide Number Placeholder 3">
            <a:extLst>
              <a:ext uri="{FF2B5EF4-FFF2-40B4-BE49-F238E27FC236}">
                <a16:creationId xmlns:a16="http://schemas.microsoft.com/office/drawing/2014/main" id="{F423B586-59E2-DB53-AC97-9B77F8870038}"/>
              </a:ext>
            </a:extLst>
          </p:cNvPr>
          <p:cNvSpPr>
            <a:spLocks noGrp="1"/>
          </p:cNvSpPr>
          <p:nvPr>
            <p:ph type="sldNum" sz="quarter" idx="5"/>
          </p:nvPr>
        </p:nvSpPr>
        <p:spPr/>
        <p:txBody>
          <a:bodyPr/>
          <a:lstStyle/>
          <a:p>
            <a:fld id="{006BE02D-20C0-F840-AFAC-BEA99C74FDC2}" type="slidenum">
              <a:rPr lang="en-US" smtClean="0"/>
              <a:pPr/>
              <a:t>38</a:t>
            </a:fld>
            <a:endParaRPr lang="en-US" dirty="0"/>
          </a:p>
        </p:txBody>
      </p:sp>
    </p:spTree>
    <p:extLst>
      <p:ext uri="{BB962C8B-B14F-4D97-AF65-F5344CB8AC3E}">
        <p14:creationId xmlns:p14="http://schemas.microsoft.com/office/powerpoint/2010/main" val="25226559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82D90-B9A3-A44A-7429-DD737620C8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2A73C3-A595-86E2-0ECC-2902018662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2AB8AD-E906-C2A7-9C05-CA780B88BBA7}"/>
              </a:ext>
            </a:extLst>
          </p:cNvPr>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2400" b="0" i="0" kern="1200" dirty="0">
                <a:solidFill>
                  <a:schemeClr val="tx1"/>
                </a:solidFill>
                <a:effectLst/>
                <a:latin typeface="Montserrat Light" charset="0"/>
                <a:ea typeface="+mn-ea"/>
                <a:cs typeface="+mn-cs"/>
              </a:rPr>
              <a:t>Data interoperability is key: the framework for </a:t>
            </a:r>
            <a:r>
              <a:rPr lang="en-US" sz="2400" b="1" dirty="0"/>
              <a:t>Water and Sanitation Sector Systems Monitoring and Reporting System</a:t>
            </a:r>
          </a:p>
          <a:p>
            <a:r>
              <a:rPr lang="en-US" sz="2400" b="0" i="0" kern="1200" dirty="0">
                <a:solidFill>
                  <a:schemeClr val="tx1"/>
                </a:solidFill>
                <a:effectLst/>
                <a:latin typeface="Montserrat Light" charset="0"/>
                <a:ea typeface="+mn-ea"/>
                <a:cs typeface="+mn-cs"/>
              </a:rPr>
              <a:t>is notable. Three tiers: continental standards, regional platforms, national integration.</a:t>
            </a:r>
            <a:endParaRPr lang="en-GB" dirty="0"/>
          </a:p>
        </p:txBody>
      </p:sp>
      <p:sp>
        <p:nvSpPr>
          <p:cNvPr id="4" name="Slide Number Placeholder 3">
            <a:extLst>
              <a:ext uri="{FF2B5EF4-FFF2-40B4-BE49-F238E27FC236}">
                <a16:creationId xmlns:a16="http://schemas.microsoft.com/office/drawing/2014/main" id="{B1B4E413-C790-C0D8-33BE-B57A5E6032EC}"/>
              </a:ext>
            </a:extLst>
          </p:cNvPr>
          <p:cNvSpPr>
            <a:spLocks noGrp="1"/>
          </p:cNvSpPr>
          <p:nvPr>
            <p:ph type="sldNum" sz="quarter" idx="5"/>
          </p:nvPr>
        </p:nvSpPr>
        <p:spPr/>
        <p:txBody>
          <a:bodyPr/>
          <a:lstStyle/>
          <a:p>
            <a:fld id="{006BE02D-20C0-F840-AFAC-BEA99C74FDC2}" type="slidenum">
              <a:rPr lang="en-US" smtClean="0"/>
              <a:pPr/>
              <a:t>39</a:t>
            </a:fld>
            <a:endParaRPr lang="en-US" dirty="0"/>
          </a:p>
        </p:txBody>
      </p:sp>
    </p:spTree>
    <p:extLst>
      <p:ext uri="{BB962C8B-B14F-4D97-AF65-F5344CB8AC3E}">
        <p14:creationId xmlns:p14="http://schemas.microsoft.com/office/powerpoint/2010/main" val="39913890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2F354-D54C-7252-42EB-EA40386C6C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38A2BF-9D95-C816-4F53-BE3F4DAE9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55A0F3-684D-19D4-2AAE-E3C48EBD371E}"/>
              </a:ext>
            </a:extLst>
          </p:cNvPr>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2400" b="0" i="0" kern="1200" dirty="0">
                <a:solidFill>
                  <a:schemeClr val="tx1"/>
                </a:solidFill>
                <a:effectLst/>
                <a:latin typeface="Montserrat Light" charset="0"/>
                <a:ea typeface="+mn-ea"/>
                <a:cs typeface="+mn-cs"/>
              </a:rPr>
              <a:t>WASSMO currently tracks 7 thematic areas across water and sanitation. This architecture creates opportunities for cross-sectoral data integration – particularly linking water security data with energy (for water infrastructure operations) and food security (irrigation, agricultural water use).</a:t>
            </a:r>
          </a:p>
          <a:p>
            <a:pPr marL="457200" indent="-457200">
              <a:buFont typeface="+mj-lt"/>
              <a:buAutoNum type="arabicPeriod"/>
            </a:pPr>
            <a:r>
              <a:rPr lang="en-US" sz="2400" b="1" i="0" kern="1200" dirty="0">
                <a:solidFill>
                  <a:schemeClr val="tx1"/>
                </a:solidFill>
                <a:effectLst/>
                <a:latin typeface="Montserrat Light" charset="0"/>
                <a:ea typeface="+mn-ea"/>
                <a:cs typeface="+mn-cs"/>
              </a:rPr>
              <a:t>Water infrastructure for growth</a:t>
            </a:r>
            <a:endParaRPr lang="en-US" sz="2400" b="0" i="0" kern="1200" dirty="0">
              <a:solidFill>
                <a:schemeClr val="tx1"/>
              </a:solidFill>
              <a:effectLst/>
              <a:latin typeface="Montserrat Light" charset="0"/>
              <a:ea typeface="+mn-ea"/>
              <a:cs typeface="+mn-cs"/>
            </a:endParaRPr>
          </a:p>
          <a:p>
            <a:pPr marL="457200" indent="-457200">
              <a:buFont typeface="+mj-lt"/>
              <a:buAutoNum type="arabicPeriod"/>
            </a:pPr>
            <a:r>
              <a:rPr lang="en-US" sz="2400" b="1" i="0" kern="1200" dirty="0">
                <a:solidFill>
                  <a:schemeClr val="tx1"/>
                </a:solidFill>
                <a:effectLst/>
                <a:latin typeface="Montserrat Light" charset="0"/>
                <a:ea typeface="+mn-ea"/>
                <a:cs typeface="+mn-cs"/>
              </a:rPr>
              <a:t>Managing and protecting water resources</a:t>
            </a:r>
            <a:endParaRPr lang="en-US" sz="2400" b="0" i="0" kern="1200" dirty="0">
              <a:solidFill>
                <a:schemeClr val="tx1"/>
              </a:solidFill>
              <a:effectLst/>
              <a:latin typeface="Montserrat Light" charset="0"/>
              <a:ea typeface="+mn-ea"/>
              <a:cs typeface="+mn-cs"/>
            </a:endParaRPr>
          </a:p>
          <a:p>
            <a:pPr marL="457200" indent="-457200">
              <a:buFont typeface="+mj-lt"/>
              <a:buAutoNum type="arabicPeriod"/>
            </a:pPr>
            <a:r>
              <a:rPr lang="en-US" sz="2400" b="1" i="0" kern="1200" dirty="0">
                <a:solidFill>
                  <a:schemeClr val="tx1"/>
                </a:solidFill>
                <a:effectLst/>
                <a:latin typeface="Montserrat Light" charset="0"/>
                <a:ea typeface="+mn-ea"/>
                <a:cs typeface="+mn-cs"/>
              </a:rPr>
              <a:t>Water supply, sanitation, hygiene and wastewater</a:t>
            </a:r>
            <a:endParaRPr lang="en-US" sz="2400" b="0" i="0" kern="1200" dirty="0">
              <a:solidFill>
                <a:schemeClr val="tx1"/>
              </a:solidFill>
              <a:effectLst/>
              <a:latin typeface="Montserrat Light" charset="0"/>
              <a:ea typeface="+mn-ea"/>
              <a:cs typeface="+mn-cs"/>
            </a:endParaRPr>
          </a:p>
          <a:p>
            <a:pPr marL="457200" indent="-457200">
              <a:buFont typeface="+mj-lt"/>
              <a:buAutoNum type="arabicPeriod"/>
            </a:pPr>
            <a:r>
              <a:rPr lang="en-US" sz="2400" b="1" i="0" kern="1200" dirty="0">
                <a:solidFill>
                  <a:schemeClr val="tx1"/>
                </a:solidFill>
                <a:effectLst/>
                <a:latin typeface="Montserrat Light" charset="0"/>
                <a:ea typeface="+mn-ea"/>
                <a:cs typeface="+mn-cs"/>
              </a:rPr>
              <a:t>Climate change and disaster risk reduction (DRR)</a:t>
            </a:r>
            <a:endParaRPr lang="en-US" sz="2400" b="0" i="0" kern="1200" dirty="0">
              <a:solidFill>
                <a:schemeClr val="tx1"/>
              </a:solidFill>
              <a:effectLst/>
              <a:latin typeface="Montserrat Light" charset="0"/>
              <a:ea typeface="+mn-ea"/>
              <a:cs typeface="+mn-cs"/>
            </a:endParaRPr>
          </a:p>
          <a:p>
            <a:pPr marL="457200" indent="-457200">
              <a:buFont typeface="+mj-lt"/>
              <a:buAutoNum type="arabicPeriod"/>
            </a:pPr>
            <a:r>
              <a:rPr lang="en-US" sz="2400" b="1" i="0" kern="1200" dirty="0">
                <a:solidFill>
                  <a:schemeClr val="tx1"/>
                </a:solidFill>
                <a:effectLst/>
                <a:latin typeface="Montserrat Light" charset="0"/>
                <a:ea typeface="+mn-ea"/>
                <a:cs typeface="+mn-cs"/>
              </a:rPr>
              <a:t>Governance and institutions</a:t>
            </a:r>
            <a:endParaRPr lang="en-US" sz="2400" b="0" i="0" kern="1200" dirty="0">
              <a:solidFill>
                <a:schemeClr val="tx1"/>
              </a:solidFill>
              <a:effectLst/>
              <a:latin typeface="Montserrat Light" charset="0"/>
              <a:ea typeface="+mn-ea"/>
              <a:cs typeface="+mn-cs"/>
            </a:endParaRPr>
          </a:p>
          <a:p>
            <a:pPr marL="457200" indent="-457200">
              <a:buFont typeface="+mj-lt"/>
              <a:buAutoNum type="arabicPeriod"/>
            </a:pPr>
            <a:r>
              <a:rPr lang="en-US" sz="2400" b="1" i="0" kern="1200" dirty="0">
                <a:solidFill>
                  <a:schemeClr val="tx1"/>
                </a:solidFill>
                <a:effectLst/>
                <a:latin typeface="Montserrat Light" charset="0"/>
                <a:ea typeface="+mn-ea"/>
                <a:cs typeface="+mn-cs"/>
              </a:rPr>
              <a:t>Financing</a:t>
            </a:r>
            <a:endParaRPr lang="en-US" sz="2400" b="0" i="0" kern="1200" dirty="0">
              <a:solidFill>
                <a:schemeClr val="tx1"/>
              </a:solidFill>
              <a:effectLst/>
              <a:latin typeface="Montserrat Light" charset="0"/>
              <a:ea typeface="+mn-ea"/>
              <a:cs typeface="+mn-cs"/>
            </a:endParaRPr>
          </a:p>
          <a:p>
            <a:pPr marL="457200" indent="-457200">
              <a:buFont typeface="+mj-lt"/>
              <a:buAutoNum type="arabicPeriod"/>
            </a:pPr>
            <a:r>
              <a:rPr lang="en-US" sz="2400" b="1" i="0" u="none" strike="noStrike" kern="1200" dirty="0">
                <a:solidFill>
                  <a:schemeClr val="tx1"/>
                </a:solidFill>
                <a:effectLst/>
                <a:latin typeface="Montserrat Light" charset="0"/>
                <a:ea typeface="+mn-ea"/>
                <a:cs typeface="+mn-cs"/>
              </a:rPr>
              <a:t>Information management and capacity development</a:t>
            </a:r>
            <a:br>
              <a:rPr lang="en-US" sz="2400" b="0" i="0" u="none" strike="noStrike" kern="1200" dirty="0">
                <a:solidFill>
                  <a:schemeClr val="tx1"/>
                </a:solidFill>
                <a:effectLst/>
                <a:latin typeface="Montserrat Light" charset="0"/>
                <a:ea typeface="+mn-ea"/>
                <a:cs typeface="+mn-cs"/>
              </a:rPr>
            </a:br>
            <a:r>
              <a:rPr lang="en-US" sz="2400" b="0" i="0" u="none" strike="noStrike" kern="1200" dirty="0">
                <a:solidFill>
                  <a:schemeClr val="tx1"/>
                </a:solidFill>
                <a:effectLst/>
                <a:latin typeface="Montserrat Light" charset="0"/>
                <a:ea typeface="+mn-ea"/>
                <a:cs typeface="+mn-cs"/>
              </a:rPr>
              <a:t>These themes are associated with 28 sub-themes and 43 indicators, providing a comprehensive framework for monitoring progress in the water and sanitation sector in Africa.</a:t>
            </a:r>
            <a:endParaRPr lang="en-US" sz="2400" b="0" i="0" kern="1200" dirty="0">
              <a:solidFill>
                <a:schemeClr val="tx1"/>
              </a:solidFill>
              <a:effectLst/>
              <a:latin typeface="Montserrat Light" charset="0"/>
              <a:ea typeface="+mn-ea"/>
              <a:cs typeface="+mn-cs"/>
            </a:endParaRPr>
          </a:p>
        </p:txBody>
      </p:sp>
      <p:sp>
        <p:nvSpPr>
          <p:cNvPr id="4" name="Slide Number Placeholder 3">
            <a:extLst>
              <a:ext uri="{FF2B5EF4-FFF2-40B4-BE49-F238E27FC236}">
                <a16:creationId xmlns:a16="http://schemas.microsoft.com/office/drawing/2014/main" id="{2CA02067-C9EE-9FA2-329D-5F5850BF9F2A}"/>
              </a:ext>
            </a:extLst>
          </p:cNvPr>
          <p:cNvSpPr>
            <a:spLocks noGrp="1"/>
          </p:cNvSpPr>
          <p:nvPr>
            <p:ph type="sldNum" sz="quarter" idx="5"/>
          </p:nvPr>
        </p:nvSpPr>
        <p:spPr/>
        <p:txBody>
          <a:bodyPr/>
          <a:lstStyle/>
          <a:p>
            <a:fld id="{006BE02D-20C0-F840-AFAC-BEA99C74FDC2}" type="slidenum">
              <a:rPr lang="en-US" smtClean="0"/>
              <a:pPr/>
              <a:t>40</a:t>
            </a:fld>
            <a:endParaRPr lang="en-US" dirty="0"/>
          </a:p>
        </p:txBody>
      </p:sp>
    </p:spTree>
    <p:extLst>
      <p:ext uri="{BB962C8B-B14F-4D97-AF65-F5344CB8AC3E}">
        <p14:creationId xmlns:p14="http://schemas.microsoft.com/office/powerpoint/2010/main" val="1827990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CF5DB-2031-9257-4057-1B57312DAE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D02192-4EAC-0DAB-1116-DDD478AB75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1EC57E-1034-C956-44CE-423F5A79183C}"/>
              </a:ext>
            </a:extLst>
          </p:cNvPr>
          <p:cNvSpPr>
            <a:spLocks noGrp="1"/>
          </p:cNvSpPr>
          <p:nvPr>
            <p:ph type="body" idx="1"/>
          </p:nvPr>
        </p:nvSpPr>
        <p:spPr/>
        <p:txBody>
          <a:bodyPr/>
          <a:lstStyle/>
          <a:p>
            <a:r>
              <a:rPr lang="en-US" sz="2400" b="0" i="0" kern="1200" dirty="0">
                <a:solidFill>
                  <a:schemeClr val="tx1"/>
                </a:solidFill>
                <a:effectLst/>
                <a:latin typeface="Montserrat Light" charset="0"/>
                <a:ea typeface="+mn-ea"/>
                <a:cs typeface="+mn-cs"/>
              </a:rPr>
              <a:t>Good day. I'm recording this module immediately following the Pan-African dialogue on transboundary water governance held in Addis Ababa on February 17-18, 2026. </a:t>
            </a:r>
            <a:endParaRPr lang="en-ZA" dirty="0"/>
          </a:p>
        </p:txBody>
      </p:sp>
      <p:sp>
        <p:nvSpPr>
          <p:cNvPr id="4" name="Slide Number Placeholder 3">
            <a:extLst>
              <a:ext uri="{FF2B5EF4-FFF2-40B4-BE49-F238E27FC236}">
                <a16:creationId xmlns:a16="http://schemas.microsoft.com/office/drawing/2014/main" id="{26C2DE1C-1DC9-FEFB-2AAC-C6CC5BFE71BB}"/>
              </a:ext>
            </a:extLst>
          </p:cNvPr>
          <p:cNvSpPr>
            <a:spLocks noGrp="1"/>
          </p:cNvSpPr>
          <p:nvPr>
            <p:ph type="sldNum" sz="quarter" idx="5"/>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27593087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DC7C1-DEFD-7E63-93B0-C656143B00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77CD3-595F-FBED-CBAE-0D26E2F78E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240670-6BC3-8C53-6930-BD35B73B7F32}"/>
              </a:ext>
            </a:extLst>
          </p:cNvPr>
          <p:cNvSpPr>
            <a:spLocks noGrp="1"/>
          </p:cNvSpPr>
          <p:nvPr>
            <p:ph type="body" idx="1"/>
          </p:nvPr>
        </p:nvSpPr>
        <p:spPr/>
        <p:txBody>
          <a:bodyPr/>
          <a:lstStyle/>
          <a:p>
            <a:pPr fontAlgn="base"/>
            <a:r>
              <a:rPr lang="en-US" sz="2400" b="1" i="0" kern="1200" dirty="0">
                <a:solidFill>
                  <a:schemeClr val="tx1"/>
                </a:solidFill>
                <a:effectLst/>
                <a:latin typeface="Montserrat Light" charset="0"/>
                <a:ea typeface="+mn-ea"/>
                <a:cs typeface="+mn-cs"/>
              </a:rPr>
              <a:t>Address the "Opportunities to Improve WASSMO Reporting Protocol"</a:t>
            </a:r>
            <a:endParaRPr lang="en-US" sz="2400" b="0" i="0" kern="1200" dirty="0">
              <a:solidFill>
                <a:schemeClr val="tx1"/>
              </a:solidFill>
              <a:effectLst/>
              <a:latin typeface="Montserrat Light" charset="0"/>
              <a:ea typeface="+mn-ea"/>
              <a:cs typeface="+mn-cs"/>
            </a:endParaRPr>
          </a:p>
          <a:p>
            <a:pPr fontAlgn="base"/>
            <a:r>
              <a:rPr lang="en-US" sz="2400" b="0" i="0" kern="1200" dirty="0">
                <a:solidFill>
                  <a:schemeClr val="tx1"/>
                </a:solidFill>
                <a:effectLst/>
                <a:latin typeface="Montserrat Light" charset="0"/>
                <a:ea typeface="+mn-ea"/>
                <a:cs typeface="+mn-cs"/>
              </a:rPr>
              <a:t>Based on recent continental dialogues, here are concrete improvement areas:</a:t>
            </a:r>
          </a:p>
          <a:p>
            <a:r>
              <a:rPr lang="en-US" sz="2400" b="1" i="0" kern="1200" dirty="0">
                <a:solidFill>
                  <a:schemeClr val="tx1"/>
                </a:solidFill>
                <a:effectLst/>
                <a:latin typeface="Montserrat Light" charset="0"/>
                <a:ea typeface="+mn-ea"/>
                <a:cs typeface="+mn-cs"/>
              </a:rPr>
              <a:t>Current Gaps:</a:t>
            </a:r>
            <a:endParaRPr lang="en-US" sz="2400" b="0" i="0" kern="1200" dirty="0">
              <a:solidFill>
                <a:schemeClr val="tx1"/>
              </a:solidFill>
              <a:effectLst/>
              <a:latin typeface="Montserrat Light" charset="0"/>
              <a:ea typeface="+mn-ea"/>
              <a:cs typeface="+mn-cs"/>
            </a:endParaRPr>
          </a:p>
          <a:p>
            <a:r>
              <a:rPr lang="en-US" sz="2400" b="1" i="0" kern="1200" dirty="0">
                <a:solidFill>
                  <a:schemeClr val="tx1"/>
                </a:solidFill>
                <a:effectLst/>
                <a:latin typeface="Montserrat Light" charset="0"/>
                <a:ea typeface="+mn-ea"/>
                <a:cs typeface="+mn-cs"/>
              </a:rPr>
              <a:t>Data completeness:</a:t>
            </a:r>
            <a:r>
              <a:rPr lang="en-US" sz="2400" b="0" i="0" kern="1200" dirty="0">
                <a:solidFill>
                  <a:schemeClr val="tx1"/>
                </a:solidFill>
                <a:effectLst/>
                <a:latin typeface="Montserrat Light" charset="0"/>
                <a:ea typeface="+mn-ea"/>
                <a:cs typeface="+mn-cs"/>
              </a:rPr>
              <a:t> Many Member States still face capacity constraints in timely reporting</a:t>
            </a:r>
          </a:p>
          <a:p>
            <a:r>
              <a:rPr lang="en-US" sz="2400" b="1" i="0" kern="1200" dirty="0">
                <a:solidFill>
                  <a:schemeClr val="tx1"/>
                </a:solidFill>
                <a:effectLst/>
                <a:latin typeface="Montserrat Light" charset="0"/>
                <a:ea typeface="+mn-ea"/>
                <a:cs typeface="+mn-cs"/>
              </a:rPr>
              <a:t>Real-time data:</a:t>
            </a:r>
            <a:r>
              <a:rPr lang="en-US" sz="2400" b="0" i="0" kern="1200" dirty="0">
                <a:solidFill>
                  <a:schemeClr val="tx1"/>
                </a:solidFill>
                <a:effectLst/>
                <a:latin typeface="Montserrat Light" charset="0"/>
                <a:ea typeface="+mn-ea"/>
                <a:cs typeface="+mn-cs"/>
              </a:rPr>
              <a:t> The system relies on periodic reporting cycles rather than continuous monitoring</a:t>
            </a:r>
          </a:p>
          <a:p>
            <a:r>
              <a:rPr lang="en-US" sz="2400" b="1" i="0" kern="1200" dirty="0">
                <a:solidFill>
                  <a:schemeClr val="tx1"/>
                </a:solidFill>
                <a:effectLst/>
                <a:latin typeface="Montserrat Light" charset="0"/>
                <a:ea typeface="+mn-ea"/>
                <a:cs typeface="+mn-cs"/>
              </a:rPr>
              <a:t>Cross-sectoral integration:</a:t>
            </a:r>
            <a:r>
              <a:rPr lang="en-US" sz="2400" b="0" i="0" kern="1200" dirty="0">
                <a:solidFill>
                  <a:schemeClr val="tx1"/>
                </a:solidFill>
                <a:effectLst/>
                <a:latin typeface="Montserrat Light" charset="0"/>
                <a:ea typeface="+mn-ea"/>
                <a:cs typeface="+mn-cs"/>
              </a:rPr>
              <a:t> WASSMO focuses on water/sanitation but lacks systematic linkages to energy and food security data systems</a:t>
            </a:r>
          </a:p>
          <a:p>
            <a:r>
              <a:rPr lang="en-US" sz="2400" b="1" i="0" kern="1200" dirty="0">
                <a:solidFill>
                  <a:schemeClr val="tx1"/>
                </a:solidFill>
                <a:effectLst/>
                <a:latin typeface="Montserrat Light" charset="0"/>
                <a:ea typeface="+mn-ea"/>
                <a:cs typeface="+mn-cs"/>
              </a:rPr>
              <a:t>Subnational granularity:</a:t>
            </a:r>
            <a:r>
              <a:rPr lang="en-US" sz="2400" b="0" i="0" kern="1200" dirty="0">
                <a:solidFill>
                  <a:schemeClr val="tx1"/>
                </a:solidFill>
                <a:effectLst/>
                <a:latin typeface="Montserrat Light" charset="0"/>
                <a:ea typeface="+mn-ea"/>
                <a:cs typeface="+mn-cs"/>
              </a:rPr>
              <a:t> Limited capacity to capture basin-level or subnational variations</a:t>
            </a:r>
          </a:p>
          <a:p>
            <a:r>
              <a:rPr lang="en-US" sz="2400" b="1" i="0" kern="1200" dirty="0">
                <a:solidFill>
                  <a:schemeClr val="tx1"/>
                </a:solidFill>
                <a:effectLst/>
                <a:latin typeface="Montserrat Light" charset="0"/>
                <a:ea typeface="+mn-ea"/>
                <a:cs typeface="+mn-cs"/>
              </a:rPr>
              <a:t>Improvement Opportunities for WEF Nexus Applications:</a:t>
            </a:r>
            <a:endParaRPr lang="en-US" sz="2400" b="0" i="0" kern="1200" dirty="0">
              <a:solidFill>
                <a:schemeClr val="tx1"/>
              </a:solidFill>
              <a:effectLst/>
              <a:latin typeface="Montserrat Light" charset="0"/>
              <a:ea typeface="+mn-ea"/>
              <a:cs typeface="+mn-cs"/>
            </a:endParaRPr>
          </a:p>
          <a:p>
            <a:r>
              <a:rPr lang="en-US" sz="2400" b="1" i="0" kern="1200" dirty="0">
                <a:solidFill>
                  <a:schemeClr val="tx1"/>
                </a:solidFill>
                <a:effectLst/>
                <a:latin typeface="Montserrat Light" charset="0"/>
                <a:ea typeface="+mn-ea"/>
                <a:cs typeface="+mn-cs"/>
              </a:rPr>
              <a:t>Integrate remote sensing</a:t>
            </a:r>
            <a:r>
              <a:rPr lang="en-US" sz="2400" b="0" i="0" kern="1200" dirty="0">
                <a:solidFill>
                  <a:schemeClr val="tx1"/>
                </a:solidFill>
                <a:effectLst/>
                <a:latin typeface="Montserrat Light" charset="0"/>
                <a:ea typeface="+mn-ea"/>
                <a:cs typeface="+mn-cs"/>
              </a:rPr>
              <a:t> (as shown in your "Core Components") to enable real-time monitoring and reduce reporting burden</a:t>
            </a:r>
          </a:p>
          <a:p>
            <a:r>
              <a:rPr lang="en-US" sz="2400" b="1" i="0" kern="1200" dirty="0">
                <a:solidFill>
                  <a:schemeClr val="tx1"/>
                </a:solidFill>
                <a:effectLst/>
                <a:latin typeface="Montserrat Light" charset="0"/>
                <a:ea typeface="+mn-ea"/>
                <a:cs typeface="+mn-cs"/>
              </a:rPr>
              <a:t>Develop cross-sectoral indicators</a:t>
            </a:r>
            <a:r>
              <a:rPr lang="en-US" sz="2400" b="0" i="0" kern="1200" dirty="0">
                <a:solidFill>
                  <a:schemeClr val="tx1"/>
                </a:solidFill>
                <a:effectLst/>
                <a:latin typeface="Montserrat Light" charset="0"/>
                <a:ea typeface="+mn-ea"/>
                <a:cs typeface="+mn-cs"/>
              </a:rPr>
              <a:t> that capture WEF interlinkages (e.g., energy use in water infrastructure, water allocation for agriculture)</a:t>
            </a:r>
          </a:p>
          <a:p>
            <a:r>
              <a:rPr lang="en-US" sz="2400" b="1" i="0" kern="1200" dirty="0">
                <a:solidFill>
                  <a:schemeClr val="tx1"/>
                </a:solidFill>
                <a:effectLst/>
                <a:latin typeface="Montserrat Light" charset="0"/>
                <a:ea typeface="+mn-ea"/>
                <a:cs typeface="+mn-cs"/>
              </a:rPr>
              <a:t>Enhance interoperability</a:t>
            </a:r>
            <a:r>
              <a:rPr lang="en-US" sz="2400" b="0" i="0" kern="1200" dirty="0">
                <a:solidFill>
                  <a:schemeClr val="tx1"/>
                </a:solidFill>
                <a:effectLst/>
                <a:latin typeface="Montserrat Light" charset="0"/>
                <a:ea typeface="+mn-ea"/>
                <a:cs typeface="+mn-cs"/>
              </a:rPr>
              <a:t> with other AU systems, particularly PIDA infrastructure monitoring and agricultural information systems</a:t>
            </a:r>
          </a:p>
          <a:p>
            <a:r>
              <a:rPr lang="en-US" sz="2400" b="1" i="0" kern="1200" dirty="0">
                <a:solidFill>
                  <a:schemeClr val="tx1"/>
                </a:solidFill>
                <a:effectLst/>
                <a:latin typeface="Montserrat Light" charset="0"/>
                <a:ea typeface="+mn-ea"/>
                <a:cs typeface="+mn-cs"/>
              </a:rPr>
              <a:t>Strengthen the WASSMO-Scorecard nexus:</a:t>
            </a:r>
            <a:r>
              <a:rPr lang="en-US" sz="2400" b="0" i="0" kern="1200" dirty="0">
                <a:solidFill>
                  <a:schemeClr val="tx1"/>
                </a:solidFill>
                <a:effectLst/>
                <a:latin typeface="Montserrat Light" charset="0"/>
                <a:ea typeface="+mn-ea"/>
                <a:cs typeface="+mn-cs"/>
              </a:rPr>
              <a:t> Create automated data flows between WASSMO (monitoring outcomes) and the AIP-PIDA Scorecard (tracking investments and enabling environment)</a:t>
            </a:r>
          </a:p>
          <a:p>
            <a:endParaRPr lang="en-GB" dirty="0"/>
          </a:p>
        </p:txBody>
      </p:sp>
      <p:sp>
        <p:nvSpPr>
          <p:cNvPr id="4" name="Slide Number Placeholder 3">
            <a:extLst>
              <a:ext uri="{FF2B5EF4-FFF2-40B4-BE49-F238E27FC236}">
                <a16:creationId xmlns:a16="http://schemas.microsoft.com/office/drawing/2014/main" id="{0FFFAB18-8038-0F8E-3EA1-2EC1989F92E9}"/>
              </a:ext>
            </a:extLst>
          </p:cNvPr>
          <p:cNvSpPr>
            <a:spLocks noGrp="1"/>
          </p:cNvSpPr>
          <p:nvPr>
            <p:ph type="sldNum" sz="quarter" idx="5"/>
          </p:nvPr>
        </p:nvSpPr>
        <p:spPr/>
        <p:txBody>
          <a:bodyPr/>
          <a:lstStyle/>
          <a:p>
            <a:fld id="{006BE02D-20C0-F840-AFAC-BEA99C74FDC2}" type="slidenum">
              <a:rPr lang="en-US" smtClean="0"/>
              <a:pPr/>
              <a:t>41</a:t>
            </a:fld>
            <a:endParaRPr lang="en-US" dirty="0"/>
          </a:p>
        </p:txBody>
      </p:sp>
    </p:spTree>
    <p:extLst>
      <p:ext uri="{BB962C8B-B14F-4D97-AF65-F5344CB8AC3E}">
        <p14:creationId xmlns:p14="http://schemas.microsoft.com/office/powerpoint/2010/main" val="25853179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B64BA-7CB6-0013-5C87-0D915E3584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E1B1D2-8752-53BC-0A9D-A2DFCFB2F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4EBAAB-41D6-2B18-55C8-361CB1F15D0E}"/>
              </a:ext>
            </a:extLst>
          </p:cNvPr>
          <p:cNvSpPr>
            <a:spLocks noGrp="1"/>
          </p:cNvSpPr>
          <p:nvPr>
            <p:ph type="body" idx="1"/>
          </p:nvPr>
        </p:nvSpPr>
        <p:spPr/>
        <p:txBody>
          <a:bodyPr/>
          <a:lstStyle/>
          <a:p>
            <a:r>
              <a:rPr lang="en-US" sz="2400" b="0" i="0" kern="1200" dirty="0">
                <a:solidFill>
                  <a:schemeClr val="tx1"/>
                </a:solidFill>
                <a:effectLst/>
                <a:latin typeface="Montserrat Light" charset="0"/>
                <a:ea typeface="+mn-ea"/>
                <a:cs typeface="+mn-cs"/>
              </a:rPr>
              <a:t>Evolutionary pathway: Internet-of-Things for linking sensors to monitoring databases, satellite remote sensing, shared dashboards, cross-border data agreements, and infrastructure maintenance financing: which can be digitally tracked with AI features and semi or even fully automated, to enable improved monitoring.</a:t>
            </a:r>
          </a:p>
          <a:p>
            <a:r>
              <a:rPr lang="en-US" sz="2400" b="0" i="0" kern="1200" dirty="0">
                <a:solidFill>
                  <a:schemeClr val="tx1"/>
                </a:solidFill>
                <a:effectLst/>
                <a:latin typeface="Montserrat Light" charset="0"/>
                <a:ea typeface="+mn-ea"/>
                <a:cs typeface="+mn-cs"/>
              </a:rPr>
              <a:t>The 0.5% mechanism in infrastructure maintenance and monitoring is important: —dedicating half a percent of infrastructure budgets to monitoring—addresses the sustainability gap that kills so many data systems. WASSMO transforms fragmented systems into integrated intelligence.</a:t>
            </a:r>
          </a:p>
          <a:p>
            <a:endParaRPr lang="en-US" sz="2400" b="0" i="0" kern="1200" dirty="0">
              <a:solidFill>
                <a:schemeClr val="tx1"/>
              </a:solidFill>
              <a:effectLst/>
              <a:latin typeface="Montserrat Light" charset="0"/>
              <a:ea typeface="+mn-ea"/>
              <a:cs typeface="+mn-cs"/>
            </a:endParaRPr>
          </a:p>
          <a:p>
            <a:r>
              <a:rPr lang="en-US" sz="2400" b="1" i="0" kern="1200" dirty="0">
                <a:solidFill>
                  <a:schemeClr val="tx1"/>
                </a:solidFill>
                <a:effectLst/>
                <a:latin typeface="Montserrat Light" charset="0"/>
                <a:ea typeface="+mn-ea"/>
                <a:cs typeface="+mn-cs"/>
              </a:rPr>
              <a:t>Current WASSMO Capabilities:</a:t>
            </a:r>
            <a:endParaRPr lang="en-US" sz="2400" b="0" i="0" kern="1200" dirty="0">
              <a:solidFill>
                <a:schemeClr val="tx1"/>
              </a:solidFill>
              <a:effectLst/>
              <a:latin typeface="Montserrat Light" charset="0"/>
              <a:ea typeface="+mn-ea"/>
              <a:cs typeface="+mn-cs"/>
            </a:endParaRPr>
          </a:p>
          <a:p>
            <a:r>
              <a:rPr lang="en-US" sz="2400" b="0" i="0" kern="1200" dirty="0">
                <a:solidFill>
                  <a:schemeClr val="tx1"/>
                </a:solidFill>
                <a:effectLst/>
                <a:latin typeface="Montserrat Light" charset="0"/>
                <a:ea typeface="+mn-ea"/>
                <a:cs typeface="+mn-cs"/>
              </a:rPr>
              <a:t>Web-based reporting platform with harmonized indicators</a:t>
            </a:r>
          </a:p>
          <a:p>
            <a:r>
              <a:rPr lang="en-US" sz="2400" b="0" i="0" kern="1200" dirty="0">
                <a:solidFill>
                  <a:schemeClr val="tx1"/>
                </a:solidFill>
                <a:effectLst/>
                <a:latin typeface="Montserrat Light" charset="0"/>
                <a:ea typeface="+mn-ea"/>
                <a:cs typeface="+mn-cs"/>
              </a:rPr>
              <a:t>Covers all 55 AU Member States</a:t>
            </a:r>
          </a:p>
          <a:p>
            <a:r>
              <a:rPr lang="en-US" sz="2400" b="0" i="0" kern="1200" dirty="0">
                <a:solidFill>
                  <a:schemeClr val="tx1"/>
                </a:solidFill>
                <a:effectLst/>
                <a:latin typeface="Montserrat Light" charset="0"/>
                <a:ea typeface="+mn-ea"/>
                <a:cs typeface="+mn-cs"/>
              </a:rPr>
              <a:t>Tracks progress on Sharm el-Sheikh Commitments, Africa Water Vision 2025, Agenda 2063, and SDG 6</a:t>
            </a:r>
          </a:p>
          <a:p>
            <a:br>
              <a:rPr lang="en-US" dirty="0"/>
            </a:br>
            <a:endParaRPr lang="en-GB" dirty="0"/>
          </a:p>
        </p:txBody>
      </p:sp>
      <p:sp>
        <p:nvSpPr>
          <p:cNvPr id="4" name="Slide Number Placeholder 3">
            <a:extLst>
              <a:ext uri="{FF2B5EF4-FFF2-40B4-BE49-F238E27FC236}">
                <a16:creationId xmlns:a16="http://schemas.microsoft.com/office/drawing/2014/main" id="{AB70403F-5C20-A29B-0BC4-84FF794DB4F5}"/>
              </a:ext>
            </a:extLst>
          </p:cNvPr>
          <p:cNvSpPr>
            <a:spLocks noGrp="1"/>
          </p:cNvSpPr>
          <p:nvPr>
            <p:ph type="sldNum" sz="quarter" idx="5"/>
          </p:nvPr>
        </p:nvSpPr>
        <p:spPr/>
        <p:txBody>
          <a:bodyPr/>
          <a:lstStyle/>
          <a:p>
            <a:fld id="{006BE02D-20C0-F840-AFAC-BEA99C74FDC2}" type="slidenum">
              <a:rPr lang="en-US" smtClean="0"/>
              <a:pPr/>
              <a:t>42</a:t>
            </a:fld>
            <a:endParaRPr lang="en-US" dirty="0"/>
          </a:p>
        </p:txBody>
      </p:sp>
    </p:spTree>
    <p:extLst>
      <p:ext uri="{BB962C8B-B14F-4D97-AF65-F5344CB8AC3E}">
        <p14:creationId xmlns:p14="http://schemas.microsoft.com/office/powerpoint/2010/main" val="34804833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9CC04-CEA1-2BE3-0479-E941531FFB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42A9B4-1555-8124-E9C6-1CD814ACF5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1E1A6-D839-86A5-B14A-636DA51A6EC0}"/>
              </a:ext>
            </a:extLst>
          </p:cNvPr>
          <p:cNvSpPr>
            <a:spLocks noGrp="1"/>
          </p:cNvSpPr>
          <p:nvPr>
            <p:ph type="body" idx="1"/>
          </p:nvPr>
        </p:nvSpPr>
        <p:spPr/>
        <p:txBody>
          <a:bodyPr/>
          <a:lstStyle/>
          <a:p>
            <a:r>
              <a:rPr lang="en-ZA" sz="2400" b="1" i="0" kern="1200" dirty="0">
                <a:solidFill>
                  <a:schemeClr val="tx1"/>
                </a:solidFill>
                <a:effectLst/>
                <a:latin typeface="Montserrat Light" charset="0"/>
                <a:ea typeface="+mn-ea"/>
                <a:cs typeface="+mn-cs"/>
              </a:rPr>
              <a:t>Title:</a:t>
            </a:r>
            <a:r>
              <a:rPr lang="en-ZA" sz="2400" b="0" i="0" kern="1200" dirty="0">
                <a:solidFill>
                  <a:schemeClr val="tx1"/>
                </a:solidFill>
                <a:effectLst/>
                <a:latin typeface="Montserrat Light" charset="0"/>
                <a:ea typeface="+mn-ea"/>
                <a:cs typeface="+mn-cs"/>
              </a:rPr>
              <a:t> "Case Study: Continental Water Monitoring Architecture – WASSMO &amp; AIP-PIDA Scorecard"</a:t>
            </a:r>
          </a:p>
          <a:p>
            <a:r>
              <a:rPr lang="en-ZA" sz="2400" b="1" i="0" kern="1200" dirty="0">
                <a:solidFill>
                  <a:schemeClr val="tx1"/>
                </a:solidFill>
                <a:effectLst/>
                <a:latin typeface="Montserrat Light" charset="0"/>
                <a:ea typeface="+mn-ea"/>
                <a:cs typeface="+mn-cs"/>
              </a:rPr>
              <a:t>Subtitle:</a:t>
            </a:r>
            <a:r>
              <a:rPr lang="en-ZA" sz="2400" b="0" i="0" kern="1200" dirty="0">
                <a:solidFill>
                  <a:schemeClr val="tx1"/>
                </a:solidFill>
                <a:effectLst/>
                <a:latin typeface="Montserrat Light" charset="0"/>
                <a:ea typeface="+mn-ea"/>
                <a:cs typeface="+mn-cs"/>
              </a:rPr>
              <a:t> "A Model for Integrated WEF Nexus Governance, Finance, and Data Systems"</a:t>
            </a:r>
          </a:p>
          <a:p>
            <a:r>
              <a:rPr lang="en-ZA" sz="2400" b="1" i="0" kern="1200" dirty="0">
                <a:solidFill>
                  <a:schemeClr val="tx1"/>
                </a:solidFill>
                <a:effectLst/>
                <a:latin typeface="Montserrat Light" charset="0"/>
                <a:ea typeface="+mn-ea"/>
                <a:cs typeface="+mn-cs"/>
              </a:rPr>
              <a:t>Content Framework:</a:t>
            </a:r>
            <a:endParaRPr lang="en-ZA" sz="2400" b="0" i="0" kern="1200" dirty="0">
              <a:solidFill>
                <a:schemeClr val="tx1"/>
              </a:solidFill>
              <a:effectLst/>
              <a:latin typeface="Montserrat Light" charset="0"/>
              <a:ea typeface="+mn-ea"/>
              <a:cs typeface="+mn-cs"/>
            </a:endParaRPr>
          </a:p>
          <a:p>
            <a:r>
              <a:rPr lang="en-ZA" sz="2400" b="1" i="0" kern="1200" dirty="0">
                <a:solidFill>
                  <a:schemeClr val="tx1"/>
                </a:solidFill>
                <a:effectLst/>
                <a:latin typeface="Montserrat Light" charset="0"/>
                <a:ea typeface="+mn-ea"/>
                <a:cs typeface="+mn-cs"/>
              </a:rPr>
              <a:t>Multi-tier Governance Architecture</a:t>
            </a:r>
            <a:r>
              <a:rPr lang="en-ZA" sz="2400" b="0" i="0" kern="1200" dirty="0">
                <a:solidFill>
                  <a:schemeClr val="tx1"/>
                </a:solidFill>
                <a:effectLst/>
                <a:latin typeface="Montserrat Light" charset="0"/>
                <a:ea typeface="+mn-ea"/>
                <a:cs typeface="+mn-cs"/>
              </a:rPr>
              <a:t> (Continental/Regional/National coordination)</a:t>
            </a:r>
          </a:p>
          <a:p>
            <a:r>
              <a:rPr lang="en-ZA" sz="2400" b="1" i="0" kern="1200" dirty="0">
                <a:solidFill>
                  <a:schemeClr val="tx1"/>
                </a:solidFill>
                <a:effectLst/>
                <a:latin typeface="Montserrat Light" charset="0"/>
                <a:ea typeface="+mn-ea"/>
                <a:cs typeface="+mn-cs"/>
              </a:rPr>
              <a:t>Dual Monitoring Systems:</a:t>
            </a:r>
            <a:endParaRPr lang="en-ZA" sz="2400" b="0" i="0" kern="1200" dirty="0">
              <a:solidFill>
                <a:schemeClr val="tx1"/>
              </a:solidFill>
              <a:effectLst/>
              <a:latin typeface="Montserrat Light" charset="0"/>
              <a:ea typeface="+mn-ea"/>
              <a:cs typeface="+mn-cs"/>
            </a:endParaRPr>
          </a:p>
          <a:p>
            <a:pPr lvl="1"/>
            <a:r>
              <a:rPr lang="en-ZA" sz="2400" b="0" i="0" kern="1200" dirty="0">
                <a:solidFill>
                  <a:schemeClr val="tx1"/>
                </a:solidFill>
                <a:effectLst/>
                <a:latin typeface="Montserrat Light" charset="0"/>
                <a:ea typeface="+mn-ea"/>
                <a:cs typeface="+mn-cs"/>
              </a:rPr>
              <a:t>WASSMO: Outcomes monitoring</a:t>
            </a:r>
          </a:p>
          <a:p>
            <a:pPr lvl="1"/>
            <a:r>
              <a:rPr lang="en-ZA" sz="2400" b="0" i="0" kern="1200" dirty="0">
                <a:solidFill>
                  <a:schemeClr val="tx1"/>
                </a:solidFill>
                <a:effectLst/>
                <a:latin typeface="Montserrat Light" charset="0"/>
                <a:ea typeface="+mn-ea"/>
                <a:cs typeface="+mn-cs"/>
              </a:rPr>
              <a:t>AIP-PIDA Scorecard: Investment tracking and governance assessment</a:t>
            </a:r>
          </a:p>
          <a:p>
            <a:r>
              <a:rPr lang="en-ZA" sz="2400" b="1" i="0" kern="1200" dirty="0">
                <a:solidFill>
                  <a:schemeClr val="tx1"/>
                </a:solidFill>
                <a:effectLst/>
                <a:latin typeface="Montserrat Light" charset="0"/>
                <a:ea typeface="+mn-ea"/>
                <a:cs typeface="+mn-cs"/>
              </a:rPr>
              <a:t>Core Operational Components</a:t>
            </a:r>
            <a:r>
              <a:rPr lang="en-ZA" sz="2400" b="0" i="0" kern="1200" dirty="0">
                <a:solidFill>
                  <a:schemeClr val="tx1"/>
                </a:solidFill>
                <a:effectLst/>
                <a:latin typeface="Montserrat Light" charset="0"/>
                <a:ea typeface="+mn-ea"/>
                <a:cs typeface="+mn-cs"/>
              </a:rPr>
              <a:t> (IoT networks, remote sensing, dashboards, data-sharing protocols, financing mechanisms)</a:t>
            </a:r>
          </a:p>
          <a:p>
            <a:r>
              <a:rPr lang="en-ZA" sz="2400" b="1" i="0" kern="1200" dirty="0">
                <a:solidFill>
                  <a:schemeClr val="tx1"/>
                </a:solidFill>
                <a:effectLst/>
                <a:latin typeface="Montserrat Light" charset="0"/>
                <a:ea typeface="+mn-ea"/>
                <a:cs typeface="+mn-cs"/>
              </a:rPr>
              <a:t>Interoperability and Reform Pathways:</a:t>
            </a:r>
            <a:endParaRPr lang="en-ZA" sz="2400" b="0" i="0" kern="1200" dirty="0">
              <a:solidFill>
                <a:schemeClr val="tx1"/>
              </a:solidFill>
              <a:effectLst/>
              <a:latin typeface="Montserrat Light" charset="0"/>
              <a:ea typeface="+mn-ea"/>
              <a:cs typeface="+mn-cs"/>
            </a:endParaRPr>
          </a:p>
          <a:p>
            <a:pPr lvl="1"/>
            <a:r>
              <a:rPr lang="en-ZA" sz="2400" b="0" i="0" kern="1200" dirty="0">
                <a:solidFill>
                  <a:schemeClr val="tx1"/>
                </a:solidFill>
                <a:effectLst/>
                <a:latin typeface="Montserrat Light" charset="0"/>
                <a:ea typeface="+mn-ea"/>
                <a:cs typeface="+mn-cs"/>
              </a:rPr>
              <a:t>Standardized templates enabling cross-border coordination</a:t>
            </a:r>
          </a:p>
          <a:p>
            <a:pPr lvl="1"/>
            <a:r>
              <a:rPr lang="en-ZA" sz="2400" b="0" i="0" kern="1200" dirty="0">
                <a:solidFill>
                  <a:schemeClr val="tx1"/>
                </a:solidFill>
                <a:effectLst/>
                <a:latin typeface="Montserrat Light" charset="0"/>
                <a:ea typeface="+mn-ea"/>
                <a:cs typeface="+mn-cs"/>
              </a:rPr>
              <a:t>Investment accountability loops (monitoring → needs identification → investment tracking → performance assessment)</a:t>
            </a:r>
          </a:p>
          <a:p>
            <a:pPr lvl="1"/>
            <a:r>
              <a:rPr lang="en-ZA" sz="2400" b="0" i="0" kern="1200" dirty="0">
                <a:solidFill>
                  <a:schemeClr val="tx1"/>
                </a:solidFill>
                <a:effectLst/>
                <a:latin typeface="Montserrat Light" charset="0"/>
                <a:ea typeface="+mn-ea"/>
                <a:cs typeface="+mn-cs"/>
              </a:rPr>
              <a:t>Data integration opportunities for WEF Nexus applications</a:t>
            </a:r>
          </a:p>
          <a:p>
            <a:r>
              <a:rPr lang="en-ZA" sz="2400" b="1" i="0" kern="1200" dirty="0">
                <a:solidFill>
                  <a:schemeClr val="tx1"/>
                </a:solidFill>
                <a:effectLst/>
                <a:latin typeface="Montserrat Light" charset="0"/>
                <a:ea typeface="+mn-ea"/>
                <a:cs typeface="+mn-cs"/>
              </a:rPr>
              <a:t>Lessons for WEF Nexus Governance:</a:t>
            </a:r>
            <a:endParaRPr lang="en-ZA" sz="2400" b="0" i="0" kern="1200" dirty="0">
              <a:solidFill>
                <a:schemeClr val="tx1"/>
              </a:solidFill>
              <a:effectLst/>
              <a:latin typeface="Montserrat Light" charset="0"/>
              <a:ea typeface="+mn-ea"/>
              <a:cs typeface="+mn-cs"/>
            </a:endParaRPr>
          </a:p>
          <a:p>
            <a:pPr lvl="1"/>
            <a:r>
              <a:rPr lang="en-ZA" sz="2400" b="0" i="0" kern="1200" dirty="0">
                <a:solidFill>
                  <a:schemeClr val="tx1"/>
                </a:solidFill>
                <a:effectLst/>
                <a:latin typeface="Montserrat Light" charset="0"/>
                <a:ea typeface="+mn-ea"/>
                <a:cs typeface="+mn-cs"/>
              </a:rPr>
              <a:t>Harmonization at scale (55 countries)</a:t>
            </a:r>
          </a:p>
          <a:p>
            <a:pPr lvl="1"/>
            <a:r>
              <a:rPr lang="en-ZA" sz="2400" b="0" i="0" kern="1200" dirty="0">
                <a:solidFill>
                  <a:schemeClr val="tx1"/>
                </a:solidFill>
                <a:effectLst/>
                <a:latin typeface="Montserrat Light" charset="0"/>
                <a:ea typeface="+mn-ea"/>
                <a:cs typeface="+mn-cs"/>
              </a:rPr>
              <a:t>Multi-level accountability mechanisms</a:t>
            </a:r>
          </a:p>
          <a:p>
            <a:pPr lvl="1"/>
            <a:r>
              <a:rPr lang="en-ZA" sz="2400" b="0" i="0" kern="1200" dirty="0">
                <a:solidFill>
                  <a:schemeClr val="tx1"/>
                </a:solidFill>
                <a:effectLst/>
                <a:latin typeface="Montserrat Light" charset="0"/>
                <a:ea typeface="+mn-ea"/>
                <a:cs typeface="+mn-cs"/>
              </a:rPr>
              <a:t>Integration of monitoring and investment tracking</a:t>
            </a:r>
          </a:p>
          <a:p>
            <a:pPr lvl="1"/>
            <a:r>
              <a:rPr lang="en-ZA" sz="2400" b="0" i="0" kern="1200" dirty="0">
                <a:solidFill>
                  <a:schemeClr val="tx1"/>
                </a:solidFill>
                <a:effectLst/>
                <a:latin typeface="Montserrat Light" charset="0"/>
                <a:ea typeface="+mn-ea"/>
                <a:cs typeface="+mn-cs"/>
              </a:rPr>
              <a:t>Replicable model for cross-sectoral (water-energy-food) coordination</a:t>
            </a:r>
          </a:p>
        </p:txBody>
      </p:sp>
      <p:sp>
        <p:nvSpPr>
          <p:cNvPr id="4" name="Slide Number Placeholder 3">
            <a:extLst>
              <a:ext uri="{FF2B5EF4-FFF2-40B4-BE49-F238E27FC236}">
                <a16:creationId xmlns:a16="http://schemas.microsoft.com/office/drawing/2014/main" id="{E7396909-7900-9EC7-78FC-B6E1D0AF6165}"/>
              </a:ext>
            </a:extLst>
          </p:cNvPr>
          <p:cNvSpPr>
            <a:spLocks noGrp="1"/>
          </p:cNvSpPr>
          <p:nvPr>
            <p:ph type="sldNum" sz="quarter" idx="5"/>
          </p:nvPr>
        </p:nvSpPr>
        <p:spPr/>
        <p:txBody>
          <a:bodyPr/>
          <a:lstStyle/>
          <a:p>
            <a:fld id="{006BE02D-20C0-F840-AFAC-BEA99C74FDC2}" type="slidenum">
              <a:rPr lang="en-US" smtClean="0"/>
              <a:pPr/>
              <a:t>43</a:t>
            </a:fld>
            <a:endParaRPr lang="en-US" dirty="0"/>
          </a:p>
        </p:txBody>
      </p:sp>
    </p:spTree>
    <p:extLst>
      <p:ext uri="{BB962C8B-B14F-4D97-AF65-F5344CB8AC3E}">
        <p14:creationId xmlns:p14="http://schemas.microsoft.com/office/powerpoint/2010/main" val="24936166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D82E2-F393-B4D1-F497-85C1D3CAB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6B2B67-4AA2-E454-7E22-724C7FEEE1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15A69-DE35-C15C-3F8F-54983AF8D244}"/>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801FB7AE-C35D-9C75-DD0F-1341F83D5151}"/>
              </a:ext>
            </a:extLst>
          </p:cNvPr>
          <p:cNvSpPr>
            <a:spLocks noGrp="1"/>
          </p:cNvSpPr>
          <p:nvPr>
            <p:ph type="sldNum" sz="quarter" idx="5"/>
          </p:nvPr>
        </p:nvSpPr>
        <p:spPr/>
        <p:txBody>
          <a:bodyPr/>
          <a:lstStyle/>
          <a:p>
            <a:fld id="{006BE02D-20C0-F840-AFAC-BEA99C74FDC2}" type="slidenum">
              <a:rPr lang="en-US" smtClean="0"/>
              <a:pPr/>
              <a:t>44</a:t>
            </a:fld>
            <a:endParaRPr lang="en-US" dirty="0"/>
          </a:p>
        </p:txBody>
      </p:sp>
    </p:spTree>
    <p:extLst>
      <p:ext uri="{BB962C8B-B14F-4D97-AF65-F5344CB8AC3E}">
        <p14:creationId xmlns:p14="http://schemas.microsoft.com/office/powerpoint/2010/main" val="38723563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C3942-4343-5FF4-E43C-219610988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62508-EAB9-9395-9C7B-A9B44A0077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29E9B-DA37-79FA-362D-228486AEC93D}"/>
              </a:ext>
            </a:extLst>
          </p:cNvPr>
          <p:cNvSpPr>
            <a:spLocks noGrp="1"/>
          </p:cNvSpPr>
          <p:nvPr>
            <p:ph type="body" idx="1"/>
          </p:nvPr>
        </p:nvSpPr>
        <p:spPr/>
        <p:txBody>
          <a:bodyPr/>
          <a:lstStyle/>
          <a:p>
            <a:r>
              <a:rPr lang="en-US" sz="2400" b="0" i="0" kern="1200" dirty="0">
                <a:solidFill>
                  <a:schemeClr val="tx1"/>
                </a:solidFill>
                <a:effectLst/>
                <a:latin typeface="Montserrat Light" charset="0"/>
                <a:ea typeface="+mn-ea"/>
                <a:cs typeface="+mn-cs"/>
              </a:rPr>
              <a:t>Only ten of twenty-five basins reported to be using standardized templates. But solutions are in sight. Model legislation for expanded NDA mandates. Harmonized Protocol potential. Infrastructure maintenance approaches &gt; enhancing regional appetite for investment. Multi-country finance templates. The challenges are structural. The solutions are architectural. The future is about implementation.</a:t>
            </a:r>
            <a:br>
              <a:rPr lang="en-US" dirty="0"/>
            </a:br>
            <a:endParaRPr lang="en-GB" dirty="0"/>
          </a:p>
        </p:txBody>
      </p:sp>
      <p:sp>
        <p:nvSpPr>
          <p:cNvPr id="4" name="Slide Number Placeholder 3">
            <a:extLst>
              <a:ext uri="{FF2B5EF4-FFF2-40B4-BE49-F238E27FC236}">
                <a16:creationId xmlns:a16="http://schemas.microsoft.com/office/drawing/2014/main" id="{7059B061-4756-4C42-A19D-E45BB015E161}"/>
              </a:ext>
            </a:extLst>
          </p:cNvPr>
          <p:cNvSpPr>
            <a:spLocks noGrp="1"/>
          </p:cNvSpPr>
          <p:nvPr>
            <p:ph type="sldNum" sz="quarter" idx="5"/>
          </p:nvPr>
        </p:nvSpPr>
        <p:spPr/>
        <p:txBody>
          <a:bodyPr/>
          <a:lstStyle/>
          <a:p>
            <a:fld id="{006BE02D-20C0-F840-AFAC-BEA99C74FDC2}" type="slidenum">
              <a:rPr lang="en-US" smtClean="0"/>
              <a:pPr/>
              <a:t>45</a:t>
            </a:fld>
            <a:endParaRPr lang="en-US" dirty="0"/>
          </a:p>
        </p:txBody>
      </p:sp>
    </p:spTree>
    <p:extLst>
      <p:ext uri="{BB962C8B-B14F-4D97-AF65-F5344CB8AC3E}">
        <p14:creationId xmlns:p14="http://schemas.microsoft.com/office/powerpoint/2010/main" val="11410489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F5749-3145-66DD-C94A-F299B5AD4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64D0AE-3AF9-EFEA-D70F-A029434A09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B591E-AD49-9AB2-46FC-24DA29990030}"/>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4CBF355F-DAE1-7F27-EC99-CCB6E0D37249}"/>
              </a:ext>
            </a:extLst>
          </p:cNvPr>
          <p:cNvSpPr>
            <a:spLocks noGrp="1"/>
          </p:cNvSpPr>
          <p:nvPr>
            <p:ph type="sldNum" sz="quarter" idx="5"/>
          </p:nvPr>
        </p:nvSpPr>
        <p:spPr/>
        <p:txBody>
          <a:bodyPr/>
          <a:lstStyle/>
          <a:p>
            <a:fld id="{EF40CB24-5561-434C-8FEB-75BBCD097F96}" type="slidenum">
              <a:rPr lang="en-ZA" smtClean="0"/>
              <a:t>47</a:t>
            </a:fld>
            <a:endParaRPr lang="en-ZA"/>
          </a:p>
        </p:txBody>
      </p:sp>
    </p:spTree>
    <p:extLst>
      <p:ext uri="{BB962C8B-B14F-4D97-AF65-F5344CB8AC3E}">
        <p14:creationId xmlns:p14="http://schemas.microsoft.com/office/powerpoint/2010/main" val="9138102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7B71B9C-8BA0-4C25-8CEC-07DB2F671E22}" type="slidenum">
              <a:rPr lang="en-MW" smtClean="0"/>
              <a:t>48</a:t>
            </a:fld>
            <a:endParaRPr lang="en-MW"/>
          </a:p>
        </p:txBody>
      </p:sp>
    </p:spTree>
    <p:extLst>
      <p:ext uri="{BB962C8B-B14F-4D97-AF65-F5344CB8AC3E}">
        <p14:creationId xmlns:p14="http://schemas.microsoft.com/office/powerpoint/2010/main" val="30928785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28C54-FC30-6869-25B1-E3CDACD8D0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2523D-3EEE-6281-919E-078DBD7891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5C6E9B-6FA4-24DA-B591-EF0706C8FD00}"/>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B6BE27AC-136F-C463-5E90-DEA9CED9CB91}"/>
              </a:ext>
            </a:extLst>
          </p:cNvPr>
          <p:cNvSpPr>
            <a:spLocks noGrp="1"/>
          </p:cNvSpPr>
          <p:nvPr>
            <p:ph type="sldNum" sz="quarter" idx="5"/>
          </p:nvPr>
        </p:nvSpPr>
        <p:spPr/>
        <p:txBody>
          <a:bodyPr/>
          <a:lstStyle/>
          <a:p>
            <a:fld id="{EF40CB24-5561-434C-8FEB-75BBCD097F96}" type="slidenum">
              <a:rPr lang="en-ZA" smtClean="0"/>
              <a:t>49</a:t>
            </a:fld>
            <a:endParaRPr lang="en-ZA"/>
          </a:p>
        </p:txBody>
      </p:sp>
    </p:spTree>
    <p:extLst>
      <p:ext uri="{BB962C8B-B14F-4D97-AF65-F5344CB8AC3E}">
        <p14:creationId xmlns:p14="http://schemas.microsoft.com/office/powerpoint/2010/main" val="1487779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69E61-2FA2-95B9-3EF8-83849207F2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5A7DF-F56D-7823-6E8F-F95C9AA5BC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BAD6CC-1C33-24E9-16B1-9213E0085E06}"/>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B870BDBC-923C-C5DB-B52A-05C7FB1371E3}"/>
              </a:ext>
            </a:extLst>
          </p:cNvPr>
          <p:cNvSpPr>
            <a:spLocks noGrp="1"/>
          </p:cNvSpPr>
          <p:nvPr>
            <p:ph type="sldNum" sz="quarter" idx="5"/>
          </p:nvPr>
        </p:nvSpPr>
        <p:spPr/>
        <p:txBody>
          <a:bodyPr/>
          <a:lstStyle/>
          <a:p>
            <a:fld id="{EF40CB24-5561-434C-8FEB-75BBCD097F96}" type="slidenum">
              <a:rPr lang="en-ZA" smtClean="0"/>
              <a:t>51</a:t>
            </a:fld>
            <a:endParaRPr lang="en-ZA"/>
          </a:p>
        </p:txBody>
      </p:sp>
    </p:spTree>
    <p:extLst>
      <p:ext uri="{BB962C8B-B14F-4D97-AF65-F5344CB8AC3E}">
        <p14:creationId xmlns:p14="http://schemas.microsoft.com/office/powerpoint/2010/main" val="12322888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8F38B-BE7D-BCDD-A919-79885E5C96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2AE0D0-B505-5BF6-075A-2A65CFE217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648729-4AC6-24D6-E0E1-405CA31205B9}"/>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E76CED4A-FBC0-75A1-04BE-C5A96EDDBC18}"/>
              </a:ext>
            </a:extLst>
          </p:cNvPr>
          <p:cNvSpPr>
            <a:spLocks noGrp="1"/>
          </p:cNvSpPr>
          <p:nvPr>
            <p:ph type="sldNum" sz="quarter" idx="5"/>
          </p:nvPr>
        </p:nvSpPr>
        <p:spPr/>
        <p:txBody>
          <a:bodyPr/>
          <a:lstStyle/>
          <a:p>
            <a:fld id="{EF40CB24-5561-434C-8FEB-75BBCD097F96}" type="slidenum">
              <a:rPr lang="en-ZA" smtClean="0"/>
              <a:t>53</a:t>
            </a:fld>
            <a:endParaRPr lang="en-ZA"/>
          </a:p>
        </p:txBody>
      </p:sp>
    </p:spTree>
    <p:extLst>
      <p:ext uri="{BB962C8B-B14F-4D97-AF65-F5344CB8AC3E}">
        <p14:creationId xmlns:p14="http://schemas.microsoft.com/office/powerpoint/2010/main" val="3780759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EA91C-C4BE-3F20-DF88-4054FB440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C99A0-BE43-B7A7-7BFA-2CCFD8087E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788040-081F-DC39-16D0-B3CC7D6D929C}"/>
              </a:ext>
            </a:extLst>
          </p:cNvPr>
          <p:cNvSpPr>
            <a:spLocks noGrp="1"/>
          </p:cNvSpPr>
          <p:nvPr>
            <p:ph type="body" idx="1"/>
          </p:nvPr>
        </p:nvSpPr>
        <p:spPr/>
        <p:txBody>
          <a:bodyPr/>
          <a:lstStyle/>
          <a:p>
            <a:r>
              <a:rPr lang="en-US" sz="2400" b="0" i="0" kern="1200" dirty="0">
                <a:solidFill>
                  <a:schemeClr val="tx1"/>
                </a:solidFill>
                <a:effectLst/>
                <a:latin typeface="Montserrat Light" charset="0"/>
                <a:ea typeface="+mn-ea"/>
                <a:cs typeface="+mn-cs"/>
              </a:rPr>
              <a:t>Let me share what emerged from the dialogues: </a:t>
            </a:r>
            <a:r>
              <a:rPr lang="en-US" sz="2400" b="1" i="0" kern="1200" dirty="0">
                <a:solidFill>
                  <a:schemeClr val="tx1"/>
                </a:solidFill>
                <a:effectLst/>
                <a:latin typeface="Montserrat Light" charset="0"/>
                <a:ea typeface="+mn-ea"/>
                <a:cs typeface="+mn-cs"/>
              </a:rPr>
              <a:t>finance architecture </a:t>
            </a:r>
            <a:r>
              <a:rPr lang="en-US" sz="2400" b="0" i="0" kern="1200" dirty="0">
                <a:solidFill>
                  <a:schemeClr val="tx1"/>
                </a:solidFill>
                <a:effectLst/>
                <a:latin typeface="Montserrat Light" charset="0"/>
                <a:ea typeface="+mn-ea"/>
                <a:cs typeface="+mn-cs"/>
              </a:rPr>
              <a:t>is designed for national project approval, but basins are multi-country by nature. It was also highlighted that we have the technology—satellites, sensors, platforms—but we lack agreement on standards and sustained maintenance financing. The Pan-African Youth Water Parliament especially delivered a powerful message: inclusion must move from consultation to structural representation. These aren't technical disagreements—they're architectural gaps. And they're now explicitly identified with consensus on the path forward.</a:t>
            </a:r>
            <a:endParaRPr lang="en-ZA" dirty="0"/>
          </a:p>
        </p:txBody>
      </p:sp>
      <p:sp>
        <p:nvSpPr>
          <p:cNvPr id="4" name="Slide Number Placeholder 3">
            <a:extLst>
              <a:ext uri="{FF2B5EF4-FFF2-40B4-BE49-F238E27FC236}">
                <a16:creationId xmlns:a16="http://schemas.microsoft.com/office/drawing/2014/main" id="{C796677D-F4B1-288F-7DC8-3F9B4680BBD8}"/>
              </a:ext>
            </a:extLst>
          </p:cNvPr>
          <p:cNvSpPr>
            <a:spLocks noGrp="1"/>
          </p:cNvSpPr>
          <p:nvPr>
            <p:ph type="sldNum" sz="quarter" idx="5"/>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33968128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7B71B9C-8BA0-4C25-8CEC-07DB2F671E22}" type="slidenum">
              <a:rPr lang="en-MW" smtClean="0"/>
              <a:t>54</a:t>
            </a:fld>
            <a:endParaRPr lang="en-MW"/>
          </a:p>
        </p:txBody>
      </p:sp>
    </p:spTree>
    <p:extLst>
      <p:ext uri="{BB962C8B-B14F-4D97-AF65-F5344CB8AC3E}">
        <p14:creationId xmlns:p14="http://schemas.microsoft.com/office/powerpoint/2010/main" val="9355029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03774-6E56-C70F-B5B4-9C568143DB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DA2860-F551-D4AD-B6AD-43EC43760C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563FCE-4758-0C5A-2907-A34A3043BF64}"/>
              </a:ext>
            </a:extLst>
          </p:cNvPr>
          <p:cNvSpPr>
            <a:spLocks noGrp="1"/>
          </p:cNvSpPr>
          <p:nvPr>
            <p:ph type="body" idx="1"/>
          </p:nvPr>
        </p:nvSpPr>
        <p:spPr/>
        <p:txBody>
          <a:bodyPr/>
          <a:lstStyle/>
          <a:p>
            <a:r>
              <a:rPr lang="en-US" sz="2400" b="0" i="0" kern="1200" dirty="0">
                <a:solidFill>
                  <a:schemeClr val="tx1"/>
                </a:solidFill>
                <a:effectLst/>
                <a:latin typeface="Montserrat Light" charset="0"/>
                <a:ea typeface="+mn-ea"/>
                <a:cs typeface="+mn-cs"/>
              </a:rPr>
              <a:t>The transformation agenda is clear: direct climate finance access in a transboundary and WEF-nexus context, basin/catchment-wide approach and transboundary cooperation as default, real-time continental intelligence, intergenerational governance and finance mobilization. This isn't aspiration—it’s deliberate architecture.</a:t>
            </a:r>
            <a:endParaRPr lang="en-GB" dirty="0"/>
          </a:p>
        </p:txBody>
      </p:sp>
      <p:sp>
        <p:nvSpPr>
          <p:cNvPr id="4" name="Slide Number Placeholder 3">
            <a:extLst>
              <a:ext uri="{FF2B5EF4-FFF2-40B4-BE49-F238E27FC236}">
                <a16:creationId xmlns:a16="http://schemas.microsoft.com/office/drawing/2014/main" id="{824CC83A-193B-F2F6-3FC0-43E51B34C54E}"/>
              </a:ext>
            </a:extLst>
          </p:cNvPr>
          <p:cNvSpPr>
            <a:spLocks noGrp="1"/>
          </p:cNvSpPr>
          <p:nvPr>
            <p:ph type="sldNum" sz="quarter" idx="5"/>
          </p:nvPr>
        </p:nvSpPr>
        <p:spPr/>
        <p:txBody>
          <a:bodyPr/>
          <a:lstStyle/>
          <a:p>
            <a:fld id="{006BE02D-20C0-F840-AFAC-BEA99C74FDC2}" type="slidenum">
              <a:rPr lang="en-US" smtClean="0"/>
              <a:pPr/>
              <a:t>55</a:t>
            </a:fld>
            <a:endParaRPr lang="en-US" dirty="0"/>
          </a:p>
        </p:txBody>
      </p:sp>
    </p:spTree>
    <p:extLst>
      <p:ext uri="{BB962C8B-B14F-4D97-AF65-F5344CB8AC3E}">
        <p14:creationId xmlns:p14="http://schemas.microsoft.com/office/powerpoint/2010/main" val="6397991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D71E4-6A78-BEEA-C719-AD53679E1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DBF59-064D-0DC6-E7B1-FBA6CD77A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0435DB-032D-1729-8289-6E77A184C9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1393B18-C260-47E4-1F77-B258E71F1433}"/>
              </a:ext>
            </a:extLst>
          </p:cNvPr>
          <p:cNvSpPr>
            <a:spLocks noGrp="1"/>
          </p:cNvSpPr>
          <p:nvPr>
            <p:ph type="sldNum" sz="quarter" idx="5"/>
          </p:nvPr>
        </p:nvSpPr>
        <p:spPr/>
        <p:txBody>
          <a:bodyPr/>
          <a:lstStyle/>
          <a:p>
            <a:fld id="{006BE02D-20C0-F840-AFAC-BEA99C74FDC2}" type="slidenum">
              <a:rPr lang="en-US" smtClean="0"/>
              <a:pPr/>
              <a:t>56</a:t>
            </a:fld>
            <a:endParaRPr lang="en-US" dirty="0"/>
          </a:p>
        </p:txBody>
      </p:sp>
    </p:spTree>
    <p:extLst>
      <p:ext uri="{BB962C8B-B14F-4D97-AF65-F5344CB8AC3E}">
        <p14:creationId xmlns:p14="http://schemas.microsoft.com/office/powerpoint/2010/main" val="32771632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9754E-24D2-0B9F-54FE-0A9ACFFAF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395329-9327-9040-FD04-530E643848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0D9C6E-2744-E598-2257-6894BA46F60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78B0BAB-975F-DFA9-C80B-4FCF943922F9}"/>
              </a:ext>
            </a:extLst>
          </p:cNvPr>
          <p:cNvSpPr>
            <a:spLocks noGrp="1"/>
          </p:cNvSpPr>
          <p:nvPr>
            <p:ph type="sldNum" sz="quarter" idx="5"/>
          </p:nvPr>
        </p:nvSpPr>
        <p:spPr/>
        <p:txBody>
          <a:bodyPr/>
          <a:lstStyle/>
          <a:p>
            <a:fld id="{006BE02D-20C0-F840-AFAC-BEA99C74FDC2}" type="slidenum">
              <a:rPr lang="en-US" smtClean="0"/>
              <a:pPr/>
              <a:t>57</a:t>
            </a:fld>
            <a:endParaRPr lang="en-US" dirty="0"/>
          </a:p>
        </p:txBody>
      </p:sp>
    </p:spTree>
    <p:extLst>
      <p:ext uri="{BB962C8B-B14F-4D97-AF65-F5344CB8AC3E}">
        <p14:creationId xmlns:p14="http://schemas.microsoft.com/office/powerpoint/2010/main" val="11033791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1AE4C-DB61-3B5A-CD43-0A3E2B4E66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22D34D-1F55-CBF2-2375-6C19888779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993D1-619B-DBCE-CACC-5547C23C95C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F336846-0E35-11C3-8DE0-C3941321E061}"/>
              </a:ext>
            </a:extLst>
          </p:cNvPr>
          <p:cNvSpPr>
            <a:spLocks noGrp="1"/>
          </p:cNvSpPr>
          <p:nvPr>
            <p:ph type="sldNum" sz="quarter" idx="5"/>
          </p:nvPr>
        </p:nvSpPr>
        <p:spPr/>
        <p:txBody>
          <a:bodyPr/>
          <a:lstStyle/>
          <a:p>
            <a:fld id="{006BE02D-20C0-F840-AFAC-BEA99C74FDC2}" type="slidenum">
              <a:rPr lang="en-US" smtClean="0"/>
              <a:pPr/>
              <a:t>58</a:t>
            </a:fld>
            <a:endParaRPr lang="en-US" dirty="0"/>
          </a:p>
        </p:txBody>
      </p:sp>
    </p:spTree>
    <p:extLst>
      <p:ext uri="{BB962C8B-B14F-4D97-AF65-F5344CB8AC3E}">
        <p14:creationId xmlns:p14="http://schemas.microsoft.com/office/powerpoint/2010/main" val="35133921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98846-BA1F-8FB1-5152-FE9C8F968F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BCFDC-9490-BB42-9CDE-6C03F25897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0801CE-5603-12FB-B917-143A794938A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519473B-B2BC-173B-FF61-49AE446F0603}"/>
              </a:ext>
            </a:extLst>
          </p:cNvPr>
          <p:cNvSpPr>
            <a:spLocks noGrp="1"/>
          </p:cNvSpPr>
          <p:nvPr>
            <p:ph type="sldNum" sz="quarter" idx="5"/>
          </p:nvPr>
        </p:nvSpPr>
        <p:spPr/>
        <p:txBody>
          <a:bodyPr/>
          <a:lstStyle/>
          <a:p>
            <a:fld id="{006BE02D-20C0-F840-AFAC-BEA99C74FDC2}" type="slidenum">
              <a:rPr lang="en-US" smtClean="0"/>
              <a:pPr/>
              <a:t>59</a:t>
            </a:fld>
            <a:endParaRPr lang="en-US" dirty="0"/>
          </a:p>
        </p:txBody>
      </p:sp>
    </p:spTree>
    <p:extLst>
      <p:ext uri="{BB962C8B-B14F-4D97-AF65-F5344CB8AC3E}">
        <p14:creationId xmlns:p14="http://schemas.microsoft.com/office/powerpoint/2010/main" val="37808191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3F3AD-F48B-950E-48A3-22AE5DC3E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470C7A-37E3-4783-5604-6918861975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9B2D44-C5A9-96A3-A54B-2F9D853F725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ABB6DA6-8E6E-D659-6A34-A534CD05D0A2}"/>
              </a:ext>
            </a:extLst>
          </p:cNvPr>
          <p:cNvSpPr>
            <a:spLocks noGrp="1"/>
          </p:cNvSpPr>
          <p:nvPr>
            <p:ph type="sldNum" sz="quarter" idx="5"/>
          </p:nvPr>
        </p:nvSpPr>
        <p:spPr/>
        <p:txBody>
          <a:bodyPr/>
          <a:lstStyle/>
          <a:p>
            <a:fld id="{006BE02D-20C0-F840-AFAC-BEA99C74FDC2}" type="slidenum">
              <a:rPr lang="en-US" smtClean="0"/>
              <a:pPr/>
              <a:t>60</a:t>
            </a:fld>
            <a:endParaRPr lang="en-US" dirty="0"/>
          </a:p>
        </p:txBody>
      </p:sp>
    </p:spTree>
    <p:extLst>
      <p:ext uri="{BB962C8B-B14F-4D97-AF65-F5344CB8AC3E}">
        <p14:creationId xmlns:p14="http://schemas.microsoft.com/office/powerpoint/2010/main" val="24938828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3FA98-C85D-F6C1-91E6-1FD1F4CCAE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C2F0AC-BC3A-F988-4F2A-B14E1B4E1C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E3963-FF9B-A8B6-8CD9-AB0493757EB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8ECE6F1-19CA-39E0-12B7-037BE8EAEFB3}"/>
              </a:ext>
            </a:extLst>
          </p:cNvPr>
          <p:cNvSpPr>
            <a:spLocks noGrp="1"/>
          </p:cNvSpPr>
          <p:nvPr>
            <p:ph type="sldNum" sz="quarter" idx="5"/>
          </p:nvPr>
        </p:nvSpPr>
        <p:spPr/>
        <p:txBody>
          <a:bodyPr/>
          <a:lstStyle/>
          <a:p>
            <a:fld id="{006BE02D-20C0-F840-AFAC-BEA99C74FDC2}" type="slidenum">
              <a:rPr lang="en-US" smtClean="0"/>
              <a:pPr/>
              <a:t>61</a:t>
            </a:fld>
            <a:endParaRPr lang="en-US" dirty="0"/>
          </a:p>
        </p:txBody>
      </p:sp>
    </p:spTree>
    <p:extLst>
      <p:ext uri="{BB962C8B-B14F-4D97-AF65-F5344CB8AC3E}">
        <p14:creationId xmlns:p14="http://schemas.microsoft.com/office/powerpoint/2010/main" val="27713525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940AA-A58A-03F2-F962-ADB64258D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A7984-42AC-C4C3-04D2-FE80BABFDD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C8AC22-69EB-C5FA-D676-DCDD3309B83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D61CFA4-7A34-322F-70B1-572DCDE3DF7D}"/>
              </a:ext>
            </a:extLst>
          </p:cNvPr>
          <p:cNvSpPr>
            <a:spLocks noGrp="1"/>
          </p:cNvSpPr>
          <p:nvPr>
            <p:ph type="sldNum" sz="quarter" idx="5"/>
          </p:nvPr>
        </p:nvSpPr>
        <p:spPr/>
        <p:txBody>
          <a:bodyPr/>
          <a:lstStyle/>
          <a:p>
            <a:fld id="{006BE02D-20C0-F840-AFAC-BEA99C74FDC2}" type="slidenum">
              <a:rPr lang="en-US" smtClean="0"/>
              <a:pPr/>
              <a:t>62</a:t>
            </a:fld>
            <a:endParaRPr lang="en-US" dirty="0"/>
          </a:p>
        </p:txBody>
      </p:sp>
    </p:spTree>
    <p:extLst>
      <p:ext uri="{BB962C8B-B14F-4D97-AF65-F5344CB8AC3E}">
        <p14:creationId xmlns:p14="http://schemas.microsoft.com/office/powerpoint/2010/main" val="9249106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14200-8CE5-78D5-8BD1-F75A3063CB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8AF415-E108-36A7-BE60-75142AE180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D0E03-2313-5C0C-23FA-BCA1C1C024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B9E3B4-A7FD-6021-D85F-28FB2E7810F6}"/>
              </a:ext>
            </a:extLst>
          </p:cNvPr>
          <p:cNvSpPr>
            <a:spLocks noGrp="1"/>
          </p:cNvSpPr>
          <p:nvPr>
            <p:ph type="sldNum" sz="quarter" idx="5"/>
          </p:nvPr>
        </p:nvSpPr>
        <p:spPr/>
        <p:txBody>
          <a:bodyPr/>
          <a:lstStyle/>
          <a:p>
            <a:fld id="{006BE02D-20C0-F840-AFAC-BEA99C74FDC2}" type="slidenum">
              <a:rPr lang="en-US" smtClean="0"/>
              <a:pPr/>
              <a:t>63</a:t>
            </a:fld>
            <a:endParaRPr lang="en-US" dirty="0"/>
          </a:p>
        </p:txBody>
      </p:sp>
    </p:spTree>
    <p:extLst>
      <p:ext uri="{BB962C8B-B14F-4D97-AF65-F5344CB8AC3E}">
        <p14:creationId xmlns:p14="http://schemas.microsoft.com/office/powerpoint/2010/main" val="287896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3F3AD-F48B-950E-48A3-22AE5DC3E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470C7A-37E3-4783-5604-6918861975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9B2D44-C5A9-96A3-A54B-2F9D853F725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ABB6DA6-8E6E-D659-6A34-A534CD05D0A2}"/>
              </a:ext>
            </a:extLst>
          </p:cNvPr>
          <p:cNvSpPr>
            <a:spLocks noGrp="1"/>
          </p:cNvSpPr>
          <p:nvPr>
            <p:ph type="sldNum" sz="quarter" idx="5"/>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24938828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DFB00-FCA4-1250-56BC-F78352CD29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D12D68-D3FD-9A5F-488B-2E1746E1B0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67C75-4094-2982-8D6F-9E343C0207E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AE808CB-278F-9EDE-3EA1-771AF2416ABB}"/>
              </a:ext>
            </a:extLst>
          </p:cNvPr>
          <p:cNvSpPr>
            <a:spLocks noGrp="1"/>
          </p:cNvSpPr>
          <p:nvPr>
            <p:ph type="sldNum" sz="quarter" idx="5"/>
          </p:nvPr>
        </p:nvSpPr>
        <p:spPr/>
        <p:txBody>
          <a:bodyPr/>
          <a:lstStyle/>
          <a:p>
            <a:fld id="{006BE02D-20C0-F840-AFAC-BEA99C74FDC2}" type="slidenum">
              <a:rPr lang="en-US" smtClean="0"/>
              <a:pPr/>
              <a:t>64</a:t>
            </a:fld>
            <a:endParaRPr lang="en-US" dirty="0"/>
          </a:p>
        </p:txBody>
      </p:sp>
    </p:spTree>
    <p:extLst>
      <p:ext uri="{BB962C8B-B14F-4D97-AF65-F5344CB8AC3E}">
        <p14:creationId xmlns:p14="http://schemas.microsoft.com/office/powerpoint/2010/main" val="9168479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75AD9-D814-58C6-24DF-D98956320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95F1CD-13E1-72D1-22BC-1DCE7620BF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1F7AF3-1EDC-0302-E540-40AB6A3B0BC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EC2DA4C-5B45-9552-E4D1-0B6FA9CD88CC}"/>
              </a:ext>
            </a:extLst>
          </p:cNvPr>
          <p:cNvSpPr>
            <a:spLocks noGrp="1"/>
          </p:cNvSpPr>
          <p:nvPr>
            <p:ph type="sldNum" sz="quarter" idx="5"/>
          </p:nvPr>
        </p:nvSpPr>
        <p:spPr/>
        <p:txBody>
          <a:bodyPr/>
          <a:lstStyle/>
          <a:p>
            <a:fld id="{006BE02D-20C0-F840-AFAC-BEA99C74FDC2}" type="slidenum">
              <a:rPr lang="en-US" smtClean="0"/>
              <a:pPr/>
              <a:t>65</a:t>
            </a:fld>
            <a:endParaRPr lang="en-US" dirty="0"/>
          </a:p>
        </p:txBody>
      </p:sp>
    </p:spTree>
    <p:extLst>
      <p:ext uri="{BB962C8B-B14F-4D97-AF65-F5344CB8AC3E}">
        <p14:creationId xmlns:p14="http://schemas.microsoft.com/office/powerpoint/2010/main" val="33614358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7F376-5337-FB3C-56BF-A70325B8DC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297E72-8DC6-76E5-F21D-52C0735E92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AAEA76-FAEB-AF7E-7640-C29D93073DD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A20270B-5FEA-A893-D391-2A33D11C109F}"/>
              </a:ext>
            </a:extLst>
          </p:cNvPr>
          <p:cNvSpPr>
            <a:spLocks noGrp="1"/>
          </p:cNvSpPr>
          <p:nvPr>
            <p:ph type="sldNum" sz="quarter" idx="5"/>
          </p:nvPr>
        </p:nvSpPr>
        <p:spPr/>
        <p:txBody>
          <a:bodyPr/>
          <a:lstStyle/>
          <a:p>
            <a:fld id="{006BE02D-20C0-F840-AFAC-BEA99C74FDC2}" type="slidenum">
              <a:rPr lang="en-US" smtClean="0"/>
              <a:pPr/>
              <a:t>66</a:t>
            </a:fld>
            <a:endParaRPr lang="en-US" dirty="0"/>
          </a:p>
        </p:txBody>
      </p:sp>
    </p:spTree>
    <p:extLst>
      <p:ext uri="{BB962C8B-B14F-4D97-AF65-F5344CB8AC3E}">
        <p14:creationId xmlns:p14="http://schemas.microsoft.com/office/powerpoint/2010/main" val="18655007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Lets zoom Back to Africa as continent, knowing now the Southern Africa cases in point:  </a:t>
            </a:r>
            <a:r>
              <a:rPr lang="en-US" sz="2400" b="0" i="0" kern="1200" dirty="0">
                <a:solidFill>
                  <a:schemeClr val="tx1"/>
                </a:solidFill>
                <a:effectLst/>
                <a:latin typeface="Montserrat Light" charset="0"/>
                <a:ea typeface="+mn-ea"/>
                <a:cs typeface="+mn-cs"/>
              </a:rPr>
              <a:t>How we frame transboundary WEF-matters is important. If we see WEF Nexus components as sources of tension, we manage conflict. If we see them as part of economic corridors, we build prosperity. These aren't just water-energy-food projects—they're regional integration platforms. Shared waters transform from risk into opportunity when governance, finance, and data systems align.</a:t>
            </a:r>
            <a:endParaRPr lang="en-ZA"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68</a:t>
            </a:fld>
            <a:endParaRPr lang="en-US" dirty="0"/>
          </a:p>
        </p:txBody>
      </p:sp>
    </p:spTree>
    <p:extLst>
      <p:ext uri="{BB962C8B-B14F-4D97-AF65-F5344CB8AC3E}">
        <p14:creationId xmlns:p14="http://schemas.microsoft.com/office/powerpoint/2010/main" val="31839208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CA11F-59D0-AA08-9627-F6AFA914DA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6FB22-941E-641F-FD94-F859D6819B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085510-5A4A-0ECD-FEF8-D87E9CFFDB51}"/>
              </a:ext>
            </a:extLst>
          </p:cNvPr>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2400" b="0" i="0" kern="1200" dirty="0">
                <a:solidFill>
                  <a:schemeClr val="tx1"/>
                </a:solidFill>
                <a:effectLst/>
                <a:latin typeface="Montserrat Light" charset="0"/>
                <a:ea typeface="+mn-ea"/>
                <a:cs typeface="+mn-cs"/>
              </a:rPr>
              <a:t>Africa has the technical capacity. We have the hydrologists, climate scientists, engineers, economists, and digital experts. What we need now is coordinated implementation, institutional alignment, structured follow-through, sustained financing for systems, and intergenerational governance. The WEF nexus is no longer just discourse—it's infrastructure governance. The question for each of us: in your basin, your country, your institution, your sector—which reform will you champion to unlock transboundary implementation? Climate finance alignment? Multi-country governance mandates? Digital interoperability? Structural inclusion? Sustained financing? Choose one. Start there. </a:t>
            </a:r>
            <a:r>
              <a:rPr lang="en-ZA" dirty="0"/>
              <a:t>It starts with how we frame research papers, how we frame proposals, how we compile reports, how we collect and analyse data and how we present it – whether it is in research, academia, development or governance to civil society. </a:t>
            </a:r>
          </a:p>
          <a:p>
            <a:endParaRPr lang="en-ZA" dirty="0"/>
          </a:p>
        </p:txBody>
      </p:sp>
      <p:sp>
        <p:nvSpPr>
          <p:cNvPr id="4" name="Slide Number Placeholder 3">
            <a:extLst>
              <a:ext uri="{FF2B5EF4-FFF2-40B4-BE49-F238E27FC236}">
                <a16:creationId xmlns:a16="http://schemas.microsoft.com/office/drawing/2014/main" id="{7D8FF93E-B288-AE82-1A06-179FC4ABE94C}"/>
              </a:ext>
            </a:extLst>
          </p:cNvPr>
          <p:cNvSpPr>
            <a:spLocks noGrp="1"/>
          </p:cNvSpPr>
          <p:nvPr>
            <p:ph type="sldNum" sz="quarter" idx="5"/>
          </p:nvPr>
        </p:nvSpPr>
        <p:spPr/>
        <p:txBody>
          <a:bodyPr/>
          <a:lstStyle/>
          <a:p>
            <a:fld id="{006BE02D-20C0-F840-AFAC-BEA99C74FDC2}" type="slidenum">
              <a:rPr lang="en-US" smtClean="0"/>
              <a:pPr/>
              <a:t>69</a:t>
            </a:fld>
            <a:endParaRPr lang="en-US" dirty="0"/>
          </a:p>
        </p:txBody>
      </p:sp>
    </p:spTree>
    <p:extLst>
      <p:ext uri="{BB962C8B-B14F-4D97-AF65-F5344CB8AC3E}">
        <p14:creationId xmlns:p14="http://schemas.microsoft.com/office/powerpoint/2010/main" val="38972616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006BE02D-20C0-F840-AFAC-BEA99C74FDC2}" type="slidenum">
              <a:rPr lang="en-US" smtClean="0"/>
              <a:pPr/>
              <a:t>70</a:t>
            </a:fld>
            <a:endParaRPr lang="en-US" dirty="0"/>
          </a:p>
        </p:txBody>
      </p:sp>
    </p:spTree>
    <p:extLst>
      <p:ext uri="{BB962C8B-B14F-4D97-AF65-F5344CB8AC3E}">
        <p14:creationId xmlns:p14="http://schemas.microsoft.com/office/powerpoint/2010/main" val="712358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B2F64-3501-350D-6BE2-432AD82122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63479-DC79-D3A6-BAA7-91BAC26011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53E76-CC99-CB68-CD4A-BAEB6EBBA3A1}"/>
              </a:ext>
            </a:extLst>
          </p:cNvPr>
          <p:cNvSpPr>
            <a:spLocks noGrp="1"/>
          </p:cNvSpPr>
          <p:nvPr>
            <p:ph type="body" idx="1"/>
          </p:nvPr>
        </p:nvSpPr>
        <p:spPr/>
        <p:txBody>
          <a:bodyPr/>
          <a:lstStyle/>
          <a:p>
            <a:r>
              <a:rPr lang="en-US" sz="2400" b="0" i="0" kern="1200" dirty="0">
                <a:solidFill>
                  <a:schemeClr val="tx1"/>
                </a:solidFill>
                <a:effectLst/>
                <a:latin typeface="Montserrat Light" charset="0"/>
                <a:ea typeface="+mn-ea"/>
                <a:cs typeface="+mn-cs"/>
              </a:rPr>
              <a:t>The opening plenary chair said something that resonated throughout both days: "We have the science. We have the needs assessments. We have the technical capacity. What we don't have is aligned systems." Think about that. We're not failing because we don't know what to do. We're failing because our systems aren't designed to work together. Fourteen different hydrological data standards across the continent. Nationally-siloed windows trying to fund transboundary basins. Sectoral ministries with no coordination mechanism. The revelation was that these aren't three separate problems—they're one interconnected systems failure. And fixing them requires architecture, not just dialogue.</a:t>
            </a:r>
            <a:br>
              <a:rPr lang="en-US" dirty="0"/>
            </a:br>
            <a:endParaRPr lang="en-GB" dirty="0"/>
          </a:p>
        </p:txBody>
      </p:sp>
      <p:sp>
        <p:nvSpPr>
          <p:cNvPr id="4" name="Slide Number Placeholder 3">
            <a:extLst>
              <a:ext uri="{FF2B5EF4-FFF2-40B4-BE49-F238E27FC236}">
                <a16:creationId xmlns:a16="http://schemas.microsoft.com/office/drawing/2014/main" id="{6C4A2800-12C5-D0CB-931C-1A8A0FC9CDF6}"/>
              </a:ext>
            </a:extLst>
          </p:cNvPr>
          <p:cNvSpPr>
            <a:spLocks noGrp="1"/>
          </p:cNvSpPr>
          <p:nvPr>
            <p:ph type="sldNum" sz="quarter" idx="5"/>
          </p:nvPr>
        </p:nvSpPr>
        <p:spPr/>
        <p:txBody>
          <a:bodyPr/>
          <a:lstStyle/>
          <a:p>
            <a:fld id="{006BE02D-20C0-F840-AFAC-BEA99C74FDC2}" type="slidenum">
              <a:rPr lang="en-US" smtClean="0"/>
              <a:pPr/>
              <a:t>8</a:t>
            </a:fld>
            <a:endParaRPr lang="en-US" dirty="0"/>
          </a:p>
        </p:txBody>
      </p:sp>
    </p:spTree>
    <p:extLst>
      <p:ext uri="{BB962C8B-B14F-4D97-AF65-F5344CB8AC3E}">
        <p14:creationId xmlns:p14="http://schemas.microsoft.com/office/powerpoint/2010/main" val="3363972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2073F-101B-B3BA-BA2D-6E4261851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F9AA60-E731-D5E4-B5C8-1532363DD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47FD56-BEBC-B4BB-51F3-4327DDB67DC7}"/>
              </a:ext>
            </a:extLst>
          </p:cNvPr>
          <p:cNvSpPr>
            <a:spLocks noGrp="1"/>
          </p:cNvSpPr>
          <p:nvPr>
            <p:ph type="body" idx="1"/>
          </p:nvPr>
        </p:nvSpPr>
        <p:spPr/>
        <p:txBody>
          <a:bodyPr/>
          <a:lstStyle/>
          <a:p>
            <a:r>
              <a:rPr lang="en-US" sz="2400" b="0" i="0" kern="1200" dirty="0">
                <a:solidFill>
                  <a:schemeClr val="tx1"/>
                </a:solidFill>
                <a:effectLst/>
                <a:latin typeface="Montserrat Light" charset="0"/>
                <a:ea typeface="+mn-ea"/>
                <a:cs typeface="+mn-cs"/>
              </a:rPr>
              <a:t>The dialogue explicitly mapped how WEF nexus architecture connects to existing continental frameworks. Agenda 2063's aspirations can't be achieved without transboundary cooperation. NDC 3.0 submissions in 2025 indicated that at least 32 countries across Africa have nexus language included, but transboundary is often missing. The </a:t>
            </a:r>
            <a:r>
              <a:rPr lang="en-US" sz="2400" b="0" i="0" kern="1200" dirty="0" err="1">
                <a:solidFill>
                  <a:schemeClr val="tx1"/>
                </a:solidFill>
                <a:effectLst/>
                <a:latin typeface="Montserrat Light" charset="0"/>
                <a:ea typeface="+mn-ea"/>
                <a:cs typeface="+mn-cs"/>
              </a:rPr>
              <a:t>AfCFTA's</a:t>
            </a:r>
            <a:r>
              <a:rPr lang="en-US" sz="2400" b="0" i="0" kern="1200" dirty="0">
                <a:solidFill>
                  <a:schemeClr val="tx1"/>
                </a:solidFill>
                <a:effectLst/>
                <a:latin typeface="Montserrat Light" charset="0"/>
                <a:ea typeface="+mn-ea"/>
                <a:cs typeface="+mn-cs"/>
              </a:rPr>
              <a:t> infrastructure corridors depend on reliable water and energy systems that cross borders. The call is clear: alignment must move from voluntary to structural. Not hoping that coordination happens, but building systems that require it.</a:t>
            </a:r>
            <a:br>
              <a:rPr lang="en-US" dirty="0"/>
            </a:br>
            <a:endParaRPr lang="en-GB" dirty="0"/>
          </a:p>
        </p:txBody>
      </p:sp>
      <p:sp>
        <p:nvSpPr>
          <p:cNvPr id="4" name="Slide Number Placeholder 3">
            <a:extLst>
              <a:ext uri="{FF2B5EF4-FFF2-40B4-BE49-F238E27FC236}">
                <a16:creationId xmlns:a16="http://schemas.microsoft.com/office/drawing/2014/main" id="{42FFBF49-A52F-A6CE-E70C-1AFE5243D36A}"/>
              </a:ext>
            </a:extLst>
          </p:cNvPr>
          <p:cNvSpPr>
            <a:spLocks noGrp="1"/>
          </p:cNvSpPr>
          <p:nvPr>
            <p:ph type="sldNum" sz="quarter" idx="5"/>
          </p:nvPr>
        </p:nvSpPr>
        <p:spPr/>
        <p:txBody>
          <a:bodyPr/>
          <a:lstStyle/>
          <a:p>
            <a:fld id="{006BE02D-20C0-F840-AFAC-BEA99C74FDC2}" type="slidenum">
              <a:rPr lang="en-US" smtClean="0"/>
              <a:pPr/>
              <a:t>9</a:t>
            </a:fld>
            <a:endParaRPr lang="en-US" dirty="0"/>
          </a:p>
        </p:txBody>
      </p:sp>
    </p:spTree>
    <p:extLst>
      <p:ext uri="{BB962C8B-B14F-4D97-AF65-F5344CB8AC3E}">
        <p14:creationId xmlns:p14="http://schemas.microsoft.com/office/powerpoint/2010/main" val="457000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39083-8EA3-5C3A-653F-B8630798BF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5F7CE5-BBFC-8F62-4BEC-6ACEED6FD9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64798-E445-E084-E3CA-39F765F3E991}"/>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C67E1A0B-F35B-93BC-645D-63D81D1F7D20}"/>
              </a:ext>
            </a:extLst>
          </p:cNvPr>
          <p:cNvSpPr>
            <a:spLocks noGrp="1"/>
          </p:cNvSpPr>
          <p:nvPr>
            <p:ph type="sldNum" sz="quarter" idx="5"/>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16385207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sv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sv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5.sv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5.sv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6.sv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6.sv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sv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sv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sv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Masthea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9F67637-5B30-AA2E-29BA-5691172152A0}"/>
              </a:ext>
            </a:extLst>
          </p:cNvPr>
          <p:cNvSpPr>
            <a:spLocks noChangeAspect="1"/>
          </p:cNvSpPr>
          <p:nvPr userDrawn="1"/>
        </p:nvSpPr>
        <p:spPr>
          <a:xfrm flipV="1">
            <a:off x="0" y="1272839"/>
            <a:ext cx="24377652" cy="124431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sz="3599" dirty="0"/>
          </a:p>
        </p:txBody>
      </p:sp>
      <p:sp>
        <p:nvSpPr>
          <p:cNvPr id="32" name="Title Placeholder 1">
            <a:extLst>
              <a:ext uri="{FF2B5EF4-FFF2-40B4-BE49-F238E27FC236}">
                <a16:creationId xmlns:a16="http://schemas.microsoft.com/office/drawing/2014/main" id="{A92DBC04-A989-0CE6-49E7-8B4F78F52D3E}"/>
              </a:ext>
            </a:extLst>
          </p:cNvPr>
          <p:cNvSpPr>
            <a:spLocks noGrp="1"/>
          </p:cNvSpPr>
          <p:nvPr>
            <p:ph type="title"/>
          </p:nvPr>
        </p:nvSpPr>
        <p:spPr>
          <a:xfrm>
            <a:off x="647827" y="2715730"/>
            <a:ext cx="23081990" cy="964734"/>
          </a:xfrm>
          <a:prstGeom prst="rect">
            <a:avLst/>
          </a:prstGeom>
        </p:spPr>
        <p:txBody>
          <a:bodyPr vert="horz" lIns="91440" tIns="45720" rIns="91440" bIns="45720" rtlCol="0" anchor="ctr">
            <a:noAutofit/>
          </a:bodyPr>
          <a:lstStyle>
            <a:lvl1pPr>
              <a:defRPr sz="7200"/>
            </a:lvl1pPr>
          </a:lstStyle>
          <a:p>
            <a:r>
              <a:rPr lang="en-US"/>
              <a:t>Click to edit Master title style</a:t>
            </a:r>
            <a:endParaRPr lang="en-US" dirty="0"/>
          </a:p>
        </p:txBody>
      </p:sp>
      <p:sp>
        <p:nvSpPr>
          <p:cNvPr id="34" name="Text Placeholder 12">
            <a:extLst>
              <a:ext uri="{FF2B5EF4-FFF2-40B4-BE49-F238E27FC236}">
                <a16:creationId xmlns:a16="http://schemas.microsoft.com/office/drawing/2014/main" id="{E12039ED-6195-3E67-FAE7-13DC6E029712}"/>
              </a:ext>
            </a:extLst>
          </p:cNvPr>
          <p:cNvSpPr>
            <a:spLocks noGrp="1"/>
          </p:cNvSpPr>
          <p:nvPr>
            <p:ph type="body" sz="quarter" idx="10" hasCustomPrompt="1"/>
          </p:nvPr>
        </p:nvSpPr>
        <p:spPr>
          <a:xfrm>
            <a:off x="647827" y="5679501"/>
            <a:ext cx="23081990" cy="444852"/>
          </a:xfrm>
          <a:prstGeom prst="rect">
            <a:avLst/>
          </a:prstGeom>
        </p:spPr>
        <p:txBody>
          <a:bodyPr/>
          <a:lstStyle>
            <a:lvl1pPr>
              <a:defRPr b="1">
                <a:latin typeface="Arial" panose="020B0604020202020204" pitchFamily="34" charset="0"/>
                <a:cs typeface="Arial" panose="020B0604020202020204" pitchFamily="34" charset="0"/>
              </a:defRPr>
            </a:lvl1pPr>
          </a:lstStyle>
          <a:p>
            <a:pPr lvl="0"/>
            <a:r>
              <a:rPr lang="en-GB" dirty="0"/>
              <a:t>Presenter Name</a:t>
            </a:r>
          </a:p>
        </p:txBody>
      </p:sp>
      <p:sp>
        <p:nvSpPr>
          <p:cNvPr id="35" name="Text Placeholder 12">
            <a:extLst>
              <a:ext uri="{FF2B5EF4-FFF2-40B4-BE49-F238E27FC236}">
                <a16:creationId xmlns:a16="http://schemas.microsoft.com/office/drawing/2014/main" id="{9D26BB48-A47D-76C8-83D5-C776581ACEAE}"/>
              </a:ext>
            </a:extLst>
          </p:cNvPr>
          <p:cNvSpPr>
            <a:spLocks noGrp="1"/>
          </p:cNvSpPr>
          <p:nvPr>
            <p:ph type="body" sz="quarter" idx="11" hasCustomPrompt="1"/>
          </p:nvPr>
        </p:nvSpPr>
        <p:spPr>
          <a:xfrm>
            <a:off x="647827" y="6264650"/>
            <a:ext cx="23081990" cy="444852"/>
          </a:xfrm>
          <a:prstGeom prst="rect">
            <a:avLst/>
          </a:prstGeom>
        </p:spPr>
        <p:txBody>
          <a:bodyPr/>
          <a:lstStyle>
            <a:lvl1pPr>
              <a:defRPr b="0">
                <a:latin typeface="Arial" panose="020B0604020202020204" pitchFamily="34" charset="0"/>
                <a:cs typeface="Arial" panose="020B0604020202020204" pitchFamily="34" charset="0"/>
              </a:defRPr>
            </a:lvl1pPr>
          </a:lstStyle>
          <a:p>
            <a:pPr lvl="0"/>
            <a:r>
              <a:rPr lang="en-GB" dirty="0"/>
              <a:t>Presenter Title</a:t>
            </a:r>
          </a:p>
        </p:txBody>
      </p:sp>
      <p:sp>
        <p:nvSpPr>
          <p:cNvPr id="3" name="TextBox 2">
            <a:extLst>
              <a:ext uri="{FF2B5EF4-FFF2-40B4-BE49-F238E27FC236}">
                <a16:creationId xmlns:a16="http://schemas.microsoft.com/office/drawing/2014/main" id="{C05EFE4E-3EDE-4556-DB74-C18C43C5335F}"/>
              </a:ext>
            </a:extLst>
          </p:cNvPr>
          <p:cNvSpPr txBox="1"/>
          <p:nvPr userDrawn="1"/>
        </p:nvSpPr>
        <p:spPr>
          <a:xfrm>
            <a:off x="457911" y="372690"/>
            <a:ext cx="4587603" cy="646331"/>
          </a:xfrm>
          <a:prstGeom prst="rect">
            <a:avLst/>
          </a:prstGeom>
          <a:noFill/>
        </p:spPr>
        <p:txBody>
          <a:bodyPr wrap="none" rtlCol="0">
            <a:spAutoFit/>
          </a:bodyPr>
          <a:lstStyle/>
          <a:p>
            <a:r>
              <a:rPr lang="en-JP" sz="1800" b="1" dirty="0">
                <a:latin typeface="Arial" panose="020B0604020202020204" pitchFamily="34" charset="0"/>
                <a:cs typeface="Arial" panose="020B0604020202020204" pitchFamily="34" charset="0"/>
              </a:rPr>
              <a:t>United Nations University</a:t>
            </a:r>
          </a:p>
          <a:p>
            <a:r>
              <a:rPr lang="en-GB" sz="1800" dirty="0">
                <a:latin typeface="Arial" panose="020B0604020202020204" pitchFamily="34" charset="0"/>
                <a:cs typeface="Arial" panose="020B0604020202020204" pitchFamily="34" charset="0"/>
              </a:rPr>
              <a:t>Institute for Water, Environment and Health</a:t>
            </a:r>
          </a:p>
        </p:txBody>
      </p:sp>
      <p:pic>
        <p:nvPicPr>
          <p:cNvPr id="2" name="Graphic 1">
            <a:extLst>
              <a:ext uri="{FF2B5EF4-FFF2-40B4-BE49-F238E27FC236}">
                <a16:creationId xmlns:a16="http://schemas.microsoft.com/office/drawing/2014/main" id="{96731921-CAFB-9A4C-1133-9787D44577B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939885" y="11278235"/>
            <a:ext cx="2437765" cy="2437765"/>
          </a:xfrm>
          <a:prstGeom prst="rect">
            <a:avLst/>
          </a:prstGeom>
        </p:spPr>
      </p:pic>
      <p:pic>
        <p:nvPicPr>
          <p:cNvPr id="4" name="Graphic 3">
            <a:extLst>
              <a:ext uri="{FF2B5EF4-FFF2-40B4-BE49-F238E27FC236}">
                <a16:creationId xmlns:a16="http://schemas.microsoft.com/office/drawing/2014/main" id="{85B702E5-E20B-DFD0-A5D3-9C72289EEE6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1556000"/>
            <a:ext cx="3857143" cy="2160000"/>
          </a:xfrm>
          <a:prstGeom prst="rect">
            <a:avLst/>
          </a:prstGeom>
        </p:spPr>
      </p:pic>
    </p:spTree>
    <p:extLst>
      <p:ext uri="{BB962C8B-B14F-4D97-AF65-F5344CB8AC3E}">
        <p14:creationId xmlns:p14="http://schemas.microsoft.com/office/powerpoint/2010/main" val="2247335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F03DB-ABC4-18D0-A443-02F0D1652BB8}"/>
              </a:ext>
            </a:extLst>
          </p:cNvPr>
          <p:cNvSpPr>
            <a:spLocks noGrp="1"/>
          </p:cNvSpPr>
          <p:nvPr>
            <p:ph type="ctrTitle"/>
          </p:nvPr>
        </p:nvSpPr>
        <p:spPr>
          <a:xfrm>
            <a:off x="3047206" y="2244726"/>
            <a:ext cx="18283238" cy="4775200"/>
          </a:xfrm>
        </p:spPr>
        <p:txBody>
          <a:bodyPr anchor="b"/>
          <a:lstStyle>
            <a:lvl1pPr algn="ctr">
              <a:defRPr sz="11997"/>
            </a:lvl1pPr>
          </a:lstStyle>
          <a:p>
            <a:r>
              <a:rPr lang="en-US"/>
              <a:t>Click to edit Master title style</a:t>
            </a:r>
            <a:endParaRPr lang="en-ZA"/>
          </a:p>
        </p:txBody>
      </p:sp>
      <p:sp>
        <p:nvSpPr>
          <p:cNvPr id="3" name="Subtitle 2">
            <a:extLst>
              <a:ext uri="{FF2B5EF4-FFF2-40B4-BE49-F238E27FC236}">
                <a16:creationId xmlns:a16="http://schemas.microsoft.com/office/drawing/2014/main" id="{263678B9-D7BE-0064-3FB9-AC6B81DDB775}"/>
              </a:ext>
            </a:extLst>
          </p:cNvPr>
          <p:cNvSpPr>
            <a:spLocks noGrp="1"/>
          </p:cNvSpPr>
          <p:nvPr>
            <p:ph type="subTitle" idx="1"/>
          </p:nvPr>
        </p:nvSpPr>
        <p:spPr>
          <a:xfrm>
            <a:off x="3047206" y="7204076"/>
            <a:ext cx="18283238" cy="3311524"/>
          </a:xfrm>
        </p:spPr>
        <p:txBody>
          <a:bodyPr/>
          <a:lstStyle>
            <a:lvl1pPr marL="0" indent="0" algn="ctr">
              <a:buNone/>
              <a:defRPr sz="4799"/>
            </a:lvl1pPr>
            <a:lvl2pPr marL="914171" indent="0" algn="ctr">
              <a:buNone/>
              <a:defRPr sz="3999"/>
            </a:lvl2pPr>
            <a:lvl3pPr marL="1828343" indent="0" algn="ctr">
              <a:buNone/>
              <a:defRPr sz="3599"/>
            </a:lvl3pPr>
            <a:lvl4pPr marL="2742514" indent="0" algn="ctr">
              <a:buNone/>
              <a:defRPr sz="3199"/>
            </a:lvl4pPr>
            <a:lvl5pPr marL="3656686" indent="0" algn="ctr">
              <a:buNone/>
              <a:defRPr sz="3199"/>
            </a:lvl5pPr>
            <a:lvl6pPr marL="4570857" indent="0" algn="ctr">
              <a:buNone/>
              <a:defRPr sz="3199"/>
            </a:lvl6pPr>
            <a:lvl7pPr marL="5485028" indent="0" algn="ctr">
              <a:buNone/>
              <a:defRPr sz="3199"/>
            </a:lvl7pPr>
            <a:lvl8pPr marL="6399200" indent="0" algn="ctr">
              <a:buNone/>
              <a:defRPr sz="3199"/>
            </a:lvl8pPr>
            <a:lvl9pPr marL="7313371" indent="0" algn="ctr">
              <a:buNone/>
              <a:defRPr sz="3199"/>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86121857-3881-F4F0-3369-B78222DA5E17}"/>
              </a:ext>
            </a:extLst>
          </p:cNvPr>
          <p:cNvSpPr>
            <a:spLocks noGrp="1"/>
          </p:cNvSpPr>
          <p:nvPr>
            <p:ph type="dt" sz="half" idx="10"/>
          </p:nvPr>
        </p:nvSpPr>
        <p:spPr/>
        <p:txBody>
          <a:bodyPr/>
          <a:lstStyle/>
          <a:p>
            <a:fld id="{9C68C1F9-131F-4625-A8D9-71CF2339CDCF}" type="datetimeFigureOut">
              <a:rPr lang="en-ZA" smtClean="0"/>
              <a:t>2026/05/12</a:t>
            </a:fld>
            <a:endParaRPr lang="en-ZA"/>
          </a:p>
        </p:txBody>
      </p:sp>
      <p:sp>
        <p:nvSpPr>
          <p:cNvPr id="5" name="Footer Placeholder 4">
            <a:extLst>
              <a:ext uri="{FF2B5EF4-FFF2-40B4-BE49-F238E27FC236}">
                <a16:creationId xmlns:a16="http://schemas.microsoft.com/office/drawing/2014/main" id="{F7B6BBED-03BF-49BF-8C5B-2FA336E6497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7A2A422-67A3-6FF3-06F2-E6B09C968E71}"/>
              </a:ext>
            </a:extLst>
          </p:cNvPr>
          <p:cNvSpPr>
            <a:spLocks noGrp="1"/>
          </p:cNvSpPr>
          <p:nvPr>
            <p:ph type="sldNum" sz="quarter" idx="12"/>
          </p:nvPr>
        </p:nvSpPr>
        <p:spPr/>
        <p:txBody>
          <a:bodyPr/>
          <a:lstStyle/>
          <a:p>
            <a:fld id="{5664BF11-BB3B-428D-A70C-737C1269B806}" type="slidenum">
              <a:rPr lang="en-ZA" smtClean="0"/>
              <a:t>‹#›</a:t>
            </a:fld>
            <a:endParaRPr lang="en-ZA"/>
          </a:p>
        </p:txBody>
      </p:sp>
    </p:spTree>
    <p:extLst>
      <p:ext uri="{BB962C8B-B14F-4D97-AF65-F5344CB8AC3E}">
        <p14:creationId xmlns:p14="http://schemas.microsoft.com/office/powerpoint/2010/main" val="1249293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ith Masthea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9F67637-5B30-AA2E-29BA-5691172152A0}"/>
              </a:ext>
            </a:extLst>
          </p:cNvPr>
          <p:cNvSpPr>
            <a:spLocks noChangeAspect="1"/>
          </p:cNvSpPr>
          <p:nvPr userDrawn="1"/>
        </p:nvSpPr>
        <p:spPr>
          <a:xfrm flipV="1">
            <a:off x="0" y="1272839"/>
            <a:ext cx="24377652" cy="124431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sz="3599" dirty="0"/>
          </a:p>
        </p:txBody>
      </p:sp>
      <p:sp>
        <p:nvSpPr>
          <p:cNvPr id="32" name="Title Placeholder 1">
            <a:extLst>
              <a:ext uri="{FF2B5EF4-FFF2-40B4-BE49-F238E27FC236}">
                <a16:creationId xmlns:a16="http://schemas.microsoft.com/office/drawing/2014/main" id="{A92DBC04-A989-0CE6-49E7-8B4F78F52D3E}"/>
              </a:ext>
            </a:extLst>
          </p:cNvPr>
          <p:cNvSpPr>
            <a:spLocks noGrp="1"/>
          </p:cNvSpPr>
          <p:nvPr>
            <p:ph type="title"/>
          </p:nvPr>
        </p:nvSpPr>
        <p:spPr>
          <a:xfrm>
            <a:off x="647827" y="2715730"/>
            <a:ext cx="23081990" cy="964734"/>
          </a:xfrm>
          <a:prstGeom prst="rect">
            <a:avLst/>
          </a:prstGeom>
        </p:spPr>
        <p:txBody>
          <a:bodyPr vert="horz" lIns="91440" tIns="45720" rIns="91440" bIns="45720" rtlCol="0" anchor="ctr">
            <a:noAutofit/>
          </a:bodyPr>
          <a:lstStyle>
            <a:lvl1pPr>
              <a:defRPr sz="7200"/>
            </a:lvl1pPr>
          </a:lstStyle>
          <a:p>
            <a:r>
              <a:rPr lang="en-GB" dirty="0"/>
              <a:t>Click to edit Master title style</a:t>
            </a:r>
            <a:endParaRPr lang="en-US" dirty="0"/>
          </a:p>
        </p:txBody>
      </p:sp>
      <p:sp>
        <p:nvSpPr>
          <p:cNvPr id="34" name="Text Placeholder 12">
            <a:extLst>
              <a:ext uri="{FF2B5EF4-FFF2-40B4-BE49-F238E27FC236}">
                <a16:creationId xmlns:a16="http://schemas.microsoft.com/office/drawing/2014/main" id="{E12039ED-6195-3E67-FAE7-13DC6E029712}"/>
              </a:ext>
            </a:extLst>
          </p:cNvPr>
          <p:cNvSpPr>
            <a:spLocks noGrp="1"/>
          </p:cNvSpPr>
          <p:nvPr>
            <p:ph type="body" sz="quarter" idx="10" hasCustomPrompt="1"/>
          </p:nvPr>
        </p:nvSpPr>
        <p:spPr>
          <a:xfrm>
            <a:off x="647827" y="5679501"/>
            <a:ext cx="23081990" cy="444852"/>
          </a:xfrm>
          <a:prstGeom prst="rect">
            <a:avLst/>
          </a:prstGeom>
        </p:spPr>
        <p:txBody>
          <a:bodyPr/>
          <a:lstStyle>
            <a:lvl1pPr>
              <a:defRPr b="1">
                <a:latin typeface="Arial" panose="020B0604020202020204" pitchFamily="34" charset="0"/>
                <a:cs typeface="Arial" panose="020B0604020202020204" pitchFamily="34" charset="0"/>
              </a:defRPr>
            </a:lvl1pPr>
          </a:lstStyle>
          <a:p>
            <a:pPr lvl="0"/>
            <a:r>
              <a:rPr lang="en-GB" dirty="0"/>
              <a:t>Presenter Name</a:t>
            </a:r>
          </a:p>
        </p:txBody>
      </p:sp>
      <p:sp>
        <p:nvSpPr>
          <p:cNvPr id="35" name="Text Placeholder 12">
            <a:extLst>
              <a:ext uri="{FF2B5EF4-FFF2-40B4-BE49-F238E27FC236}">
                <a16:creationId xmlns:a16="http://schemas.microsoft.com/office/drawing/2014/main" id="{9D26BB48-A47D-76C8-83D5-C776581ACEAE}"/>
              </a:ext>
            </a:extLst>
          </p:cNvPr>
          <p:cNvSpPr>
            <a:spLocks noGrp="1"/>
          </p:cNvSpPr>
          <p:nvPr>
            <p:ph type="body" sz="quarter" idx="11" hasCustomPrompt="1"/>
          </p:nvPr>
        </p:nvSpPr>
        <p:spPr>
          <a:xfrm>
            <a:off x="647827" y="6264650"/>
            <a:ext cx="23081990" cy="444852"/>
          </a:xfrm>
          <a:prstGeom prst="rect">
            <a:avLst/>
          </a:prstGeom>
        </p:spPr>
        <p:txBody>
          <a:bodyPr/>
          <a:lstStyle>
            <a:lvl1pPr>
              <a:defRPr b="0">
                <a:latin typeface="Arial" panose="020B0604020202020204" pitchFamily="34" charset="0"/>
                <a:cs typeface="Arial" panose="020B0604020202020204" pitchFamily="34" charset="0"/>
              </a:defRPr>
            </a:lvl1pPr>
          </a:lstStyle>
          <a:p>
            <a:pPr lvl="0"/>
            <a:r>
              <a:rPr lang="en-GB" dirty="0"/>
              <a:t>Presenter Title</a:t>
            </a:r>
          </a:p>
        </p:txBody>
      </p:sp>
      <p:sp>
        <p:nvSpPr>
          <p:cNvPr id="3" name="TextBox 2">
            <a:extLst>
              <a:ext uri="{FF2B5EF4-FFF2-40B4-BE49-F238E27FC236}">
                <a16:creationId xmlns:a16="http://schemas.microsoft.com/office/drawing/2014/main" id="{C05EFE4E-3EDE-4556-DB74-C18C43C5335F}"/>
              </a:ext>
            </a:extLst>
          </p:cNvPr>
          <p:cNvSpPr txBox="1"/>
          <p:nvPr userDrawn="1"/>
        </p:nvSpPr>
        <p:spPr>
          <a:xfrm>
            <a:off x="457911" y="372690"/>
            <a:ext cx="4587603" cy="646331"/>
          </a:xfrm>
          <a:prstGeom prst="rect">
            <a:avLst/>
          </a:prstGeom>
          <a:noFill/>
        </p:spPr>
        <p:txBody>
          <a:bodyPr wrap="none" rtlCol="0">
            <a:spAutoFit/>
          </a:bodyPr>
          <a:lstStyle/>
          <a:p>
            <a:r>
              <a:rPr lang="en-JP" sz="1800" b="1" dirty="0">
                <a:latin typeface="Arial" panose="020B0604020202020204" pitchFamily="34" charset="0"/>
                <a:cs typeface="Arial" panose="020B0604020202020204" pitchFamily="34" charset="0"/>
              </a:rPr>
              <a:t>United Nations University</a:t>
            </a:r>
          </a:p>
          <a:p>
            <a:r>
              <a:rPr lang="en-GB" sz="1800" dirty="0">
                <a:latin typeface="Arial" panose="020B0604020202020204" pitchFamily="34" charset="0"/>
                <a:cs typeface="Arial" panose="020B0604020202020204" pitchFamily="34" charset="0"/>
              </a:rPr>
              <a:t>Institute for Water, Environment and Health</a:t>
            </a:r>
          </a:p>
        </p:txBody>
      </p:sp>
      <p:pic>
        <p:nvPicPr>
          <p:cNvPr id="2" name="Graphic 1">
            <a:extLst>
              <a:ext uri="{FF2B5EF4-FFF2-40B4-BE49-F238E27FC236}">
                <a16:creationId xmlns:a16="http://schemas.microsoft.com/office/drawing/2014/main" id="{2E0C6A27-BFF5-11B5-1BF1-498FE95F0F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939885" y="11278235"/>
            <a:ext cx="2437765" cy="2437765"/>
          </a:xfrm>
          <a:prstGeom prst="rect">
            <a:avLst/>
          </a:prstGeom>
        </p:spPr>
      </p:pic>
      <p:pic>
        <p:nvPicPr>
          <p:cNvPr id="4" name="Graphic 3">
            <a:extLst>
              <a:ext uri="{FF2B5EF4-FFF2-40B4-BE49-F238E27FC236}">
                <a16:creationId xmlns:a16="http://schemas.microsoft.com/office/drawing/2014/main" id="{EB3C1B4B-961B-1682-96EF-EB1A2909F83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1556000"/>
            <a:ext cx="3857143" cy="2160000"/>
          </a:xfrm>
          <a:prstGeom prst="rect">
            <a:avLst/>
          </a:prstGeom>
        </p:spPr>
      </p:pic>
    </p:spTree>
    <p:extLst>
      <p:ext uri="{BB962C8B-B14F-4D97-AF65-F5344CB8AC3E}">
        <p14:creationId xmlns:p14="http://schemas.microsoft.com/office/powerpoint/2010/main" val="504143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04B394-C160-C172-A8F2-C986BC4B48D6}"/>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1558573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24F3EC9E-6E73-B44C-D709-68480A767F1C}"/>
              </a:ext>
            </a:extLst>
          </p:cNvPr>
          <p:cNvSpPr>
            <a:spLocks noGrp="1"/>
          </p:cNvSpPr>
          <p:nvPr>
            <p:ph type="body" sz="quarter" idx="10"/>
          </p:nvPr>
        </p:nvSpPr>
        <p:spPr>
          <a:xfrm>
            <a:off x="1453874" y="2186856"/>
            <a:ext cx="21469899" cy="964734"/>
          </a:xfrm>
          <a:prstGeom prst="rect">
            <a:avLst/>
          </a:prstGeom>
        </p:spPr>
        <p:txBody>
          <a:bodyPr/>
          <a:lstStyle>
            <a:lvl1pPr>
              <a:defRPr>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18" name="Title Placeholder 1">
            <a:extLst>
              <a:ext uri="{FF2B5EF4-FFF2-40B4-BE49-F238E27FC236}">
                <a16:creationId xmlns:a16="http://schemas.microsoft.com/office/drawing/2014/main" id="{F3460A0C-C28E-0A82-58EF-CAB46741C5E6}"/>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2F6F221C-0547-0F4C-BD3A-264D3782B010}"/>
              </a:ext>
            </a:extLst>
          </p:cNvPr>
          <p:cNvSpPr>
            <a:spLocks noGrp="1"/>
          </p:cNvSpPr>
          <p:nvPr>
            <p:ph type="sldNum" sz="quarter" idx="11"/>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473421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69AB5DE0-73A2-C190-C44C-336663D502C6}"/>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DCA51079-3F49-E70F-F093-4D2714DA8EA6}"/>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64314448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D899C450-791F-715A-08A7-676358B379ED}"/>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9" name="Content Placeholder 2">
            <a:extLst>
              <a:ext uri="{FF2B5EF4-FFF2-40B4-BE49-F238E27FC236}">
                <a16:creationId xmlns:a16="http://schemas.microsoft.com/office/drawing/2014/main" id="{1A12C5C4-F985-1699-2BDE-64EE4ECE5F91}"/>
              </a:ext>
            </a:extLst>
          </p:cNvPr>
          <p:cNvSpPr>
            <a:spLocks noGrp="1"/>
          </p:cNvSpPr>
          <p:nvPr>
            <p:ph sz="half" idx="1"/>
          </p:nvPr>
        </p:nvSpPr>
        <p:spPr>
          <a:xfrm>
            <a:off x="1453874" y="2188439"/>
            <a:ext cx="2146989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2" name="Slide Number Placeholder 1">
            <a:extLst>
              <a:ext uri="{FF2B5EF4-FFF2-40B4-BE49-F238E27FC236}">
                <a16:creationId xmlns:a16="http://schemas.microsoft.com/office/drawing/2014/main" id="{99BD6966-9A67-E143-7318-1EC47A7A856C}"/>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601971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ual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53874" y="2188439"/>
            <a:ext cx="1031496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12" name="Content Placeholder 2">
            <a:extLst>
              <a:ext uri="{FF2B5EF4-FFF2-40B4-BE49-F238E27FC236}">
                <a16:creationId xmlns:a16="http://schemas.microsoft.com/office/drawing/2014/main" id="{06145780-6497-E810-CEF6-FAC4E6100ED4}"/>
              </a:ext>
            </a:extLst>
          </p:cNvPr>
          <p:cNvSpPr>
            <a:spLocks noGrp="1"/>
          </p:cNvSpPr>
          <p:nvPr>
            <p:ph sz="half" idx="10"/>
          </p:nvPr>
        </p:nvSpPr>
        <p:spPr>
          <a:xfrm>
            <a:off x="12608809" y="2207836"/>
            <a:ext cx="1031496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2" name="Slide Number Placeholder 1">
            <a:extLst>
              <a:ext uri="{FF2B5EF4-FFF2-40B4-BE49-F238E27FC236}">
                <a16:creationId xmlns:a16="http://schemas.microsoft.com/office/drawing/2014/main" id="{098C7083-A198-BED7-284C-AB5DACDD0086}"/>
              </a:ext>
            </a:extLst>
          </p:cNvPr>
          <p:cNvSpPr>
            <a:spLocks noGrp="1"/>
          </p:cNvSpPr>
          <p:nvPr>
            <p:ph type="sldNum" sz="quarter" idx="11"/>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2678228208"/>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Left Tex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6145780-6497-E810-CEF6-FAC4E6100ED4}"/>
              </a:ext>
            </a:extLst>
          </p:cNvPr>
          <p:cNvSpPr>
            <a:spLocks noGrp="1"/>
          </p:cNvSpPr>
          <p:nvPr>
            <p:ph sz="half" idx="10"/>
          </p:nvPr>
        </p:nvSpPr>
        <p:spPr>
          <a:xfrm>
            <a:off x="8913282" y="2186571"/>
            <a:ext cx="14010492"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p:txBody>
      </p:sp>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04B13985-E123-4F94-F807-1F9624F42327}"/>
              </a:ext>
            </a:extLst>
          </p:cNvPr>
          <p:cNvSpPr>
            <a:spLocks noGrp="1"/>
          </p:cNvSpPr>
          <p:nvPr>
            <p:ph type="body" sz="quarter" idx="11"/>
          </p:nvPr>
        </p:nvSpPr>
        <p:spPr>
          <a:xfrm>
            <a:off x="1453874" y="2186571"/>
            <a:ext cx="6551083" cy="8702676"/>
          </a:xfrm>
          <a:prstGeom prst="rect">
            <a:avLst/>
          </a:prstGeom>
          <a:solidFill>
            <a:schemeClr val="bg2"/>
          </a:solidFill>
        </p:spPr>
        <p:txBody>
          <a:bodyPr lIns="360000" tIns="360000" rIns="360000" bIns="360000"/>
          <a:lstStyle>
            <a:lvl1pPr marL="457200" indent="-457200">
              <a:buFont typeface="Arial" panose="020B0604020202020204" pitchFamily="34" charset="0"/>
              <a:buChar char="•"/>
              <a:defRPr sz="2400">
                <a:solidFill>
                  <a:schemeClr val="tx1"/>
                </a:solidFill>
              </a:defRPr>
            </a:lvl1pPr>
          </a:lstStyle>
          <a:p>
            <a:pPr lvl="0"/>
            <a:r>
              <a:rPr lang="en-US" dirty="0"/>
              <a:t>Click to edit Master text styles</a:t>
            </a:r>
          </a:p>
        </p:txBody>
      </p:sp>
      <p:sp>
        <p:nvSpPr>
          <p:cNvPr id="2" name="Slide Number Placeholder 1">
            <a:extLst>
              <a:ext uri="{FF2B5EF4-FFF2-40B4-BE49-F238E27FC236}">
                <a16:creationId xmlns:a16="http://schemas.microsoft.com/office/drawing/2014/main" id="{6F1B5A07-FB18-A61C-7416-E5BBC34E95A6}"/>
              </a:ext>
            </a:extLst>
          </p:cNvPr>
          <p:cNvSpPr>
            <a:spLocks noGrp="1"/>
          </p:cNvSpPr>
          <p:nvPr>
            <p:ph type="sldNum" sz="quarter" idx="12"/>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846722959"/>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Right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53873" y="2188439"/>
            <a:ext cx="14010491"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p:txBody>
      </p:sp>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Text Placeholder 6">
            <a:extLst>
              <a:ext uri="{FF2B5EF4-FFF2-40B4-BE49-F238E27FC236}">
                <a16:creationId xmlns:a16="http://schemas.microsoft.com/office/drawing/2014/main" id="{652F99E9-88A0-91C9-41FB-266C65A8B6BF}"/>
              </a:ext>
            </a:extLst>
          </p:cNvPr>
          <p:cNvSpPr>
            <a:spLocks noGrp="1"/>
          </p:cNvSpPr>
          <p:nvPr>
            <p:ph type="body" sz="quarter" idx="11"/>
          </p:nvPr>
        </p:nvSpPr>
        <p:spPr>
          <a:xfrm>
            <a:off x="16372690" y="2186571"/>
            <a:ext cx="6551083" cy="8702676"/>
          </a:xfrm>
          <a:prstGeom prst="rect">
            <a:avLst/>
          </a:prstGeom>
          <a:solidFill>
            <a:schemeClr val="bg2"/>
          </a:solidFill>
        </p:spPr>
        <p:txBody>
          <a:bodyPr lIns="360000" tIns="360000" rIns="360000" bIns="360000"/>
          <a:lstStyle>
            <a:lvl1pPr marL="457200" indent="-457200">
              <a:buFont typeface="Arial" panose="020B0604020202020204" pitchFamily="34" charset="0"/>
              <a:buChar char="•"/>
              <a:defRPr sz="2400">
                <a:solidFill>
                  <a:schemeClr val="tx1"/>
                </a:solidFill>
              </a:defRPr>
            </a:lvl1pPr>
          </a:lstStyle>
          <a:p>
            <a:pPr lvl="0"/>
            <a:r>
              <a:rPr lang="en-US" dirty="0"/>
              <a:t>Click to edit Master text styles</a:t>
            </a:r>
          </a:p>
        </p:txBody>
      </p:sp>
      <p:sp>
        <p:nvSpPr>
          <p:cNvPr id="4" name="Slide Number Placeholder 3">
            <a:extLst>
              <a:ext uri="{FF2B5EF4-FFF2-40B4-BE49-F238E27FC236}">
                <a16:creationId xmlns:a16="http://schemas.microsoft.com/office/drawing/2014/main" id="{472EC067-F3D0-C383-B65E-AFF1D0105FB4}"/>
              </a:ext>
            </a:extLst>
          </p:cNvPr>
          <p:cNvSpPr>
            <a:spLocks noGrp="1"/>
          </p:cNvSpPr>
          <p:nvPr>
            <p:ph type="sldNum" sz="quarter" idx="12"/>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129222804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DCE1BF-61E0-6221-E145-D41ED723A414}"/>
              </a:ext>
            </a:extLst>
          </p:cNvPr>
          <p:cNvSpPr>
            <a:spLocks noChangeAspect="1"/>
          </p:cNvSpPr>
          <p:nvPr userDrawn="1"/>
        </p:nvSpPr>
        <p:spPr>
          <a:xfrm flipV="1">
            <a:off x="0" y="0"/>
            <a:ext cx="24377652"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sz="3599" dirty="0"/>
          </a:p>
        </p:txBody>
      </p:sp>
      <p:sp>
        <p:nvSpPr>
          <p:cNvPr id="10" name="Text Placeholder 12">
            <a:extLst>
              <a:ext uri="{FF2B5EF4-FFF2-40B4-BE49-F238E27FC236}">
                <a16:creationId xmlns:a16="http://schemas.microsoft.com/office/drawing/2014/main" id="{FEF73615-9B03-679E-D9BC-467460E21E96}"/>
              </a:ext>
            </a:extLst>
          </p:cNvPr>
          <p:cNvSpPr>
            <a:spLocks noGrp="1"/>
          </p:cNvSpPr>
          <p:nvPr>
            <p:ph type="body" sz="quarter" idx="10" hasCustomPrompt="1"/>
          </p:nvPr>
        </p:nvSpPr>
        <p:spPr>
          <a:xfrm>
            <a:off x="1453875" y="5200779"/>
            <a:ext cx="21469899" cy="964734"/>
          </a:xfrm>
          <a:prstGeom prst="rect">
            <a:avLst/>
          </a:prstGeom>
        </p:spPr>
        <p:txBody>
          <a:bodyPr/>
          <a:lstStyle>
            <a:lvl1pPr algn="ctr">
              <a:defRPr sz="7200" b="1">
                <a:latin typeface="Arial" panose="020B0604020202020204" pitchFamily="34" charset="0"/>
                <a:cs typeface="Arial" panose="020B0604020202020204" pitchFamily="34" charset="0"/>
              </a:defRPr>
            </a:lvl1pPr>
          </a:lstStyle>
          <a:p>
            <a:pPr lvl="0"/>
            <a:r>
              <a:rPr lang="en-GB" dirty="0"/>
              <a:t>Thank you.</a:t>
            </a:r>
          </a:p>
        </p:txBody>
      </p:sp>
      <p:sp>
        <p:nvSpPr>
          <p:cNvPr id="12" name="Text Placeholder 12">
            <a:extLst>
              <a:ext uri="{FF2B5EF4-FFF2-40B4-BE49-F238E27FC236}">
                <a16:creationId xmlns:a16="http://schemas.microsoft.com/office/drawing/2014/main" id="{C27CD8BB-1CFE-C381-8633-296CFE24D389}"/>
              </a:ext>
            </a:extLst>
          </p:cNvPr>
          <p:cNvSpPr>
            <a:spLocks noGrp="1"/>
          </p:cNvSpPr>
          <p:nvPr>
            <p:ph type="body" sz="quarter" idx="11" hasCustomPrompt="1"/>
          </p:nvPr>
        </p:nvSpPr>
        <p:spPr>
          <a:xfrm>
            <a:off x="1453875" y="6858000"/>
            <a:ext cx="21469899" cy="634969"/>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err="1"/>
              <a:t>c.kobayashi@unu.edu</a:t>
            </a:r>
            <a:endParaRPr lang="en-GB" dirty="0"/>
          </a:p>
        </p:txBody>
      </p:sp>
      <p:pic>
        <p:nvPicPr>
          <p:cNvPr id="2" name="Graphic 1">
            <a:extLst>
              <a:ext uri="{FF2B5EF4-FFF2-40B4-BE49-F238E27FC236}">
                <a16:creationId xmlns:a16="http://schemas.microsoft.com/office/drawing/2014/main" id="{F05A4161-D113-6CF7-C6FC-03676D1B902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939885" y="11278235"/>
            <a:ext cx="2437765" cy="2437765"/>
          </a:xfrm>
          <a:prstGeom prst="rect">
            <a:avLst/>
          </a:prstGeom>
        </p:spPr>
      </p:pic>
      <p:pic>
        <p:nvPicPr>
          <p:cNvPr id="4" name="Graphic 3">
            <a:extLst>
              <a:ext uri="{FF2B5EF4-FFF2-40B4-BE49-F238E27FC236}">
                <a16:creationId xmlns:a16="http://schemas.microsoft.com/office/drawing/2014/main" id="{E1FB59B1-2C92-B085-C262-A271433F34C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1556000"/>
            <a:ext cx="3857143" cy="2160000"/>
          </a:xfrm>
          <a:prstGeom prst="rect">
            <a:avLst/>
          </a:prstGeom>
        </p:spPr>
      </p:pic>
    </p:spTree>
    <p:extLst>
      <p:ext uri="{BB962C8B-B14F-4D97-AF65-F5344CB8AC3E}">
        <p14:creationId xmlns:p14="http://schemas.microsoft.com/office/powerpoint/2010/main" val="66051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ED2417-4635-CC14-6816-7B052F3A17FA}"/>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684069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with Masthea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9F67637-5B30-AA2E-29BA-5691172152A0}"/>
              </a:ext>
            </a:extLst>
          </p:cNvPr>
          <p:cNvSpPr>
            <a:spLocks noChangeAspect="1"/>
          </p:cNvSpPr>
          <p:nvPr userDrawn="1"/>
        </p:nvSpPr>
        <p:spPr>
          <a:xfrm flipV="1">
            <a:off x="0" y="1272839"/>
            <a:ext cx="24377652" cy="124431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sz="3599" dirty="0"/>
          </a:p>
        </p:txBody>
      </p:sp>
      <p:sp>
        <p:nvSpPr>
          <p:cNvPr id="32" name="Title Placeholder 1">
            <a:extLst>
              <a:ext uri="{FF2B5EF4-FFF2-40B4-BE49-F238E27FC236}">
                <a16:creationId xmlns:a16="http://schemas.microsoft.com/office/drawing/2014/main" id="{A92DBC04-A989-0CE6-49E7-8B4F78F52D3E}"/>
              </a:ext>
            </a:extLst>
          </p:cNvPr>
          <p:cNvSpPr>
            <a:spLocks noGrp="1"/>
          </p:cNvSpPr>
          <p:nvPr>
            <p:ph type="title"/>
          </p:nvPr>
        </p:nvSpPr>
        <p:spPr>
          <a:xfrm>
            <a:off x="647827" y="2715730"/>
            <a:ext cx="23081990" cy="964734"/>
          </a:xfrm>
          <a:prstGeom prst="rect">
            <a:avLst/>
          </a:prstGeom>
        </p:spPr>
        <p:txBody>
          <a:bodyPr vert="horz" lIns="91440" tIns="45720" rIns="91440" bIns="45720" rtlCol="0" anchor="ctr">
            <a:noAutofit/>
          </a:bodyPr>
          <a:lstStyle>
            <a:lvl1pPr>
              <a:defRPr sz="7200"/>
            </a:lvl1pPr>
          </a:lstStyle>
          <a:p>
            <a:r>
              <a:rPr lang="en-GB" dirty="0"/>
              <a:t>Click to edit Master title style</a:t>
            </a:r>
            <a:endParaRPr lang="en-US" dirty="0"/>
          </a:p>
        </p:txBody>
      </p:sp>
      <p:sp>
        <p:nvSpPr>
          <p:cNvPr id="34" name="Text Placeholder 12">
            <a:extLst>
              <a:ext uri="{FF2B5EF4-FFF2-40B4-BE49-F238E27FC236}">
                <a16:creationId xmlns:a16="http://schemas.microsoft.com/office/drawing/2014/main" id="{E12039ED-6195-3E67-FAE7-13DC6E029712}"/>
              </a:ext>
            </a:extLst>
          </p:cNvPr>
          <p:cNvSpPr>
            <a:spLocks noGrp="1"/>
          </p:cNvSpPr>
          <p:nvPr>
            <p:ph type="body" sz="quarter" idx="10" hasCustomPrompt="1"/>
          </p:nvPr>
        </p:nvSpPr>
        <p:spPr>
          <a:xfrm>
            <a:off x="647827" y="5679501"/>
            <a:ext cx="23081990" cy="444852"/>
          </a:xfrm>
          <a:prstGeom prst="rect">
            <a:avLst/>
          </a:prstGeom>
        </p:spPr>
        <p:txBody>
          <a:bodyPr/>
          <a:lstStyle>
            <a:lvl1pPr>
              <a:defRPr b="1">
                <a:latin typeface="Arial" panose="020B0604020202020204" pitchFamily="34" charset="0"/>
                <a:cs typeface="Arial" panose="020B0604020202020204" pitchFamily="34" charset="0"/>
              </a:defRPr>
            </a:lvl1pPr>
          </a:lstStyle>
          <a:p>
            <a:pPr lvl="0"/>
            <a:r>
              <a:rPr lang="en-GB" dirty="0"/>
              <a:t>Presenter Name</a:t>
            </a:r>
          </a:p>
        </p:txBody>
      </p:sp>
      <p:sp>
        <p:nvSpPr>
          <p:cNvPr id="35" name="Text Placeholder 12">
            <a:extLst>
              <a:ext uri="{FF2B5EF4-FFF2-40B4-BE49-F238E27FC236}">
                <a16:creationId xmlns:a16="http://schemas.microsoft.com/office/drawing/2014/main" id="{9D26BB48-A47D-76C8-83D5-C776581ACEAE}"/>
              </a:ext>
            </a:extLst>
          </p:cNvPr>
          <p:cNvSpPr>
            <a:spLocks noGrp="1"/>
          </p:cNvSpPr>
          <p:nvPr>
            <p:ph type="body" sz="quarter" idx="11" hasCustomPrompt="1"/>
          </p:nvPr>
        </p:nvSpPr>
        <p:spPr>
          <a:xfrm>
            <a:off x="647827" y="6264650"/>
            <a:ext cx="23081990" cy="444852"/>
          </a:xfrm>
          <a:prstGeom prst="rect">
            <a:avLst/>
          </a:prstGeom>
        </p:spPr>
        <p:txBody>
          <a:bodyPr/>
          <a:lstStyle>
            <a:lvl1pPr>
              <a:defRPr b="0">
                <a:latin typeface="Arial" panose="020B0604020202020204" pitchFamily="34" charset="0"/>
                <a:cs typeface="Arial" panose="020B0604020202020204" pitchFamily="34" charset="0"/>
              </a:defRPr>
            </a:lvl1pPr>
          </a:lstStyle>
          <a:p>
            <a:pPr lvl="0"/>
            <a:r>
              <a:rPr lang="en-GB" dirty="0"/>
              <a:t>Presenter Title</a:t>
            </a:r>
          </a:p>
        </p:txBody>
      </p:sp>
      <p:sp>
        <p:nvSpPr>
          <p:cNvPr id="3" name="TextBox 2">
            <a:extLst>
              <a:ext uri="{FF2B5EF4-FFF2-40B4-BE49-F238E27FC236}">
                <a16:creationId xmlns:a16="http://schemas.microsoft.com/office/drawing/2014/main" id="{C05EFE4E-3EDE-4556-DB74-C18C43C5335F}"/>
              </a:ext>
            </a:extLst>
          </p:cNvPr>
          <p:cNvSpPr txBox="1"/>
          <p:nvPr userDrawn="1"/>
        </p:nvSpPr>
        <p:spPr>
          <a:xfrm>
            <a:off x="457911" y="372690"/>
            <a:ext cx="4587603" cy="646331"/>
          </a:xfrm>
          <a:prstGeom prst="rect">
            <a:avLst/>
          </a:prstGeom>
          <a:noFill/>
        </p:spPr>
        <p:txBody>
          <a:bodyPr wrap="none" rtlCol="0">
            <a:spAutoFit/>
          </a:bodyPr>
          <a:lstStyle/>
          <a:p>
            <a:r>
              <a:rPr lang="en-JP" sz="1800" b="1" dirty="0">
                <a:latin typeface="Arial" panose="020B0604020202020204" pitchFamily="34" charset="0"/>
                <a:cs typeface="Arial" panose="020B0604020202020204" pitchFamily="34" charset="0"/>
              </a:rPr>
              <a:t>United Nations University</a:t>
            </a:r>
          </a:p>
          <a:p>
            <a:r>
              <a:rPr lang="en-GB" sz="1800" dirty="0">
                <a:latin typeface="Arial" panose="020B0604020202020204" pitchFamily="34" charset="0"/>
                <a:cs typeface="Arial" panose="020B0604020202020204" pitchFamily="34" charset="0"/>
              </a:rPr>
              <a:t>Institute for Water, Environment and Health</a:t>
            </a:r>
          </a:p>
        </p:txBody>
      </p:sp>
      <p:pic>
        <p:nvPicPr>
          <p:cNvPr id="2" name="Graphic 1">
            <a:extLst>
              <a:ext uri="{FF2B5EF4-FFF2-40B4-BE49-F238E27FC236}">
                <a16:creationId xmlns:a16="http://schemas.microsoft.com/office/drawing/2014/main" id="{60A1C9CD-DC0E-2006-2BCF-34D59C7AAB9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939885" y="11278235"/>
            <a:ext cx="2437765" cy="2437765"/>
          </a:xfrm>
          <a:prstGeom prst="rect">
            <a:avLst/>
          </a:prstGeom>
        </p:spPr>
      </p:pic>
      <p:pic>
        <p:nvPicPr>
          <p:cNvPr id="4" name="Graphic 3">
            <a:extLst>
              <a:ext uri="{FF2B5EF4-FFF2-40B4-BE49-F238E27FC236}">
                <a16:creationId xmlns:a16="http://schemas.microsoft.com/office/drawing/2014/main" id="{280E2857-20E2-2C1B-D6B8-A4A178A0FF4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1556000"/>
            <a:ext cx="3857143" cy="2160000"/>
          </a:xfrm>
          <a:prstGeom prst="rect">
            <a:avLst/>
          </a:prstGeom>
        </p:spPr>
      </p:pic>
    </p:spTree>
    <p:extLst>
      <p:ext uri="{BB962C8B-B14F-4D97-AF65-F5344CB8AC3E}">
        <p14:creationId xmlns:p14="http://schemas.microsoft.com/office/powerpoint/2010/main" val="1049507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430FF8-A65A-14BA-DCDD-4D664C72E0E6}"/>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4030296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24F3EC9E-6E73-B44C-D709-68480A767F1C}"/>
              </a:ext>
            </a:extLst>
          </p:cNvPr>
          <p:cNvSpPr>
            <a:spLocks noGrp="1"/>
          </p:cNvSpPr>
          <p:nvPr>
            <p:ph type="body" sz="quarter" idx="10"/>
          </p:nvPr>
        </p:nvSpPr>
        <p:spPr>
          <a:xfrm>
            <a:off x="1453874" y="2186856"/>
            <a:ext cx="21469899" cy="964734"/>
          </a:xfrm>
          <a:prstGeom prst="rect">
            <a:avLst/>
          </a:prstGeom>
        </p:spPr>
        <p:txBody>
          <a:bodyPr/>
          <a:lstStyle>
            <a:lvl1pPr>
              <a:defRPr>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18" name="Title Placeholder 1">
            <a:extLst>
              <a:ext uri="{FF2B5EF4-FFF2-40B4-BE49-F238E27FC236}">
                <a16:creationId xmlns:a16="http://schemas.microsoft.com/office/drawing/2014/main" id="{F3460A0C-C28E-0A82-58EF-CAB46741C5E6}"/>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02CF14FA-0D02-99BC-2015-365CCA534D84}"/>
              </a:ext>
            </a:extLst>
          </p:cNvPr>
          <p:cNvSpPr>
            <a:spLocks noGrp="1"/>
          </p:cNvSpPr>
          <p:nvPr>
            <p:ph type="sldNum" sz="quarter" idx="11"/>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2138592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69AB5DE0-73A2-C190-C44C-336663D502C6}"/>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E886A5FD-17E3-E300-F9C9-D1F5E2A280B5}"/>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76461748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D899C450-791F-715A-08A7-676358B379ED}"/>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9" name="Content Placeholder 2">
            <a:extLst>
              <a:ext uri="{FF2B5EF4-FFF2-40B4-BE49-F238E27FC236}">
                <a16:creationId xmlns:a16="http://schemas.microsoft.com/office/drawing/2014/main" id="{1A12C5C4-F985-1699-2BDE-64EE4ECE5F91}"/>
              </a:ext>
            </a:extLst>
          </p:cNvPr>
          <p:cNvSpPr>
            <a:spLocks noGrp="1"/>
          </p:cNvSpPr>
          <p:nvPr>
            <p:ph sz="half" idx="1"/>
          </p:nvPr>
        </p:nvSpPr>
        <p:spPr>
          <a:xfrm>
            <a:off x="1453874" y="2188439"/>
            <a:ext cx="2146989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2" name="Slide Number Placeholder 1">
            <a:extLst>
              <a:ext uri="{FF2B5EF4-FFF2-40B4-BE49-F238E27FC236}">
                <a16:creationId xmlns:a16="http://schemas.microsoft.com/office/drawing/2014/main" id="{1C8E7316-A5E0-BF8F-5B36-7FFC1E854269}"/>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6292389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ual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53874" y="2188439"/>
            <a:ext cx="1031496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12" name="Content Placeholder 2">
            <a:extLst>
              <a:ext uri="{FF2B5EF4-FFF2-40B4-BE49-F238E27FC236}">
                <a16:creationId xmlns:a16="http://schemas.microsoft.com/office/drawing/2014/main" id="{06145780-6497-E810-CEF6-FAC4E6100ED4}"/>
              </a:ext>
            </a:extLst>
          </p:cNvPr>
          <p:cNvSpPr>
            <a:spLocks noGrp="1"/>
          </p:cNvSpPr>
          <p:nvPr>
            <p:ph sz="half" idx="10"/>
          </p:nvPr>
        </p:nvSpPr>
        <p:spPr>
          <a:xfrm>
            <a:off x="12608809" y="2207836"/>
            <a:ext cx="1031496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2" name="Slide Number Placeholder 1">
            <a:extLst>
              <a:ext uri="{FF2B5EF4-FFF2-40B4-BE49-F238E27FC236}">
                <a16:creationId xmlns:a16="http://schemas.microsoft.com/office/drawing/2014/main" id="{2B9262AB-FE22-CE90-BA15-0D1FF0EE4BEF}"/>
              </a:ext>
            </a:extLst>
          </p:cNvPr>
          <p:cNvSpPr>
            <a:spLocks noGrp="1"/>
          </p:cNvSpPr>
          <p:nvPr>
            <p:ph type="sldNum" sz="quarter" idx="11"/>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245324413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Left Tex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6145780-6497-E810-CEF6-FAC4E6100ED4}"/>
              </a:ext>
            </a:extLst>
          </p:cNvPr>
          <p:cNvSpPr>
            <a:spLocks noGrp="1"/>
          </p:cNvSpPr>
          <p:nvPr>
            <p:ph sz="half" idx="10"/>
          </p:nvPr>
        </p:nvSpPr>
        <p:spPr>
          <a:xfrm>
            <a:off x="8913282" y="2186571"/>
            <a:ext cx="14010492"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p:txBody>
      </p:sp>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04B13985-E123-4F94-F807-1F9624F42327}"/>
              </a:ext>
            </a:extLst>
          </p:cNvPr>
          <p:cNvSpPr>
            <a:spLocks noGrp="1"/>
          </p:cNvSpPr>
          <p:nvPr>
            <p:ph type="body" sz="quarter" idx="11"/>
          </p:nvPr>
        </p:nvSpPr>
        <p:spPr>
          <a:xfrm>
            <a:off x="1453874" y="2186571"/>
            <a:ext cx="6551083" cy="8702676"/>
          </a:xfrm>
          <a:prstGeom prst="rect">
            <a:avLst/>
          </a:prstGeom>
          <a:solidFill>
            <a:schemeClr val="bg2"/>
          </a:solidFill>
        </p:spPr>
        <p:txBody>
          <a:bodyPr lIns="360000" tIns="360000" rIns="360000" bIns="360000"/>
          <a:lstStyle>
            <a:lvl1pPr marL="457200" indent="-457200">
              <a:buFont typeface="Arial" panose="020B0604020202020204" pitchFamily="34" charset="0"/>
              <a:buChar char="•"/>
              <a:defRPr sz="2400">
                <a:solidFill>
                  <a:schemeClr val="tx1"/>
                </a:solidFill>
              </a:defRPr>
            </a:lvl1pPr>
          </a:lstStyle>
          <a:p>
            <a:pPr lvl="0"/>
            <a:r>
              <a:rPr lang="en-US" dirty="0"/>
              <a:t>Click to edit Master text styles</a:t>
            </a:r>
          </a:p>
        </p:txBody>
      </p:sp>
      <p:sp>
        <p:nvSpPr>
          <p:cNvPr id="2" name="Slide Number Placeholder 1">
            <a:extLst>
              <a:ext uri="{FF2B5EF4-FFF2-40B4-BE49-F238E27FC236}">
                <a16:creationId xmlns:a16="http://schemas.microsoft.com/office/drawing/2014/main" id="{0C809A60-450C-1D9A-F203-59484C400E4D}"/>
              </a:ext>
            </a:extLst>
          </p:cNvPr>
          <p:cNvSpPr>
            <a:spLocks noGrp="1"/>
          </p:cNvSpPr>
          <p:nvPr>
            <p:ph type="sldNum" sz="quarter" idx="12"/>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78950984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Right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53873" y="2188439"/>
            <a:ext cx="14010491"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p:txBody>
      </p:sp>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Text Placeholder 6">
            <a:extLst>
              <a:ext uri="{FF2B5EF4-FFF2-40B4-BE49-F238E27FC236}">
                <a16:creationId xmlns:a16="http://schemas.microsoft.com/office/drawing/2014/main" id="{652F99E9-88A0-91C9-41FB-266C65A8B6BF}"/>
              </a:ext>
            </a:extLst>
          </p:cNvPr>
          <p:cNvSpPr>
            <a:spLocks noGrp="1"/>
          </p:cNvSpPr>
          <p:nvPr>
            <p:ph type="body" sz="quarter" idx="11"/>
          </p:nvPr>
        </p:nvSpPr>
        <p:spPr>
          <a:xfrm>
            <a:off x="16372690" y="2186571"/>
            <a:ext cx="6551083" cy="8702676"/>
          </a:xfrm>
          <a:prstGeom prst="rect">
            <a:avLst/>
          </a:prstGeom>
          <a:solidFill>
            <a:schemeClr val="bg2"/>
          </a:solidFill>
        </p:spPr>
        <p:txBody>
          <a:bodyPr lIns="360000" tIns="360000" rIns="360000" bIns="360000"/>
          <a:lstStyle>
            <a:lvl1pPr marL="457200" indent="-457200">
              <a:buFont typeface="Arial" panose="020B0604020202020204" pitchFamily="34" charset="0"/>
              <a:buChar char="•"/>
              <a:defRPr sz="2400">
                <a:solidFill>
                  <a:schemeClr val="tx1"/>
                </a:solidFill>
              </a:defRPr>
            </a:lvl1pPr>
          </a:lstStyle>
          <a:p>
            <a:pPr lvl="0"/>
            <a:r>
              <a:rPr lang="en-US" dirty="0"/>
              <a:t>Click to edit Master text styles</a:t>
            </a:r>
          </a:p>
        </p:txBody>
      </p:sp>
      <p:sp>
        <p:nvSpPr>
          <p:cNvPr id="4" name="Slide Number Placeholder 3">
            <a:extLst>
              <a:ext uri="{FF2B5EF4-FFF2-40B4-BE49-F238E27FC236}">
                <a16:creationId xmlns:a16="http://schemas.microsoft.com/office/drawing/2014/main" id="{DAD69DA7-3E93-8CB1-017A-C2B12E6E308C}"/>
              </a:ext>
            </a:extLst>
          </p:cNvPr>
          <p:cNvSpPr>
            <a:spLocks noGrp="1"/>
          </p:cNvSpPr>
          <p:nvPr>
            <p:ph type="sldNum" sz="quarter" idx="12"/>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44992527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DCE1BF-61E0-6221-E145-D41ED723A414}"/>
              </a:ext>
            </a:extLst>
          </p:cNvPr>
          <p:cNvSpPr>
            <a:spLocks noChangeAspect="1"/>
          </p:cNvSpPr>
          <p:nvPr userDrawn="1"/>
        </p:nvSpPr>
        <p:spPr>
          <a:xfrm flipV="1">
            <a:off x="0" y="0"/>
            <a:ext cx="24377652"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sz="3599" dirty="0"/>
          </a:p>
        </p:txBody>
      </p:sp>
      <p:sp>
        <p:nvSpPr>
          <p:cNvPr id="10" name="Text Placeholder 12">
            <a:extLst>
              <a:ext uri="{FF2B5EF4-FFF2-40B4-BE49-F238E27FC236}">
                <a16:creationId xmlns:a16="http://schemas.microsoft.com/office/drawing/2014/main" id="{FEF73615-9B03-679E-D9BC-467460E21E96}"/>
              </a:ext>
            </a:extLst>
          </p:cNvPr>
          <p:cNvSpPr>
            <a:spLocks noGrp="1"/>
          </p:cNvSpPr>
          <p:nvPr>
            <p:ph type="body" sz="quarter" idx="10" hasCustomPrompt="1"/>
          </p:nvPr>
        </p:nvSpPr>
        <p:spPr>
          <a:xfrm>
            <a:off x="1453875" y="5200779"/>
            <a:ext cx="21469899" cy="964734"/>
          </a:xfrm>
          <a:prstGeom prst="rect">
            <a:avLst/>
          </a:prstGeom>
        </p:spPr>
        <p:txBody>
          <a:bodyPr/>
          <a:lstStyle>
            <a:lvl1pPr algn="ctr">
              <a:defRPr sz="7200" b="1">
                <a:latin typeface="Arial" panose="020B0604020202020204" pitchFamily="34" charset="0"/>
                <a:cs typeface="Arial" panose="020B0604020202020204" pitchFamily="34" charset="0"/>
              </a:defRPr>
            </a:lvl1pPr>
          </a:lstStyle>
          <a:p>
            <a:pPr lvl="0"/>
            <a:r>
              <a:rPr lang="en-GB" dirty="0"/>
              <a:t>Thank you.</a:t>
            </a:r>
          </a:p>
        </p:txBody>
      </p:sp>
      <p:sp>
        <p:nvSpPr>
          <p:cNvPr id="12" name="Text Placeholder 12">
            <a:extLst>
              <a:ext uri="{FF2B5EF4-FFF2-40B4-BE49-F238E27FC236}">
                <a16:creationId xmlns:a16="http://schemas.microsoft.com/office/drawing/2014/main" id="{C27CD8BB-1CFE-C381-8633-296CFE24D389}"/>
              </a:ext>
            </a:extLst>
          </p:cNvPr>
          <p:cNvSpPr>
            <a:spLocks noGrp="1"/>
          </p:cNvSpPr>
          <p:nvPr>
            <p:ph type="body" sz="quarter" idx="11" hasCustomPrompt="1"/>
          </p:nvPr>
        </p:nvSpPr>
        <p:spPr>
          <a:xfrm>
            <a:off x="1453875" y="6858000"/>
            <a:ext cx="21469899" cy="634969"/>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err="1"/>
              <a:t>c.kobayashi@unu.edu</a:t>
            </a:r>
            <a:endParaRPr lang="en-GB" dirty="0"/>
          </a:p>
        </p:txBody>
      </p:sp>
      <p:pic>
        <p:nvPicPr>
          <p:cNvPr id="2" name="Graphic 1">
            <a:extLst>
              <a:ext uri="{FF2B5EF4-FFF2-40B4-BE49-F238E27FC236}">
                <a16:creationId xmlns:a16="http://schemas.microsoft.com/office/drawing/2014/main" id="{C1B6AC55-0961-4750-00D1-33B12F40B66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939885" y="11278235"/>
            <a:ext cx="2437765" cy="2437765"/>
          </a:xfrm>
          <a:prstGeom prst="rect">
            <a:avLst/>
          </a:prstGeom>
        </p:spPr>
      </p:pic>
      <p:pic>
        <p:nvPicPr>
          <p:cNvPr id="9" name="Graphic 8">
            <a:extLst>
              <a:ext uri="{FF2B5EF4-FFF2-40B4-BE49-F238E27FC236}">
                <a16:creationId xmlns:a16="http://schemas.microsoft.com/office/drawing/2014/main" id="{8F967170-DC5F-699D-FE8D-CD1F520A65E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1556000"/>
            <a:ext cx="3857143" cy="2160000"/>
          </a:xfrm>
          <a:prstGeom prst="rect">
            <a:avLst/>
          </a:prstGeom>
        </p:spPr>
      </p:pic>
    </p:spTree>
    <p:extLst>
      <p:ext uri="{BB962C8B-B14F-4D97-AF65-F5344CB8AC3E}">
        <p14:creationId xmlns:p14="http://schemas.microsoft.com/office/powerpoint/2010/main" val="15823226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with Masthea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9F67637-5B30-AA2E-29BA-5691172152A0}"/>
              </a:ext>
            </a:extLst>
          </p:cNvPr>
          <p:cNvSpPr>
            <a:spLocks noChangeAspect="1"/>
          </p:cNvSpPr>
          <p:nvPr userDrawn="1"/>
        </p:nvSpPr>
        <p:spPr>
          <a:xfrm flipV="1">
            <a:off x="0" y="1272839"/>
            <a:ext cx="24377652" cy="124431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sz="3599" dirty="0"/>
          </a:p>
        </p:txBody>
      </p:sp>
      <p:sp>
        <p:nvSpPr>
          <p:cNvPr id="32" name="Title Placeholder 1">
            <a:extLst>
              <a:ext uri="{FF2B5EF4-FFF2-40B4-BE49-F238E27FC236}">
                <a16:creationId xmlns:a16="http://schemas.microsoft.com/office/drawing/2014/main" id="{A92DBC04-A989-0CE6-49E7-8B4F78F52D3E}"/>
              </a:ext>
            </a:extLst>
          </p:cNvPr>
          <p:cNvSpPr>
            <a:spLocks noGrp="1"/>
          </p:cNvSpPr>
          <p:nvPr>
            <p:ph type="title"/>
          </p:nvPr>
        </p:nvSpPr>
        <p:spPr>
          <a:xfrm>
            <a:off x="647827" y="2715730"/>
            <a:ext cx="23081990" cy="964734"/>
          </a:xfrm>
          <a:prstGeom prst="rect">
            <a:avLst/>
          </a:prstGeom>
        </p:spPr>
        <p:txBody>
          <a:bodyPr vert="horz" lIns="91440" tIns="45720" rIns="91440" bIns="45720" rtlCol="0" anchor="ctr">
            <a:noAutofit/>
          </a:bodyPr>
          <a:lstStyle>
            <a:lvl1pPr>
              <a:defRPr sz="7200"/>
            </a:lvl1pPr>
          </a:lstStyle>
          <a:p>
            <a:r>
              <a:rPr lang="en-GB" dirty="0"/>
              <a:t>Click to edit Master title style</a:t>
            </a:r>
            <a:endParaRPr lang="en-US" dirty="0"/>
          </a:p>
        </p:txBody>
      </p:sp>
      <p:sp>
        <p:nvSpPr>
          <p:cNvPr id="34" name="Text Placeholder 12">
            <a:extLst>
              <a:ext uri="{FF2B5EF4-FFF2-40B4-BE49-F238E27FC236}">
                <a16:creationId xmlns:a16="http://schemas.microsoft.com/office/drawing/2014/main" id="{E12039ED-6195-3E67-FAE7-13DC6E029712}"/>
              </a:ext>
            </a:extLst>
          </p:cNvPr>
          <p:cNvSpPr>
            <a:spLocks noGrp="1"/>
          </p:cNvSpPr>
          <p:nvPr>
            <p:ph type="body" sz="quarter" idx="10" hasCustomPrompt="1"/>
          </p:nvPr>
        </p:nvSpPr>
        <p:spPr>
          <a:xfrm>
            <a:off x="647827" y="5679501"/>
            <a:ext cx="23081990" cy="444852"/>
          </a:xfrm>
          <a:prstGeom prst="rect">
            <a:avLst/>
          </a:prstGeom>
        </p:spPr>
        <p:txBody>
          <a:bodyPr/>
          <a:lstStyle>
            <a:lvl1pPr>
              <a:defRPr b="1">
                <a:latin typeface="Arial" panose="020B0604020202020204" pitchFamily="34" charset="0"/>
                <a:cs typeface="Arial" panose="020B0604020202020204" pitchFamily="34" charset="0"/>
              </a:defRPr>
            </a:lvl1pPr>
          </a:lstStyle>
          <a:p>
            <a:pPr lvl="0"/>
            <a:r>
              <a:rPr lang="en-GB" dirty="0"/>
              <a:t>Presenter Name</a:t>
            </a:r>
          </a:p>
        </p:txBody>
      </p:sp>
      <p:sp>
        <p:nvSpPr>
          <p:cNvPr id="35" name="Text Placeholder 12">
            <a:extLst>
              <a:ext uri="{FF2B5EF4-FFF2-40B4-BE49-F238E27FC236}">
                <a16:creationId xmlns:a16="http://schemas.microsoft.com/office/drawing/2014/main" id="{9D26BB48-A47D-76C8-83D5-C776581ACEAE}"/>
              </a:ext>
            </a:extLst>
          </p:cNvPr>
          <p:cNvSpPr>
            <a:spLocks noGrp="1"/>
          </p:cNvSpPr>
          <p:nvPr>
            <p:ph type="body" sz="quarter" idx="11" hasCustomPrompt="1"/>
          </p:nvPr>
        </p:nvSpPr>
        <p:spPr>
          <a:xfrm>
            <a:off x="647827" y="6264650"/>
            <a:ext cx="23081990" cy="444852"/>
          </a:xfrm>
          <a:prstGeom prst="rect">
            <a:avLst/>
          </a:prstGeom>
        </p:spPr>
        <p:txBody>
          <a:bodyPr/>
          <a:lstStyle>
            <a:lvl1pPr>
              <a:defRPr b="0">
                <a:latin typeface="Arial" panose="020B0604020202020204" pitchFamily="34" charset="0"/>
                <a:cs typeface="Arial" panose="020B0604020202020204" pitchFamily="34" charset="0"/>
              </a:defRPr>
            </a:lvl1pPr>
          </a:lstStyle>
          <a:p>
            <a:pPr lvl="0"/>
            <a:r>
              <a:rPr lang="en-GB" dirty="0"/>
              <a:t>Presenter Title</a:t>
            </a:r>
          </a:p>
        </p:txBody>
      </p:sp>
      <p:sp>
        <p:nvSpPr>
          <p:cNvPr id="3" name="TextBox 2">
            <a:extLst>
              <a:ext uri="{FF2B5EF4-FFF2-40B4-BE49-F238E27FC236}">
                <a16:creationId xmlns:a16="http://schemas.microsoft.com/office/drawing/2014/main" id="{C05EFE4E-3EDE-4556-DB74-C18C43C5335F}"/>
              </a:ext>
            </a:extLst>
          </p:cNvPr>
          <p:cNvSpPr txBox="1"/>
          <p:nvPr userDrawn="1"/>
        </p:nvSpPr>
        <p:spPr>
          <a:xfrm>
            <a:off x="457911" y="372690"/>
            <a:ext cx="4587603" cy="646331"/>
          </a:xfrm>
          <a:prstGeom prst="rect">
            <a:avLst/>
          </a:prstGeom>
          <a:noFill/>
        </p:spPr>
        <p:txBody>
          <a:bodyPr wrap="none" rtlCol="0">
            <a:spAutoFit/>
          </a:bodyPr>
          <a:lstStyle/>
          <a:p>
            <a:r>
              <a:rPr lang="en-JP" sz="1800" b="1" dirty="0">
                <a:latin typeface="Arial" panose="020B0604020202020204" pitchFamily="34" charset="0"/>
                <a:cs typeface="Arial" panose="020B0604020202020204" pitchFamily="34" charset="0"/>
              </a:rPr>
              <a:t>United Nations University</a:t>
            </a:r>
          </a:p>
          <a:p>
            <a:r>
              <a:rPr lang="en-GB" sz="1800" dirty="0">
                <a:latin typeface="Arial" panose="020B0604020202020204" pitchFamily="34" charset="0"/>
                <a:cs typeface="Arial" panose="020B0604020202020204" pitchFamily="34" charset="0"/>
              </a:rPr>
              <a:t>Institute for Water, Environment and Health</a:t>
            </a:r>
          </a:p>
        </p:txBody>
      </p:sp>
      <p:pic>
        <p:nvPicPr>
          <p:cNvPr id="2" name="Graphic 1">
            <a:extLst>
              <a:ext uri="{FF2B5EF4-FFF2-40B4-BE49-F238E27FC236}">
                <a16:creationId xmlns:a16="http://schemas.microsoft.com/office/drawing/2014/main" id="{227D5A64-89B5-3C61-9AD7-D843CDA9946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939885" y="11278235"/>
            <a:ext cx="2437765" cy="2437765"/>
          </a:xfrm>
          <a:prstGeom prst="rect">
            <a:avLst/>
          </a:prstGeom>
        </p:spPr>
      </p:pic>
      <p:pic>
        <p:nvPicPr>
          <p:cNvPr id="4" name="Graphic 3">
            <a:extLst>
              <a:ext uri="{FF2B5EF4-FFF2-40B4-BE49-F238E27FC236}">
                <a16:creationId xmlns:a16="http://schemas.microsoft.com/office/drawing/2014/main" id="{A44A0808-8C33-F72E-1B00-1865C209F3E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1556000"/>
            <a:ext cx="3857143" cy="2160000"/>
          </a:xfrm>
          <a:prstGeom prst="rect">
            <a:avLst/>
          </a:prstGeom>
        </p:spPr>
      </p:pic>
    </p:spTree>
    <p:extLst>
      <p:ext uri="{BB962C8B-B14F-4D97-AF65-F5344CB8AC3E}">
        <p14:creationId xmlns:p14="http://schemas.microsoft.com/office/powerpoint/2010/main" val="2260577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24F3EC9E-6E73-B44C-D709-68480A767F1C}"/>
              </a:ext>
            </a:extLst>
          </p:cNvPr>
          <p:cNvSpPr>
            <a:spLocks noGrp="1"/>
          </p:cNvSpPr>
          <p:nvPr>
            <p:ph type="body" sz="quarter" idx="10"/>
          </p:nvPr>
        </p:nvSpPr>
        <p:spPr>
          <a:xfrm>
            <a:off x="1453874" y="2186856"/>
            <a:ext cx="21469899" cy="964734"/>
          </a:xfrm>
          <a:prstGeom prst="rect">
            <a:avLst/>
          </a:prstGeom>
        </p:spPr>
        <p:txBody>
          <a:bodyPr/>
          <a:lstStyle>
            <a:lvl1pPr>
              <a:defRPr>
                <a:latin typeface="Arial" panose="020B0604020202020204" pitchFamily="34" charset="0"/>
                <a:cs typeface="Arial" panose="020B0604020202020204" pitchFamily="34" charset="0"/>
              </a:defRPr>
            </a:lvl1pPr>
          </a:lstStyle>
          <a:p>
            <a:pPr lvl="0"/>
            <a:r>
              <a:rPr lang="en-US"/>
              <a:t>Click to edit Master text styles</a:t>
            </a:r>
          </a:p>
        </p:txBody>
      </p:sp>
      <p:sp>
        <p:nvSpPr>
          <p:cNvPr id="18" name="Title Placeholder 1">
            <a:extLst>
              <a:ext uri="{FF2B5EF4-FFF2-40B4-BE49-F238E27FC236}">
                <a16:creationId xmlns:a16="http://schemas.microsoft.com/office/drawing/2014/main" id="{F3460A0C-C28E-0A82-58EF-CAB46741C5E6}"/>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6C35CC30-4828-445A-AC07-6A0155B0DFC4}"/>
              </a:ext>
            </a:extLst>
          </p:cNvPr>
          <p:cNvSpPr>
            <a:spLocks noGrp="1"/>
          </p:cNvSpPr>
          <p:nvPr>
            <p:ph type="sldNum" sz="quarter" idx="11"/>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1167248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7B5A9B-40DF-2CE2-ED7F-724485C0467B}"/>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300361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24F3EC9E-6E73-B44C-D709-68480A767F1C}"/>
              </a:ext>
            </a:extLst>
          </p:cNvPr>
          <p:cNvSpPr>
            <a:spLocks noGrp="1"/>
          </p:cNvSpPr>
          <p:nvPr>
            <p:ph type="body" sz="quarter" idx="10"/>
          </p:nvPr>
        </p:nvSpPr>
        <p:spPr>
          <a:xfrm>
            <a:off x="1453874" y="2186856"/>
            <a:ext cx="21469899" cy="964734"/>
          </a:xfrm>
          <a:prstGeom prst="rect">
            <a:avLst/>
          </a:prstGeom>
        </p:spPr>
        <p:txBody>
          <a:bodyPr/>
          <a:lstStyle>
            <a:lvl1pPr>
              <a:defRPr>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18" name="Title Placeholder 1">
            <a:extLst>
              <a:ext uri="{FF2B5EF4-FFF2-40B4-BE49-F238E27FC236}">
                <a16:creationId xmlns:a16="http://schemas.microsoft.com/office/drawing/2014/main" id="{F3460A0C-C28E-0A82-58EF-CAB46741C5E6}"/>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876C82DF-C576-3BE0-AA4B-9DBE205D6F85}"/>
              </a:ext>
            </a:extLst>
          </p:cNvPr>
          <p:cNvSpPr>
            <a:spLocks noGrp="1"/>
          </p:cNvSpPr>
          <p:nvPr>
            <p:ph type="sldNum" sz="quarter" idx="11"/>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41443823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69AB5DE0-73A2-C190-C44C-336663D502C6}"/>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8CCBEBF9-CE59-2882-8E24-4BA3A40A2A95}"/>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820605645"/>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D899C450-791F-715A-08A7-676358B379ED}"/>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2" name="Content Placeholder 2">
            <a:extLst>
              <a:ext uri="{FF2B5EF4-FFF2-40B4-BE49-F238E27FC236}">
                <a16:creationId xmlns:a16="http://schemas.microsoft.com/office/drawing/2014/main" id="{D3AC163F-FE87-CC78-84D9-81B72C293173}"/>
              </a:ext>
            </a:extLst>
          </p:cNvPr>
          <p:cNvSpPr>
            <a:spLocks noGrp="1"/>
          </p:cNvSpPr>
          <p:nvPr>
            <p:ph sz="half" idx="1"/>
          </p:nvPr>
        </p:nvSpPr>
        <p:spPr>
          <a:xfrm>
            <a:off x="1453874" y="2188439"/>
            <a:ext cx="2146989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3" name="Slide Number Placeholder 2">
            <a:extLst>
              <a:ext uri="{FF2B5EF4-FFF2-40B4-BE49-F238E27FC236}">
                <a16:creationId xmlns:a16="http://schemas.microsoft.com/office/drawing/2014/main" id="{8C4B2691-FB23-1C87-9DA4-E747EC6EB694}"/>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226544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ual Content">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2" name="Content Placeholder 2">
            <a:extLst>
              <a:ext uri="{FF2B5EF4-FFF2-40B4-BE49-F238E27FC236}">
                <a16:creationId xmlns:a16="http://schemas.microsoft.com/office/drawing/2014/main" id="{97840DCD-1077-BE9E-FF4D-A8E758F6608F}"/>
              </a:ext>
            </a:extLst>
          </p:cNvPr>
          <p:cNvSpPr>
            <a:spLocks noGrp="1"/>
          </p:cNvSpPr>
          <p:nvPr>
            <p:ph sz="half" idx="1"/>
          </p:nvPr>
        </p:nvSpPr>
        <p:spPr>
          <a:xfrm>
            <a:off x="1453874" y="2188439"/>
            <a:ext cx="1031496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4" name="Content Placeholder 2">
            <a:extLst>
              <a:ext uri="{FF2B5EF4-FFF2-40B4-BE49-F238E27FC236}">
                <a16:creationId xmlns:a16="http://schemas.microsoft.com/office/drawing/2014/main" id="{A624A555-4CBC-FBF5-54ED-AC7ECFF9E1DA}"/>
              </a:ext>
            </a:extLst>
          </p:cNvPr>
          <p:cNvSpPr>
            <a:spLocks noGrp="1"/>
          </p:cNvSpPr>
          <p:nvPr>
            <p:ph sz="half" idx="10"/>
          </p:nvPr>
        </p:nvSpPr>
        <p:spPr>
          <a:xfrm>
            <a:off x="12608809" y="2207836"/>
            <a:ext cx="1031496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3" name="Slide Number Placeholder 2">
            <a:extLst>
              <a:ext uri="{FF2B5EF4-FFF2-40B4-BE49-F238E27FC236}">
                <a16:creationId xmlns:a16="http://schemas.microsoft.com/office/drawing/2014/main" id="{53BDD8CD-A36A-21E4-8926-C226CCE0C6A3}"/>
              </a:ext>
            </a:extLst>
          </p:cNvPr>
          <p:cNvSpPr>
            <a:spLocks noGrp="1"/>
          </p:cNvSpPr>
          <p:nvPr>
            <p:ph type="sldNum" sz="quarter" idx="11"/>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528918060"/>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Left Text">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Content Placeholder 2">
            <a:extLst>
              <a:ext uri="{FF2B5EF4-FFF2-40B4-BE49-F238E27FC236}">
                <a16:creationId xmlns:a16="http://schemas.microsoft.com/office/drawing/2014/main" id="{1E125282-C0B1-DDD4-E4E2-08B02A3E8719}"/>
              </a:ext>
            </a:extLst>
          </p:cNvPr>
          <p:cNvSpPr>
            <a:spLocks noGrp="1"/>
          </p:cNvSpPr>
          <p:nvPr>
            <p:ph sz="half" idx="10"/>
          </p:nvPr>
        </p:nvSpPr>
        <p:spPr>
          <a:xfrm>
            <a:off x="8913282" y="2186571"/>
            <a:ext cx="14010492"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p:txBody>
      </p:sp>
      <p:sp>
        <p:nvSpPr>
          <p:cNvPr id="3" name="Text Placeholder 6">
            <a:extLst>
              <a:ext uri="{FF2B5EF4-FFF2-40B4-BE49-F238E27FC236}">
                <a16:creationId xmlns:a16="http://schemas.microsoft.com/office/drawing/2014/main" id="{1F340BD5-53FF-F9D0-4B10-9C5F86BD6A8B}"/>
              </a:ext>
            </a:extLst>
          </p:cNvPr>
          <p:cNvSpPr>
            <a:spLocks noGrp="1"/>
          </p:cNvSpPr>
          <p:nvPr>
            <p:ph type="body" sz="quarter" idx="11"/>
          </p:nvPr>
        </p:nvSpPr>
        <p:spPr>
          <a:xfrm>
            <a:off x="1453874" y="2186571"/>
            <a:ext cx="6551083" cy="8702676"/>
          </a:xfrm>
          <a:prstGeom prst="rect">
            <a:avLst/>
          </a:prstGeom>
          <a:solidFill>
            <a:schemeClr val="bg2"/>
          </a:solidFill>
        </p:spPr>
        <p:txBody>
          <a:bodyPr lIns="360000" tIns="360000" rIns="360000" bIns="360000"/>
          <a:lstStyle>
            <a:lvl1pPr marL="457200" indent="-457200">
              <a:buFont typeface="Arial" panose="020B0604020202020204" pitchFamily="34" charset="0"/>
              <a:buChar char="•"/>
              <a:defRPr sz="2400">
                <a:solidFill>
                  <a:schemeClr val="tx1"/>
                </a:solidFill>
              </a:defRPr>
            </a:lvl1pPr>
          </a:lstStyle>
          <a:p>
            <a:pPr lvl="0"/>
            <a:r>
              <a:rPr lang="en-US" dirty="0"/>
              <a:t>Click to edit Master text styles</a:t>
            </a:r>
          </a:p>
        </p:txBody>
      </p:sp>
      <p:sp>
        <p:nvSpPr>
          <p:cNvPr id="4" name="Slide Number Placeholder 3">
            <a:extLst>
              <a:ext uri="{FF2B5EF4-FFF2-40B4-BE49-F238E27FC236}">
                <a16:creationId xmlns:a16="http://schemas.microsoft.com/office/drawing/2014/main" id="{F17798FC-462B-5AEA-1DB2-272CCB2B4536}"/>
              </a:ext>
            </a:extLst>
          </p:cNvPr>
          <p:cNvSpPr>
            <a:spLocks noGrp="1"/>
          </p:cNvSpPr>
          <p:nvPr>
            <p:ph type="sldNum" sz="quarter" idx="12"/>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4093074966"/>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Right Text">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D050A824-2987-0F15-A5C5-2C5ACB6C0379}"/>
              </a:ext>
            </a:extLst>
          </p:cNvPr>
          <p:cNvSpPr>
            <a:spLocks noGrp="1"/>
          </p:cNvSpPr>
          <p:nvPr>
            <p:ph sz="half" idx="1"/>
          </p:nvPr>
        </p:nvSpPr>
        <p:spPr>
          <a:xfrm>
            <a:off x="1453873" y="2188439"/>
            <a:ext cx="14010491"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p:txBody>
      </p:sp>
      <p:sp>
        <p:nvSpPr>
          <p:cNvPr id="5" name="Text Placeholder 6">
            <a:extLst>
              <a:ext uri="{FF2B5EF4-FFF2-40B4-BE49-F238E27FC236}">
                <a16:creationId xmlns:a16="http://schemas.microsoft.com/office/drawing/2014/main" id="{513A8600-E744-0323-EBEB-0CBED2959809}"/>
              </a:ext>
            </a:extLst>
          </p:cNvPr>
          <p:cNvSpPr>
            <a:spLocks noGrp="1"/>
          </p:cNvSpPr>
          <p:nvPr>
            <p:ph type="body" sz="quarter" idx="11"/>
          </p:nvPr>
        </p:nvSpPr>
        <p:spPr>
          <a:xfrm>
            <a:off x="16372690" y="2186571"/>
            <a:ext cx="6551083" cy="8702676"/>
          </a:xfrm>
          <a:prstGeom prst="rect">
            <a:avLst/>
          </a:prstGeom>
          <a:solidFill>
            <a:schemeClr val="bg2"/>
          </a:solidFill>
        </p:spPr>
        <p:txBody>
          <a:bodyPr lIns="360000" tIns="360000" rIns="360000" bIns="360000"/>
          <a:lstStyle>
            <a:lvl1pPr marL="457200" indent="-457200">
              <a:buFont typeface="Arial" panose="020B0604020202020204" pitchFamily="34" charset="0"/>
              <a:buChar char="•"/>
              <a:defRPr sz="2400">
                <a:solidFill>
                  <a:schemeClr val="tx1"/>
                </a:solidFill>
              </a:defRPr>
            </a:lvl1pPr>
          </a:lstStyle>
          <a:p>
            <a:pPr lvl="0"/>
            <a:r>
              <a:rPr lang="en-US" dirty="0"/>
              <a:t>Click to edit Master text styles</a:t>
            </a:r>
          </a:p>
        </p:txBody>
      </p:sp>
      <p:sp>
        <p:nvSpPr>
          <p:cNvPr id="2" name="Slide Number Placeholder 1">
            <a:extLst>
              <a:ext uri="{FF2B5EF4-FFF2-40B4-BE49-F238E27FC236}">
                <a16:creationId xmlns:a16="http://schemas.microsoft.com/office/drawing/2014/main" id="{D5D3B694-7F27-2951-115A-E32FF9AC8AB2}"/>
              </a:ext>
            </a:extLst>
          </p:cNvPr>
          <p:cNvSpPr>
            <a:spLocks noGrp="1"/>
          </p:cNvSpPr>
          <p:nvPr>
            <p:ph type="sldNum" sz="quarter" idx="12"/>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2485454245"/>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DCE1BF-61E0-6221-E145-D41ED723A414}"/>
              </a:ext>
            </a:extLst>
          </p:cNvPr>
          <p:cNvSpPr>
            <a:spLocks noChangeAspect="1"/>
          </p:cNvSpPr>
          <p:nvPr userDrawn="1"/>
        </p:nvSpPr>
        <p:spPr>
          <a:xfrm flipV="1">
            <a:off x="0" y="0"/>
            <a:ext cx="24377652"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sz="3599" dirty="0"/>
          </a:p>
        </p:txBody>
      </p:sp>
      <p:sp>
        <p:nvSpPr>
          <p:cNvPr id="10" name="Text Placeholder 12">
            <a:extLst>
              <a:ext uri="{FF2B5EF4-FFF2-40B4-BE49-F238E27FC236}">
                <a16:creationId xmlns:a16="http://schemas.microsoft.com/office/drawing/2014/main" id="{FEF73615-9B03-679E-D9BC-467460E21E96}"/>
              </a:ext>
            </a:extLst>
          </p:cNvPr>
          <p:cNvSpPr>
            <a:spLocks noGrp="1"/>
          </p:cNvSpPr>
          <p:nvPr>
            <p:ph type="body" sz="quarter" idx="10" hasCustomPrompt="1"/>
          </p:nvPr>
        </p:nvSpPr>
        <p:spPr>
          <a:xfrm>
            <a:off x="1453875" y="5200779"/>
            <a:ext cx="21469899" cy="964734"/>
          </a:xfrm>
          <a:prstGeom prst="rect">
            <a:avLst/>
          </a:prstGeom>
        </p:spPr>
        <p:txBody>
          <a:bodyPr/>
          <a:lstStyle>
            <a:lvl1pPr algn="ctr">
              <a:defRPr sz="7200" b="1">
                <a:latin typeface="Arial" panose="020B0604020202020204" pitchFamily="34" charset="0"/>
                <a:cs typeface="Arial" panose="020B0604020202020204" pitchFamily="34" charset="0"/>
              </a:defRPr>
            </a:lvl1pPr>
          </a:lstStyle>
          <a:p>
            <a:pPr lvl="0"/>
            <a:r>
              <a:rPr lang="en-GB" dirty="0"/>
              <a:t>Thank you.</a:t>
            </a:r>
          </a:p>
        </p:txBody>
      </p:sp>
      <p:sp>
        <p:nvSpPr>
          <p:cNvPr id="12" name="Text Placeholder 12">
            <a:extLst>
              <a:ext uri="{FF2B5EF4-FFF2-40B4-BE49-F238E27FC236}">
                <a16:creationId xmlns:a16="http://schemas.microsoft.com/office/drawing/2014/main" id="{C27CD8BB-1CFE-C381-8633-296CFE24D389}"/>
              </a:ext>
            </a:extLst>
          </p:cNvPr>
          <p:cNvSpPr>
            <a:spLocks noGrp="1"/>
          </p:cNvSpPr>
          <p:nvPr>
            <p:ph type="body" sz="quarter" idx="11" hasCustomPrompt="1"/>
          </p:nvPr>
        </p:nvSpPr>
        <p:spPr>
          <a:xfrm>
            <a:off x="1453875" y="6858000"/>
            <a:ext cx="21469899" cy="634969"/>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err="1"/>
              <a:t>c.kobayashi@unu.edu</a:t>
            </a:r>
            <a:endParaRPr lang="en-GB" dirty="0"/>
          </a:p>
        </p:txBody>
      </p:sp>
      <p:pic>
        <p:nvPicPr>
          <p:cNvPr id="2" name="Graphic 1">
            <a:extLst>
              <a:ext uri="{FF2B5EF4-FFF2-40B4-BE49-F238E27FC236}">
                <a16:creationId xmlns:a16="http://schemas.microsoft.com/office/drawing/2014/main" id="{A3A5FF9F-909E-BAF7-B9FD-414AB99125F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939885" y="11278235"/>
            <a:ext cx="2437765" cy="2437765"/>
          </a:xfrm>
          <a:prstGeom prst="rect">
            <a:avLst/>
          </a:prstGeom>
        </p:spPr>
      </p:pic>
      <p:pic>
        <p:nvPicPr>
          <p:cNvPr id="4" name="Graphic 3">
            <a:extLst>
              <a:ext uri="{FF2B5EF4-FFF2-40B4-BE49-F238E27FC236}">
                <a16:creationId xmlns:a16="http://schemas.microsoft.com/office/drawing/2014/main" id="{E524FA41-E35E-BE5E-F453-9C879280920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1556000"/>
            <a:ext cx="3857143" cy="2160000"/>
          </a:xfrm>
          <a:prstGeom prst="rect">
            <a:avLst/>
          </a:prstGeom>
        </p:spPr>
      </p:pic>
    </p:spTree>
    <p:extLst>
      <p:ext uri="{BB962C8B-B14F-4D97-AF65-F5344CB8AC3E}">
        <p14:creationId xmlns:p14="http://schemas.microsoft.com/office/powerpoint/2010/main" val="2291870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with Masthea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9F67637-5B30-AA2E-29BA-5691172152A0}"/>
              </a:ext>
            </a:extLst>
          </p:cNvPr>
          <p:cNvSpPr>
            <a:spLocks noChangeAspect="1"/>
          </p:cNvSpPr>
          <p:nvPr userDrawn="1"/>
        </p:nvSpPr>
        <p:spPr>
          <a:xfrm flipV="1">
            <a:off x="0" y="1272839"/>
            <a:ext cx="24377652" cy="124431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sz="3599" dirty="0"/>
          </a:p>
        </p:txBody>
      </p:sp>
      <p:sp>
        <p:nvSpPr>
          <p:cNvPr id="32" name="Title Placeholder 1">
            <a:extLst>
              <a:ext uri="{FF2B5EF4-FFF2-40B4-BE49-F238E27FC236}">
                <a16:creationId xmlns:a16="http://schemas.microsoft.com/office/drawing/2014/main" id="{A92DBC04-A989-0CE6-49E7-8B4F78F52D3E}"/>
              </a:ext>
            </a:extLst>
          </p:cNvPr>
          <p:cNvSpPr>
            <a:spLocks noGrp="1"/>
          </p:cNvSpPr>
          <p:nvPr>
            <p:ph type="title"/>
          </p:nvPr>
        </p:nvSpPr>
        <p:spPr>
          <a:xfrm>
            <a:off x="647827" y="2715730"/>
            <a:ext cx="23081990" cy="964734"/>
          </a:xfrm>
          <a:prstGeom prst="rect">
            <a:avLst/>
          </a:prstGeom>
        </p:spPr>
        <p:txBody>
          <a:bodyPr vert="horz" lIns="91440" tIns="45720" rIns="91440" bIns="45720" rtlCol="0" anchor="ctr">
            <a:noAutofit/>
          </a:bodyPr>
          <a:lstStyle>
            <a:lvl1pPr>
              <a:defRPr sz="7200"/>
            </a:lvl1pPr>
          </a:lstStyle>
          <a:p>
            <a:r>
              <a:rPr lang="en-GB" dirty="0"/>
              <a:t>Click to edit Master title style</a:t>
            </a:r>
            <a:endParaRPr lang="en-US" dirty="0"/>
          </a:p>
        </p:txBody>
      </p:sp>
      <p:sp>
        <p:nvSpPr>
          <p:cNvPr id="34" name="Text Placeholder 12">
            <a:extLst>
              <a:ext uri="{FF2B5EF4-FFF2-40B4-BE49-F238E27FC236}">
                <a16:creationId xmlns:a16="http://schemas.microsoft.com/office/drawing/2014/main" id="{E12039ED-6195-3E67-FAE7-13DC6E029712}"/>
              </a:ext>
            </a:extLst>
          </p:cNvPr>
          <p:cNvSpPr>
            <a:spLocks noGrp="1"/>
          </p:cNvSpPr>
          <p:nvPr>
            <p:ph type="body" sz="quarter" idx="10" hasCustomPrompt="1"/>
          </p:nvPr>
        </p:nvSpPr>
        <p:spPr>
          <a:xfrm>
            <a:off x="647827" y="5679501"/>
            <a:ext cx="23081990" cy="444852"/>
          </a:xfrm>
          <a:prstGeom prst="rect">
            <a:avLst/>
          </a:prstGeom>
        </p:spPr>
        <p:txBody>
          <a:bodyPr/>
          <a:lstStyle>
            <a:lvl1pPr>
              <a:defRPr b="1">
                <a:latin typeface="Arial" panose="020B0604020202020204" pitchFamily="34" charset="0"/>
                <a:cs typeface="Arial" panose="020B0604020202020204" pitchFamily="34" charset="0"/>
              </a:defRPr>
            </a:lvl1pPr>
          </a:lstStyle>
          <a:p>
            <a:pPr lvl="0"/>
            <a:r>
              <a:rPr lang="en-GB" dirty="0"/>
              <a:t>Presenter Name</a:t>
            </a:r>
          </a:p>
        </p:txBody>
      </p:sp>
      <p:sp>
        <p:nvSpPr>
          <p:cNvPr id="35" name="Text Placeholder 12">
            <a:extLst>
              <a:ext uri="{FF2B5EF4-FFF2-40B4-BE49-F238E27FC236}">
                <a16:creationId xmlns:a16="http://schemas.microsoft.com/office/drawing/2014/main" id="{9D26BB48-A47D-76C8-83D5-C776581ACEAE}"/>
              </a:ext>
            </a:extLst>
          </p:cNvPr>
          <p:cNvSpPr>
            <a:spLocks noGrp="1"/>
          </p:cNvSpPr>
          <p:nvPr>
            <p:ph type="body" sz="quarter" idx="11" hasCustomPrompt="1"/>
          </p:nvPr>
        </p:nvSpPr>
        <p:spPr>
          <a:xfrm>
            <a:off x="647827" y="6264650"/>
            <a:ext cx="23081990" cy="444852"/>
          </a:xfrm>
          <a:prstGeom prst="rect">
            <a:avLst/>
          </a:prstGeom>
        </p:spPr>
        <p:txBody>
          <a:bodyPr/>
          <a:lstStyle>
            <a:lvl1pPr>
              <a:defRPr b="0">
                <a:latin typeface="Arial" panose="020B0604020202020204" pitchFamily="34" charset="0"/>
                <a:cs typeface="Arial" panose="020B0604020202020204" pitchFamily="34" charset="0"/>
              </a:defRPr>
            </a:lvl1pPr>
          </a:lstStyle>
          <a:p>
            <a:pPr lvl="0"/>
            <a:r>
              <a:rPr lang="en-GB" dirty="0"/>
              <a:t>Presenter Title</a:t>
            </a:r>
          </a:p>
        </p:txBody>
      </p:sp>
      <p:sp>
        <p:nvSpPr>
          <p:cNvPr id="3" name="TextBox 2">
            <a:extLst>
              <a:ext uri="{FF2B5EF4-FFF2-40B4-BE49-F238E27FC236}">
                <a16:creationId xmlns:a16="http://schemas.microsoft.com/office/drawing/2014/main" id="{C05EFE4E-3EDE-4556-DB74-C18C43C5335F}"/>
              </a:ext>
            </a:extLst>
          </p:cNvPr>
          <p:cNvSpPr txBox="1"/>
          <p:nvPr userDrawn="1"/>
        </p:nvSpPr>
        <p:spPr>
          <a:xfrm>
            <a:off x="457911" y="372690"/>
            <a:ext cx="4587603" cy="646331"/>
          </a:xfrm>
          <a:prstGeom prst="rect">
            <a:avLst/>
          </a:prstGeom>
          <a:noFill/>
        </p:spPr>
        <p:txBody>
          <a:bodyPr wrap="none" rtlCol="0">
            <a:spAutoFit/>
          </a:bodyPr>
          <a:lstStyle/>
          <a:p>
            <a:r>
              <a:rPr lang="en-JP" sz="1800" b="1" dirty="0">
                <a:latin typeface="Arial" panose="020B0604020202020204" pitchFamily="34" charset="0"/>
                <a:cs typeface="Arial" panose="020B0604020202020204" pitchFamily="34" charset="0"/>
              </a:rPr>
              <a:t>United Nations University</a:t>
            </a:r>
          </a:p>
          <a:p>
            <a:r>
              <a:rPr lang="en-GB" sz="1800" dirty="0">
                <a:latin typeface="Arial" panose="020B0604020202020204" pitchFamily="34" charset="0"/>
                <a:cs typeface="Arial" panose="020B0604020202020204" pitchFamily="34" charset="0"/>
              </a:rPr>
              <a:t>Institute for Water, Environment and Health</a:t>
            </a:r>
          </a:p>
        </p:txBody>
      </p:sp>
      <p:pic>
        <p:nvPicPr>
          <p:cNvPr id="2" name="Graphic 1">
            <a:extLst>
              <a:ext uri="{FF2B5EF4-FFF2-40B4-BE49-F238E27FC236}">
                <a16:creationId xmlns:a16="http://schemas.microsoft.com/office/drawing/2014/main" id="{C3062B05-560B-6865-D5D1-9C670551D2C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939885" y="11278235"/>
            <a:ext cx="2437765" cy="2437765"/>
          </a:xfrm>
          <a:prstGeom prst="rect">
            <a:avLst/>
          </a:prstGeom>
        </p:spPr>
      </p:pic>
      <p:pic>
        <p:nvPicPr>
          <p:cNvPr id="4" name="Graphic 3">
            <a:extLst>
              <a:ext uri="{FF2B5EF4-FFF2-40B4-BE49-F238E27FC236}">
                <a16:creationId xmlns:a16="http://schemas.microsoft.com/office/drawing/2014/main" id="{426AA27B-CAF6-F307-F038-885A29BFB29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1556000"/>
            <a:ext cx="3857143" cy="2160000"/>
          </a:xfrm>
          <a:prstGeom prst="rect">
            <a:avLst/>
          </a:prstGeom>
        </p:spPr>
      </p:pic>
    </p:spTree>
    <p:extLst>
      <p:ext uri="{BB962C8B-B14F-4D97-AF65-F5344CB8AC3E}">
        <p14:creationId xmlns:p14="http://schemas.microsoft.com/office/powerpoint/2010/main" val="4281343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8090F8-7001-32B8-8B7A-CE2DDFD358AC}"/>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2001686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69AB5DE0-73A2-C190-C44C-336663D502C6}"/>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7E716F0F-3DDC-AADF-5695-CF6B48240FC5}"/>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529242152"/>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24F3EC9E-6E73-B44C-D709-68480A767F1C}"/>
              </a:ext>
            </a:extLst>
          </p:cNvPr>
          <p:cNvSpPr>
            <a:spLocks noGrp="1"/>
          </p:cNvSpPr>
          <p:nvPr>
            <p:ph type="body" sz="quarter" idx="10"/>
          </p:nvPr>
        </p:nvSpPr>
        <p:spPr>
          <a:xfrm>
            <a:off x="1453874" y="2186856"/>
            <a:ext cx="21469899" cy="964734"/>
          </a:xfrm>
          <a:prstGeom prst="rect">
            <a:avLst/>
          </a:prstGeom>
        </p:spPr>
        <p:txBody>
          <a:bodyPr/>
          <a:lstStyle>
            <a:lvl1pPr>
              <a:defRPr>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18" name="Title Placeholder 1">
            <a:extLst>
              <a:ext uri="{FF2B5EF4-FFF2-40B4-BE49-F238E27FC236}">
                <a16:creationId xmlns:a16="http://schemas.microsoft.com/office/drawing/2014/main" id="{F3460A0C-C28E-0A82-58EF-CAB46741C5E6}"/>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89D61DB1-DA06-C40E-0C22-680CA3DB7A24}"/>
              </a:ext>
            </a:extLst>
          </p:cNvPr>
          <p:cNvSpPr>
            <a:spLocks noGrp="1"/>
          </p:cNvSpPr>
          <p:nvPr>
            <p:ph type="sldNum" sz="quarter" idx="11"/>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2878024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69AB5DE0-73A2-C190-C44C-336663D502C6}"/>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3127B349-FBB3-58EF-3AE0-6553EE9DF67D}"/>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912052577"/>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D899C450-791F-715A-08A7-676358B379ED}"/>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2" name="Content Placeholder 2">
            <a:extLst>
              <a:ext uri="{FF2B5EF4-FFF2-40B4-BE49-F238E27FC236}">
                <a16:creationId xmlns:a16="http://schemas.microsoft.com/office/drawing/2014/main" id="{D3AC163F-FE87-CC78-84D9-81B72C293173}"/>
              </a:ext>
            </a:extLst>
          </p:cNvPr>
          <p:cNvSpPr>
            <a:spLocks noGrp="1"/>
          </p:cNvSpPr>
          <p:nvPr>
            <p:ph sz="half" idx="1"/>
          </p:nvPr>
        </p:nvSpPr>
        <p:spPr>
          <a:xfrm>
            <a:off x="1453874" y="2188439"/>
            <a:ext cx="2146989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3" name="Slide Number Placeholder 2">
            <a:extLst>
              <a:ext uri="{FF2B5EF4-FFF2-40B4-BE49-F238E27FC236}">
                <a16:creationId xmlns:a16="http://schemas.microsoft.com/office/drawing/2014/main" id="{860C093F-120B-CF6C-C4E6-EF266D6766F5}"/>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1867008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ual Content">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2" name="Content Placeholder 2">
            <a:extLst>
              <a:ext uri="{FF2B5EF4-FFF2-40B4-BE49-F238E27FC236}">
                <a16:creationId xmlns:a16="http://schemas.microsoft.com/office/drawing/2014/main" id="{97840DCD-1077-BE9E-FF4D-A8E758F6608F}"/>
              </a:ext>
            </a:extLst>
          </p:cNvPr>
          <p:cNvSpPr>
            <a:spLocks noGrp="1"/>
          </p:cNvSpPr>
          <p:nvPr>
            <p:ph sz="half" idx="1"/>
          </p:nvPr>
        </p:nvSpPr>
        <p:spPr>
          <a:xfrm>
            <a:off x="1453874" y="2188439"/>
            <a:ext cx="1031496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4" name="Content Placeholder 2">
            <a:extLst>
              <a:ext uri="{FF2B5EF4-FFF2-40B4-BE49-F238E27FC236}">
                <a16:creationId xmlns:a16="http://schemas.microsoft.com/office/drawing/2014/main" id="{A624A555-4CBC-FBF5-54ED-AC7ECFF9E1DA}"/>
              </a:ext>
            </a:extLst>
          </p:cNvPr>
          <p:cNvSpPr>
            <a:spLocks noGrp="1"/>
          </p:cNvSpPr>
          <p:nvPr>
            <p:ph sz="half" idx="10"/>
          </p:nvPr>
        </p:nvSpPr>
        <p:spPr>
          <a:xfrm>
            <a:off x="12608809" y="2207836"/>
            <a:ext cx="1031496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3" name="Slide Number Placeholder 2">
            <a:extLst>
              <a:ext uri="{FF2B5EF4-FFF2-40B4-BE49-F238E27FC236}">
                <a16:creationId xmlns:a16="http://schemas.microsoft.com/office/drawing/2014/main" id="{FBFAB956-3C1C-1F02-9099-3A9C3A6E5AB0}"/>
              </a:ext>
            </a:extLst>
          </p:cNvPr>
          <p:cNvSpPr>
            <a:spLocks noGrp="1"/>
          </p:cNvSpPr>
          <p:nvPr>
            <p:ph type="sldNum" sz="quarter" idx="11"/>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544454734"/>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with Left Text">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Content Placeholder 2">
            <a:extLst>
              <a:ext uri="{FF2B5EF4-FFF2-40B4-BE49-F238E27FC236}">
                <a16:creationId xmlns:a16="http://schemas.microsoft.com/office/drawing/2014/main" id="{1E125282-C0B1-DDD4-E4E2-08B02A3E8719}"/>
              </a:ext>
            </a:extLst>
          </p:cNvPr>
          <p:cNvSpPr>
            <a:spLocks noGrp="1"/>
          </p:cNvSpPr>
          <p:nvPr>
            <p:ph sz="half" idx="10"/>
          </p:nvPr>
        </p:nvSpPr>
        <p:spPr>
          <a:xfrm>
            <a:off x="8913282" y="2186571"/>
            <a:ext cx="14010492"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p:txBody>
      </p:sp>
      <p:sp>
        <p:nvSpPr>
          <p:cNvPr id="3" name="Text Placeholder 6">
            <a:extLst>
              <a:ext uri="{FF2B5EF4-FFF2-40B4-BE49-F238E27FC236}">
                <a16:creationId xmlns:a16="http://schemas.microsoft.com/office/drawing/2014/main" id="{1F340BD5-53FF-F9D0-4B10-9C5F86BD6A8B}"/>
              </a:ext>
            </a:extLst>
          </p:cNvPr>
          <p:cNvSpPr>
            <a:spLocks noGrp="1"/>
          </p:cNvSpPr>
          <p:nvPr>
            <p:ph type="body" sz="quarter" idx="11"/>
          </p:nvPr>
        </p:nvSpPr>
        <p:spPr>
          <a:xfrm>
            <a:off x="1453874" y="2186571"/>
            <a:ext cx="6551083" cy="8702676"/>
          </a:xfrm>
          <a:prstGeom prst="rect">
            <a:avLst/>
          </a:prstGeom>
          <a:solidFill>
            <a:schemeClr val="bg2"/>
          </a:solidFill>
        </p:spPr>
        <p:txBody>
          <a:bodyPr lIns="360000" tIns="360000" rIns="360000" bIns="360000"/>
          <a:lstStyle>
            <a:lvl1pPr marL="457200" indent="-457200">
              <a:buFont typeface="Arial" panose="020B0604020202020204" pitchFamily="34" charset="0"/>
              <a:buChar char="•"/>
              <a:defRPr sz="2400">
                <a:solidFill>
                  <a:schemeClr val="tx1"/>
                </a:solidFill>
              </a:defRPr>
            </a:lvl1pPr>
          </a:lstStyle>
          <a:p>
            <a:pPr lvl="0"/>
            <a:r>
              <a:rPr lang="en-US" dirty="0"/>
              <a:t>Click to edit Master text styles</a:t>
            </a:r>
          </a:p>
        </p:txBody>
      </p:sp>
      <p:sp>
        <p:nvSpPr>
          <p:cNvPr id="4" name="Slide Number Placeholder 3">
            <a:extLst>
              <a:ext uri="{FF2B5EF4-FFF2-40B4-BE49-F238E27FC236}">
                <a16:creationId xmlns:a16="http://schemas.microsoft.com/office/drawing/2014/main" id="{60BE7017-BD45-4D90-1537-86670E153C00}"/>
              </a:ext>
            </a:extLst>
          </p:cNvPr>
          <p:cNvSpPr>
            <a:spLocks noGrp="1"/>
          </p:cNvSpPr>
          <p:nvPr>
            <p:ph type="sldNum" sz="quarter" idx="12"/>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4124374412"/>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Right Text">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D050A824-2987-0F15-A5C5-2C5ACB6C0379}"/>
              </a:ext>
            </a:extLst>
          </p:cNvPr>
          <p:cNvSpPr>
            <a:spLocks noGrp="1"/>
          </p:cNvSpPr>
          <p:nvPr>
            <p:ph sz="half" idx="1"/>
          </p:nvPr>
        </p:nvSpPr>
        <p:spPr>
          <a:xfrm>
            <a:off x="1453873" y="2188439"/>
            <a:ext cx="14010491"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p:txBody>
      </p:sp>
      <p:sp>
        <p:nvSpPr>
          <p:cNvPr id="5" name="Text Placeholder 6">
            <a:extLst>
              <a:ext uri="{FF2B5EF4-FFF2-40B4-BE49-F238E27FC236}">
                <a16:creationId xmlns:a16="http://schemas.microsoft.com/office/drawing/2014/main" id="{513A8600-E744-0323-EBEB-0CBED2959809}"/>
              </a:ext>
            </a:extLst>
          </p:cNvPr>
          <p:cNvSpPr>
            <a:spLocks noGrp="1"/>
          </p:cNvSpPr>
          <p:nvPr>
            <p:ph type="body" sz="quarter" idx="11"/>
          </p:nvPr>
        </p:nvSpPr>
        <p:spPr>
          <a:xfrm>
            <a:off x="16372690" y="2186571"/>
            <a:ext cx="6551083" cy="8702676"/>
          </a:xfrm>
          <a:prstGeom prst="rect">
            <a:avLst/>
          </a:prstGeom>
          <a:solidFill>
            <a:schemeClr val="bg2"/>
          </a:solidFill>
        </p:spPr>
        <p:txBody>
          <a:bodyPr lIns="360000" tIns="360000" rIns="360000" bIns="360000"/>
          <a:lstStyle>
            <a:lvl1pPr marL="457200" indent="-457200">
              <a:buFont typeface="Arial" panose="020B0604020202020204" pitchFamily="34" charset="0"/>
              <a:buChar char="•"/>
              <a:defRPr sz="2400">
                <a:solidFill>
                  <a:schemeClr val="tx1"/>
                </a:solidFill>
              </a:defRPr>
            </a:lvl1pPr>
          </a:lstStyle>
          <a:p>
            <a:pPr lvl="0"/>
            <a:r>
              <a:rPr lang="en-US" dirty="0"/>
              <a:t>Click to edit Master text styles</a:t>
            </a:r>
          </a:p>
        </p:txBody>
      </p:sp>
      <p:sp>
        <p:nvSpPr>
          <p:cNvPr id="2" name="Slide Number Placeholder 1">
            <a:extLst>
              <a:ext uri="{FF2B5EF4-FFF2-40B4-BE49-F238E27FC236}">
                <a16:creationId xmlns:a16="http://schemas.microsoft.com/office/drawing/2014/main" id="{235FB594-17A2-096A-1ACC-A46D72E1A436}"/>
              </a:ext>
            </a:extLst>
          </p:cNvPr>
          <p:cNvSpPr>
            <a:spLocks noGrp="1"/>
          </p:cNvSpPr>
          <p:nvPr>
            <p:ph type="sldNum" sz="quarter" idx="12"/>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077223811"/>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DCE1BF-61E0-6221-E145-D41ED723A414}"/>
              </a:ext>
            </a:extLst>
          </p:cNvPr>
          <p:cNvSpPr>
            <a:spLocks noChangeAspect="1"/>
          </p:cNvSpPr>
          <p:nvPr userDrawn="1"/>
        </p:nvSpPr>
        <p:spPr>
          <a:xfrm flipV="1">
            <a:off x="0" y="0"/>
            <a:ext cx="24377652"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sz="3599" dirty="0"/>
          </a:p>
        </p:txBody>
      </p:sp>
      <p:sp>
        <p:nvSpPr>
          <p:cNvPr id="10" name="Text Placeholder 12">
            <a:extLst>
              <a:ext uri="{FF2B5EF4-FFF2-40B4-BE49-F238E27FC236}">
                <a16:creationId xmlns:a16="http://schemas.microsoft.com/office/drawing/2014/main" id="{FEF73615-9B03-679E-D9BC-467460E21E96}"/>
              </a:ext>
            </a:extLst>
          </p:cNvPr>
          <p:cNvSpPr>
            <a:spLocks noGrp="1"/>
          </p:cNvSpPr>
          <p:nvPr>
            <p:ph type="body" sz="quarter" idx="10" hasCustomPrompt="1"/>
          </p:nvPr>
        </p:nvSpPr>
        <p:spPr>
          <a:xfrm>
            <a:off x="1453875" y="5200779"/>
            <a:ext cx="21469899" cy="964734"/>
          </a:xfrm>
          <a:prstGeom prst="rect">
            <a:avLst/>
          </a:prstGeom>
        </p:spPr>
        <p:txBody>
          <a:bodyPr/>
          <a:lstStyle>
            <a:lvl1pPr algn="ctr">
              <a:defRPr sz="7200" b="1">
                <a:latin typeface="Arial" panose="020B0604020202020204" pitchFamily="34" charset="0"/>
                <a:cs typeface="Arial" panose="020B0604020202020204" pitchFamily="34" charset="0"/>
              </a:defRPr>
            </a:lvl1pPr>
          </a:lstStyle>
          <a:p>
            <a:pPr lvl="0"/>
            <a:r>
              <a:rPr lang="en-GB" dirty="0"/>
              <a:t>Thank you.</a:t>
            </a:r>
          </a:p>
        </p:txBody>
      </p:sp>
      <p:sp>
        <p:nvSpPr>
          <p:cNvPr id="12" name="Text Placeholder 12">
            <a:extLst>
              <a:ext uri="{FF2B5EF4-FFF2-40B4-BE49-F238E27FC236}">
                <a16:creationId xmlns:a16="http://schemas.microsoft.com/office/drawing/2014/main" id="{C27CD8BB-1CFE-C381-8633-296CFE24D389}"/>
              </a:ext>
            </a:extLst>
          </p:cNvPr>
          <p:cNvSpPr>
            <a:spLocks noGrp="1"/>
          </p:cNvSpPr>
          <p:nvPr>
            <p:ph type="body" sz="quarter" idx="11" hasCustomPrompt="1"/>
          </p:nvPr>
        </p:nvSpPr>
        <p:spPr>
          <a:xfrm>
            <a:off x="1453875" y="6858000"/>
            <a:ext cx="21469899" cy="634969"/>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err="1"/>
              <a:t>c.kobayashi@unu.edu</a:t>
            </a:r>
            <a:endParaRPr lang="en-GB" dirty="0"/>
          </a:p>
        </p:txBody>
      </p:sp>
      <p:pic>
        <p:nvPicPr>
          <p:cNvPr id="2" name="Graphic 1">
            <a:extLst>
              <a:ext uri="{FF2B5EF4-FFF2-40B4-BE49-F238E27FC236}">
                <a16:creationId xmlns:a16="http://schemas.microsoft.com/office/drawing/2014/main" id="{18271318-0339-CDB6-0811-40FA1BA440D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939885" y="11278235"/>
            <a:ext cx="2437765" cy="2437765"/>
          </a:xfrm>
          <a:prstGeom prst="rect">
            <a:avLst/>
          </a:prstGeom>
        </p:spPr>
      </p:pic>
      <p:pic>
        <p:nvPicPr>
          <p:cNvPr id="4" name="Graphic 3">
            <a:extLst>
              <a:ext uri="{FF2B5EF4-FFF2-40B4-BE49-F238E27FC236}">
                <a16:creationId xmlns:a16="http://schemas.microsoft.com/office/drawing/2014/main" id="{6C205F02-5F28-EDDB-A8B2-95C5596B6D7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1556000"/>
            <a:ext cx="3857143" cy="2160000"/>
          </a:xfrm>
          <a:prstGeom prst="rect">
            <a:avLst/>
          </a:prstGeom>
        </p:spPr>
      </p:pic>
    </p:spTree>
    <p:extLst>
      <p:ext uri="{BB962C8B-B14F-4D97-AF65-F5344CB8AC3E}">
        <p14:creationId xmlns:p14="http://schemas.microsoft.com/office/powerpoint/2010/main" val="37032509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with Masthea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9F67637-5B30-AA2E-29BA-5691172152A0}"/>
              </a:ext>
            </a:extLst>
          </p:cNvPr>
          <p:cNvSpPr>
            <a:spLocks noChangeAspect="1"/>
          </p:cNvSpPr>
          <p:nvPr userDrawn="1"/>
        </p:nvSpPr>
        <p:spPr>
          <a:xfrm flipV="1">
            <a:off x="0" y="1272839"/>
            <a:ext cx="24377652" cy="124431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sz="3599" dirty="0"/>
          </a:p>
        </p:txBody>
      </p:sp>
      <p:sp>
        <p:nvSpPr>
          <p:cNvPr id="27" name="TextBox 26">
            <a:extLst>
              <a:ext uri="{FF2B5EF4-FFF2-40B4-BE49-F238E27FC236}">
                <a16:creationId xmlns:a16="http://schemas.microsoft.com/office/drawing/2014/main" id="{E76C69FD-A8A4-D977-7C12-18482DB29470}"/>
              </a:ext>
            </a:extLst>
          </p:cNvPr>
          <p:cNvSpPr txBox="1"/>
          <p:nvPr userDrawn="1"/>
        </p:nvSpPr>
        <p:spPr>
          <a:xfrm>
            <a:off x="457911" y="372690"/>
            <a:ext cx="3929281" cy="461537"/>
          </a:xfrm>
          <a:prstGeom prst="rect">
            <a:avLst/>
          </a:prstGeom>
          <a:noFill/>
        </p:spPr>
        <p:txBody>
          <a:bodyPr wrap="none" rtlCol="0">
            <a:spAutoFit/>
          </a:bodyPr>
          <a:lstStyle/>
          <a:p>
            <a:r>
              <a:rPr lang="en-JP" sz="2399" b="1" dirty="0">
                <a:latin typeface="Arial" panose="020B0604020202020204" pitchFamily="34" charset="0"/>
                <a:cs typeface="Arial" panose="020B0604020202020204" pitchFamily="34" charset="0"/>
              </a:rPr>
              <a:t>United Nations University</a:t>
            </a:r>
          </a:p>
        </p:txBody>
      </p:sp>
      <p:pic>
        <p:nvPicPr>
          <p:cNvPr id="29" name="Graphic 28">
            <a:extLst>
              <a:ext uri="{FF2B5EF4-FFF2-40B4-BE49-F238E27FC236}">
                <a16:creationId xmlns:a16="http://schemas.microsoft.com/office/drawing/2014/main" id="{D8EDFD27-847D-6E5F-2EDC-B1F84EE71BF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939885" y="11278235"/>
            <a:ext cx="2437765" cy="2437765"/>
          </a:xfrm>
          <a:prstGeom prst="rect">
            <a:avLst/>
          </a:prstGeom>
        </p:spPr>
      </p:pic>
      <p:sp>
        <p:nvSpPr>
          <p:cNvPr id="32" name="Title Placeholder 1">
            <a:extLst>
              <a:ext uri="{FF2B5EF4-FFF2-40B4-BE49-F238E27FC236}">
                <a16:creationId xmlns:a16="http://schemas.microsoft.com/office/drawing/2014/main" id="{A92DBC04-A989-0CE6-49E7-8B4F78F52D3E}"/>
              </a:ext>
            </a:extLst>
          </p:cNvPr>
          <p:cNvSpPr>
            <a:spLocks noGrp="1"/>
          </p:cNvSpPr>
          <p:nvPr>
            <p:ph type="title"/>
          </p:nvPr>
        </p:nvSpPr>
        <p:spPr>
          <a:xfrm>
            <a:off x="647827" y="2715730"/>
            <a:ext cx="23081990" cy="964734"/>
          </a:xfrm>
          <a:prstGeom prst="rect">
            <a:avLst/>
          </a:prstGeom>
        </p:spPr>
        <p:txBody>
          <a:bodyPr vert="horz" lIns="91440" tIns="45720" rIns="91440" bIns="45720" rtlCol="0" anchor="ctr">
            <a:noAutofit/>
          </a:bodyPr>
          <a:lstStyle>
            <a:lvl1pPr>
              <a:defRPr sz="7200"/>
            </a:lvl1pPr>
          </a:lstStyle>
          <a:p>
            <a:r>
              <a:rPr lang="en-GB"/>
              <a:t>Click to edit Master title style</a:t>
            </a:r>
            <a:endParaRPr lang="en-US" dirty="0"/>
          </a:p>
        </p:txBody>
      </p:sp>
      <p:sp>
        <p:nvSpPr>
          <p:cNvPr id="34" name="Text Placeholder 12">
            <a:extLst>
              <a:ext uri="{FF2B5EF4-FFF2-40B4-BE49-F238E27FC236}">
                <a16:creationId xmlns:a16="http://schemas.microsoft.com/office/drawing/2014/main" id="{E12039ED-6195-3E67-FAE7-13DC6E029712}"/>
              </a:ext>
            </a:extLst>
          </p:cNvPr>
          <p:cNvSpPr>
            <a:spLocks noGrp="1"/>
          </p:cNvSpPr>
          <p:nvPr>
            <p:ph type="body" sz="quarter" idx="10" hasCustomPrompt="1"/>
          </p:nvPr>
        </p:nvSpPr>
        <p:spPr>
          <a:xfrm>
            <a:off x="647827" y="5679501"/>
            <a:ext cx="23081990" cy="444852"/>
          </a:xfrm>
          <a:prstGeom prst="rect">
            <a:avLst/>
          </a:prstGeom>
        </p:spPr>
        <p:txBody>
          <a:bodyPr/>
          <a:lstStyle>
            <a:lvl1pPr>
              <a:defRPr b="1"/>
            </a:lvl1pPr>
          </a:lstStyle>
          <a:p>
            <a:pPr lvl="0"/>
            <a:r>
              <a:rPr lang="en-GB" dirty="0"/>
              <a:t>Presenter Name</a:t>
            </a:r>
          </a:p>
        </p:txBody>
      </p:sp>
      <p:sp>
        <p:nvSpPr>
          <p:cNvPr id="35" name="Text Placeholder 12">
            <a:extLst>
              <a:ext uri="{FF2B5EF4-FFF2-40B4-BE49-F238E27FC236}">
                <a16:creationId xmlns:a16="http://schemas.microsoft.com/office/drawing/2014/main" id="{9D26BB48-A47D-76C8-83D5-C776581ACEAE}"/>
              </a:ext>
            </a:extLst>
          </p:cNvPr>
          <p:cNvSpPr>
            <a:spLocks noGrp="1"/>
          </p:cNvSpPr>
          <p:nvPr>
            <p:ph type="body" sz="quarter" idx="11" hasCustomPrompt="1"/>
          </p:nvPr>
        </p:nvSpPr>
        <p:spPr>
          <a:xfrm>
            <a:off x="647827" y="6264650"/>
            <a:ext cx="23081990" cy="444852"/>
          </a:xfrm>
          <a:prstGeom prst="rect">
            <a:avLst/>
          </a:prstGeom>
        </p:spPr>
        <p:txBody>
          <a:bodyPr/>
          <a:lstStyle>
            <a:lvl1pPr>
              <a:defRPr b="0"/>
            </a:lvl1pPr>
          </a:lstStyle>
          <a:p>
            <a:pPr lvl="0"/>
            <a:r>
              <a:rPr lang="en-GB" dirty="0"/>
              <a:t>Presenter Title</a:t>
            </a:r>
          </a:p>
        </p:txBody>
      </p:sp>
      <p:pic>
        <p:nvPicPr>
          <p:cNvPr id="2" name="Graphic 1">
            <a:extLst>
              <a:ext uri="{FF2B5EF4-FFF2-40B4-BE49-F238E27FC236}">
                <a16:creationId xmlns:a16="http://schemas.microsoft.com/office/drawing/2014/main" id="{0E8A517C-3005-4D83-9335-A43CF5C6113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1556000"/>
            <a:ext cx="4551429" cy="2160000"/>
          </a:xfrm>
          <a:prstGeom prst="rect">
            <a:avLst/>
          </a:prstGeom>
        </p:spPr>
      </p:pic>
    </p:spTree>
    <p:extLst>
      <p:ext uri="{BB962C8B-B14F-4D97-AF65-F5344CB8AC3E}">
        <p14:creationId xmlns:p14="http://schemas.microsoft.com/office/powerpoint/2010/main" val="20544578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F71D53-E9D1-35B5-13E7-D0714EF82765}"/>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2011476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24F3EC9E-6E73-B44C-D709-68480A767F1C}"/>
              </a:ext>
            </a:extLst>
          </p:cNvPr>
          <p:cNvSpPr>
            <a:spLocks noGrp="1"/>
          </p:cNvSpPr>
          <p:nvPr>
            <p:ph type="body" sz="quarter" idx="10"/>
          </p:nvPr>
        </p:nvSpPr>
        <p:spPr>
          <a:xfrm>
            <a:off x="1453874" y="2186856"/>
            <a:ext cx="21469899" cy="964734"/>
          </a:xfrm>
          <a:prstGeom prst="rect">
            <a:avLst/>
          </a:prstGeom>
        </p:spPr>
        <p:txBody>
          <a:bodyPr/>
          <a:lstStyle/>
          <a:p>
            <a:pPr lvl="0"/>
            <a:r>
              <a:rPr lang="en-GB"/>
              <a:t>Click to edit Master text styles</a:t>
            </a:r>
          </a:p>
        </p:txBody>
      </p:sp>
      <p:sp>
        <p:nvSpPr>
          <p:cNvPr id="18" name="Title Placeholder 1">
            <a:extLst>
              <a:ext uri="{FF2B5EF4-FFF2-40B4-BE49-F238E27FC236}">
                <a16:creationId xmlns:a16="http://schemas.microsoft.com/office/drawing/2014/main" id="{F3460A0C-C28E-0A82-58EF-CAB46741C5E6}"/>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2" name="Slide Number Placeholder 1">
            <a:extLst>
              <a:ext uri="{FF2B5EF4-FFF2-40B4-BE49-F238E27FC236}">
                <a16:creationId xmlns:a16="http://schemas.microsoft.com/office/drawing/2014/main" id="{DEDA5095-C0AC-FF0C-DBAD-D7C60CACB9D7}"/>
              </a:ext>
            </a:extLst>
          </p:cNvPr>
          <p:cNvSpPr>
            <a:spLocks noGrp="1"/>
          </p:cNvSpPr>
          <p:nvPr>
            <p:ph type="sldNum" sz="quarter" idx="11"/>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1466396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D899C450-791F-715A-08A7-676358B379ED}"/>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A12C5C4-F985-1699-2BDE-64EE4ECE5F91}"/>
              </a:ext>
            </a:extLst>
          </p:cNvPr>
          <p:cNvSpPr>
            <a:spLocks noGrp="1"/>
          </p:cNvSpPr>
          <p:nvPr>
            <p:ph sz="half" idx="1"/>
          </p:nvPr>
        </p:nvSpPr>
        <p:spPr>
          <a:xfrm>
            <a:off x="1453874" y="2188439"/>
            <a:ext cx="2146989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p:txBody>
      </p:sp>
      <p:sp>
        <p:nvSpPr>
          <p:cNvPr id="2" name="Slide Number Placeholder 1">
            <a:extLst>
              <a:ext uri="{FF2B5EF4-FFF2-40B4-BE49-F238E27FC236}">
                <a16:creationId xmlns:a16="http://schemas.microsoft.com/office/drawing/2014/main" id="{43B4D124-8412-75B9-E993-0AA209F3A3A3}"/>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20888312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69AB5DE0-73A2-C190-C44C-336663D502C6}"/>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2" name="Slide Number Placeholder 1">
            <a:extLst>
              <a:ext uri="{FF2B5EF4-FFF2-40B4-BE49-F238E27FC236}">
                <a16:creationId xmlns:a16="http://schemas.microsoft.com/office/drawing/2014/main" id="{FBF20B60-171F-E30E-FA01-8B5F5CCFB554}"/>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025538229"/>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D899C450-791F-715A-08A7-676358B379ED}"/>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9" name="Content Placeholder 2">
            <a:extLst>
              <a:ext uri="{FF2B5EF4-FFF2-40B4-BE49-F238E27FC236}">
                <a16:creationId xmlns:a16="http://schemas.microsoft.com/office/drawing/2014/main" id="{1A12C5C4-F985-1699-2BDE-64EE4ECE5F91}"/>
              </a:ext>
            </a:extLst>
          </p:cNvPr>
          <p:cNvSpPr>
            <a:spLocks noGrp="1"/>
          </p:cNvSpPr>
          <p:nvPr>
            <p:ph sz="half" idx="1"/>
          </p:nvPr>
        </p:nvSpPr>
        <p:spPr>
          <a:xfrm>
            <a:off x="1453874" y="2188439"/>
            <a:ext cx="2146989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2" name="Slide Number Placeholder 1">
            <a:extLst>
              <a:ext uri="{FF2B5EF4-FFF2-40B4-BE49-F238E27FC236}">
                <a16:creationId xmlns:a16="http://schemas.microsoft.com/office/drawing/2014/main" id="{845ECB9C-71D2-64E0-FCBD-F7563E10F98C}"/>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20314743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ual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53874" y="2188439"/>
            <a:ext cx="1031496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12" name="Content Placeholder 2">
            <a:extLst>
              <a:ext uri="{FF2B5EF4-FFF2-40B4-BE49-F238E27FC236}">
                <a16:creationId xmlns:a16="http://schemas.microsoft.com/office/drawing/2014/main" id="{06145780-6497-E810-CEF6-FAC4E6100ED4}"/>
              </a:ext>
            </a:extLst>
          </p:cNvPr>
          <p:cNvSpPr>
            <a:spLocks noGrp="1"/>
          </p:cNvSpPr>
          <p:nvPr>
            <p:ph sz="half" idx="10"/>
          </p:nvPr>
        </p:nvSpPr>
        <p:spPr>
          <a:xfrm>
            <a:off x="12608809" y="2207836"/>
            <a:ext cx="1031496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2" name="Slide Number Placeholder 1">
            <a:extLst>
              <a:ext uri="{FF2B5EF4-FFF2-40B4-BE49-F238E27FC236}">
                <a16:creationId xmlns:a16="http://schemas.microsoft.com/office/drawing/2014/main" id="{38464E33-10B4-2F46-185E-FCF0D0832B86}"/>
              </a:ext>
            </a:extLst>
          </p:cNvPr>
          <p:cNvSpPr>
            <a:spLocks noGrp="1"/>
          </p:cNvSpPr>
          <p:nvPr>
            <p:ph type="sldNum" sz="quarter" idx="11"/>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1099156120"/>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Left Tex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6145780-6497-E810-CEF6-FAC4E6100ED4}"/>
              </a:ext>
            </a:extLst>
          </p:cNvPr>
          <p:cNvSpPr>
            <a:spLocks noGrp="1"/>
          </p:cNvSpPr>
          <p:nvPr>
            <p:ph sz="half" idx="10"/>
          </p:nvPr>
        </p:nvSpPr>
        <p:spPr>
          <a:xfrm>
            <a:off x="8913282" y="2186571"/>
            <a:ext cx="14010492"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7" name="Text Placeholder 6">
            <a:extLst>
              <a:ext uri="{FF2B5EF4-FFF2-40B4-BE49-F238E27FC236}">
                <a16:creationId xmlns:a16="http://schemas.microsoft.com/office/drawing/2014/main" id="{04B13985-E123-4F94-F807-1F9624F42327}"/>
              </a:ext>
            </a:extLst>
          </p:cNvPr>
          <p:cNvSpPr>
            <a:spLocks noGrp="1"/>
          </p:cNvSpPr>
          <p:nvPr>
            <p:ph type="body" sz="quarter" idx="11"/>
          </p:nvPr>
        </p:nvSpPr>
        <p:spPr>
          <a:xfrm>
            <a:off x="1453874" y="2186571"/>
            <a:ext cx="6551083" cy="8702676"/>
          </a:xfrm>
          <a:prstGeom prst="rect">
            <a:avLst/>
          </a:prstGeom>
          <a:solidFill>
            <a:schemeClr val="bg2"/>
          </a:solidFill>
        </p:spPr>
        <p:txBody>
          <a:bodyPr lIns="360000" tIns="360000" rIns="360000" bIns="360000"/>
          <a:lstStyle>
            <a:lvl1pPr marL="457200" indent="-457200">
              <a:buFont typeface="Arial" panose="020B0604020202020204" pitchFamily="34" charset="0"/>
              <a:buChar char="•"/>
              <a:defRPr sz="2400">
                <a:solidFill>
                  <a:schemeClr val="tx1"/>
                </a:solidFill>
              </a:defRPr>
            </a:lvl1pPr>
          </a:lstStyle>
          <a:p>
            <a:pPr lvl="0"/>
            <a:r>
              <a:rPr lang="en-GB"/>
              <a:t>Click to edit Master text styles</a:t>
            </a:r>
          </a:p>
        </p:txBody>
      </p:sp>
      <p:sp>
        <p:nvSpPr>
          <p:cNvPr id="2" name="Slide Number Placeholder 1">
            <a:extLst>
              <a:ext uri="{FF2B5EF4-FFF2-40B4-BE49-F238E27FC236}">
                <a16:creationId xmlns:a16="http://schemas.microsoft.com/office/drawing/2014/main" id="{A1DF4221-8B23-BB02-EEF2-BDBEC92D64A4}"/>
              </a:ext>
            </a:extLst>
          </p:cNvPr>
          <p:cNvSpPr>
            <a:spLocks noGrp="1"/>
          </p:cNvSpPr>
          <p:nvPr>
            <p:ph type="sldNum" sz="quarter" idx="12"/>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363321601"/>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with Right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53873" y="2188439"/>
            <a:ext cx="14010491"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2" name="Text Placeholder 6">
            <a:extLst>
              <a:ext uri="{FF2B5EF4-FFF2-40B4-BE49-F238E27FC236}">
                <a16:creationId xmlns:a16="http://schemas.microsoft.com/office/drawing/2014/main" id="{652F99E9-88A0-91C9-41FB-266C65A8B6BF}"/>
              </a:ext>
            </a:extLst>
          </p:cNvPr>
          <p:cNvSpPr>
            <a:spLocks noGrp="1"/>
          </p:cNvSpPr>
          <p:nvPr>
            <p:ph type="body" sz="quarter" idx="11"/>
          </p:nvPr>
        </p:nvSpPr>
        <p:spPr>
          <a:xfrm>
            <a:off x="16372690" y="2186571"/>
            <a:ext cx="6551083" cy="8702676"/>
          </a:xfrm>
          <a:prstGeom prst="rect">
            <a:avLst/>
          </a:prstGeom>
          <a:solidFill>
            <a:schemeClr val="bg2"/>
          </a:solidFill>
        </p:spPr>
        <p:txBody>
          <a:bodyPr lIns="360000" tIns="360000" rIns="360000" bIns="360000"/>
          <a:lstStyle>
            <a:lvl1pPr marL="457200" indent="-457200">
              <a:buFont typeface="Arial" panose="020B0604020202020204" pitchFamily="34" charset="0"/>
              <a:buChar char="•"/>
              <a:defRPr sz="2400">
                <a:solidFill>
                  <a:schemeClr val="tx1"/>
                </a:solidFill>
              </a:defRPr>
            </a:lvl1pPr>
          </a:lstStyle>
          <a:p>
            <a:pPr lvl="0"/>
            <a:r>
              <a:rPr lang="en-GB"/>
              <a:t>Click to edit Master text styles</a:t>
            </a:r>
          </a:p>
        </p:txBody>
      </p:sp>
      <p:sp>
        <p:nvSpPr>
          <p:cNvPr id="4" name="Slide Number Placeholder 3">
            <a:extLst>
              <a:ext uri="{FF2B5EF4-FFF2-40B4-BE49-F238E27FC236}">
                <a16:creationId xmlns:a16="http://schemas.microsoft.com/office/drawing/2014/main" id="{F9CEAE67-A55A-C005-44E9-C20510CEF1F2}"/>
              </a:ext>
            </a:extLst>
          </p:cNvPr>
          <p:cNvSpPr>
            <a:spLocks noGrp="1"/>
          </p:cNvSpPr>
          <p:nvPr>
            <p:ph type="sldNum" sz="quarter" idx="12"/>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2797143873"/>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DCE1BF-61E0-6221-E145-D41ED723A414}"/>
              </a:ext>
            </a:extLst>
          </p:cNvPr>
          <p:cNvSpPr>
            <a:spLocks noChangeAspect="1"/>
          </p:cNvSpPr>
          <p:nvPr userDrawn="1"/>
        </p:nvSpPr>
        <p:spPr>
          <a:xfrm flipV="1">
            <a:off x="0" y="0"/>
            <a:ext cx="24377652"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sz="3599" dirty="0"/>
          </a:p>
        </p:txBody>
      </p:sp>
      <p:sp>
        <p:nvSpPr>
          <p:cNvPr id="10" name="Text Placeholder 12">
            <a:extLst>
              <a:ext uri="{FF2B5EF4-FFF2-40B4-BE49-F238E27FC236}">
                <a16:creationId xmlns:a16="http://schemas.microsoft.com/office/drawing/2014/main" id="{FEF73615-9B03-679E-D9BC-467460E21E96}"/>
              </a:ext>
            </a:extLst>
          </p:cNvPr>
          <p:cNvSpPr>
            <a:spLocks noGrp="1"/>
          </p:cNvSpPr>
          <p:nvPr>
            <p:ph type="body" sz="quarter" idx="10" hasCustomPrompt="1"/>
          </p:nvPr>
        </p:nvSpPr>
        <p:spPr>
          <a:xfrm>
            <a:off x="1453875" y="5200779"/>
            <a:ext cx="21469899" cy="964734"/>
          </a:xfrm>
          <a:prstGeom prst="rect">
            <a:avLst/>
          </a:prstGeom>
        </p:spPr>
        <p:txBody>
          <a:bodyPr/>
          <a:lstStyle>
            <a:lvl1pPr algn="ctr">
              <a:defRPr sz="7200" b="1"/>
            </a:lvl1pPr>
          </a:lstStyle>
          <a:p>
            <a:pPr lvl="0"/>
            <a:r>
              <a:rPr lang="en-GB" dirty="0"/>
              <a:t>Thank you.</a:t>
            </a:r>
          </a:p>
        </p:txBody>
      </p:sp>
      <p:sp>
        <p:nvSpPr>
          <p:cNvPr id="12" name="Text Placeholder 12">
            <a:extLst>
              <a:ext uri="{FF2B5EF4-FFF2-40B4-BE49-F238E27FC236}">
                <a16:creationId xmlns:a16="http://schemas.microsoft.com/office/drawing/2014/main" id="{C27CD8BB-1CFE-C381-8633-296CFE24D389}"/>
              </a:ext>
            </a:extLst>
          </p:cNvPr>
          <p:cNvSpPr>
            <a:spLocks noGrp="1"/>
          </p:cNvSpPr>
          <p:nvPr>
            <p:ph type="body" sz="quarter" idx="11" hasCustomPrompt="1"/>
          </p:nvPr>
        </p:nvSpPr>
        <p:spPr>
          <a:xfrm>
            <a:off x="1453875" y="6858000"/>
            <a:ext cx="21469899" cy="634969"/>
          </a:xfrm>
          <a:prstGeom prst="rect">
            <a:avLst/>
          </a:prstGeom>
        </p:spPr>
        <p:txBody>
          <a:bodyPr/>
          <a:lstStyle>
            <a:lvl1pPr algn="ctr">
              <a:defRPr b="1"/>
            </a:lvl1pPr>
          </a:lstStyle>
          <a:p>
            <a:pPr lvl="0"/>
            <a:r>
              <a:rPr lang="en-GB" dirty="0" err="1"/>
              <a:t>c.kobayashi@unu.edu</a:t>
            </a:r>
            <a:endParaRPr lang="en-GB" dirty="0"/>
          </a:p>
        </p:txBody>
      </p:sp>
      <p:pic>
        <p:nvPicPr>
          <p:cNvPr id="2" name="Graphic 1">
            <a:extLst>
              <a:ext uri="{FF2B5EF4-FFF2-40B4-BE49-F238E27FC236}">
                <a16:creationId xmlns:a16="http://schemas.microsoft.com/office/drawing/2014/main" id="{C16276B1-DEBC-4294-4AC2-713F1ED156A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939885" y="11278235"/>
            <a:ext cx="2437765" cy="2437765"/>
          </a:xfrm>
          <a:prstGeom prst="rect">
            <a:avLst/>
          </a:prstGeom>
        </p:spPr>
      </p:pic>
      <p:pic>
        <p:nvPicPr>
          <p:cNvPr id="3" name="Graphic 2">
            <a:extLst>
              <a:ext uri="{FF2B5EF4-FFF2-40B4-BE49-F238E27FC236}">
                <a16:creationId xmlns:a16="http://schemas.microsoft.com/office/drawing/2014/main" id="{8FF540FB-5D7E-4EBA-F98E-2EF64DBB66E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1556000"/>
            <a:ext cx="4551429" cy="2160000"/>
          </a:xfrm>
          <a:prstGeom prst="rect">
            <a:avLst/>
          </a:prstGeom>
        </p:spPr>
      </p:pic>
    </p:spTree>
    <p:extLst>
      <p:ext uri="{BB962C8B-B14F-4D97-AF65-F5344CB8AC3E}">
        <p14:creationId xmlns:p14="http://schemas.microsoft.com/office/powerpoint/2010/main" val="39927377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with Masthea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9F67637-5B30-AA2E-29BA-5691172152A0}"/>
              </a:ext>
            </a:extLst>
          </p:cNvPr>
          <p:cNvSpPr>
            <a:spLocks noChangeAspect="1"/>
          </p:cNvSpPr>
          <p:nvPr userDrawn="1"/>
        </p:nvSpPr>
        <p:spPr>
          <a:xfrm flipV="1">
            <a:off x="0" y="1272839"/>
            <a:ext cx="24377652" cy="124431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sz="3599" dirty="0"/>
          </a:p>
        </p:txBody>
      </p:sp>
      <p:sp>
        <p:nvSpPr>
          <p:cNvPr id="27" name="TextBox 26">
            <a:extLst>
              <a:ext uri="{FF2B5EF4-FFF2-40B4-BE49-F238E27FC236}">
                <a16:creationId xmlns:a16="http://schemas.microsoft.com/office/drawing/2014/main" id="{E76C69FD-A8A4-D977-7C12-18482DB29470}"/>
              </a:ext>
            </a:extLst>
          </p:cNvPr>
          <p:cNvSpPr txBox="1"/>
          <p:nvPr userDrawn="1"/>
        </p:nvSpPr>
        <p:spPr>
          <a:xfrm>
            <a:off x="457911" y="372690"/>
            <a:ext cx="3929281" cy="461537"/>
          </a:xfrm>
          <a:prstGeom prst="rect">
            <a:avLst/>
          </a:prstGeom>
          <a:noFill/>
        </p:spPr>
        <p:txBody>
          <a:bodyPr wrap="none" rtlCol="0">
            <a:spAutoFit/>
          </a:bodyPr>
          <a:lstStyle/>
          <a:p>
            <a:r>
              <a:rPr lang="en-JP" sz="2399" b="1" dirty="0">
                <a:latin typeface="Arial" panose="020B0604020202020204" pitchFamily="34" charset="0"/>
                <a:cs typeface="Arial" panose="020B0604020202020204" pitchFamily="34" charset="0"/>
              </a:rPr>
              <a:t>United Nations University</a:t>
            </a:r>
          </a:p>
        </p:txBody>
      </p:sp>
      <p:pic>
        <p:nvPicPr>
          <p:cNvPr id="29" name="Graphic 28">
            <a:extLst>
              <a:ext uri="{FF2B5EF4-FFF2-40B4-BE49-F238E27FC236}">
                <a16:creationId xmlns:a16="http://schemas.microsoft.com/office/drawing/2014/main" id="{D8EDFD27-847D-6E5F-2EDC-B1F84EE71BF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939885" y="11278235"/>
            <a:ext cx="2437765" cy="2437765"/>
          </a:xfrm>
          <a:prstGeom prst="rect">
            <a:avLst/>
          </a:prstGeom>
        </p:spPr>
      </p:pic>
      <p:sp>
        <p:nvSpPr>
          <p:cNvPr id="32" name="Title Placeholder 1">
            <a:extLst>
              <a:ext uri="{FF2B5EF4-FFF2-40B4-BE49-F238E27FC236}">
                <a16:creationId xmlns:a16="http://schemas.microsoft.com/office/drawing/2014/main" id="{A92DBC04-A989-0CE6-49E7-8B4F78F52D3E}"/>
              </a:ext>
            </a:extLst>
          </p:cNvPr>
          <p:cNvSpPr>
            <a:spLocks noGrp="1"/>
          </p:cNvSpPr>
          <p:nvPr>
            <p:ph type="title"/>
          </p:nvPr>
        </p:nvSpPr>
        <p:spPr>
          <a:xfrm>
            <a:off x="647827" y="2715730"/>
            <a:ext cx="23081990" cy="964734"/>
          </a:xfrm>
          <a:prstGeom prst="rect">
            <a:avLst/>
          </a:prstGeom>
        </p:spPr>
        <p:txBody>
          <a:bodyPr vert="horz" lIns="91440" tIns="45720" rIns="91440" bIns="45720" rtlCol="0" anchor="ctr">
            <a:noAutofit/>
          </a:bodyPr>
          <a:lstStyle>
            <a:lvl1pPr>
              <a:defRPr sz="7200"/>
            </a:lvl1pPr>
          </a:lstStyle>
          <a:p>
            <a:r>
              <a:rPr lang="en-GB" dirty="0"/>
              <a:t>Click to edit Master title style</a:t>
            </a:r>
            <a:endParaRPr lang="en-US" dirty="0"/>
          </a:p>
        </p:txBody>
      </p:sp>
      <p:sp>
        <p:nvSpPr>
          <p:cNvPr id="34" name="Text Placeholder 12">
            <a:extLst>
              <a:ext uri="{FF2B5EF4-FFF2-40B4-BE49-F238E27FC236}">
                <a16:creationId xmlns:a16="http://schemas.microsoft.com/office/drawing/2014/main" id="{E12039ED-6195-3E67-FAE7-13DC6E029712}"/>
              </a:ext>
            </a:extLst>
          </p:cNvPr>
          <p:cNvSpPr>
            <a:spLocks noGrp="1"/>
          </p:cNvSpPr>
          <p:nvPr>
            <p:ph type="body" sz="quarter" idx="10" hasCustomPrompt="1"/>
          </p:nvPr>
        </p:nvSpPr>
        <p:spPr>
          <a:xfrm>
            <a:off x="647827" y="5679501"/>
            <a:ext cx="23081990" cy="444852"/>
          </a:xfrm>
          <a:prstGeom prst="rect">
            <a:avLst/>
          </a:prstGeom>
        </p:spPr>
        <p:txBody>
          <a:bodyPr/>
          <a:lstStyle>
            <a:lvl1pPr>
              <a:defRPr sz="2800" b="1"/>
            </a:lvl1pPr>
          </a:lstStyle>
          <a:p>
            <a:pPr lvl="0"/>
            <a:r>
              <a:rPr lang="en-GB" dirty="0"/>
              <a:t>Presenter Name</a:t>
            </a:r>
          </a:p>
        </p:txBody>
      </p:sp>
      <p:sp>
        <p:nvSpPr>
          <p:cNvPr id="35" name="Text Placeholder 12">
            <a:extLst>
              <a:ext uri="{FF2B5EF4-FFF2-40B4-BE49-F238E27FC236}">
                <a16:creationId xmlns:a16="http://schemas.microsoft.com/office/drawing/2014/main" id="{9D26BB48-A47D-76C8-83D5-C776581ACEAE}"/>
              </a:ext>
            </a:extLst>
          </p:cNvPr>
          <p:cNvSpPr>
            <a:spLocks noGrp="1"/>
          </p:cNvSpPr>
          <p:nvPr>
            <p:ph type="body" sz="quarter" idx="11" hasCustomPrompt="1"/>
          </p:nvPr>
        </p:nvSpPr>
        <p:spPr>
          <a:xfrm>
            <a:off x="647827" y="6264650"/>
            <a:ext cx="23081990" cy="444852"/>
          </a:xfrm>
          <a:prstGeom prst="rect">
            <a:avLst/>
          </a:prstGeom>
        </p:spPr>
        <p:txBody>
          <a:bodyPr>
            <a:noAutofit/>
          </a:bodyPr>
          <a:lstStyle>
            <a:lvl1pPr>
              <a:defRPr sz="2800" b="0"/>
            </a:lvl1pPr>
          </a:lstStyle>
          <a:p>
            <a:pPr lvl="0"/>
            <a:r>
              <a:rPr lang="en-GB" dirty="0"/>
              <a:t>Presenter Title</a:t>
            </a:r>
          </a:p>
        </p:txBody>
      </p:sp>
      <p:pic>
        <p:nvPicPr>
          <p:cNvPr id="3" name="Graphic 2">
            <a:extLst>
              <a:ext uri="{FF2B5EF4-FFF2-40B4-BE49-F238E27FC236}">
                <a16:creationId xmlns:a16="http://schemas.microsoft.com/office/drawing/2014/main" id="{DF607CA0-A624-37CC-0C68-58BA2E436B0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1556000"/>
            <a:ext cx="4551429" cy="2160000"/>
          </a:xfrm>
          <a:prstGeom prst="rect">
            <a:avLst/>
          </a:prstGeom>
        </p:spPr>
      </p:pic>
    </p:spTree>
    <p:extLst>
      <p:ext uri="{BB962C8B-B14F-4D97-AF65-F5344CB8AC3E}">
        <p14:creationId xmlns:p14="http://schemas.microsoft.com/office/powerpoint/2010/main" val="25499863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7FD637-18B4-48F4-4BD8-5BA07BD739D3}"/>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064113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24F3EC9E-6E73-B44C-D709-68480A767F1C}"/>
              </a:ext>
            </a:extLst>
          </p:cNvPr>
          <p:cNvSpPr>
            <a:spLocks noGrp="1"/>
          </p:cNvSpPr>
          <p:nvPr>
            <p:ph type="body" sz="quarter" idx="10"/>
          </p:nvPr>
        </p:nvSpPr>
        <p:spPr>
          <a:xfrm>
            <a:off x="1453874" y="2186856"/>
            <a:ext cx="21469899" cy="964734"/>
          </a:xfrm>
          <a:prstGeom prst="rect">
            <a:avLst/>
          </a:prstGeom>
        </p:spPr>
        <p:txBody>
          <a:bodyPr>
            <a:normAutofit/>
          </a:bodyPr>
          <a:lstStyle>
            <a:lvl1pPr>
              <a:defRPr sz="2800"/>
            </a:lvl1pPr>
          </a:lstStyle>
          <a:p>
            <a:pPr lvl="0"/>
            <a:r>
              <a:rPr lang="en-GB" dirty="0"/>
              <a:t>Click to edit Master text styles</a:t>
            </a:r>
          </a:p>
        </p:txBody>
      </p:sp>
      <p:sp>
        <p:nvSpPr>
          <p:cNvPr id="18" name="Title Placeholder 1">
            <a:extLst>
              <a:ext uri="{FF2B5EF4-FFF2-40B4-BE49-F238E27FC236}">
                <a16:creationId xmlns:a16="http://schemas.microsoft.com/office/drawing/2014/main" id="{F3460A0C-C28E-0A82-58EF-CAB46741C5E6}"/>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0651445A-B132-7662-7829-77277792D496}"/>
              </a:ext>
            </a:extLst>
          </p:cNvPr>
          <p:cNvSpPr>
            <a:spLocks noGrp="1"/>
          </p:cNvSpPr>
          <p:nvPr>
            <p:ph type="sldNum" sz="quarter" idx="11"/>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29041628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69AB5DE0-73A2-C190-C44C-336663D502C6}"/>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84571704-2C81-FF24-4A6B-CA85B40BD703}"/>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64009394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ual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53874" y="2188439"/>
            <a:ext cx="1031496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p:txBody>
      </p:sp>
      <p:sp>
        <p:nvSpPr>
          <p:cNvPr id="12" name="Content Placeholder 2">
            <a:extLst>
              <a:ext uri="{FF2B5EF4-FFF2-40B4-BE49-F238E27FC236}">
                <a16:creationId xmlns:a16="http://schemas.microsoft.com/office/drawing/2014/main" id="{06145780-6497-E810-CEF6-FAC4E6100ED4}"/>
              </a:ext>
            </a:extLst>
          </p:cNvPr>
          <p:cNvSpPr>
            <a:spLocks noGrp="1"/>
          </p:cNvSpPr>
          <p:nvPr>
            <p:ph sz="half" idx="10"/>
          </p:nvPr>
        </p:nvSpPr>
        <p:spPr>
          <a:xfrm>
            <a:off x="12608809" y="2207836"/>
            <a:ext cx="1031496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p:txBody>
      </p:sp>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688DCCDD-9033-34E0-8EFB-D5C994385076}"/>
              </a:ext>
            </a:extLst>
          </p:cNvPr>
          <p:cNvSpPr>
            <a:spLocks noGrp="1"/>
          </p:cNvSpPr>
          <p:nvPr>
            <p:ph type="sldNum" sz="quarter" idx="11"/>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696984304"/>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D899C450-791F-715A-08A7-676358B379ED}"/>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9" name="Content Placeholder 2">
            <a:extLst>
              <a:ext uri="{FF2B5EF4-FFF2-40B4-BE49-F238E27FC236}">
                <a16:creationId xmlns:a16="http://schemas.microsoft.com/office/drawing/2014/main" id="{1A12C5C4-F985-1699-2BDE-64EE4ECE5F91}"/>
              </a:ext>
            </a:extLst>
          </p:cNvPr>
          <p:cNvSpPr>
            <a:spLocks noGrp="1"/>
          </p:cNvSpPr>
          <p:nvPr>
            <p:ph sz="half" idx="1"/>
          </p:nvPr>
        </p:nvSpPr>
        <p:spPr>
          <a:xfrm>
            <a:off x="1453874" y="2188439"/>
            <a:ext cx="2146989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2" name="Slide Number Placeholder 1">
            <a:extLst>
              <a:ext uri="{FF2B5EF4-FFF2-40B4-BE49-F238E27FC236}">
                <a16:creationId xmlns:a16="http://schemas.microsoft.com/office/drawing/2014/main" id="{5D02A4AB-8444-A07A-8CB8-4C29972CAA2D}"/>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694919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ual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53874" y="2188439"/>
            <a:ext cx="1031496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12" name="Content Placeholder 2">
            <a:extLst>
              <a:ext uri="{FF2B5EF4-FFF2-40B4-BE49-F238E27FC236}">
                <a16:creationId xmlns:a16="http://schemas.microsoft.com/office/drawing/2014/main" id="{06145780-6497-E810-CEF6-FAC4E6100ED4}"/>
              </a:ext>
            </a:extLst>
          </p:cNvPr>
          <p:cNvSpPr>
            <a:spLocks noGrp="1"/>
          </p:cNvSpPr>
          <p:nvPr>
            <p:ph sz="half" idx="10"/>
          </p:nvPr>
        </p:nvSpPr>
        <p:spPr>
          <a:xfrm>
            <a:off x="12608809" y="2207836"/>
            <a:ext cx="1031496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2" name="Slide Number Placeholder 1">
            <a:extLst>
              <a:ext uri="{FF2B5EF4-FFF2-40B4-BE49-F238E27FC236}">
                <a16:creationId xmlns:a16="http://schemas.microsoft.com/office/drawing/2014/main" id="{0534B921-9157-5D46-6BC1-2370590D1F3D}"/>
              </a:ext>
            </a:extLst>
          </p:cNvPr>
          <p:cNvSpPr>
            <a:spLocks noGrp="1"/>
          </p:cNvSpPr>
          <p:nvPr>
            <p:ph type="sldNum" sz="quarter" idx="11"/>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652804982"/>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with Left Tex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6145780-6497-E810-CEF6-FAC4E6100ED4}"/>
              </a:ext>
            </a:extLst>
          </p:cNvPr>
          <p:cNvSpPr>
            <a:spLocks noGrp="1"/>
          </p:cNvSpPr>
          <p:nvPr>
            <p:ph sz="half" idx="10"/>
          </p:nvPr>
        </p:nvSpPr>
        <p:spPr>
          <a:xfrm>
            <a:off x="8913282" y="2186571"/>
            <a:ext cx="14010492"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p:txBody>
      </p:sp>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04B13985-E123-4F94-F807-1F9624F42327}"/>
              </a:ext>
            </a:extLst>
          </p:cNvPr>
          <p:cNvSpPr>
            <a:spLocks noGrp="1"/>
          </p:cNvSpPr>
          <p:nvPr>
            <p:ph type="body" sz="quarter" idx="11"/>
          </p:nvPr>
        </p:nvSpPr>
        <p:spPr>
          <a:xfrm>
            <a:off x="1453874" y="2186571"/>
            <a:ext cx="6551083" cy="8702676"/>
          </a:xfrm>
          <a:prstGeom prst="rect">
            <a:avLst/>
          </a:prstGeom>
          <a:solidFill>
            <a:schemeClr val="bg2"/>
          </a:solidFill>
        </p:spPr>
        <p:txBody>
          <a:bodyPr lIns="360000" tIns="360000" rIns="360000" bIns="360000"/>
          <a:lstStyle>
            <a:lvl1pPr marL="457200" indent="-457200">
              <a:buFont typeface="Arial" panose="020B0604020202020204" pitchFamily="34" charset="0"/>
              <a:buChar char="•"/>
              <a:defRPr sz="2400">
                <a:solidFill>
                  <a:schemeClr val="tx1"/>
                </a:solidFill>
              </a:defRPr>
            </a:lvl1pPr>
          </a:lstStyle>
          <a:p>
            <a:pPr lvl="0"/>
            <a:r>
              <a:rPr lang="en-US" dirty="0"/>
              <a:t>Click to edit Master text styles</a:t>
            </a:r>
          </a:p>
        </p:txBody>
      </p:sp>
      <p:sp>
        <p:nvSpPr>
          <p:cNvPr id="2" name="Slide Number Placeholder 1">
            <a:extLst>
              <a:ext uri="{FF2B5EF4-FFF2-40B4-BE49-F238E27FC236}">
                <a16:creationId xmlns:a16="http://schemas.microsoft.com/office/drawing/2014/main" id="{9AB41F90-96FB-BFF3-1A94-D56B4BF0678E}"/>
              </a:ext>
            </a:extLst>
          </p:cNvPr>
          <p:cNvSpPr>
            <a:spLocks noGrp="1"/>
          </p:cNvSpPr>
          <p:nvPr>
            <p:ph type="sldNum" sz="quarter" idx="12"/>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2222785394"/>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with Right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53873" y="2188439"/>
            <a:ext cx="14010491"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p:txBody>
      </p:sp>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Text Placeholder 6">
            <a:extLst>
              <a:ext uri="{FF2B5EF4-FFF2-40B4-BE49-F238E27FC236}">
                <a16:creationId xmlns:a16="http://schemas.microsoft.com/office/drawing/2014/main" id="{652F99E9-88A0-91C9-41FB-266C65A8B6BF}"/>
              </a:ext>
            </a:extLst>
          </p:cNvPr>
          <p:cNvSpPr>
            <a:spLocks noGrp="1"/>
          </p:cNvSpPr>
          <p:nvPr>
            <p:ph type="body" sz="quarter" idx="11"/>
          </p:nvPr>
        </p:nvSpPr>
        <p:spPr>
          <a:xfrm>
            <a:off x="16372690" y="2186571"/>
            <a:ext cx="6551083" cy="8702676"/>
          </a:xfrm>
          <a:prstGeom prst="rect">
            <a:avLst/>
          </a:prstGeom>
          <a:solidFill>
            <a:schemeClr val="bg2"/>
          </a:solidFill>
        </p:spPr>
        <p:txBody>
          <a:bodyPr lIns="360000" tIns="360000" rIns="360000" bIns="360000"/>
          <a:lstStyle>
            <a:lvl1pPr marL="457200" indent="-457200">
              <a:buFont typeface="Arial" panose="020B0604020202020204" pitchFamily="34" charset="0"/>
              <a:buChar char="•"/>
              <a:defRPr sz="2400">
                <a:solidFill>
                  <a:schemeClr val="tx1"/>
                </a:solidFill>
              </a:defRPr>
            </a:lvl1pPr>
          </a:lstStyle>
          <a:p>
            <a:pPr lvl="0"/>
            <a:r>
              <a:rPr lang="en-US" dirty="0"/>
              <a:t>Click to edit Master text styles</a:t>
            </a:r>
          </a:p>
        </p:txBody>
      </p:sp>
      <p:sp>
        <p:nvSpPr>
          <p:cNvPr id="4" name="Slide Number Placeholder 3">
            <a:extLst>
              <a:ext uri="{FF2B5EF4-FFF2-40B4-BE49-F238E27FC236}">
                <a16:creationId xmlns:a16="http://schemas.microsoft.com/office/drawing/2014/main" id="{7BC3105F-24EC-2100-56C2-13CE08D693C5}"/>
              </a:ext>
            </a:extLst>
          </p:cNvPr>
          <p:cNvSpPr>
            <a:spLocks noGrp="1"/>
          </p:cNvSpPr>
          <p:nvPr>
            <p:ph type="sldNum" sz="quarter" idx="12"/>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980023285"/>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DCE1BF-61E0-6221-E145-D41ED723A414}"/>
              </a:ext>
            </a:extLst>
          </p:cNvPr>
          <p:cNvSpPr>
            <a:spLocks noChangeAspect="1"/>
          </p:cNvSpPr>
          <p:nvPr userDrawn="1"/>
        </p:nvSpPr>
        <p:spPr>
          <a:xfrm flipV="1">
            <a:off x="0" y="0"/>
            <a:ext cx="24377652"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sz="3599" dirty="0"/>
          </a:p>
        </p:txBody>
      </p:sp>
      <p:sp>
        <p:nvSpPr>
          <p:cNvPr id="2" name="Text Placeholder 12">
            <a:extLst>
              <a:ext uri="{FF2B5EF4-FFF2-40B4-BE49-F238E27FC236}">
                <a16:creationId xmlns:a16="http://schemas.microsoft.com/office/drawing/2014/main" id="{9AB62CA3-C1F9-758F-1097-CADD3E3577D2}"/>
              </a:ext>
            </a:extLst>
          </p:cNvPr>
          <p:cNvSpPr>
            <a:spLocks noGrp="1"/>
          </p:cNvSpPr>
          <p:nvPr>
            <p:ph type="body" sz="quarter" idx="10" hasCustomPrompt="1"/>
          </p:nvPr>
        </p:nvSpPr>
        <p:spPr>
          <a:xfrm>
            <a:off x="1453875" y="5200779"/>
            <a:ext cx="21469899" cy="964734"/>
          </a:xfrm>
          <a:prstGeom prst="rect">
            <a:avLst/>
          </a:prstGeom>
        </p:spPr>
        <p:txBody>
          <a:bodyPr/>
          <a:lstStyle>
            <a:lvl1pPr algn="ctr">
              <a:defRPr sz="7200" b="1"/>
            </a:lvl1pPr>
          </a:lstStyle>
          <a:p>
            <a:pPr lvl="0"/>
            <a:r>
              <a:rPr lang="en-GB" dirty="0"/>
              <a:t>Thank you.</a:t>
            </a:r>
          </a:p>
        </p:txBody>
      </p:sp>
      <p:sp>
        <p:nvSpPr>
          <p:cNvPr id="3" name="Text Placeholder 12">
            <a:extLst>
              <a:ext uri="{FF2B5EF4-FFF2-40B4-BE49-F238E27FC236}">
                <a16:creationId xmlns:a16="http://schemas.microsoft.com/office/drawing/2014/main" id="{6140461B-21FB-42B7-B840-6CB88D9DD46F}"/>
              </a:ext>
            </a:extLst>
          </p:cNvPr>
          <p:cNvSpPr>
            <a:spLocks noGrp="1"/>
          </p:cNvSpPr>
          <p:nvPr>
            <p:ph type="body" sz="quarter" idx="11" hasCustomPrompt="1"/>
          </p:nvPr>
        </p:nvSpPr>
        <p:spPr>
          <a:xfrm>
            <a:off x="1453875" y="6858000"/>
            <a:ext cx="21469899" cy="634969"/>
          </a:xfrm>
          <a:prstGeom prst="rect">
            <a:avLst/>
          </a:prstGeom>
        </p:spPr>
        <p:txBody>
          <a:bodyPr/>
          <a:lstStyle>
            <a:lvl1pPr algn="ctr">
              <a:defRPr b="1"/>
            </a:lvl1pPr>
          </a:lstStyle>
          <a:p>
            <a:pPr marL="0" marR="0" lvl="0" indent="0" algn="ctr" defTabSz="1828343" rtl="0" eaLnBrk="1" fontAlgn="auto" latinLnBrk="0" hangingPunct="1">
              <a:lnSpc>
                <a:spcPct val="90000"/>
              </a:lnSpc>
              <a:spcBef>
                <a:spcPts val="2000"/>
              </a:spcBef>
              <a:spcAft>
                <a:spcPts val="0"/>
              </a:spcAft>
              <a:buClrTx/>
              <a:buSzTx/>
              <a:buFontTx/>
              <a:buNone/>
              <a:tabLst/>
              <a:defRPr/>
            </a:pPr>
            <a:r>
              <a:rPr lang="en-GB" dirty="0" err="1"/>
              <a:t>c.kobayashi@unu.edu</a:t>
            </a:r>
            <a:endParaRPr lang="en-GB" dirty="0"/>
          </a:p>
        </p:txBody>
      </p:sp>
      <p:pic>
        <p:nvPicPr>
          <p:cNvPr id="4" name="Graphic 3">
            <a:extLst>
              <a:ext uri="{FF2B5EF4-FFF2-40B4-BE49-F238E27FC236}">
                <a16:creationId xmlns:a16="http://schemas.microsoft.com/office/drawing/2014/main" id="{041C08C8-3022-7F0C-275C-9E678B4ECB1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939885" y="11278235"/>
            <a:ext cx="2437765" cy="2437765"/>
          </a:xfrm>
          <a:prstGeom prst="rect">
            <a:avLst/>
          </a:prstGeom>
        </p:spPr>
      </p:pic>
      <p:pic>
        <p:nvPicPr>
          <p:cNvPr id="8" name="Graphic 7">
            <a:extLst>
              <a:ext uri="{FF2B5EF4-FFF2-40B4-BE49-F238E27FC236}">
                <a16:creationId xmlns:a16="http://schemas.microsoft.com/office/drawing/2014/main" id="{C55EF50C-8870-BDA1-46A2-564058D30D0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1556000"/>
            <a:ext cx="4551429" cy="2160000"/>
          </a:xfrm>
          <a:prstGeom prst="rect">
            <a:avLst/>
          </a:prstGeom>
        </p:spPr>
      </p:pic>
    </p:spTree>
    <p:extLst>
      <p:ext uri="{BB962C8B-B14F-4D97-AF65-F5344CB8AC3E}">
        <p14:creationId xmlns:p14="http://schemas.microsoft.com/office/powerpoint/2010/main" val="24488707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with Masthea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9F67637-5B30-AA2E-29BA-5691172152A0}"/>
              </a:ext>
            </a:extLst>
          </p:cNvPr>
          <p:cNvSpPr>
            <a:spLocks noChangeAspect="1"/>
          </p:cNvSpPr>
          <p:nvPr userDrawn="1"/>
        </p:nvSpPr>
        <p:spPr>
          <a:xfrm flipV="1">
            <a:off x="0" y="1272839"/>
            <a:ext cx="24377652" cy="124431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sz="3599" dirty="0"/>
          </a:p>
        </p:txBody>
      </p:sp>
      <p:sp>
        <p:nvSpPr>
          <p:cNvPr id="27" name="TextBox 26">
            <a:extLst>
              <a:ext uri="{FF2B5EF4-FFF2-40B4-BE49-F238E27FC236}">
                <a16:creationId xmlns:a16="http://schemas.microsoft.com/office/drawing/2014/main" id="{E76C69FD-A8A4-D977-7C12-18482DB29470}"/>
              </a:ext>
            </a:extLst>
          </p:cNvPr>
          <p:cNvSpPr txBox="1"/>
          <p:nvPr userDrawn="1"/>
        </p:nvSpPr>
        <p:spPr>
          <a:xfrm>
            <a:off x="457911" y="372690"/>
            <a:ext cx="3929281" cy="461537"/>
          </a:xfrm>
          <a:prstGeom prst="rect">
            <a:avLst/>
          </a:prstGeom>
          <a:noFill/>
        </p:spPr>
        <p:txBody>
          <a:bodyPr wrap="none" rtlCol="0">
            <a:spAutoFit/>
          </a:bodyPr>
          <a:lstStyle/>
          <a:p>
            <a:r>
              <a:rPr lang="en-JP" sz="2399" b="1" dirty="0">
                <a:latin typeface="Arial" panose="020B0604020202020204" pitchFamily="34" charset="0"/>
                <a:cs typeface="Arial" panose="020B0604020202020204" pitchFamily="34" charset="0"/>
              </a:rPr>
              <a:t>United Nations University</a:t>
            </a:r>
          </a:p>
        </p:txBody>
      </p:sp>
      <p:pic>
        <p:nvPicPr>
          <p:cNvPr id="29" name="Graphic 28">
            <a:extLst>
              <a:ext uri="{FF2B5EF4-FFF2-40B4-BE49-F238E27FC236}">
                <a16:creationId xmlns:a16="http://schemas.microsoft.com/office/drawing/2014/main" id="{D8EDFD27-847D-6E5F-2EDC-B1F84EE71BF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939885" y="11278235"/>
            <a:ext cx="2437765" cy="2437765"/>
          </a:xfrm>
          <a:prstGeom prst="rect">
            <a:avLst/>
          </a:prstGeom>
        </p:spPr>
      </p:pic>
      <p:sp>
        <p:nvSpPr>
          <p:cNvPr id="32" name="Title Placeholder 1">
            <a:extLst>
              <a:ext uri="{FF2B5EF4-FFF2-40B4-BE49-F238E27FC236}">
                <a16:creationId xmlns:a16="http://schemas.microsoft.com/office/drawing/2014/main" id="{A92DBC04-A989-0CE6-49E7-8B4F78F52D3E}"/>
              </a:ext>
            </a:extLst>
          </p:cNvPr>
          <p:cNvSpPr>
            <a:spLocks noGrp="1"/>
          </p:cNvSpPr>
          <p:nvPr>
            <p:ph type="title"/>
          </p:nvPr>
        </p:nvSpPr>
        <p:spPr>
          <a:xfrm>
            <a:off x="647827" y="2715730"/>
            <a:ext cx="23081990" cy="964734"/>
          </a:xfrm>
          <a:prstGeom prst="rect">
            <a:avLst/>
          </a:prstGeom>
        </p:spPr>
        <p:txBody>
          <a:bodyPr vert="horz" lIns="91440" tIns="45720" rIns="91440" bIns="45720" rtlCol="0" anchor="ctr">
            <a:noAutofit/>
          </a:bodyPr>
          <a:lstStyle>
            <a:lvl1pPr>
              <a:defRPr sz="7200"/>
            </a:lvl1pPr>
          </a:lstStyle>
          <a:p>
            <a:r>
              <a:rPr lang="en-GB" dirty="0"/>
              <a:t>Click to edit Master title style</a:t>
            </a:r>
            <a:endParaRPr lang="en-US" dirty="0"/>
          </a:p>
        </p:txBody>
      </p:sp>
      <p:sp>
        <p:nvSpPr>
          <p:cNvPr id="34" name="Text Placeholder 12">
            <a:extLst>
              <a:ext uri="{FF2B5EF4-FFF2-40B4-BE49-F238E27FC236}">
                <a16:creationId xmlns:a16="http://schemas.microsoft.com/office/drawing/2014/main" id="{E12039ED-6195-3E67-FAE7-13DC6E029712}"/>
              </a:ext>
            </a:extLst>
          </p:cNvPr>
          <p:cNvSpPr>
            <a:spLocks noGrp="1"/>
          </p:cNvSpPr>
          <p:nvPr>
            <p:ph type="body" sz="quarter" idx="10" hasCustomPrompt="1"/>
          </p:nvPr>
        </p:nvSpPr>
        <p:spPr>
          <a:xfrm>
            <a:off x="647827" y="5679501"/>
            <a:ext cx="23081990" cy="444852"/>
          </a:xfrm>
          <a:prstGeom prst="rect">
            <a:avLst/>
          </a:prstGeom>
        </p:spPr>
        <p:txBody>
          <a:bodyPr>
            <a:noAutofit/>
          </a:bodyPr>
          <a:lstStyle>
            <a:lvl1pPr>
              <a:defRPr sz="2800" b="1"/>
            </a:lvl1pPr>
          </a:lstStyle>
          <a:p>
            <a:pPr lvl="0"/>
            <a:r>
              <a:rPr lang="en-GB" dirty="0"/>
              <a:t>Presenter Name</a:t>
            </a:r>
          </a:p>
        </p:txBody>
      </p:sp>
      <p:sp>
        <p:nvSpPr>
          <p:cNvPr id="35" name="Text Placeholder 12">
            <a:extLst>
              <a:ext uri="{FF2B5EF4-FFF2-40B4-BE49-F238E27FC236}">
                <a16:creationId xmlns:a16="http://schemas.microsoft.com/office/drawing/2014/main" id="{9D26BB48-A47D-76C8-83D5-C776581ACEAE}"/>
              </a:ext>
            </a:extLst>
          </p:cNvPr>
          <p:cNvSpPr>
            <a:spLocks noGrp="1"/>
          </p:cNvSpPr>
          <p:nvPr>
            <p:ph type="body" sz="quarter" idx="11" hasCustomPrompt="1"/>
          </p:nvPr>
        </p:nvSpPr>
        <p:spPr>
          <a:xfrm>
            <a:off x="647827" y="6264650"/>
            <a:ext cx="23081990" cy="444852"/>
          </a:xfrm>
          <a:prstGeom prst="rect">
            <a:avLst/>
          </a:prstGeom>
        </p:spPr>
        <p:txBody>
          <a:bodyPr/>
          <a:lstStyle>
            <a:lvl1pPr>
              <a:defRPr sz="2800" b="0"/>
            </a:lvl1pPr>
          </a:lstStyle>
          <a:p>
            <a:pPr lvl="0"/>
            <a:r>
              <a:rPr lang="en-GB" dirty="0"/>
              <a:t>Presenter Title</a:t>
            </a:r>
          </a:p>
        </p:txBody>
      </p:sp>
      <p:pic>
        <p:nvPicPr>
          <p:cNvPr id="3" name="Graphic 2">
            <a:extLst>
              <a:ext uri="{FF2B5EF4-FFF2-40B4-BE49-F238E27FC236}">
                <a16:creationId xmlns:a16="http://schemas.microsoft.com/office/drawing/2014/main" id="{F7B8CACA-ACBC-678F-77EE-36990068817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1556000"/>
            <a:ext cx="4551429" cy="2160000"/>
          </a:xfrm>
          <a:prstGeom prst="rect">
            <a:avLst/>
          </a:prstGeom>
        </p:spPr>
      </p:pic>
    </p:spTree>
    <p:extLst>
      <p:ext uri="{BB962C8B-B14F-4D97-AF65-F5344CB8AC3E}">
        <p14:creationId xmlns:p14="http://schemas.microsoft.com/office/powerpoint/2010/main" val="2636507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4B3B85-8042-6490-C135-58D7DA9FF119}"/>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9862573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24F3EC9E-6E73-B44C-D709-68480A767F1C}"/>
              </a:ext>
            </a:extLst>
          </p:cNvPr>
          <p:cNvSpPr>
            <a:spLocks noGrp="1"/>
          </p:cNvSpPr>
          <p:nvPr>
            <p:ph type="body" sz="quarter" idx="10"/>
          </p:nvPr>
        </p:nvSpPr>
        <p:spPr>
          <a:xfrm>
            <a:off x="1453874" y="2186856"/>
            <a:ext cx="21469899" cy="964734"/>
          </a:xfrm>
          <a:prstGeom prst="rect">
            <a:avLst/>
          </a:prstGeom>
        </p:spPr>
        <p:txBody>
          <a:bodyPr>
            <a:normAutofit/>
          </a:bodyPr>
          <a:lstStyle>
            <a:lvl1pPr>
              <a:defRPr sz="2800"/>
            </a:lvl1pPr>
          </a:lstStyle>
          <a:p>
            <a:pPr lvl="0"/>
            <a:r>
              <a:rPr lang="en-GB" dirty="0"/>
              <a:t>Click to edit Master text styles</a:t>
            </a:r>
          </a:p>
        </p:txBody>
      </p:sp>
      <p:sp>
        <p:nvSpPr>
          <p:cNvPr id="18" name="Title Placeholder 1">
            <a:extLst>
              <a:ext uri="{FF2B5EF4-FFF2-40B4-BE49-F238E27FC236}">
                <a16:creationId xmlns:a16="http://schemas.microsoft.com/office/drawing/2014/main" id="{F3460A0C-C28E-0A82-58EF-CAB46741C5E6}"/>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5DD8380F-8994-30B3-A504-0C2637BD7969}"/>
              </a:ext>
            </a:extLst>
          </p:cNvPr>
          <p:cNvSpPr>
            <a:spLocks noGrp="1"/>
          </p:cNvSpPr>
          <p:nvPr>
            <p:ph type="sldNum" sz="quarter" idx="11"/>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5714051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69AB5DE0-73A2-C190-C44C-336663D502C6}"/>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59EC0EF8-998A-95D2-8A5A-F9221C1A1DA4}"/>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625768118"/>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D899C450-791F-715A-08A7-676358B379ED}"/>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9" name="Content Placeholder 2">
            <a:extLst>
              <a:ext uri="{FF2B5EF4-FFF2-40B4-BE49-F238E27FC236}">
                <a16:creationId xmlns:a16="http://schemas.microsoft.com/office/drawing/2014/main" id="{1A12C5C4-F985-1699-2BDE-64EE4ECE5F91}"/>
              </a:ext>
            </a:extLst>
          </p:cNvPr>
          <p:cNvSpPr>
            <a:spLocks noGrp="1"/>
          </p:cNvSpPr>
          <p:nvPr>
            <p:ph sz="half" idx="1"/>
          </p:nvPr>
        </p:nvSpPr>
        <p:spPr>
          <a:xfrm>
            <a:off x="1453874" y="2188439"/>
            <a:ext cx="2146989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2" name="Slide Number Placeholder 1">
            <a:extLst>
              <a:ext uri="{FF2B5EF4-FFF2-40B4-BE49-F238E27FC236}">
                <a16:creationId xmlns:a16="http://schemas.microsoft.com/office/drawing/2014/main" id="{A2DB0E69-C410-8382-B037-EB7B1280E3BE}"/>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927482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Left Tex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6145780-6497-E810-CEF6-FAC4E6100ED4}"/>
              </a:ext>
            </a:extLst>
          </p:cNvPr>
          <p:cNvSpPr>
            <a:spLocks noGrp="1"/>
          </p:cNvSpPr>
          <p:nvPr>
            <p:ph sz="half" idx="10"/>
          </p:nvPr>
        </p:nvSpPr>
        <p:spPr>
          <a:xfrm>
            <a:off x="8913282" y="2186571"/>
            <a:ext cx="14010492"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p:txBody>
      </p:sp>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04B13985-E123-4F94-F807-1F9624F42327}"/>
              </a:ext>
            </a:extLst>
          </p:cNvPr>
          <p:cNvSpPr>
            <a:spLocks noGrp="1"/>
          </p:cNvSpPr>
          <p:nvPr>
            <p:ph type="body" sz="quarter" idx="11"/>
          </p:nvPr>
        </p:nvSpPr>
        <p:spPr>
          <a:xfrm>
            <a:off x="1453874" y="2186571"/>
            <a:ext cx="6551083" cy="8702676"/>
          </a:xfrm>
          <a:prstGeom prst="rect">
            <a:avLst/>
          </a:prstGeom>
          <a:solidFill>
            <a:schemeClr val="bg2"/>
          </a:solidFill>
        </p:spPr>
        <p:txBody>
          <a:bodyPr lIns="360000" tIns="360000" rIns="360000" bIns="360000"/>
          <a:lstStyle>
            <a:lvl1pPr marL="457200" indent="-457200">
              <a:buFont typeface="Arial" panose="020B0604020202020204" pitchFamily="34" charset="0"/>
              <a:buChar char="•"/>
              <a:defRPr sz="2400">
                <a:solidFill>
                  <a:schemeClr val="tx1"/>
                </a:solidFill>
              </a:defRPr>
            </a:lvl1pPr>
          </a:lstStyle>
          <a:p>
            <a:pPr lvl="0"/>
            <a:r>
              <a:rPr lang="en-US"/>
              <a:t>Click to edit Master text styles</a:t>
            </a:r>
          </a:p>
        </p:txBody>
      </p:sp>
      <p:sp>
        <p:nvSpPr>
          <p:cNvPr id="2" name="Slide Number Placeholder 1">
            <a:extLst>
              <a:ext uri="{FF2B5EF4-FFF2-40B4-BE49-F238E27FC236}">
                <a16:creationId xmlns:a16="http://schemas.microsoft.com/office/drawing/2014/main" id="{BB9D4905-E71D-8D56-CC2D-F6155BB194ED}"/>
              </a:ext>
            </a:extLst>
          </p:cNvPr>
          <p:cNvSpPr>
            <a:spLocks noGrp="1"/>
          </p:cNvSpPr>
          <p:nvPr>
            <p:ph type="sldNum" sz="quarter" idx="12"/>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911765062"/>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ual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53874" y="2188439"/>
            <a:ext cx="1031496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12" name="Content Placeholder 2">
            <a:extLst>
              <a:ext uri="{FF2B5EF4-FFF2-40B4-BE49-F238E27FC236}">
                <a16:creationId xmlns:a16="http://schemas.microsoft.com/office/drawing/2014/main" id="{06145780-6497-E810-CEF6-FAC4E6100ED4}"/>
              </a:ext>
            </a:extLst>
          </p:cNvPr>
          <p:cNvSpPr>
            <a:spLocks noGrp="1"/>
          </p:cNvSpPr>
          <p:nvPr>
            <p:ph sz="half" idx="10"/>
          </p:nvPr>
        </p:nvSpPr>
        <p:spPr>
          <a:xfrm>
            <a:off x="12608809" y="2207836"/>
            <a:ext cx="1031496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2" name="Slide Number Placeholder 1">
            <a:extLst>
              <a:ext uri="{FF2B5EF4-FFF2-40B4-BE49-F238E27FC236}">
                <a16:creationId xmlns:a16="http://schemas.microsoft.com/office/drawing/2014/main" id="{46CF48A1-6AA5-B18A-1E5F-AF206FF7F0B3}"/>
              </a:ext>
            </a:extLst>
          </p:cNvPr>
          <p:cNvSpPr>
            <a:spLocks noGrp="1"/>
          </p:cNvSpPr>
          <p:nvPr>
            <p:ph type="sldNum" sz="quarter" idx="11"/>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513720711"/>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with Left Tex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6145780-6497-E810-CEF6-FAC4E6100ED4}"/>
              </a:ext>
            </a:extLst>
          </p:cNvPr>
          <p:cNvSpPr>
            <a:spLocks noGrp="1"/>
          </p:cNvSpPr>
          <p:nvPr>
            <p:ph sz="half" idx="10"/>
          </p:nvPr>
        </p:nvSpPr>
        <p:spPr>
          <a:xfrm>
            <a:off x="8913282" y="2186571"/>
            <a:ext cx="14010492"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p:txBody>
      </p:sp>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04B13985-E123-4F94-F807-1F9624F42327}"/>
              </a:ext>
            </a:extLst>
          </p:cNvPr>
          <p:cNvSpPr>
            <a:spLocks noGrp="1"/>
          </p:cNvSpPr>
          <p:nvPr>
            <p:ph type="body" sz="quarter" idx="11"/>
          </p:nvPr>
        </p:nvSpPr>
        <p:spPr>
          <a:xfrm>
            <a:off x="1453874" y="2186571"/>
            <a:ext cx="6551083" cy="8702676"/>
          </a:xfrm>
          <a:prstGeom prst="rect">
            <a:avLst/>
          </a:prstGeom>
          <a:solidFill>
            <a:schemeClr val="bg2"/>
          </a:solidFill>
        </p:spPr>
        <p:txBody>
          <a:bodyPr lIns="360000" tIns="360000" rIns="360000" bIns="360000"/>
          <a:lstStyle>
            <a:lvl1pPr marL="457200" indent="-457200">
              <a:buFont typeface="Arial" panose="020B0604020202020204" pitchFamily="34" charset="0"/>
              <a:buChar char="•"/>
              <a:defRPr sz="2400">
                <a:solidFill>
                  <a:schemeClr val="tx1"/>
                </a:solidFill>
              </a:defRPr>
            </a:lvl1pPr>
          </a:lstStyle>
          <a:p>
            <a:pPr lvl="0"/>
            <a:r>
              <a:rPr lang="en-US" dirty="0"/>
              <a:t>Click to edit Master text styles</a:t>
            </a:r>
          </a:p>
        </p:txBody>
      </p:sp>
      <p:sp>
        <p:nvSpPr>
          <p:cNvPr id="2" name="Slide Number Placeholder 1">
            <a:extLst>
              <a:ext uri="{FF2B5EF4-FFF2-40B4-BE49-F238E27FC236}">
                <a16:creationId xmlns:a16="http://schemas.microsoft.com/office/drawing/2014/main" id="{9592F137-845A-2F3D-5378-25A6A682C80D}"/>
              </a:ext>
            </a:extLst>
          </p:cNvPr>
          <p:cNvSpPr>
            <a:spLocks noGrp="1"/>
          </p:cNvSpPr>
          <p:nvPr>
            <p:ph type="sldNum" sz="quarter" idx="12"/>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412986825"/>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with Right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53873" y="2188439"/>
            <a:ext cx="14010491"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p:txBody>
      </p:sp>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Text Placeholder 6">
            <a:extLst>
              <a:ext uri="{FF2B5EF4-FFF2-40B4-BE49-F238E27FC236}">
                <a16:creationId xmlns:a16="http://schemas.microsoft.com/office/drawing/2014/main" id="{652F99E9-88A0-91C9-41FB-266C65A8B6BF}"/>
              </a:ext>
            </a:extLst>
          </p:cNvPr>
          <p:cNvSpPr>
            <a:spLocks noGrp="1"/>
          </p:cNvSpPr>
          <p:nvPr>
            <p:ph type="body" sz="quarter" idx="11"/>
          </p:nvPr>
        </p:nvSpPr>
        <p:spPr>
          <a:xfrm>
            <a:off x="16372690" y="2186571"/>
            <a:ext cx="6551083" cy="8702676"/>
          </a:xfrm>
          <a:prstGeom prst="rect">
            <a:avLst/>
          </a:prstGeom>
          <a:solidFill>
            <a:schemeClr val="bg2"/>
          </a:solidFill>
        </p:spPr>
        <p:txBody>
          <a:bodyPr lIns="360000" tIns="360000" rIns="360000" bIns="360000"/>
          <a:lstStyle>
            <a:lvl1pPr marL="457200" indent="-457200">
              <a:buFont typeface="Arial" panose="020B0604020202020204" pitchFamily="34" charset="0"/>
              <a:buChar char="•"/>
              <a:defRPr sz="2400">
                <a:solidFill>
                  <a:schemeClr val="tx1"/>
                </a:solidFill>
              </a:defRPr>
            </a:lvl1pPr>
          </a:lstStyle>
          <a:p>
            <a:pPr lvl="0"/>
            <a:r>
              <a:rPr lang="en-US" dirty="0"/>
              <a:t>Click to edit Master text styles</a:t>
            </a:r>
          </a:p>
        </p:txBody>
      </p:sp>
      <p:sp>
        <p:nvSpPr>
          <p:cNvPr id="4" name="Slide Number Placeholder 3">
            <a:extLst>
              <a:ext uri="{FF2B5EF4-FFF2-40B4-BE49-F238E27FC236}">
                <a16:creationId xmlns:a16="http://schemas.microsoft.com/office/drawing/2014/main" id="{451B8C25-AA10-A9B3-E9AF-B501A8C48B67}"/>
              </a:ext>
            </a:extLst>
          </p:cNvPr>
          <p:cNvSpPr>
            <a:spLocks noGrp="1"/>
          </p:cNvSpPr>
          <p:nvPr>
            <p:ph type="sldNum" sz="quarter" idx="12"/>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4172628532"/>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DCE1BF-61E0-6221-E145-D41ED723A414}"/>
              </a:ext>
            </a:extLst>
          </p:cNvPr>
          <p:cNvSpPr>
            <a:spLocks noChangeAspect="1"/>
          </p:cNvSpPr>
          <p:nvPr userDrawn="1"/>
        </p:nvSpPr>
        <p:spPr>
          <a:xfrm flipV="1">
            <a:off x="0" y="0"/>
            <a:ext cx="24377652"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sz="3599" dirty="0"/>
          </a:p>
        </p:txBody>
      </p:sp>
      <p:sp>
        <p:nvSpPr>
          <p:cNvPr id="2" name="Text Placeholder 12">
            <a:extLst>
              <a:ext uri="{FF2B5EF4-FFF2-40B4-BE49-F238E27FC236}">
                <a16:creationId xmlns:a16="http://schemas.microsoft.com/office/drawing/2014/main" id="{9AB62CA3-C1F9-758F-1097-CADD3E3577D2}"/>
              </a:ext>
            </a:extLst>
          </p:cNvPr>
          <p:cNvSpPr>
            <a:spLocks noGrp="1"/>
          </p:cNvSpPr>
          <p:nvPr>
            <p:ph type="body" sz="quarter" idx="10" hasCustomPrompt="1"/>
          </p:nvPr>
        </p:nvSpPr>
        <p:spPr>
          <a:xfrm>
            <a:off x="1453875" y="5200779"/>
            <a:ext cx="21469899" cy="964734"/>
          </a:xfrm>
          <a:prstGeom prst="rect">
            <a:avLst/>
          </a:prstGeom>
        </p:spPr>
        <p:txBody>
          <a:bodyPr/>
          <a:lstStyle>
            <a:lvl1pPr algn="ctr">
              <a:defRPr sz="7200" b="1"/>
            </a:lvl1pPr>
          </a:lstStyle>
          <a:p>
            <a:pPr lvl="0"/>
            <a:r>
              <a:rPr lang="en-GB" dirty="0"/>
              <a:t>Thank you.</a:t>
            </a:r>
          </a:p>
        </p:txBody>
      </p:sp>
      <p:sp>
        <p:nvSpPr>
          <p:cNvPr id="3" name="Text Placeholder 12">
            <a:extLst>
              <a:ext uri="{FF2B5EF4-FFF2-40B4-BE49-F238E27FC236}">
                <a16:creationId xmlns:a16="http://schemas.microsoft.com/office/drawing/2014/main" id="{6140461B-21FB-42B7-B840-6CB88D9DD46F}"/>
              </a:ext>
            </a:extLst>
          </p:cNvPr>
          <p:cNvSpPr>
            <a:spLocks noGrp="1"/>
          </p:cNvSpPr>
          <p:nvPr>
            <p:ph type="body" sz="quarter" idx="11" hasCustomPrompt="1"/>
          </p:nvPr>
        </p:nvSpPr>
        <p:spPr>
          <a:xfrm>
            <a:off x="1453875" y="6858000"/>
            <a:ext cx="21469899" cy="634969"/>
          </a:xfrm>
          <a:prstGeom prst="rect">
            <a:avLst/>
          </a:prstGeom>
        </p:spPr>
        <p:txBody>
          <a:bodyPr/>
          <a:lstStyle>
            <a:lvl1pPr algn="ctr">
              <a:defRPr b="1"/>
            </a:lvl1pPr>
          </a:lstStyle>
          <a:p>
            <a:pPr marL="0" marR="0" lvl="0" indent="0" algn="ctr" defTabSz="1828343" rtl="0" eaLnBrk="1" fontAlgn="auto" latinLnBrk="0" hangingPunct="1">
              <a:lnSpc>
                <a:spcPct val="90000"/>
              </a:lnSpc>
              <a:spcBef>
                <a:spcPts val="2000"/>
              </a:spcBef>
              <a:spcAft>
                <a:spcPts val="0"/>
              </a:spcAft>
              <a:buClrTx/>
              <a:buSzTx/>
              <a:buFontTx/>
              <a:buNone/>
              <a:tabLst/>
              <a:defRPr/>
            </a:pPr>
            <a:r>
              <a:rPr lang="en-GB" dirty="0" err="1"/>
              <a:t>c.kobayashi@unu.edu</a:t>
            </a:r>
            <a:endParaRPr lang="en-GB" dirty="0"/>
          </a:p>
        </p:txBody>
      </p:sp>
      <p:pic>
        <p:nvPicPr>
          <p:cNvPr id="4" name="Graphic 3">
            <a:extLst>
              <a:ext uri="{FF2B5EF4-FFF2-40B4-BE49-F238E27FC236}">
                <a16:creationId xmlns:a16="http://schemas.microsoft.com/office/drawing/2014/main" id="{4DF61067-5DC1-D0C7-2793-859C5981617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939885" y="11278235"/>
            <a:ext cx="2437765" cy="2437765"/>
          </a:xfrm>
          <a:prstGeom prst="rect">
            <a:avLst/>
          </a:prstGeom>
        </p:spPr>
      </p:pic>
      <p:pic>
        <p:nvPicPr>
          <p:cNvPr id="10" name="Graphic 9">
            <a:extLst>
              <a:ext uri="{FF2B5EF4-FFF2-40B4-BE49-F238E27FC236}">
                <a16:creationId xmlns:a16="http://schemas.microsoft.com/office/drawing/2014/main" id="{E579C301-8143-67E1-405F-EBB66318294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1556000"/>
            <a:ext cx="4551429" cy="2160000"/>
          </a:xfrm>
          <a:prstGeom prst="rect">
            <a:avLst/>
          </a:prstGeom>
        </p:spPr>
      </p:pic>
    </p:spTree>
    <p:extLst>
      <p:ext uri="{BB962C8B-B14F-4D97-AF65-F5344CB8AC3E}">
        <p14:creationId xmlns:p14="http://schemas.microsoft.com/office/powerpoint/2010/main" val="33724848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with Masthea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9F67637-5B30-AA2E-29BA-5691172152A0}"/>
              </a:ext>
            </a:extLst>
          </p:cNvPr>
          <p:cNvSpPr>
            <a:spLocks noChangeAspect="1"/>
          </p:cNvSpPr>
          <p:nvPr userDrawn="1"/>
        </p:nvSpPr>
        <p:spPr>
          <a:xfrm flipV="1">
            <a:off x="0" y="1272839"/>
            <a:ext cx="24377652" cy="124431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sz="3599" dirty="0"/>
          </a:p>
        </p:txBody>
      </p:sp>
      <p:sp>
        <p:nvSpPr>
          <p:cNvPr id="27" name="TextBox 26">
            <a:extLst>
              <a:ext uri="{FF2B5EF4-FFF2-40B4-BE49-F238E27FC236}">
                <a16:creationId xmlns:a16="http://schemas.microsoft.com/office/drawing/2014/main" id="{E76C69FD-A8A4-D977-7C12-18482DB29470}"/>
              </a:ext>
            </a:extLst>
          </p:cNvPr>
          <p:cNvSpPr txBox="1"/>
          <p:nvPr userDrawn="1"/>
        </p:nvSpPr>
        <p:spPr>
          <a:xfrm>
            <a:off x="457911" y="372690"/>
            <a:ext cx="3929281" cy="461537"/>
          </a:xfrm>
          <a:prstGeom prst="rect">
            <a:avLst/>
          </a:prstGeom>
          <a:noFill/>
        </p:spPr>
        <p:txBody>
          <a:bodyPr wrap="none" rtlCol="0">
            <a:spAutoFit/>
          </a:bodyPr>
          <a:lstStyle/>
          <a:p>
            <a:r>
              <a:rPr lang="en-JP" sz="2399" b="1" dirty="0">
                <a:latin typeface="Arial" panose="020B0604020202020204" pitchFamily="34" charset="0"/>
                <a:cs typeface="Arial" panose="020B0604020202020204" pitchFamily="34" charset="0"/>
              </a:rPr>
              <a:t>United Nations University</a:t>
            </a:r>
          </a:p>
        </p:txBody>
      </p:sp>
      <p:pic>
        <p:nvPicPr>
          <p:cNvPr id="29" name="Graphic 28">
            <a:extLst>
              <a:ext uri="{FF2B5EF4-FFF2-40B4-BE49-F238E27FC236}">
                <a16:creationId xmlns:a16="http://schemas.microsoft.com/office/drawing/2014/main" id="{D8EDFD27-847D-6E5F-2EDC-B1F84EE71BF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939885" y="11278235"/>
            <a:ext cx="2437765" cy="2437765"/>
          </a:xfrm>
          <a:prstGeom prst="rect">
            <a:avLst/>
          </a:prstGeom>
        </p:spPr>
      </p:pic>
      <p:sp>
        <p:nvSpPr>
          <p:cNvPr id="32" name="Title Placeholder 1">
            <a:extLst>
              <a:ext uri="{FF2B5EF4-FFF2-40B4-BE49-F238E27FC236}">
                <a16:creationId xmlns:a16="http://schemas.microsoft.com/office/drawing/2014/main" id="{A92DBC04-A989-0CE6-49E7-8B4F78F52D3E}"/>
              </a:ext>
            </a:extLst>
          </p:cNvPr>
          <p:cNvSpPr>
            <a:spLocks noGrp="1"/>
          </p:cNvSpPr>
          <p:nvPr>
            <p:ph type="title"/>
          </p:nvPr>
        </p:nvSpPr>
        <p:spPr>
          <a:xfrm>
            <a:off x="647827" y="2715730"/>
            <a:ext cx="23081990" cy="964734"/>
          </a:xfrm>
          <a:prstGeom prst="rect">
            <a:avLst/>
          </a:prstGeom>
        </p:spPr>
        <p:txBody>
          <a:bodyPr vert="horz" lIns="91440" tIns="45720" rIns="91440" bIns="45720" rtlCol="0" anchor="ctr">
            <a:noAutofit/>
          </a:bodyPr>
          <a:lstStyle>
            <a:lvl1pPr>
              <a:defRPr sz="7200"/>
            </a:lvl1pPr>
          </a:lstStyle>
          <a:p>
            <a:r>
              <a:rPr lang="en-GB" dirty="0"/>
              <a:t>Click to edit Master title style</a:t>
            </a:r>
            <a:endParaRPr lang="en-US" dirty="0"/>
          </a:p>
        </p:txBody>
      </p:sp>
      <p:sp>
        <p:nvSpPr>
          <p:cNvPr id="34" name="Text Placeholder 12">
            <a:extLst>
              <a:ext uri="{FF2B5EF4-FFF2-40B4-BE49-F238E27FC236}">
                <a16:creationId xmlns:a16="http://schemas.microsoft.com/office/drawing/2014/main" id="{E12039ED-6195-3E67-FAE7-13DC6E029712}"/>
              </a:ext>
            </a:extLst>
          </p:cNvPr>
          <p:cNvSpPr>
            <a:spLocks noGrp="1"/>
          </p:cNvSpPr>
          <p:nvPr>
            <p:ph type="body" sz="quarter" idx="10" hasCustomPrompt="1"/>
          </p:nvPr>
        </p:nvSpPr>
        <p:spPr>
          <a:xfrm>
            <a:off x="647827" y="5679501"/>
            <a:ext cx="23081990" cy="444852"/>
          </a:xfrm>
          <a:prstGeom prst="rect">
            <a:avLst/>
          </a:prstGeom>
        </p:spPr>
        <p:txBody>
          <a:bodyPr/>
          <a:lstStyle>
            <a:lvl1pPr>
              <a:defRPr b="1"/>
            </a:lvl1pPr>
          </a:lstStyle>
          <a:p>
            <a:pPr lvl="0"/>
            <a:r>
              <a:rPr lang="en-GB" dirty="0"/>
              <a:t>Presenter Name</a:t>
            </a:r>
          </a:p>
        </p:txBody>
      </p:sp>
      <p:sp>
        <p:nvSpPr>
          <p:cNvPr id="35" name="Text Placeholder 12">
            <a:extLst>
              <a:ext uri="{FF2B5EF4-FFF2-40B4-BE49-F238E27FC236}">
                <a16:creationId xmlns:a16="http://schemas.microsoft.com/office/drawing/2014/main" id="{9D26BB48-A47D-76C8-83D5-C776581ACEAE}"/>
              </a:ext>
            </a:extLst>
          </p:cNvPr>
          <p:cNvSpPr>
            <a:spLocks noGrp="1"/>
          </p:cNvSpPr>
          <p:nvPr>
            <p:ph type="body" sz="quarter" idx="11" hasCustomPrompt="1"/>
          </p:nvPr>
        </p:nvSpPr>
        <p:spPr>
          <a:xfrm>
            <a:off x="647827" y="6264650"/>
            <a:ext cx="23081990" cy="444852"/>
          </a:xfrm>
          <a:prstGeom prst="rect">
            <a:avLst/>
          </a:prstGeom>
        </p:spPr>
        <p:txBody>
          <a:bodyPr/>
          <a:lstStyle>
            <a:lvl1pPr>
              <a:defRPr b="0"/>
            </a:lvl1pPr>
          </a:lstStyle>
          <a:p>
            <a:pPr lvl="0"/>
            <a:r>
              <a:rPr lang="en-GB" dirty="0"/>
              <a:t>Presenter Title</a:t>
            </a:r>
          </a:p>
        </p:txBody>
      </p:sp>
      <p:pic>
        <p:nvPicPr>
          <p:cNvPr id="3" name="Graphic 2">
            <a:extLst>
              <a:ext uri="{FF2B5EF4-FFF2-40B4-BE49-F238E27FC236}">
                <a16:creationId xmlns:a16="http://schemas.microsoft.com/office/drawing/2014/main" id="{13F94844-E0A9-EE0F-C8DD-C76ABD23EA4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1556000"/>
            <a:ext cx="4551429" cy="2160000"/>
          </a:xfrm>
          <a:prstGeom prst="rect">
            <a:avLst/>
          </a:prstGeom>
        </p:spPr>
      </p:pic>
    </p:spTree>
    <p:extLst>
      <p:ext uri="{BB962C8B-B14F-4D97-AF65-F5344CB8AC3E}">
        <p14:creationId xmlns:p14="http://schemas.microsoft.com/office/powerpoint/2010/main" val="11708311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147A99-64B8-6D4B-4F5F-927E63EA3B50}"/>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28131266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24F3EC9E-6E73-B44C-D709-68480A767F1C}"/>
              </a:ext>
            </a:extLst>
          </p:cNvPr>
          <p:cNvSpPr>
            <a:spLocks noGrp="1"/>
          </p:cNvSpPr>
          <p:nvPr>
            <p:ph type="body" sz="quarter" idx="10"/>
          </p:nvPr>
        </p:nvSpPr>
        <p:spPr>
          <a:xfrm>
            <a:off x="1453874" y="2186856"/>
            <a:ext cx="21469899" cy="964734"/>
          </a:xfrm>
          <a:prstGeom prst="rect">
            <a:avLst/>
          </a:prstGeom>
        </p:spPr>
        <p:txBody>
          <a:bodyPr/>
          <a:lstStyle/>
          <a:p>
            <a:pPr lvl="0"/>
            <a:r>
              <a:rPr lang="en-GB" dirty="0"/>
              <a:t>Click to edit Master text styles</a:t>
            </a:r>
          </a:p>
        </p:txBody>
      </p:sp>
      <p:sp>
        <p:nvSpPr>
          <p:cNvPr id="18" name="Title Placeholder 1">
            <a:extLst>
              <a:ext uri="{FF2B5EF4-FFF2-40B4-BE49-F238E27FC236}">
                <a16:creationId xmlns:a16="http://schemas.microsoft.com/office/drawing/2014/main" id="{F3460A0C-C28E-0A82-58EF-CAB46741C5E6}"/>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C1CE6037-0B78-E425-652C-CB3759DAE769}"/>
              </a:ext>
            </a:extLst>
          </p:cNvPr>
          <p:cNvSpPr>
            <a:spLocks noGrp="1"/>
          </p:cNvSpPr>
          <p:nvPr>
            <p:ph type="sldNum" sz="quarter" idx="11"/>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24221366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69AB5DE0-73A2-C190-C44C-336663D502C6}"/>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1FCEC7C2-0DC9-9434-4EB0-B1A432481D05}"/>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54533222"/>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D899C450-791F-715A-08A7-676358B379ED}"/>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2" name="Content Placeholder 2">
            <a:extLst>
              <a:ext uri="{FF2B5EF4-FFF2-40B4-BE49-F238E27FC236}">
                <a16:creationId xmlns:a16="http://schemas.microsoft.com/office/drawing/2014/main" id="{D3AC163F-FE87-CC78-84D9-81B72C293173}"/>
              </a:ext>
            </a:extLst>
          </p:cNvPr>
          <p:cNvSpPr>
            <a:spLocks noGrp="1"/>
          </p:cNvSpPr>
          <p:nvPr>
            <p:ph sz="half" idx="1"/>
          </p:nvPr>
        </p:nvSpPr>
        <p:spPr>
          <a:xfrm>
            <a:off x="1453874" y="2188439"/>
            <a:ext cx="2146989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3" name="Slide Number Placeholder 2">
            <a:extLst>
              <a:ext uri="{FF2B5EF4-FFF2-40B4-BE49-F238E27FC236}">
                <a16:creationId xmlns:a16="http://schemas.microsoft.com/office/drawing/2014/main" id="{48B631B3-0A4A-B193-4C3C-690475F42F5E}"/>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9594147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ual Content">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2" name="Content Placeholder 2">
            <a:extLst>
              <a:ext uri="{FF2B5EF4-FFF2-40B4-BE49-F238E27FC236}">
                <a16:creationId xmlns:a16="http://schemas.microsoft.com/office/drawing/2014/main" id="{97840DCD-1077-BE9E-FF4D-A8E758F6608F}"/>
              </a:ext>
            </a:extLst>
          </p:cNvPr>
          <p:cNvSpPr>
            <a:spLocks noGrp="1"/>
          </p:cNvSpPr>
          <p:nvPr>
            <p:ph sz="half" idx="1"/>
          </p:nvPr>
        </p:nvSpPr>
        <p:spPr>
          <a:xfrm>
            <a:off x="1453874" y="2188439"/>
            <a:ext cx="1031496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4" name="Content Placeholder 2">
            <a:extLst>
              <a:ext uri="{FF2B5EF4-FFF2-40B4-BE49-F238E27FC236}">
                <a16:creationId xmlns:a16="http://schemas.microsoft.com/office/drawing/2014/main" id="{A624A555-4CBC-FBF5-54ED-AC7ECFF9E1DA}"/>
              </a:ext>
            </a:extLst>
          </p:cNvPr>
          <p:cNvSpPr>
            <a:spLocks noGrp="1"/>
          </p:cNvSpPr>
          <p:nvPr>
            <p:ph sz="half" idx="10"/>
          </p:nvPr>
        </p:nvSpPr>
        <p:spPr>
          <a:xfrm>
            <a:off x="12608809" y="2207836"/>
            <a:ext cx="1031496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3" name="Slide Number Placeholder 2">
            <a:extLst>
              <a:ext uri="{FF2B5EF4-FFF2-40B4-BE49-F238E27FC236}">
                <a16:creationId xmlns:a16="http://schemas.microsoft.com/office/drawing/2014/main" id="{DAA5CBD9-A99F-47E9-944D-495A0698328F}"/>
              </a:ext>
            </a:extLst>
          </p:cNvPr>
          <p:cNvSpPr>
            <a:spLocks noGrp="1"/>
          </p:cNvSpPr>
          <p:nvPr>
            <p:ph type="sldNum" sz="quarter" idx="11"/>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284812491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Right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53873" y="2188439"/>
            <a:ext cx="14010491"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p:txBody>
      </p:sp>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Text Placeholder 6">
            <a:extLst>
              <a:ext uri="{FF2B5EF4-FFF2-40B4-BE49-F238E27FC236}">
                <a16:creationId xmlns:a16="http://schemas.microsoft.com/office/drawing/2014/main" id="{652F99E9-88A0-91C9-41FB-266C65A8B6BF}"/>
              </a:ext>
            </a:extLst>
          </p:cNvPr>
          <p:cNvSpPr>
            <a:spLocks noGrp="1"/>
          </p:cNvSpPr>
          <p:nvPr>
            <p:ph type="body" sz="quarter" idx="11"/>
          </p:nvPr>
        </p:nvSpPr>
        <p:spPr>
          <a:xfrm>
            <a:off x="16372690" y="2186571"/>
            <a:ext cx="6551083" cy="8702676"/>
          </a:xfrm>
          <a:prstGeom prst="rect">
            <a:avLst/>
          </a:prstGeom>
          <a:solidFill>
            <a:schemeClr val="bg2"/>
          </a:solidFill>
        </p:spPr>
        <p:txBody>
          <a:bodyPr lIns="360000" tIns="360000" rIns="360000" bIns="360000"/>
          <a:lstStyle>
            <a:lvl1pPr marL="457200" indent="-457200">
              <a:buFont typeface="Arial" panose="020B0604020202020204" pitchFamily="34" charset="0"/>
              <a:buChar char="•"/>
              <a:defRPr sz="2400">
                <a:solidFill>
                  <a:schemeClr val="tx1"/>
                </a:solidFill>
              </a:defRPr>
            </a:lvl1pPr>
          </a:lstStyle>
          <a:p>
            <a:pPr lvl="0"/>
            <a:r>
              <a:rPr lang="en-US"/>
              <a:t>Click to edit Master text styles</a:t>
            </a:r>
          </a:p>
        </p:txBody>
      </p:sp>
      <p:sp>
        <p:nvSpPr>
          <p:cNvPr id="4" name="Slide Number Placeholder 3">
            <a:extLst>
              <a:ext uri="{FF2B5EF4-FFF2-40B4-BE49-F238E27FC236}">
                <a16:creationId xmlns:a16="http://schemas.microsoft.com/office/drawing/2014/main" id="{99E0482A-A715-0CD6-603F-86764BB40261}"/>
              </a:ext>
            </a:extLst>
          </p:cNvPr>
          <p:cNvSpPr>
            <a:spLocks noGrp="1"/>
          </p:cNvSpPr>
          <p:nvPr>
            <p:ph type="sldNum" sz="quarter" idx="12"/>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1045635263"/>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with Left Text">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Content Placeholder 2">
            <a:extLst>
              <a:ext uri="{FF2B5EF4-FFF2-40B4-BE49-F238E27FC236}">
                <a16:creationId xmlns:a16="http://schemas.microsoft.com/office/drawing/2014/main" id="{1E125282-C0B1-DDD4-E4E2-08B02A3E8719}"/>
              </a:ext>
            </a:extLst>
          </p:cNvPr>
          <p:cNvSpPr>
            <a:spLocks noGrp="1"/>
          </p:cNvSpPr>
          <p:nvPr>
            <p:ph sz="half" idx="10"/>
          </p:nvPr>
        </p:nvSpPr>
        <p:spPr>
          <a:xfrm>
            <a:off x="8913282" y="2186571"/>
            <a:ext cx="14010492"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p:txBody>
      </p:sp>
      <p:sp>
        <p:nvSpPr>
          <p:cNvPr id="3" name="Text Placeholder 6">
            <a:extLst>
              <a:ext uri="{FF2B5EF4-FFF2-40B4-BE49-F238E27FC236}">
                <a16:creationId xmlns:a16="http://schemas.microsoft.com/office/drawing/2014/main" id="{1F340BD5-53FF-F9D0-4B10-9C5F86BD6A8B}"/>
              </a:ext>
            </a:extLst>
          </p:cNvPr>
          <p:cNvSpPr>
            <a:spLocks noGrp="1"/>
          </p:cNvSpPr>
          <p:nvPr>
            <p:ph type="body" sz="quarter" idx="11"/>
          </p:nvPr>
        </p:nvSpPr>
        <p:spPr>
          <a:xfrm>
            <a:off x="1453874" y="2186571"/>
            <a:ext cx="6551083" cy="8702676"/>
          </a:xfrm>
          <a:prstGeom prst="rect">
            <a:avLst/>
          </a:prstGeom>
          <a:solidFill>
            <a:schemeClr val="bg2"/>
          </a:solidFill>
        </p:spPr>
        <p:txBody>
          <a:bodyPr lIns="360000" tIns="360000" rIns="360000" bIns="360000"/>
          <a:lstStyle>
            <a:lvl1pPr marL="457200" indent="-457200">
              <a:buFont typeface="Arial" panose="020B0604020202020204" pitchFamily="34" charset="0"/>
              <a:buChar char="•"/>
              <a:defRPr sz="2400">
                <a:solidFill>
                  <a:schemeClr val="tx1"/>
                </a:solidFill>
              </a:defRPr>
            </a:lvl1pPr>
          </a:lstStyle>
          <a:p>
            <a:pPr lvl="0"/>
            <a:r>
              <a:rPr lang="en-US" dirty="0"/>
              <a:t>Click to edit Master text styles</a:t>
            </a:r>
          </a:p>
        </p:txBody>
      </p:sp>
      <p:sp>
        <p:nvSpPr>
          <p:cNvPr id="4" name="Slide Number Placeholder 3">
            <a:extLst>
              <a:ext uri="{FF2B5EF4-FFF2-40B4-BE49-F238E27FC236}">
                <a16:creationId xmlns:a16="http://schemas.microsoft.com/office/drawing/2014/main" id="{3AF2DA88-93DB-BD29-B487-A29484B776A5}"/>
              </a:ext>
            </a:extLst>
          </p:cNvPr>
          <p:cNvSpPr>
            <a:spLocks noGrp="1"/>
          </p:cNvSpPr>
          <p:nvPr>
            <p:ph type="sldNum" sz="quarter" idx="12"/>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1299831586"/>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with Right Text">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D050A824-2987-0F15-A5C5-2C5ACB6C0379}"/>
              </a:ext>
            </a:extLst>
          </p:cNvPr>
          <p:cNvSpPr>
            <a:spLocks noGrp="1"/>
          </p:cNvSpPr>
          <p:nvPr>
            <p:ph sz="half" idx="1"/>
          </p:nvPr>
        </p:nvSpPr>
        <p:spPr>
          <a:xfrm>
            <a:off x="1453873" y="2188439"/>
            <a:ext cx="14010491"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p:txBody>
      </p:sp>
      <p:sp>
        <p:nvSpPr>
          <p:cNvPr id="5" name="Text Placeholder 6">
            <a:extLst>
              <a:ext uri="{FF2B5EF4-FFF2-40B4-BE49-F238E27FC236}">
                <a16:creationId xmlns:a16="http://schemas.microsoft.com/office/drawing/2014/main" id="{513A8600-E744-0323-EBEB-0CBED2959809}"/>
              </a:ext>
            </a:extLst>
          </p:cNvPr>
          <p:cNvSpPr>
            <a:spLocks noGrp="1"/>
          </p:cNvSpPr>
          <p:nvPr>
            <p:ph type="body" sz="quarter" idx="11"/>
          </p:nvPr>
        </p:nvSpPr>
        <p:spPr>
          <a:xfrm>
            <a:off x="16372690" y="2186571"/>
            <a:ext cx="6551083" cy="8702676"/>
          </a:xfrm>
          <a:prstGeom prst="rect">
            <a:avLst/>
          </a:prstGeom>
          <a:solidFill>
            <a:schemeClr val="bg2"/>
          </a:solidFill>
        </p:spPr>
        <p:txBody>
          <a:bodyPr lIns="360000" tIns="360000" rIns="360000" bIns="360000"/>
          <a:lstStyle>
            <a:lvl1pPr marL="457200" indent="-457200">
              <a:buFont typeface="Arial" panose="020B0604020202020204" pitchFamily="34" charset="0"/>
              <a:buChar char="•"/>
              <a:defRPr sz="2400">
                <a:solidFill>
                  <a:schemeClr val="tx1"/>
                </a:solidFill>
              </a:defRPr>
            </a:lvl1pPr>
          </a:lstStyle>
          <a:p>
            <a:pPr lvl="0"/>
            <a:r>
              <a:rPr lang="en-US" dirty="0"/>
              <a:t>Click to edit Master text styles</a:t>
            </a:r>
          </a:p>
        </p:txBody>
      </p:sp>
      <p:sp>
        <p:nvSpPr>
          <p:cNvPr id="2" name="Slide Number Placeholder 1">
            <a:extLst>
              <a:ext uri="{FF2B5EF4-FFF2-40B4-BE49-F238E27FC236}">
                <a16:creationId xmlns:a16="http://schemas.microsoft.com/office/drawing/2014/main" id="{3947DB80-B30F-1E5D-2632-D2F20CEF516D}"/>
              </a:ext>
            </a:extLst>
          </p:cNvPr>
          <p:cNvSpPr>
            <a:spLocks noGrp="1"/>
          </p:cNvSpPr>
          <p:nvPr>
            <p:ph type="sldNum" sz="quarter" idx="12"/>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1327022849"/>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DCE1BF-61E0-6221-E145-D41ED723A414}"/>
              </a:ext>
            </a:extLst>
          </p:cNvPr>
          <p:cNvSpPr>
            <a:spLocks noChangeAspect="1"/>
          </p:cNvSpPr>
          <p:nvPr userDrawn="1"/>
        </p:nvSpPr>
        <p:spPr>
          <a:xfrm flipV="1">
            <a:off x="0" y="0"/>
            <a:ext cx="24377652"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sz="3599" dirty="0"/>
          </a:p>
        </p:txBody>
      </p:sp>
      <p:sp>
        <p:nvSpPr>
          <p:cNvPr id="10" name="Text Placeholder 12">
            <a:extLst>
              <a:ext uri="{FF2B5EF4-FFF2-40B4-BE49-F238E27FC236}">
                <a16:creationId xmlns:a16="http://schemas.microsoft.com/office/drawing/2014/main" id="{FEF73615-9B03-679E-D9BC-467460E21E96}"/>
              </a:ext>
            </a:extLst>
          </p:cNvPr>
          <p:cNvSpPr>
            <a:spLocks noGrp="1"/>
          </p:cNvSpPr>
          <p:nvPr>
            <p:ph type="body" sz="quarter" idx="10" hasCustomPrompt="1"/>
          </p:nvPr>
        </p:nvSpPr>
        <p:spPr>
          <a:xfrm>
            <a:off x="1453875" y="5200779"/>
            <a:ext cx="21469899" cy="964734"/>
          </a:xfrm>
          <a:prstGeom prst="rect">
            <a:avLst/>
          </a:prstGeom>
        </p:spPr>
        <p:txBody>
          <a:bodyPr/>
          <a:lstStyle>
            <a:lvl1pPr algn="ctr">
              <a:defRPr sz="7200" b="1"/>
            </a:lvl1pPr>
          </a:lstStyle>
          <a:p>
            <a:pPr lvl="0"/>
            <a:r>
              <a:rPr lang="en-GB" dirty="0"/>
              <a:t>Thank you.</a:t>
            </a:r>
          </a:p>
        </p:txBody>
      </p:sp>
      <p:sp>
        <p:nvSpPr>
          <p:cNvPr id="12" name="Text Placeholder 12">
            <a:extLst>
              <a:ext uri="{FF2B5EF4-FFF2-40B4-BE49-F238E27FC236}">
                <a16:creationId xmlns:a16="http://schemas.microsoft.com/office/drawing/2014/main" id="{C27CD8BB-1CFE-C381-8633-296CFE24D389}"/>
              </a:ext>
            </a:extLst>
          </p:cNvPr>
          <p:cNvSpPr>
            <a:spLocks noGrp="1"/>
          </p:cNvSpPr>
          <p:nvPr>
            <p:ph type="body" sz="quarter" idx="11" hasCustomPrompt="1"/>
          </p:nvPr>
        </p:nvSpPr>
        <p:spPr>
          <a:xfrm>
            <a:off x="1453875" y="6858000"/>
            <a:ext cx="21469899" cy="634969"/>
          </a:xfrm>
          <a:prstGeom prst="rect">
            <a:avLst/>
          </a:prstGeom>
        </p:spPr>
        <p:txBody>
          <a:bodyPr/>
          <a:lstStyle>
            <a:lvl1pPr algn="ctr">
              <a:defRPr b="1"/>
            </a:lvl1pPr>
          </a:lstStyle>
          <a:p>
            <a:pPr lvl="0"/>
            <a:r>
              <a:rPr lang="en-GB" dirty="0" err="1"/>
              <a:t>c.kobayashi@unu.edu</a:t>
            </a:r>
            <a:endParaRPr lang="en-GB" dirty="0"/>
          </a:p>
        </p:txBody>
      </p:sp>
      <p:pic>
        <p:nvPicPr>
          <p:cNvPr id="2" name="Graphic 1">
            <a:extLst>
              <a:ext uri="{FF2B5EF4-FFF2-40B4-BE49-F238E27FC236}">
                <a16:creationId xmlns:a16="http://schemas.microsoft.com/office/drawing/2014/main" id="{25DBB588-C08A-3E45-B428-3630EEA6D2C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939885" y="11278235"/>
            <a:ext cx="2437765" cy="2437765"/>
          </a:xfrm>
          <a:prstGeom prst="rect">
            <a:avLst/>
          </a:prstGeom>
        </p:spPr>
      </p:pic>
      <p:pic>
        <p:nvPicPr>
          <p:cNvPr id="3" name="Graphic 2">
            <a:extLst>
              <a:ext uri="{FF2B5EF4-FFF2-40B4-BE49-F238E27FC236}">
                <a16:creationId xmlns:a16="http://schemas.microsoft.com/office/drawing/2014/main" id="{B2AEBDC7-9AA0-BDF1-1E30-62EDD63EC8C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1556000"/>
            <a:ext cx="4551429" cy="2160000"/>
          </a:xfrm>
          <a:prstGeom prst="rect">
            <a:avLst/>
          </a:prstGeom>
        </p:spPr>
      </p:pic>
    </p:spTree>
    <p:extLst>
      <p:ext uri="{BB962C8B-B14F-4D97-AF65-F5344CB8AC3E}">
        <p14:creationId xmlns:p14="http://schemas.microsoft.com/office/powerpoint/2010/main" val="11181992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with Masthea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9F67637-5B30-AA2E-29BA-5691172152A0}"/>
              </a:ext>
            </a:extLst>
          </p:cNvPr>
          <p:cNvSpPr>
            <a:spLocks noChangeAspect="1"/>
          </p:cNvSpPr>
          <p:nvPr userDrawn="1"/>
        </p:nvSpPr>
        <p:spPr>
          <a:xfrm flipV="1">
            <a:off x="0" y="1272839"/>
            <a:ext cx="24377652" cy="124431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sz="3599" dirty="0"/>
          </a:p>
        </p:txBody>
      </p:sp>
      <p:sp>
        <p:nvSpPr>
          <p:cNvPr id="27" name="TextBox 26">
            <a:extLst>
              <a:ext uri="{FF2B5EF4-FFF2-40B4-BE49-F238E27FC236}">
                <a16:creationId xmlns:a16="http://schemas.microsoft.com/office/drawing/2014/main" id="{E76C69FD-A8A4-D977-7C12-18482DB29470}"/>
              </a:ext>
            </a:extLst>
          </p:cNvPr>
          <p:cNvSpPr txBox="1"/>
          <p:nvPr userDrawn="1"/>
        </p:nvSpPr>
        <p:spPr>
          <a:xfrm>
            <a:off x="457911" y="372690"/>
            <a:ext cx="3929281" cy="461537"/>
          </a:xfrm>
          <a:prstGeom prst="rect">
            <a:avLst/>
          </a:prstGeom>
          <a:noFill/>
        </p:spPr>
        <p:txBody>
          <a:bodyPr wrap="none" rtlCol="0">
            <a:spAutoFit/>
          </a:bodyPr>
          <a:lstStyle/>
          <a:p>
            <a:r>
              <a:rPr lang="en-JP" sz="2399" b="1" dirty="0">
                <a:latin typeface="Arial" panose="020B0604020202020204" pitchFamily="34" charset="0"/>
                <a:cs typeface="Arial" panose="020B0604020202020204" pitchFamily="34" charset="0"/>
              </a:rPr>
              <a:t>United Nations University</a:t>
            </a:r>
          </a:p>
        </p:txBody>
      </p:sp>
      <p:pic>
        <p:nvPicPr>
          <p:cNvPr id="29" name="Graphic 28">
            <a:extLst>
              <a:ext uri="{FF2B5EF4-FFF2-40B4-BE49-F238E27FC236}">
                <a16:creationId xmlns:a16="http://schemas.microsoft.com/office/drawing/2014/main" id="{D8EDFD27-847D-6E5F-2EDC-B1F84EE71BF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939885" y="11278235"/>
            <a:ext cx="2437765" cy="2437765"/>
          </a:xfrm>
          <a:prstGeom prst="rect">
            <a:avLst/>
          </a:prstGeom>
        </p:spPr>
      </p:pic>
      <p:sp>
        <p:nvSpPr>
          <p:cNvPr id="32" name="Title Placeholder 1">
            <a:extLst>
              <a:ext uri="{FF2B5EF4-FFF2-40B4-BE49-F238E27FC236}">
                <a16:creationId xmlns:a16="http://schemas.microsoft.com/office/drawing/2014/main" id="{A92DBC04-A989-0CE6-49E7-8B4F78F52D3E}"/>
              </a:ext>
            </a:extLst>
          </p:cNvPr>
          <p:cNvSpPr>
            <a:spLocks noGrp="1"/>
          </p:cNvSpPr>
          <p:nvPr>
            <p:ph type="title"/>
          </p:nvPr>
        </p:nvSpPr>
        <p:spPr>
          <a:xfrm>
            <a:off x="647827" y="2715730"/>
            <a:ext cx="23081990" cy="964734"/>
          </a:xfrm>
          <a:prstGeom prst="rect">
            <a:avLst/>
          </a:prstGeom>
        </p:spPr>
        <p:txBody>
          <a:bodyPr vert="horz" lIns="91440" tIns="45720" rIns="91440" bIns="45720" rtlCol="0" anchor="ctr">
            <a:noAutofit/>
          </a:bodyPr>
          <a:lstStyle>
            <a:lvl1pPr>
              <a:defRPr sz="7200"/>
            </a:lvl1pPr>
          </a:lstStyle>
          <a:p>
            <a:r>
              <a:rPr lang="en-GB" dirty="0"/>
              <a:t>Click to edit Master title style</a:t>
            </a:r>
            <a:endParaRPr lang="en-US" dirty="0"/>
          </a:p>
        </p:txBody>
      </p:sp>
      <p:sp>
        <p:nvSpPr>
          <p:cNvPr id="34" name="Text Placeholder 12">
            <a:extLst>
              <a:ext uri="{FF2B5EF4-FFF2-40B4-BE49-F238E27FC236}">
                <a16:creationId xmlns:a16="http://schemas.microsoft.com/office/drawing/2014/main" id="{E12039ED-6195-3E67-FAE7-13DC6E029712}"/>
              </a:ext>
            </a:extLst>
          </p:cNvPr>
          <p:cNvSpPr>
            <a:spLocks noGrp="1"/>
          </p:cNvSpPr>
          <p:nvPr>
            <p:ph type="body" sz="quarter" idx="10" hasCustomPrompt="1"/>
          </p:nvPr>
        </p:nvSpPr>
        <p:spPr>
          <a:xfrm>
            <a:off x="647827" y="5679501"/>
            <a:ext cx="23081990" cy="444852"/>
          </a:xfrm>
          <a:prstGeom prst="rect">
            <a:avLst/>
          </a:prstGeom>
        </p:spPr>
        <p:txBody>
          <a:bodyPr>
            <a:noAutofit/>
          </a:bodyPr>
          <a:lstStyle>
            <a:lvl1pPr>
              <a:defRPr sz="2800" b="1"/>
            </a:lvl1pPr>
          </a:lstStyle>
          <a:p>
            <a:pPr lvl="0"/>
            <a:r>
              <a:rPr lang="en-GB" dirty="0"/>
              <a:t>Presenter Name</a:t>
            </a:r>
          </a:p>
        </p:txBody>
      </p:sp>
      <p:sp>
        <p:nvSpPr>
          <p:cNvPr id="35" name="Text Placeholder 12">
            <a:extLst>
              <a:ext uri="{FF2B5EF4-FFF2-40B4-BE49-F238E27FC236}">
                <a16:creationId xmlns:a16="http://schemas.microsoft.com/office/drawing/2014/main" id="{9D26BB48-A47D-76C8-83D5-C776581ACEAE}"/>
              </a:ext>
            </a:extLst>
          </p:cNvPr>
          <p:cNvSpPr>
            <a:spLocks noGrp="1"/>
          </p:cNvSpPr>
          <p:nvPr>
            <p:ph type="body" sz="quarter" idx="11" hasCustomPrompt="1"/>
          </p:nvPr>
        </p:nvSpPr>
        <p:spPr>
          <a:xfrm>
            <a:off x="647827" y="6264650"/>
            <a:ext cx="23081990" cy="444852"/>
          </a:xfrm>
          <a:prstGeom prst="rect">
            <a:avLst/>
          </a:prstGeom>
        </p:spPr>
        <p:txBody>
          <a:bodyPr/>
          <a:lstStyle>
            <a:lvl1pPr>
              <a:defRPr sz="2800" b="0"/>
            </a:lvl1pPr>
          </a:lstStyle>
          <a:p>
            <a:pPr lvl="0"/>
            <a:r>
              <a:rPr lang="en-GB" dirty="0"/>
              <a:t>Presenter Title</a:t>
            </a:r>
          </a:p>
        </p:txBody>
      </p:sp>
      <p:pic>
        <p:nvPicPr>
          <p:cNvPr id="2" name="Graphic 1">
            <a:extLst>
              <a:ext uri="{FF2B5EF4-FFF2-40B4-BE49-F238E27FC236}">
                <a16:creationId xmlns:a16="http://schemas.microsoft.com/office/drawing/2014/main" id="{D0B5B9BD-D24D-F8E9-F128-14422819671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1556000"/>
            <a:ext cx="4551429" cy="2160000"/>
          </a:xfrm>
          <a:prstGeom prst="rect">
            <a:avLst/>
          </a:prstGeom>
        </p:spPr>
      </p:pic>
    </p:spTree>
    <p:extLst>
      <p:ext uri="{BB962C8B-B14F-4D97-AF65-F5344CB8AC3E}">
        <p14:creationId xmlns:p14="http://schemas.microsoft.com/office/powerpoint/2010/main" val="34847590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E53015-92F2-172F-3BF9-BF7B6BA11198}"/>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5478710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24F3EC9E-6E73-B44C-D709-68480A767F1C}"/>
              </a:ext>
            </a:extLst>
          </p:cNvPr>
          <p:cNvSpPr>
            <a:spLocks noGrp="1"/>
          </p:cNvSpPr>
          <p:nvPr>
            <p:ph type="body" sz="quarter" idx="10"/>
          </p:nvPr>
        </p:nvSpPr>
        <p:spPr>
          <a:xfrm>
            <a:off x="1453874" y="2186856"/>
            <a:ext cx="21469899" cy="964734"/>
          </a:xfrm>
          <a:prstGeom prst="rect">
            <a:avLst/>
          </a:prstGeom>
        </p:spPr>
        <p:txBody>
          <a:bodyPr>
            <a:normAutofit/>
          </a:bodyPr>
          <a:lstStyle>
            <a:lvl1pPr>
              <a:defRPr sz="2800"/>
            </a:lvl1pPr>
          </a:lstStyle>
          <a:p>
            <a:pPr lvl="0"/>
            <a:r>
              <a:rPr lang="en-GB" dirty="0"/>
              <a:t>Click to edit Master text styles</a:t>
            </a:r>
          </a:p>
        </p:txBody>
      </p:sp>
      <p:sp>
        <p:nvSpPr>
          <p:cNvPr id="18" name="Title Placeholder 1">
            <a:extLst>
              <a:ext uri="{FF2B5EF4-FFF2-40B4-BE49-F238E27FC236}">
                <a16:creationId xmlns:a16="http://schemas.microsoft.com/office/drawing/2014/main" id="{F3460A0C-C28E-0A82-58EF-CAB46741C5E6}"/>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5E26CD92-2D98-F7A6-F930-68D50FBACC1A}"/>
              </a:ext>
            </a:extLst>
          </p:cNvPr>
          <p:cNvSpPr>
            <a:spLocks noGrp="1"/>
          </p:cNvSpPr>
          <p:nvPr>
            <p:ph type="sldNum" sz="quarter" idx="11"/>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28367048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69AB5DE0-73A2-C190-C44C-336663D502C6}"/>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2" name="Slide Number Placeholder 1">
            <a:extLst>
              <a:ext uri="{FF2B5EF4-FFF2-40B4-BE49-F238E27FC236}">
                <a16:creationId xmlns:a16="http://schemas.microsoft.com/office/drawing/2014/main" id="{D2FDE9EC-107D-5DB6-8CBC-C38E4DCA955D}"/>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4120795036"/>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D899C450-791F-715A-08A7-676358B379ED}"/>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2" name="Content Placeholder 2">
            <a:extLst>
              <a:ext uri="{FF2B5EF4-FFF2-40B4-BE49-F238E27FC236}">
                <a16:creationId xmlns:a16="http://schemas.microsoft.com/office/drawing/2014/main" id="{D3AC163F-FE87-CC78-84D9-81B72C293173}"/>
              </a:ext>
            </a:extLst>
          </p:cNvPr>
          <p:cNvSpPr>
            <a:spLocks noGrp="1"/>
          </p:cNvSpPr>
          <p:nvPr>
            <p:ph sz="half" idx="1"/>
          </p:nvPr>
        </p:nvSpPr>
        <p:spPr>
          <a:xfrm>
            <a:off x="1453874" y="2188439"/>
            <a:ext cx="2146989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3" name="Slide Number Placeholder 2">
            <a:extLst>
              <a:ext uri="{FF2B5EF4-FFF2-40B4-BE49-F238E27FC236}">
                <a16:creationId xmlns:a16="http://schemas.microsoft.com/office/drawing/2014/main" id="{1BDC6BBA-CAE7-69AF-A7EC-76C1B20AB9C4}"/>
              </a:ext>
            </a:extLst>
          </p:cNvPr>
          <p:cNvSpPr>
            <a:spLocks noGrp="1"/>
          </p:cNvSpPr>
          <p:nvPr>
            <p:ph type="sldNum" sz="quarter" idx="10"/>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6340817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ual Content">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2" name="Content Placeholder 2">
            <a:extLst>
              <a:ext uri="{FF2B5EF4-FFF2-40B4-BE49-F238E27FC236}">
                <a16:creationId xmlns:a16="http://schemas.microsoft.com/office/drawing/2014/main" id="{97840DCD-1077-BE9E-FF4D-A8E758F6608F}"/>
              </a:ext>
            </a:extLst>
          </p:cNvPr>
          <p:cNvSpPr>
            <a:spLocks noGrp="1"/>
          </p:cNvSpPr>
          <p:nvPr>
            <p:ph sz="half" idx="1"/>
          </p:nvPr>
        </p:nvSpPr>
        <p:spPr>
          <a:xfrm>
            <a:off x="1453874" y="2188439"/>
            <a:ext cx="1031496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4" name="Content Placeholder 2">
            <a:extLst>
              <a:ext uri="{FF2B5EF4-FFF2-40B4-BE49-F238E27FC236}">
                <a16:creationId xmlns:a16="http://schemas.microsoft.com/office/drawing/2014/main" id="{A624A555-4CBC-FBF5-54ED-AC7ECFF9E1DA}"/>
              </a:ext>
            </a:extLst>
          </p:cNvPr>
          <p:cNvSpPr>
            <a:spLocks noGrp="1"/>
          </p:cNvSpPr>
          <p:nvPr>
            <p:ph sz="half" idx="10"/>
          </p:nvPr>
        </p:nvSpPr>
        <p:spPr>
          <a:xfrm>
            <a:off x="12608809" y="2207836"/>
            <a:ext cx="10314969"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p:txBody>
      </p:sp>
      <p:sp>
        <p:nvSpPr>
          <p:cNvPr id="3" name="Slide Number Placeholder 2">
            <a:extLst>
              <a:ext uri="{FF2B5EF4-FFF2-40B4-BE49-F238E27FC236}">
                <a16:creationId xmlns:a16="http://schemas.microsoft.com/office/drawing/2014/main" id="{6AF14F4C-5830-94A1-A4EB-4DA3B95C252A}"/>
              </a:ext>
            </a:extLst>
          </p:cNvPr>
          <p:cNvSpPr>
            <a:spLocks noGrp="1"/>
          </p:cNvSpPr>
          <p:nvPr>
            <p:ph type="sldNum" sz="quarter" idx="11"/>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590875174"/>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with Left Text">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Content Placeholder 2">
            <a:extLst>
              <a:ext uri="{FF2B5EF4-FFF2-40B4-BE49-F238E27FC236}">
                <a16:creationId xmlns:a16="http://schemas.microsoft.com/office/drawing/2014/main" id="{1E125282-C0B1-DDD4-E4E2-08B02A3E8719}"/>
              </a:ext>
            </a:extLst>
          </p:cNvPr>
          <p:cNvSpPr>
            <a:spLocks noGrp="1"/>
          </p:cNvSpPr>
          <p:nvPr>
            <p:ph sz="half" idx="10"/>
          </p:nvPr>
        </p:nvSpPr>
        <p:spPr>
          <a:xfrm>
            <a:off x="8913282" y="2186571"/>
            <a:ext cx="14010492"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p:txBody>
      </p:sp>
      <p:sp>
        <p:nvSpPr>
          <p:cNvPr id="3" name="Text Placeholder 6">
            <a:extLst>
              <a:ext uri="{FF2B5EF4-FFF2-40B4-BE49-F238E27FC236}">
                <a16:creationId xmlns:a16="http://schemas.microsoft.com/office/drawing/2014/main" id="{1F340BD5-53FF-F9D0-4B10-9C5F86BD6A8B}"/>
              </a:ext>
            </a:extLst>
          </p:cNvPr>
          <p:cNvSpPr>
            <a:spLocks noGrp="1"/>
          </p:cNvSpPr>
          <p:nvPr>
            <p:ph type="body" sz="quarter" idx="11"/>
          </p:nvPr>
        </p:nvSpPr>
        <p:spPr>
          <a:xfrm>
            <a:off x="1453874" y="2186571"/>
            <a:ext cx="6551083" cy="8702676"/>
          </a:xfrm>
          <a:prstGeom prst="rect">
            <a:avLst/>
          </a:prstGeom>
          <a:solidFill>
            <a:schemeClr val="bg2"/>
          </a:solidFill>
        </p:spPr>
        <p:txBody>
          <a:bodyPr lIns="360000" tIns="360000" rIns="360000" bIns="360000"/>
          <a:lstStyle>
            <a:lvl1pPr marL="457200" indent="-457200">
              <a:buFont typeface="Arial" panose="020B0604020202020204" pitchFamily="34" charset="0"/>
              <a:buChar char="•"/>
              <a:defRPr sz="2400">
                <a:solidFill>
                  <a:schemeClr val="tx1"/>
                </a:solidFill>
              </a:defRPr>
            </a:lvl1pPr>
          </a:lstStyle>
          <a:p>
            <a:pPr lvl="0"/>
            <a:r>
              <a:rPr lang="en-US" dirty="0"/>
              <a:t>Click to edit Master text styles</a:t>
            </a:r>
          </a:p>
        </p:txBody>
      </p:sp>
      <p:sp>
        <p:nvSpPr>
          <p:cNvPr id="4" name="Slide Number Placeholder 3">
            <a:extLst>
              <a:ext uri="{FF2B5EF4-FFF2-40B4-BE49-F238E27FC236}">
                <a16:creationId xmlns:a16="http://schemas.microsoft.com/office/drawing/2014/main" id="{25F9112F-DEA7-4B35-FD16-E19E576A72CB}"/>
              </a:ext>
            </a:extLst>
          </p:cNvPr>
          <p:cNvSpPr>
            <a:spLocks noGrp="1"/>
          </p:cNvSpPr>
          <p:nvPr>
            <p:ph type="sldNum" sz="quarter" idx="12"/>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00903371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DCE1BF-61E0-6221-E145-D41ED723A414}"/>
              </a:ext>
            </a:extLst>
          </p:cNvPr>
          <p:cNvSpPr>
            <a:spLocks noChangeAspect="1"/>
          </p:cNvSpPr>
          <p:nvPr userDrawn="1"/>
        </p:nvSpPr>
        <p:spPr>
          <a:xfrm flipV="1">
            <a:off x="0" y="0"/>
            <a:ext cx="24377652"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sz="3599" dirty="0"/>
          </a:p>
        </p:txBody>
      </p:sp>
      <p:sp>
        <p:nvSpPr>
          <p:cNvPr id="10" name="Text Placeholder 12">
            <a:extLst>
              <a:ext uri="{FF2B5EF4-FFF2-40B4-BE49-F238E27FC236}">
                <a16:creationId xmlns:a16="http://schemas.microsoft.com/office/drawing/2014/main" id="{FEF73615-9B03-679E-D9BC-467460E21E96}"/>
              </a:ext>
            </a:extLst>
          </p:cNvPr>
          <p:cNvSpPr>
            <a:spLocks noGrp="1"/>
          </p:cNvSpPr>
          <p:nvPr>
            <p:ph type="body" sz="quarter" idx="10" hasCustomPrompt="1"/>
          </p:nvPr>
        </p:nvSpPr>
        <p:spPr>
          <a:xfrm>
            <a:off x="1453875" y="5200779"/>
            <a:ext cx="21469899" cy="964734"/>
          </a:xfrm>
          <a:prstGeom prst="rect">
            <a:avLst/>
          </a:prstGeom>
        </p:spPr>
        <p:txBody>
          <a:bodyPr/>
          <a:lstStyle>
            <a:lvl1pPr algn="ctr">
              <a:defRPr sz="7200" b="1">
                <a:latin typeface="Arial" panose="020B0604020202020204" pitchFamily="34" charset="0"/>
                <a:cs typeface="Arial" panose="020B0604020202020204" pitchFamily="34" charset="0"/>
              </a:defRPr>
            </a:lvl1pPr>
          </a:lstStyle>
          <a:p>
            <a:pPr lvl="0"/>
            <a:r>
              <a:rPr lang="en-GB" dirty="0"/>
              <a:t>Thank you.</a:t>
            </a:r>
          </a:p>
        </p:txBody>
      </p:sp>
      <p:sp>
        <p:nvSpPr>
          <p:cNvPr id="12" name="Text Placeholder 12">
            <a:extLst>
              <a:ext uri="{FF2B5EF4-FFF2-40B4-BE49-F238E27FC236}">
                <a16:creationId xmlns:a16="http://schemas.microsoft.com/office/drawing/2014/main" id="{C27CD8BB-1CFE-C381-8633-296CFE24D389}"/>
              </a:ext>
            </a:extLst>
          </p:cNvPr>
          <p:cNvSpPr>
            <a:spLocks noGrp="1"/>
          </p:cNvSpPr>
          <p:nvPr>
            <p:ph type="body" sz="quarter" idx="11" hasCustomPrompt="1"/>
          </p:nvPr>
        </p:nvSpPr>
        <p:spPr>
          <a:xfrm>
            <a:off x="1453875" y="6858000"/>
            <a:ext cx="21469899" cy="634969"/>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err="1"/>
              <a:t>c.kobayashi@unu.edu</a:t>
            </a:r>
            <a:endParaRPr lang="en-GB" dirty="0"/>
          </a:p>
        </p:txBody>
      </p:sp>
      <p:pic>
        <p:nvPicPr>
          <p:cNvPr id="2" name="Graphic 1">
            <a:extLst>
              <a:ext uri="{FF2B5EF4-FFF2-40B4-BE49-F238E27FC236}">
                <a16:creationId xmlns:a16="http://schemas.microsoft.com/office/drawing/2014/main" id="{0D6ECDF6-1160-6AFF-9504-7DF24C74749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939885" y="11278235"/>
            <a:ext cx="2437765" cy="2437765"/>
          </a:xfrm>
          <a:prstGeom prst="rect">
            <a:avLst/>
          </a:prstGeom>
        </p:spPr>
      </p:pic>
      <p:pic>
        <p:nvPicPr>
          <p:cNvPr id="4" name="Graphic 3">
            <a:extLst>
              <a:ext uri="{FF2B5EF4-FFF2-40B4-BE49-F238E27FC236}">
                <a16:creationId xmlns:a16="http://schemas.microsoft.com/office/drawing/2014/main" id="{886A0E2D-4D22-8CC0-C116-386755D9676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1556000"/>
            <a:ext cx="3857143" cy="2160000"/>
          </a:xfrm>
          <a:prstGeom prst="rect">
            <a:avLst/>
          </a:prstGeom>
        </p:spPr>
      </p:pic>
    </p:spTree>
    <p:extLst>
      <p:ext uri="{BB962C8B-B14F-4D97-AF65-F5344CB8AC3E}">
        <p14:creationId xmlns:p14="http://schemas.microsoft.com/office/powerpoint/2010/main" val="27064615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with Right Text">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9916430D-CC4B-1CCA-2F0C-D3C97FB7A623}"/>
              </a:ext>
            </a:extLst>
          </p:cNvPr>
          <p:cNvSpPr>
            <a:spLocks noGrp="1"/>
          </p:cNvSpPr>
          <p:nvPr>
            <p:ph type="title"/>
          </p:nvPr>
        </p:nvSpPr>
        <p:spPr>
          <a:xfrm>
            <a:off x="1453874" y="786132"/>
            <a:ext cx="21469899" cy="9647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D050A824-2987-0F15-A5C5-2C5ACB6C0379}"/>
              </a:ext>
            </a:extLst>
          </p:cNvPr>
          <p:cNvSpPr>
            <a:spLocks noGrp="1"/>
          </p:cNvSpPr>
          <p:nvPr>
            <p:ph sz="half" idx="1"/>
          </p:nvPr>
        </p:nvSpPr>
        <p:spPr>
          <a:xfrm>
            <a:off x="1453873" y="2188439"/>
            <a:ext cx="14010491" cy="8702676"/>
          </a:xfrm>
          <a:prstGeom prst="rect">
            <a:avLst/>
          </a:prstGeo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p:txBody>
      </p:sp>
      <p:sp>
        <p:nvSpPr>
          <p:cNvPr id="5" name="Text Placeholder 6">
            <a:extLst>
              <a:ext uri="{FF2B5EF4-FFF2-40B4-BE49-F238E27FC236}">
                <a16:creationId xmlns:a16="http://schemas.microsoft.com/office/drawing/2014/main" id="{513A8600-E744-0323-EBEB-0CBED2959809}"/>
              </a:ext>
            </a:extLst>
          </p:cNvPr>
          <p:cNvSpPr>
            <a:spLocks noGrp="1"/>
          </p:cNvSpPr>
          <p:nvPr>
            <p:ph type="body" sz="quarter" idx="11"/>
          </p:nvPr>
        </p:nvSpPr>
        <p:spPr>
          <a:xfrm>
            <a:off x="16372690" y="2186571"/>
            <a:ext cx="6551083" cy="8702676"/>
          </a:xfrm>
          <a:prstGeom prst="rect">
            <a:avLst/>
          </a:prstGeom>
          <a:solidFill>
            <a:schemeClr val="bg2"/>
          </a:solidFill>
        </p:spPr>
        <p:txBody>
          <a:bodyPr lIns="360000" tIns="360000" rIns="360000" bIns="360000"/>
          <a:lstStyle>
            <a:lvl1pPr marL="457200" indent="-457200">
              <a:buFont typeface="Arial" panose="020B0604020202020204" pitchFamily="34" charset="0"/>
              <a:buChar char="•"/>
              <a:defRPr sz="2400">
                <a:solidFill>
                  <a:schemeClr val="tx1"/>
                </a:solidFill>
              </a:defRPr>
            </a:lvl1pPr>
          </a:lstStyle>
          <a:p>
            <a:pPr lvl="0"/>
            <a:r>
              <a:rPr lang="en-US" dirty="0"/>
              <a:t>Click to edit Master text styles</a:t>
            </a:r>
          </a:p>
        </p:txBody>
      </p:sp>
      <p:sp>
        <p:nvSpPr>
          <p:cNvPr id="2" name="Slide Number Placeholder 1">
            <a:extLst>
              <a:ext uri="{FF2B5EF4-FFF2-40B4-BE49-F238E27FC236}">
                <a16:creationId xmlns:a16="http://schemas.microsoft.com/office/drawing/2014/main" id="{E7E00163-7345-E660-25B3-05EA73591C62}"/>
              </a:ext>
            </a:extLst>
          </p:cNvPr>
          <p:cNvSpPr>
            <a:spLocks noGrp="1"/>
          </p:cNvSpPr>
          <p:nvPr>
            <p:ph type="sldNum" sz="quarter" idx="12"/>
          </p:nvPr>
        </p:nvSpPr>
        <p:spPr/>
        <p:txBody>
          <a:body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212582413"/>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DCE1BF-61E0-6221-E145-D41ED723A414}"/>
              </a:ext>
            </a:extLst>
          </p:cNvPr>
          <p:cNvSpPr>
            <a:spLocks noChangeAspect="1"/>
          </p:cNvSpPr>
          <p:nvPr userDrawn="1"/>
        </p:nvSpPr>
        <p:spPr>
          <a:xfrm flipV="1">
            <a:off x="0" y="0"/>
            <a:ext cx="24377652"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sz="3599" dirty="0"/>
          </a:p>
        </p:txBody>
      </p:sp>
      <p:sp>
        <p:nvSpPr>
          <p:cNvPr id="2" name="Text Placeholder 12">
            <a:extLst>
              <a:ext uri="{FF2B5EF4-FFF2-40B4-BE49-F238E27FC236}">
                <a16:creationId xmlns:a16="http://schemas.microsoft.com/office/drawing/2014/main" id="{9AB62CA3-C1F9-758F-1097-CADD3E3577D2}"/>
              </a:ext>
            </a:extLst>
          </p:cNvPr>
          <p:cNvSpPr>
            <a:spLocks noGrp="1"/>
          </p:cNvSpPr>
          <p:nvPr>
            <p:ph type="body" sz="quarter" idx="10" hasCustomPrompt="1"/>
          </p:nvPr>
        </p:nvSpPr>
        <p:spPr>
          <a:xfrm>
            <a:off x="1453875" y="5200779"/>
            <a:ext cx="21469899" cy="964734"/>
          </a:xfrm>
          <a:prstGeom prst="rect">
            <a:avLst/>
          </a:prstGeom>
        </p:spPr>
        <p:txBody>
          <a:bodyPr/>
          <a:lstStyle>
            <a:lvl1pPr algn="ctr">
              <a:defRPr sz="7200" b="1"/>
            </a:lvl1pPr>
          </a:lstStyle>
          <a:p>
            <a:pPr lvl="0"/>
            <a:r>
              <a:rPr lang="en-GB" dirty="0"/>
              <a:t>Thank you.</a:t>
            </a:r>
          </a:p>
        </p:txBody>
      </p:sp>
      <p:sp>
        <p:nvSpPr>
          <p:cNvPr id="3" name="Text Placeholder 12">
            <a:extLst>
              <a:ext uri="{FF2B5EF4-FFF2-40B4-BE49-F238E27FC236}">
                <a16:creationId xmlns:a16="http://schemas.microsoft.com/office/drawing/2014/main" id="{6140461B-21FB-42B7-B840-6CB88D9DD46F}"/>
              </a:ext>
            </a:extLst>
          </p:cNvPr>
          <p:cNvSpPr>
            <a:spLocks noGrp="1"/>
          </p:cNvSpPr>
          <p:nvPr>
            <p:ph type="body" sz="quarter" idx="11" hasCustomPrompt="1"/>
          </p:nvPr>
        </p:nvSpPr>
        <p:spPr>
          <a:xfrm>
            <a:off x="1453875" y="6858000"/>
            <a:ext cx="21469899" cy="634969"/>
          </a:xfrm>
          <a:prstGeom prst="rect">
            <a:avLst/>
          </a:prstGeom>
        </p:spPr>
        <p:txBody>
          <a:bodyPr/>
          <a:lstStyle>
            <a:lvl1pPr algn="ctr">
              <a:defRPr b="1"/>
            </a:lvl1pPr>
          </a:lstStyle>
          <a:p>
            <a:pPr marL="0" marR="0" lvl="0" indent="0" algn="ctr" defTabSz="1828343" rtl="0" eaLnBrk="1" fontAlgn="auto" latinLnBrk="0" hangingPunct="1">
              <a:lnSpc>
                <a:spcPct val="90000"/>
              </a:lnSpc>
              <a:spcBef>
                <a:spcPts val="2000"/>
              </a:spcBef>
              <a:spcAft>
                <a:spcPts val="0"/>
              </a:spcAft>
              <a:buClrTx/>
              <a:buSzTx/>
              <a:buFontTx/>
              <a:buNone/>
              <a:tabLst/>
              <a:defRPr/>
            </a:pPr>
            <a:r>
              <a:rPr lang="en-GB" dirty="0" err="1"/>
              <a:t>c.kobayashi@unu.edu</a:t>
            </a:r>
            <a:endParaRPr lang="en-GB" dirty="0"/>
          </a:p>
        </p:txBody>
      </p:sp>
      <p:pic>
        <p:nvPicPr>
          <p:cNvPr id="4" name="Graphic 3">
            <a:extLst>
              <a:ext uri="{FF2B5EF4-FFF2-40B4-BE49-F238E27FC236}">
                <a16:creationId xmlns:a16="http://schemas.microsoft.com/office/drawing/2014/main" id="{3971DE0E-FE3C-2ABF-DBB5-F7EF2305164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939885" y="11278235"/>
            <a:ext cx="2437765" cy="2437765"/>
          </a:xfrm>
          <a:prstGeom prst="rect">
            <a:avLst/>
          </a:prstGeom>
        </p:spPr>
      </p:pic>
      <p:pic>
        <p:nvPicPr>
          <p:cNvPr id="8" name="Graphic 7">
            <a:extLst>
              <a:ext uri="{FF2B5EF4-FFF2-40B4-BE49-F238E27FC236}">
                <a16:creationId xmlns:a16="http://schemas.microsoft.com/office/drawing/2014/main" id="{8527ED5F-05E3-2934-3226-E78282761AD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1556000"/>
            <a:ext cx="4551429" cy="2160000"/>
          </a:xfrm>
          <a:prstGeom prst="rect">
            <a:avLst/>
          </a:prstGeom>
        </p:spPr>
      </p:pic>
    </p:spTree>
    <p:extLst>
      <p:ext uri="{BB962C8B-B14F-4D97-AF65-F5344CB8AC3E}">
        <p14:creationId xmlns:p14="http://schemas.microsoft.com/office/powerpoint/2010/main" val="1537643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image" Target="../media/image7.svg"/><Relationship Id="rId5" Type="http://schemas.openxmlformats.org/officeDocument/2006/relationships/slideLayout" Target="../slideLayouts/slideLayout87.xml"/><Relationship Id="rId10" Type="http://schemas.openxmlformats.org/officeDocument/2006/relationships/theme" Target="../theme/theme10.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1.sv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1.svg"/><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1.svg"/><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1.svg"/><Relationship Id="rId5" Type="http://schemas.openxmlformats.org/officeDocument/2006/relationships/slideLayout" Target="../slideLayouts/slideLayout42.xml"/><Relationship Id="rId10" Type="http://schemas.openxmlformats.org/officeDocument/2006/relationships/theme" Target="../theme/theme5.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7.svg"/><Relationship Id="rId5" Type="http://schemas.openxmlformats.org/officeDocument/2006/relationships/slideLayout" Target="../slideLayouts/slideLayout51.xml"/><Relationship Id="rId10" Type="http://schemas.openxmlformats.org/officeDocument/2006/relationships/theme" Target="../theme/theme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7.svg"/><Relationship Id="rId5" Type="http://schemas.openxmlformats.org/officeDocument/2006/relationships/slideLayout" Target="../slideLayouts/slideLayout60.xml"/><Relationship Id="rId10" Type="http://schemas.openxmlformats.org/officeDocument/2006/relationships/theme" Target="../theme/theme7.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image" Target="../media/image7.svg"/><Relationship Id="rId5" Type="http://schemas.openxmlformats.org/officeDocument/2006/relationships/slideLayout" Target="../slideLayouts/slideLayout69.xml"/><Relationship Id="rId10" Type="http://schemas.openxmlformats.org/officeDocument/2006/relationships/theme" Target="../theme/theme8.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image" Target="../media/image7.svg"/><Relationship Id="rId5" Type="http://schemas.openxmlformats.org/officeDocument/2006/relationships/slideLayout" Target="../slideLayouts/slideLayout78.xml"/><Relationship Id="rId10" Type="http://schemas.openxmlformats.org/officeDocument/2006/relationships/theme" Target="../theme/theme9.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0DFBDEEC-9E02-EA0C-AB32-4FAC51D6C05B}"/>
              </a:ext>
            </a:extLst>
          </p:cNvPr>
          <p:cNvSpPr>
            <a:spLocks noGrp="1"/>
          </p:cNvSpPr>
          <p:nvPr>
            <p:ph type="title"/>
          </p:nvPr>
        </p:nvSpPr>
        <p:spPr>
          <a:xfrm>
            <a:off x="647827" y="2715730"/>
            <a:ext cx="21421581" cy="9647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2718CD1D-9DEB-267E-CDC9-505477D928E5}"/>
              </a:ext>
            </a:extLst>
          </p:cNvPr>
          <p:cNvSpPr>
            <a:spLocks noGrp="1"/>
          </p:cNvSpPr>
          <p:nvPr>
            <p:ph type="body" idx="1"/>
          </p:nvPr>
        </p:nvSpPr>
        <p:spPr>
          <a:xfrm>
            <a:off x="647827" y="4200967"/>
            <a:ext cx="21421582" cy="1553062"/>
          </a:xfrm>
          <a:prstGeom prst="rect">
            <a:avLst/>
          </a:prstGeom>
        </p:spPr>
        <p:txBody>
          <a:bodyPr vert="horz" lIns="91440" tIns="45720" rIns="91440" bIns="45720" rtlCol="0">
            <a:normAutofit/>
          </a:bodyPr>
          <a:lstStyle/>
          <a:p>
            <a:r>
              <a:rPr lang="en-GB" sz="3199" b="1" dirty="0">
                <a:latin typeface="Arial" panose="020B0604020202020204" pitchFamily="34" charset="0"/>
                <a:cs typeface="Arial" panose="020B0604020202020204" pitchFamily="34" charset="0"/>
              </a:rPr>
              <a:t>Subtitle</a:t>
            </a:r>
            <a:endParaRPr lang="en-JP" sz="3199" b="1" dirty="0">
              <a:latin typeface="Arial" panose="020B060402020202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F7CE0409-D3FD-ABCD-0C82-243D113D046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0" y="11556000"/>
            <a:ext cx="3857143" cy="2160000"/>
          </a:xfrm>
          <a:prstGeom prst="rect">
            <a:avLst/>
          </a:prstGeom>
        </p:spPr>
      </p:pic>
      <p:sp>
        <p:nvSpPr>
          <p:cNvPr id="2" name="Slide Number Placeholder 13">
            <a:extLst>
              <a:ext uri="{FF2B5EF4-FFF2-40B4-BE49-F238E27FC236}">
                <a16:creationId xmlns:a16="http://schemas.microsoft.com/office/drawing/2014/main" id="{3752B469-D00B-03B5-C0D1-EE087E8F7519}"/>
              </a:ext>
            </a:extLst>
          </p:cNvPr>
          <p:cNvSpPr>
            <a:spLocks noGrp="1"/>
          </p:cNvSpPr>
          <p:nvPr>
            <p:ph type="sldNum" sz="quarter" idx="4"/>
          </p:nvPr>
        </p:nvSpPr>
        <p:spPr>
          <a:xfrm>
            <a:off x="22546058" y="12751724"/>
            <a:ext cx="1183765" cy="205450"/>
          </a:xfrm>
          <a:prstGeom prst="rect">
            <a:avLst/>
          </a:prstGeom>
        </p:spPr>
        <p:txBody>
          <a:bodyPr vert="horz" lIns="91440" tIns="45720" rIns="91440" bIns="45720" rtlCol="0" anchor="ctr"/>
          <a:lstStyle>
            <a:lvl1pPr algn="r">
              <a:defRPr sz="2000">
                <a:solidFill>
                  <a:schemeClr val="tx1"/>
                </a:solidFill>
              </a:defRPr>
            </a:lvl1p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167917181"/>
      </p:ext>
    </p:extLst>
  </p:cSld>
  <p:clrMap bg1="lt1" tx1="dk1" bg2="lt2" tx2="dk2" accent1="accent1" accent2="accent2" accent3="accent3" accent4="accent4" accent5="accent5" accent6="accent6" hlink="hlink" folHlink="folHlink"/>
  <p:sldLayoutIdLst>
    <p:sldLayoutId id="2147484092" r:id="rId1"/>
    <p:sldLayoutId id="2147484099" r:id="rId2"/>
    <p:sldLayoutId id="2147484093" r:id="rId3"/>
    <p:sldLayoutId id="2147484094" r:id="rId4"/>
    <p:sldLayoutId id="2147484777" r:id="rId5"/>
    <p:sldLayoutId id="2147484778" r:id="rId6"/>
    <p:sldLayoutId id="2147485055" r:id="rId7"/>
    <p:sldLayoutId id="2147485056" r:id="rId8"/>
    <p:sldLayoutId id="2147484100" r:id="rId9"/>
    <p:sldLayoutId id="2147485235" r:id="rId10"/>
  </p:sldLayoutIdLst>
  <p:txStyles>
    <p:titleStyle>
      <a:lvl1pPr algn="l" defTabSz="914400" rtl="0" eaLnBrk="1" latinLnBrk="0" hangingPunct="1">
        <a:lnSpc>
          <a:spcPct val="900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827" y="2715730"/>
            <a:ext cx="21421581"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47827" y="4200967"/>
            <a:ext cx="21421582" cy="1553062"/>
          </a:xfrm>
          <a:prstGeom prst="rect">
            <a:avLst/>
          </a:prstGeom>
        </p:spPr>
        <p:txBody>
          <a:bodyPr vert="horz" lIns="91440" tIns="45720" rIns="91440" bIns="45720" rtlCol="0">
            <a:normAutofit/>
          </a:bodyPr>
          <a:lstStyle/>
          <a:p>
            <a:r>
              <a:rPr lang="en-GB" sz="3199" b="1" dirty="0">
                <a:latin typeface="Arial" panose="020B0604020202020204" pitchFamily="34" charset="0"/>
                <a:cs typeface="Arial" panose="020B0604020202020204" pitchFamily="34" charset="0"/>
              </a:rPr>
              <a:t>Subtitle</a:t>
            </a:r>
            <a:endParaRPr lang="en-JP" sz="3199" b="1" dirty="0">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FA4DE0BC-4965-0086-5C79-08746E29817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11556000"/>
            <a:ext cx="4551429" cy="2160000"/>
          </a:xfrm>
          <a:prstGeom prst="rect">
            <a:avLst/>
          </a:prstGeom>
        </p:spPr>
      </p:pic>
      <p:sp>
        <p:nvSpPr>
          <p:cNvPr id="6" name="Slide Number Placeholder 13">
            <a:extLst>
              <a:ext uri="{FF2B5EF4-FFF2-40B4-BE49-F238E27FC236}">
                <a16:creationId xmlns:a16="http://schemas.microsoft.com/office/drawing/2014/main" id="{FFBC57B9-55B6-A1A8-6708-C33A1D168F6B}"/>
              </a:ext>
            </a:extLst>
          </p:cNvPr>
          <p:cNvSpPr>
            <a:spLocks noGrp="1"/>
          </p:cNvSpPr>
          <p:nvPr>
            <p:ph type="sldNum" sz="quarter" idx="4"/>
          </p:nvPr>
        </p:nvSpPr>
        <p:spPr>
          <a:xfrm>
            <a:off x="22546058" y="12751724"/>
            <a:ext cx="1183765" cy="205450"/>
          </a:xfrm>
          <a:prstGeom prst="rect">
            <a:avLst/>
          </a:prstGeom>
        </p:spPr>
        <p:txBody>
          <a:bodyPr vert="horz" lIns="91440" tIns="45720" rIns="91440" bIns="45720" rtlCol="0" anchor="ctr"/>
          <a:lstStyle>
            <a:lvl1pPr algn="r">
              <a:defRPr sz="2000">
                <a:solidFill>
                  <a:schemeClr val="tx1"/>
                </a:solidFill>
              </a:defRPr>
            </a:lvl1p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428221940"/>
      </p:ext>
    </p:extLst>
  </p:cSld>
  <p:clrMap bg1="lt1" tx1="dk1" bg2="lt2" tx2="dk2" accent1="accent1" accent2="accent2" accent3="accent3" accent4="accent4" accent5="accent5" accent6="accent6" hlink="hlink" folHlink="folHlink"/>
  <p:sldLayoutIdLst>
    <p:sldLayoutId id="2147485216" r:id="rId1"/>
    <p:sldLayoutId id="2147485217" r:id="rId2"/>
    <p:sldLayoutId id="2147485218" r:id="rId3"/>
    <p:sldLayoutId id="2147485219" r:id="rId4"/>
    <p:sldLayoutId id="2147485220" r:id="rId5"/>
    <p:sldLayoutId id="2147485221" r:id="rId6"/>
    <p:sldLayoutId id="2147485222" r:id="rId7"/>
    <p:sldLayoutId id="2147485223" r:id="rId8"/>
    <p:sldLayoutId id="2147485224" r:id="rId9"/>
  </p:sldLayoutIdLst>
  <p:hf hdr="0" ftr="0" dt="0"/>
  <p:txStyles>
    <p:titleStyle>
      <a:lvl1pPr algn="l" defTabSz="1828343" rtl="0" eaLnBrk="1" latinLnBrk="0" hangingPunct="1">
        <a:lnSpc>
          <a:spcPct val="900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1828343" rtl="0" eaLnBrk="1" latinLnBrk="0" hangingPunct="1">
        <a:lnSpc>
          <a:spcPct val="90000"/>
        </a:lnSpc>
        <a:spcBef>
          <a:spcPts val="2000"/>
        </a:spcBef>
        <a:buFontTx/>
        <a:buNone/>
        <a:defRPr sz="3200" kern="1200">
          <a:solidFill>
            <a:schemeClr val="tx1"/>
          </a:solidFill>
          <a:latin typeface="Arial" panose="020B0604020202020204" pitchFamily="34" charset="0"/>
          <a:ea typeface="+mn-ea"/>
          <a:cs typeface="Arial" panose="020B0604020202020204" pitchFamily="34" charset="0"/>
        </a:defRPr>
      </a:lvl1pPr>
      <a:lvl2pPr marL="914171" indent="0" algn="l" defTabSz="1828343"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2pPr>
      <a:lvl3pPr marL="1828343" indent="0" algn="l" defTabSz="1828343"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3pPr>
      <a:lvl4pPr marL="2742514" indent="0" algn="l" defTabSz="1828343"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4pPr>
      <a:lvl5pPr marL="3656685" indent="0" algn="l" defTabSz="1828343"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0DFBDEEC-9E02-EA0C-AB32-4FAC51D6C05B}"/>
              </a:ext>
            </a:extLst>
          </p:cNvPr>
          <p:cNvSpPr>
            <a:spLocks noGrp="1"/>
          </p:cNvSpPr>
          <p:nvPr>
            <p:ph type="title"/>
          </p:nvPr>
        </p:nvSpPr>
        <p:spPr>
          <a:xfrm>
            <a:off x="647827" y="2715730"/>
            <a:ext cx="21421581"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2" name="Text Placeholder 2">
            <a:extLst>
              <a:ext uri="{FF2B5EF4-FFF2-40B4-BE49-F238E27FC236}">
                <a16:creationId xmlns:a16="http://schemas.microsoft.com/office/drawing/2014/main" id="{2718CD1D-9DEB-267E-CDC9-505477D928E5}"/>
              </a:ext>
            </a:extLst>
          </p:cNvPr>
          <p:cNvSpPr>
            <a:spLocks noGrp="1"/>
          </p:cNvSpPr>
          <p:nvPr>
            <p:ph type="body" idx="1"/>
          </p:nvPr>
        </p:nvSpPr>
        <p:spPr>
          <a:xfrm>
            <a:off x="647827" y="4200967"/>
            <a:ext cx="21421582" cy="1553062"/>
          </a:xfrm>
          <a:prstGeom prst="rect">
            <a:avLst/>
          </a:prstGeom>
        </p:spPr>
        <p:txBody>
          <a:bodyPr vert="horz" lIns="91440" tIns="45720" rIns="91440" bIns="45720" rtlCol="0">
            <a:normAutofit/>
          </a:bodyPr>
          <a:lstStyle/>
          <a:p>
            <a:r>
              <a:rPr lang="en-GB" sz="3199" b="1" dirty="0">
                <a:latin typeface="Arial" panose="020B0604020202020204" pitchFamily="34" charset="0"/>
                <a:cs typeface="Arial" panose="020B0604020202020204" pitchFamily="34" charset="0"/>
              </a:rPr>
              <a:t>Subtitle</a:t>
            </a:r>
            <a:endParaRPr lang="en-JP" sz="3199" b="1" dirty="0">
              <a:latin typeface="Arial" panose="020B060402020202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A18A6289-4AF7-07D8-F3D6-45E5DEDC315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11556000"/>
            <a:ext cx="3857143" cy="2160000"/>
          </a:xfrm>
          <a:prstGeom prst="rect">
            <a:avLst/>
          </a:prstGeom>
        </p:spPr>
      </p:pic>
      <p:sp>
        <p:nvSpPr>
          <p:cNvPr id="2" name="Slide Number Placeholder 13">
            <a:extLst>
              <a:ext uri="{FF2B5EF4-FFF2-40B4-BE49-F238E27FC236}">
                <a16:creationId xmlns:a16="http://schemas.microsoft.com/office/drawing/2014/main" id="{08EFB32F-5BF0-C287-B86D-F2945B82142D}"/>
              </a:ext>
            </a:extLst>
          </p:cNvPr>
          <p:cNvSpPr>
            <a:spLocks noGrp="1"/>
          </p:cNvSpPr>
          <p:nvPr>
            <p:ph type="sldNum" sz="quarter" idx="4"/>
          </p:nvPr>
        </p:nvSpPr>
        <p:spPr>
          <a:xfrm>
            <a:off x="22546058" y="12751724"/>
            <a:ext cx="1183765" cy="205450"/>
          </a:xfrm>
          <a:prstGeom prst="rect">
            <a:avLst/>
          </a:prstGeom>
        </p:spPr>
        <p:txBody>
          <a:bodyPr vert="horz" lIns="91440" tIns="45720" rIns="91440" bIns="45720" rtlCol="0" anchor="ctr"/>
          <a:lstStyle>
            <a:lvl1pPr algn="r">
              <a:defRPr sz="2000">
                <a:solidFill>
                  <a:schemeClr val="tx1"/>
                </a:solidFill>
              </a:defRPr>
            </a:lvl1p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2828064361"/>
      </p:ext>
    </p:extLst>
  </p:cSld>
  <p:clrMap bg1="lt1" tx1="dk1" bg2="lt2" tx2="dk2" accent1="accent1" accent2="accent2" accent3="accent3" accent4="accent4" accent5="accent5" accent6="accent6" hlink="hlink" folHlink="folHlink"/>
  <p:sldLayoutIdLst>
    <p:sldLayoutId id="2147485226" r:id="rId1"/>
    <p:sldLayoutId id="2147485227" r:id="rId2"/>
    <p:sldLayoutId id="2147485228" r:id="rId3"/>
    <p:sldLayoutId id="2147485229" r:id="rId4"/>
    <p:sldLayoutId id="2147485230" r:id="rId5"/>
    <p:sldLayoutId id="2147485231" r:id="rId6"/>
    <p:sldLayoutId id="2147485232" r:id="rId7"/>
    <p:sldLayoutId id="2147485233" r:id="rId8"/>
    <p:sldLayoutId id="2147485234" r:id="rId9"/>
  </p:sldLayoutIdLst>
  <p:txStyles>
    <p:titleStyle>
      <a:lvl1pPr algn="l" defTabSz="914400" rtl="0" eaLnBrk="1" latinLnBrk="0" hangingPunct="1">
        <a:lnSpc>
          <a:spcPct val="900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0DFBDEEC-9E02-EA0C-AB32-4FAC51D6C05B}"/>
              </a:ext>
            </a:extLst>
          </p:cNvPr>
          <p:cNvSpPr>
            <a:spLocks noGrp="1"/>
          </p:cNvSpPr>
          <p:nvPr>
            <p:ph type="title"/>
          </p:nvPr>
        </p:nvSpPr>
        <p:spPr>
          <a:xfrm>
            <a:off x="647827" y="2715730"/>
            <a:ext cx="21421581"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2" name="Text Placeholder 2">
            <a:extLst>
              <a:ext uri="{FF2B5EF4-FFF2-40B4-BE49-F238E27FC236}">
                <a16:creationId xmlns:a16="http://schemas.microsoft.com/office/drawing/2014/main" id="{2718CD1D-9DEB-267E-CDC9-505477D928E5}"/>
              </a:ext>
            </a:extLst>
          </p:cNvPr>
          <p:cNvSpPr>
            <a:spLocks noGrp="1"/>
          </p:cNvSpPr>
          <p:nvPr>
            <p:ph type="body" idx="1"/>
          </p:nvPr>
        </p:nvSpPr>
        <p:spPr>
          <a:xfrm>
            <a:off x="647827" y="4200967"/>
            <a:ext cx="21421582" cy="1553062"/>
          </a:xfrm>
          <a:prstGeom prst="rect">
            <a:avLst/>
          </a:prstGeom>
        </p:spPr>
        <p:txBody>
          <a:bodyPr vert="horz" lIns="91440" tIns="45720" rIns="91440" bIns="45720" rtlCol="0">
            <a:normAutofit/>
          </a:bodyPr>
          <a:lstStyle/>
          <a:p>
            <a:r>
              <a:rPr lang="en-GB" sz="3199" b="1" dirty="0">
                <a:latin typeface="Arial" panose="020B0604020202020204" pitchFamily="34" charset="0"/>
                <a:cs typeface="Arial" panose="020B0604020202020204" pitchFamily="34" charset="0"/>
              </a:rPr>
              <a:t>Subtitle</a:t>
            </a:r>
            <a:endParaRPr lang="en-JP" sz="3199" b="1" dirty="0">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ED18C1B6-F0D0-7DA8-01FE-C479AE59D6D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11556000"/>
            <a:ext cx="3857143" cy="2160000"/>
          </a:xfrm>
          <a:prstGeom prst="rect">
            <a:avLst/>
          </a:prstGeom>
        </p:spPr>
      </p:pic>
      <p:sp>
        <p:nvSpPr>
          <p:cNvPr id="2" name="Slide Number Placeholder 13">
            <a:extLst>
              <a:ext uri="{FF2B5EF4-FFF2-40B4-BE49-F238E27FC236}">
                <a16:creationId xmlns:a16="http://schemas.microsoft.com/office/drawing/2014/main" id="{17C36AAB-DA9B-D2F4-8DC9-45996F0B8A84}"/>
              </a:ext>
            </a:extLst>
          </p:cNvPr>
          <p:cNvSpPr>
            <a:spLocks noGrp="1"/>
          </p:cNvSpPr>
          <p:nvPr>
            <p:ph type="sldNum" sz="quarter" idx="4"/>
          </p:nvPr>
        </p:nvSpPr>
        <p:spPr>
          <a:xfrm>
            <a:off x="22546058" y="12751724"/>
            <a:ext cx="1183765" cy="205450"/>
          </a:xfrm>
          <a:prstGeom prst="rect">
            <a:avLst/>
          </a:prstGeom>
        </p:spPr>
        <p:txBody>
          <a:bodyPr vert="horz" lIns="91440" tIns="45720" rIns="91440" bIns="45720" rtlCol="0" anchor="ctr"/>
          <a:lstStyle>
            <a:lvl1pPr algn="r">
              <a:defRPr sz="2000">
                <a:solidFill>
                  <a:schemeClr val="tx1"/>
                </a:solidFill>
              </a:defRPr>
            </a:lvl1p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1094998071"/>
      </p:ext>
    </p:extLst>
  </p:cSld>
  <p:clrMap bg1="lt1" tx1="dk1" bg2="lt2" tx2="dk2" accent1="accent1" accent2="accent2" accent3="accent3" accent4="accent4" accent5="accent5" accent6="accent6" hlink="hlink" folHlink="folHlink"/>
  <p:sldLayoutIdLst>
    <p:sldLayoutId id="2147484392" r:id="rId1"/>
    <p:sldLayoutId id="2147484399" r:id="rId2"/>
    <p:sldLayoutId id="2147484393" r:id="rId3"/>
    <p:sldLayoutId id="2147484394" r:id="rId4"/>
    <p:sldLayoutId id="2147484897" r:id="rId5"/>
    <p:sldLayoutId id="2147484898" r:id="rId6"/>
    <p:sldLayoutId id="2147485113" r:id="rId7"/>
    <p:sldLayoutId id="2147485114" r:id="rId8"/>
    <p:sldLayoutId id="2147484400" r:id="rId9"/>
  </p:sldLayoutIdLst>
  <p:txStyles>
    <p:titleStyle>
      <a:lvl1pPr algn="l" defTabSz="914400" rtl="0" eaLnBrk="1" latinLnBrk="0" hangingPunct="1">
        <a:lnSpc>
          <a:spcPct val="900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0DFBDEEC-9E02-EA0C-AB32-4FAC51D6C05B}"/>
              </a:ext>
            </a:extLst>
          </p:cNvPr>
          <p:cNvSpPr>
            <a:spLocks noGrp="1"/>
          </p:cNvSpPr>
          <p:nvPr>
            <p:ph type="title"/>
          </p:nvPr>
        </p:nvSpPr>
        <p:spPr>
          <a:xfrm>
            <a:off x="647827" y="2715730"/>
            <a:ext cx="21421581"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2" name="Text Placeholder 2">
            <a:extLst>
              <a:ext uri="{FF2B5EF4-FFF2-40B4-BE49-F238E27FC236}">
                <a16:creationId xmlns:a16="http://schemas.microsoft.com/office/drawing/2014/main" id="{2718CD1D-9DEB-267E-CDC9-505477D928E5}"/>
              </a:ext>
            </a:extLst>
          </p:cNvPr>
          <p:cNvSpPr>
            <a:spLocks noGrp="1"/>
          </p:cNvSpPr>
          <p:nvPr>
            <p:ph type="body" idx="1"/>
          </p:nvPr>
        </p:nvSpPr>
        <p:spPr>
          <a:xfrm>
            <a:off x="647827" y="4200967"/>
            <a:ext cx="21421582" cy="1553062"/>
          </a:xfrm>
          <a:prstGeom prst="rect">
            <a:avLst/>
          </a:prstGeom>
        </p:spPr>
        <p:txBody>
          <a:bodyPr vert="horz" lIns="91440" tIns="45720" rIns="91440" bIns="45720" rtlCol="0">
            <a:normAutofit/>
          </a:bodyPr>
          <a:lstStyle/>
          <a:p>
            <a:r>
              <a:rPr lang="en-GB" sz="3199" b="1" dirty="0">
                <a:latin typeface="Arial" panose="020B0604020202020204" pitchFamily="34" charset="0"/>
                <a:cs typeface="Arial" panose="020B0604020202020204" pitchFamily="34" charset="0"/>
              </a:rPr>
              <a:t>Subtitle</a:t>
            </a:r>
            <a:endParaRPr lang="en-JP" sz="3199" b="1" dirty="0">
              <a:latin typeface="Arial" panose="020B060402020202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2C9244A4-2D4A-BF2F-12E5-66B9B29E1AE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11556000"/>
            <a:ext cx="3857143" cy="2160000"/>
          </a:xfrm>
          <a:prstGeom prst="rect">
            <a:avLst/>
          </a:prstGeom>
        </p:spPr>
      </p:pic>
      <p:sp>
        <p:nvSpPr>
          <p:cNvPr id="2" name="Slide Number Placeholder 13">
            <a:extLst>
              <a:ext uri="{FF2B5EF4-FFF2-40B4-BE49-F238E27FC236}">
                <a16:creationId xmlns:a16="http://schemas.microsoft.com/office/drawing/2014/main" id="{8D15AA00-D315-6A07-2E6D-99992E0A475A}"/>
              </a:ext>
            </a:extLst>
          </p:cNvPr>
          <p:cNvSpPr>
            <a:spLocks noGrp="1"/>
          </p:cNvSpPr>
          <p:nvPr>
            <p:ph type="sldNum" sz="quarter" idx="4"/>
          </p:nvPr>
        </p:nvSpPr>
        <p:spPr>
          <a:xfrm>
            <a:off x="22546058" y="12751724"/>
            <a:ext cx="1183765" cy="205450"/>
          </a:xfrm>
          <a:prstGeom prst="rect">
            <a:avLst/>
          </a:prstGeom>
        </p:spPr>
        <p:txBody>
          <a:bodyPr vert="horz" lIns="91440" tIns="45720" rIns="91440" bIns="45720" rtlCol="0" anchor="ctr"/>
          <a:lstStyle>
            <a:lvl1pPr algn="r">
              <a:defRPr sz="2000">
                <a:solidFill>
                  <a:schemeClr val="tx1"/>
                </a:solidFill>
              </a:defRPr>
            </a:lvl1p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2374430859"/>
      </p:ext>
    </p:extLst>
  </p:cSld>
  <p:clrMap bg1="lt1" tx1="dk1" bg2="lt2" tx2="dk2" accent1="accent1" accent2="accent2" accent3="accent3" accent4="accent4" accent5="accent5" accent6="accent6" hlink="hlink" folHlink="folHlink"/>
  <p:sldLayoutIdLst>
    <p:sldLayoutId id="2147484542" r:id="rId1"/>
    <p:sldLayoutId id="2147484549" r:id="rId2"/>
    <p:sldLayoutId id="2147484543" r:id="rId3"/>
    <p:sldLayoutId id="2147484544" r:id="rId4"/>
    <p:sldLayoutId id="2147484957" r:id="rId5"/>
    <p:sldLayoutId id="2147484958" r:id="rId6"/>
    <p:sldLayoutId id="2147485143" r:id="rId7"/>
    <p:sldLayoutId id="2147485144" r:id="rId8"/>
    <p:sldLayoutId id="2147484550" r:id="rId9"/>
  </p:sldLayoutIdLst>
  <p:txStyles>
    <p:titleStyle>
      <a:lvl1pPr algn="l" defTabSz="914400" rtl="0" eaLnBrk="1" latinLnBrk="0" hangingPunct="1">
        <a:lnSpc>
          <a:spcPct val="900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0DFBDEEC-9E02-EA0C-AB32-4FAC51D6C05B}"/>
              </a:ext>
            </a:extLst>
          </p:cNvPr>
          <p:cNvSpPr>
            <a:spLocks noGrp="1"/>
          </p:cNvSpPr>
          <p:nvPr>
            <p:ph type="title"/>
          </p:nvPr>
        </p:nvSpPr>
        <p:spPr>
          <a:xfrm>
            <a:off x="647827" y="2715730"/>
            <a:ext cx="21421581"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2" name="Text Placeholder 2">
            <a:extLst>
              <a:ext uri="{FF2B5EF4-FFF2-40B4-BE49-F238E27FC236}">
                <a16:creationId xmlns:a16="http://schemas.microsoft.com/office/drawing/2014/main" id="{2718CD1D-9DEB-267E-CDC9-505477D928E5}"/>
              </a:ext>
            </a:extLst>
          </p:cNvPr>
          <p:cNvSpPr>
            <a:spLocks noGrp="1"/>
          </p:cNvSpPr>
          <p:nvPr>
            <p:ph type="body" idx="1"/>
          </p:nvPr>
        </p:nvSpPr>
        <p:spPr>
          <a:xfrm>
            <a:off x="647827" y="4200967"/>
            <a:ext cx="21421582" cy="1553062"/>
          </a:xfrm>
          <a:prstGeom prst="rect">
            <a:avLst/>
          </a:prstGeom>
        </p:spPr>
        <p:txBody>
          <a:bodyPr vert="horz" lIns="91440" tIns="45720" rIns="91440" bIns="45720" rtlCol="0">
            <a:normAutofit/>
          </a:bodyPr>
          <a:lstStyle/>
          <a:p>
            <a:r>
              <a:rPr lang="en-GB" sz="3199" b="1" dirty="0">
                <a:latin typeface="Arial" panose="020B0604020202020204" pitchFamily="34" charset="0"/>
                <a:cs typeface="Arial" panose="020B0604020202020204" pitchFamily="34" charset="0"/>
              </a:rPr>
              <a:t>Subtitle</a:t>
            </a:r>
            <a:endParaRPr lang="en-JP" sz="3199" b="1" dirty="0">
              <a:latin typeface="Arial" panose="020B060402020202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9591B5A0-46B9-DDCE-E632-02C595446CD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11556000"/>
            <a:ext cx="3857143" cy="2160000"/>
          </a:xfrm>
          <a:prstGeom prst="rect">
            <a:avLst/>
          </a:prstGeom>
        </p:spPr>
      </p:pic>
      <p:sp>
        <p:nvSpPr>
          <p:cNvPr id="2" name="Slide Number Placeholder 13">
            <a:extLst>
              <a:ext uri="{FF2B5EF4-FFF2-40B4-BE49-F238E27FC236}">
                <a16:creationId xmlns:a16="http://schemas.microsoft.com/office/drawing/2014/main" id="{223825F8-3ECB-5F90-9775-F17B6764329B}"/>
              </a:ext>
            </a:extLst>
          </p:cNvPr>
          <p:cNvSpPr>
            <a:spLocks noGrp="1"/>
          </p:cNvSpPr>
          <p:nvPr>
            <p:ph type="sldNum" sz="quarter" idx="4"/>
          </p:nvPr>
        </p:nvSpPr>
        <p:spPr>
          <a:xfrm>
            <a:off x="22546058" y="12751724"/>
            <a:ext cx="1183765" cy="205450"/>
          </a:xfrm>
          <a:prstGeom prst="rect">
            <a:avLst/>
          </a:prstGeom>
        </p:spPr>
        <p:txBody>
          <a:bodyPr vert="horz" lIns="91440" tIns="45720" rIns="91440" bIns="45720" rtlCol="0" anchor="ctr"/>
          <a:lstStyle>
            <a:lvl1pPr algn="r">
              <a:defRPr sz="2000">
                <a:solidFill>
                  <a:schemeClr val="tx1"/>
                </a:solidFill>
              </a:defRPr>
            </a:lvl1p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652774616"/>
      </p:ext>
    </p:extLst>
  </p:cSld>
  <p:clrMap bg1="lt1" tx1="dk1" bg2="lt2" tx2="dk2" accent1="accent1" accent2="accent2" accent3="accent3" accent4="accent4" accent5="accent5" accent6="accent6" hlink="hlink" folHlink="folHlink"/>
  <p:sldLayoutIdLst>
    <p:sldLayoutId id="2147484692" r:id="rId1"/>
    <p:sldLayoutId id="2147484699" r:id="rId2"/>
    <p:sldLayoutId id="2147484693" r:id="rId3"/>
    <p:sldLayoutId id="2147484694" r:id="rId4"/>
    <p:sldLayoutId id="2147485017" r:id="rId5"/>
    <p:sldLayoutId id="2147485018" r:id="rId6"/>
    <p:sldLayoutId id="2147485173" r:id="rId7"/>
    <p:sldLayoutId id="2147485174" r:id="rId8"/>
    <p:sldLayoutId id="2147484700" r:id="rId9"/>
  </p:sldLayoutIdLst>
  <p:txStyles>
    <p:titleStyle>
      <a:lvl1pPr algn="l" defTabSz="914400" rtl="0" eaLnBrk="1" latinLnBrk="0" hangingPunct="1">
        <a:lnSpc>
          <a:spcPct val="900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827" y="2715730"/>
            <a:ext cx="21421581" cy="964734"/>
          </a:xfrm>
          <a:prstGeom prst="rect">
            <a:avLst/>
          </a:prstGeom>
        </p:spPr>
        <p:txBody>
          <a:bodyPr vert="horz" lIns="91440" tIns="45720" rIns="91440" bIns="45720" rtlCol="0" anchor="ctr">
            <a:normAutofit/>
          </a:bodyPr>
          <a:lstStyle/>
          <a:p>
            <a:r>
              <a:rPr lang="en-GB"/>
              <a:t>Click to edit Master title style</a:t>
            </a:r>
            <a:endParaRPr lang="en-US" dirty="0"/>
          </a:p>
        </p:txBody>
      </p:sp>
      <p:pic>
        <p:nvPicPr>
          <p:cNvPr id="4" name="Graphic 3">
            <a:extLst>
              <a:ext uri="{FF2B5EF4-FFF2-40B4-BE49-F238E27FC236}">
                <a16:creationId xmlns:a16="http://schemas.microsoft.com/office/drawing/2014/main" id="{83CB19AD-75A5-DE44-9794-5E97095DDF8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11556000"/>
            <a:ext cx="4551429" cy="2160000"/>
          </a:xfrm>
          <a:prstGeom prst="rect">
            <a:avLst/>
          </a:prstGeom>
        </p:spPr>
      </p:pic>
      <p:sp>
        <p:nvSpPr>
          <p:cNvPr id="3" name="Slide Number Placeholder 13">
            <a:extLst>
              <a:ext uri="{FF2B5EF4-FFF2-40B4-BE49-F238E27FC236}">
                <a16:creationId xmlns:a16="http://schemas.microsoft.com/office/drawing/2014/main" id="{F86C1992-DDF5-C4C5-9081-2D8E63C51847}"/>
              </a:ext>
            </a:extLst>
          </p:cNvPr>
          <p:cNvSpPr>
            <a:spLocks noGrp="1"/>
          </p:cNvSpPr>
          <p:nvPr>
            <p:ph type="sldNum" sz="quarter" idx="4"/>
          </p:nvPr>
        </p:nvSpPr>
        <p:spPr>
          <a:xfrm>
            <a:off x="22546058" y="12751724"/>
            <a:ext cx="1183765" cy="205450"/>
          </a:xfrm>
          <a:prstGeom prst="rect">
            <a:avLst/>
          </a:prstGeom>
        </p:spPr>
        <p:txBody>
          <a:bodyPr vert="horz" lIns="91440" tIns="45720" rIns="91440" bIns="45720" rtlCol="0" anchor="ctr"/>
          <a:lstStyle>
            <a:lvl1pPr algn="r">
              <a:defRPr sz="2000">
                <a:solidFill>
                  <a:schemeClr val="tx1"/>
                </a:solidFill>
              </a:defRPr>
            </a:lvl1p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205922682"/>
      </p:ext>
    </p:extLst>
  </p:cSld>
  <p:clrMap bg1="lt1" tx1="dk1" bg2="lt2" tx2="dk2" accent1="accent1" accent2="accent2" accent3="accent3" accent4="accent4" accent5="accent5" accent6="accent6" hlink="hlink" folHlink="folHlink"/>
  <p:sldLayoutIdLst>
    <p:sldLayoutId id="2147485176" r:id="rId1"/>
    <p:sldLayoutId id="2147485177" r:id="rId2"/>
    <p:sldLayoutId id="2147485178" r:id="rId3"/>
    <p:sldLayoutId id="2147485179" r:id="rId4"/>
    <p:sldLayoutId id="2147485180" r:id="rId5"/>
    <p:sldLayoutId id="2147485181" r:id="rId6"/>
    <p:sldLayoutId id="2147485182" r:id="rId7"/>
    <p:sldLayoutId id="2147485183" r:id="rId8"/>
    <p:sldLayoutId id="2147485184" r:id="rId9"/>
  </p:sldLayoutIdLst>
  <p:hf hdr="0" ftr="0" dt="0"/>
  <p:txStyles>
    <p:titleStyle>
      <a:lvl1pPr algn="l" defTabSz="1828343" rtl="0" eaLnBrk="1" latinLnBrk="0" hangingPunct="1">
        <a:lnSpc>
          <a:spcPct val="900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1828343" rtl="0" eaLnBrk="1" latinLnBrk="0" hangingPunct="1">
        <a:lnSpc>
          <a:spcPct val="90000"/>
        </a:lnSpc>
        <a:spcBef>
          <a:spcPts val="2000"/>
        </a:spcBef>
        <a:buFontTx/>
        <a:buNone/>
        <a:defRPr sz="2800" kern="1200">
          <a:solidFill>
            <a:schemeClr val="tx1"/>
          </a:solidFill>
          <a:latin typeface="Arial" panose="020B0604020202020204" pitchFamily="34" charset="0"/>
          <a:ea typeface="+mn-ea"/>
          <a:cs typeface="Arial" panose="020B0604020202020204" pitchFamily="34" charset="0"/>
        </a:defRPr>
      </a:lvl1pPr>
      <a:lvl2pPr marL="914171" indent="0" algn="l" defTabSz="1828343"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2pPr>
      <a:lvl3pPr marL="1828343" indent="0" algn="l" defTabSz="1828343"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3pPr>
      <a:lvl4pPr marL="2742514" indent="0" algn="l" defTabSz="1828343"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4pPr>
      <a:lvl5pPr marL="3656685" indent="0" algn="l" defTabSz="1828343"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827" y="2715730"/>
            <a:ext cx="21421581"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47827" y="4200967"/>
            <a:ext cx="21421582" cy="1553062"/>
          </a:xfrm>
          <a:prstGeom prst="rect">
            <a:avLst/>
          </a:prstGeom>
        </p:spPr>
        <p:txBody>
          <a:bodyPr vert="horz" lIns="91440" tIns="45720" rIns="91440" bIns="45720" rtlCol="0">
            <a:normAutofit/>
          </a:bodyPr>
          <a:lstStyle/>
          <a:p>
            <a:r>
              <a:rPr lang="en-GB" sz="3199" b="1" dirty="0">
                <a:latin typeface="Arial" panose="020B0604020202020204" pitchFamily="34" charset="0"/>
                <a:cs typeface="Arial" panose="020B0604020202020204" pitchFamily="34" charset="0"/>
              </a:rPr>
              <a:t>Subtitle</a:t>
            </a:r>
            <a:endParaRPr lang="en-JP" sz="3199" b="1" dirty="0">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0C3A9E3E-D9D3-32B6-5D8E-710AB09FF52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11556000"/>
            <a:ext cx="4551429" cy="2160000"/>
          </a:xfrm>
          <a:prstGeom prst="rect">
            <a:avLst/>
          </a:prstGeom>
        </p:spPr>
      </p:pic>
      <p:sp>
        <p:nvSpPr>
          <p:cNvPr id="4" name="Slide Number Placeholder 13">
            <a:extLst>
              <a:ext uri="{FF2B5EF4-FFF2-40B4-BE49-F238E27FC236}">
                <a16:creationId xmlns:a16="http://schemas.microsoft.com/office/drawing/2014/main" id="{98D3C16B-7D1D-BD61-C3AD-AE7790783301}"/>
              </a:ext>
            </a:extLst>
          </p:cNvPr>
          <p:cNvSpPr>
            <a:spLocks noGrp="1"/>
          </p:cNvSpPr>
          <p:nvPr>
            <p:ph type="sldNum" sz="quarter" idx="4"/>
          </p:nvPr>
        </p:nvSpPr>
        <p:spPr>
          <a:xfrm>
            <a:off x="22546058" y="12751724"/>
            <a:ext cx="1183765" cy="205450"/>
          </a:xfrm>
          <a:prstGeom prst="rect">
            <a:avLst/>
          </a:prstGeom>
        </p:spPr>
        <p:txBody>
          <a:bodyPr vert="horz" lIns="91440" tIns="45720" rIns="91440" bIns="45720" rtlCol="0" anchor="ctr"/>
          <a:lstStyle>
            <a:lvl1pPr algn="r">
              <a:defRPr sz="2000">
                <a:solidFill>
                  <a:schemeClr val="tx1"/>
                </a:solidFill>
              </a:defRPr>
            </a:lvl1p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3769659087"/>
      </p:ext>
    </p:extLst>
  </p:cSld>
  <p:clrMap bg1="lt1" tx1="dk1" bg2="lt2" tx2="dk2" accent1="accent1" accent2="accent2" accent3="accent3" accent4="accent4" accent5="accent5" accent6="accent6" hlink="hlink" folHlink="folHlink"/>
  <p:sldLayoutIdLst>
    <p:sldLayoutId id="2147485186" r:id="rId1"/>
    <p:sldLayoutId id="2147485187" r:id="rId2"/>
    <p:sldLayoutId id="2147485188" r:id="rId3"/>
    <p:sldLayoutId id="2147485189" r:id="rId4"/>
    <p:sldLayoutId id="2147485190" r:id="rId5"/>
    <p:sldLayoutId id="2147485191" r:id="rId6"/>
    <p:sldLayoutId id="2147485192" r:id="rId7"/>
    <p:sldLayoutId id="2147485193" r:id="rId8"/>
    <p:sldLayoutId id="2147485194" r:id="rId9"/>
  </p:sldLayoutIdLst>
  <p:hf hdr="0" ftr="0" dt="0"/>
  <p:txStyles>
    <p:titleStyle>
      <a:lvl1pPr algn="l" defTabSz="1828343" rtl="0" eaLnBrk="1" latinLnBrk="0" hangingPunct="1">
        <a:lnSpc>
          <a:spcPct val="900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1828343" rtl="0" eaLnBrk="1" latinLnBrk="0" hangingPunct="1">
        <a:lnSpc>
          <a:spcPct val="90000"/>
        </a:lnSpc>
        <a:spcBef>
          <a:spcPts val="2000"/>
        </a:spcBef>
        <a:buFontTx/>
        <a:buNone/>
        <a:defRPr sz="3200" kern="1200">
          <a:solidFill>
            <a:schemeClr val="tx1"/>
          </a:solidFill>
          <a:latin typeface="Arial" panose="020B0604020202020204" pitchFamily="34" charset="0"/>
          <a:ea typeface="+mn-ea"/>
          <a:cs typeface="Arial" panose="020B0604020202020204" pitchFamily="34" charset="0"/>
        </a:defRPr>
      </a:lvl1pPr>
      <a:lvl2pPr marL="914171" indent="0" algn="l" defTabSz="1828343"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2pPr>
      <a:lvl3pPr marL="1828343" indent="0" algn="l" defTabSz="1828343"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3pPr>
      <a:lvl4pPr marL="2742514" indent="0" algn="l" defTabSz="1828343"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4pPr>
      <a:lvl5pPr marL="3656685" indent="0" algn="l" defTabSz="1828343"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827" y="2715730"/>
            <a:ext cx="21421581"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47827" y="4200967"/>
            <a:ext cx="21421582" cy="1553062"/>
          </a:xfrm>
          <a:prstGeom prst="rect">
            <a:avLst/>
          </a:prstGeom>
        </p:spPr>
        <p:txBody>
          <a:bodyPr vert="horz" lIns="91440" tIns="45720" rIns="91440" bIns="45720" rtlCol="0">
            <a:normAutofit/>
          </a:bodyPr>
          <a:lstStyle/>
          <a:p>
            <a:r>
              <a:rPr lang="en-GB" sz="3199" b="1" dirty="0">
                <a:latin typeface="Arial" panose="020B0604020202020204" pitchFamily="34" charset="0"/>
                <a:cs typeface="Arial" panose="020B0604020202020204" pitchFamily="34" charset="0"/>
              </a:rPr>
              <a:t>Subtitle</a:t>
            </a:r>
            <a:endParaRPr lang="en-JP" sz="3199" b="1" dirty="0">
              <a:latin typeface="Arial" panose="020B0604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CCD38250-ECC3-648D-6B3A-F0035D1BFE1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11556000"/>
            <a:ext cx="4551429" cy="2160000"/>
          </a:xfrm>
          <a:prstGeom prst="rect">
            <a:avLst/>
          </a:prstGeom>
        </p:spPr>
      </p:pic>
      <p:sp>
        <p:nvSpPr>
          <p:cNvPr id="4" name="Slide Number Placeholder 13">
            <a:extLst>
              <a:ext uri="{FF2B5EF4-FFF2-40B4-BE49-F238E27FC236}">
                <a16:creationId xmlns:a16="http://schemas.microsoft.com/office/drawing/2014/main" id="{1E6B63E8-E2FB-78AA-BA67-CE0D77C142D5}"/>
              </a:ext>
            </a:extLst>
          </p:cNvPr>
          <p:cNvSpPr>
            <a:spLocks noGrp="1"/>
          </p:cNvSpPr>
          <p:nvPr>
            <p:ph type="sldNum" sz="quarter" idx="4"/>
          </p:nvPr>
        </p:nvSpPr>
        <p:spPr>
          <a:xfrm>
            <a:off x="22546058" y="12751724"/>
            <a:ext cx="1183765" cy="205450"/>
          </a:xfrm>
          <a:prstGeom prst="rect">
            <a:avLst/>
          </a:prstGeom>
        </p:spPr>
        <p:txBody>
          <a:bodyPr vert="horz" lIns="91440" tIns="45720" rIns="91440" bIns="45720" rtlCol="0" anchor="ctr"/>
          <a:lstStyle>
            <a:lvl1pPr algn="r">
              <a:defRPr sz="2000">
                <a:solidFill>
                  <a:schemeClr val="tx1"/>
                </a:solidFill>
              </a:defRPr>
            </a:lvl1p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2490507211"/>
      </p:ext>
    </p:extLst>
  </p:cSld>
  <p:clrMap bg1="lt1" tx1="dk1" bg2="lt2" tx2="dk2" accent1="accent1" accent2="accent2" accent3="accent3" accent4="accent4" accent5="accent5" accent6="accent6" hlink="hlink" folHlink="folHlink"/>
  <p:sldLayoutIdLst>
    <p:sldLayoutId id="2147485196" r:id="rId1"/>
    <p:sldLayoutId id="2147485197" r:id="rId2"/>
    <p:sldLayoutId id="2147485198" r:id="rId3"/>
    <p:sldLayoutId id="2147485199" r:id="rId4"/>
    <p:sldLayoutId id="2147485200" r:id="rId5"/>
    <p:sldLayoutId id="2147485201" r:id="rId6"/>
    <p:sldLayoutId id="2147485202" r:id="rId7"/>
    <p:sldLayoutId id="2147485203" r:id="rId8"/>
    <p:sldLayoutId id="2147485204" r:id="rId9"/>
  </p:sldLayoutIdLst>
  <p:hf hdr="0" ftr="0" dt="0"/>
  <p:txStyles>
    <p:titleStyle>
      <a:lvl1pPr algn="l" defTabSz="1828343" rtl="0" eaLnBrk="1" latinLnBrk="0" hangingPunct="1">
        <a:lnSpc>
          <a:spcPct val="900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1828343" rtl="0" eaLnBrk="1" latinLnBrk="0" hangingPunct="1">
        <a:lnSpc>
          <a:spcPct val="90000"/>
        </a:lnSpc>
        <a:spcBef>
          <a:spcPts val="2000"/>
        </a:spcBef>
        <a:buFontTx/>
        <a:buNone/>
        <a:defRPr sz="3200" kern="1200">
          <a:solidFill>
            <a:schemeClr val="tx1"/>
          </a:solidFill>
          <a:latin typeface="Arial" panose="020B0604020202020204" pitchFamily="34" charset="0"/>
          <a:ea typeface="+mn-ea"/>
          <a:cs typeface="Arial" panose="020B0604020202020204" pitchFamily="34" charset="0"/>
        </a:defRPr>
      </a:lvl1pPr>
      <a:lvl2pPr marL="914171" indent="0" algn="l" defTabSz="1828343"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2pPr>
      <a:lvl3pPr marL="1828343" indent="0" algn="l" defTabSz="1828343"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3pPr>
      <a:lvl4pPr marL="2742514" indent="0" algn="l" defTabSz="1828343"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4pPr>
      <a:lvl5pPr marL="3656685" indent="0" algn="l" defTabSz="1828343"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827" y="2715730"/>
            <a:ext cx="21421581" cy="964734"/>
          </a:xfrm>
          <a:prstGeom prst="rect">
            <a:avLst/>
          </a:prstGeom>
        </p:spPr>
        <p:txBody>
          <a:bodyPr vert="horz" lIns="91440" tIns="45720" rIns="91440" bIns="45720" rtlCol="0" anchor="ctr">
            <a:normAutofit/>
          </a:bodyPr>
          <a:lstStyle/>
          <a:p>
            <a:r>
              <a:rPr lang="en-GB" dirty="0"/>
              <a:t>Click to edit Master title style</a:t>
            </a:r>
            <a:endParaRPr lang="en-US" dirty="0"/>
          </a:p>
        </p:txBody>
      </p:sp>
      <p:pic>
        <p:nvPicPr>
          <p:cNvPr id="3" name="Graphic 2">
            <a:extLst>
              <a:ext uri="{FF2B5EF4-FFF2-40B4-BE49-F238E27FC236}">
                <a16:creationId xmlns:a16="http://schemas.microsoft.com/office/drawing/2014/main" id="{FA1FAA38-0145-9ACF-C710-C374CC25A35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11556000"/>
            <a:ext cx="4551429" cy="2160000"/>
          </a:xfrm>
          <a:prstGeom prst="rect">
            <a:avLst/>
          </a:prstGeom>
        </p:spPr>
      </p:pic>
      <p:sp>
        <p:nvSpPr>
          <p:cNvPr id="4" name="Slide Number Placeholder 13">
            <a:extLst>
              <a:ext uri="{FF2B5EF4-FFF2-40B4-BE49-F238E27FC236}">
                <a16:creationId xmlns:a16="http://schemas.microsoft.com/office/drawing/2014/main" id="{711CA03E-D2B4-B420-7F0A-F8595A5D3D0F}"/>
              </a:ext>
            </a:extLst>
          </p:cNvPr>
          <p:cNvSpPr>
            <a:spLocks noGrp="1"/>
          </p:cNvSpPr>
          <p:nvPr>
            <p:ph type="sldNum" sz="quarter" idx="4"/>
          </p:nvPr>
        </p:nvSpPr>
        <p:spPr>
          <a:xfrm>
            <a:off x="22546058" y="12751724"/>
            <a:ext cx="1183765" cy="205450"/>
          </a:xfrm>
          <a:prstGeom prst="rect">
            <a:avLst/>
          </a:prstGeom>
        </p:spPr>
        <p:txBody>
          <a:bodyPr vert="horz" lIns="91440" tIns="45720" rIns="91440" bIns="45720" rtlCol="0" anchor="ctr"/>
          <a:lstStyle>
            <a:lvl1pPr algn="r">
              <a:defRPr sz="2000">
                <a:solidFill>
                  <a:schemeClr val="tx1"/>
                </a:solidFill>
              </a:defRPr>
            </a:lvl1pPr>
          </a:lstStyle>
          <a:p>
            <a:fld id="{6A890C07-2050-E048-BC04-9BC386BE9165}" type="slidenum">
              <a:rPr lang="en-JP" smtClean="0"/>
              <a:pPr/>
              <a:t>‹#›</a:t>
            </a:fld>
            <a:endParaRPr lang="en-JP" dirty="0"/>
          </a:p>
        </p:txBody>
      </p:sp>
    </p:spTree>
    <p:extLst>
      <p:ext uri="{BB962C8B-B14F-4D97-AF65-F5344CB8AC3E}">
        <p14:creationId xmlns:p14="http://schemas.microsoft.com/office/powerpoint/2010/main" val="1518664713"/>
      </p:ext>
    </p:extLst>
  </p:cSld>
  <p:clrMap bg1="lt1" tx1="dk1" bg2="lt2" tx2="dk2" accent1="accent1" accent2="accent2" accent3="accent3" accent4="accent4" accent5="accent5" accent6="accent6" hlink="hlink" folHlink="folHlink"/>
  <p:sldLayoutIdLst>
    <p:sldLayoutId id="2147485206" r:id="rId1"/>
    <p:sldLayoutId id="2147485207" r:id="rId2"/>
    <p:sldLayoutId id="2147485208" r:id="rId3"/>
    <p:sldLayoutId id="2147485209" r:id="rId4"/>
    <p:sldLayoutId id="2147485210" r:id="rId5"/>
    <p:sldLayoutId id="2147485211" r:id="rId6"/>
    <p:sldLayoutId id="2147485212" r:id="rId7"/>
    <p:sldLayoutId id="2147485213" r:id="rId8"/>
    <p:sldLayoutId id="2147485214" r:id="rId9"/>
  </p:sldLayoutIdLst>
  <p:hf hdr="0" ftr="0" dt="0"/>
  <p:txStyles>
    <p:titleStyle>
      <a:lvl1pPr algn="l" defTabSz="1828343" rtl="0" eaLnBrk="1" latinLnBrk="0" hangingPunct="1">
        <a:lnSpc>
          <a:spcPct val="900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1828343" rtl="0" eaLnBrk="1" latinLnBrk="0" hangingPunct="1">
        <a:lnSpc>
          <a:spcPct val="90000"/>
        </a:lnSpc>
        <a:spcBef>
          <a:spcPts val="2000"/>
        </a:spcBef>
        <a:buFontTx/>
        <a:buNone/>
        <a:defRPr sz="2800" kern="1200">
          <a:solidFill>
            <a:schemeClr val="tx1"/>
          </a:solidFill>
          <a:latin typeface="Arial" panose="020B0604020202020204" pitchFamily="34" charset="0"/>
          <a:ea typeface="+mn-ea"/>
          <a:cs typeface="Arial" panose="020B0604020202020204" pitchFamily="34" charset="0"/>
        </a:defRPr>
      </a:lvl1pPr>
      <a:lvl2pPr marL="914171" indent="0" algn="l" defTabSz="1828343"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2pPr>
      <a:lvl3pPr marL="1828343" indent="0" algn="l" defTabSz="1828343"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3pPr>
      <a:lvl4pPr marL="2742514" indent="0" algn="l" defTabSz="1828343"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4pPr>
      <a:lvl5pPr marL="3656685" indent="0" algn="l" defTabSz="1828343"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linkedin.com/in/alex-simalabwi-69501756/" TargetMode="Externa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mailto:Maryna.storie@gwpsaf.org" TargetMode="External"/><Relationship Id="rId2" Type="http://schemas.openxmlformats.org/officeDocument/2006/relationships/notesSlide" Target="../notesSlides/notesSlide65.xml"/><Relationship Id="rId1" Type="http://schemas.openxmlformats.org/officeDocument/2006/relationships/slideLayout" Target="../slideLayouts/slideLayout9.xml"/><Relationship Id="rId6" Type="http://schemas.openxmlformats.org/officeDocument/2006/relationships/image" Target="../media/image77.png"/><Relationship Id="rId5" Type="http://schemas.openxmlformats.org/officeDocument/2006/relationships/image" Target="../media/image78.png"/><Relationship Id="rId4" Type="http://schemas.openxmlformats.org/officeDocument/2006/relationships/hyperlink" Target="mailto:loreen.katiyo@gwpsaf.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C125-2FBF-5A95-236A-B7B782DE29A8}"/>
              </a:ext>
            </a:extLst>
          </p:cNvPr>
          <p:cNvSpPr>
            <a:spLocks noGrp="1"/>
          </p:cNvSpPr>
          <p:nvPr>
            <p:ph type="title"/>
          </p:nvPr>
        </p:nvSpPr>
        <p:spPr>
          <a:xfrm>
            <a:off x="647827" y="3582000"/>
            <a:ext cx="15409037" cy="964734"/>
          </a:xfrm>
        </p:spPr>
        <p:txBody>
          <a:bodyPr/>
          <a:lstStyle/>
          <a:p>
            <a:r>
              <a:rPr lang="en-GB" dirty="0"/>
              <a:t>7. The WEF nexus in discourse: </a:t>
            </a:r>
            <a:r>
              <a:rPr lang="en-ZA" dirty="0"/>
              <a:t>From Dialogue to Architecture</a:t>
            </a:r>
            <a:br>
              <a:rPr lang="en-ZA" dirty="0"/>
            </a:br>
            <a:endParaRPr lang="en-JP" dirty="0"/>
          </a:p>
        </p:txBody>
      </p:sp>
      <p:sp>
        <p:nvSpPr>
          <p:cNvPr id="3" name="Text Placeholder 2">
            <a:extLst>
              <a:ext uri="{FF2B5EF4-FFF2-40B4-BE49-F238E27FC236}">
                <a16:creationId xmlns:a16="http://schemas.microsoft.com/office/drawing/2014/main" id="{51C4AEE3-0829-141F-B4B9-B865B6E5AD65}"/>
              </a:ext>
            </a:extLst>
          </p:cNvPr>
          <p:cNvSpPr>
            <a:spLocks noGrp="1"/>
          </p:cNvSpPr>
          <p:nvPr>
            <p:ph type="body" sz="quarter" idx="10"/>
          </p:nvPr>
        </p:nvSpPr>
        <p:spPr>
          <a:xfrm>
            <a:off x="1295660" y="9169267"/>
            <a:ext cx="23081990" cy="444852"/>
          </a:xfrm>
        </p:spPr>
        <p:txBody>
          <a:bodyPr>
            <a:normAutofit lnSpcReduction="10000"/>
          </a:bodyPr>
          <a:lstStyle/>
          <a:p>
            <a:r>
              <a:rPr lang="en-ZA" dirty="0"/>
              <a:t>Judith Maryna Storie (PhD)</a:t>
            </a:r>
            <a:endParaRPr lang="en-JP" dirty="0"/>
          </a:p>
        </p:txBody>
      </p:sp>
      <p:sp>
        <p:nvSpPr>
          <p:cNvPr id="4" name="Text Placeholder 3">
            <a:extLst>
              <a:ext uri="{FF2B5EF4-FFF2-40B4-BE49-F238E27FC236}">
                <a16:creationId xmlns:a16="http://schemas.microsoft.com/office/drawing/2014/main" id="{91D10CA5-4BC2-8FD8-4505-195C1E3E9DD9}"/>
              </a:ext>
            </a:extLst>
          </p:cNvPr>
          <p:cNvSpPr>
            <a:spLocks noGrp="1"/>
          </p:cNvSpPr>
          <p:nvPr>
            <p:ph type="body" sz="quarter" idx="11"/>
          </p:nvPr>
        </p:nvSpPr>
        <p:spPr>
          <a:xfrm>
            <a:off x="1295660" y="6354440"/>
            <a:ext cx="23081990" cy="4937792"/>
          </a:xfrm>
        </p:spPr>
        <p:txBody>
          <a:bodyPr>
            <a:normAutofit fontScale="92500" lnSpcReduction="20000"/>
          </a:bodyPr>
          <a:lstStyle/>
          <a:p>
            <a:endParaRPr lang="en-ZA" dirty="0"/>
          </a:p>
          <a:p>
            <a:r>
              <a:rPr lang="en-ZA" dirty="0"/>
              <a:t>Presented by </a:t>
            </a:r>
          </a:p>
          <a:p>
            <a:r>
              <a:rPr lang="en-ZA" sz="3000" b="1" dirty="0"/>
              <a:t>Loreen Katiyo (PhD)</a:t>
            </a:r>
          </a:p>
          <a:p>
            <a:r>
              <a:rPr lang="en-ZA" i="1" dirty="0"/>
              <a:t>Senior Advisor: Programme Development &amp; Technical Systems</a:t>
            </a:r>
          </a:p>
          <a:p>
            <a:endParaRPr lang="en-ZA" dirty="0"/>
          </a:p>
          <a:p>
            <a:endParaRPr lang="en-ZA" dirty="0"/>
          </a:p>
          <a:p>
            <a:r>
              <a:rPr lang="en-ZA" dirty="0"/>
              <a:t>Slides prepared by</a:t>
            </a:r>
          </a:p>
          <a:p>
            <a:endParaRPr lang="en-ZA" dirty="0"/>
          </a:p>
          <a:p>
            <a:r>
              <a:rPr lang="en-ZA" i="1" dirty="0"/>
              <a:t>Senior Advisor: Climate and Vulnerability</a:t>
            </a:r>
          </a:p>
          <a:p>
            <a:endParaRPr lang="en-ZA" i="1" dirty="0"/>
          </a:p>
          <a:p>
            <a:r>
              <a:rPr lang="en-ZA" dirty="0"/>
              <a:t>Global Water Partnership-Southern Africa</a:t>
            </a:r>
          </a:p>
          <a:p>
            <a:r>
              <a:rPr lang="en-ZA" dirty="0"/>
              <a:t>Continental Africa Water Investment Programme (AIP):</a:t>
            </a:r>
          </a:p>
          <a:p>
            <a:endParaRPr lang="en-JP" i="1" dirty="0"/>
          </a:p>
        </p:txBody>
      </p:sp>
      <p:pic>
        <p:nvPicPr>
          <p:cNvPr id="6" name="Picture 5">
            <a:extLst>
              <a:ext uri="{FF2B5EF4-FFF2-40B4-BE49-F238E27FC236}">
                <a16:creationId xmlns:a16="http://schemas.microsoft.com/office/drawing/2014/main" id="{A32D3548-9A09-24CE-F459-FEA35B30F6C4}"/>
              </a:ext>
            </a:extLst>
          </p:cNvPr>
          <p:cNvPicPr>
            <a:picLocks noChangeAspect="1"/>
          </p:cNvPicPr>
          <p:nvPr/>
        </p:nvPicPr>
        <p:blipFill>
          <a:blip r:embed="rId3"/>
          <a:stretch>
            <a:fillRect/>
          </a:stretch>
        </p:blipFill>
        <p:spPr>
          <a:xfrm>
            <a:off x="11141754" y="6818490"/>
            <a:ext cx="9830219" cy="2004846"/>
          </a:xfrm>
          <a:prstGeom prst="rect">
            <a:avLst/>
          </a:prstGeom>
        </p:spPr>
      </p:pic>
    </p:spTree>
    <p:extLst>
      <p:ext uri="{BB962C8B-B14F-4D97-AF65-F5344CB8AC3E}">
        <p14:creationId xmlns:p14="http://schemas.microsoft.com/office/powerpoint/2010/main" val="1689432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D0F50-3016-7228-86F8-0F1E8EC45A8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CA2F5D2-D253-F58F-F734-8C018B3ECF86}"/>
              </a:ext>
            </a:extLst>
          </p:cNvPr>
          <p:cNvSpPr>
            <a:spLocks noGrp="1"/>
          </p:cNvSpPr>
          <p:nvPr>
            <p:ph type="title"/>
          </p:nvPr>
        </p:nvSpPr>
        <p:spPr/>
        <p:txBody>
          <a:bodyPr/>
          <a:lstStyle/>
          <a:p>
            <a:pPr algn="ctr"/>
            <a:r>
              <a:rPr lang="en-JP" dirty="0"/>
              <a:t>Presentation Outline</a:t>
            </a:r>
          </a:p>
        </p:txBody>
      </p:sp>
      <p:sp>
        <p:nvSpPr>
          <p:cNvPr id="4" name="Text Placeholder 3">
            <a:extLst>
              <a:ext uri="{FF2B5EF4-FFF2-40B4-BE49-F238E27FC236}">
                <a16:creationId xmlns:a16="http://schemas.microsoft.com/office/drawing/2014/main" id="{46E4F4BC-7EA5-7CD0-4264-8654BDDCA273}"/>
              </a:ext>
            </a:extLst>
          </p:cNvPr>
          <p:cNvSpPr>
            <a:spLocks noGrp="1"/>
          </p:cNvSpPr>
          <p:nvPr>
            <p:ph type="body" sz="quarter" idx="11"/>
          </p:nvPr>
        </p:nvSpPr>
        <p:spPr>
          <a:xfrm>
            <a:off x="1453874" y="2186571"/>
            <a:ext cx="21469899" cy="9845008"/>
          </a:xfrm>
        </p:spPr>
        <p:txBody>
          <a:bodyPr>
            <a:normAutofit/>
          </a:bodyPr>
          <a:lstStyle/>
          <a:p>
            <a:pPr>
              <a:lnSpc>
                <a:spcPct val="100000"/>
              </a:lnSpc>
            </a:pPr>
            <a:r>
              <a:rPr lang="en-US" sz="5000" dirty="0">
                <a:solidFill>
                  <a:srgbClr val="92D050"/>
                </a:solidFill>
              </a:rPr>
              <a:t>Setting the Scene: From Concept to Continental Imperative</a:t>
            </a:r>
          </a:p>
          <a:p>
            <a:pPr>
              <a:lnSpc>
                <a:spcPct val="100000"/>
              </a:lnSpc>
            </a:pPr>
            <a:r>
              <a:rPr lang="en-ZA" sz="5000" dirty="0"/>
              <a:t>Structural Reform Pillars</a:t>
            </a:r>
          </a:p>
          <a:p>
            <a:pPr>
              <a:lnSpc>
                <a:spcPct val="100000"/>
              </a:lnSpc>
            </a:pPr>
            <a:r>
              <a:rPr lang="en-US" sz="5000" dirty="0">
                <a:solidFill>
                  <a:schemeClr val="accent2">
                    <a:lumMod val="40000"/>
                    <a:lumOff val="60000"/>
                  </a:schemeClr>
                </a:solidFill>
              </a:rPr>
              <a:t>Key Achievements and Breakthroughs (2024-2025)</a:t>
            </a:r>
          </a:p>
          <a:p>
            <a:pPr>
              <a:lnSpc>
                <a:spcPct val="100000"/>
              </a:lnSpc>
            </a:pPr>
            <a:r>
              <a:rPr lang="en-ZA" sz="5000" dirty="0">
                <a:solidFill>
                  <a:schemeClr val="accent2">
                    <a:lumMod val="40000"/>
                    <a:lumOff val="60000"/>
                  </a:schemeClr>
                </a:solidFill>
              </a:rPr>
              <a:t>Case Studies from Southern Africa </a:t>
            </a:r>
          </a:p>
          <a:p>
            <a:pPr>
              <a:lnSpc>
                <a:spcPct val="100000"/>
              </a:lnSpc>
            </a:pPr>
            <a:r>
              <a:rPr lang="en-ZA" sz="5000" dirty="0">
                <a:solidFill>
                  <a:schemeClr val="accent2">
                    <a:lumMod val="40000"/>
                    <a:lumOff val="60000"/>
                  </a:schemeClr>
                </a:solidFill>
              </a:rPr>
              <a:t>Future Direction: From Dialogue to Architecture (2025-2030 Agenda)</a:t>
            </a:r>
            <a:endParaRPr lang="en-GB" sz="5000" dirty="0">
              <a:solidFill>
                <a:schemeClr val="accent2">
                  <a:lumMod val="40000"/>
                  <a:lumOff val="60000"/>
                </a:schemeClr>
              </a:solidFill>
            </a:endParaRPr>
          </a:p>
        </p:txBody>
      </p:sp>
      <p:pic>
        <p:nvPicPr>
          <p:cNvPr id="5" name="Picture 4">
            <a:extLst>
              <a:ext uri="{FF2B5EF4-FFF2-40B4-BE49-F238E27FC236}">
                <a16:creationId xmlns:a16="http://schemas.microsoft.com/office/drawing/2014/main" id="{833A838A-A47E-442E-1689-137BDB9409F2}"/>
              </a:ext>
            </a:extLst>
          </p:cNvPr>
          <p:cNvPicPr>
            <a:picLocks noChangeAspect="1"/>
          </p:cNvPicPr>
          <p:nvPr/>
        </p:nvPicPr>
        <p:blipFill>
          <a:blip r:embed="rId3"/>
          <a:stretch>
            <a:fillRect/>
          </a:stretch>
        </p:blipFill>
        <p:spPr>
          <a:xfrm>
            <a:off x="7627664" y="7109074"/>
            <a:ext cx="9734989" cy="6149725"/>
          </a:xfrm>
          <a:prstGeom prst="rect">
            <a:avLst/>
          </a:prstGeom>
        </p:spPr>
      </p:pic>
    </p:spTree>
    <p:extLst>
      <p:ext uri="{BB962C8B-B14F-4D97-AF65-F5344CB8AC3E}">
        <p14:creationId xmlns:p14="http://schemas.microsoft.com/office/powerpoint/2010/main" val="1202659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0EFC4-DD96-43D1-EEF4-D65772B2D6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99D303-3356-731E-6F0B-2F6522E13F6F}"/>
              </a:ext>
            </a:extLst>
          </p:cNvPr>
          <p:cNvSpPr>
            <a:spLocks noGrp="1"/>
          </p:cNvSpPr>
          <p:nvPr>
            <p:ph type="title"/>
          </p:nvPr>
        </p:nvSpPr>
        <p:spPr>
          <a:xfrm>
            <a:off x="1453874" y="786131"/>
            <a:ext cx="21469899" cy="866206"/>
          </a:xfrm>
        </p:spPr>
        <p:txBody>
          <a:bodyPr>
            <a:normAutofit/>
          </a:bodyPr>
          <a:lstStyle/>
          <a:p>
            <a:r>
              <a:rPr lang="en-ZA" dirty="0"/>
              <a:t>3 KEY STRUCTURAL REFORM PILLARS:</a:t>
            </a:r>
          </a:p>
        </p:txBody>
      </p:sp>
      <p:sp>
        <p:nvSpPr>
          <p:cNvPr id="11" name="Content Placeholder 1">
            <a:extLst>
              <a:ext uri="{FF2B5EF4-FFF2-40B4-BE49-F238E27FC236}">
                <a16:creationId xmlns:a16="http://schemas.microsoft.com/office/drawing/2014/main" id="{6B38E4ED-A755-BA30-9C43-B497609249B0}"/>
              </a:ext>
            </a:extLst>
          </p:cNvPr>
          <p:cNvSpPr txBox="1">
            <a:spLocks/>
          </p:cNvSpPr>
          <p:nvPr/>
        </p:nvSpPr>
        <p:spPr>
          <a:xfrm>
            <a:off x="1453875" y="1732547"/>
            <a:ext cx="21469899"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200" i="1" dirty="0"/>
              <a:t>"We recognize that transformative progress in transboundary water governance requires structural reform in three interconnected domains: climate finance alignment, multi-country institutional coordination, and digital data interoperability."</a:t>
            </a:r>
            <a:endParaRPr lang="en-GB" sz="4200" dirty="0"/>
          </a:p>
        </p:txBody>
      </p:sp>
      <p:pic>
        <p:nvPicPr>
          <p:cNvPr id="9" name="Picture 8">
            <a:extLst>
              <a:ext uri="{FF2B5EF4-FFF2-40B4-BE49-F238E27FC236}">
                <a16:creationId xmlns:a16="http://schemas.microsoft.com/office/drawing/2014/main" id="{83BAFEA5-6848-BE48-F59B-8951D473940A}"/>
              </a:ext>
            </a:extLst>
          </p:cNvPr>
          <p:cNvPicPr>
            <a:picLocks noChangeAspect="1"/>
          </p:cNvPicPr>
          <p:nvPr/>
        </p:nvPicPr>
        <p:blipFill>
          <a:blip r:embed="rId3"/>
          <a:stretch>
            <a:fillRect/>
          </a:stretch>
        </p:blipFill>
        <p:spPr>
          <a:xfrm>
            <a:off x="1092580" y="3984226"/>
            <a:ext cx="13706402" cy="7610120"/>
          </a:xfrm>
          <a:prstGeom prst="rect">
            <a:avLst/>
          </a:prstGeom>
        </p:spPr>
      </p:pic>
      <p:sp>
        <p:nvSpPr>
          <p:cNvPr id="10" name="Isosceles Triangle 9">
            <a:extLst>
              <a:ext uri="{FF2B5EF4-FFF2-40B4-BE49-F238E27FC236}">
                <a16:creationId xmlns:a16="http://schemas.microsoft.com/office/drawing/2014/main" id="{0E79F05E-F765-1117-C767-402A3C747656}"/>
              </a:ext>
            </a:extLst>
          </p:cNvPr>
          <p:cNvSpPr/>
          <p:nvPr/>
        </p:nvSpPr>
        <p:spPr>
          <a:xfrm>
            <a:off x="16586797" y="5064695"/>
            <a:ext cx="6173812" cy="5449181"/>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TextBox 12">
            <a:extLst>
              <a:ext uri="{FF2B5EF4-FFF2-40B4-BE49-F238E27FC236}">
                <a16:creationId xmlns:a16="http://schemas.microsoft.com/office/drawing/2014/main" id="{A0E281B4-24F3-B454-39AA-0A8341D569C3}"/>
              </a:ext>
            </a:extLst>
          </p:cNvPr>
          <p:cNvSpPr txBox="1"/>
          <p:nvPr/>
        </p:nvSpPr>
        <p:spPr>
          <a:xfrm>
            <a:off x="18128974" y="4311618"/>
            <a:ext cx="3995133" cy="1015663"/>
          </a:xfrm>
          <a:prstGeom prst="rect">
            <a:avLst/>
          </a:prstGeom>
          <a:noFill/>
        </p:spPr>
        <p:txBody>
          <a:bodyPr wrap="none" rtlCol="0">
            <a:spAutoFit/>
          </a:bodyPr>
          <a:lstStyle/>
          <a:p>
            <a:r>
              <a:rPr lang="en-ZA" sz="3000" b="1" dirty="0"/>
              <a:t>Finance Architecture</a:t>
            </a:r>
          </a:p>
          <a:p>
            <a:r>
              <a:rPr lang="en-ZA" sz="3000" b="1" dirty="0"/>
              <a:t> </a:t>
            </a:r>
          </a:p>
        </p:txBody>
      </p:sp>
      <p:sp>
        <p:nvSpPr>
          <p:cNvPr id="14" name="TextBox 13">
            <a:extLst>
              <a:ext uri="{FF2B5EF4-FFF2-40B4-BE49-F238E27FC236}">
                <a16:creationId xmlns:a16="http://schemas.microsoft.com/office/drawing/2014/main" id="{E257CAE4-BFB2-C3AB-6451-AC57C6C65302}"/>
              </a:ext>
            </a:extLst>
          </p:cNvPr>
          <p:cNvSpPr txBox="1"/>
          <p:nvPr/>
        </p:nvSpPr>
        <p:spPr>
          <a:xfrm>
            <a:off x="15240345" y="10734710"/>
            <a:ext cx="2406428" cy="553998"/>
          </a:xfrm>
          <a:prstGeom prst="rect">
            <a:avLst/>
          </a:prstGeom>
          <a:noFill/>
        </p:spPr>
        <p:txBody>
          <a:bodyPr wrap="none" rtlCol="0">
            <a:spAutoFit/>
          </a:bodyPr>
          <a:lstStyle/>
          <a:p>
            <a:r>
              <a:rPr lang="en-ZA" sz="3000" b="1" dirty="0"/>
              <a:t>Governance</a:t>
            </a:r>
          </a:p>
        </p:txBody>
      </p:sp>
      <p:sp>
        <p:nvSpPr>
          <p:cNvPr id="15" name="TextBox 14">
            <a:extLst>
              <a:ext uri="{FF2B5EF4-FFF2-40B4-BE49-F238E27FC236}">
                <a16:creationId xmlns:a16="http://schemas.microsoft.com/office/drawing/2014/main" id="{E51FE59D-637D-DD76-CD75-9E7499DA484E}"/>
              </a:ext>
            </a:extLst>
          </p:cNvPr>
          <p:cNvSpPr txBox="1"/>
          <p:nvPr/>
        </p:nvSpPr>
        <p:spPr>
          <a:xfrm>
            <a:off x="20687216" y="10734710"/>
            <a:ext cx="3690434" cy="2862322"/>
          </a:xfrm>
          <a:prstGeom prst="rect">
            <a:avLst/>
          </a:prstGeom>
          <a:noFill/>
        </p:spPr>
        <p:txBody>
          <a:bodyPr wrap="none" rtlCol="0">
            <a:spAutoFit/>
          </a:bodyPr>
          <a:lstStyle/>
          <a:p>
            <a:r>
              <a:rPr lang="en-ZA" sz="3000" b="1" dirty="0"/>
              <a:t>Technical: </a:t>
            </a:r>
          </a:p>
          <a:p>
            <a:r>
              <a:rPr lang="en-ZA" sz="3000" b="1" dirty="0"/>
              <a:t>Data Systems</a:t>
            </a:r>
          </a:p>
          <a:p>
            <a:r>
              <a:rPr lang="en-ZA" sz="3000" b="1" dirty="0"/>
              <a:t>(Information and </a:t>
            </a:r>
          </a:p>
          <a:p>
            <a:r>
              <a:rPr lang="en-ZA" sz="3000" b="1" dirty="0"/>
              <a:t>Knowledge </a:t>
            </a:r>
          </a:p>
          <a:p>
            <a:r>
              <a:rPr lang="en-ZA" sz="3000" b="1" dirty="0"/>
              <a:t>Management); and </a:t>
            </a:r>
          </a:p>
          <a:p>
            <a:r>
              <a:rPr lang="en-ZA" sz="3000" b="1" dirty="0"/>
              <a:t>Infrastructure</a:t>
            </a:r>
          </a:p>
        </p:txBody>
      </p:sp>
      <p:sp>
        <p:nvSpPr>
          <p:cNvPr id="2" name="Rectangle 1">
            <a:extLst>
              <a:ext uri="{FF2B5EF4-FFF2-40B4-BE49-F238E27FC236}">
                <a16:creationId xmlns:a16="http://schemas.microsoft.com/office/drawing/2014/main" id="{EEE05403-D2AB-B0FB-8B51-DD0F4D76879E}"/>
              </a:ext>
            </a:extLst>
          </p:cNvPr>
          <p:cNvSpPr/>
          <p:nvPr/>
        </p:nvSpPr>
        <p:spPr>
          <a:xfrm>
            <a:off x="1932709" y="4311618"/>
            <a:ext cx="2057400" cy="4682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a:extLst>
              <a:ext uri="{FF2B5EF4-FFF2-40B4-BE49-F238E27FC236}">
                <a16:creationId xmlns:a16="http://schemas.microsoft.com/office/drawing/2014/main" id="{355A54D1-358E-7790-2968-0CE74FB4A5EA}"/>
              </a:ext>
            </a:extLst>
          </p:cNvPr>
          <p:cNvSpPr/>
          <p:nvPr/>
        </p:nvSpPr>
        <p:spPr>
          <a:xfrm>
            <a:off x="8129069" y="7582830"/>
            <a:ext cx="6669913" cy="78954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sz="3200" dirty="0">
                <a:solidFill>
                  <a:schemeClr val="tx2">
                    <a:lumMod val="95000"/>
                    <a:lumOff val="5000"/>
                  </a:schemeClr>
                </a:solidFill>
                <a:latin typeface="Aptos Display" panose="020B0004020202020204" pitchFamily="34" charset="0"/>
              </a:rPr>
              <a:t>AND TECHNICAL/INFRASTRUCTURE</a:t>
            </a:r>
          </a:p>
        </p:txBody>
      </p:sp>
      <p:sp>
        <p:nvSpPr>
          <p:cNvPr id="5" name="Rectangle 4">
            <a:extLst>
              <a:ext uri="{FF2B5EF4-FFF2-40B4-BE49-F238E27FC236}">
                <a16:creationId xmlns:a16="http://schemas.microsoft.com/office/drawing/2014/main" id="{CC97EDC1-E228-E75F-8647-74A7137880AF}"/>
              </a:ext>
            </a:extLst>
          </p:cNvPr>
          <p:cNvSpPr/>
          <p:nvPr/>
        </p:nvSpPr>
        <p:spPr>
          <a:xfrm>
            <a:off x="9013146" y="10624056"/>
            <a:ext cx="2057400" cy="4682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998043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E1897-E7BD-96A3-A1AE-C0B9E04BA3B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8353726-5C62-40BF-083E-13B83C5E294A}"/>
              </a:ext>
            </a:extLst>
          </p:cNvPr>
          <p:cNvSpPr>
            <a:spLocks noGrp="1"/>
          </p:cNvSpPr>
          <p:nvPr>
            <p:ph type="title"/>
          </p:nvPr>
        </p:nvSpPr>
        <p:spPr>
          <a:xfrm>
            <a:off x="1453874" y="786131"/>
            <a:ext cx="21469899" cy="866206"/>
          </a:xfrm>
        </p:spPr>
        <p:txBody>
          <a:bodyPr>
            <a:normAutofit/>
          </a:bodyPr>
          <a:lstStyle/>
          <a:p>
            <a:r>
              <a:rPr lang="en-ZA" dirty="0"/>
              <a:t>PILLAR 1: Finance Alignment – the Realisation </a:t>
            </a:r>
          </a:p>
        </p:txBody>
      </p:sp>
      <p:sp>
        <p:nvSpPr>
          <p:cNvPr id="11" name="Content Placeholder 1">
            <a:extLst>
              <a:ext uri="{FF2B5EF4-FFF2-40B4-BE49-F238E27FC236}">
                <a16:creationId xmlns:a16="http://schemas.microsoft.com/office/drawing/2014/main" id="{78818B3F-5445-8BA3-4D0F-69E52B94F20D}"/>
              </a:ext>
            </a:extLst>
          </p:cNvPr>
          <p:cNvSpPr txBox="1">
            <a:spLocks/>
          </p:cNvSpPr>
          <p:nvPr/>
        </p:nvSpPr>
        <p:spPr>
          <a:xfrm>
            <a:off x="1453873" y="2042466"/>
            <a:ext cx="21469899"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4300" b="1" dirty="0"/>
              <a:t>The Reality Check:</a:t>
            </a:r>
            <a:endParaRPr lang="en-GB" sz="4300" dirty="0"/>
          </a:p>
        </p:txBody>
      </p:sp>
      <p:graphicFrame>
        <p:nvGraphicFramePr>
          <p:cNvPr id="2" name="Table 1">
            <a:extLst>
              <a:ext uri="{FF2B5EF4-FFF2-40B4-BE49-F238E27FC236}">
                <a16:creationId xmlns:a16="http://schemas.microsoft.com/office/drawing/2014/main" id="{FD6EA2ED-C008-E220-192F-01918CFC98E0}"/>
              </a:ext>
            </a:extLst>
          </p:cNvPr>
          <p:cNvGraphicFramePr>
            <a:graphicFrameLocks noGrp="1"/>
          </p:cNvGraphicFramePr>
          <p:nvPr/>
        </p:nvGraphicFramePr>
        <p:xfrm>
          <a:off x="1527136" y="2850898"/>
          <a:ext cx="21323371" cy="5096003"/>
        </p:xfrm>
        <a:graphic>
          <a:graphicData uri="http://schemas.openxmlformats.org/drawingml/2006/table">
            <a:tbl>
              <a:tblPr>
                <a:tableStyleId>{5C22544A-7EE6-4342-B048-85BDC9FD1C3A}</a:tableStyleId>
              </a:tblPr>
              <a:tblGrid>
                <a:gridCol w="21323371">
                  <a:extLst>
                    <a:ext uri="{9D8B030D-6E8A-4147-A177-3AD203B41FA5}">
                      <a16:colId xmlns:a16="http://schemas.microsoft.com/office/drawing/2014/main" val="2335374461"/>
                    </a:ext>
                  </a:extLst>
                </a:gridCol>
              </a:tblGrid>
              <a:tr h="964542">
                <a:tc>
                  <a:txBody>
                    <a:bodyPr/>
                    <a:lstStyle/>
                    <a:p>
                      <a:pPr algn="l" fontAlgn="ctr">
                        <a:buNone/>
                      </a:pPr>
                      <a:r>
                        <a:rPr lang="en-ZA" sz="4000" u="none" strike="noStrike" dirty="0">
                          <a:effectLst/>
                        </a:rPr>
                        <a:t>Current Reality: examples</a:t>
                      </a:r>
                      <a:endParaRPr lang="en-ZA" sz="4000" b="0" i="0" u="none" strike="noStrike" dirty="0">
                        <a:solidFill>
                          <a:srgbClr val="0F1115"/>
                        </a:solidFill>
                        <a:effectLst/>
                        <a:latin typeface="Segoe UI" panose="020B0502040204020203" pitchFamily="34" charset="0"/>
                      </a:endParaRPr>
                    </a:p>
                  </a:txBody>
                  <a:tcPr marL="20791" marR="1733" marT="1733" marB="0" anchor="ctr"/>
                </a:tc>
                <a:extLst>
                  <a:ext uri="{0D108BD9-81ED-4DB2-BD59-A6C34878D82A}">
                    <a16:rowId xmlns:a16="http://schemas.microsoft.com/office/drawing/2014/main" val="148656238"/>
                  </a:ext>
                </a:extLst>
              </a:tr>
              <a:tr h="0">
                <a:tc>
                  <a:txBody>
                    <a:bodyPr/>
                    <a:lstStyle/>
                    <a:p>
                      <a:pPr algn="l" fontAlgn="ctr">
                        <a:buNone/>
                      </a:pPr>
                      <a:r>
                        <a:rPr lang="en-US" sz="4000" i="1" u="none" strike="noStrike" dirty="0">
                          <a:effectLst/>
                        </a:rPr>
                        <a:t>"Multi-country proposals take 18-24 months for country-based no-objection; opposed to single-country no-objection on average taking 3-6 months"</a:t>
                      </a:r>
                      <a:endParaRPr lang="en-US" sz="4000" b="0" i="1" u="none" strike="noStrike" dirty="0">
                        <a:solidFill>
                          <a:srgbClr val="0F1115"/>
                        </a:solidFill>
                        <a:effectLst/>
                        <a:latin typeface="Segoe UI" panose="020B0502040204020203" pitchFamily="34" charset="0"/>
                      </a:endParaRPr>
                    </a:p>
                  </a:txBody>
                  <a:tcPr marL="20791" marR="1733" marT="1733" marB="0" anchor="ctr"/>
                </a:tc>
                <a:extLst>
                  <a:ext uri="{0D108BD9-81ED-4DB2-BD59-A6C34878D82A}">
                    <a16:rowId xmlns:a16="http://schemas.microsoft.com/office/drawing/2014/main" val="2125661328"/>
                  </a:ext>
                </a:extLst>
              </a:tr>
              <a:tr h="1007490">
                <a:tc>
                  <a:txBody>
                    <a:bodyPr/>
                    <a:lstStyle/>
                    <a:p>
                      <a:pPr algn="l" fontAlgn="ctr">
                        <a:buNone/>
                      </a:pPr>
                      <a:r>
                        <a:rPr lang="en-US" sz="4000" i="1" u="none" strike="noStrike" dirty="0">
                          <a:effectLst/>
                        </a:rPr>
                        <a:t>"Only </a:t>
                      </a:r>
                      <a:r>
                        <a:rPr lang="en-US" sz="4000" b="1" i="1" u="none" strike="noStrike" dirty="0">
                          <a:effectLst/>
                        </a:rPr>
                        <a:t>3</a:t>
                      </a:r>
                      <a:r>
                        <a:rPr lang="en-US" sz="4000" i="1" u="none" strike="noStrike" dirty="0">
                          <a:effectLst/>
                        </a:rPr>
                        <a:t> of 25 major African basins are reported to have direct accreditation pathways"</a:t>
                      </a:r>
                      <a:endParaRPr lang="en-US" sz="4000" b="0" i="1" u="none" strike="noStrike" dirty="0">
                        <a:solidFill>
                          <a:srgbClr val="0F1115"/>
                        </a:solidFill>
                        <a:effectLst/>
                        <a:latin typeface="Segoe UI" panose="020B0502040204020203" pitchFamily="34" charset="0"/>
                      </a:endParaRPr>
                    </a:p>
                  </a:txBody>
                  <a:tcPr marL="20791" marR="1733" marT="1733" marB="0" anchor="ctr"/>
                </a:tc>
                <a:extLst>
                  <a:ext uri="{0D108BD9-81ED-4DB2-BD59-A6C34878D82A}">
                    <a16:rowId xmlns:a16="http://schemas.microsoft.com/office/drawing/2014/main" val="3875152740"/>
                  </a:ext>
                </a:extLst>
              </a:tr>
              <a:tr h="1007490">
                <a:tc>
                  <a:txBody>
                    <a:bodyPr/>
                    <a:lstStyle/>
                    <a:p>
                      <a:pPr algn="l" fontAlgn="ctr">
                        <a:buNone/>
                      </a:pPr>
                      <a:r>
                        <a:rPr lang="en-US" sz="4000" i="1" u="none" strike="noStrike" dirty="0">
                          <a:effectLst/>
                        </a:rPr>
                        <a:t>"NDA mandates explicitly </a:t>
                      </a:r>
                      <a:r>
                        <a:rPr lang="en-US" sz="4000" b="0" i="1" u="none" strike="noStrike" dirty="0">
                          <a:effectLst/>
                        </a:rPr>
                        <a:t>exclude</a:t>
                      </a:r>
                      <a:r>
                        <a:rPr lang="en-US" sz="4000" b="1" i="1" u="none" strike="noStrike" dirty="0">
                          <a:effectLst/>
                        </a:rPr>
                        <a:t> transboundary </a:t>
                      </a:r>
                      <a:r>
                        <a:rPr lang="en-US" sz="4000" b="0" i="1" u="none" strike="noStrike" dirty="0">
                          <a:effectLst/>
                        </a:rPr>
                        <a:t>processing</a:t>
                      </a:r>
                      <a:r>
                        <a:rPr lang="en-US" sz="4000" i="1" u="none" strike="noStrike" dirty="0">
                          <a:effectLst/>
                        </a:rPr>
                        <a:t>"</a:t>
                      </a:r>
                      <a:endParaRPr lang="en-US" sz="4000" b="0" i="1" u="none" strike="noStrike" dirty="0">
                        <a:solidFill>
                          <a:srgbClr val="0F1115"/>
                        </a:solidFill>
                        <a:effectLst/>
                        <a:latin typeface="Segoe UI" panose="020B0502040204020203" pitchFamily="34" charset="0"/>
                      </a:endParaRPr>
                    </a:p>
                  </a:txBody>
                  <a:tcPr marL="20791" marR="1733" marT="1733" marB="0" anchor="ctr"/>
                </a:tc>
                <a:extLst>
                  <a:ext uri="{0D108BD9-81ED-4DB2-BD59-A6C34878D82A}">
                    <a16:rowId xmlns:a16="http://schemas.microsoft.com/office/drawing/2014/main" val="3456316713"/>
                  </a:ext>
                </a:extLst>
              </a:tr>
              <a:tr h="895548">
                <a:tc>
                  <a:txBody>
                    <a:bodyPr/>
                    <a:lstStyle/>
                    <a:p>
                      <a:pPr algn="l" fontAlgn="ctr">
                        <a:buNone/>
                      </a:pPr>
                      <a:r>
                        <a:rPr lang="en-US" sz="4000" b="1" i="1" u="none" strike="noStrike" dirty="0">
                          <a:effectLst/>
                        </a:rPr>
                        <a:t>"We have investment </a:t>
                      </a:r>
                      <a:r>
                        <a:rPr lang="en-US" sz="4000" b="1" i="1" u="none" strike="noStrike" dirty="0" err="1">
                          <a:effectLst/>
                        </a:rPr>
                        <a:t>programmes</a:t>
                      </a:r>
                      <a:r>
                        <a:rPr lang="en-US" sz="4000" b="1" i="1" u="none" strike="noStrike" dirty="0">
                          <a:effectLst/>
                        </a:rPr>
                        <a:t>—we don't have accreditation"</a:t>
                      </a:r>
                      <a:endParaRPr lang="en-US" sz="4000" b="1" i="1" u="none" strike="noStrike" dirty="0">
                        <a:solidFill>
                          <a:srgbClr val="0F1115"/>
                        </a:solidFill>
                        <a:effectLst/>
                        <a:latin typeface="Segoe UI" panose="020B0502040204020203" pitchFamily="34" charset="0"/>
                      </a:endParaRPr>
                    </a:p>
                  </a:txBody>
                  <a:tcPr marL="20791" marR="1733" marT="1733" marB="0" anchor="ctr"/>
                </a:tc>
                <a:extLst>
                  <a:ext uri="{0D108BD9-81ED-4DB2-BD59-A6C34878D82A}">
                    <a16:rowId xmlns:a16="http://schemas.microsoft.com/office/drawing/2014/main" val="3243844363"/>
                  </a:ext>
                </a:extLst>
              </a:tr>
            </a:tbl>
          </a:graphicData>
        </a:graphic>
      </p:graphicFrame>
      <p:sp>
        <p:nvSpPr>
          <p:cNvPr id="4" name="TextBox 3">
            <a:extLst>
              <a:ext uri="{FF2B5EF4-FFF2-40B4-BE49-F238E27FC236}">
                <a16:creationId xmlns:a16="http://schemas.microsoft.com/office/drawing/2014/main" id="{99AD10BF-EF2A-072A-53CC-BB07EAD0D5DD}"/>
              </a:ext>
            </a:extLst>
          </p:cNvPr>
          <p:cNvSpPr txBox="1"/>
          <p:nvPr/>
        </p:nvSpPr>
        <p:spPr>
          <a:xfrm rot="21159583">
            <a:off x="6425400" y="8972276"/>
            <a:ext cx="9990172" cy="3785652"/>
          </a:xfrm>
          <a:prstGeom prst="rect">
            <a:avLst/>
          </a:prstGeom>
          <a:noFill/>
        </p:spPr>
        <p:txBody>
          <a:bodyPr wrap="none" rtlCol="0">
            <a:spAutoFit/>
          </a:bodyPr>
          <a:lstStyle/>
          <a:p>
            <a:pPr algn="ctr"/>
            <a:r>
              <a:rPr lang="en-ZA" sz="4000" b="1" dirty="0">
                <a:solidFill>
                  <a:srgbClr val="FF0000"/>
                </a:solidFill>
              </a:rPr>
              <a:t>How do we become “credible”? </a:t>
            </a:r>
          </a:p>
          <a:p>
            <a:pPr algn="ctr"/>
            <a:endParaRPr lang="en-ZA" sz="4000" b="1" dirty="0">
              <a:solidFill>
                <a:srgbClr val="FF0000"/>
              </a:solidFill>
            </a:endParaRPr>
          </a:p>
          <a:p>
            <a:pPr algn="ctr"/>
            <a:r>
              <a:rPr lang="en-ZA" sz="4000" b="1" dirty="0">
                <a:solidFill>
                  <a:srgbClr val="FF0000"/>
                </a:solidFill>
              </a:rPr>
              <a:t>– INTEGRITY, TRANSPARENCY </a:t>
            </a:r>
          </a:p>
          <a:p>
            <a:pPr algn="ctr"/>
            <a:r>
              <a:rPr lang="en-ZA" sz="4000" b="1" dirty="0">
                <a:solidFill>
                  <a:srgbClr val="FF0000"/>
                </a:solidFill>
              </a:rPr>
              <a:t>&amp; ACCOUNTABILITY: </a:t>
            </a:r>
          </a:p>
          <a:p>
            <a:pPr algn="ctr"/>
            <a:endParaRPr lang="en-ZA" sz="4000" b="1" dirty="0">
              <a:solidFill>
                <a:srgbClr val="FF0000"/>
              </a:solidFill>
            </a:endParaRPr>
          </a:p>
          <a:p>
            <a:pPr algn="ctr"/>
            <a:r>
              <a:rPr lang="en-ZA" sz="4000" b="1" dirty="0">
                <a:solidFill>
                  <a:srgbClr val="FF0000"/>
                </a:solidFill>
              </a:rPr>
              <a:t>FINANCIALLY SOUND &amp; CLEAN AUDITS</a:t>
            </a:r>
          </a:p>
        </p:txBody>
      </p:sp>
      <p:pic>
        <p:nvPicPr>
          <p:cNvPr id="5" name="Picture 4">
            <a:extLst>
              <a:ext uri="{FF2B5EF4-FFF2-40B4-BE49-F238E27FC236}">
                <a16:creationId xmlns:a16="http://schemas.microsoft.com/office/drawing/2014/main" id="{8B2DCD8B-755A-8EEA-0DAC-AF3982E78791}"/>
              </a:ext>
            </a:extLst>
          </p:cNvPr>
          <p:cNvPicPr>
            <a:picLocks noChangeAspect="1"/>
          </p:cNvPicPr>
          <p:nvPr/>
        </p:nvPicPr>
        <p:blipFill>
          <a:blip r:embed="rId3"/>
          <a:stretch>
            <a:fillRect/>
          </a:stretch>
        </p:blipFill>
        <p:spPr>
          <a:xfrm>
            <a:off x="21410340" y="-20735"/>
            <a:ext cx="2967309" cy="3585499"/>
          </a:xfrm>
          <a:prstGeom prst="rect">
            <a:avLst/>
          </a:prstGeom>
        </p:spPr>
      </p:pic>
    </p:spTree>
    <p:extLst>
      <p:ext uri="{BB962C8B-B14F-4D97-AF65-F5344CB8AC3E}">
        <p14:creationId xmlns:p14="http://schemas.microsoft.com/office/powerpoint/2010/main" val="3432256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DC4B5-8F50-57DD-2CAB-ED5AB343EEA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7E6B14-7127-0E3D-3C32-8065C973092F}"/>
              </a:ext>
            </a:extLst>
          </p:cNvPr>
          <p:cNvSpPr>
            <a:spLocks noGrp="1"/>
          </p:cNvSpPr>
          <p:nvPr>
            <p:ph type="title"/>
          </p:nvPr>
        </p:nvSpPr>
        <p:spPr>
          <a:xfrm>
            <a:off x="1453874" y="786131"/>
            <a:ext cx="21469899" cy="866206"/>
          </a:xfrm>
        </p:spPr>
        <p:txBody>
          <a:bodyPr>
            <a:normAutofit/>
          </a:bodyPr>
          <a:lstStyle/>
          <a:p>
            <a:r>
              <a:rPr lang="en-ZA" dirty="0"/>
              <a:t>PILLAR 1: Finance Alignment – the Realisation </a:t>
            </a:r>
          </a:p>
        </p:txBody>
      </p:sp>
      <p:sp>
        <p:nvSpPr>
          <p:cNvPr id="11" name="Content Placeholder 1">
            <a:extLst>
              <a:ext uri="{FF2B5EF4-FFF2-40B4-BE49-F238E27FC236}">
                <a16:creationId xmlns:a16="http://schemas.microsoft.com/office/drawing/2014/main" id="{CDE06EBE-DD82-533E-902E-030D68FB621A}"/>
              </a:ext>
            </a:extLst>
          </p:cNvPr>
          <p:cNvSpPr txBox="1">
            <a:spLocks/>
          </p:cNvSpPr>
          <p:nvPr/>
        </p:nvSpPr>
        <p:spPr>
          <a:xfrm>
            <a:off x="1453873" y="2042466"/>
            <a:ext cx="21469899"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4300" b="1" dirty="0"/>
              <a:t>The Reality Check:</a:t>
            </a:r>
            <a:endParaRPr lang="en-GB" sz="4300" dirty="0"/>
          </a:p>
        </p:txBody>
      </p:sp>
      <p:sp>
        <p:nvSpPr>
          <p:cNvPr id="5" name="TextBox 4">
            <a:extLst>
              <a:ext uri="{FF2B5EF4-FFF2-40B4-BE49-F238E27FC236}">
                <a16:creationId xmlns:a16="http://schemas.microsoft.com/office/drawing/2014/main" id="{A0B76268-698F-65EC-F6AC-6EFD509C7978}"/>
              </a:ext>
            </a:extLst>
          </p:cNvPr>
          <p:cNvSpPr txBox="1"/>
          <p:nvPr/>
        </p:nvSpPr>
        <p:spPr>
          <a:xfrm>
            <a:off x="8954311" y="8145732"/>
            <a:ext cx="12188756" cy="800219"/>
          </a:xfrm>
          <a:prstGeom prst="rect">
            <a:avLst/>
          </a:prstGeom>
          <a:noFill/>
        </p:spPr>
        <p:txBody>
          <a:bodyPr wrap="square">
            <a:spAutoFit/>
          </a:bodyPr>
          <a:lstStyle/>
          <a:p>
            <a:r>
              <a:rPr lang="en-ZA" sz="4600" b="1" i="0" dirty="0">
                <a:solidFill>
                  <a:srgbClr val="0F1115"/>
                </a:solidFill>
                <a:effectLst/>
                <a:latin typeface="quote-cjk-patch"/>
              </a:rPr>
              <a:t>What's Needed:</a:t>
            </a:r>
            <a:endParaRPr lang="en-ZA" sz="4600" dirty="0"/>
          </a:p>
        </p:txBody>
      </p:sp>
      <p:graphicFrame>
        <p:nvGraphicFramePr>
          <p:cNvPr id="4" name="Table 3">
            <a:extLst>
              <a:ext uri="{FF2B5EF4-FFF2-40B4-BE49-F238E27FC236}">
                <a16:creationId xmlns:a16="http://schemas.microsoft.com/office/drawing/2014/main" id="{F6B2C294-8A2D-9A6E-AB33-03A8E0090E4F}"/>
              </a:ext>
            </a:extLst>
          </p:cNvPr>
          <p:cNvGraphicFramePr>
            <a:graphicFrameLocks noGrp="1"/>
          </p:cNvGraphicFramePr>
          <p:nvPr>
            <p:extLst>
              <p:ext uri="{D42A27DB-BD31-4B8C-83A1-F6EECF244321}">
                <p14:modId xmlns:p14="http://schemas.microsoft.com/office/powerpoint/2010/main" val="2559386606"/>
              </p:ext>
            </p:extLst>
          </p:nvPr>
        </p:nvGraphicFramePr>
        <p:xfrm>
          <a:off x="5375617" y="9033471"/>
          <a:ext cx="16480773" cy="4318031"/>
        </p:xfrm>
        <a:graphic>
          <a:graphicData uri="http://schemas.openxmlformats.org/drawingml/2006/table">
            <a:tbl>
              <a:tblPr>
                <a:tableStyleId>{5C22544A-7EE6-4342-B048-85BDC9FD1C3A}</a:tableStyleId>
              </a:tblPr>
              <a:tblGrid>
                <a:gridCol w="16480773">
                  <a:extLst>
                    <a:ext uri="{9D8B030D-6E8A-4147-A177-3AD203B41FA5}">
                      <a16:colId xmlns:a16="http://schemas.microsoft.com/office/drawing/2014/main" val="3139430164"/>
                    </a:ext>
                  </a:extLst>
                </a:gridCol>
              </a:tblGrid>
              <a:tr h="219733">
                <a:tc>
                  <a:txBody>
                    <a:bodyPr/>
                    <a:lstStyle/>
                    <a:p>
                      <a:pPr algn="l" fontAlgn="ctr">
                        <a:buNone/>
                      </a:pPr>
                      <a:r>
                        <a:rPr lang="en-ZA" sz="4300" b="1" u="none" strike="noStrike" dirty="0">
                          <a:effectLst/>
                        </a:rPr>
                        <a:t>Reform</a:t>
                      </a:r>
                      <a:endParaRPr lang="en-ZA" sz="4300" b="1" i="0" u="none" strike="noStrike" dirty="0">
                        <a:solidFill>
                          <a:srgbClr val="0F1115"/>
                        </a:solidFill>
                        <a:effectLst/>
                        <a:latin typeface="Segoe UI" panose="020B0502040204020203" pitchFamily="34" charset="0"/>
                      </a:endParaRPr>
                    </a:p>
                  </a:txBody>
                  <a:tcPr marL="36426" marR="3035" marT="3035" marB="0" anchor="ctr"/>
                </a:tc>
                <a:extLst>
                  <a:ext uri="{0D108BD9-81ED-4DB2-BD59-A6C34878D82A}">
                    <a16:rowId xmlns:a16="http://schemas.microsoft.com/office/drawing/2014/main" val="2106485169"/>
                  </a:ext>
                </a:extLst>
              </a:tr>
              <a:tr h="871352">
                <a:tc>
                  <a:txBody>
                    <a:bodyPr/>
                    <a:lstStyle/>
                    <a:p>
                      <a:pPr algn="l" fontAlgn="ctr">
                        <a:buNone/>
                      </a:pPr>
                      <a:r>
                        <a:rPr lang="en-ZA" sz="4300" u="none" strike="noStrike" dirty="0">
                          <a:effectLst/>
                        </a:rPr>
                        <a:t>Formal RBO-NDA coordination platforms</a:t>
                      </a:r>
                      <a:endParaRPr lang="en-ZA" sz="4300" b="0" i="0" u="none" strike="noStrike" dirty="0">
                        <a:solidFill>
                          <a:srgbClr val="0F1115"/>
                        </a:solidFill>
                        <a:effectLst/>
                        <a:latin typeface="Segoe UI" panose="020B0502040204020203" pitchFamily="34" charset="0"/>
                      </a:endParaRPr>
                    </a:p>
                  </a:txBody>
                  <a:tcPr marL="36426" marR="3035" marT="3035" marB="0" anchor="ctr"/>
                </a:tc>
                <a:extLst>
                  <a:ext uri="{0D108BD9-81ED-4DB2-BD59-A6C34878D82A}">
                    <a16:rowId xmlns:a16="http://schemas.microsoft.com/office/drawing/2014/main" val="85933226"/>
                  </a:ext>
                </a:extLst>
              </a:tr>
              <a:tr h="871352">
                <a:tc>
                  <a:txBody>
                    <a:bodyPr/>
                    <a:lstStyle/>
                    <a:p>
                      <a:pPr algn="l" fontAlgn="ctr">
                        <a:buNone/>
                      </a:pPr>
                      <a:r>
                        <a:rPr lang="en-ZA" sz="4300" u="none" strike="noStrike" dirty="0">
                          <a:effectLst/>
                        </a:rPr>
                        <a:t>Standardized multi-country/transboundary proposal templates</a:t>
                      </a:r>
                      <a:endParaRPr lang="en-ZA" sz="4300" b="0" i="0" u="none" strike="noStrike" dirty="0">
                        <a:solidFill>
                          <a:srgbClr val="0F1115"/>
                        </a:solidFill>
                        <a:effectLst/>
                        <a:latin typeface="Segoe UI" panose="020B0502040204020203" pitchFamily="34" charset="0"/>
                      </a:endParaRPr>
                    </a:p>
                  </a:txBody>
                  <a:tcPr marL="36426" marR="3035" marT="3035" marB="0" anchor="ctr"/>
                </a:tc>
                <a:extLst>
                  <a:ext uri="{0D108BD9-81ED-4DB2-BD59-A6C34878D82A}">
                    <a16:rowId xmlns:a16="http://schemas.microsoft.com/office/drawing/2014/main" val="566480679"/>
                  </a:ext>
                </a:extLst>
              </a:tr>
              <a:tr h="871352">
                <a:tc>
                  <a:txBody>
                    <a:bodyPr/>
                    <a:lstStyle/>
                    <a:p>
                      <a:pPr algn="l" fontAlgn="ctr">
                        <a:buNone/>
                      </a:pPr>
                      <a:r>
                        <a:rPr lang="en-US" sz="4300" u="none" strike="noStrike" dirty="0">
                          <a:effectLst/>
                        </a:rPr>
                        <a:t>Direct accreditation pathways for e.g. RBOs / WEF Nexus actors</a:t>
                      </a:r>
                      <a:endParaRPr lang="en-US" sz="4300" b="0" i="0" u="none" strike="noStrike" dirty="0">
                        <a:solidFill>
                          <a:srgbClr val="0F1115"/>
                        </a:solidFill>
                        <a:effectLst/>
                        <a:latin typeface="Segoe UI" panose="020B0502040204020203" pitchFamily="34" charset="0"/>
                      </a:endParaRPr>
                    </a:p>
                  </a:txBody>
                  <a:tcPr marL="36426" marR="3035" marT="3035" marB="0" anchor="ctr"/>
                </a:tc>
                <a:extLst>
                  <a:ext uri="{0D108BD9-81ED-4DB2-BD59-A6C34878D82A}">
                    <a16:rowId xmlns:a16="http://schemas.microsoft.com/office/drawing/2014/main" val="2866257135"/>
                  </a:ext>
                </a:extLst>
              </a:tr>
              <a:tr h="1045620">
                <a:tc>
                  <a:txBody>
                    <a:bodyPr/>
                    <a:lstStyle/>
                    <a:p>
                      <a:pPr algn="l" fontAlgn="ctr">
                        <a:buNone/>
                      </a:pPr>
                      <a:r>
                        <a:rPr lang="en-US" sz="4300" u="none" strike="noStrike" dirty="0">
                          <a:effectLst/>
                        </a:rPr>
                        <a:t>Blended finance structuring: Finance mobilization skills</a:t>
                      </a:r>
                      <a:endParaRPr lang="en-US" sz="4300" b="0" i="0" u="none" strike="noStrike" dirty="0">
                        <a:solidFill>
                          <a:srgbClr val="0F1115"/>
                        </a:solidFill>
                        <a:effectLst/>
                        <a:latin typeface="Segoe UI" panose="020B0502040204020203" pitchFamily="34" charset="0"/>
                      </a:endParaRPr>
                    </a:p>
                  </a:txBody>
                  <a:tcPr marL="36426" marR="3035" marT="3035" marB="0" anchor="ctr"/>
                </a:tc>
                <a:extLst>
                  <a:ext uri="{0D108BD9-81ED-4DB2-BD59-A6C34878D82A}">
                    <a16:rowId xmlns:a16="http://schemas.microsoft.com/office/drawing/2014/main" val="3247866132"/>
                  </a:ext>
                </a:extLst>
              </a:tr>
            </a:tbl>
          </a:graphicData>
        </a:graphic>
      </p:graphicFrame>
      <p:graphicFrame>
        <p:nvGraphicFramePr>
          <p:cNvPr id="8" name="Table 7">
            <a:extLst>
              <a:ext uri="{FF2B5EF4-FFF2-40B4-BE49-F238E27FC236}">
                <a16:creationId xmlns:a16="http://schemas.microsoft.com/office/drawing/2014/main" id="{C9E06C5A-6138-F3F8-C8B9-942207CFB246}"/>
              </a:ext>
            </a:extLst>
          </p:cNvPr>
          <p:cNvGraphicFramePr>
            <a:graphicFrameLocks noGrp="1"/>
          </p:cNvGraphicFramePr>
          <p:nvPr>
            <p:extLst>
              <p:ext uri="{D42A27DB-BD31-4B8C-83A1-F6EECF244321}">
                <p14:modId xmlns:p14="http://schemas.microsoft.com/office/powerpoint/2010/main" val="2184239689"/>
              </p:ext>
            </p:extLst>
          </p:nvPr>
        </p:nvGraphicFramePr>
        <p:xfrm>
          <a:off x="1527136" y="2850898"/>
          <a:ext cx="21323371" cy="5096003"/>
        </p:xfrm>
        <a:graphic>
          <a:graphicData uri="http://schemas.openxmlformats.org/drawingml/2006/table">
            <a:tbl>
              <a:tblPr>
                <a:tableStyleId>{5C22544A-7EE6-4342-B048-85BDC9FD1C3A}</a:tableStyleId>
              </a:tblPr>
              <a:tblGrid>
                <a:gridCol w="21323371">
                  <a:extLst>
                    <a:ext uri="{9D8B030D-6E8A-4147-A177-3AD203B41FA5}">
                      <a16:colId xmlns:a16="http://schemas.microsoft.com/office/drawing/2014/main" val="2335374461"/>
                    </a:ext>
                  </a:extLst>
                </a:gridCol>
              </a:tblGrid>
              <a:tr h="964542">
                <a:tc>
                  <a:txBody>
                    <a:bodyPr/>
                    <a:lstStyle/>
                    <a:p>
                      <a:pPr algn="l" fontAlgn="ctr">
                        <a:buNone/>
                      </a:pPr>
                      <a:r>
                        <a:rPr lang="en-ZA" sz="4000" u="none" strike="noStrike" dirty="0">
                          <a:effectLst/>
                        </a:rPr>
                        <a:t>Current Reality: examples</a:t>
                      </a:r>
                      <a:endParaRPr lang="en-ZA" sz="4000" b="0" i="0" u="none" strike="noStrike" dirty="0">
                        <a:solidFill>
                          <a:srgbClr val="0F1115"/>
                        </a:solidFill>
                        <a:effectLst/>
                        <a:latin typeface="Segoe UI" panose="020B0502040204020203" pitchFamily="34" charset="0"/>
                      </a:endParaRPr>
                    </a:p>
                  </a:txBody>
                  <a:tcPr marL="20791" marR="1733" marT="1733" marB="0" anchor="ctr"/>
                </a:tc>
                <a:extLst>
                  <a:ext uri="{0D108BD9-81ED-4DB2-BD59-A6C34878D82A}">
                    <a16:rowId xmlns:a16="http://schemas.microsoft.com/office/drawing/2014/main" val="148656238"/>
                  </a:ext>
                </a:extLst>
              </a:tr>
              <a:tr h="0">
                <a:tc>
                  <a:txBody>
                    <a:bodyPr/>
                    <a:lstStyle/>
                    <a:p>
                      <a:pPr algn="l" fontAlgn="ctr">
                        <a:buNone/>
                      </a:pPr>
                      <a:r>
                        <a:rPr lang="en-US" sz="4000" i="1" u="none" strike="noStrike" dirty="0">
                          <a:effectLst/>
                        </a:rPr>
                        <a:t>"Multi-country proposals take 18-24 months for country-based no-objection; opposed to single-country no-objection on average taking 3-6 months"</a:t>
                      </a:r>
                      <a:endParaRPr lang="en-US" sz="4000" b="0" i="1" u="none" strike="noStrike" dirty="0">
                        <a:solidFill>
                          <a:srgbClr val="0F1115"/>
                        </a:solidFill>
                        <a:effectLst/>
                        <a:latin typeface="Segoe UI" panose="020B0502040204020203" pitchFamily="34" charset="0"/>
                      </a:endParaRPr>
                    </a:p>
                  </a:txBody>
                  <a:tcPr marL="20791" marR="1733" marT="1733" marB="0" anchor="ctr"/>
                </a:tc>
                <a:extLst>
                  <a:ext uri="{0D108BD9-81ED-4DB2-BD59-A6C34878D82A}">
                    <a16:rowId xmlns:a16="http://schemas.microsoft.com/office/drawing/2014/main" val="2125661328"/>
                  </a:ext>
                </a:extLst>
              </a:tr>
              <a:tr h="1007490">
                <a:tc>
                  <a:txBody>
                    <a:bodyPr/>
                    <a:lstStyle/>
                    <a:p>
                      <a:pPr algn="l" fontAlgn="ctr">
                        <a:buNone/>
                      </a:pPr>
                      <a:r>
                        <a:rPr lang="en-US" sz="4000" i="1" u="none" strike="noStrike" dirty="0">
                          <a:effectLst/>
                        </a:rPr>
                        <a:t>"Only </a:t>
                      </a:r>
                      <a:r>
                        <a:rPr lang="en-US" sz="4000" b="1" i="1" u="none" strike="noStrike" dirty="0">
                          <a:effectLst/>
                        </a:rPr>
                        <a:t>3</a:t>
                      </a:r>
                      <a:r>
                        <a:rPr lang="en-US" sz="4000" i="1" u="none" strike="noStrike" dirty="0">
                          <a:effectLst/>
                        </a:rPr>
                        <a:t> of 25 major African basins are reported to have direct accreditation pathways"</a:t>
                      </a:r>
                      <a:endParaRPr lang="en-US" sz="4000" b="0" i="1" u="none" strike="noStrike" dirty="0">
                        <a:solidFill>
                          <a:srgbClr val="0F1115"/>
                        </a:solidFill>
                        <a:effectLst/>
                        <a:latin typeface="Segoe UI" panose="020B0502040204020203" pitchFamily="34" charset="0"/>
                      </a:endParaRPr>
                    </a:p>
                  </a:txBody>
                  <a:tcPr marL="20791" marR="1733" marT="1733" marB="0" anchor="ctr"/>
                </a:tc>
                <a:extLst>
                  <a:ext uri="{0D108BD9-81ED-4DB2-BD59-A6C34878D82A}">
                    <a16:rowId xmlns:a16="http://schemas.microsoft.com/office/drawing/2014/main" val="3875152740"/>
                  </a:ext>
                </a:extLst>
              </a:tr>
              <a:tr h="1007490">
                <a:tc>
                  <a:txBody>
                    <a:bodyPr/>
                    <a:lstStyle/>
                    <a:p>
                      <a:pPr algn="l" fontAlgn="ctr">
                        <a:buNone/>
                      </a:pPr>
                      <a:r>
                        <a:rPr lang="en-US" sz="4000" i="1" u="none" strike="noStrike" dirty="0">
                          <a:effectLst/>
                        </a:rPr>
                        <a:t>"NDA mandates explicitly </a:t>
                      </a:r>
                      <a:r>
                        <a:rPr lang="en-US" sz="4000" b="0" i="1" u="none" strike="noStrike" dirty="0">
                          <a:effectLst/>
                        </a:rPr>
                        <a:t>exclude</a:t>
                      </a:r>
                      <a:r>
                        <a:rPr lang="en-US" sz="4000" b="1" i="1" u="none" strike="noStrike" dirty="0">
                          <a:effectLst/>
                        </a:rPr>
                        <a:t> transboundary </a:t>
                      </a:r>
                      <a:r>
                        <a:rPr lang="en-US" sz="4000" b="0" i="1" u="none" strike="noStrike" dirty="0">
                          <a:effectLst/>
                        </a:rPr>
                        <a:t>processing</a:t>
                      </a:r>
                      <a:r>
                        <a:rPr lang="en-US" sz="4000" i="1" u="none" strike="noStrike" dirty="0">
                          <a:effectLst/>
                        </a:rPr>
                        <a:t>"</a:t>
                      </a:r>
                      <a:endParaRPr lang="en-US" sz="4000" b="0" i="1" u="none" strike="noStrike" dirty="0">
                        <a:solidFill>
                          <a:srgbClr val="0F1115"/>
                        </a:solidFill>
                        <a:effectLst/>
                        <a:latin typeface="Segoe UI" panose="020B0502040204020203" pitchFamily="34" charset="0"/>
                      </a:endParaRPr>
                    </a:p>
                  </a:txBody>
                  <a:tcPr marL="20791" marR="1733" marT="1733" marB="0" anchor="ctr"/>
                </a:tc>
                <a:extLst>
                  <a:ext uri="{0D108BD9-81ED-4DB2-BD59-A6C34878D82A}">
                    <a16:rowId xmlns:a16="http://schemas.microsoft.com/office/drawing/2014/main" val="3456316713"/>
                  </a:ext>
                </a:extLst>
              </a:tr>
              <a:tr h="895548">
                <a:tc>
                  <a:txBody>
                    <a:bodyPr/>
                    <a:lstStyle/>
                    <a:p>
                      <a:pPr algn="l" fontAlgn="ctr">
                        <a:buNone/>
                      </a:pPr>
                      <a:r>
                        <a:rPr lang="en-US" sz="4000" b="1" i="1" u="none" strike="noStrike" dirty="0">
                          <a:effectLst/>
                        </a:rPr>
                        <a:t>"We have investment </a:t>
                      </a:r>
                      <a:r>
                        <a:rPr lang="en-US" sz="4000" b="1" i="1" u="none" strike="noStrike" dirty="0" err="1">
                          <a:effectLst/>
                        </a:rPr>
                        <a:t>programmes</a:t>
                      </a:r>
                      <a:r>
                        <a:rPr lang="en-US" sz="4000" b="1" i="1" u="none" strike="noStrike" dirty="0">
                          <a:effectLst/>
                        </a:rPr>
                        <a:t>—we don't have accreditation"</a:t>
                      </a:r>
                      <a:endParaRPr lang="en-US" sz="4000" b="1" i="1" u="none" strike="noStrike" dirty="0">
                        <a:solidFill>
                          <a:srgbClr val="0F1115"/>
                        </a:solidFill>
                        <a:effectLst/>
                        <a:latin typeface="Segoe UI" panose="020B0502040204020203" pitchFamily="34" charset="0"/>
                      </a:endParaRPr>
                    </a:p>
                  </a:txBody>
                  <a:tcPr marL="20791" marR="1733" marT="1733" marB="0" anchor="ctr"/>
                </a:tc>
                <a:extLst>
                  <a:ext uri="{0D108BD9-81ED-4DB2-BD59-A6C34878D82A}">
                    <a16:rowId xmlns:a16="http://schemas.microsoft.com/office/drawing/2014/main" val="3243844363"/>
                  </a:ext>
                </a:extLst>
              </a:tr>
            </a:tbl>
          </a:graphicData>
        </a:graphic>
      </p:graphicFrame>
      <p:pic>
        <p:nvPicPr>
          <p:cNvPr id="7" name="Picture 6">
            <a:extLst>
              <a:ext uri="{FF2B5EF4-FFF2-40B4-BE49-F238E27FC236}">
                <a16:creationId xmlns:a16="http://schemas.microsoft.com/office/drawing/2014/main" id="{F24B2F75-546B-6B55-943A-47F71C77A2A4}"/>
              </a:ext>
            </a:extLst>
          </p:cNvPr>
          <p:cNvPicPr>
            <a:picLocks noChangeAspect="1"/>
          </p:cNvPicPr>
          <p:nvPr/>
        </p:nvPicPr>
        <p:blipFill>
          <a:blip r:embed="rId3"/>
          <a:stretch>
            <a:fillRect/>
          </a:stretch>
        </p:blipFill>
        <p:spPr>
          <a:xfrm>
            <a:off x="21410340" y="-20735"/>
            <a:ext cx="2967309" cy="3585499"/>
          </a:xfrm>
          <a:prstGeom prst="rect">
            <a:avLst/>
          </a:prstGeom>
        </p:spPr>
      </p:pic>
    </p:spTree>
    <p:extLst>
      <p:ext uri="{BB962C8B-B14F-4D97-AF65-F5344CB8AC3E}">
        <p14:creationId xmlns:p14="http://schemas.microsoft.com/office/powerpoint/2010/main" val="1923886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CC79C-8650-F486-DD91-16D50246E58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FB1315B-C489-9736-D77E-200766B66C68}"/>
              </a:ext>
            </a:extLst>
          </p:cNvPr>
          <p:cNvSpPr>
            <a:spLocks noGrp="1"/>
          </p:cNvSpPr>
          <p:nvPr>
            <p:ph type="title"/>
          </p:nvPr>
        </p:nvSpPr>
        <p:spPr>
          <a:xfrm>
            <a:off x="1453874" y="786131"/>
            <a:ext cx="21469899" cy="866206"/>
          </a:xfrm>
        </p:spPr>
        <p:txBody>
          <a:bodyPr>
            <a:normAutofit/>
          </a:bodyPr>
          <a:lstStyle/>
          <a:p>
            <a:r>
              <a:rPr lang="en-ZA" dirty="0"/>
              <a:t>PILLAR 2: Multi-Country Institutional Coordination – the Breakthrough</a:t>
            </a:r>
          </a:p>
        </p:txBody>
      </p:sp>
      <p:sp>
        <p:nvSpPr>
          <p:cNvPr id="11" name="Content Placeholder 1">
            <a:extLst>
              <a:ext uri="{FF2B5EF4-FFF2-40B4-BE49-F238E27FC236}">
                <a16:creationId xmlns:a16="http://schemas.microsoft.com/office/drawing/2014/main" id="{D781B192-9F9F-9510-48AF-B4FCE345CE8E}"/>
              </a:ext>
            </a:extLst>
          </p:cNvPr>
          <p:cNvSpPr txBox="1">
            <a:spLocks/>
          </p:cNvSpPr>
          <p:nvPr/>
        </p:nvSpPr>
        <p:spPr>
          <a:xfrm>
            <a:off x="1453873" y="2042466"/>
            <a:ext cx="21469899"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4300" b="1" dirty="0"/>
              <a:t>The Reality Check:</a:t>
            </a:r>
            <a:endParaRPr lang="en-GB" sz="4300" dirty="0"/>
          </a:p>
        </p:txBody>
      </p:sp>
      <p:sp>
        <p:nvSpPr>
          <p:cNvPr id="8" name="TextBox 7">
            <a:extLst>
              <a:ext uri="{FF2B5EF4-FFF2-40B4-BE49-F238E27FC236}">
                <a16:creationId xmlns:a16="http://schemas.microsoft.com/office/drawing/2014/main" id="{0D84A710-351E-A26C-DBE4-25960D89DCEE}"/>
              </a:ext>
            </a:extLst>
          </p:cNvPr>
          <p:cNvSpPr txBox="1"/>
          <p:nvPr/>
        </p:nvSpPr>
        <p:spPr>
          <a:xfrm>
            <a:off x="4819987" y="7665940"/>
            <a:ext cx="15238445" cy="692497"/>
          </a:xfrm>
          <a:prstGeom prst="rect">
            <a:avLst/>
          </a:prstGeom>
          <a:noFill/>
        </p:spPr>
        <p:txBody>
          <a:bodyPr wrap="square">
            <a:spAutoFit/>
          </a:bodyPr>
          <a:lstStyle/>
          <a:p>
            <a:r>
              <a:rPr lang="en-US" sz="3900" b="1"/>
              <a:t>The Innovation: Benefit-Sharing as Negotiation Logic</a:t>
            </a:r>
            <a:endParaRPr lang="en-ZA" sz="3900" dirty="0"/>
          </a:p>
        </p:txBody>
      </p:sp>
      <p:sp>
        <p:nvSpPr>
          <p:cNvPr id="10" name="TextBox 9">
            <a:extLst>
              <a:ext uri="{FF2B5EF4-FFF2-40B4-BE49-F238E27FC236}">
                <a16:creationId xmlns:a16="http://schemas.microsoft.com/office/drawing/2014/main" id="{BD778388-5809-2C46-A180-5BA5C48FBDA3}"/>
              </a:ext>
            </a:extLst>
          </p:cNvPr>
          <p:cNvSpPr txBox="1"/>
          <p:nvPr/>
        </p:nvSpPr>
        <p:spPr>
          <a:xfrm>
            <a:off x="536338" y="9537925"/>
            <a:ext cx="20732553" cy="1384995"/>
          </a:xfrm>
          <a:prstGeom prst="rect">
            <a:avLst/>
          </a:prstGeom>
          <a:noFill/>
        </p:spPr>
        <p:txBody>
          <a:bodyPr wrap="square">
            <a:spAutoFit/>
          </a:bodyPr>
          <a:lstStyle/>
          <a:p>
            <a:r>
              <a:rPr lang="en-US" sz="4200" b="0" i="1" dirty="0">
                <a:solidFill>
                  <a:srgbClr val="0F1115"/>
                </a:solidFill>
                <a:effectLst/>
                <a:latin typeface="quote-cjk-patch"/>
              </a:rPr>
              <a:t>"The WEF nexus makes visible who benefits, who bears costs, and where compensation is needed. That visibility enables negotiation. That negotiation enables cooperation."</a:t>
            </a:r>
            <a:endParaRPr lang="en-ZA" sz="4200" dirty="0"/>
          </a:p>
        </p:txBody>
      </p:sp>
      <p:sp>
        <p:nvSpPr>
          <p:cNvPr id="13" name="TextBox 12">
            <a:extLst>
              <a:ext uri="{FF2B5EF4-FFF2-40B4-BE49-F238E27FC236}">
                <a16:creationId xmlns:a16="http://schemas.microsoft.com/office/drawing/2014/main" id="{B50F67DB-BE40-8794-711F-509BF0FBAD73}"/>
              </a:ext>
            </a:extLst>
          </p:cNvPr>
          <p:cNvSpPr txBox="1"/>
          <p:nvPr/>
        </p:nvSpPr>
        <p:spPr>
          <a:xfrm>
            <a:off x="5297874" y="11117985"/>
            <a:ext cx="11585781" cy="2431435"/>
          </a:xfrm>
          <a:prstGeom prst="rect">
            <a:avLst/>
          </a:prstGeom>
          <a:noFill/>
        </p:spPr>
        <p:txBody>
          <a:bodyPr wrap="square">
            <a:spAutoFit/>
          </a:bodyPr>
          <a:lstStyle/>
          <a:p>
            <a:r>
              <a:rPr lang="en-US" sz="3800" b="1" i="0" dirty="0">
                <a:solidFill>
                  <a:srgbClr val="0F1115"/>
                </a:solidFill>
                <a:effectLst/>
                <a:latin typeface="quote-cjk-patch"/>
              </a:rPr>
              <a:t>CASE STUDY: Limpopo Basin Water-Energy-Food Beneficial-Sharing Framework</a:t>
            </a:r>
            <a:r>
              <a:rPr lang="en-US" sz="3800" b="0" i="0" dirty="0">
                <a:solidFill>
                  <a:srgbClr val="0F1115"/>
                </a:solidFill>
                <a:effectLst/>
                <a:latin typeface="quote-cjk-patch"/>
              </a:rPr>
              <a:t> (launched Feb 2025) - first transboundary agreement explicitly using nexus logic to allocate benefits from multi-purpose infrastructure.</a:t>
            </a:r>
            <a:endParaRPr lang="en-ZA" sz="3800" dirty="0"/>
          </a:p>
        </p:txBody>
      </p:sp>
      <p:pic>
        <p:nvPicPr>
          <p:cNvPr id="15" name="Picture 14">
            <a:extLst>
              <a:ext uri="{FF2B5EF4-FFF2-40B4-BE49-F238E27FC236}">
                <a16:creationId xmlns:a16="http://schemas.microsoft.com/office/drawing/2014/main" id="{D5447F04-1DF4-56EE-0E0F-E55730E0A439}"/>
              </a:ext>
            </a:extLst>
          </p:cNvPr>
          <p:cNvPicPr>
            <a:picLocks noChangeAspect="1"/>
          </p:cNvPicPr>
          <p:nvPr/>
        </p:nvPicPr>
        <p:blipFill>
          <a:blip r:embed="rId3"/>
          <a:stretch>
            <a:fillRect/>
          </a:stretch>
        </p:blipFill>
        <p:spPr>
          <a:xfrm>
            <a:off x="18995839" y="10352157"/>
            <a:ext cx="4546103" cy="3169466"/>
          </a:xfrm>
          <a:prstGeom prst="rect">
            <a:avLst/>
          </a:prstGeom>
        </p:spPr>
      </p:pic>
      <p:graphicFrame>
        <p:nvGraphicFramePr>
          <p:cNvPr id="2" name="Table 1">
            <a:extLst>
              <a:ext uri="{FF2B5EF4-FFF2-40B4-BE49-F238E27FC236}">
                <a16:creationId xmlns:a16="http://schemas.microsoft.com/office/drawing/2014/main" id="{D0C7DAFC-F3F0-37D0-ED57-85766E105FC7}"/>
              </a:ext>
            </a:extLst>
          </p:cNvPr>
          <p:cNvGraphicFramePr>
            <a:graphicFrameLocks noGrp="1"/>
          </p:cNvGraphicFramePr>
          <p:nvPr/>
        </p:nvGraphicFramePr>
        <p:xfrm>
          <a:off x="713678" y="2880589"/>
          <a:ext cx="23127629" cy="6469886"/>
        </p:xfrm>
        <a:graphic>
          <a:graphicData uri="http://schemas.openxmlformats.org/drawingml/2006/table">
            <a:tbl>
              <a:tblPr>
                <a:tableStyleId>{5C22544A-7EE6-4342-B048-85BDC9FD1C3A}</a:tableStyleId>
              </a:tblPr>
              <a:tblGrid>
                <a:gridCol w="10303727">
                  <a:extLst>
                    <a:ext uri="{9D8B030D-6E8A-4147-A177-3AD203B41FA5}">
                      <a16:colId xmlns:a16="http://schemas.microsoft.com/office/drawing/2014/main" val="1703116682"/>
                    </a:ext>
                  </a:extLst>
                </a:gridCol>
                <a:gridCol w="12823902">
                  <a:extLst>
                    <a:ext uri="{9D8B030D-6E8A-4147-A177-3AD203B41FA5}">
                      <a16:colId xmlns:a16="http://schemas.microsoft.com/office/drawing/2014/main" val="3869770040"/>
                    </a:ext>
                  </a:extLst>
                </a:gridCol>
              </a:tblGrid>
              <a:tr h="927655">
                <a:tc>
                  <a:txBody>
                    <a:bodyPr/>
                    <a:lstStyle/>
                    <a:p>
                      <a:pPr algn="l" fontAlgn="ctr">
                        <a:buNone/>
                      </a:pPr>
                      <a:r>
                        <a:rPr lang="en-ZA" sz="3800" b="1" u="none" strike="noStrike">
                          <a:effectLst/>
                        </a:rPr>
                        <a:t>Current Reality</a:t>
                      </a:r>
                      <a:endParaRPr lang="en-ZA" sz="3800" b="1" i="0" u="none" strike="noStrike">
                        <a:solidFill>
                          <a:srgbClr val="0F1115"/>
                        </a:solidFill>
                        <a:effectLst/>
                        <a:latin typeface="Segoe UI" panose="020B0502040204020203" pitchFamily="34" charset="0"/>
                      </a:endParaRPr>
                    </a:p>
                  </a:txBody>
                  <a:tcPr marL="33786" marR="2816" marT="2816" marB="0" anchor="ctr"/>
                </a:tc>
                <a:tc>
                  <a:txBody>
                    <a:bodyPr/>
                    <a:lstStyle/>
                    <a:p>
                      <a:pPr algn="l" fontAlgn="ctr">
                        <a:buNone/>
                      </a:pPr>
                      <a:r>
                        <a:rPr lang="en-ZA" sz="3800" b="1" u="none" strike="noStrike" dirty="0">
                          <a:effectLst/>
                        </a:rPr>
                        <a:t>Envisaged Future</a:t>
                      </a:r>
                      <a:endParaRPr lang="en-ZA" sz="3800" b="1" i="0" u="none" strike="noStrike" dirty="0">
                        <a:solidFill>
                          <a:srgbClr val="0F1115"/>
                        </a:solidFill>
                        <a:effectLst/>
                        <a:latin typeface="Segoe UI" panose="020B0502040204020203" pitchFamily="34" charset="0"/>
                      </a:endParaRPr>
                    </a:p>
                  </a:txBody>
                  <a:tcPr marL="33786" marR="2816" marT="2816" marB="0" anchor="ctr"/>
                </a:tc>
                <a:extLst>
                  <a:ext uri="{0D108BD9-81ED-4DB2-BD59-A6C34878D82A}">
                    <a16:rowId xmlns:a16="http://schemas.microsoft.com/office/drawing/2014/main" val="4156591733"/>
                  </a:ext>
                </a:extLst>
              </a:tr>
              <a:tr h="1432829">
                <a:tc>
                  <a:txBody>
                    <a:bodyPr/>
                    <a:lstStyle/>
                    <a:p>
                      <a:pPr algn="l" fontAlgn="ctr">
                        <a:buNone/>
                      </a:pPr>
                      <a:r>
                        <a:rPr lang="en-ZA" sz="3800" u="none" strike="noStrike">
                          <a:effectLst/>
                        </a:rPr>
                        <a:t>NDAs: national mandates only</a:t>
                      </a:r>
                      <a:endParaRPr lang="en-ZA" sz="3800" b="0" i="0" u="none" strike="noStrike">
                        <a:solidFill>
                          <a:srgbClr val="0F1115"/>
                        </a:solidFill>
                        <a:effectLst/>
                        <a:latin typeface="Segoe UI" panose="020B0502040204020203" pitchFamily="34" charset="0"/>
                      </a:endParaRPr>
                    </a:p>
                  </a:txBody>
                  <a:tcPr marL="33786" marR="2816" marT="2816" marB="0" anchor="ctr"/>
                </a:tc>
                <a:tc>
                  <a:txBody>
                    <a:bodyPr/>
                    <a:lstStyle/>
                    <a:p>
                      <a:pPr algn="l" fontAlgn="ctr">
                        <a:buNone/>
                      </a:pPr>
                      <a:r>
                        <a:rPr lang="en-US" sz="3800" u="none" strike="noStrike" dirty="0">
                          <a:effectLst/>
                        </a:rPr>
                        <a:t>Expanded mandates for transboundary processing</a:t>
                      </a:r>
                      <a:endParaRPr lang="en-US" sz="3800" b="0" i="0" u="none" strike="noStrike" dirty="0">
                        <a:solidFill>
                          <a:srgbClr val="0F1115"/>
                        </a:solidFill>
                        <a:effectLst/>
                        <a:latin typeface="Segoe UI" panose="020B0502040204020203" pitchFamily="34" charset="0"/>
                      </a:endParaRPr>
                    </a:p>
                  </a:txBody>
                  <a:tcPr marL="33786" marR="2816" marT="2816" marB="0" anchor="ctr"/>
                </a:tc>
                <a:extLst>
                  <a:ext uri="{0D108BD9-81ED-4DB2-BD59-A6C34878D82A}">
                    <a16:rowId xmlns:a16="http://schemas.microsoft.com/office/drawing/2014/main" val="437702635"/>
                  </a:ext>
                </a:extLst>
              </a:tr>
              <a:tr h="927655">
                <a:tc>
                  <a:txBody>
                    <a:bodyPr/>
                    <a:lstStyle/>
                    <a:p>
                      <a:pPr algn="l" fontAlgn="ctr">
                        <a:buNone/>
                      </a:pPr>
                      <a:r>
                        <a:rPr lang="en-ZA" sz="3800" u="none" strike="noStrike" dirty="0">
                          <a:effectLst/>
                        </a:rPr>
                        <a:t>No formal RBO-NDA coordination</a:t>
                      </a:r>
                      <a:endParaRPr lang="en-ZA" sz="3800" b="0" i="0" u="none" strike="noStrike" dirty="0">
                        <a:solidFill>
                          <a:srgbClr val="0F1115"/>
                        </a:solidFill>
                        <a:effectLst/>
                        <a:latin typeface="Segoe UI" panose="020B0502040204020203" pitchFamily="34" charset="0"/>
                      </a:endParaRPr>
                    </a:p>
                  </a:txBody>
                  <a:tcPr marL="33786" marR="2816" marT="2816" marB="0" anchor="ctr"/>
                </a:tc>
                <a:tc>
                  <a:txBody>
                    <a:bodyPr/>
                    <a:lstStyle/>
                    <a:p>
                      <a:pPr algn="l" fontAlgn="ctr">
                        <a:buNone/>
                      </a:pPr>
                      <a:r>
                        <a:rPr lang="en-ZA" sz="3800" u="none" strike="noStrike">
                          <a:effectLst/>
                        </a:rPr>
                        <a:t>Standing coordination mechanisms</a:t>
                      </a:r>
                      <a:endParaRPr lang="en-ZA" sz="3800" b="0" i="0" u="none" strike="noStrike">
                        <a:solidFill>
                          <a:srgbClr val="0F1115"/>
                        </a:solidFill>
                        <a:effectLst/>
                        <a:latin typeface="Segoe UI" panose="020B0502040204020203" pitchFamily="34" charset="0"/>
                      </a:endParaRPr>
                    </a:p>
                  </a:txBody>
                  <a:tcPr marL="33786" marR="2816" marT="2816" marB="0" anchor="ctr"/>
                </a:tc>
                <a:extLst>
                  <a:ext uri="{0D108BD9-81ED-4DB2-BD59-A6C34878D82A}">
                    <a16:rowId xmlns:a16="http://schemas.microsoft.com/office/drawing/2014/main" val="817497020"/>
                  </a:ext>
                </a:extLst>
              </a:tr>
              <a:tr h="2254092">
                <a:tc>
                  <a:txBody>
                    <a:bodyPr/>
                    <a:lstStyle/>
                    <a:p>
                      <a:pPr algn="l" fontAlgn="ctr">
                        <a:buNone/>
                      </a:pPr>
                      <a:r>
                        <a:rPr lang="en-ZA" sz="3800" u="none" strike="noStrike" dirty="0">
                          <a:solidFill>
                            <a:schemeClr val="tx1"/>
                          </a:solidFill>
                          <a:effectLst/>
                          <a:latin typeface="+mn-lt"/>
                        </a:rPr>
                        <a:t>Sectoral ministries operating in silos;</a:t>
                      </a:r>
                    </a:p>
                    <a:p>
                      <a:pPr algn="l" fontAlgn="ctr">
                        <a:buNone/>
                      </a:pPr>
                      <a:r>
                        <a:rPr lang="en-ZA" sz="3800" b="0" i="0" u="none" strike="noStrike" dirty="0">
                          <a:solidFill>
                            <a:schemeClr val="tx1"/>
                          </a:solidFill>
                          <a:effectLst/>
                          <a:latin typeface="+mn-lt"/>
                        </a:rPr>
                        <a:t>Finance/Treasury budgeting is not aligned with Ministerial Programmes/Plans</a:t>
                      </a:r>
                    </a:p>
                  </a:txBody>
                  <a:tcPr marL="33786" marR="2816" marT="2816" marB="0" anchor="ctr"/>
                </a:tc>
                <a:tc>
                  <a:txBody>
                    <a:bodyPr/>
                    <a:lstStyle/>
                    <a:p>
                      <a:pPr algn="l" fontAlgn="ctr">
                        <a:buNone/>
                      </a:pPr>
                      <a:r>
                        <a:rPr lang="en-ZA" sz="3800" u="none" strike="noStrike" dirty="0">
                          <a:solidFill>
                            <a:schemeClr val="tx1"/>
                          </a:solidFill>
                          <a:effectLst/>
                          <a:latin typeface="+mn-lt"/>
                        </a:rPr>
                        <a:t>Cross-sectoral platforms;</a:t>
                      </a:r>
                    </a:p>
                    <a:p>
                      <a:pPr algn="l" fontAlgn="ctr">
                        <a:buNone/>
                      </a:pPr>
                      <a:r>
                        <a:rPr lang="en-ZA" sz="3800" b="0" i="0" u="none" strike="noStrike" dirty="0">
                          <a:solidFill>
                            <a:schemeClr val="tx1"/>
                          </a:solidFill>
                          <a:effectLst/>
                          <a:latin typeface="+mn-lt"/>
                        </a:rPr>
                        <a:t>Direct engagement between Ministry of Finance and Sectors/Ministries’ Programmes/Plans</a:t>
                      </a:r>
                    </a:p>
                  </a:txBody>
                  <a:tcPr marL="33786" marR="2816" marT="2816" marB="0" anchor="ctr"/>
                </a:tc>
                <a:extLst>
                  <a:ext uri="{0D108BD9-81ED-4DB2-BD59-A6C34878D82A}">
                    <a16:rowId xmlns:a16="http://schemas.microsoft.com/office/drawing/2014/main" val="1475971127"/>
                  </a:ext>
                </a:extLst>
              </a:tr>
              <a:tr h="927655">
                <a:tc>
                  <a:txBody>
                    <a:bodyPr/>
                    <a:lstStyle/>
                    <a:p>
                      <a:pPr algn="l" fontAlgn="ctr">
                        <a:buNone/>
                      </a:pPr>
                      <a:r>
                        <a:rPr lang="en-ZA" sz="3800" u="none" strike="noStrike">
                          <a:effectLst/>
                        </a:rPr>
                        <a:t>Project-by-project endorsement</a:t>
                      </a:r>
                      <a:endParaRPr lang="en-ZA" sz="3800" b="0" i="0" u="none" strike="noStrike">
                        <a:solidFill>
                          <a:srgbClr val="0F1115"/>
                        </a:solidFill>
                        <a:effectLst/>
                        <a:latin typeface="Segoe UI" panose="020B0502040204020203" pitchFamily="34" charset="0"/>
                      </a:endParaRPr>
                    </a:p>
                  </a:txBody>
                  <a:tcPr marL="33786" marR="2816" marT="2816" marB="0" anchor="ctr"/>
                </a:tc>
                <a:tc>
                  <a:txBody>
                    <a:bodyPr/>
                    <a:lstStyle/>
                    <a:p>
                      <a:pPr algn="l" fontAlgn="ctr">
                        <a:buNone/>
                      </a:pPr>
                      <a:r>
                        <a:rPr lang="en-ZA" sz="3800" u="none" strike="noStrike" dirty="0">
                          <a:effectLst/>
                        </a:rPr>
                        <a:t>Programmatic, multi-country transboundary frameworks</a:t>
                      </a:r>
                      <a:endParaRPr lang="en-ZA" sz="3800" b="0" i="0" u="none" strike="noStrike" dirty="0">
                        <a:solidFill>
                          <a:srgbClr val="0F1115"/>
                        </a:solidFill>
                        <a:effectLst/>
                        <a:latin typeface="Segoe UI" panose="020B0502040204020203" pitchFamily="34" charset="0"/>
                      </a:endParaRPr>
                    </a:p>
                  </a:txBody>
                  <a:tcPr marL="33786" marR="2816" marT="2816" marB="0" anchor="ctr"/>
                </a:tc>
                <a:extLst>
                  <a:ext uri="{0D108BD9-81ED-4DB2-BD59-A6C34878D82A}">
                    <a16:rowId xmlns:a16="http://schemas.microsoft.com/office/drawing/2014/main" val="3175647549"/>
                  </a:ext>
                </a:extLst>
              </a:tr>
            </a:tbl>
          </a:graphicData>
        </a:graphic>
      </p:graphicFrame>
    </p:spTree>
    <p:extLst>
      <p:ext uri="{BB962C8B-B14F-4D97-AF65-F5344CB8AC3E}">
        <p14:creationId xmlns:p14="http://schemas.microsoft.com/office/powerpoint/2010/main" val="2207566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769CF-116F-C0E6-5D39-C4E6E3E590D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FAA6CB-A74C-6F1B-B835-C0260EE3F0E2}"/>
              </a:ext>
            </a:extLst>
          </p:cNvPr>
          <p:cNvSpPr>
            <a:spLocks noGrp="1"/>
          </p:cNvSpPr>
          <p:nvPr>
            <p:ph type="title"/>
          </p:nvPr>
        </p:nvSpPr>
        <p:spPr>
          <a:xfrm>
            <a:off x="1453874" y="786131"/>
            <a:ext cx="21469899" cy="866206"/>
          </a:xfrm>
        </p:spPr>
        <p:txBody>
          <a:bodyPr>
            <a:normAutofit/>
          </a:bodyPr>
          <a:lstStyle/>
          <a:p>
            <a:r>
              <a:rPr lang="en-ZA" dirty="0"/>
              <a:t>PILLAR 3: </a:t>
            </a:r>
            <a:r>
              <a:rPr lang="en-US" dirty="0"/>
              <a:t>Digital Integration and Data Interoperability – the Headline</a:t>
            </a:r>
            <a:endParaRPr lang="en-ZA" dirty="0"/>
          </a:p>
        </p:txBody>
      </p:sp>
      <p:sp>
        <p:nvSpPr>
          <p:cNvPr id="11" name="Content Placeholder 1">
            <a:extLst>
              <a:ext uri="{FF2B5EF4-FFF2-40B4-BE49-F238E27FC236}">
                <a16:creationId xmlns:a16="http://schemas.microsoft.com/office/drawing/2014/main" id="{0B552A78-E736-604A-EA9A-DA2F23390DCA}"/>
              </a:ext>
            </a:extLst>
          </p:cNvPr>
          <p:cNvSpPr txBox="1">
            <a:spLocks/>
          </p:cNvSpPr>
          <p:nvPr/>
        </p:nvSpPr>
        <p:spPr>
          <a:xfrm>
            <a:off x="1453873" y="2042466"/>
            <a:ext cx="21469899"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4300" b="1" dirty="0"/>
              <a:t>Findings:  </a:t>
            </a:r>
            <a:r>
              <a:rPr lang="en-US" sz="3600" i="1" dirty="0"/>
              <a:t>"The technology exists. The gap is institutional."</a:t>
            </a:r>
            <a:endParaRPr lang="en-GB" sz="3600" dirty="0"/>
          </a:p>
        </p:txBody>
      </p:sp>
      <p:graphicFrame>
        <p:nvGraphicFramePr>
          <p:cNvPr id="6" name="Table 5">
            <a:extLst>
              <a:ext uri="{FF2B5EF4-FFF2-40B4-BE49-F238E27FC236}">
                <a16:creationId xmlns:a16="http://schemas.microsoft.com/office/drawing/2014/main" id="{344FBE91-C78D-2F15-CA94-BE0BC779F251}"/>
              </a:ext>
            </a:extLst>
          </p:cNvPr>
          <p:cNvGraphicFramePr>
            <a:graphicFrameLocks noGrp="1"/>
          </p:cNvGraphicFramePr>
          <p:nvPr/>
        </p:nvGraphicFramePr>
        <p:xfrm>
          <a:off x="933855" y="2926314"/>
          <a:ext cx="16303557" cy="5290751"/>
        </p:xfrm>
        <a:graphic>
          <a:graphicData uri="http://schemas.openxmlformats.org/drawingml/2006/table">
            <a:tbl>
              <a:tblPr>
                <a:tableStyleId>{5C22544A-7EE6-4342-B048-85BDC9FD1C3A}</a:tableStyleId>
              </a:tblPr>
              <a:tblGrid>
                <a:gridCol w="16303557">
                  <a:extLst>
                    <a:ext uri="{9D8B030D-6E8A-4147-A177-3AD203B41FA5}">
                      <a16:colId xmlns:a16="http://schemas.microsoft.com/office/drawing/2014/main" val="3050363960"/>
                    </a:ext>
                  </a:extLst>
                </a:gridCol>
              </a:tblGrid>
              <a:tr h="1161405">
                <a:tc>
                  <a:txBody>
                    <a:bodyPr/>
                    <a:lstStyle/>
                    <a:p>
                      <a:pPr algn="l" fontAlgn="ctr">
                        <a:buNone/>
                      </a:pPr>
                      <a:r>
                        <a:rPr lang="en-US" sz="4200" u="none" strike="noStrike" dirty="0">
                          <a:effectLst/>
                        </a:rPr>
                        <a:t>14+ different hydrological data standards across 48+ countries</a:t>
                      </a:r>
                      <a:endParaRPr lang="en-US" sz="4200" b="0" i="0" u="none" strike="noStrike" dirty="0">
                        <a:solidFill>
                          <a:srgbClr val="0F1115"/>
                        </a:solidFill>
                        <a:effectLst/>
                        <a:latin typeface="Segoe UI" panose="020B0502040204020203" pitchFamily="34" charset="0"/>
                      </a:endParaRPr>
                    </a:p>
                  </a:txBody>
                  <a:tcPr marL="28960" marR="2413" marT="2413" marB="0" anchor="ctr"/>
                </a:tc>
                <a:extLst>
                  <a:ext uri="{0D108BD9-81ED-4DB2-BD59-A6C34878D82A}">
                    <a16:rowId xmlns:a16="http://schemas.microsoft.com/office/drawing/2014/main" val="2416422560"/>
                  </a:ext>
                </a:extLst>
              </a:tr>
              <a:tr h="1685368">
                <a:tc>
                  <a:txBody>
                    <a:bodyPr/>
                    <a:lstStyle/>
                    <a:p>
                      <a:pPr algn="l" fontAlgn="ctr">
                        <a:buNone/>
                      </a:pPr>
                      <a:r>
                        <a:rPr lang="en-US" sz="4200" u="none" strike="noStrike" dirty="0">
                          <a:effectLst/>
                        </a:rPr>
                        <a:t>60%+ of continental monitoring stations underfunded for maintenance; similar with infrastructure</a:t>
                      </a:r>
                      <a:endParaRPr lang="en-US" sz="4200" b="0" i="0" u="none" strike="noStrike" dirty="0">
                        <a:solidFill>
                          <a:srgbClr val="0F1115"/>
                        </a:solidFill>
                        <a:effectLst/>
                        <a:latin typeface="Segoe UI" panose="020B0502040204020203" pitchFamily="34" charset="0"/>
                      </a:endParaRPr>
                    </a:p>
                  </a:txBody>
                  <a:tcPr marL="28960" marR="2413" marT="2413" marB="0" anchor="ctr"/>
                </a:tc>
                <a:extLst>
                  <a:ext uri="{0D108BD9-81ED-4DB2-BD59-A6C34878D82A}">
                    <a16:rowId xmlns:a16="http://schemas.microsoft.com/office/drawing/2014/main" val="3616664716"/>
                  </a:ext>
                </a:extLst>
              </a:tr>
              <a:tr h="1161405">
                <a:tc>
                  <a:txBody>
                    <a:bodyPr/>
                    <a:lstStyle/>
                    <a:p>
                      <a:pPr algn="l" fontAlgn="ctr">
                        <a:buNone/>
                      </a:pPr>
                      <a:r>
                        <a:rPr lang="en-US" sz="4200" u="none" strike="noStrike" dirty="0">
                          <a:effectLst/>
                        </a:rPr>
                        <a:t>Cross-border data agreements exist – reportedly for only 8 of 25 major basins</a:t>
                      </a:r>
                      <a:endParaRPr lang="en-US" sz="4200" b="0" i="0" u="none" strike="noStrike" dirty="0">
                        <a:solidFill>
                          <a:srgbClr val="0F1115"/>
                        </a:solidFill>
                        <a:effectLst/>
                        <a:latin typeface="Segoe UI" panose="020B0502040204020203" pitchFamily="34" charset="0"/>
                      </a:endParaRPr>
                    </a:p>
                  </a:txBody>
                  <a:tcPr marL="28960" marR="2413" marT="2413" marB="0" anchor="ctr"/>
                </a:tc>
                <a:extLst>
                  <a:ext uri="{0D108BD9-81ED-4DB2-BD59-A6C34878D82A}">
                    <a16:rowId xmlns:a16="http://schemas.microsoft.com/office/drawing/2014/main" val="859744583"/>
                  </a:ext>
                </a:extLst>
              </a:tr>
              <a:tr h="1161405">
                <a:tc>
                  <a:txBody>
                    <a:bodyPr/>
                    <a:lstStyle/>
                    <a:p>
                      <a:pPr algn="l" fontAlgn="ctr">
                        <a:buNone/>
                      </a:pPr>
                      <a:r>
                        <a:rPr lang="en-US" sz="4200" u="none" strike="noStrike" dirty="0">
                          <a:effectLst/>
                        </a:rPr>
                        <a:t>Interoperability gap costs +/- US$120M annually</a:t>
                      </a:r>
                      <a:endParaRPr lang="en-US" sz="4200" b="0" i="0" u="none" strike="noStrike" dirty="0">
                        <a:solidFill>
                          <a:srgbClr val="0F1115"/>
                        </a:solidFill>
                        <a:effectLst/>
                        <a:latin typeface="Segoe UI" panose="020B0502040204020203" pitchFamily="34" charset="0"/>
                      </a:endParaRPr>
                    </a:p>
                  </a:txBody>
                  <a:tcPr marL="28960" marR="2413" marT="2413" marB="0" anchor="ctr"/>
                </a:tc>
                <a:extLst>
                  <a:ext uri="{0D108BD9-81ED-4DB2-BD59-A6C34878D82A}">
                    <a16:rowId xmlns:a16="http://schemas.microsoft.com/office/drawing/2014/main" val="995402970"/>
                  </a:ext>
                </a:extLst>
              </a:tr>
            </a:tbl>
          </a:graphicData>
        </a:graphic>
      </p:graphicFrame>
      <p:graphicFrame>
        <p:nvGraphicFramePr>
          <p:cNvPr id="8" name="Table 7">
            <a:extLst>
              <a:ext uri="{FF2B5EF4-FFF2-40B4-BE49-F238E27FC236}">
                <a16:creationId xmlns:a16="http://schemas.microsoft.com/office/drawing/2014/main" id="{632D1115-2A3D-59FB-7562-D0E6713E5AB7}"/>
              </a:ext>
            </a:extLst>
          </p:cNvPr>
          <p:cNvGraphicFramePr>
            <a:graphicFrameLocks noGrp="1"/>
          </p:cNvGraphicFramePr>
          <p:nvPr/>
        </p:nvGraphicFramePr>
        <p:xfrm>
          <a:off x="3791415" y="8846439"/>
          <a:ext cx="20175965" cy="4352680"/>
        </p:xfrm>
        <a:graphic>
          <a:graphicData uri="http://schemas.openxmlformats.org/drawingml/2006/table">
            <a:tbl>
              <a:tblPr>
                <a:tableStyleId>{5C22544A-7EE6-4342-B048-85BDC9FD1C3A}</a:tableStyleId>
              </a:tblPr>
              <a:tblGrid>
                <a:gridCol w="20175965">
                  <a:extLst>
                    <a:ext uri="{9D8B030D-6E8A-4147-A177-3AD203B41FA5}">
                      <a16:colId xmlns:a16="http://schemas.microsoft.com/office/drawing/2014/main" val="2137379750"/>
                    </a:ext>
                  </a:extLst>
                </a:gridCol>
              </a:tblGrid>
              <a:tr h="689669">
                <a:tc>
                  <a:txBody>
                    <a:bodyPr/>
                    <a:lstStyle/>
                    <a:p>
                      <a:pPr algn="l" fontAlgn="ctr">
                        <a:buNone/>
                      </a:pPr>
                      <a:r>
                        <a:rPr lang="en-ZA" sz="4200" b="1" i="1" u="none" strike="noStrike" dirty="0">
                          <a:effectLst/>
                        </a:rPr>
                        <a:t>Priorities in the Solution Framework:</a:t>
                      </a:r>
                      <a:endParaRPr lang="en-ZA" sz="4200" b="1" i="1" u="none" strike="noStrike" dirty="0">
                        <a:solidFill>
                          <a:srgbClr val="0F1115"/>
                        </a:solidFill>
                        <a:effectLst/>
                        <a:latin typeface="Segoe UI" panose="020B0502040204020203" pitchFamily="34" charset="0"/>
                      </a:endParaRPr>
                    </a:p>
                  </a:txBody>
                  <a:tcPr marL="33423" marR="2785" marT="2785" marB="0" anchor="ctr"/>
                </a:tc>
                <a:extLst>
                  <a:ext uri="{0D108BD9-81ED-4DB2-BD59-A6C34878D82A}">
                    <a16:rowId xmlns:a16="http://schemas.microsoft.com/office/drawing/2014/main" val="4141816993"/>
                  </a:ext>
                </a:extLst>
              </a:tr>
              <a:tr h="815431">
                <a:tc>
                  <a:txBody>
                    <a:bodyPr/>
                    <a:lstStyle/>
                    <a:p>
                      <a:pPr algn="l" fontAlgn="ctr">
                        <a:buNone/>
                      </a:pPr>
                      <a:r>
                        <a:rPr lang="en-ZA" sz="4200" i="1" u="none" strike="noStrike" dirty="0">
                          <a:effectLst/>
                        </a:rPr>
                        <a:t>Africa-wide Hydrological Data Harmonization Protocol / Interoperability</a:t>
                      </a:r>
                      <a:endParaRPr lang="en-ZA" sz="4200" b="0" i="1" u="none" strike="noStrike" dirty="0">
                        <a:solidFill>
                          <a:srgbClr val="0F1115"/>
                        </a:solidFill>
                        <a:effectLst/>
                        <a:latin typeface="Segoe UI" panose="020B0502040204020203" pitchFamily="34" charset="0"/>
                      </a:endParaRPr>
                    </a:p>
                  </a:txBody>
                  <a:tcPr marL="33423" marR="2785" marT="2785" marB="0" anchor="ctr"/>
                </a:tc>
                <a:extLst>
                  <a:ext uri="{0D108BD9-81ED-4DB2-BD59-A6C34878D82A}">
                    <a16:rowId xmlns:a16="http://schemas.microsoft.com/office/drawing/2014/main" val="3171249181"/>
                  </a:ext>
                </a:extLst>
              </a:tr>
              <a:tr h="1376038">
                <a:tc>
                  <a:txBody>
                    <a:bodyPr/>
                    <a:lstStyle/>
                    <a:p>
                      <a:pPr algn="l" fontAlgn="ctr">
                        <a:buNone/>
                      </a:pPr>
                      <a:r>
                        <a:rPr lang="en-US" sz="4200" i="1" u="none" strike="noStrike" dirty="0">
                          <a:effectLst/>
                        </a:rPr>
                        <a:t>Infrastructure maintenance financing mechanism (0.5% of infrastructure budgets)</a:t>
                      </a:r>
                      <a:endParaRPr lang="en-US" sz="4200" b="0" i="1" u="none" strike="noStrike" dirty="0">
                        <a:solidFill>
                          <a:srgbClr val="0F1115"/>
                        </a:solidFill>
                        <a:effectLst/>
                        <a:latin typeface="Segoe UI" panose="020B0502040204020203" pitchFamily="34" charset="0"/>
                      </a:endParaRPr>
                    </a:p>
                  </a:txBody>
                  <a:tcPr marL="33423" marR="2785" marT="2785" marB="0" anchor="ctr"/>
                </a:tc>
                <a:extLst>
                  <a:ext uri="{0D108BD9-81ED-4DB2-BD59-A6C34878D82A}">
                    <a16:rowId xmlns:a16="http://schemas.microsoft.com/office/drawing/2014/main" val="986970612"/>
                  </a:ext>
                </a:extLst>
              </a:tr>
              <a:tr h="689669">
                <a:tc>
                  <a:txBody>
                    <a:bodyPr/>
                    <a:lstStyle/>
                    <a:p>
                      <a:pPr algn="l" fontAlgn="ctr">
                        <a:buNone/>
                      </a:pPr>
                      <a:r>
                        <a:rPr lang="en-ZA" sz="4200" i="1" u="none" strike="noStrike">
                          <a:effectLst/>
                        </a:rPr>
                        <a:t>Continental open data portal</a:t>
                      </a:r>
                      <a:endParaRPr lang="en-ZA" sz="4200" b="0" i="1" u="none" strike="noStrike">
                        <a:solidFill>
                          <a:srgbClr val="0F1115"/>
                        </a:solidFill>
                        <a:effectLst/>
                        <a:latin typeface="Segoe UI" panose="020B0502040204020203" pitchFamily="34" charset="0"/>
                      </a:endParaRPr>
                    </a:p>
                  </a:txBody>
                  <a:tcPr marL="33423" marR="2785" marT="2785" marB="0" anchor="ctr"/>
                </a:tc>
                <a:extLst>
                  <a:ext uri="{0D108BD9-81ED-4DB2-BD59-A6C34878D82A}">
                    <a16:rowId xmlns:a16="http://schemas.microsoft.com/office/drawing/2014/main" val="3509159548"/>
                  </a:ext>
                </a:extLst>
              </a:tr>
              <a:tr h="781873">
                <a:tc>
                  <a:txBody>
                    <a:bodyPr/>
                    <a:lstStyle/>
                    <a:p>
                      <a:pPr algn="l" fontAlgn="ctr">
                        <a:buNone/>
                      </a:pPr>
                      <a:r>
                        <a:rPr lang="en-ZA" sz="4200" i="1" u="none" strike="noStrike" dirty="0">
                          <a:effectLst/>
                        </a:rPr>
                        <a:t>Cross-border data agreement template</a:t>
                      </a:r>
                      <a:endParaRPr lang="en-ZA" sz="4200" b="0" i="1" u="none" strike="noStrike" dirty="0">
                        <a:solidFill>
                          <a:srgbClr val="0F1115"/>
                        </a:solidFill>
                        <a:effectLst/>
                        <a:latin typeface="Segoe UI" panose="020B0502040204020203" pitchFamily="34" charset="0"/>
                      </a:endParaRPr>
                    </a:p>
                  </a:txBody>
                  <a:tcPr marL="33423" marR="2785" marT="2785" marB="0" anchor="ctr"/>
                </a:tc>
                <a:extLst>
                  <a:ext uri="{0D108BD9-81ED-4DB2-BD59-A6C34878D82A}">
                    <a16:rowId xmlns:a16="http://schemas.microsoft.com/office/drawing/2014/main" val="1410507800"/>
                  </a:ext>
                </a:extLst>
              </a:tr>
            </a:tbl>
          </a:graphicData>
        </a:graphic>
      </p:graphicFrame>
      <p:pic>
        <p:nvPicPr>
          <p:cNvPr id="10" name="Picture 9">
            <a:extLst>
              <a:ext uri="{FF2B5EF4-FFF2-40B4-BE49-F238E27FC236}">
                <a16:creationId xmlns:a16="http://schemas.microsoft.com/office/drawing/2014/main" id="{D1124884-E6A6-132D-C78D-8859206FFD5E}"/>
              </a:ext>
            </a:extLst>
          </p:cNvPr>
          <p:cNvPicPr>
            <a:picLocks noChangeAspect="1"/>
          </p:cNvPicPr>
          <p:nvPr/>
        </p:nvPicPr>
        <p:blipFill>
          <a:blip r:embed="rId3"/>
          <a:stretch>
            <a:fillRect/>
          </a:stretch>
        </p:blipFill>
        <p:spPr>
          <a:xfrm>
            <a:off x="17474938" y="3588011"/>
            <a:ext cx="6492442" cy="4352680"/>
          </a:xfrm>
          <a:prstGeom prst="rect">
            <a:avLst/>
          </a:prstGeom>
        </p:spPr>
      </p:pic>
    </p:spTree>
    <p:extLst>
      <p:ext uri="{BB962C8B-B14F-4D97-AF65-F5344CB8AC3E}">
        <p14:creationId xmlns:p14="http://schemas.microsoft.com/office/powerpoint/2010/main" val="1092640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E1687-79F0-E90B-F104-C8406E54C8A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66A7EB3-0ADE-69FF-6DF5-D2725E1F84F6}"/>
              </a:ext>
            </a:extLst>
          </p:cNvPr>
          <p:cNvSpPr>
            <a:spLocks noGrp="1"/>
          </p:cNvSpPr>
          <p:nvPr>
            <p:ph type="title"/>
          </p:nvPr>
        </p:nvSpPr>
        <p:spPr>
          <a:xfrm>
            <a:off x="1200953" y="202470"/>
            <a:ext cx="21469899" cy="2540730"/>
          </a:xfrm>
        </p:spPr>
        <p:txBody>
          <a:bodyPr>
            <a:normAutofit/>
          </a:bodyPr>
          <a:lstStyle/>
          <a:p>
            <a:r>
              <a:rPr lang="en-US" dirty="0"/>
              <a:t>The Integration Framework: Three Pillars as One System, supporting the WEF Nexus </a:t>
            </a:r>
            <a:r>
              <a:rPr lang="en-US" dirty="0" err="1"/>
              <a:t>operationalisation</a:t>
            </a:r>
            <a:endParaRPr lang="en-US" dirty="0"/>
          </a:p>
        </p:txBody>
      </p:sp>
      <p:pic>
        <p:nvPicPr>
          <p:cNvPr id="7" name="Picture 6">
            <a:extLst>
              <a:ext uri="{FF2B5EF4-FFF2-40B4-BE49-F238E27FC236}">
                <a16:creationId xmlns:a16="http://schemas.microsoft.com/office/drawing/2014/main" id="{00D4122B-0A0D-1488-8221-419E9D14E268}"/>
              </a:ext>
            </a:extLst>
          </p:cNvPr>
          <p:cNvPicPr>
            <a:picLocks noChangeAspect="1"/>
          </p:cNvPicPr>
          <p:nvPr/>
        </p:nvPicPr>
        <p:blipFill>
          <a:blip r:embed="rId3"/>
          <a:stretch>
            <a:fillRect/>
          </a:stretch>
        </p:blipFill>
        <p:spPr>
          <a:xfrm>
            <a:off x="6160377" y="5039290"/>
            <a:ext cx="10493375" cy="8474240"/>
          </a:xfrm>
          <a:prstGeom prst="rect">
            <a:avLst/>
          </a:prstGeom>
        </p:spPr>
      </p:pic>
      <p:sp>
        <p:nvSpPr>
          <p:cNvPr id="9" name="TextBox 8">
            <a:extLst>
              <a:ext uri="{FF2B5EF4-FFF2-40B4-BE49-F238E27FC236}">
                <a16:creationId xmlns:a16="http://schemas.microsoft.com/office/drawing/2014/main" id="{B3FEA954-3096-C6B2-4C11-F3C0A2BE0DDF}"/>
              </a:ext>
            </a:extLst>
          </p:cNvPr>
          <p:cNvSpPr txBox="1"/>
          <p:nvPr/>
        </p:nvSpPr>
        <p:spPr>
          <a:xfrm rot="20212219">
            <a:off x="2077391" y="5382230"/>
            <a:ext cx="6838425" cy="6001643"/>
          </a:xfrm>
          <a:prstGeom prst="rect">
            <a:avLst/>
          </a:prstGeom>
          <a:noFill/>
        </p:spPr>
        <p:txBody>
          <a:bodyPr wrap="square">
            <a:spAutoFit/>
          </a:bodyPr>
          <a:lstStyle/>
          <a:p>
            <a:r>
              <a:rPr lang="en-US" sz="4800" b="1" dirty="0">
                <a:solidFill>
                  <a:srgbClr val="C00000"/>
                </a:solidFill>
                <a:latin typeface="Agency FB" panose="020B0503020202020204" pitchFamily="34" charset="0"/>
              </a:rPr>
              <a:t>Governance: </a:t>
            </a:r>
            <a:r>
              <a:rPr lang="en-US" sz="4800" dirty="0">
                <a:solidFill>
                  <a:srgbClr val="C00000"/>
                </a:solidFill>
                <a:latin typeface="Agency FB" panose="020B0503020202020204" pitchFamily="34" charset="0"/>
              </a:rPr>
              <a:t>Multi-level accountability mechanisms (continental to community)</a:t>
            </a:r>
          </a:p>
          <a:p>
            <a:r>
              <a:rPr lang="en-US" sz="4800" dirty="0">
                <a:solidFill>
                  <a:srgbClr val="C00000"/>
                </a:solidFill>
                <a:latin typeface="Agency FB" panose="020B0503020202020204" pitchFamily="34" charset="0"/>
              </a:rPr>
              <a:t>Ministerial oversight through AMCOW</a:t>
            </a:r>
          </a:p>
          <a:p>
            <a:r>
              <a:rPr lang="en-US" sz="4800" dirty="0">
                <a:solidFill>
                  <a:srgbClr val="C00000"/>
                </a:solidFill>
                <a:latin typeface="Agency FB" panose="020B0503020202020204" pitchFamily="34" charset="0"/>
              </a:rPr>
              <a:t>Alignment with AU Agenda 2063 and SDG 6</a:t>
            </a:r>
          </a:p>
          <a:p>
            <a:pPr algn="ctr"/>
            <a:endParaRPr lang="en-ZA" sz="4800" dirty="0">
              <a:solidFill>
                <a:srgbClr val="C00000"/>
              </a:solidFill>
              <a:latin typeface="Agency FB" panose="020B0503020202020204" pitchFamily="34" charset="0"/>
            </a:endParaRPr>
          </a:p>
        </p:txBody>
      </p:sp>
      <p:sp>
        <p:nvSpPr>
          <p:cNvPr id="2" name="Isosceles Triangle 1">
            <a:extLst>
              <a:ext uri="{FF2B5EF4-FFF2-40B4-BE49-F238E27FC236}">
                <a16:creationId xmlns:a16="http://schemas.microsoft.com/office/drawing/2014/main" id="{673915D1-0E85-3B65-A69B-1E363A217067}"/>
              </a:ext>
            </a:extLst>
          </p:cNvPr>
          <p:cNvSpPr/>
          <p:nvPr/>
        </p:nvSpPr>
        <p:spPr>
          <a:xfrm>
            <a:off x="9961123" y="6517532"/>
            <a:ext cx="3793788" cy="321012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a:extLst>
              <a:ext uri="{FF2B5EF4-FFF2-40B4-BE49-F238E27FC236}">
                <a16:creationId xmlns:a16="http://schemas.microsoft.com/office/drawing/2014/main" id="{B6D95F85-6006-6671-1E6F-2A6D0A97DC48}"/>
              </a:ext>
            </a:extLst>
          </p:cNvPr>
          <p:cNvSpPr/>
          <p:nvPr/>
        </p:nvSpPr>
        <p:spPr>
          <a:xfrm>
            <a:off x="6160378" y="13206220"/>
            <a:ext cx="10493374" cy="6426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2600" dirty="0">
                <a:solidFill>
                  <a:schemeClr val="tx2">
                    <a:lumMod val="95000"/>
                    <a:lumOff val="5000"/>
                  </a:schemeClr>
                </a:solidFill>
                <a:latin typeface="Aptos" panose="020B0004020202020204" pitchFamily="34" charset="0"/>
              </a:rPr>
              <a:t>						AND TECHNICAL/INFRASTRUCTURE</a:t>
            </a:r>
          </a:p>
        </p:txBody>
      </p:sp>
      <p:sp>
        <p:nvSpPr>
          <p:cNvPr id="6" name="TextBox 5">
            <a:extLst>
              <a:ext uri="{FF2B5EF4-FFF2-40B4-BE49-F238E27FC236}">
                <a16:creationId xmlns:a16="http://schemas.microsoft.com/office/drawing/2014/main" id="{76D87BB9-6DD9-CCB4-AA4C-CB502C80D4DF}"/>
              </a:ext>
            </a:extLst>
          </p:cNvPr>
          <p:cNvSpPr txBox="1"/>
          <p:nvPr/>
        </p:nvSpPr>
        <p:spPr>
          <a:xfrm>
            <a:off x="735981" y="2317142"/>
            <a:ext cx="23283745" cy="2492990"/>
          </a:xfrm>
          <a:prstGeom prst="rect">
            <a:avLst/>
          </a:prstGeom>
          <a:noFill/>
        </p:spPr>
        <p:txBody>
          <a:bodyPr wrap="square">
            <a:spAutoFit/>
          </a:bodyPr>
          <a:lstStyle/>
          <a:p>
            <a:pPr algn="ctr"/>
            <a:r>
              <a:rPr lang="en-US" sz="5200" b="0" i="1" dirty="0">
                <a:solidFill>
                  <a:srgbClr val="0F1115"/>
                </a:solidFill>
                <a:effectLst/>
                <a:latin typeface="quote-cjk-patch"/>
              </a:rPr>
              <a:t>"The three pillars are not separate workstreams. They are one integrated architecture. Finance flows through governance systems enabled by credible data and alignment between finance and ministries. You cannot reform one without the others."</a:t>
            </a:r>
            <a:endParaRPr lang="en-ZA" sz="5200" dirty="0"/>
          </a:p>
        </p:txBody>
      </p:sp>
      <p:sp>
        <p:nvSpPr>
          <p:cNvPr id="5" name="TextBox 4">
            <a:extLst>
              <a:ext uri="{FF2B5EF4-FFF2-40B4-BE49-F238E27FC236}">
                <a16:creationId xmlns:a16="http://schemas.microsoft.com/office/drawing/2014/main" id="{D622286B-29FF-40FC-B962-D4D228F8A38E}"/>
              </a:ext>
            </a:extLst>
          </p:cNvPr>
          <p:cNvSpPr txBox="1"/>
          <p:nvPr/>
        </p:nvSpPr>
        <p:spPr>
          <a:xfrm rot="645727">
            <a:off x="17245916" y="5909484"/>
            <a:ext cx="6838425" cy="3785652"/>
          </a:xfrm>
          <a:prstGeom prst="rect">
            <a:avLst/>
          </a:prstGeom>
          <a:noFill/>
        </p:spPr>
        <p:txBody>
          <a:bodyPr wrap="square">
            <a:spAutoFit/>
          </a:bodyPr>
          <a:lstStyle/>
          <a:p>
            <a:r>
              <a:rPr lang="en-US" sz="4800" b="1" dirty="0">
                <a:solidFill>
                  <a:srgbClr val="C00000"/>
                </a:solidFill>
                <a:latin typeface="Agency FB" panose="020B0503020202020204" pitchFamily="34" charset="0"/>
              </a:rPr>
              <a:t>Reform (Investment Flows): </a:t>
            </a:r>
            <a:r>
              <a:rPr lang="en-US" sz="4800" dirty="0">
                <a:solidFill>
                  <a:srgbClr val="C00000"/>
                </a:solidFill>
                <a:latin typeface="Agency FB" panose="020B0503020202020204" pitchFamily="34" charset="0"/>
              </a:rPr>
              <a:t>AIP-PIDA Water Investment Scorecard, complementing WASSMO – see the AIP Pyramid and WASSMO discussion later on</a:t>
            </a:r>
            <a:endParaRPr lang="en-ZA" sz="4800" dirty="0">
              <a:solidFill>
                <a:srgbClr val="C00000"/>
              </a:solidFill>
              <a:latin typeface="Agency FB" panose="020B0503020202020204" pitchFamily="34" charset="0"/>
            </a:endParaRPr>
          </a:p>
        </p:txBody>
      </p:sp>
      <p:sp>
        <p:nvSpPr>
          <p:cNvPr id="8" name="TextBox 7">
            <a:extLst>
              <a:ext uri="{FF2B5EF4-FFF2-40B4-BE49-F238E27FC236}">
                <a16:creationId xmlns:a16="http://schemas.microsoft.com/office/drawing/2014/main" id="{2CB17C8A-3E61-3D7F-D417-BFE2CA8CA729}"/>
              </a:ext>
            </a:extLst>
          </p:cNvPr>
          <p:cNvSpPr txBox="1"/>
          <p:nvPr/>
        </p:nvSpPr>
        <p:spPr>
          <a:xfrm rot="645727">
            <a:off x="17314881" y="10545144"/>
            <a:ext cx="6838425" cy="3046988"/>
          </a:xfrm>
          <a:prstGeom prst="rect">
            <a:avLst/>
          </a:prstGeom>
          <a:noFill/>
        </p:spPr>
        <p:txBody>
          <a:bodyPr wrap="square">
            <a:spAutoFit/>
          </a:bodyPr>
          <a:lstStyle/>
          <a:p>
            <a:r>
              <a:rPr lang="en-US" sz="4800" b="1" dirty="0">
                <a:solidFill>
                  <a:srgbClr val="C00000"/>
                </a:solidFill>
                <a:latin typeface="Agency FB" panose="020B0503020202020204" pitchFamily="34" charset="0"/>
              </a:rPr>
              <a:t>Interoperability: </a:t>
            </a:r>
            <a:r>
              <a:rPr lang="en-US" sz="4800" dirty="0">
                <a:solidFill>
                  <a:srgbClr val="C00000"/>
                </a:solidFill>
                <a:latin typeface="Agency FB" panose="020B0503020202020204" pitchFamily="34" charset="0"/>
              </a:rPr>
              <a:t>Harmonization; Open data protocols; Integration between systems in and across sectors</a:t>
            </a:r>
            <a:endParaRPr lang="en-ZA" sz="4800" dirty="0">
              <a:solidFill>
                <a:srgbClr val="C00000"/>
              </a:solidFill>
              <a:latin typeface="Agency FB" panose="020B0503020202020204" pitchFamily="34" charset="0"/>
            </a:endParaRPr>
          </a:p>
        </p:txBody>
      </p:sp>
    </p:spTree>
    <p:extLst>
      <p:ext uri="{BB962C8B-B14F-4D97-AF65-F5344CB8AC3E}">
        <p14:creationId xmlns:p14="http://schemas.microsoft.com/office/powerpoint/2010/main" val="773825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2B57B-8B53-C062-EBB1-1C0F47AAA0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9995612-37E9-AFD0-DD45-41F3154F6B62}"/>
              </a:ext>
            </a:extLst>
          </p:cNvPr>
          <p:cNvSpPr>
            <a:spLocks noGrp="1"/>
          </p:cNvSpPr>
          <p:nvPr>
            <p:ph type="title"/>
          </p:nvPr>
        </p:nvSpPr>
        <p:spPr>
          <a:xfrm>
            <a:off x="1200953" y="202470"/>
            <a:ext cx="21469899" cy="2540730"/>
          </a:xfrm>
        </p:spPr>
        <p:txBody>
          <a:bodyPr>
            <a:normAutofit/>
          </a:bodyPr>
          <a:lstStyle/>
          <a:p>
            <a:r>
              <a:rPr lang="en-US" dirty="0"/>
              <a:t>The Integration Framework: Three Pillars as One System, supporting the WEF Nexus </a:t>
            </a:r>
            <a:r>
              <a:rPr lang="en-US" dirty="0" err="1"/>
              <a:t>operationalisation</a:t>
            </a:r>
            <a:endParaRPr lang="en-US" dirty="0"/>
          </a:p>
        </p:txBody>
      </p:sp>
      <p:pic>
        <p:nvPicPr>
          <p:cNvPr id="7" name="Picture 6">
            <a:extLst>
              <a:ext uri="{FF2B5EF4-FFF2-40B4-BE49-F238E27FC236}">
                <a16:creationId xmlns:a16="http://schemas.microsoft.com/office/drawing/2014/main" id="{B37B2378-165C-386D-305F-C8A15AE80130}"/>
              </a:ext>
            </a:extLst>
          </p:cNvPr>
          <p:cNvPicPr>
            <a:picLocks noChangeAspect="1"/>
          </p:cNvPicPr>
          <p:nvPr/>
        </p:nvPicPr>
        <p:blipFill>
          <a:blip r:embed="rId3"/>
          <a:stretch>
            <a:fillRect/>
          </a:stretch>
        </p:blipFill>
        <p:spPr>
          <a:xfrm>
            <a:off x="6160377" y="5039290"/>
            <a:ext cx="10493375" cy="8474240"/>
          </a:xfrm>
          <a:prstGeom prst="rect">
            <a:avLst/>
          </a:prstGeom>
        </p:spPr>
      </p:pic>
      <p:sp>
        <p:nvSpPr>
          <p:cNvPr id="9" name="TextBox 8">
            <a:extLst>
              <a:ext uri="{FF2B5EF4-FFF2-40B4-BE49-F238E27FC236}">
                <a16:creationId xmlns:a16="http://schemas.microsoft.com/office/drawing/2014/main" id="{9F334A52-1D39-BE6B-2E88-15A64F4F3A4A}"/>
              </a:ext>
            </a:extLst>
          </p:cNvPr>
          <p:cNvSpPr txBox="1"/>
          <p:nvPr/>
        </p:nvSpPr>
        <p:spPr>
          <a:xfrm>
            <a:off x="1200953" y="5693376"/>
            <a:ext cx="6838425" cy="3170099"/>
          </a:xfrm>
          <a:prstGeom prst="rect">
            <a:avLst/>
          </a:prstGeom>
          <a:noFill/>
        </p:spPr>
        <p:txBody>
          <a:bodyPr wrap="square">
            <a:spAutoFit/>
          </a:bodyPr>
          <a:lstStyle/>
          <a:p>
            <a:pPr algn="ctr"/>
            <a:r>
              <a:rPr lang="en-US" sz="4000" b="1" dirty="0">
                <a:solidFill>
                  <a:srgbClr val="C00000"/>
                </a:solidFill>
                <a:latin typeface="quote-cjk-patch"/>
              </a:rPr>
              <a:t>a</a:t>
            </a:r>
            <a:r>
              <a:rPr lang="en-US" sz="4000" b="1" i="0" dirty="0">
                <a:solidFill>
                  <a:srgbClr val="C00000"/>
                </a:solidFill>
                <a:effectLst/>
                <a:latin typeface="quote-cjk-patch"/>
              </a:rPr>
              <a:t>t the center: Bankable, Inclusive, Climate-Resilient River Basins and Transboundary Conservation and sustainable livelihoods</a:t>
            </a:r>
            <a:endParaRPr lang="en-ZA" sz="4000" dirty="0">
              <a:solidFill>
                <a:srgbClr val="C00000"/>
              </a:solidFill>
            </a:endParaRPr>
          </a:p>
        </p:txBody>
      </p:sp>
      <p:sp>
        <p:nvSpPr>
          <p:cNvPr id="2" name="Isosceles Triangle 1">
            <a:extLst>
              <a:ext uri="{FF2B5EF4-FFF2-40B4-BE49-F238E27FC236}">
                <a16:creationId xmlns:a16="http://schemas.microsoft.com/office/drawing/2014/main" id="{9B2F0C23-6B14-CBD4-FBCC-D55D6202E53D}"/>
              </a:ext>
            </a:extLst>
          </p:cNvPr>
          <p:cNvSpPr/>
          <p:nvPr/>
        </p:nvSpPr>
        <p:spPr>
          <a:xfrm>
            <a:off x="9961123" y="6517532"/>
            <a:ext cx="3793788" cy="321012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a:extLst>
              <a:ext uri="{FF2B5EF4-FFF2-40B4-BE49-F238E27FC236}">
                <a16:creationId xmlns:a16="http://schemas.microsoft.com/office/drawing/2014/main" id="{E534B0C8-18EB-B809-55B3-808599B01025}"/>
              </a:ext>
            </a:extLst>
          </p:cNvPr>
          <p:cNvSpPr/>
          <p:nvPr/>
        </p:nvSpPr>
        <p:spPr>
          <a:xfrm>
            <a:off x="6160378" y="13206220"/>
            <a:ext cx="10493374" cy="6426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2600" dirty="0">
                <a:solidFill>
                  <a:schemeClr val="tx2">
                    <a:lumMod val="95000"/>
                    <a:lumOff val="5000"/>
                  </a:schemeClr>
                </a:solidFill>
                <a:latin typeface="Aptos" panose="020B0004020202020204" pitchFamily="34" charset="0"/>
              </a:rPr>
              <a:t>						AND TECHNICAL/INFRASTRUCTURE</a:t>
            </a:r>
          </a:p>
        </p:txBody>
      </p:sp>
      <p:sp>
        <p:nvSpPr>
          <p:cNvPr id="6" name="TextBox 5">
            <a:extLst>
              <a:ext uri="{FF2B5EF4-FFF2-40B4-BE49-F238E27FC236}">
                <a16:creationId xmlns:a16="http://schemas.microsoft.com/office/drawing/2014/main" id="{63252EC9-514E-F655-5DE8-46602022A356}"/>
              </a:ext>
            </a:extLst>
          </p:cNvPr>
          <p:cNvSpPr txBox="1"/>
          <p:nvPr/>
        </p:nvSpPr>
        <p:spPr>
          <a:xfrm>
            <a:off x="735981" y="2317142"/>
            <a:ext cx="23283745" cy="2492990"/>
          </a:xfrm>
          <a:prstGeom prst="rect">
            <a:avLst/>
          </a:prstGeom>
          <a:noFill/>
        </p:spPr>
        <p:txBody>
          <a:bodyPr wrap="square">
            <a:spAutoFit/>
          </a:bodyPr>
          <a:lstStyle/>
          <a:p>
            <a:pPr algn="ctr"/>
            <a:r>
              <a:rPr lang="en-US" sz="5200" b="0" i="1" dirty="0">
                <a:solidFill>
                  <a:srgbClr val="0F1115"/>
                </a:solidFill>
                <a:effectLst/>
                <a:latin typeface="quote-cjk-patch"/>
              </a:rPr>
              <a:t>"The three pillars are not separate workstreams. They are one integrated architecture. Finance flows through governance systems enabled by credible data and alignment between finance and ministries. You cannot reform one without the others."</a:t>
            </a:r>
            <a:endParaRPr lang="en-ZA" sz="5200" dirty="0"/>
          </a:p>
        </p:txBody>
      </p:sp>
      <p:sp>
        <p:nvSpPr>
          <p:cNvPr id="5" name="Oval 4">
            <a:extLst>
              <a:ext uri="{FF2B5EF4-FFF2-40B4-BE49-F238E27FC236}">
                <a16:creationId xmlns:a16="http://schemas.microsoft.com/office/drawing/2014/main" id="{1659DB26-BFEC-61C3-920F-52975F44BE7A}"/>
              </a:ext>
            </a:extLst>
          </p:cNvPr>
          <p:cNvSpPr/>
          <p:nvPr/>
        </p:nvSpPr>
        <p:spPr>
          <a:xfrm>
            <a:off x="10799805" y="7562335"/>
            <a:ext cx="2100649" cy="212536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365024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FFA84-C2A2-1D48-9F60-B2523A4450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FA72228-BF8F-C793-FC8F-1A16CC7D4E45}"/>
              </a:ext>
            </a:extLst>
          </p:cNvPr>
          <p:cNvSpPr>
            <a:spLocks noGrp="1"/>
          </p:cNvSpPr>
          <p:nvPr>
            <p:ph type="title"/>
          </p:nvPr>
        </p:nvSpPr>
        <p:spPr/>
        <p:txBody>
          <a:bodyPr/>
          <a:lstStyle/>
          <a:p>
            <a:pPr algn="ctr"/>
            <a:r>
              <a:rPr lang="en-JP" dirty="0"/>
              <a:t>Presentation Outline</a:t>
            </a:r>
          </a:p>
        </p:txBody>
      </p:sp>
      <p:sp>
        <p:nvSpPr>
          <p:cNvPr id="4" name="Text Placeholder 3">
            <a:extLst>
              <a:ext uri="{FF2B5EF4-FFF2-40B4-BE49-F238E27FC236}">
                <a16:creationId xmlns:a16="http://schemas.microsoft.com/office/drawing/2014/main" id="{7EEB5DB1-3770-9D7D-B8D1-450D05852814}"/>
              </a:ext>
            </a:extLst>
          </p:cNvPr>
          <p:cNvSpPr>
            <a:spLocks noGrp="1"/>
          </p:cNvSpPr>
          <p:nvPr>
            <p:ph type="body" sz="quarter" idx="11"/>
          </p:nvPr>
        </p:nvSpPr>
        <p:spPr>
          <a:xfrm>
            <a:off x="1453874" y="2186571"/>
            <a:ext cx="21469899" cy="9845008"/>
          </a:xfrm>
        </p:spPr>
        <p:txBody>
          <a:bodyPr>
            <a:normAutofit/>
          </a:bodyPr>
          <a:lstStyle/>
          <a:p>
            <a:pPr>
              <a:lnSpc>
                <a:spcPct val="100000"/>
              </a:lnSpc>
            </a:pPr>
            <a:r>
              <a:rPr lang="en-US" sz="5000" dirty="0">
                <a:solidFill>
                  <a:srgbClr val="92D050"/>
                </a:solidFill>
              </a:rPr>
              <a:t>Setting the Scene: From Concept to Continental Imperative</a:t>
            </a:r>
          </a:p>
          <a:p>
            <a:pPr>
              <a:lnSpc>
                <a:spcPct val="100000"/>
              </a:lnSpc>
            </a:pPr>
            <a:r>
              <a:rPr lang="en-ZA" sz="5000" dirty="0">
                <a:solidFill>
                  <a:srgbClr val="92D050"/>
                </a:solidFill>
              </a:rPr>
              <a:t>Structural Reform Pillars</a:t>
            </a:r>
          </a:p>
          <a:p>
            <a:pPr>
              <a:lnSpc>
                <a:spcPct val="100000"/>
              </a:lnSpc>
            </a:pPr>
            <a:r>
              <a:rPr lang="en-US" sz="5000" dirty="0"/>
              <a:t>Key Achievements and Breakthroughs (2024-2025)</a:t>
            </a:r>
          </a:p>
          <a:p>
            <a:pPr>
              <a:lnSpc>
                <a:spcPct val="100000"/>
              </a:lnSpc>
            </a:pPr>
            <a:r>
              <a:rPr lang="en-ZA" sz="5000" dirty="0">
                <a:solidFill>
                  <a:schemeClr val="accent2">
                    <a:lumMod val="40000"/>
                    <a:lumOff val="60000"/>
                  </a:schemeClr>
                </a:solidFill>
              </a:rPr>
              <a:t>Case Studies from Southern Africa </a:t>
            </a:r>
          </a:p>
          <a:p>
            <a:pPr>
              <a:lnSpc>
                <a:spcPct val="100000"/>
              </a:lnSpc>
            </a:pPr>
            <a:r>
              <a:rPr lang="en-ZA" sz="5000" dirty="0">
                <a:solidFill>
                  <a:schemeClr val="accent2">
                    <a:lumMod val="40000"/>
                    <a:lumOff val="60000"/>
                  </a:schemeClr>
                </a:solidFill>
              </a:rPr>
              <a:t>Future Direction: From Dialogue to Architecture (2025-2030 Agenda)</a:t>
            </a:r>
            <a:endParaRPr lang="en-GB" sz="5000" dirty="0">
              <a:solidFill>
                <a:schemeClr val="accent2">
                  <a:lumMod val="40000"/>
                  <a:lumOff val="60000"/>
                </a:schemeClr>
              </a:solidFill>
            </a:endParaRPr>
          </a:p>
        </p:txBody>
      </p:sp>
    </p:spTree>
    <p:extLst>
      <p:ext uri="{BB962C8B-B14F-4D97-AF65-F5344CB8AC3E}">
        <p14:creationId xmlns:p14="http://schemas.microsoft.com/office/powerpoint/2010/main" val="1918471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07BD6-43F9-087F-4430-FD7E390BCF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3DDB5C7-C5E2-898C-57A6-0E56F7E96BDC}"/>
              </a:ext>
            </a:extLst>
          </p:cNvPr>
          <p:cNvSpPr>
            <a:spLocks noGrp="1"/>
          </p:cNvSpPr>
          <p:nvPr>
            <p:ph type="title"/>
          </p:nvPr>
        </p:nvSpPr>
        <p:spPr>
          <a:xfrm>
            <a:off x="1453874" y="786131"/>
            <a:ext cx="21469899" cy="866206"/>
          </a:xfrm>
        </p:spPr>
        <p:txBody>
          <a:bodyPr>
            <a:normAutofit/>
          </a:bodyPr>
          <a:lstStyle/>
          <a:p>
            <a:r>
              <a:rPr lang="en-ZA" dirty="0"/>
              <a:t>Breakthroughs:</a:t>
            </a:r>
          </a:p>
        </p:txBody>
      </p:sp>
      <p:sp>
        <p:nvSpPr>
          <p:cNvPr id="11" name="Content Placeholder 1">
            <a:extLst>
              <a:ext uri="{FF2B5EF4-FFF2-40B4-BE49-F238E27FC236}">
                <a16:creationId xmlns:a16="http://schemas.microsoft.com/office/drawing/2014/main" id="{83D34347-FC8A-EA12-2EE0-CE8CFF41BAA2}"/>
              </a:ext>
            </a:extLst>
          </p:cNvPr>
          <p:cNvSpPr txBox="1">
            <a:spLocks/>
          </p:cNvSpPr>
          <p:nvPr/>
        </p:nvSpPr>
        <p:spPr>
          <a:xfrm>
            <a:off x="1453873" y="2048613"/>
            <a:ext cx="21469899"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Achievement 1: WEF Nexus Mainstreamed in National Climate Frameworks</a:t>
            </a:r>
          </a:p>
          <a:p>
            <a:endParaRPr lang="en-US" sz="3600" b="1" dirty="0"/>
          </a:p>
          <a:p>
            <a:endParaRPr lang="en-US" sz="3600" b="1" dirty="0"/>
          </a:p>
          <a:p>
            <a:endParaRPr lang="en-US" sz="3600" b="1" dirty="0"/>
          </a:p>
          <a:p>
            <a:endParaRPr lang="en-US" sz="3600" b="1" dirty="0"/>
          </a:p>
          <a:p>
            <a:endParaRPr lang="en-US" sz="3600" b="1" dirty="0"/>
          </a:p>
          <a:p>
            <a:r>
              <a:rPr lang="en-US" sz="3600" b="1" dirty="0"/>
              <a:t>Achievement 2: Investment Readiness Strengthened</a:t>
            </a:r>
          </a:p>
          <a:p>
            <a:endParaRPr lang="en-US" sz="4300" b="1" dirty="0"/>
          </a:p>
          <a:p>
            <a:endParaRPr lang="en-US" sz="4300" b="1" dirty="0"/>
          </a:p>
          <a:p>
            <a:endParaRPr lang="en-US" sz="4300" b="1" dirty="0"/>
          </a:p>
          <a:p>
            <a:endParaRPr lang="en-US" sz="4300" b="1" dirty="0"/>
          </a:p>
          <a:p>
            <a:endParaRPr lang="en-US" sz="4300" b="1" dirty="0"/>
          </a:p>
          <a:p>
            <a:endParaRPr lang="en-GB" sz="4300" dirty="0"/>
          </a:p>
        </p:txBody>
      </p:sp>
      <p:sp>
        <p:nvSpPr>
          <p:cNvPr id="5" name="TextBox 4">
            <a:extLst>
              <a:ext uri="{FF2B5EF4-FFF2-40B4-BE49-F238E27FC236}">
                <a16:creationId xmlns:a16="http://schemas.microsoft.com/office/drawing/2014/main" id="{0BDBCB69-B4C1-8ED9-B88A-1AE27F03F86D}"/>
              </a:ext>
            </a:extLst>
          </p:cNvPr>
          <p:cNvSpPr txBox="1"/>
          <p:nvPr/>
        </p:nvSpPr>
        <p:spPr>
          <a:xfrm>
            <a:off x="2607012" y="3007109"/>
            <a:ext cx="18385277" cy="2282676"/>
          </a:xfrm>
          <a:prstGeom prst="rect">
            <a:avLst/>
          </a:prstGeom>
          <a:noFill/>
        </p:spPr>
        <p:txBody>
          <a:bodyPr wrap="square">
            <a:spAutoFit/>
          </a:bodyPr>
          <a:lstStyle/>
          <a:p>
            <a:pPr algn="l">
              <a:spcBef>
                <a:spcPts val="1200"/>
              </a:spcBef>
              <a:spcAft>
                <a:spcPts val="1200"/>
              </a:spcAft>
              <a:buFont typeface="Arial" panose="020B0604020202020204" pitchFamily="34" charset="0"/>
              <a:buChar char="•"/>
            </a:pPr>
            <a:r>
              <a:rPr lang="en-US" sz="3800" b="0" i="0" dirty="0">
                <a:solidFill>
                  <a:srgbClr val="0F1115"/>
                </a:solidFill>
                <a:effectLst/>
                <a:latin typeface="quote-cjk-patch"/>
              </a:rPr>
              <a:t>32 African countries included nexus language in NDC 3.0 drafts (as of Feb 2025)</a:t>
            </a:r>
          </a:p>
          <a:p>
            <a:pPr algn="l">
              <a:spcBef>
                <a:spcPts val="450"/>
              </a:spcBef>
              <a:spcAft>
                <a:spcPts val="1200"/>
              </a:spcAft>
              <a:buFont typeface="Arial" panose="020B0604020202020204" pitchFamily="34" charset="0"/>
              <a:buChar char="•"/>
            </a:pPr>
            <a:r>
              <a:rPr lang="en-US" sz="3800" b="0" i="0" dirty="0">
                <a:solidFill>
                  <a:srgbClr val="0F1115"/>
                </a:solidFill>
                <a:effectLst/>
                <a:latin typeface="quote-cjk-patch"/>
              </a:rPr>
              <a:t>8 </a:t>
            </a:r>
            <a:r>
              <a:rPr lang="en-US" sz="3800" b="1" dirty="0">
                <a:solidFill>
                  <a:srgbClr val="0F1115"/>
                </a:solidFill>
                <a:latin typeface="quote-cjk-patch"/>
              </a:rPr>
              <a:t>T</a:t>
            </a:r>
            <a:r>
              <a:rPr lang="en-US" sz="3800" b="1" i="0" dirty="0">
                <a:solidFill>
                  <a:srgbClr val="0F1115"/>
                </a:solidFill>
                <a:effectLst/>
                <a:latin typeface="quote-cjk-patch"/>
              </a:rPr>
              <a:t>ransboundary</a:t>
            </a:r>
            <a:r>
              <a:rPr lang="en-US" sz="3800" b="0" i="0" dirty="0">
                <a:solidFill>
                  <a:srgbClr val="0F1115"/>
                </a:solidFill>
                <a:effectLst/>
                <a:latin typeface="quote-cjk-patch"/>
              </a:rPr>
              <a:t> basins reference nexus in updated master plans</a:t>
            </a:r>
          </a:p>
          <a:p>
            <a:pPr algn="l">
              <a:spcBef>
                <a:spcPts val="450"/>
              </a:spcBef>
              <a:spcAft>
                <a:spcPts val="1200"/>
              </a:spcAft>
              <a:buFont typeface="Arial" panose="020B0604020202020204" pitchFamily="34" charset="0"/>
              <a:buChar char="•"/>
            </a:pPr>
            <a:r>
              <a:rPr lang="en-US" sz="3800" b="0" i="0" dirty="0">
                <a:solidFill>
                  <a:srgbClr val="0F1115"/>
                </a:solidFill>
                <a:effectLst/>
                <a:latin typeface="quote-cjk-patch"/>
              </a:rPr>
              <a:t>SADC Regional Water Policy revision (2025) explicitly adopts the WEF </a:t>
            </a:r>
            <a:r>
              <a:rPr lang="en-US" sz="3800" dirty="0">
                <a:solidFill>
                  <a:srgbClr val="0F1115"/>
                </a:solidFill>
                <a:latin typeface="quote-cjk-patch"/>
              </a:rPr>
              <a:t>N</a:t>
            </a:r>
            <a:r>
              <a:rPr lang="en-US" sz="3800" b="0" i="0" dirty="0">
                <a:solidFill>
                  <a:srgbClr val="0F1115"/>
                </a:solidFill>
                <a:effectLst/>
                <a:latin typeface="quote-cjk-patch"/>
              </a:rPr>
              <a:t>exus approach</a:t>
            </a:r>
          </a:p>
        </p:txBody>
      </p:sp>
      <p:graphicFrame>
        <p:nvGraphicFramePr>
          <p:cNvPr id="10" name="Table 9">
            <a:extLst>
              <a:ext uri="{FF2B5EF4-FFF2-40B4-BE49-F238E27FC236}">
                <a16:creationId xmlns:a16="http://schemas.microsoft.com/office/drawing/2014/main" id="{F39823AA-E1DF-C661-F7F6-4E44FE8E6F9A}"/>
              </a:ext>
            </a:extLst>
          </p:cNvPr>
          <p:cNvGraphicFramePr>
            <a:graphicFrameLocks noGrp="1"/>
          </p:cNvGraphicFramePr>
          <p:nvPr>
            <p:extLst>
              <p:ext uri="{D42A27DB-BD31-4B8C-83A1-F6EECF244321}">
                <p14:modId xmlns:p14="http://schemas.microsoft.com/office/powerpoint/2010/main" val="985544941"/>
              </p:ext>
            </p:extLst>
          </p:nvPr>
        </p:nvGraphicFramePr>
        <p:xfrm>
          <a:off x="3657600" y="6561503"/>
          <a:ext cx="9768468" cy="6696509"/>
        </p:xfrm>
        <a:graphic>
          <a:graphicData uri="http://schemas.openxmlformats.org/drawingml/2006/table">
            <a:tbl>
              <a:tblPr>
                <a:tableStyleId>{5C22544A-7EE6-4342-B048-85BDC9FD1C3A}</a:tableStyleId>
              </a:tblPr>
              <a:tblGrid>
                <a:gridCol w="4901012">
                  <a:extLst>
                    <a:ext uri="{9D8B030D-6E8A-4147-A177-3AD203B41FA5}">
                      <a16:colId xmlns:a16="http://schemas.microsoft.com/office/drawing/2014/main" val="668612023"/>
                    </a:ext>
                  </a:extLst>
                </a:gridCol>
                <a:gridCol w="2357449">
                  <a:extLst>
                    <a:ext uri="{9D8B030D-6E8A-4147-A177-3AD203B41FA5}">
                      <a16:colId xmlns:a16="http://schemas.microsoft.com/office/drawing/2014/main" val="2226749532"/>
                    </a:ext>
                  </a:extLst>
                </a:gridCol>
                <a:gridCol w="2510007">
                  <a:extLst>
                    <a:ext uri="{9D8B030D-6E8A-4147-A177-3AD203B41FA5}">
                      <a16:colId xmlns:a16="http://schemas.microsoft.com/office/drawing/2014/main" val="2140944789"/>
                    </a:ext>
                  </a:extLst>
                </a:gridCol>
              </a:tblGrid>
              <a:tr h="1270985">
                <a:tc>
                  <a:txBody>
                    <a:bodyPr/>
                    <a:lstStyle/>
                    <a:p>
                      <a:pPr algn="l" fontAlgn="ctr">
                        <a:buNone/>
                      </a:pPr>
                      <a:r>
                        <a:rPr lang="en-ZA" sz="3700" b="1" i="1" u="none" strike="noStrike" dirty="0">
                          <a:effectLst/>
                        </a:rPr>
                        <a:t>Indicator</a:t>
                      </a:r>
                      <a:endParaRPr lang="en-ZA" sz="3700" b="1" i="1" u="none" strike="noStrike" dirty="0">
                        <a:solidFill>
                          <a:srgbClr val="0F1115"/>
                        </a:solidFill>
                        <a:effectLst/>
                        <a:latin typeface="Segoe UI" panose="020B0502040204020203" pitchFamily="34" charset="0"/>
                      </a:endParaRPr>
                    </a:p>
                  </a:txBody>
                  <a:tcPr marL="36858" marR="3071" marT="3071" marB="0" anchor="ctr"/>
                </a:tc>
                <a:tc>
                  <a:txBody>
                    <a:bodyPr/>
                    <a:lstStyle/>
                    <a:p>
                      <a:pPr algn="l" fontAlgn="ctr">
                        <a:buNone/>
                      </a:pPr>
                      <a:r>
                        <a:rPr lang="en-ZA" sz="3700" b="1" i="1" u="none" strike="noStrike" dirty="0">
                          <a:effectLst/>
                        </a:rPr>
                        <a:t>2020 Baseline</a:t>
                      </a:r>
                      <a:endParaRPr lang="en-ZA" sz="3700" b="1" i="1" u="none" strike="noStrike" dirty="0">
                        <a:solidFill>
                          <a:srgbClr val="0F1115"/>
                        </a:solidFill>
                        <a:effectLst/>
                        <a:latin typeface="Segoe UI" panose="020B0502040204020203" pitchFamily="34" charset="0"/>
                      </a:endParaRPr>
                    </a:p>
                  </a:txBody>
                  <a:tcPr marL="36858" marR="3071" marT="3071" marB="0" anchor="ctr"/>
                </a:tc>
                <a:tc>
                  <a:txBody>
                    <a:bodyPr/>
                    <a:lstStyle/>
                    <a:p>
                      <a:pPr algn="l" fontAlgn="ctr">
                        <a:buNone/>
                      </a:pPr>
                      <a:r>
                        <a:rPr lang="en-ZA" sz="3700" b="1" i="1" u="none" strike="noStrike" dirty="0">
                          <a:effectLst/>
                        </a:rPr>
                        <a:t>2025 Status</a:t>
                      </a:r>
                      <a:endParaRPr lang="en-ZA" sz="3700" b="1" i="1" u="none" strike="noStrike" dirty="0">
                        <a:solidFill>
                          <a:srgbClr val="0F1115"/>
                        </a:solidFill>
                        <a:effectLst/>
                        <a:latin typeface="Segoe UI" panose="020B0502040204020203" pitchFamily="34" charset="0"/>
                      </a:endParaRPr>
                    </a:p>
                  </a:txBody>
                  <a:tcPr marL="36858" marR="3071" marT="3071" marB="0" anchor="ctr"/>
                </a:tc>
                <a:extLst>
                  <a:ext uri="{0D108BD9-81ED-4DB2-BD59-A6C34878D82A}">
                    <a16:rowId xmlns:a16="http://schemas.microsoft.com/office/drawing/2014/main" val="1419220299"/>
                  </a:ext>
                </a:extLst>
              </a:tr>
              <a:tr h="1270985">
                <a:tc>
                  <a:txBody>
                    <a:bodyPr/>
                    <a:lstStyle/>
                    <a:p>
                      <a:pPr algn="l" fontAlgn="ctr">
                        <a:buNone/>
                      </a:pPr>
                      <a:r>
                        <a:rPr lang="en-ZA" sz="3400" u="none" strike="noStrike" dirty="0">
                          <a:effectLst/>
                        </a:rPr>
                        <a:t>Bankable multi-country proposals</a:t>
                      </a:r>
                      <a:endParaRPr lang="en-ZA" sz="3400" b="0" i="0" u="none" strike="noStrike" dirty="0">
                        <a:solidFill>
                          <a:srgbClr val="0F1115"/>
                        </a:solidFill>
                        <a:effectLst/>
                        <a:latin typeface="Segoe UI" panose="020B0502040204020203" pitchFamily="34" charset="0"/>
                      </a:endParaRPr>
                    </a:p>
                  </a:txBody>
                  <a:tcPr marL="36858" marR="3071" marT="3071" marB="0" anchor="ctr"/>
                </a:tc>
                <a:tc>
                  <a:txBody>
                    <a:bodyPr/>
                    <a:lstStyle/>
                    <a:p>
                      <a:pPr algn="l" fontAlgn="ctr">
                        <a:buNone/>
                      </a:pPr>
                      <a:r>
                        <a:rPr lang="en-ZA" sz="3400" u="none" strike="noStrike" dirty="0">
                          <a:effectLst/>
                        </a:rPr>
                        <a:t>2</a:t>
                      </a:r>
                      <a:endParaRPr lang="en-ZA" sz="3400" b="0" i="0" u="none" strike="noStrike" dirty="0">
                        <a:solidFill>
                          <a:srgbClr val="0F1115"/>
                        </a:solidFill>
                        <a:effectLst/>
                        <a:latin typeface="Segoe UI" panose="020B0502040204020203" pitchFamily="34" charset="0"/>
                      </a:endParaRPr>
                    </a:p>
                  </a:txBody>
                  <a:tcPr marL="36858" marR="3071" marT="3071" marB="0" anchor="ctr"/>
                </a:tc>
                <a:tc>
                  <a:txBody>
                    <a:bodyPr/>
                    <a:lstStyle/>
                    <a:p>
                      <a:pPr algn="l" fontAlgn="ctr">
                        <a:buNone/>
                      </a:pPr>
                      <a:r>
                        <a:rPr lang="en-ZA" sz="3400" u="none" strike="noStrike">
                          <a:effectLst/>
                        </a:rPr>
                        <a:t>16</a:t>
                      </a:r>
                      <a:endParaRPr lang="en-ZA" sz="3400" b="0" i="0" u="none" strike="noStrike">
                        <a:solidFill>
                          <a:srgbClr val="0F1115"/>
                        </a:solidFill>
                        <a:effectLst/>
                        <a:latin typeface="Segoe UI" panose="020B0502040204020203" pitchFamily="34" charset="0"/>
                      </a:endParaRPr>
                    </a:p>
                  </a:txBody>
                  <a:tcPr marL="36858" marR="3071" marT="3071" marB="0" anchor="ctr"/>
                </a:tc>
                <a:extLst>
                  <a:ext uri="{0D108BD9-81ED-4DB2-BD59-A6C34878D82A}">
                    <a16:rowId xmlns:a16="http://schemas.microsoft.com/office/drawing/2014/main" val="4220635173"/>
                  </a:ext>
                </a:extLst>
              </a:tr>
              <a:tr h="1270985">
                <a:tc>
                  <a:txBody>
                    <a:bodyPr/>
                    <a:lstStyle/>
                    <a:p>
                      <a:pPr algn="l" fontAlgn="ctr">
                        <a:buNone/>
                      </a:pPr>
                      <a:r>
                        <a:rPr lang="en-US" sz="3400" u="none" strike="noStrike" dirty="0">
                          <a:effectLst/>
                        </a:rPr>
                        <a:t>RBOs with GCF readiness support</a:t>
                      </a:r>
                      <a:endParaRPr lang="en-US" sz="3400" b="0" i="0" u="none" strike="noStrike" dirty="0">
                        <a:solidFill>
                          <a:srgbClr val="0F1115"/>
                        </a:solidFill>
                        <a:effectLst/>
                        <a:latin typeface="Segoe UI" panose="020B0502040204020203" pitchFamily="34" charset="0"/>
                      </a:endParaRPr>
                    </a:p>
                  </a:txBody>
                  <a:tcPr marL="36858" marR="3071" marT="3071" marB="0" anchor="ctr"/>
                </a:tc>
                <a:tc>
                  <a:txBody>
                    <a:bodyPr/>
                    <a:lstStyle/>
                    <a:p>
                      <a:pPr algn="l" fontAlgn="ctr">
                        <a:buNone/>
                      </a:pPr>
                      <a:r>
                        <a:rPr lang="en-ZA" sz="3400" u="none" strike="noStrike" dirty="0">
                          <a:effectLst/>
                        </a:rPr>
                        <a:t>3</a:t>
                      </a:r>
                      <a:endParaRPr lang="en-ZA" sz="3400" b="0" i="0" u="none" strike="noStrike" dirty="0">
                        <a:solidFill>
                          <a:srgbClr val="0F1115"/>
                        </a:solidFill>
                        <a:effectLst/>
                        <a:latin typeface="Segoe UI" panose="020B0502040204020203" pitchFamily="34" charset="0"/>
                      </a:endParaRPr>
                    </a:p>
                  </a:txBody>
                  <a:tcPr marL="36858" marR="3071" marT="3071" marB="0" anchor="ctr"/>
                </a:tc>
                <a:tc>
                  <a:txBody>
                    <a:bodyPr/>
                    <a:lstStyle/>
                    <a:p>
                      <a:pPr algn="l" fontAlgn="ctr">
                        <a:buNone/>
                      </a:pPr>
                      <a:r>
                        <a:rPr lang="en-ZA" sz="3400" u="none" strike="noStrike">
                          <a:effectLst/>
                        </a:rPr>
                        <a:t>12</a:t>
                      </a:r>
                      <a:endParaRPr lang="en-ZA" sz="3400" b="0" i="0" u="none" strike="noStrike">
                        <a:solidFill>
                          <a:srgbClr val="0F1115"/>
                        </a:solidFill>
                        <a:effectLst/>
                        <a:latin typeface="Segoe UI" panose="020B0502040204020203" pitchFamily="34" charset="0"/>
                      </a:endParaRPr>
                    </a:p>
                  </a:txBody>
                  <a:tcPr marL="36858" marR="3071" marT="3071" marB="0" anchor="ctr"/>
                </a:tc>
                <a:extLst>
                  <a:ext uri="{0D108BD9-81ED-4DB2-BD59-A6C34878D82A}">
                    <a16:rowId xmlns:a16="http://schemas.microsoft.com/office/drawing/2014/main" val="799452869"/>
                  </a:ext>
                </a:extLst>
              </a:tr>
              <a:tr h="1270985">
                <a:tc>
                  <a:txBody>
                    <a:bodyPr/>
                    <a:lstStyle/>
                    <a:p>
                      <a:pPr algn="l" fontAlgn="ctr">
                        <a:buNone/>
                      </a:pPr>
                      <a:r>
                        <a:rPr lang="en-ZA" sz="3400" u="none" strike="noStrike">
                          <a:effectLst/>
                        </a:rPr>
                        <a:t>Blended finance transactions closed</a:t>
                      </a:r>
                      <a:endParaRPr lang="en-ZA" sz="3400" b="0" i="0" u="none" strike="noStrike">
                        <a:solidFill>
                          <a:srgbClr val="0F1115"/>
                        </a:solidFill>
                        <a:effectLst/>
                        <a:latin typeface="Segoe UI" panose="020B0502040204020203" pitchFamily="34" charset="0"/>
                      </a:endParaRPr>
                    </a:p>
                  </a:txBody>
                  <a:tcPr marL="36858" marR="3071" marT="3071" marB="0" anchor="ctr"/>
                </a:tc>
                <a:tc>
                  <a:txBody>
                    <a:bodyPr/>
                    <a:lstStyle/>
                    <a:p>
                      <a:pPr algn="l" fontAlgn="ctr">
                        <a:buNone/>
                      </a:pPr>
                      <a:r>
                        <a:rPr lang="en-ZA" sz="3400" u="none" strike="noStrike">
                          <a:effectLst/>
                        </a:rPr>
                        <a:t>0</a:t>
                      </a:r>
                      <a:endParaRPr lang="en-ZA" sz="3400" b="0" i="0" u="none" strike="noStrike">
                        <a:solidFill>
                          <a:srgbClr val="0F1115"/>
                        </a:solidFill>
                        <a:effectLst/>
                        <a:latin typeface="Segoe UI" panose="020B0502040204020203" pitchFamily="34" charset="0"/>
                      </a:endParaRPr>
                    </a:p>
                  </a:txBody>
                  <a:tcPr marL="36858" marR="3071" marT="3071" marB="0" anchor="ctr"/>
                </a:tc>
                <a:tc>
                  <a:txBody>
                    <a:bodyPr/>
                    <a:lstStyle/>
                    <a:p>
                      <a:pPr algn="l" fontAlgn="ctr">
                        <a:buNone/>
                      </a:pPr>
                      <a:r>
                        <a:rPr lang="en-ZA" sz="3400" u="none" strike="noStrike" dirty="0">
                          <a:effectLst/>
                        </a:rPr>
                        <a:t>5</a:t>
                      </a:r>
                      <a:endParaRPr lang="en-ZA" sz="3400" b="0" i="0" u="none" strike="noStrike" dirty="0">
                        <a:solidFill>
                          <a:srgbClr val="0F1115"/>
                        </a:solidFill>
                        <a:effectLst/>
                        <a:latin typeface="Segoe UI" panose="020B0502040204020203" pitchFamily="34" charset="0"/>
                      </a:endParaRPr>
                    </a:p>
                  </a:txBody>
                  <a:tcPr marL="36858" marR="3071" marT="3071" marB="0" anchor="ctr"/>
                </a:tc>
                <a:extLst>
                  <a:ext uri="{0D108BD9-81ED-4DB2-BD59-A6C34878D82A}">
                    <a16:rowId xmlns:a16="http://schemas.microsoft.com/office/drawing/2014/main" val="3699553236"/>
                  </a:ext>
                </a:extLst>
              </a:tr>
              <a:tr h="1612569">
                <a:tc>
                  <a:txBody>
                    <a:bodyPr/>
                    <a:lstStyle/>
                    <a:p>
                      <a:pPr algn="l" fontAlgn="ctr">
                        <a:buNone/>
                      </a:pPr>
                      <a:r>
                        <a:rPr lang="en-US" sz="3400" u="none" strike="noStrike">
                          <a:effectLst/>
                        </a:rPr>
                        <a:t>Multi-country GCF concept notes submitted</a:t>
                      </a:r>
                      <a:endParaRPr lang="en-US" sz="3400" b="0" i="0" u="none" strike="noStrike">
                        <a:solidFill>
                          <a:srgbClr val="0F1115"/>
                        </a:solidFill>
                        <a:effectLst/>
                        <a:latin typeface="Segoe UI" panose="020B0502040204020203" pitchFamily="34" charset="0"/>
                      </a:endParaRPr>
                    </a:p>
                  </a:txBody>
                  <a:tcPr marL="36858" marR="3071" marT="3071" marB="0" anchor="ctr"/>
                </a:tc>
                <a:tc>
                  <a:txBody>
                    <a:bodyPr/>
                    <a:lstStyle/>
                    <a:p>
                      <a:pPr algn="l" fontAlgn="ctr">
                        <a:buNone/>
                      </a:pPr>
                      <a:r>
                        <a:rPr lang="en-ZA" sz="3400" u="none" strike="noStrike">
                          <a:effectLst/>
                        </a:rPr>
                        <a:t>1</a:t>
                      </a:r>
                      <a:endParaRPr lang="en-ZA" sz="3400" b="0" i="0" u="none" strike="noStrike">
                        <a:solidFill>
                          <a:srgbClr val="0F1115"/>
                        </a:solidFill>
                        <a:effectLst/>
                        <a:latin typeface="Segoe UI" panose="020B0502040204020203" pitchFamily="34" charset="0"/>
                      </a:endParaRPr>
                    </a:p>
                  </a:txBody>
                  <a:tcPr marL="36858" marR="3071" marT="3071" marB="0" anchor="ctr"/>
                </a:tc>
                <a:tc>
                  <a:txBody>
                    <a:bodyPr/>
                    <a:lstStyle/>
                    <a:p>
                      <a:pPr algn="l" fontAlgn="ctr">
                        <a:buNone/>
                      </a:pPr>
                      <a:r>
                        <a:rPr lang="en-ZA" sz="3400" u="none" strike="noStrike" dirty="0">
                          <a:effectLst/>
                        </a:rPr>
                        <a:t>7</a:t>
                      </a:r>
                      <a:endParaRPr lang="en-ZA" sz="3400" b="0" i="0" u="none" strike="noStrike" dirty="0">
                        <a:solidFill>
                          <a:srgbClr val="0F1115"/>
                        </a:solidFill>
                        <a:effectLst/>
                        <a:latin typeface="Segoe UI" panose="020B0502040204020203" pitchFamily="34" charset="0"/>
                      </a:endParaRPr>
                    </a:p>
                  </a:txBody>
                  <a:tcPr marL="36858" marR="3071" marT="3071" marB="0" anchor="ctr"/>
                </a:tc>
                <a:extLst>
                  <a:ext uri="{0D108BD9-81ED-4DB2-BD59-A6C34878D82A}">
                    <a16:rowId xmlns:a16="http://schemas.microsoft.com/office/drawing/2014/main" val="1228177558"/>
                  </a:ext>
                </a:extLst>
              </a:tr>
            </a:tbl>
          </a:graphicData>
        </a:graphic>
      </p:graphicFrame>
      <p:sp>
        <p:nvSpPr>
          <p:cNvPr id="4" name="TextBox 3">
            <a:extLst>
              <a:ext uri="{FF2B5EF4-FFF2-40B4-BE49-F238E27FC236}">
                <a16:creationId xmlns:a16="http://schemas.microsoft.com/office/drawing/2014/main" id="{ABF9170F-8D26-C4D6-09A9-2F0DFB2470C4}"/>
              </a:ext>
            </a:extLst>
          </p:cNvPr>
          <p:cNvSpPr txBox="1"/>
          <p:nvPr/>
        </p:nvSpPr>
        <p:spPr>
          <a:xfrm>
            <a:off x="14139155" y="7902221"/>
            <a:ext cx="9868710" cy="4714111"/>
          </a:xfrm>
          <a:prstGeom prst="rect">
            <a:avLst/>
          </a:prstGeom>
          <a:noFill/>
        </p:spPr>
        <p:txBody>
          <a:bodyPr wrap="square">
            <a:spAutoFit/>
          </a:bodyPr>
          <a:lstStyle/>
          <a:p>
            <a:pPr algn="l">
              <a:spcBef>
                <a:spcPts val="1200"/>
              </a:spcBef>
              <a:spcAft>
                <a:spcPts val="1200"/>
              </a:spcAft>
              <a:buNone/>
            </a:pPr>
            <a:r>
              <a:rPr lang="en-US" sz="3600" b="1" i="0" dirty="0">
                <a:effectLst/>
                <a:latin typeface="+mj-lt"/>
              </a:rPr>
              <a:t>Achievement 3: Institutional Learning Accelerated</a:t>
            </a:r>
            <a:endParaRPr lang="en-US" sz="3600" b="0" i="0" dirty="0">
              <a:effectLst/>
              <a:latin typeface="+mj-lt"/>
            </a:endParaRPr>
          </a:p>
          <a:p>
            <a:pPr algn="l">
              <a:spcBef>
                <a:spcPts val="1200"/>
              </a:spcBef>
              <a:spcAft>
                <a:spcPts val="1200"/>
              </a:spcAft>
              <a:buFont typeface="Arial" panose="020B0604020202020204" pitchFamily="34" charset="0"/>
              <a:buChar char="•"/>
            </a:pPr>
            <a:r>
              <a:rPr lang="en-US" sz="3600" b="0" i="0" dirty="0">
                <a:solidFill>
                  <a:srgbClr val="0F1115"/>
                </a:solidFill>
                <a:effectLst/>
                <a:latin typeface="quote-cjk-patch"/>
              </a:rPr>
              <a:t>RBO-NDA coordination platforms established in 6 basins</a:t>
            </a:r>
          </a:p>
          <a:p>
            <a:pPr algn="l">
              <a:spcBef>
                <a:spcPts val="450"/>
              </a:spcBef>
              <a:spcAft>
                <a:spcPts val="1200"/>
              </a:spcAft>
              <a:buFont typeface="Arial" panose="020B0604020202020204" pitchFamily="34" charset="0"/>
              <a:buChar char="•"/>
            </a:pPr>
            <a:r>
              <a:rPr lang="en-US" sz="3600" dirty="0">
                <a:solidFill>
                  <a:srgbClr val="0F1115"/>
                </a:solidFill>
                <a:latin typeface="quote-cjk-patch"/>
              </a:rPr>
              <a:t>WEF </a:t>
            </a:r>
            <a:r>
              <a:rPr lang="en-US" sz="3600" b="0" i="0" dirty="0">
                <a:solidFill>
                  <a:srgbClr val="0F1115"/>
                </a:solidFill>
                <a:effectLst/>
                <a:latin typeface="quote-cjk-patch"/>
              </a:rPr>
              <a:t>Nexus training integrated into 14 university curricula</a:t>
            </a:r>
          </a:p>
          <a:p>
            <a:pPr algn="l">
              <a:spcBef>
                <a:spcPts val="450"/>
              </a:spcBef>
              <a:spcAft>
                <a:spcPts val="1200"/>
              </a:spcAft>
              <a:buFont typeface="Arial" panose="020B0604020202020204" pitchFamily="34" charset="0"/>
              <a:buChar char="•"/>
            </a:pPr>
            <a:r>
              <a:rPr lang="en-US" sz="3600" b="0" i="0" dirty="0">
                <a:solidFill>
                  <a:srgbClr val="0F1115"/>
                </a:solidFill>
                <a:effectLst/>
                <a:latin typeface="quote-cjk-patch"/>
              </a:rPr>
              <a:t>Youth WEF Nexus fellows program launched</a:t>
            </a:r>
          </a:p>
        </p:txBody>
      </p:sp>
    </p:spTree>
    <p:extLst>
      <p:ext uri="{BB962C8B-B14F-4D97-AF65-F5344CB8AC3E}">
        <p14:creationId xmlns:p14="http://schemas.microsoft.com/office/powerpoint/2010/main" val="567003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7B4C5E-8B44-71DF-9A49-7F091AAE49AB}"/>
              </a:ext>
            </a:extLst>
          </p:cNvPr>
          <p:cNvSpPr txBox="1"/>
          <p:nvPr/>
        </p:nvSpPr>
        <p:spPr>
          <a:xfrm>
            <a:off x="3858514" y="607350"/>
            <a:ext cx="20519136" cy="12223859"/>
          </a:xfrm>
          <a:prstGeom prst="rect">
            <a:avLst/>
          </a:prstGeom>
          <a:noFill/>
        </p:spPr>
        <p:txBody>
          <a:bodyPr wrap="square">
            <a:spAutoFit/>
          </a:bodyPr>
          <a:lstStyle/>
          <a:p>
            <a:pPr algn="l">
              <a:lnSpc>
                <a:spcPts val="2400"/>
              </a:lnSpc>
              <a:spcBef>
                <a:spcPts val="2400"/>
              </a:spcBef>
              <a:spcAft>
                <a:spcPts val="1200"/>
              </a:spcAft>
              <a:buNone/>
            </a:pPr>
            <a:r>
              <a:rPr lang="en-US" sz="4000" b="1" dirty="0">
                <a:solidFill>
                  <a:srgbClr val="0F1115"/>
                </a:solidFill>
                <a:effectLst/>
                <a:latin typeface="quote-cjk-patch"/>
              </a:rPr>
              <a:t>EXECUTIVE SUMMARY</a:t>
            </a:r>
          </a:p>
          <a:p>
            <a:pPr algn="l">
              <a:spcBef>
                <a:spcPts val="1200"/>
              </a:spcBef>
              <a:spcAft>
                <a:spcPts val="1200"/>
              </a:spcAft>
              <a:buNone/>
            </a:pPr>
            <a:r>
              <a:rPr lang="en-US" sz="4000" b="0" i="0" dirty="0">
                <a:solidFill>
                  <a:srgbClr val="0F1115"/>
                </a:solidFill>
                <a:effectLst/>
                <a:latin typeface="quote-cjk-patch"/>
              </a:rPr>
              <a:t>This updated module responds directly to the latest Pan-African dialogue on water resources </a:t>
            </a:r>
            <a:r>
              <a:rPr lang="en-US" sz="4000" dirty="0">
                <a:solidFill>
                  <a:srgbClr val="0F1115"/>
                </a:solidFill>
                <a:latin typeface="quote-cjk-patch"/>
              </a:rPr>
              <a:t>management, </a:t>
            </a:r>
            <a:r>
              <a:rPr lang="en-US" sz="4000" b="0" i="0" dirty="0">
                <a:solidFill>
                  <a:srgbClr val="0F1115"/>
                </a:solidFill>
                <a:effectLst/>
                <a:latin typeface="quote-cjk-patch"/>
              </a:rPr>
              <a:t>which brings together River Basin </a:t>
            </a:r>
            <a:r>
              <a:rPr lang="en-US" sz="4000" b="0" i="0" dirty="0" err="1">
                <a:solidFill>
                  <a:srgbClr val="0F1115"/>
                </a:solidFill>
                <a:effectLst/>
                <a:latin typeface="quote-cjk-patch"/>
              </a:rPr>
              <a:t>Organisations</a:t>
            </a:r>
            <a:r>
              <a:rPr lang="en-US" sz="4000" b="0" i="0" dirty="0">
                <a:solidFill>
                  <a:srgbClr val="0F1115"/>
                </a:solidFill>
                <a:effectLst/>
                <a:latin typeface="quote-cjk-patch"/>
              </a:rPr>
              <a:t>, climate finance institutions (GCF, GEF, AF, AfDB, even FRLD), AUDA-NEPAD, RECs such as SADC, ECOWAS, IGAD, Member States, private sector and civil society. </a:t>
            </a:r>
          </a:p>
          <a:p>
            <a:pPr algn="l">
              <a:spcBef>
                <a:spcPts val="1200"/>
              </a:spcBef>
              <a:spcAft>
                <a:spcPts val="1200"/>
              </a:spcAft>
              <a:buNone/>
            </a:pPr>
            <a:r>
              <a:rPr lang="en-US" sz="4000" b="0" i="0" dirty="0">
                <a:solidFill>
                  <a:srgbClr val="0F1115"/>
                </a:solidFill>
                <a:effectLst/>
                <a:latin typeface="quote-cjk-patch"/>
              </a:rPr>
              <a:t>The latest dialogue and insights reveal that while the WEF nexus has matured significantly since 2011, the next frontier requires moving from conceptual discourse to </a:t>
            </a:r>
            <a:r>
              <a:rPr lang="en-US" sz="4000" b="1" i="0" dirty="0">
                <a:solidFill>
                  <a:srgbClr val="0F1115"/>
                </a:solidFill>
                <a:effectLst/>
                <a:latin typeface="quote-cjk-patch"/>
              </a:rPr>
              <a:t>systems architecture</a:t>
            </a:r>
            <a:r>
              <a:rPr lang="en-US" sz="4000" b="0" i="0" dirty="0">
                <a:solidFill>
                  <a:srgbClr val="0F1115"/>
                </a:solidFill>
                <a:effectLst/>
                <a:latin typeface="quote-cjk-patch"/>
              </a:rPr>
              <a:t>.</a:t>
            </a:r>
          </a:p>
          <a:p>
            <a:pPr algn="l">
              <a:spcBef>
                <a:spcPts val="1200"/>
              </a:spcBef>
              <a:spcAft>
                <a:spcPts val="1200"/>
              </a:spcAft>
              <a:buNone/>
            </a:pPr>
            <a:r>
              <a:rPr lang="en-US" sz="4000" b="0" i="0" dirty="0">
                <a:solidFill>
                  <a:srgbClr val="0F1115"/>
                </a:solidFill>
                <a:effectLst/>
                <a:latin typeface="quote-cjk-patch"/>
              </a:rPr>
              <a:t>Three structural reform areas emerged with striking consensus:</a:t>
            </a:r>
          </a:p>
          <a:p>
            <a:pPr algn="l">
              <a:spcBef>
                <a:spcPts val="1200"/>
              </a:spcBef>
              <a:spcAft>
                <a:spcPts val="1200"/>
              </a:spcAft>
              <a:buFont typeface="+mj-lt"/>
              <a:buAutoNum type="arabicPeriod"/>
            </a:pPr>
            <a:r>
              <a:rPr lang="en-US" sz="4000" b="1" i="0" dirty="0">
                <a:solidFill>
                  <a:srgbClr val="0F1115"/>
                </a:solidFill>
                <a:effectLst/>
                <a:latin typeface="quote-cjk-patch"/>
              </a:rPr>
              <a:t>Climate finance alignment</a:t>
            </a:r>
            <a:r>
              <a:rPr lang="en-US" sz="4000" b="0" i="0" dirty="0">
                <a:solidFill>
                  <a:srgbClr val="0F1115"/>
                </a:solidFill>
                <a:effectLst/>
                <a:latin typeface="quote-cjk-patch"/>
              </a:rPr>
              <a:t> between nationally-siloed access mechanisms and transboundary basin governance</a:t>
            </a:r>
          </a:p>
          <a:p>
            <a:pPr algn="l">
              <a:spcBef>
                <a:spcPts val="450"/>
              </a:spcBef>
              <a:spcAft>
                <a:spcPts val="1200"/>
              </a:spcAft>
              <a:buFont typeface="+mj-lt"/>
              <a:buAutoNum type="arabicPeriod"/>
            </a:pPr>
            <a:r>
              <a:rPr lang="en-US" sz="4000" b="1" i="0" dirty="0">
                <a:solidFill>
                  <a:srgbClr val="0F1115"/>
                </a:solidFill>
                <a:effectLst/>
                <a:latin typeface="quote-cjk-patch"/>
              </a:rPr>
              <a:t>Multi-country institutional coordination</a:t>
            </a:r>
            <a:r>
              <a:rPr lang="en-US" sz="4000" b="0" i="0" dirty="0">
                <a:solidFill>
                  <a:srgbClr val="0F1115"/>
                </a:solidFill>
                <a:effectLst/>
                <a:latin typeface="quote-cjk-patch"/>
              </a:rPr>
              <a:t> that enables cross-sectoral, transdisciplinary cooperation</a:t>
            </a:r>
          </a:p>
          <a:p>
            <a:pPr algn="l">
              <a:spcBef>
                <a:spcPts val="450"/>
              </a:spcBef>
              <a:spcAft>
                <a:spcPts val="1200"/>
              </a:spcAft>
              <a:buFont typeface="+mj-lt"/>
              <a:buAutoNum type="arabicPeriod"/>
            </a:pPr>
            <a:r>
              <a:rPr lang="en-US" sz="4000" b="1" i="0" dirty="0">
                <a:solidFill>
                  <a:srgbClr val="0F1115"/>
                </a:solidFill>
                <a:effectLst/>
                <a:latin typeface="quote-cjk-patch"/>
              </a:rPr>
              <a:t>Digital integration and data interoperability</a:t>
            </a:r>
            <a:r>
              <a:rPr lang="en-US" sz="4000" b="0" i="0" dirty="0">
                <a:solidFill>
                  <a:srgbClr val="0F1115"/>
                </a:solidFill>
                <a:effectLst/>
                <a:latin typeface="quote-cjk-patch"/>
              </a:rPr>
              <a:t> as foundational for investment credibility and climate risk modelling</a:t>
            </a:r>
          </a:p>
          <a:p>
            <a:pPr algn="l">
              <a:spcBef>
                <a:spcPts val="1200"/>
              </a:spcBef>
              <a:spcAft>
                <a:spcPts val="1200"/>
              </a:spcAft>
              <a:buNone/>
            </a:pPr>
            <a:r>
              <a:rPr lang="en-US" sz="4000" b="0" i="0" dirty="0">
                <a:solidFill>
                  <a:srgbClr val="0F1115"/>
                </a:solidFill>
                <a:effectLst/>
                <a:latin typeface="quote-cjk-patch"/>
              </a:rPr>
              <a:t>This module positions the WEF nexus not merely as a dialogue framework, but as a </a:t>
            </a:r>
            <a:r>
              <a:rPr lang="en-US" sz="4000" b="1" i="0" dirty="0">
                <a:solidFill>
                  <a:srgbClr val="0F1115"/>
                </a:solidFill>
                <a:effectLst/>
                <a:latin typeface="quote-cjk-patch"/>
              </a:rPr>
              <a:t>coordination mechanism for implementation, investment readiness, and cooperative development</a:t>
            </a:r>
            <a:r>
              <a:rPr lang="en-US" sz="4000" b="0" i="0" dirty="0">
                <a:solidFill>
                  <a:srgbClr val="0F1115"/>
                </a:solidFill>
                <a:effectLst/>
                <a:latin typeface="quote-cjk-patch"/>
              </a:rPr>
              <a:t> across Africa's transboundary basins.</a:t>
            </a:r>
          </a:p>
        </p:txBody>
      </p:sp>
    </p:spTree>
    <p:extLst>
      <p:ext uri="{BB962C8B-B14F-4D97-AF65-F5344CB8AC3E}">
        <p14:creationId xmlns:p14="http://schemas.microsoft.com/office/powerpoint/2010/main" val="2150028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55826-3B71-DCA7-5041-6391F50034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0AC46F5-2611-3D78-9BFF-C53645A419D5}"/>
              </a:ext>
            </a:extLst>
          </p:cNvPr>
          <p:cNvSpPr>
            <a:spLocks noGrp="1"/>
          </p:cNvSpPr>
          <p:nvPr>
            <p:ph type="title"/>
          </p:nvPr>
        </p:nvSpPr>
        <p:spPr>
          <a:xfrm>
            <a:off x="1453874" y="786131"/>
            <a:ext cx="21469899" cy="866206"/>
          </a:xfrm>
        </p:spPr>
        <p:txBody>
          <a:bodyPr>
            <a:normAutofit/>
          </a:bodyPr>
          <a:lstStyle/>
          <a:p>
            <a:r>
              <a:rPr lang="en-US" dirty="0"/>
              <a:t>GEDSI and Youth: From Add-On to Structure</a:t>
            </a:r>
            <a:r>
              <a:rPr lang="en-ZA" dirty="0"/>
              <a:t>:</a:t>
            </a:r>
          </a:p>
        </p:txBody>
      </p:sp>
      <p:sp>
        <p:nvSpPr>
          <p:cNvPr id="11" name="Content Placeholder 1">
            <a:extLst>
              <a:ext uri="{FF2B5EF4-FFF2-40B4-BE49-F238E27FC236}">
                <a16:creationId xmlns:a16="http://schemas.microsoft.com/office/drawing/2014/main" id="{3551EFB5-D6A3-8DBE-C96D-88338E78054E}"/>
              </a:ext>
            </a:extLst>
          </p:cNvPr>
          <p:cNvSpPr txBox="1">
            <a:spLocks/>
          </p:cNvSpPr>
          <p:nvPr/>
        </p:nvSpPr>
        <p:spPr>
          <a:xfrm>
            <a:off x="1453873" y="2054417"/>
            <a:ext cx="21469899"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t>The Breakthrough on Inclusion:</a:t>
            </a:r>
          </a:p>
          <a:p>
            <a:endParaRPr lang="en-US" sz="4000" b="1" dirty="0"/>
          </a:p>
          <a:p>
            <a:endParaRPr lang="en-US" sz="4000" b="1" dirty="0"/>
          </a:p>
          <a:p>
            <a:endParaRPr lang="en-US" sz="4000" b="1" dirty="0"/>
          </a:p>
          <a:p>
            <a:endParaRPr lang="en-US" sz="4000" b="1" dirty="0"/>
          </a:p>
          <a:p>
            <a:endParaRPr lang="en-US" sz="4000" b="1" dirty="0"/>
          </a:p>
          <a:p>
            <a:endParaRPr lang="en-US" sz="4000" b="1" dirty="0"/>
          </a:p>
          <a:p>
            <a:endParaRPr lang="en-US" sz="4000" b="1" dirty="0"/>
          </a:p>
          <a:p>
            <a:endParaRPr lang="en-US" sz="4000" b="1" dirty="0"/>
          </a:p>
          <a:p>
            <a:endParaRPr lang="en-GB" sz="4000" dirty="0"/>
          </a:p>
        </p:txBody>
      </p:sp>
      <p:sp>
        <p:nvSpPr>
          <p:cNvPr id="4" name="TextBox 3">
            <a:extLst>
              <a:ext uri="{FF2B5EF4-FFF2-40B4-BE49-F238E27FC236}">
                <a16:creationId xmlns:a16="http://schemas.microsoft.com/office/drawing/2014/main" id="{F44965F5-A1D5-6885-04A6-C727040F3072}"/>
              </a:ext>
            </a:extLst>
          </p:cNvPr>
          <p:cNvSpPr txBox="1"/>
          <p:nvPr/>
        </p:nvSpPr>
        <p:spPr>
          <a:xfrm>
            <a:off x="5277255" y="2941600"/>
            <a:ext cx="14936821" cy="1569660"/>
          </a:xfrm>
          <a:prstGeom prst="rect">
            <a:avLst/>
          </a:prstGeom>
          <a:noFill/>
        </p:spPr>
        <p:txBody>
          <a:bodyPr wrap="square">
            <a:spAutoFit/>
          </a:bodyPr>
          <a:lstStyle/>
          <a:p>
            <a:pPr algn="ctr">
              <a:spcBef>
                <a:spcPts val="1200"/>
              </a:spcBef>
              <a:buNone/>
            </a:pPr>
            <a:r>
              <a:rPr lang="en-US" sz="4800" b="0" i="1" dirty="0">
                <a:solidFill>
                  <a:srgbClr val="0F1115"/>
                </a:solidFill>
                <a:effectLst/>
                <a:latin typeface="quote-cjk-patch"/>
              </a:rPr>
              <a:t>"We're done being consulted. We're here to co-govern."</a:t>
            </a:r>
            <a:r>
              <a:rPr lang="en-US" sz="4800" b="0" i="0" dirty="0">
                <a:solidFill>
                  <a:srgbClr val="0F1115"/>
                </a:solidFill>
                <a:effectLst/>
                <a:latin typeface="quote-cjk-patch"/>
              </a:rPr>
              <a:t> — Pan-African Youth Water Parliament</a:t>
            </a:r>
          </a:p>
        </p:txBody>
      </p:sp>
      <p:graphicFrame>
        <p:nvGraphicFramePr>
          <p:cNvPr id="6" name="Table 5">
            <a:extLst>
              <a:ext uri="{FF2B5EF4-FFF2-40B4-BE49-F238E27FC236}">
                <a16:creationId xmlns:a16="http://schemas.microsoft.com/office/drawing/2014/main" id="{0A071F86-E86E-2159-E34E-6897802AA423}"/>
              </a:ext>
            </a:extLst>
          </p:cNvPr>
          <p:cNvGraphicFramePr>
            <a:graphicFrameLocks noGrp="1"/>
          </p:cNvGraphicFramePr>
          <p:nvPr>
            <p:extLst>
              <p:ext uri="{D42A27DB-BD31-4B8C-83A1-F6EECF244321}">
                <p14:modId xmlns:p14="http://schemas.microsoft.com/office/powerpoint/2010/main" val="1104501645"/>
              </p:ext>
            </p:extLst>
          </p:nvPr>
        </p:nvGraphicFramePr>
        <p:xfrm>
          <a:off x="2925452" y="5043590"/>
          <a:ext cx="18526740" cy="6018672"/>
        </p:xfrm>
        <a:graphic>
          <a:graphicData uri="http://schemas.openxmlformats.org/drawingml/2006/table">
            <a:tbl>
              <a:tblPr>
                <a:tableStyleId>{5C22544A-7EE6-4342-B048-85BDC9FD1C3A}</a:tableStyleId>
              </a:tblPr>
              <a:tblGrid>
                <a:gridCol w="9635660">
                  <a:extLst>
                    <a:ext uri="{9D8B030D-6E8A-4147-A177-3AD203B41FA5}">
                      <a16:colId xmlns:a16="http://schemas.microsoft.com/office/drawing/2014/main" val="3531837124"/>
                    </a:ext>
                  </a:extLst>
                </a:gridCol>
                <a:gridCol w="2665379">
                  <a:extLst>
                    <a:ext uri="{9D8B030D-6E8A-4147-A177-3AD203B41FA5}">
                      <a16:colId xmlns:a16="http://schemas.microsoft.com/office/drawing/2014/main" val="1272928194"/>
                    </a:ext>
                  </a:extLst>
                </a:gridCol>
                <a:gridCol w="2548646">
                  <a:extLst>
                    <a:ext uri="{9D8B030D-6E8A-4147-A177-3AD203B41FA5}">
                      <a16:colId xmlns:a16="http://schemas.microsoft.com/office/drawing/2014/main" val="3125948129"/>
                    </a:ext>
                  </a:extLst>
                </a:gridCol>
                <a:gridCol w="3677055">
                  <a:extLst>
                    <a:ext uri="{9D8B030D-6E8A-4147-A177-3AD203B41FA5}">
                      <a16:colId xmlns:a16="http://schemas.microsoft.com/office/drawing/2014/main" val="2147405898"/>
                    </a:ext>
                  </a:extLst>
                </a:gridCol>
              </a:tblGrid>
              <a:tr h="1004196">
                <a:tc>
                  <a:txBody>
                    <a:bodyPr/>
                    <a:lstStyle/>
                    <a:p>
                      <a:pPr algn="l" fontAlgn="ctr">
                        <a:buNone/>
                      </a:pPr>
                      <a:r>
                        <a:rPr lang="en-ZA" sz="4000" b="1" u="none" strike="noStrike">
                          <a:effectLst/>
                        </a:rPr>
                        <a:t>Indicator</a:t>
                      </a:r>
                      <a:endParaRPr lang="en-ZA" sz="4000" b="1" i="0" u="none" strike="noStrike">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ZA" sz="4000" b="1" u="none" strike="noStrike">
                          <a:effectLst/>
                        </a:rPr>
                        <a:t>2020</a:t>
                      </a:r>
                      <a:endParaRPr lang="en-ZA" sz="4000" b="1" i="0" u="none" strike="noStrike">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ZA" sz="4000" b="1" u="none" strike="noStrike">
                          <a:effectLst/>
                        </a:rPr>
                        <a:t>2025</a:t>
                      </a:r>
                      <a:endParaRPr lang="en-ZA" sz="4000" b="1" i="0" u="none" strike="noStrike">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ZA" sz="4000" b="1" u="none" strike="noStrike" dirty="0">
                          <a:effectLst/>
                        </a:rPr>
                        <a:t>Potential</a:t>
                      </a:r>
                      <a:endParaRPr lang="en-ZA" sz="4000" b="1" i="0" u="none" strike="noStrike" dirty="0">
                        <a:solidFill>
                          <a:srgbClr val="0F1115"/>
                        </a:solidFill>
                        <a:effectLst/>
                        <a:latin typeface="Segoe UI" panose="020B0502040204020203" pitchFamily="34" charset="0"/>
                      </a:endParaRPr>
                    </a:p>
                  </a:txBody>
                  <a:tcPr marL="47698" marR="3975" marT="3975" marB="0" anchor="ctr"/>
                </a:tc>
                <a:extLst>
                  <a:ext uri="{0D108BD9-81ED-4DB2-BD59-A6C34878D82A}">
                    <a16:rowId xmlns:a16="http://schemas.microsoft.com/office/drawing/2014/main" val="3783006823"/>
                  </a:ext>
                </a:extLst>
              </a:tr>
              <a:tr h="1004196">
                <a:tc>
                  <a:txBody>
                    <a:bodyPr/>
                    <a:lstStyle/>
                    <a:p>
                      <a:pPr algn="l" fontAlgn="ctr">
                        <a:buNone/>
                      </a:pPr>
                      <a:r>
                        <a:rPr lang="en-US" sz="4000" u="none" strike="noStrike" dirty="0">
                          <a:effectLst/>
                        </a:rPr>
                        <a:t>RBOs with institutionalized youth seats</a:t>
                      </a:r>
                      <a:endParaRPr lang="en-US" sz="4000" b="0" i="0" u="none" strike="noStrike" dirty="0">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ZA" sz="4000" u="none" strike="noStrike" dirty="0">
                          <a:effectLst/>
                        </a:rPr>
                        <a:t>0</a:t>
                      </a:r>
                      <a:endParaRPr lang="en-ZA" sz="4000" b="0" i="0" u="none" strike="noStrike" dirty="0">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ZA" sz="4000" u="none" strike="noStrike" dirty="0">
                          <a:effectLst/>
                        </a:rPr>
                        <a:t>4</a:t>
                      </a:r>
                      <a:endParaRPr lang="en-ZA" sz="4000" b="0" i="0" u="none" strike="noStrike" dirty="0">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ZA" sz="4000" u="none" strike="noStrike" dirty="0">
                          <a:effectLst/>
                        </a:rPr>
                        <a:t>15</a:t>
                      </a:r>
                      <a:endParaRPr lang="en-ZA" sz="4000" b="0" i="0" u="none" strike="noStrike" dirty="0">
                        <a:solidFill>
                          <a:srgbClr val="0F1115"/>
                        </a:solidFill>
                        <a:effectLst/>
                        <a:latin typeface="Segoe UI" panose="020B0502040204020203" pitchFamily="34" charset="0"/>
                      </a:endParaRPr>
                    </a:p>
                  </a:txBody>
                  <a:tcPr marL="47698" marR="3975" marT="3975" marB="0" anchor="ctr"/>
                </a:tc>
                <a:extLst>
                  <a:ext uri="{0D108BD9-81ED-4DB2-BD59-A6C34878D82A}">
                    <a16:rowId xmlns:a16="http://schemas.microsoft.com/office/drawing/2014/main" val="741133971"/>
                  </a:ext>
                </a:extLst>
              </a:tr>
              <a:tr h="2001888">
                <a:tc>
                  <a:txBody>
                    <a:bodyPr/>
                    <a:lstStyle/>
                    <a:p>
                      <a:pPr algn="l" fontAlgn="ctr">
                        <a:buNone/>
                      </a:pPr>
                      <a:r>
                        <a:rPr lang="en-US" sz="4000" u="none" strike="noStrike" dirty="0">
                          <a:effectLst/>
                        </a:rPr>
                        <a:t>Projects with mandatory GEDSI-disaggregated data</a:t>
                      </a:r>
                      <a:endParaRPr lang="en-US" sz="4000" b="0" i="0" u="none" strike="noStrike" dirty="0">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ZA" sz="4000" u="none" strike="noStrike">
                          <a:effectLst/>
                        </a:rPr>
                        <a:t>15%</a:t>
                      </a:r>
                      <a:endParaRPr lang="en-ZA" sz="4000" b="0" i="0" u="none" strike="noStrike">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ZA" sz="4000" u="none" strike="noStrike">
                          <a:effectLst/>
                        </a:rPr>
                        <a:t>45%</a:t>
                      </a:r>
                      <a:endParaRPr lang="en-ZA" sz="4000" b="0" i="0" u="none" strike="noStrike">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ZA" sz="4000" u="none" strike="noStrike" dirty="0">
                          <a:effectLst/>
                        </a:rPr>
                        <a:t>100%</a:t>
                      </a:r>
                      <a:endParaRPr lang="en-ZA" sz="4000" b="0" i="0" u="none" strike="noStrike" dirty="0">
                        <a:solidFill>
                          <a:srgbClr val="0F1115"/>
                        </a:solidFill>
                        <a:effectLst/>
                        <a:latin typeface="Segoe UI" panose="020B0502040204020203" pitchFamily="34" charset="0"/>
                      </a:endParaRPr>
                    </a:p>
                  </a:txBody>
                  <a:tcPr marL="47698" marR="3975" marT="3975" marB="0" anchor="ctr"/>
                </a:tc>
                <a:extLst>
                  <a:ext uri="{0D108BD9-81ED-4DB2-BD59-A6C34878D82A}">
                    <a16:rowId xmlns:a16="http://schemas.microsoft.com/office/drawing/2014/main" val="2225112363"/>
                  </a:ext>
                </a:extLst>
              </a:tr>
              <a:tr h="1004196">
                <a:tc>
                  <a:txBody>
                    <a:bodyPr/>
                    <a:lstStyle/>
                    <a:p>
                      <a:pPr algn="l" fontAlgn="ctr">
                        <a:buNone/>
                      </a:pPr>
                      <a:r>
                        <a:rPr lang="en-US" sz="4000" u="none" strike="noStrike">
                          <a:effectLst/>
                        </a:rPr>
                        <a:t>Tertiary partnerships for technical capacity</a:t>
                      </a:r>
                      <a:endParaRPr lang="en-US" sz="4000" b="0" i="0" u="none" strike="noStrike">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ZA" sz="4000" u="none" strike="noStrike">
                          <a:effectLst/>
                        </a:rPr>
                        <a:t>8</a:t>
                      </a:r>
                      <a:endParaRPr lang="en-ZA" sz="4000" b="0" i="0" u="none" strike="noStrike">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ZA" sz="4000" u="none" strike="noStrike">
                          <a:effectLst/>
                        </a:rPr>
                        <a:t>27</a:t>
                      </a:r>
                      <a:endParaRPr lang="en-ZA" sz="4000" b="0" i="0" u="none" strike="noStrike">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ZA" sz="4000" u="none" strike="noStrike" dirty="0">
                          <a:effectLst/>
                        </a:rPr>
                        <a:t>50</a:t>
                      </a:r>
                      <a:endParaRPr lang="en-ZA" sz="4000" b="0" i="0" u="none" strike="noStrike" dirty="0">
                        <a:solidFill>
                          <a:srgbClr val="0F1115"/>
                        </a:solidFill>
                        <a:effectLst/>
                        <a:latin typeface="Segoe UI" panose="020B0502040204020203" pitchFamily="34" charset="0"/>
                      </a:endParaRPr>
                    </a:p>
                  </a:txBody>
                  <a:tcPr marL="47698" marR="3975" marT="3975" marB="0" anchor="ctr"/>
                </a:tc>
                <a:extLst>
                  <a:ext uri="{0D108BD9-81ED-4DB2-BD59-A6C34878D82A}">
                    <a16:rowId xmlns:a16="http://schemas.microsoft.com/office/drawing/2014/main" val="4259800366"/>
                  </a:ext>
                </a:extLst>
              </a:tr>
              <a:tr h="1004196">
                <a:tc>
                  <a:txBody>
                    <a:bodyPr/>
                    <a:lstStyle/>
                    <a:p>
                      <a:pPr algn="l" fontAlgn="ctr">
                        <a:buNone/>
                      </a:pPr>
                      <a:r>
                        <a:rPr lang="en-US" sz="4000" u="none" strike="noStrike">
                          <a:effectLst/>
                        </a:rPr>
                        <a:t>Women in RBO technical leadership</a:t>
                      </a:r>
                      <a:endParaRPr lang="en-US" sz="4000" b="0" i="0" u="none" strike="noStrike">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ZA" sz="4000" u="none" strike="noStrike">
                          <a:effectLst/>
                        </a:rPr>
                        <a:t>12%</a:t>
                      </a:r>
                      <a:endParaRPr lang="en-ZA" sz="4000" b="0" i="0" u="none" strike="noStrike">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ZA" sz="4000" u="none" strike="noStrike">
                          <a:effectLst/>
                        </a:rPr>
                        <a:t>28%</a:t>
                      </a:r>
                      <a:endParaRPr lang="en-ZA" sz="4000" b="0" i="0" u="none" strike="noStrike">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ZA" sz="4000" u="none" strike="noStrike" dirty="0">
                          <a:effectLst/>
                        </a:rPr>
                        <a:t>40%</a:t>
                      </a:r>
                      <a:endParaRPr lang="en-ZA" sz="4000" b="0" i="0" u="none" strike="noStrike" dirty="0">
                        <a:solidFill>
                          <a:srgbClr val="0F1115"/>
                        </a:solidFill>
                        <a:effectLst/>
                        <a:latin typeface="Segoe UI" panose="020B0502040204020203" pitchFamily="34" charset="0"/>
                      </a:endParaRPr>
                    </a:p>
                  </a:txBody>
                  <a:tcPr marL="47698" marR="3975" marT="3975" marB="0" anchor="ctr"/>
                </a:tc>
                <a:extLst>
                  <a:ext uri="{0D108BD9-81ED-4DB2-BD59-A6C34878D82A}">
                    <a16:rowId xmlns:a16="http://schemas.microsoft.com/office/drawing/2014/main" val="620241662"/>
                  </a:ext>
                </a:extLst>
              </a:tr>
            </a:tbl>
          </a:graphicData>
        </a:graphic>
      </p:graphicFrame>
      <p:graphicFrame>
        <p:nvGraphicFramePr>
          <p:cNvPr id="7" name="Table 6">
            <a:extLst>
              <a:ext uri="{FF2B5EF4-FFF2-40B4-BE49-F238E27FC236}">
                <a16:creationId xmlns:a16="http://schemas.microsoft.com/office/drawing/2014/main" id="{EA40F6D1-6653-19A4-13A9-06E09C41D001}"/>
              </a:ext>
            </a:extLst>
          </p:cNvPr>
          <p:cNvGraphicFramePr>
            <a:graphicFrameLocks noGrp="1"/>
          </p:cNvGraphicFramePr>
          <p:nvPr>
            <p:extLst>
              <p:ext uri="{D42A27DB-BD31-4B8C-83A1-F6EECF244321}">
                <p14:modId xmlns:p14="http://schemas.microsoft.com/office/powerpoint/2010/main" val="2015135116"/>
              </p:ext>
            </p:extLst>
          </p:nvPr>
        </p:nvGraphicFramePr>
        <p:xfrm>
          <a:off x="24630433" y="1011676"/>
          <a:ext cx="19727694" cy="6425494"/>
        </p:xfrm>
        <a:graphic>
          <a:graphicData uri="http://schemas.openxmlformats.org/drawingml/2006/table">
            <a:tbl>
              <a:tblPr/>
              <a:tblGrid>
                <a:gridCol w="9863847">
                  <a:extLst>
                    <a:ext uri="{9D8B030D-6E8A-4147-A177-3AD203B41FA5}">
                      <a16:colId xmlns:a16="http://schemas.microsoft.com/office/drawing/2014/main" val="2184283807"/>
                    </a:ext>
                  </a:extLst>
                </a:gridCol>
                <a:gridCol w="9863847">
                  <a:extLst>
                    <a:ext uri="{9D8B030D-6E8A-4147-A177-3AD203B41FA5}">
                      <a16:colId xmlns:a16="http://schemas.microsoft.com/office/drawing/2014/main" val="2495671221"/>
                    </a:ext>
                  </a:extLst>
                </a:gridCol>
              </a:tblGrid>
              <a:tr h="523485">
                <a:tc>
                  <a:txBody>
                    <a:bodyPr/>
                    <a:lstStyle/>
                    <a:p>
                      <a:pPr algn="l">
                        <a:lnSpc>
                          <a:spcPts val="1875"/>
                        </a:lnSpc>
                        <a:buNone/>
                      </a:pPr>
                      <a:r>
                        <a:rPr lang="en-ZA" sz="4000" b="0">
                          <a:effectLst/>
                          <a:latin typeface="quote-cjk-patch"/>
                        </a:rPr>
                        <a:t>Initiative</a:t>
                      </a:r>
                    </a:p>
                  </a:txBody>
                  <a:tcPr marL="46625" marR="51805" marT="32378" marB="32378" anchor="ctr">
                    <a:lnL>
                      <a:noFill/>
                    </a:lnL>
                    <a:lnR>
                      <a:noFill/>
                    </a:lnR>
                    <a:lnT>
                      <a:noFill/>
                    </a:lnT>
                    <a:lnB>
                      <a:noFill/>
                    </a:lnB>
                    <a:solidFill>
                      <a:srgbClr val="FFFFFF"/>
                    </a:solidFill>
                  </a:tcPr>
                </a:tc>
                <a:tc>
                  <a:txBody>
                    <a:bodyPr/>
                    <a:lstStyle/>
                    <a:p>
                      <a:pPr algn="l">
                        <a:lnSpc>
                          <a:spcPts val="1875"/>
                        </a:lnSpc>
                        <a:buNone/>
                      </a:pPr>
                      <a:r>
                        <a:rPr lang="en-ZA" sz="4000" b="0">
                          <a:effectLst/>
                          <a:latin typeface="quote-cjk-patch"/>
                        </a:rPr>
                        <a:t>Commitment</a:t>
                      </a:r>
                    </a:p>
                  </a:txBody>
                  <a:tcPr marL="51805" marR="51805" marT="32378" marB="32378" anchor="ctr">
                    <a:lnL>
                      <a:noFill/>
                    </a:lnL>
                    <a:lnR>
                      <a:noFill/>
                    </a:lnR>
                    <a:lnT>
                      <a:noFill/>
                    </a:lnT>
                    <a:lnB>
                      <a:noFill/>
                    </a:lnB>
                    <a:solidFill>
                      <a:srgbClr val="FFFFFF"/>
                    </a:solidFill>
                  </a:tcPr>
                </a:tc>
                <a:extLst>
                  <a:ext uri="{0D108BD9-81ED-4DB2-BD59-A6C34878D82A}">
                    <a16:rowId xmlns:a16="http://schemas.microsoft.com/office/drawing/2014/main" val="2601338409"/>
                  </a:ext>
                </a:extLst>
              </a:tr>
              <a:tr h="1402270">
                <a:tc>
                  <a:txBody>
                    <a:bodyPr/>
                    <a:lstStyle/>
                    <a:p>
                      <a:pPr>
                        <a:lnSpc>
                          <a:spcPts val="1875"/>
                        </a:lnSpc>
                        <a:buNone/>
                      </a:pPr>
                      <a:r>
                        <a:rPr lang="en-ZA" sz="4000" b="0">
                          <a:effectLst/>
                          <a:latin typeface="quote-cjk-patch"/>
                        </a:rPr>
                        <a:t>Zambezi Youth Water Fellowship</a:t>
                      </a:r>
                    </a:p>
                  </a:txBody>
                  <a:tcPr marL="46625" marR="51805" marT="32378" marB="32378" anchor="ctr">
                    <a:lnL>
                      <a:noFill/>
                    </a:lnL>
                    <a:lnR>
                      <a:noFill/>
                    </a:lnR>
                    <a:lnT>
                      <a:noFill/>
                    </a:lnT>
                    <a:lnB>
                      <a:noFill/>
                    </a:lnB>
                    <a:solidFill>
                      <a:srgbClr val="FFFFFF"/>
                    </a:solidFill>
                  </a:tcPr>
                </a:tc>
                <a:tc>
                  <a:txBody>
                    <a:bodyPr/>
                    <a:lstStyle/>
                    <a:p>
                      <a:pPr>
                        <a:lnSpc>
                          <a:spcPts val="1875"/>
                        </a:lnSpc>
                        <a:buNone/>
                      </a:pPr>
                      <a:r>
                        <a:rPr lang="en-US" sz="4000" b="0">
                          <a:effectLst/>
                          <a:latin typeface="quote-cjk-patch"/>
                        </a:rPr>
                        <a:t>Expanded to 50 fellows (2026-2028)</a:t>
                      </a:r>
                    </a:p>
                  </a:txBody>
                  <a:tcPr marL="51805" marR="46625" marT="32378" marB="32378" anchor="ctr">
                    <a:lnL>
                      <a:noFill/>
                    </a:lnL>
                    <a:lnR>
                      <a:noFill/>
                    </a:lnR>
                    <a:lnT>
                      <a:noFill/>
                    </a:lnT>
                    <a:lnB>
                      <a:noFill/>
                    </a:lnB>
                    <a:solidFill>
                      <a:srgbClr val="FFFFFF"/>
                    </a:solidFill>
                  </a:tcPr>
                </a:tc>
                <a:extLst>
                  <a:ext uri="{0D108BD9-81ED-4DB2-BD59-A6C34878D82A}">
                    <a16:rowId xmlns:a16="http://schemas.microsoft.com/office/drawing/2014/main" val="606276469"/>
                  </a:ext>
                </a:extLst>
              </a:tr>
              <a:tr h="1402270">
                <a:tc>
                  <a:txBody>
                    <a:bodyPr/>
                    <a:lstStyle/>
                    <a:p>
                      <a:pPr>
                        <a:lnSpc>
                          <a:spcPts val="1875"/>
                        </a:lnSpc>
                        <a:buNone/>
                      </a:pPr>
                      <a:r>
                        <a:rPr lang="en-US" sz="4000" b="0">
                          <a:effectLst/>
                          <a:latin typeface="quote-cjk-patch"/>
                        </a:rPr>
                        <a:t>Limpopo Women in Digital Hydrology</a:t>
                      </a:r>
                    </a:p>
                  </a:txBody>
                  <a:tcPr marL="46625" marR="51805" marT="32378" marB="32378" anchor="ctr">
                    <a:lnL>
                      <a:noFill/>
                    </a:lnL>
                    <a:lnR>
                      <a:noFill/>
                    </a:lnR>
                    <a:lnT>
                      <a:noFill/>
                    </a:lnT>
                    <a:lnB>
                      <a:noFill/>
                    </a:lnB>
                    <a:solidFill>
                      <a:srgbClr val="FFFFFF"/>
                    </a:solidFill>
                  </a:tcPr>
                </a:tc>
                <a:tc>
                  <a:txBody>
                    <a:bodyPr/>
                    <a:lstStyle/>
                    <a:p>
                      <a:pPr>
                        <a:lnSpc>
                          <a:spcPts val="1875"/>
                        </a:lnSpc>
                        <a:buNone/>
                      </a:pPr>
                      <a:r>
                        <a:rPr lang="en-US" sz="4000" b="0">
                          <a:effectLst/>
                          <a:latin typeface="quote-cjk-patch"/>
                        </a:rPr>
                        <a:t>Scale to 500 women trained by 2027</a:t>
                      </a:r>
                    </a:p>
                  </a:txBody>
                  <a:tcPr marL="51805" marR="46625" marT="32378" marB="32378" anchor="ctr">
                    <a:lnL>
                      <a:noFill/>
                    </a:lnL>
                    <a:lnR>
                      <a:noFill/>
                    </a:lnR>
                    <a:lnT>
                      <a:noFill/>
                    </a:lnT>
                    <a:lnB>
                      <a:noFill/>
                    </a:lnB>
                    <a:solidFill>
                      <a:srgbClr val="FFFFFF"/>
                    </a:solidFill>
                  </a:tcPr>
                </a:tc>
                <a:extLst>
                  <a:ext uri="{0D108BD9-81ED-4DB2-BD59-A6C34878D82A}">
                    <a16:rowId xmlns:a16="http://schemas.microsoft.com/office/drawing/2014/main" val="277006231"/>
                  </a:ext>
                </a:extLst>
              </a:tr>
              <a:tr h="1695199">
                <a:tc>
                  <a:txBody>
                    <a:bodyPr/>
                    <a:lstStyle/>
                    <a:p>
                      <a:pPr>
                        <a:lnSpc>
                          <a:spcPts val="1875"/>
                        </a:lnSpc>
                        <a:buNone/>
                      </a:pPr>
                      <a:r>
                        <a:rPr lang="en-ZA" sz="4000" b="0" dirty="0">
                          <a:effectLst/>
                          <a:latin typeface="quote-cjk-patch"/>
                        </a:rPr>
                        <a:t>SADC Nexus Youth Council</a:t>
                      </a:r>
                    </a:p>
                  </a:txBody>
                  <a:tcPr marL="46625" marR="51805" marT="32378" marB="32378" anchor="ctr">
                    <a:lnL>
                      <a:noFill/>
                    </a:lnL>
                    <a:lnR>
                      <a:noFill/>
                    </a:lnR>
                    <a:lnT>
                      <a:noFill/>
                    </a:lnT>
                    <a:lnB>
                      <a:noFill/>
                    </a:lnB>
                    <a:solidFill>
                      <a:srgbClr val="FFFFFF"/>
                    </a:solidFill>
                  </a:tcPr>
                </a:tc>
                <a:tc>
                  <a:txBody>
                    <a:bodyPr/>
                    <a:lstStyle/>
                    <a:p>
                      <a:pPr>
                        <a:lnSpc>
                          <a:spcPts val="1875"/>
                        </a:lnSpc>
                        <a:buNone/>
                      </a:pPr>
                      <a:r>
                        <a:rPr lang="en-US" sz="4000" b="0">
                          <a:effectLst/>
                          <a:latin typeface="quote-cjk-patch"/>
                        </a:rPr>
                        <a:t>Formal advisory status with secretariat support</a:t>
                      </a:r>
                    </a:p>
                  </a:txBody>
                  <a:tcPr marL="51805" marR="46625" marT="32378" marB="32378" anchor="ctr">
                    <a:lnL>
                      <a:noFill/>
                    </a:lnL>
                    <a:lnR>
                      <a:noFill/>
                    </a:lnR>
                    <a:lnT>
                      <a:noFill/>
                    </a:lnT>
                    <a:lnB>
                      <a:noFill/>
                    </a:lnB>
                    <a:solidFill>
                      <a:srgbClr val="FFFFFF"/>
                    </a:solidFill>
                  </a:tcPr>
                </a:tc>
                <a:extLst>
                  <a:ext uri="{0D108BD9-81ED-4DB2-BD59-A6C34878D82A}">
                    <a16:rowId xmlns:a16="http://schemas.microsoft.com/office/drawing/2014/main" val="3460870159"/>
                  </a:ext>
                </a:extLst>
              </a:tr>
              <a:tr h="1402270">
                <a:tc>
                  <a:txBody>
                    <a:bodyPr/>
                    <a:lstStyle/>
                    <a:p>
                      <a:pPr>
                        <a:lnSpc>
                          <a:spcPts val="1875"/>
                        </a:lnSpc>
                        <a:buNone/>
                      </a:pPr>
                      <a:r>
                        <a:rPr lang="en-US" sz="4000" b="0">
                          <a:effectLst/>
                          <a:latin typeface="quote-cjk-patch"/>
                        </a:rPr>
                        <a:t>Continental Youth in Water Platform</a:t>
                      </a:r>
                    </a:p>
                  </a:txBody>
                  <a:tcPr marL="46625" marR="51805" marT="32378" marB="32378" anchor="ctr">
                    <a:lnL>
                      <a:noFill/>
                    </a:lnL>
                    <a:lnR>
                      <a:noFill/>
                    </a:lnR>
                    <a:lnT>
                      <a:noFill/>
                    </a:lnT>
                    <a:lnB>
                      <a:noFill/>
                    </a:lnB>
                    <a:solidFill>
                      <a:srgbClr val="FFFFFF"/>
                    </a:solidFill>
                  </a:tcPr>
                </a:tc>
                <a:tc>
                  <a:txBody>
                    <a:bodyPr/>
                    <a:lstStyle/>
                    <a:p>
                      <a:pPr>
                        <a:lnSpc>
                          <a:spcPts val="1875"/>
                        </a:lnSpc>
                        <a:buNone/>
                      </a:pPr>
                      <a:r>
                        <a:rPr lang="en-US" sz="4000" b="0" dirty="0">
                          <a:effectLst/>
                          <a:latin typeface="quote-cjk-patch"/>
                        </a:rPr>
                        <a:t>Launch 2026 (endorsed by AU)</a:t>
                      </a:r>
                    </a:p>
                  </a:txBody>
                  <a:tcPr marL="51805" marR="46625" marT="32378" marB="32378" anchor="ctr">
                    <a:lnL>
                      <a:noFill/>
                    </a:lnL>
                    <a:lnR>
                      <a:noFill/>
                    </a:lnR>
                    <a:lnT>
                      <a:noFill/>
                    </a:lnT>
                    <a:lnB>
                      <a:noFill/>
                    </a:lnB>
                    <a:solidFill>
                      <a:srgbClr val="FFFFFF"/>
                    </a:solidFill>
                  </a:tcPr>
                </a:tc>
                <a:extLst>
                  <a:ext uri="{0D108BD9-81ED-4DB2-BD59-A6C34878D82A}">
                    <a16:rowId xmlns:a16="http://schemas.microsoft.com/office/drawing/2014/main" val="4232989789"/>
                  </a:ext>
                </a:extLst>
              </a:tr>
            </a:tbl>
          </a:graphicData>
        </a:graphic>
      </p:graphicFrame>
      <p:graphicFrame>
        <p:nvGraphicFramePr>
          <p:cNvPr id="8" name="Table 7">
            <a:extLst>
              <a:ext uri="{FF2B5EF4-FFF2-40B4-BE49-F238E27FC236}">
                <a16:creationId xmlns:a16="http://schemas.microsoft.com/office/drawing/2014/main" id="{52FEB59C-9249-7E44-F6CB-4D39F3EE47C7}"/>
              </a:ext>
            </a:extLst>
          </p:cNvPr>
          <p:cNvGraphicFramePr>
            <a:graphicFrameLocks noGrp="1"/>
          </p:cNvGraphicFramePr>
          <p:nvPr>
            <p:extLst>
              <p:ext uri="{D42A27DB-BD31-4B8C-83A1-F6EECF244321}">
                <p14:modId xmlns:p14="http://schemas.microsoft.com/office/powerpoint/2010/main" val="2666368121"/>
              </p:ext>
            </p:extLst>
          </p:nvPr>
        </p:nvGraphicFramePr>
        <p:xfrm>
          <a:off x="24630433" y="7751135"/>
          <a:ext cx="19591506" cy="8727519"/>
        </p:xfrm>
        <a:graphic>
          <a:graphicData uri="http://schemas.openxmlformats.org/drawingml/2006/table">
            <a:tbl>
              <a:tblPr/>
              <a:tblGrid>
                <a:gridCol w="5761335">
                  <a:extLst>
                    <a:ext uri="{9D8B030D-6E8A-4147-A177-3AD203B41FA5}">
                      <a16:colId xmlns:a16="http://schemas.microsoft.com/office/drawing/2014/main" val="1665073764"/>
                    </a:ext>
                  </a:extLst>
                </a:gridCol>
                <a:gridCol w="7299669">
                  <a:extLst>
                    <a:ext uri="{9D8B030D-6E8A-4147-A177-3AD203B41FA5}">
                      <a16:colId xmlns:a16="http://schemas.microsoft.com/office/drawing/2014/main" val="3332630857"/>
                    </a:ext>
                  </a:extLst>
                </a:gridCol>
                <a:gridCol w="6530502">
                  <a:extLst>
                    <a:ext uri="{9D8B030D-6E8A-4147-A177-3AD203B41FA5}">
                      <a16:colId xmlns:a16="http://schemas.microsoft.com/office/drawing/2014/main" val="510795914"/>
                    </a:ext>
                  </a:extLst>
                </a:gridCol>
              </a:tblGrid>
              <a:tr h="1455078">
                <a:tc>
                  <a:txBody>
                    <a:bodyPr/>
                    <a:lstStyle/>
                    <a:p>
                      <a:pPr algn="l">
                        <a:lnSpc>
                          <a:spcPts val="1875"/>
                        </a:lnSpc>
                        <a:buNone/>
                      </a:pPr>
                      <a:r>
                        <a:rPr lang="en-ZA" sz="3000" b="0" dirty="0">
                          <a:effectLst/>
                          <a:latin typeface="quote-cjk-patch"/>
                        </a:rPr>
                        <a:t>National Framework</a:t>
                      </a:r>
                    </a:p>
                  </a:txBody>
                  <a:tcPr marL="30000" marR="33333" marT="20833" marB="20833" anchor="ctr">
                    <a:lnL>
                      <a:noFill/>
                    </a:lnL>
                    <a:lnR>
                      <a:noFill/>
                    </a:lnR>
                    <a:lnT>
                      <a:noFill/>
                    </a:lnT>
                    <a:lnB>
                      <a:noFill/>
                    </a:lnB>
                    <a:solidFill>
                      <a:srgbClr val="FFFFFF"/>
                    </a:solidFill>
                  </a:tcPr>
                </a:tc>
                <a:tc>
                  <a:txBody>
                    <a:bodyPr/>
                    <a:lstStyle/>
                    <a:p>
                      <a:pPr algn="l">
                        <a:lnSpc>
                          <a:spcPts val="1875"/>
                        </a:lnSpc>
                        <a:buNone/>
                      </a:pPr>
                      <a:r>
                        <a:rPr lang="en-US" sz="3000" b="0">
                          <a:effectLst/>
                          <a:latin typeface="quote-cjk-patch"/>
                        </a:rPr>
                        <a:t>Basins with Alignment (Feb 2025)</a:t>
                      </a:r>
                    </a:p>
                  </a:txBody>
                  <a:tcPr marL="33333" marR="33333" marT="20833" marB="20833" anchor="ctr">
                    <a:lnL>
                      <a:noFill/>
                    </a:lnL>
                    <a:lnR>
                      <a:noFill/>
                    </a:lnR>
                    <a:lnT>
                      <a:noFill/>
                    </a:lnT>
                    <a:lnB>
                      <a:noFill/>
                    </a:lnB>
                    <a:solidFill>
                      <a:srgbClr val="FFFFFF"/>
                    </a:solidFill>
                  </a:tcPr>
                </a:tc>
                <a:tc>
                  <a:txBody>
                    <a:bodyPr/>
                    <a:lstStyle/>
                    <a:p>
                      <a:pPr algn="l">
                        <a:lnSpc>
                          <a:spcPts val="1875"/>
                        </a:lnSpc>
                        <a:buNone/>
                      </a:pPr>
                      <a:r>
                        <a:rPr lang="en-ZA" sz="3000" b="0">
                          <a:effectLst/>
                          <a:latin typeface="quote-cjk-patch"/>
                        </a:rPr>
                        <a:t>Target (2026)</a:t>
                      </a:r>
                    </a:p>
                  </a:txBody>
                  <a:tcPr marL="33333" marR="33333" marT="20833" marB="20833" anchor="ctr">
                    <a:lnL>
                      <a:noFill/>
                    </a:lnL>
                    <a:lnR>
                      <a:noFill/>
                    </a:lnR>
                    <a:lnT>
                      <a:noFill/>
                    </a:lnT>
                    <a:lnB>
                      <a:noFill/>
                    </a:lnB>
                    <a:solidFill>
                      <a:srgbClr val="FFFFFF"/>
                    </a:solidFill>
                  </a:tcPr>
                </a:tc>
                <a:extLst>
                  <a:ext uri="{0D108BD9-81ED-4DB2-BD59-A6C34878D82A}">
                    <a16:rowId xmlns:a16="http://schemas.microsoft.com/office/drawing/2014/main" val="3907070883"/>
                  </a:ext>
                </a:extLst>
              </a:tr>
              <a:tr h="1939121">
                <a:tc>
                  <a:txBody>
                    <a:bodyPr/>
                    <a:lstStyle/>
                    <a:p>
                      <a:pPr>
                        <a:lnSpc>
                          <a:spcPts val="1875"/>
                        </a:lnSpc>
                        <a:buNone/>
                      </a:pPr>
                      <a:r>
                        <a:rPr lang="en-ZA" sz="3000" b="0">
                          <a:effectLst/>
                          <a:latin typeface="quote-cjk-patch"/>
                        </a:rPr>
                        <a:t>NDCs (Nationally Determined Contributions)</a:t>
                      </a:r>
                    </a:p>
                  </a:txBody>
                  <a:tcPr marL="30000" marR="33333" marT="20833" marB="20833" anchor="ctr">
                    <a:lnL>
                      <a:noFill/>
                    </a:lnL>
                    <a:lnR>
                      <a:noFill/>
                    </a:lnR>
                    <a:lnT>
                      <a:noFill/>
                    </a:lnT>
                    <a:lnB>
                      <a:noFill/>
                    </a:lnB>
                    <a:solidFill>
                      <a:srgbClr val="FFFFFF"/>
                    </a:solidFill>
                  </a:tcPr>
                </a:tc>
                <a:tc>
                  <a:txBody>
                    <a:bodyPr/>
                    <a:lstStyle/>
                    <a:p>
                      <a:pPr>
                        <a:lnSpc>
                          <a:spcPts val="1875"/>
                        </a:lnSpc>
                        <a:buNone/>
                      </a:pPr>
                      <a:r>
                        <a:rPr lang="en-US" sz="3000" b="0">
                          <a:effectLst/>
                          <a:latin typeface="quote-cjk-patch"/>
                        </a:rPr>
                        <a:t>12 basins mapped to NDC 3.0</a:t>
                      </a:r>
                    </a:p>
                  </a:txBody>
                  <a:tcPr marL="33333" marR="33333" marT="20833" marB="20833" anchor="ctr">
                    <a:lnL>
                      <a:noFill/>
                    </a:lnL>
                    <a:lnR>
                      <a:noFill/>
                    </a:lnR>
                    <a:lnT>
                      <a:noFill/>
                    </a:lnT>
                    <a:lnB>
                      <a:noFill/>
                    </a:lnB>
                    <a:solidFill>
                      <a:srgbClr val="FFFFFF"/>
                    </a:solidFill>
                  </a:tcPr>
                </a:tc>
                <a:tc>
                  <a:txBody>
                    <a:bodyPr/>
                    <a:lstStyle/>
                    <a:p>
                      <a:pPr>
                        <a:lnSpc>
                          <a:spcPts val="1875"/>
                        </a:lnSpc>
                        <a:buNone/>
                      </a:pPr>
                      <a:r>
                        <a:rPr lang="en-ZA" sz="3000" b="0">
                          <a:effectLst/>
                          <a:latin typeface="quote-cjk-patch"/>
                        </a:rPr>
                        <a:t>All 25 major basins</a:t>
                      </a:r>
                    </a:p>
                  </a:txBody>
                  <a:tcPr marL="33333" marR="30000" marT="20833" marB="20833" anchor="ctr">
                    <a:lnL>
                      <a:noFill/>
                    </a:lnL>
                    <a:lnR>
                      <a:noFill/>
                    </a:lnR>
                    <a:lnT>
                      <a:noFill/>
                    </a:lnT>
                    <a:lnB>
                      <a:noFill/>
                    </a:lnB>
                    <a:solidFill>
                      <a:srgbClr val="FFFFFF"/>
                    </a:solidFill>
                  </a:tcPr>
                </a:tc>
                <a:extLst>
                  <a:ext uri="{0D108BD9-81ED-4DB2-BD59-A6C34878D82A}">
                    <a16:rowId xmlns:a16="http://schemas.microsoft.com/office/drawing/2014/main" val="1094340991"/>
                  </a:ext>
                </a:extLst>
              </a:tr>
              <a:tr h="1939121">
                <a:tc>
                  <a:txBody>
                    <a:bodyPr/>
                    <a:lstStyle/>
                    <a:p>
                      <a:pPr>
                        <a:lnSpc>
                          <a:spcPts val="1875"/>
                        </a:lnSpc>
                        <a:buNone/>
                      </a:pPr>
                      <a:r>
                        <a:rPr lang="en-ZA" sz="3000" b="0">
                          <a:effectLst/>
                          <a:latin typeface="quote-cjk-patch"/>
                        </a:rPr>
                        <a:t>NAPs (National Adaptation Plans)</a:t>
                      </a:r>
                    </a:p>
                  </a:txBody>
                  <a:tcPr marL="30000" marR="33333" marT="20833" marB="20833" anchor="ctr">
                    <a:lnL>
                      <a:noFill/>
                    </a:lnL>
                    <a:lnR>
                      <a:noFill/>
                    </a:lnR>
                    <a:lnT>
                      <a:noFill/>
                    </a:lnT>
                    <a:lnB>
                      <a:noFill/>
                    </a:lnB>
                    <a:solidFill>
                      <a:srgbClr val="FFFFFF"/>
                    </a:solidFill>
                  </a:tcPr>
                </a:tc>
                <a:tc>
                  <a:txBody>
                    <a:bodyPr/>
                    <a:lstStyle/>
                    <a:p>
                      <a:pPr>
                        <a:lnSpc>
                          <a:spcPts val="1875"/>
                        </a:lnSpc>
                        <a:buNone/>
                      </a:pPr>
                      <a:r>
                        <a:rPr lang="en-US" sz="3000" b="0">
                          <a:effectLst/>
                          <a:latin typeface="quote-cjk-patch"/>
                        </a:rPr>
                        <a:t>8 basins with adaptation alignment</a:t>
                      </a:r>
                    </a:p>
                  </a:txBody>
                  <a:tcPr marL="33333" marR="33333" marT="20833" marB="20833" anchor="ctr">
                    <a:lnL>
                      <a:noFill/>
                    </a:lnL>
                    <a:lnR>
                      <a:noFill/>
                    </a:lnR>
                    <a:lnT>
                      <a:noFill/>
                    </a:lnT>
                    <a:lnB>
                      <a:noFill/>
                    </a:lnB>
                    <a:solidFill>
                      <a:srgbClr val="FFFFFF"/>
                    </a:solidFill>
                  </a:tcPr>
                </a:tc>
                <a:tc>
                  <a:txBody>
                    <a:bodyPr/>
                    <a:lstStyle/>
                    <a:p>
                      <a:pPr>
                        <a:lnSpc>
                          <a:spcPts val="1875"/>
                        </a:lnSpc>
                        <a:buNone/>
                      </a:pPr>
                      <a:r>
                        <a:rPr lang="en-ZA" sz="3000" b="0">
                          <a:effectLst/>
                          <a:latin typeface="quote-cjk-patch"/>
                        </a:rPr>
                        <a:t>18 basins</a:t>
                      </a:r>
                    </a:p>
                  </a:txBody>
                  <a:tcPr marL="33333" marR="30000" marT="20833" marB="20833" anchor="ctr">
                    <a:lnL>
                      <a:noFill/>
                    </a:lnL>
                    <a:lnR>
                      <a:noFill/>
                    </a:lnR>
                    <a:lnT>
                      <a:noFill/>
                    </a:lnT>
                    <a:lnB>
                      <a:noFill/>
                    </a:lnB>
                    <a:solidFill>
                      <a:srgbClr val="FFFFFF"/>
                    </a:solidFill>
                  </a:tcPr>
                </a:tc>
                <a:extLst>
                  <a:ext uri="{0D108BD9-81ED-4DB2-BD59-A6C34878D82A}">
                    <a16:rowId xmlns:a16="http://schemas.microsoft.com/office/drawing/2014/main" val="3146936947"/>
                  </a:ext>
                </a:extLst>
              </a:tr>
              <a:tr h="1939121">
                <a:tc>
                  <a:txBody>
                    <a:bodyPr/>
                    <a:lstStyle/>
                    <a:p>
                      <a:pPr>
                        <a:lnSpc>
                          <a:spcPts val="1875"/>
                        </a:lnSpc>
                        <a:buNone/>
                      </a:pPr>
                      <a:r>
                        <a:rPr lang="en-ZA" sz="3000" b="0">
                          <a:effectLst/>
                          <a:latin typeface="quote-cjk-patch"/>
                        </a:rPr>
                        <a:t>NDPs (National Development Plans)</a:t>
                      </a:r>
                    </a:p>
                  </a:txBody>
                  <a:tcPr marL="30000" marR="33333" marT="20833" marB="20833" anchor="ctr">
                    <a:lnL>
                      <a:noFill/>
                    </a:lnL>
                    <a:lnR>
                      <a:noFill/>
                    </a:lnR>
                    <a:lnT>
                      <a:noFill/>
                    </a:lnT>
                    <a:lnB>
                      <a:noFill/>
                    </a:lnB>
                    <a:solidFill>
                      <a:srgbClr val="FFFFFF"/>
                    </a:solidFill>
                  </a:tcPr>
                </a:tc>
                <a:tc>
                  <a:txBody>
                    <a:bodyPr/>
                    <a:lstStyle/>
                    <a:p>
                      <a:pPr>
                        <a:lnSpc>
                          <a:spcPts val="1875"/>
                        </a:lnSpc>
                        <a:buNone/>
                      </a:pPr>
                      <a:r>
                        <a:rPr lang="en-US" sz="3000" b="0">
                          <a:effectLst/>
                          <a:latin typeface="quote-cjk-patch"/>
                        </a:rPr>
                        <a:t>10 basins with development integration</a:t>
                      </a:r>
                    </a:p>
                  </a:txBody>
                  <a:tcPr marL="33333" marR="33333" marT="20833" marB="20833" anchor="ctr">
                    <a:lnL>
                      <a:noFill/>
                    </a:lnL>
                    <a:lnR>
                      <a:noFill/>
                    </a:lnR>
                    <a:lnT>
                      <a:noFill/>
                    </a:lnT>
                    <a:lnB>
                      <a:noFill/>
                    </a:lnB>
                    <a:solidFill>
                      <a:srgbClr val="FFFFFF"/>
                    </a:solidFill>
                  </a:tcPr>
                </a:tc>
                <a:tc>
                  <a:txBody>
                    <a:bodyPr/>
                    <a:lstStyle/>
                    <a:p>
                      <a:pPr>
                        <a:lnSpc>
                          <a:spcPts val="1875"/>
                        </a:lnSpc>
                        <a:buNone/>
                      </a:pPr>
                      <a:r>
                        <a:rPr lang="en-ZA" sz="3000" b="0">
                          <a:effectLst/>
                          <a:latin typeface="quote-cjk-patch"/>
                        </a:rPr>
                        <a:t>20 basins</a:t>
                      </a:r>
                    </a:p>
                  </a:txBody>
                  <a:tcPr marL="33333" marR="30000" marT="20833" marB="20833" anchor="ctr">
                    <a:lnL>
                      <a:noFill/>
                    </a:lnL>
                    <a:lnR>
                      <a:noFill/>
                    </a:lnR>
                    <a:lnT>
                      <a:noFill/>
                    </a:lnT>
                    <a:lnB>
                      <a:noFill/>
                    </a:lnB>
                    <a:solidFill>
                      <a:srgbClr val="FFFFFF"/>
                    </a:solidFill>
                  </a:tcPr>
                </a:tc>
                <a:extLst>
                  <a:ext uri="{0D108BD9-81ED-4DB2-BD59-A6C34878D82A}">
                    <a16:rowId xmlns:a16="http://schemas.microsoft.com/office/drawing/2014/main" val="2326862404"/>
                  </a:ext>
                </a:extLst>
              </a:tr>
              <a:tr h="1455078">
                <a:tc>
                  <a:txBody>
                    <a:bodyPr/>
                    <a:lstStyle/>
                    <a:p>
                      <a:pPr>
                        <a:lnSpc>
                          <a:spcPts val="1875"/>
                        </a:lnSpc>
                        <a:buNone/>
                      </a:pPr>
                      <a:r>
                        <a:rPr lang="en-ZA" sz="3000" b="0">
                          <a:effectLst/>
                          <a:latin typeface="quote-cjk-patch"/>
                        </a:rPr>
                        <a:t>National Investment Plans</a:t>
                      </a:r>
                    </a:p>
                  </a:txBody>
                  <a:tcPr marL="30000" marR="33333" marT="20833" marB="20833" anchor="ctr">
                    <a:lnL>
                      <a:noFill/>
                    </a:lnL>
                    <a:lnR>
                      <a:noFill/>
                    </a:lnR>
                    <a:lnT>
                      <a:noFill/>
                    </a:lnT>
                    <a:lnB>
                      <a:noFill/>
                    </a:lnB>
                    <a:solidFill>
                      <a:srgbClr val="FFFFFF"/>
                    </a:solidFill>
                  </a:tcPr>
                </a:tc>
                <a:tc>
                  <a:txBody>
                    <a:bodyPr/>
                    <a:lstStyle/>
                    <a:p>
                      <a:pPr>
                        <a:lnSpc>
                          <a:spcPts val="1875"/>
                        </a:lnSpc>
                        <a:buNone/>
                      </a:pPr>
                      <a:r>
                        <a:rPr lang="en-US" sz="3000" b="0">
                          <a:effectLst/>
                          <a:latin typeface="quote-cjk-patch"/>
                        </a:rPr>
                        <a:t>5 basins with investment coherence</a:t>
                      </a:r>
                    </a:p>
                  </a:txBody>
                  <a:tcPr marL="33333" marR="33333" marT="20833" marB="20833" anchor="ctr">
                    <a:lnL>
                      <a:noFill/>
                    </a:lnL>
                    <a:lnR>
                      <a:noFill/>
                    </a:lnR>
                    <a:lnT>
                      <a:noFill/>
                    </a:lnT>
                    <a:lnB>
                      <a:noFill/>
                    </a:lnB>
                    <a:solidFill>
                      <a:srgbClr val="FFFFFF"/>
                    </a:solidFill>
                  </a:tcPr>
                </a:tc>
                <a:tc>
                  <a:txBody>
                    <a:bodyPr/>
                    <a:lstStyle/>
                    <a:p>
                      <a:pPr>
                        <a:lnSpc>
                          <a:spcPts val="1875"/>
                        </a:lnSpc>
                        <a:buNone/>
                      </a:pPr>
                      <a:r>
                        <a:rPr lang="en-ZA" sz="3000" b="0" dirty="0">
                          <a:effectLst/>
                          <a:latin typeface="quote-cjk-patch"/>
                        </a:rPr>
                        <a:t>15 basins</a:t>
                      </a:r>
                    </a:p>
                  </a:txBody>
                  <a:tcPr marL="33333" marR="30000" marT="20833" marB="20833" anchor="ctr">
                    <a:lnL>
                      <a:noFill/>
                    </a:lnL>
                    <a:lnR>
                      <a:noFill/>
                    </a:lnR>
                    <a:lnT>
                      <a:noFill/>
                    </a:lnT>
                    <a:lnB>
                      <a:noFill/>
                    </a:lnB>
                    <a:solidFill>
                      <a:srgbClr val="FFFFFF"/>
                    </a:solidFill>
                  </a:tcPr>
                </a:tc>
                <a:extLst>
                  <a:ext uri="{0D108BD9-81ED-4DB2-BD59-A6C34878D82A}">
                    <a16:rowId xmlns:a16="http://schemas.microsoft.com/office/drawing/2014/main" val="3115113304"/>
                  </a:ext>
                </a:extLst>
              </a:tr>
            </a:tbl>
          </a:graphicData>
        </a:graphic>
      </p:graphicFrame>
      <p:sp>
        <p:nvSpPr>
          <p:cNvPr id="10" name="TextBox 9">
            <a:extLst>
              <a:ext uri="{FF2B5EF4-FFF2-40B4-BE49-F238E27FC236}">
                <a16:creationId xmlns:a16="http://schemas.microsoft.com/office/drawing/2014/main" id="{95E0DFEB-F6AB-4AD2-CEA2-332C1B9D2D90}"/>
              </a:ext>
            </a:extLst>
          </p:cNvPr>
          <p:cNvSpPr txBox="1"/>
          <p:nvPr/>
        </p:nvSpPr>
        <p:spPr>
          <a:xfrm>
            <a:off x="4494179" y="12567065"/>
            <a:ext cx="22179064" cy="677108"/>
          </a:xfrm>
          <a:prstGeom prst="rect">
            <a:avLst/>
          </a:prstGeom>
          <a:noFill/>
        </p:spPr>
        <p:txBody>
          <a:bodyPr wrap="square">
            <a:spAutoFit/>
          </a:bodyPr>
          <a:lstStyle/>
          <a:p>
            <a:r>
              <a:rPr lang="en-US" sz="3800" b="1" dirty="0">
                <a:solidFill>
                  <a:srgbClr val="0F1115"/>
                </a:solidFill>
                <a:effectLst/>
                <a:latin typeface="quote-cjk-patch"/>
              </a:rPr>
              <a:t>"Demand-driven basin planning flowing from national strategies, not parallel to them."</a:t>
            </a:r>
            <a:endParaRPr lang="en-ZA" sz="3800" b="1" dirty="0"/>
          </a:p>
        </p:txBody>
      </p:sp>
      <p:sp>
        <p:nvSpPr>
          <p:cNvPr id="13" name="TextBox 12">
            <a:extLst>
              <a:ext uri="{FF2B5EF4-FFF2-40B4-BE49-F238E27FC236}">
                <a16:creationId xmlns:a16="http://schemas.microsoft.com/office/drawing/2014/main" id="{A44833E5-940E-2776-2DC6-932BAAA68B5D}"/>
              </a:ext>
            </a:extLst>
          </p:cNvPr>
          <p:cNvSpPr txBox="1"/>
          <p:nvPr/>
        </p:nvSpPr>
        <p:spPr>
          <a:xfrm>
            <a:off x="3696511" y="11592138"/>
            <a:ext cx="22179064" cy="707886"/>
          </a:xfrm>
          <a:prstGeom prst="rect">
            <a:avLst/>
          </a:prstGeom>
          <a:noFill/>
        </p:spPr>
        <p:txBody>
          <a:bodyPr wrap="square">
            <a:spAutoFit/>
          </a:bodyPr>
          <a:lstStyle/>
          <a:p>
            <a:r>
              <a:rPr lang="en-US" sz="4000" b="1" i="0" dirty="0">
                <a:solidFill>
                  <a:srgbClr val="0F1115"/>
                </a:solidFill>
                <a:effectLst/>
                <a:latin typeface="quote-cjk-patch"/>
              </a:rPr>
              <a:t>Persistent Gaps Identified:</a:t>
            </a:r>
            <a:r>
              <a:rPr lang="en-US" sz="4000" b="0" i="0" dirty="0">
                <a:solidFill>
                  <a:srgbClr val="0F1115"/>
                </a:solidFill>
                <a:effectLst/>
                <a:latin typeface="quote-cjk-patch"/>
              </a:rPr>
              <a:t> Basin master plans not consistently aligned with national frameworks</a:t>
            </a:r>
            <a:endParaRPr lang="en-ZA" sz="4000" dirty="0"/>
          </a:p>
        </p:txBody>
      </p:sp>
    </p:spTree>
    <p:extLst>
      <p:ext uri="{BB962C8B-B14F-4D97-AF65-F5344CB8AC3E}">
        <p14:creationId xmlns:p14="http://schemas.microsoft.com/office/powerpoint/2010/main" val="2392925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76DAD-3826-4299-2B76-679149B2CAB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4D9F868-5934-9F5F-926E-B2CF1074D460}"/>
              </a:ext>
            </a:extLst>
          </p:cNvPr>
          <p:cNvSpPr>
            <a:spLocks noGrp="1"/>
          </p:cNvSpPr>
          <p:nvPr>
            <p:ph type="title"/>
          </p:nvPr>
        </p:nvSpPr>
        <p:spPr/>
        <p:txBody>
          <a:bodyPr/>
          <a:lstStyle/>
          <a:p>
            <a:pPr algn="ctr"/>
            <a:r>
              <a:rPr lang="en-JP" dirty="0"/>
              <a:t>Presentation Outline</a:t>
            </a:r>
          </a:p>
        </p:txBody>
      </p:sp>
      <p:sp>
        <p:nvSpPr>
          <p:cNvPr id="4" name="Text Placeholder 3">
            <a:extLst>
              <a:ext uri="{FF2B5EF4-FFF2-40B4-BE49-F238E27FC236}">
                <a16:creationId xmlns:a16="http://schemas.microsoft.com/office/drawing/2014/main" id="{4CA8B3A8-7469-AD36-2507-F0446A00E307}"/>
              </a:ext>
            </a:extLst>
          </p:cNvPr>
          <p:cNvSpPr>
            <a:spLocks noGrp="1"/>
          </p:cNvSpPr>
          <p:nvPr>
            <p:ph type="body" sz="quarter" idx="11"/>
          </p:nvPr>
        </p:nvSpPr>
        <p:spPr>
          <a:xfrm>
            <a:off x="1453874" y="2186571"/>
            <a:ext cx="21469899" cy="9845008"/>
          </a:xfrm>
        </p:spPr>
        <p:txBody>
          <a:bodyPr>
            <a:normAutofit/>
          </a:bodyPr>
          <a:lstStyle/>
          <a:p>
            <a:pPr>
              <a:lnSpc>
                <a:spcPct val="100000"/>
              </a:lnSpc>
            </a:pPr>
            <a:r>
              <a:rPr lang="en-US" sz="5000" dirty="0">
                <a:solidFill>
                  <a:srgbClr val="92D050"/>
                </a:solidFill>
              </a:rPr>
              <a:t>Setting the Scene: From Concept to Continental Imperative</a:t>
            </a:r>
          </a:p>
          <a:p>
            <a:pPr>
              <a:lnSpc>
                <a:spcPct val="100000"/>
              </a:lnSpc>
            </a:pPr>
            <a:r>
              <a:rPr lang="en-ZA" sz="5000" dirty="0">
                <a:solidFill>
                  <a:srgbClr val="92D050"/>
                </a:solidFill>
              </a:rPr>
              <a:t>Structural Reform Pillars</a:t>
            </a:r>
          </a:p>
          <a:p>
            <a:pPr>
              <a:lnSpc>
                <a:spcPct val="100000"/>
              </a:lnSpc>
            </a:pPr>
            <a:r>
              <a:rPr lang="en-US" sz="5000" dirty="0">
                <a:solidFill>
                  <a:srgbClr val="92D050"/>
                </a:solidFill>
              </a:rPr>
              <a:t>Key Achievements and Breakthroughs (2024-2025)</a:t>
            </a:r>
          </a:p>
          <a:p>
            <a:pPr>
              <a:lnSpc>
                <a:spcPct val="100000"/>
              </a:lnSpc>
            </a:pPr>
            <a:r>
              <a:rPr lang="en-ZA" sz="5000" dirty="0"/>
              <a:t>Case Studies from Southern Africa </a:t>
            </a:r>
          </a:p>
          <a:p>
            <a:pPr>
              <a:lnSpc>
                <a:spcPct val="100000"/>
              </a:lnSpc>
            </a:pPr>
            <a:r>
              <a:rPr lang="en-ZA" sz="5000" dirty="0">
                <a:solidFill>
                  <a:schemeClr val="accent2">
                    <a:lumMod val="40000"/>
                    <a:lumOff val="60000"/>
                  </a:schemeClr>
                </a:solidFill>
              </a:rPr>
              <a:t>Future Direction: From Dialogue to Architecture (2025-2030 Agenda)</a:t>
            </a:r>
            <a:endParaRPr lang="en-GB" sz="5000" dirty="0">
              <a:solidFill>
                <a:schemeClr val="accent2">
                  <a:lumMod val="40000"/>
                  <a:lumOff val="60000"/>
                </a:schemeClr>
              </a:solidFill>
            </a:endParaRPr>
          </a:p>
        </p:txBody>
      </p:sp>
    </p:spTree>
    <p:extLst>
      <p:ext uri="{BB962C8B-B14F-4D97-AF65-F5344CB8AC3E}">
        <p14:creationId xmlns:p14="http://schemas.microsoft.com/office/powerpoint/2010/main" val="104193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BBD2-3E37-7908-EF17-8979BF980A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C2CAAA4-C867-8BFD-8538-B2AE81C700C8}"/>
              </a:ext>
            </a:extLst>
          </p:cNvPr>
          <p:cNvSpPr>
            <a:spLocks noGrp="1"/>
          </p:cNvSpPr>
          <p:nvPr>
            <p:ph type="title"/>
          </p:nvPr>
        </p:nvSpPr>
        <p:spPr>
          <a:xfrm>
            <a:off x="1453874" y="786131"/>
            <a:ext cx="21469899" cy="866206"/>
          </a:xfrm>
        </p:spPr>
        <p:txBody>
          <a:bodyPr>
            <a:normAutofit/>
          </a:bodyPr>
          <a:lstStyle/>
          <a:p>
            <a:pPr algn="ctr"/>
            <a:r>
              <a:rPr lang="en-GB" dirty="0"/>
              <a:t>Southern Africa: Progress in Achievement of SDGs</a:t>
            </a:r>
          </a:p>
        </p:txBody>
      </p:sp>
      <p:graphicFrame>
        <p:nvGraphicFramePr>
          <p:cNvPr id="2" name="Table 1">
            <a:extLst>
              <a:ext uri="{FF2B5EF4-FFF2-40B4-BE49-F238E27FC236}">
                <a16:creationId xmlns:a16="http://schemas.microsoft.com/office/drawing/2014/main" id="{8D9AA198-9C34-D2FE-3E4F-6DA97309FF9E}"/>
              </a:ext>
            </a:extLst>
          </p:cNvPr>
          <p:cNvGraphicFramePr>
            <a:graphicFrameLocks noGrp="1"/>
          </p:cNvGraphicFramePr>
          <p:nvPr>
            <p:extLst>
              <p:ext uri="{D42A27DB-BD31-4B8C-83A1-F6EECF244321}">
                <p14:modId xmlns:p14="http://schemas.microsoft.com/office/powerpoint/2010/main" val="1866940628"/>
              </p:ext>
            </p:extLst>
          </p:nvPr>
        </p:nvGraphicFramePr>
        <p:xfrm>
          <a:off x="1453874" y="1785320"/>
          <a:ext cx="19192307" cy="10167058"/>
        </p:xfrm>
        <a:graphic>
          <a:graphicData uri="http://schemas.openxmlformats.org/drawingml/2006/table">
            <a:tbl>
              <a:tblPr/>
              <a:tblGrid>
                <a:gridCol w="1392070">
                  <a:extLst>
                    <a:ext uri="{9D8B030D-6E8A-4147-A177-3AD203B41FA5}">
                      <a16:colId xmlns:a16="http://schemas.microsoft.com/office/drawing/2014/main" val="1142877319"/>
                    </a:ext>
                  </a:extLst>
                </a:gridCol>
                <a:gridCol w="524878">
                  <a:extLst>
                    <a:ext uri="{9D8B030D-6E8A-4147-A177-3AD203B41FA5}">
                      <a16:colId xmlns:a16="http://schemas.microsoft.com/office/drawing/2014/main" val="2412390785"/>
                    </a:ext>
                  </a:extLst>
                </a:gridCol>
                <a:gridCol w="502060">
                  <a:extLst>
                    <a:ext uri="{9D8B030D-6E8A-4147-A177-3AD203B41FA5}">
                      <a16:colId xmlns:a16="http://schemas.microsoft.com/office/drawing/2014/main" val="588148945"/>
                    </a:ext>
                  </a:extLst>
                </a:gridCol>
                <a:gridCol w="456416">
                  <a:extLst>
                    <a:ext uri="{9D8B030D-6E8A-4147-A177-3AD203B41FA5}">
                      <a16:colId xmlns:a16="http://schemas.microsoft.com/office/drawing/2014/main" val="1425335330"/>
                    </a:ext>
                  </a:extLst>
                </a:gridCol>
                <a:gridCol w="456416">
                  <a:extLst>
                    <a:ext uri="{9D8B030D-6E8A-4147-A177-3AD203B41FA5}">
                      <a16:colId xmlns:a16="http://schemas.microsoft.com/office/drawing/2014/main" val="1724876356"/>
                    </a:ext>
                  </a:extLst>
                </a:gridCol>
                <a:gridCol w="456416">
                  <a:extLst>
                    <a:ext uri="{9D8B030D-6E8A-4147-A177-3AD203B41FA5}">
                      <a16:colId xmlns:a16="http://schemas.microsoft.com/office/drawing/2014/main" val="2129734463"/>
                    </a:ext>
                  </a:extLst>
                </a:gridCol>
                <a:gridCol w="456416">
                  <a:extLst>
                    <a:ext uri="{9D8B030D-6E8A-4147-A177-3AD203B41FA5}">
                      <a16:colId xmlns:a16="http://schemas.microsoft.com/office/drawing/2014/main" val="1142847533"/>
                    </a:ext>
                  </a:extLst>
                </a:gridCol>
                <a:gridCol w="456416">
                  <a:extLst>
                    <a:ext uri="{9D8B030D-6E8A-4147-A177-3AD203B41FA5}">
                      <a16:colId xmlns:a16="http://schemas.microsoft.com/office/drawing/2014/main" val="592046337"/>
                    </a:ext>
                  </a:extLst>
                </a:gridCol>
                <a:gridCol w="456416">
                  <a:extLst>
                    <a:ext uri="{9D8B030D-6E8A-4147-A177-3AD203B41FA5}">
                      <a16:colId xmlns:a16="http://schemas.microsoft.com/office/drawing/2014/main" val="4029486687"/>
                    </a:ext>
                  </a:extLst>
                </a:gridCol>
                <a:gridCol w="456416">
                  <a:extLst>
                    <a:ext uri="{9D8B030D-6E8A-4147-A177-3AD203B41FA5}">
                      <a16:colId xmlns:a16="http://schemas.microsoft.com/office/drawing/2014/main" val="1195070391"/>
                    </a:ext>
                  </a:extLst>
                </a:gridCol>
                <a:gridCol w="456416">
                  <a:extLst>
                    <a:ext uri="{9D8B030D-6E8A-4147-A177-3AD203B41FA5}">
                      <a16:colId xmlns:a16="http://schemas.microsoft.com/office/drawing/2014/main" val="189348213"/>
                    </a:ext>
                  </a:extLst>
                </a:gridCol>
                <a:gridCol w="456416">
                  <a:extLst>
                    <a:ext uri="{9D8B030D-6E8A-4147-A177-3AD203B41FA5}">
                      <a16:colId xmlns:a16="http://schemas.microsoft.com/office/drawing/2014/main" val="1420639476"/>
                    </a:ext>
                  </a:extLst>
                </a:gridCol>
                <a:gridCol w="456416">
                  <a:extLst>
                    <a:ext uri="{9D8B030D-6E8A-4147-A177-3AD203B41FA5}">
                      <a16:colId xmlns:a16="http://schemas.microsoft.com/office/drawing/2014/main" val="965167753"/>
                    </a:ext>
                  </a:extLst>
                </a:gridCol>
                <a:gridCol w="456416">
                  <a:extLst>
                    <a:ext uri="{9D8B030D-6E8A-4147-A177-3AD203B41FA5}">
                      <a16:colId xmlns:a16="http://schemas.microsoft.com/office/drawing/2014/main" val="2771136183"/>
                    </a:ext>
                  </a:extLst>
                </a:gridCol>
                <a:gridCol w="456416">
                  <a:extLst>
                    <a:ext uri="{9D8B030D-6E8A-4147-A177-3AD203B41FA5}">
                      <a16:colId xmlns:a16="http://schemas.microsoft.com/office/drawing/2014/main" val="110370481"/>
                    </a:ext>
                  </a:extLst>
                </a:gridCol>
                <a:gridCol w="456416">
                  <a:extLst>
                    <a:ext uri="{9D8B030D-6E8A-4147-A177-3AD203B41FA5}">
                      <a16:colId xmlns:a16="http://schemas.microsoft.com/office/drawing/2014/main" val="2041315359"/>
                    </a:ext>
                  </a:extLst>
                </a:gridCol>
                <a:gridCol w="456416">
                  <a:extLst>
                    <a:ext uri="{9D8B030D-6E8A-4147-A177-3AD203B41FA5}">
                      <a16:colId xmlns:a16="http://schemas.microsoft.com/office/drawing/2014/main" val="2471770641"/>
                    </a:ext>
                  </a:extLst>
                </a:gridCol>
                <a:gridCol w="456416">
                  <a:extLst>
                    <a:ext uri="{9D8B030D-6E8A-4147-A177-3AD203B41FA5}">
                      <a16:colId xmlns:a16="http://schemas.microsoft.com/office/drawing/2014/main" val="918646674"/>
                    </a:ext>
                  </a:extLst>
                </a:gridCol>
                <a:gridCol w="456416">
                  <a:extLst>
                    <a:ext uri="{9D8B030D-6E8A-4147-A177-3AD203B41FA5}">
                      <a16:colId xmlns:a16="http://schemas.microsoft.com/office/drawing/2014/main" val="3822797720"/>
                    </a:ext>
                  </a:extLst>
                </a:gridCol>
                <a:gridCol w="456416">
                  <a:extLst>
                    <a:ext uri="{9D8B030D-6E8A-4147-A177-3AD203B41FA5}">
                      <a16:colId xmlns:a16="http://schemas.microsoft.com/office/drawing/2014/main" val="3992087979"/>
                    </a:ext>
                  </a:extLst>
                </a:gridCol>
                <a:gridCol w="456416">
                  <a:extLst>
                    <a:ext uri="{9D8B030D-6E8A-4147-A177-3AD203B41FA5}">
                      <a16:colId xmlns:a16="http://schemas.microsoft.com/office/drawing/2014/main" val="3606389220"/>
                    </a:ext>
                  </a:extLst>
                </a:gridCol>
                <a:gridCol w="456416">
                  <a:extLst>
                    <a:ext uri="{9D8B030D-6E8A-4147-A177-3AD203B41FA5}">
                      <a16:colId xmlns:a16="http://schemas.microsoft.com/office/drawing/2014/main" val="1952396359"/>
                    </a:ext>
                  </a:extLst>
                </a:gridCol>
                <a:gridCol w="456416">
                  <a:extLst>
                    <a:ext uri="{9D8B030D-6E8A-4147-A177-3AD203B41FA5}">
                      <a16:colId xmlns:a16="http://schemas.microsoft.com/office/drawing/2014/main" val="1908289304"/>
                    </a:ext>
                  </a:extLst>
                </a:gridCol>
                <a:gridCol w="456416">
                  <a:extLst>
                    <a:ext uri="{9D8B030D-6E8A-4147-A177-3AD203B41FA5}">
                      <a16:colId xmlns:a16="http://schemas.microsoft.com/office/drawing/2014/main" val="808614827"/>
                    </a:ext>
                  </a:extLst>
                </a:gridCol>
                <a:gridCol w="456416">
                  <a:extLst>
                    <a:ext uri="{9D8B030D-6E8A-4147-A177-3AD203B41FA5}">
                      <a16:colId xmlns:a16="http://schemas.microsoft.com/office/drawing/2014/main" val="2069149033"/>
                    </a:ext>
                  </a:extLst>
                </a:gridCol>
                <a:gridCol w="456416">
                  <a:extLst>
                    <a:ext uri="{9D8B030D-6E8A-4147-A177-3AD203B41FA5}">
                      <a16:colId xmlns:a16="http://schemas.microsoft.com/office/drawing/2014/main" val="2400749758"/>
                    </a:ext>
                  </a:extLst>
                </a:gridCol>
                <a:gridCol w="570521">
                  <a:extLst>
                    <a:ext uri="{9D8B030D-6E8A-4147-A177-3AD203B41FA5}">
                      <a16:colId xmlns:a16="http://schemas.microsoft.com/office/drawing/2014/main" val="2662895395"/>
                    </a:ext>
                  </a:extLst>
                </a:gridCol>
                <a:gridCol w="570521">
                  <a:extLst>
                    <a:ext uri="{9D8B030D-6E8A-4147-A177-3AD203B41FA5}">
                      <a16:colId xmlns:a16="http://schemas.microsoft.com/office/drawing/2014/main" val="3219484918"/>
                    </a:ext>
                  </a:extLst>
                </a:gridCol>
                <a:gridCol w="570521">
                  <a:extLst>
                    <a:ext uri="{9D8B030D-6E8A-4147-A177-3AD203B41FA5}">
                      <a16:colId xmlns:a16="http://schemas.microsoft.com/office/drawing/2014/main" val="4166943186"/>
                    </a:ext>
                  </a:extLst>
                </a:gridCol>
                <a:gridCol w="570521">
                  <a:extLst>
                    <a:ext uri="{9D8B030D-6E8A-4147-A177-3AD203B41FA5}">
                      <a16:colId xmlns:a16="http://schemas.microsoft.com/office/drawing/2014/main" val="2323408842"/>
                    </a:ext>
                  </a:extLst>
                </a:gridCol>
                <a:gridCol w="570521">
                  <a:extLst>
                    <a:ext uri="{9D8B030D-6E8A-4147-A177-3AD203B41FA5}">
                      <a16:colId xmlns:a16="http://schemas.microsoft.com/office/drawing/2014/main" val="1440247727"/>
                    </a:ext>
                  </a:extLst>
                </a:gridCol>
                <a:gridCol w="570521">
                  <a:extLst>
                    <a:ext uri="{9D8B030D-6E8A-4147-A177-3AD203B41FA5}">
                      <a16:colId xmlns:a16="http://schemas.microsoft.com/office/drawing/2014/main" val="3644442579"/>
                    </a:ext>
                  </a:extLst>
                </a:gridCol>
                <a:gridCol w="570521">
                  <a:extLst>
                    <a:ext uri="{9D8B030D-6E8A-4147-A177-3AD203B41FA5}">
                      <a16:colId xmlns:a16="http://schemas.microsoft.com/office/drawing/2014/main" val="2490513458"/>
                    </a:ext>
                  </a:extLst>
                </a:gridCol>
                <a:gridCol w="570521">
                  <a:extLst>
                    <a:ext uri="{9D8B030D-6E8A-4147-A177-3AD203B41FA5}">
                      <a16:colId xmlns:a16="http://schemas.microsoft.com/office/drawing/2014/main" val="1716742174"/>
                    </a:ext>
                  </a:extLst>
                </a:gridCol>
                <a:gridCol w="570521">
                  <a:extLst>
                    <a:ext uri="{9D8B030D-6E8A-4147-A177-3AD203B41FA5}">
                      <a16:colId xmlns:a16="http://schemas.microsoft.com/office/drawing/2014/main" val="3993364841"/>
                    </a:ext>
                  </a:extLst>
                </a:gridCol>
                <a:gridCol w="570521">
                  <a:extLst>
                    <a:ext uri="{9D8B030D-6E8A-4147-A177-3AD203B41FA5}">
                      <a16:colId xmlns:a16="http://schemas.microsoft.com/office/drawing/2014/main" val="1132616526"/>
                    </a:ext>
                  </a:extLst>
                </a:gridCol>
                <a:gridCol w="570521">
                  <a:extLst>
                    <a:ext uri="{9D8B030D-6E8A-4147-A177-3AD203B41FA5}">
                      <a16:colId xmlns:a16="http://schemas.microsoft.com/office/drawing/2014/main" val="3787844970"/>
                    </a:ext>
                  </a:extLst>
                </a:gridCol>
              </a:tblGrid>
              <a:tr h="838463">
                <a:tc>
                  <a:txBody>
                    <a:bodyPr/>
                    <a:lstStyle/>
                    <a:p>
                      <a:pPr algn="l" fontAlgn="b">
                        <a:buNone/>
                      </a:pPr>
                      <a:r>
                        <a:rPr lang="en-ZA" sz="2000" b="1" i="0" u="none" strike="noStrike" dirty="0">
                          <a:effectLst/>
                          <a:latin typeface="+mn-lt"/>
                        </a:rPr>
                        <a:t>Country</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1" i="0" u="none" strike="noStrike" dirty="0">
                          <a:effectLst/>
                          <a:latin typeface="+mn-lt"/>
                        </a:rPr>
                        <a:t>SDG Index Score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200" b="1" i="0" u="none" strike="noStrike" dirty="0">
                          <a:effectLst/>
                          <a:latin typeface="+mn-lt"/>
                        </a:rPr>
                        <a:t>SDG Index Rank</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buNone/>
                      </a:pPr>
                      <a:r>
                        <a:rPr lang="en-ZA" sz="2800" b="1" i="0" u="none" strike="noStrike" dirty="0">
                          <a:effectLst/>
                          <a:latin typeface="+mn-lt"/>
                        </a:rPr>
                        <a:t>SDG 1</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dirty="0"/>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buNone/>
                      </a:pPr>
                      <a:r>
                        <a:rPr lang="en-ZA" sz="2800" b="1" i="0" u="none" strike="noStrike" dirty="0">
                          <a:effectLst/>
                          <a:latin typeface="+mn-lt"/>
                        </a:rPr>
                        <a:t>SDG 2</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dirty="0"/>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buNone/>
                      </a:pPr>
                      <a:r>
                        <a:rPr lang="en-ZA" sz="2800" b="1" i="0" u="none" strike="noStrike" dirty="0">
                          <a:effectLst/>
                          <a:latin typeface="+mn-lt"/>
                        </a:rPr>
                        <a:t>SDG 3</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dirty="0"/>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buNone/>
                      </a:pPr>
                      <a:r>
                        <a:rPr lang="en-ZA" sz="2800" b="1" i="0" u="none" strike="noStrike" dirty="0">
                          <a:effectLst/>
                          <a:latin typeface="+mn-lt"/>
                        </a:rPr>
                        <a:t>SDG 4</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dirty="0"/>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buNone/>
                      </a:pPr>
                      <a:r>
                        <a:rPr lang="en-ZA" sz="2800" b="1" i="0" u="none" strike="noStrike" dirty="0">
                          <a:effectLst/>
                          <a:latin typeface="+mn-lt"/>
                        </a:rPr>
                        <a:t>SDG 5</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dirty="0"/>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buNone/>
                      </a:pPr>
                      <a:r>
                        <a:rPr lang="en-ZA" sz="2800" b="1" i="0" u="none" strike="noStrike" dirty="0">
                          <a:effectLst/>
                          <a:latin typeface="+mn-lt"/>
                        </a:rPr>
                        <a:t>SDG 6</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dirty="0"/>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buNone/>
                      </a:pPr>
                      <a:r>
                        <a:rPr lang="en-ZA" sz="2800" b="1" i="0" u="none" strike="noStrike" dirty="0">
                          <a:effectLst/>
                          <a:latin typeface="+mn-lt"/>
                        </a:rPr>
                        <a:t>SDG 7</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dirty="0"/>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buNone/>
                      </a:pPr>
                      <a:r>
                        <a:rPr lang="en-ZA" sz="2800" b="1" i="0" u="none" strike="noStrike" dirty="0">
                          <a:effectLst/>
                          <a:latin typeface="+mn-lt"/>
                        </a:rPr>
                        <a:t>SDG 8</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dirty="0"/>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buNone/>
                      </a:pPr>
                      <a:r>
                        <a:rPr lang="en-ZA" sz="2800" b="1" i="0" u="none" strike="noStrike" dirty="0">
                          <a:effectLst/>
                          <a:latin typeface="+mn-lt"/>
                        </a:rPr>
                        <a:t>SDG 9</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dirty="0"/>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buNone/>
                      </a:pPr>
                      <a:r>
                        <a:rPr lang="en-ZA" sz="2800" b="1" i="0" u="none" strike="noStrike" dirty="0">
                          <a:effectLst/>
                          <a:latin typeface="+mn-lt"/>
                        </a:rPr>
                        <a:t>SDG 10</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dirty="0"/>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buNone/>
                      </a:pPr>
                      <a:r>
                        <a:rPr lang="en-ZA" sz="2800" b="1" i="0" u="none" strike="noStrike" dirty="0">
                          <a:effectLst/>
                          <a:latin typeface="+mn-lt"/>
                        </a:rPr>
                        <a:t>SDG 11</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dirty="0"/>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buNone/>
                      </a:pPr>
                      <a:r>
                        <a:rPr lang="en-ZA" sz="2800" b="1" i="0" u="none" strike="noStrike" dirty="0">
                          <a:effectLst/>
                          <a:latin typeface="+mn-lt"/>
                        </a:rPr>
                        <a:t>SDG 12</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dirty="0"/>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buNone/>
                      </a:pPr>
                      <a:r>
                        <a:rPr lang="en-ZA" sz="2800" b="1" i="0" u="none" strike="noStrike" dirty="0">
                          <a:effectLst/>
                          <a:latin typeface="+mn-lt"/>
                        </a:rPr>
                        <a:t>SDG 13</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dirty="0"/>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buNone/>
                      </a:pPr>
                      <a:r>
                        <a:rPr lang="en-ZA" sz="2800" b="1" i="0" u="none" strike="noStrike" dirty="0">
                          <a:effectLst/>
                          <a:latin typeface="+mn-lt"/>
                        </a:rPr>
                        <a:t>SDG 14</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dirty="0"/>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buNone/>
                      </a:pPr>
                      <a:r>
                        <a:rPr lang="en-ZA" sz="2800" b="1" i="0" u="none" strike="noStrike" dirty="0">
                          <a:effectLst/>
                          <a:latin typeface="+mn-lt"/>
                        </a:rPr>
                        <a:t>SDG 15</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dirty="0"/>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buNone/>
                      </a:pPr>
                      <a:r>
                        <a:rPr lang="en-ZA" sz="2800" b="1" i="0" u="none" strike="noStrike" dirty="0">
                          <a:effectLst/>
                          <a:latin typeface="+mn-lt"/>
                        </a:rPr>
                        <a:t>SDG 16</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dirty="0"/>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buNone/>
                      </a:pPr>
                      <a:r>
                        <a:rPr lang="en-ZA" sz="2800" b="1" i="0" u="none" strike="noStrike" dirty="0">
                          <a:effectLst/>
                          <a:latin typeface="+mn-lt"/>
                        </a:rPr>
                        <a:t>SDG 17</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dirty="0"/>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3827820"/>
                  </a:ext>
                </a:extLst>
              </a:tr>
              <a:tr h="533583">
                <a:tc>
                  <a:txBody>
                    <a:bodyPr/>
                    <a:lstStyle/>
                    <a:p>
                      <a:pPr algn="l" fontAlgn="b">
                        <a:buNone/>
                      </a:pPr>
                      <a:r>
                        <a:rPr lang="en-ZA" sz="2000" b="0" i="0" u="none" strike="noStrike" dirty="0">
                          <a:effectLst/>
                          <a:latin typeface="+mn-lt"/>
                        </a:rPr>
                        <a:t>Mauritius</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a:effectLst/>
                          <a:latin typeface="+mn-lt"/>
                        </a:rPr>
                        <a:t>70.3</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dirty="0">
                          <a:effectLst/>
                          <a:latin typeface="+mn-lt"/>
                        </a:rPr>
                        <a:t>76</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dirty="0">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dirty="0">
                          <a:solidFill>
                            <a:srgbClr val="3C7D22"/>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FF00"/>
                          </a:solidFill>
                          <a:effectLst/>
                          <a:latin typeface="+mn-lt"/>
                        </a:rPr>
                        <a:t>yellow</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FF00"/>
                          </a:solidFill>
                          <a:effectLst/>
                          <a:latin typeface="+mn-lt"/>
                        </a:rPr>
                        <a:t>yellow</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FF00"/>
                          </a:solidFill>
                          <a:effectLst/>
                          <a:latin typeface="+mn-lt"/>
                        </a:rPr>
                        <a:t>yellow</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en-ZA" sz="1600" b="1" i="0" u="sng" strike="noStrike">
                          <a:solidFill>
                            <a:srgbClr val="3C7D22"/>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ADADAD"/>
                          </a:solidFill>
                          <a:effectLst/>
                          <a:latin typeface="+mn-lt"/>
                        </a:rPr>
                        <a:t>grey</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ADAD"/>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FF00"/>
                          </a:solidFill>
                          <a:effectLst/>
                          <a:latin typeface="+mn-lt"/>
                        </a:rPr>
                        <a:t>yellow</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C00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dirty="0">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8481127"/>
                  </a:ext>
                </a:extLst>
              </a:tr>
              <a:tr h="533583">
                <a:tc>
                  <a:txBody>
                    <a:bodyPr/>
                    <a:lstStyle/>
                    <a:p>
                      <a:pPr algn="l" fontAlgn="b">
                        <a:buNone/>
                      </a:pPr>
                      <a:r>
                        <a:rPr lang="en-ZA" sz="2000" b="0" i="0" u="none" strike="noStrike" dirty="0">
                          <a:effectLst/>
                          <a:latin typeface="+mn-lt"/>
                        </a:rPr>
                        <a:t>Namibia</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a:effectLst/>
                          <a:latin typeface="+mn-lt"/>
                        </a:rPr>
                        <a:t>65.5</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dirty="0">
                          <a:effectLst/>
                          <a:latin typeface="+mn-lt"/>
                        </a:rPr>
                        <a:t>104</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dirty="0">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dirty="0">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dirty="0">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3C7D22"/>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dirty="0">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dirty="0">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C00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FF00"/>
                          </a:solidFill>
                          <a:effectLst/>
                          <a:latin typeface="+mn-lt"/>
                        </a:rPr>
                        <a:t>yellow</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FF00"/>
                          </a:solidFill>
                          <a:effectLst/>
                          <a:latin typeface="+mn-lt"/>
                        </a:rPr>
                        <a:t>yellow</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FF00"/>
                          </a:solidFill>
                          <a:effectLst/>
                          <a:latin typeface="+mn-lt"/>
                        </a:rPr>
                        <a:t>yellow</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C00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FF00"/>
                          </a:solidFill>
                          <a:effectLst/>
                          <a:latin typeface="+mn-lt"/>
                        </a:rPr>
                        <a:t>yellow</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7832606"/>
                  </a:ext>
                </a:extLst>
              </a:tr>
              <a:tr h="533583">
                <a:tc>
                  <a:txBody>
                    <a:bodyPr/>
                    <a:lstStyle/>
                    <a:p>
                      <a:pPr algn="l" fontAlgn="b">
                        <a:buNone/>
                      </a:pPr>
                      <a:r>
                        <a:rPr lang="en-ZA" sz="2000" b="0" i="0" u="none" strike="noStrike" dirty="0">
                          <a:effectLst/>
                          <a:latin typeface="+mn-lt"/>
                        </a:rPr>
                        <a:t>Botswana</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a:effectLst/>
                          <a:latin typeface="+mn-lt"/>
                        </a:rPr>
                        <a:t>64.5</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dirty="0">
                          <a:effectLst/>
                          <a:latin typeface="+mn-lt"/>
                        </a:rPr>
                        <a:t>109</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dirty="0">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dirty="0">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dirty="0">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dirty="0">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FF00"/>
                          </a:solidFill>
                          <a:effectLst/>
                          <a:latin typeface="+mn-lt"/>
                        </a:rPr>
                        <a:t>yellow</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en-ZA" sz="1600" b="1" i="0" u="sng" strike="noStrike" dirty="0">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ADADAD"/>
                          </a:solidFill>
                          <a:effectLst/>
                          <a:latin typeface="+mn-lt"/>
                        </a:rPr>
                        <a:t>grey</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ADAD"/>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FF00"/>
                          </a:solidFill>
                          <a:effectLst/>
                          <a:latin typeface="+mn-lt"/>
                        </a:rPr>
                        <a:t>yellow</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1117126"/>
                  </a:ext>
                </a:extLst>
              </a:tr>
              <a:tr h="533583">
                <a:tc>
                  <a:txBody>
                    <a:bodyPr/>
                    <a:lstStyle/>
                    <a:p>
                      <a:pPr algn="l" fontAlgn="b">
                        <a:buNone/>
                      </a:pPr>
                      <a:r>
                        <a:rPr lang="en-ZA" sz="2000" b="0" i="0" u="none" strike="noStrike" dirty="0">
                          <a:effectLst/>
                          <a:latin typeface="+mn-lt"/>
                        </a:rPr>
                        <a:t>South Africa</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a:effectLst/>
                          <a:latin typeface="+mn-lt"/>
                        </a:rPr>
                        <a:t>64.1</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dirty="0">
                          <a:effectLst/>
                          <a:latin typeface="+mn-lt"/>
                        </a:rPr>
                        <a:t>111</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FF00"/>
                          </a:solidFill>
                          <a:effectLst/>
                          <a:latin typeface="+mn-lt"/>
                        </a:rPr>
                        <a:t>yellow</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en-ZA" sz="1600" b="1" i="0" u="sng" strike="noStrike" dirty="0">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a:solidFill>
                            <a:srgbClr val="3C7D22"/>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dirty="0">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C00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C00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FF00"/>
                          </a:solidFill>
                          <a:effectLst/>
                          <a:latin typeface="+mn-lt"/>
                        </a:rPr>
                        <a:t>yellow</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en-ZA" sz="1600" b="1" i="0" u="sng" strike="noStrike">
                          <a:solidFill>
                            <a:srgbClr val="3C7D22"/>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0403434"/>
                  </a:ext>
                </a:extLst>
              </a:tr>
              <a:tr h="533583">
                <a:tc>
                  <a:txBody>
                    <a:bodyPr/>
                    <a:lstStyle/>
                    <a:p>
                      <a:pPr algn="l" fontAlgn="b">
                        <a:buNone/>
                      </a:pPr>
                      <a:r>
                        <a:rPr lang="en-ZA" sz="2000" b="0" i="0" u="none" strike="noStrike" dirty="0">
                          <a:effectLst/>
                          <a:latin typeface="+mn-lt"/>
                        </a:rPr>
                        <a:t>Tanzania</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dirty="0">
                          <a:effectLst/>
                          <a:latin typeface="+mn-lt"/>
                        </a:rPr>
                        <a:t>57.7</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dirty="0">
                          <a:effectLst/>
                          <a:latin typeface="+mn-lt"/>
                        </a:rPr>
                        <a:t>135</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dirty="0">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C00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C00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0094646"/>
                  </a:ext>
                </a:extLst>
              </a:tr>
              <a:tr h="533583">
                <a:tc>
                  <a:txBody>
                    <a:bodyPr/>
                    <a:lstStyle/>
                    <a:p>
                      <a:pPr algn="l" fontAlgn="b">
                        <a:buNone/>
                      </a:pPr>
                      <a:r>
                        <a:rPr lang="en-ZA" sz="2000" b="0" i="0" u="none" strike="noStrike" dirty="0">
                          <a:effectLst/>
                          <a:latin typeface="+mn-lt"/>
                        </a:rPr>
                        <a:t>Eswatini</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dirty="0">
                          <a:effectLst/>
                          <a:latin typeface="+mn-lt"/>
                        </a:rPr>
                        <a:t>57.5</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dirty="0">
                          <a:effectLst/>
                          <a:latin typeface="+mn-lt"/>
                        </a:rPr>
                        <a:t>136</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dirty="0">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C00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ADADAD"/>
                          </a:solidFill>
                          <a:effectLst/>
                          <a:latin typeface="+mn-lt"/>
                        </a:rPr>
                        <a:t>grey</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ADAD"/>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ADADAD"/>
                          </a:solidFill>
                          <a:effectLst/>
                          <a:latin typeface="+mn-lt"/>
                        </a:rPr>
                        <a:t>grey</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ADAD"/>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C00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7356579"/>
                  </a:ext>
                </a:extLst>
              </a:tr>
              <a:tr h="533583">
                <a:tc>
                  <a:txBody>
                    <a:bodyPr/>
                    <a:lstStyle/>
                    <a:p>
                      <a:pPr algn="l" fontAlgn="b">
                        <a:buNone/>
                      </a:pPr>
                      <a:r>
                        <a:rPr lang="en-ZA" sz="2000" b="0" i="0" u="none" strike="noStrike" dirty="0">
                          <a:effectLst/>
                          <a:latin typeface="+mn-lt"/>
                        </a:rPr>
                        <a:t>Zimbabwe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a:effectLst/>
                          <a:latin typeface="+mn-lt"/>
                        </a:rPr>
                        <a:t>57.4</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dirty="0">
                          <a:effectLst/>
                          <a:latin typeface="+mn-lt"/>
                        </a:rPr>
                        <a:t>137</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C00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dirty="0">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dirty="0">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C00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a:solidFill>
                            <a:srgbClr val="3C7D22"/>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a:solidFill>
                            <a:srgbClr val="3C7D22"/>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ADADAD"/>
                          </a:solidFill>
                          <a:effectLst/>
                          <a:latin typeface="+mn-lt"/>
                        </a:rPr>
                        <a:t>grey</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ADAD"/>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C00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5890700"/>
                  </a:ext>
                </a:extLst>
              </a:tr>
              <a:tr h="533583">
                <a:tc>
                  <a:txBody>
                    <a:bodyPr/>
                    <a:lstStyle/>
                    <a:p>
                      <a:pPr algn="l" fontAlgn="b">
                        <a:buNone/>
                      </a:pPr>
                      <a:r>
                        <a:rPr lang="en-ZA" sz="2000" b="0" i="0" u="none" strike="noStrike" dirty="0">
                          <a:effectLst/>
                          <a:latin typeface="+mn-lt"/>
                        </a:rPr>
                        <a:t>Malawi</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a:effectLst/>
                          <a:latin typeface="+mn-lt"/>
                        </a:rPr>
                        <a:t>57.1</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a:effectLst/>
                          <a:latin typeface="+mn-lt"/>
                        </a:rPr>
                        <a:t>139</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C00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dirty="0">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dirty="0">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dirty="0">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ADADAD"/>
                          </a:solidFill>
                          <a:effectLst/>
                          <a:latin typeface="+mn-lt"/>
                        </a:rPr>
                        <a:t>grey</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ADAD"/>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2854689"/>
                  </a:ext>
                </a:extLst>
              </a:tr>
              <a:tr h="533583">
                <a:tc>
                  <a:txBody>
                    <a:bodyPr/>
                    <a:lstStyle/>
                    <a:p>
                      <a:pPr algn="l" fontAlgn="b">
                        <a:buNone/>
                      </a:pPr>
                      <a:r>
                        <a:rPr lang="en-ZA" sz="2000" b="0" i="0" u="none" strike="noStrike" dirty="0">
                          <a:effectLst/>
                          <a:latin typeface="+mn-lt"/>
                        </a:rPr>
                        <a:t>Lesotho</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a:effectLst/>
                          <a:latin typeface="+mn-lt"/>
                        </a:rPr>
                        <a:t>55.6</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dirty="0">
                          <a:effectLst/>
                          <a:latin typeface="+mn-lt"/>
                        </a:rPr>
                        <a:t>143</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FF00"/>
                          </a:solidFill>
                          <a:effectLst/>
                          <a:latin typeface="+mn-lt"/>
                        </a:rPr>
                        <a:t>yellow</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ADADAD"/>
                          </a:solidFill>
                          <a:effectLst/>
                          <a:latin typeface="+mn-lt"/>
                        </a:rPr>
                        <a:t>grey</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ADAD"/>
                    </a:solidFill>
                  </a:tcPr>
                </a:tc>
                <a:tc>
                  <a:txBody>
                    <a:bodyPr/>
                    <a:lstStyle/>
                    <a:p>
                      <a:pPr algn="ctr" fontAlgn="b">
                        <a:buNone/>
                      </a:pPr>
                      <a:r>
                        <a:rPr lang="en-ZA" sz="1600" b="0" i="0" u="none" strike="noStrike" dirty="0">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ADADAD"/>
                          </a:solidFill>
                          <a:effectLst/>
                          <a:latin typeface="+mn-lt"/>
                        </a:rPr>
                        <a:t>grey</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ADAD"/>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FF00"/>
                          </a:solidFill>
                          <a:effectLst/>
                          <a:latin typeface="+mn-lt"/>
                        </a:rPr>
                        <a:t>yellow</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C00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FF00"/>
                          </a:solidFill>
                          <a:effectLst/>
                          <a:latin typeface="+mn-lt"/>
                        </a:rPr>
                        <a:t>yellow</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4547837"/>
                  </a:ext>
                </a:extLst>
              </a:tr>
              <a:tr h="533583">
                <a:tc>
                  <a:txBody>
                    <a:bodyPr/>
                    <a:lstStyle/>
                    <a:p>
                      <a:pPr algn="l" fontAlgn="b">
                        <a:buNone/>
                      </a:pPr>
                      <a:r>
                        <a:rPr lang="en-ZA" sz="2000" b="0" i="0" u="none" strike="noStrike" dirty="0">
                          <a:effectLst/>
                          <a:latin typeface="+mn-lt"/>
                        </a:rPr>
                        <a:t>Zambia</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a:effectLst/>
                          <a:latin typeface="+mn-lt"/>
                        </a:rPr>
                        <a:t>54.8</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dirty="0">
                          <a:effectLst/>
                          <a:latin typeface="+mn-lt"/>
                        </a:rPr>
                        <a:t>146</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C00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dirty="0">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ADADAD"/>
                          </a:solidFill>
                          <a:effectLst/>
                          <a:latin typeface="+mn-lt"/>
                        </a:rPr>
                        <a:t>grey</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ADAD"/>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dirty="0">
                          <a:solidFill>
                            <a:srgbClr val="C00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9325822"/>
                  </a:ext>
                </a:extLst>
              </a:tr>
              <a:tr h="533583">
                <a:tc>
                  <a:txBody>
                    <a:bodyPr/>
                    <a:lstStyle/>
                    <a:p>
                      <a:pPr algn="l" fontAlgn="b">
                        <a:buNone/>
                      </a:pPr>
                      <a:r>
                        <a:rPr lang="en-ZA" sz="2000" b="0" i="0" u="none" strike="noStrike" dirty="0">
                          <a:effectLst/>
                          <a:latin typeface="+mn-lt"/>
                        </a:rPr>
                        <a:t>Comoros</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a:effectLst/>
                          <a:latin typeface="+mn-lt"/>
                        </a:rPr>
                        <a:t>54.7</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dirty="0">
                          <a:effectLst/>
                          <a:latin typeface="+mn-lt"/>
                        </a:rPr>
                        <a:t>148</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C00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ADADAD"/>
                          </a:solidFill>
                          <a:effectLst/>
                          <a:latin typeface="+mn-lt"/>
                        </a:rPr>
                        <a:t>grey</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ADAD"/>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ADADAD"/>
                          </a:solidFill>
                          <a:effectLst/>
                          <a:latin typeface="+mn-lt"/>
                        </a:rPr>
                        <a:t>grey</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ADAD"/>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dirty="0">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C00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ADADAD"/>
                          </a:solidFill>
                          <a:effectLst/>
                          <a:latin typeface="+mn-lt"/>
                        </a:rPr>
                        <a:t>grey</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ADAD"/>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7561803"/>
                  </a:ext>
                </a:extLst>
              </a:tr>
              <a:tr h="533583">
                <a:tc>
                  <a:txBody>
                    <a:bodyPr/>
                    <a:lstStyle/>
                    <a:p>
                      <a:pPr algn="l" fontAlgn="b">
                        <a:buNone/>
                      </a:pPr>
                      <a:r>
                        <a:rPr lang="en-ZA" sz="2000" b="0" i="0" u="none" strike="noStrike" dirty="0">
                          <a:effectLst/>
                          <a:latin typeface="+mn-lt"/>
                        </a:rPr>
                        <a:t>Mozambique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a:effectLst/>
                          <a:latin typeface="+mn-lt"/>
                        </a:rPr>
                        <a:t>53.7</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dirty="0">
                          <a:effectLst/>
                          <a:latin typeface="+mn-lt"/>
                        </a:rPr>
                        <a:t>151</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C00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FF00"/>
                          </a:solidFill>
                          <a:effectLst/>
                          <a:latin typeface="+mn-lt"/>
                        </a:rPr>
                        <a:t>yellow</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en-ZA" sz="1600" b="1" i="0" u="sng" strike="noStrike">
                          <a:solidFill>
                            <a:srgbClr val="3C7D22"/>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C00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4043100"/>
                  </a:ext>
                </a:extLst>
              </a:tr>
              <a:tr h="533583">
                <a:tc>
                  <a:txBody>
                    <a:bodyPr/>
                    <a:lstStyle/>
                    <a:p>
                      <a:pPr algn="l" fontAlgn="b">
                        <a:buNone/>
                      </a:pPr>
                      <a:r>
                        <a:rPr lang="en-ZA" sz="2000" b="0" i="0" u="none" strike="noStrike" dirty="0">
                          <a:effectLst/>
                          <a:latin typeface="+mn-lt"/>
                        </a:rPr>
                        <a:t>Angola</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a:effectLst/>
                          <a:latin typeface="+mn-lt"/>
                        </a:rPr>
                        <a:t>52.8</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dirty="0">
                          <a:effectLst/>
                          <a:latin typeface="+mn-lt"/>
                        </a:rPr>
                        <a:t>155</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C00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a:solidFill>
                            <a:srgbClr val="3C7D22"/>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FF00"/>
                          </a:solidFill>
                          <a:effectLst/>
                          <a:latin typeface="+mn-lt"/>
                        </a:rPr>
                        <a:t>yellow</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en-ZA" sz="1600" b="1" i="0" u="sng" strike="noStrike">
                          <a:solidFill>
                            <a:srgbClr val="3C7D22"/>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dirty="0">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73462"/>
                  </a:ext>
                </a:extLst>
              </a:tr>
              <a:tr h="533583">
                <a:tc>
                  <a:txBody>
                    <a:bodyPr/>
                    <a:lstStyle/>
                    <a:p>
                      <a:pPr algn="l" fontAlgn="b">
                        <a:buNone/>
                      </a:pPr>
                      <a:r>
                        <a:rPr lang="en-ZA" sz="2000" b="0" i="0" u="none" strike="noStrike" dirty="0">
                          <a:effectLst/>
                          <a:latin typeface="+mn-lt"/>
                        </a:rPr>
                        <a:t>Madagascar</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a:effectLst/>
                          <a:latin typeface="+mn-lt"/>
                        </a:rPr>
                        <a:t>51.0</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dirty="0">
                          <a:effectLst/>
                          <a:latin typeface="+mn-lt"/>
                        </a:rPr>
                        <a:t>158</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a:solidFill>
                            <a:srgbClr val="3C7D22"/>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dirty="0">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386785"/>
                  </a:ext>
                </a:extLst>
              </a:tr>
              <a:tr h="533583">
                <a:tc>
                  <a:txBody>
                    <a:bodyPr/>
                    <a:lstStyle/>
                    <a:p>
                      <a:pPr algn="l" fontAlgn="b">
                        <a:buNone/>
                      </a:pPr>
                      <a:r>
                        <a:rPr lang="en-ZA" sz="2000" b="0" i="0" u="none" strike="noStrike" dirty="0">
                          <a:effectLst/>
                          <a:latin typeface="+mn-lt"/>
                        </a:rPr>
                        <a:t>Congo, Dem. Rep.</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a:effectLst/>
                          <a:latin typeface="+mn-lt"/>
                        </a:rPr>
                        <a:t>48.2</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dirty="0">
                          <a:effectLst/>
                          <a:latin typeface="+mn-lt"/>
                        </a:rPr>
                        <a:t>162</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C00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FF00"/>
                          </a:solidFill>
                          <a:effectLst/>
                          <a:latin typeface="+mn-lt"/>
                        </a:rPr>
                        <a:t>yellow</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dirty="0">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dirty="0">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C00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0221891"/>
                  </a:ext>
                </a:extLst>
              </a:tr>
              <a:tr h="533583">
                <a:tc>
                  <a:txBody>
                    <a:bodyPr/>
                    <a:lstStyle/>
                    <a:p>
                      <a:pPr algn="l" fontAlgn="b">
                        <a:buNone/>
                      </a:pPr>
                      <a:r>
                        <a:rPr lang="en-ZA" sz="2000" b="0" i="0" u="none" strike="noStrike" dirty="0">
                          <a:effectLst/>
                          <a:latin typeface="+mn-lt"/>
                        </a:rPr>
                        <a:t>Seychelles</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dirty="0">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a:solidFill>
                            <a:srgbClr val="3C7D22"/>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FF00"/>
                          </a:solidFill>
                          <a:effectLst/>
                          <a:latin typeface="+mn-lt"/>
                        </a:rPr>
                        <a:t>yellow</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FF00"/>
                          </a:solidFill>
                          <a:effectLst/>
                          <a:latin typeface="+mn-lt"/>
                        </a:rPr>
                        <a:t>yellow</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ADADAD"/>
                          </a:solidFill>
                          <a:effectLst/>
                          <a:latin typeface="+mn-lt"/>
                        </a:rPr>
                        <a:t>grey</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ADAD"/>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FF00"/>
                          </a:solidFill>
                          <a:effectLst/>
                          <a:latin typeface="+mn-lt"/>
                        </a:rPr>
                        <a:t>yellow</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00B050"/>
                          </a:solidFill>
                          <a:effectLst/>
                          <a:latin typeface="+mn-lt"/>
                        </a:rPr>
                        <a:t>green</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ADADAD"/>
                          </a:solidFill>
                          <a:effectLst/>
                          <a:latin typeface="+mn-lt"/>
                        </a:rPr>
                        <a:t>grey</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ADAD"/>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FF00"/>
                          </a:solidFill>
                          <a:effectLst/>
                          <a:latin typeface="+mn-lt"/>
                        </a:rPr>
                        <a:t>yellow</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FF00"/>
                          </a:solidFill>
                          <a:effectLst/>
                          <a:latin typeface="+mn-lt"/>
                        </a:rPr>
                        <a:t>yellow</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dirty="0">
                          <a:solidFill>
                            <a:srgbClr val="ADADAD"/>
                          </a:solidFill>
                          <a:effectLst/>
                          <a:latin typeface="+mn-lt"/>
                        </a:rPr>
                        <a:t>grey</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ADAD"/>
                    </a:solidFill>
                  </a:tcPr>
                </a:tc>
                <a:tc>
                  <a:txBody>
                    <a:bodyPr/>
                    <a:lstStyle/>
                    <a:p>
                      <a:pPr algn="ctr" fontAlgn="b">
                        <a:buNone/>
                      </a:pPr>
                      <a:r>
                        <a:rPr lang="en-ZA" sz="1600" b="0" i="0" u="none" strike="noStrike" dirty="0">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324610"/>
                  </a:ext>
                </a:extLst>
              </a:tr>
              <a:tr h="533583">
                <a:tc>
                  <a:txBody>
                    <a:bodyPr/>
                    <a:lstStyle/>
                    <a:p>
                      <a:pPr algn="l" fontAlgn="b">
                        <a:buNone/>
                      </a:pPr>
                      <a:r>
                        <a:rPr lang="en-ZA" sz="2000" b="0" i="0" u="none" strike="noStrike" dirty="0">
                          <a:effectLst/>
                          <a:latin typeface="+mn-lt"/>
                        </a:rPr>
                        <a:t>World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a:effectLst/>
                          <a:latin typeface="+mn-lt"/>
                        </a:rPr>
                        <a:t>68.6</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400" b="0" i="0" u="none" strike="noStrike" dirty="0">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FFC000"/>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0" i="0" u="none" strike="noStrike">
                          <a:effectLst/>
                          <a:latin typeface="+mn-lt"/>
                        </a:rPr>
                        <a:t> </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dirty="0">
                          <a:solidFill>
                            <a:srgbClr val="FF0000"/>
                          </a:solidFill>
                          <a:effectLst/>
                          <a:latin typeface="+mn-lt"/>
                        </a:rPr>
                        <a:t>red</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buNone/>
                      </a:pPr>
                      <a:r>
                        <a:rPr lang="en-ZA" sz="1600" b="1" i="0" u="sng" strike="noStrike">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ZA" sz="1600" b="0" i="0" u="none" strike="noStrike" dirty="0">
                          <a:solidFill>
                            <a:srgbClr val="FFC000"/>
                          </a:solidFill>
                          <a:effectLst/>
                          <a:latin typeface="+mn-lt"/>
                        </a:rPr>
                        <a:t>orange</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buNone/>
                      </a:pPr>
                      <a:r>
                        <a:rPr lang="en-ZA" sz="1600" b="1" i="0" u="sng" strike="noStrike" dirty="0">
                          <a:solidFill>
                            <a:srgbClr val="EA6B14"/>
                          </a:solidFill>
                          <a:effectLst/>
                          <a:latin typeface="+mn-lt"/>
                        </a:rPr>
                        <a:t>→</a:t>
                      </a:r>
                    </a:p>
                  </a:txBody>
                  <a:tcPr marL="3664" marR="3664" marT="36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461695"/>
                  </a:ext>
                </a:extLst>
              </a:tr>
            </a:tbl>
          </a:graphicData>
        </a:graphic>
      </p:graphicFrame>
      <p:graphicFrame>
        <p:nvGraphicFramePr>
          <p:cNvPr id="4" name="Table 3">
            <a:extLst>
              <a:ext uri="{FF2B5EF4-FFF2-40B4-BE49-F238E27FC236}">
                <a16:creationId xmlns:a16="http://schemas.microsoft.com/office/drawing/2014/main" id="{65131E54-D9E1-5714-9810-0D0D72915D5F}"/>
              </a:ext>
            </a:extLst>
          </p:cNvPr>
          <p:cNvGraphicFramePr>
            <a:graphicFrameLocks noGrp="1"/>
          </p:cNvGraphicFramePr>
          <p:nvPr>
            <p:extLst>
              <p:ext uri="{D42A27DB-BD31-4B8C-83A1-F6EECF244321}">
                <p14:modId xmlns:p14="http://schemas.microsoft.com/office/powerpoint/2010/main" val="1701752343"/>
              </p:ext>
            </p:extLst>
          </p:nvPr>
        </p:nvGraphicFramePr>
        <p:xfrm>
          <a:off x="20726400" y="4021418"/>
          <a:ext cx="2197374" cy="6891020"/>
        </p:xfrm>
        <a:graphic>
          <a:graphicData uri="http://schemas.openxmlformats.org/drawingml/2006/table">
            <a:tbl>
              <a:tblPr/>
              <a:tblGrid>
                <a:gridCol w="472258">
                  <a:extLst>
                    <a:ext uri="{9D8B030D-6E8A-4147-A177-3AD203B41FA5}">
                      <a16:colId xmlns:a16="http://schemas.microsoft.com/office/drawing/2014/main" val="1597413553"/>
                    </a:ext>
                  </a:extLst>
                </a:gridCol>
                <a:gridCol w="1725116">
                  <a:extLst>
                    <a:ext uri="{9D8B030D-6E8A-4147-A177-3AD203B41FA5}">
                      <a16:colId xmlns:a16="http://schemas.microsoft.com/office/drawing/2014/main" val="2365338350"/>
                    </a:ext>
                  </a:extLst>
                </a:gridCol>
              </a:tblGrid>
              <a:tr h="184150">
                <a:tc>
                  <a:txBody>
                    <a:bodyPr/>
                    <a:lstStyle/>
                    <a:p>
                      <a:pPr algn="ctr" fontAlgn="b">
                        <a:buNone/>
                      </a:pPr>
                      <a:endParaRPr lang="en-ZA" sz="1600" b="0" i="0" u="none" strike="noStrike" dirty="0">
                        <a:effectLst/>
                        <a:latin typeface="Calibri" panose="020F050202020403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buNone/>
                      </a:pPr>
                      <a:r>
                        <a:rPr lang="en-ZA" sz="2400" b="0" i="0" u="none" strike="noStrike" dirty="0">
                          <a:effectLst/>
                          <a:latin typeface="Calibri" panose="020F0502020204030204" pitchFamily="34" charset="0"/>
                        </a:rPr>
                        <a:t>Goal Achievement</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044926578"/>
                  </a:ext>
                </a:extLst>
              </a:tr>
              <a:tr h="224727">
                <a:tc>
                  <a:txBody>
                    <a:bodyPr/>
                    <a:lstStyle/>
                    <a:p>
                      <a:pPr algn="ctr" fontAlgn="b">
                        <a:buNone/>
                      </a:pPr>
                      <a:endParaRPr lang="en-ZA" sz="1600" b="0" i="0" u="none" strike="noStrike" dirty="0">
                        <a:effectLst/>
                        <a:latin typeface="Calibri" panose="020F050202020403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buNone/>
                      </a:pPr>
                      <a:r>
                        <a:rPr lang="en-ZA" sz="2400" b="0" i="0" u="none" strike="noStrike" dirty="0">
                          <a:effectLst/>
                          <a:latin typeface="Calibri" panose="020F0502020204030204" pitchFamily="34" charset="0"/>
                        </a:rPr>
                        <a:t>Challenges remain</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978254460"/>
                  </a:ext>
                </a:extLst>
              </a:tr>
              <a:tr h="184150">
                <a:tc>
                  <a:txBody>
                    <a:bodyPr/>
                    <a:lstStyle/>
                    <a:p>
                      <a:pPr algn="ctr" fontAlgn="b">
                        <a:buNone/>
                      </a:pPr>
                      <a:endParaRPr lang="en-ZA" sz="1600" b="0" i="0" u="none" strike="noStrike" dirty="0">
                        <a:effectLst/>
                        <a:latin typeface="Calibri" panose="020F050202020403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ZA" sz="2400" b="0" i="0" u="none" strike="noStrike" dirty="0">
                          <a:effectLst/>
                          <a:latin typeface="Calibri" panose="020F0502020204030204" pitchFamily="34" charset="0"/>
                        </a:rPr>
                        <a:t>Significant challenges</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937557187"/>
                  </a:ext>
                </a:extLst>
              </a:tr>
              <a:tr h="184150">
                <a:tc>
                  <a:txBody>
                    <a:bodyPr/>
                    <a:lstStyle/>
                    <a:p>
                      <a:pPr algn="ctr" fontAlgn="b">
                        <a:buNone/>
                      </a:pPr>
                      <a:endParaRPr lang="en-ZA" sz="1600" b="0" i="0" u="none" strike="noStrike" dirty="0">
                        <a:effectLst/>
                        <a:latin typeface="Calibri" panose="020F050202020403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buNone/>
                      </a:pPr>
                      <a:r>
                        <a:rPr lang="en-ZA" sz="2400" b="0" i="0" u="none" strike="noStrike" dirty="0">
                          <a:effectLst/>
                          <a:latin typeface="Calibri" panose="020F0502020204030204" pitchFamily="34" charset="0"/>
                        </a:rPr>
                        <a:t>Major challenges</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449234189"/>
                  </a:ext>
                </a:extLst>
              </a:tr>
              <a:tr h="184150">
                <a:tc>
                  <a:txBody>
                    <a:bodyPr/>
                    <a:lstStyle/>
                    <a:p>
                      <a:pPr algn="ctr" fontAlgn="b">
                        <a:buNone/>
                      </a:pPr>
                      <a:endParaRPr lang="en-ZA" sz="1600" b="0" i="0" u="none" strike="noStrike" dirty="0">
                        <a:effectLst/>
                        <a:latin typeface="Calibri" panose="020F050202020403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DADAD"/>
                    </a:solidFill>
                  </a:tcPr>
                </a:tc>
                <a:tc>
                  <a:txBody>
                    <a:bodyPr/>
                    <a:lstStyle/>
                    <a:p>
                      <a:pPr algn="l" fontAlgn="b">
                        <a:buNone/>
                      </a:pPr>
                      <a:r>
                        <a:rPr lang="en-ZA" sz="2400" b="0" i="0" u="none" strike="noStrike" dirty="0">
                          <a:effectLst/>
                          <a:latin typeface="Calibri" panose="020F0502020204030204" pitchFamily="34" charset="0"/>
                        </a:rPr>
                        <a:t>Insufficient data</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85478798"/>
                  </a:ext>
                </a:extLst>
              </a:tr>
              <a:tr h="184150">
                <a:tc>
                  <a:txBody>
                    <a:bodyPr/>
                    <a:lstStyle/>
                    <a:p>
                      <a:pPr algn="l" fontAlgn="b">
                        <a:buNone/>
                      </a:pPr>
                      <a:r>
                        <a:rPr lang="en-ZA" sz="1600" b="1" i="0" u="none" strike="noStrike">
                          <a:effectLst/>
                          <a:latin typeface="Calibri" panose="020F050202020403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ZA" sz="2400" b="1" i="0" u="none" strike="noStrike" dirty="0">
                          <a:effectLst/>
                          <a:latin typeface="Calibri" panose="020F0502020204030204" pitchFamily="34" charset="0"/>
                        </a:rPr>
                        <a:t> </a:t>
                      </a:r>
                    </a:p>
                  </a:txBody>
                  <a:tcPr marL="6350" marR="6350" marT="6350" marB="0" anchor="ctr">
                    <a:lnL>
                      <a:noFill/>
                    </a:lnL>
                    <a:lnR>
                      <a:noFill/>
                    </a:lnR>
                    <a:lnT>
                      <a:noFill/>
                    </a:lnT>
                    <a:lnB>
                      <a:noFill/>
                    </a:lnB>
                    <a:noFill/>
                  </a:tcPr>
                </a:tc>
                <a:extLst>
                  <a:ext uri="{0D108BD9-81ED-4DB2-BD59-A6C34878D82A}">
                    <a16:rowId xmlns:a16="http://schemas.microsoft.com/office/drawing/2014/main" val="3081164008"/>
                  </a:ext>
                </a:extLst>
              </a:tr>
              <a:tr h="184150">
                <a:tc>
                  <a:txBody>
                    <a:bodyPr/>
                    <a:lstStyle/>
                    <a:p>
                      <a:pPr algn="ctr" fontAlgn="b">
                        <a:buNone/>
                      </a:pPr>
                      <a:r>
                        <a:rPr lang="en-ZA" sz="3200" b="1" i="0" u="sng" strike="noStrike">
                          <a:solidFill>
                            <a:srgbClr val="3C7D22"/>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2400" b="0" i="0" u="none" strike="noStrike" dirty="0">
                          <a:effectLst/>
                          <a:latin typeface="Calibri" panose="020F0502020204030204" pitchFamily="34" charset="0"/>
                        </a:rPr>
                        <a:t>On track or maintaining achievement</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744852382"/>
                  </a:ext>
                </a:extLst>
              </a:tr>
              <a:tr h="184150">
                <a:tc>
                  <a:txBody>
                    <a:bodyPr/>
                    <a:lstStyle/>
                    <a:p>
                      <a:pPr algn="ctr" fontAlgn="b">
                        <a:buNone/>
                      </a:pPr>
                      <a:r>
                        <a:rPr lang="en-ZA" sz="3200" b="1" i="0" u="sng" strike="noStrike">
                          <a:solidFill>
                            <a:srgbClr val="E6B500"/>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ZA" sz="2400" b="0" i="0" u="none" strike="noStrike" dirty="0">
                          <a:effectLst/>
                          <a:latin typeface="Calibri" panose="020F0502020204030204" pitchFamily="34" charset="0"/>
                        </a:rPr>
                        <a:t>Moderately Increasing</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223126621"/>
                  </a:ext>
                </a:extLst>
              </a:tr>
              <a:tr h="184150">
                <a:tc>
                  <a:txBody>
                    <a:bodyPr/>
                    <a:lstStyle/>
                    <a:p>
                      <a:pPr algn="ctr" fontAlgn="b">
                        <a:buNone/>
                      </a:pPr>
                      <a:r>
                        <a:rPr lang="en-ZA" sz="3200" b="1" i="0" u="sng" strike="noStrike">
                          <a:solidFill>
                            <a:srgbClr val="EA6B14"/>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ZA" sz="2400" b="0" i="0" u="none" strike="noStrike" dirty="0">
                          <a:effectLst/>
                          <a:latin typeface="Calibri" panose="020F0502020204030204" pitchFamily="34" charset="0"/>
                        </a:rPr>
                        <a:t>Stagnating</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081329132"/>
                  </a:ext>
                </a:extLst>
              </a:tr>
              <a:tr h="184150">
                <a:tc>
                  <a:txBody>
                    <a:bodyPr/>
                    <a:lstStyle/>
                    <a:p>
                      <a:pPr algn="ctr" fontAlgn="b">
                        <a:buNone/>
                      </a:pPr>
                      <a:r>
                        <a:rPr lang="en-ZA" sz="3200" b="1" i="0" u="sng" strike="noStrike" dirty="0">
                          <a:solidFill>
                            <a:srgbClr val="C00000"/>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ZA" sz="2400" b="0" i="0" u="none" strike="noStrike" dirty="0">
                          <a:effectLst/>
                          <a:latin typeface="Calibri" panose="020F0502020204030204" pitchFamily="34" charset="0"/>
                        </a:rPr>
                        <a:t>Decreasing</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769944202"/>
                  </a:ext>
                </a:extLst>
              </a:tr>
            </a:tbl>
          </a:graphicData>
        </a:graphic>
      </p:graphicFrame>
    </p:spTree>
    <p:extLst>
      <p:ext uri="{BB962C8B-B14F-4D97-AF65-F5344CB8AC3E}">
        <p14:creationId xmlns:p14="http://schemas.microsoft.com/office/powerpoint/2010/main" val="1754386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342F7-ADC4-DB65-5DAC-2C90BFD00D0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6806612-7070-0EAB-99E7-41B314804BF5}"/>
              </a:ext>
            </a:extLst>
          </p:cNvPr>
          <p:cNvSpPr>
            <a:spLocks noGrp="1"/>
          </p:cNvSpPr>
          <p:nvPr>
            <p:ph type="title"/>
          </p:nvPr>
        </p:nvSpPr>
        <p:spPr>
          <a:xfrm>
            <a:off x="1453874" y="786131"/>
            <a:ext cx="21469899" cy="866206"/>
          </a:xfrm>
        </p:spPr>
        <p:txBody>
          <a:bodyPr>
            <a:normAutofit/>
          </a:bodyPr>
          <a:lstStyle/>
          <a:p>
            <a:pPr algn="ctr"/>
            <a:r>
              <a:rPr lang="en-GB" dirty="0"/>
              <a:t>Southern African Power Pool (SAPP) – electricity is shared …1</a:t>
            </a:r>
          </a:p>
        </p:txBody>
      </p:sp>
      <p:pic>
        <p:nvPicPr>
          <p:cNvPr id="2" name="Picture 1" descr="A screenshot of a computer&#10;&#10;AI-generated content may be incorrect.">
            <a:extLst>
              <a:ext uri="{FF2B5EF4-FFF2-40B4-BE49-F238E27FC236}">
                <a16:creationId xmlns:a16="http://schemas.microsoft.com/office/drawing/2014/main" id="{A4FF9650-AF09-4E4D-4D8D-03B01A5F821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79520" y="1652337"/>
            <a:ext cx="18103736" cy="11719611"/>
          </a:xfrm>
          <a:prstGeom prst="rect">
            <a:avLst/>
          </a:prstGeom>
        </p:spPr>
      </p:pic>
    </p:spTree>
    <p:extLst>
      <p:ext uri="{BB962C8B-B14F-4D97-AF65-F5344CB8AC3E}">
        <p14:creationId xmlns:p14="http://schemas.microsoft.com/office/powerpoint/2010/main" val="1737933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05B70-8116-84F3-B478-383EDD851F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2F4C666-5738-ADB9-CE14-47DB4E553334}"/>
              </a:ext>
            </a:extLst>
          </p:cNvPr>
          <p:cNvSpPr>
            <a:spLocks noGrp="1"/>
          </p:cNvSpPr>
          <p:nvPr>
            <p:ph type="title"/>
          </p:nvPr>
        </p:nvSpPr>
        <p:spPr>
          <a:xfrm>
            <a:off x="1453874" y="786131"/>
            <a:ext cx="21469899" cy="866206"/>
          </a:xfrm>
        </p:spPr>
        <p:txBody>
          <a:bodyPr>
            <a:normAutofit/>
          </a:bodyPr>
          <a:lstStyle/>
          <a:p>
            <a:pPr algn="ctr"/>
            <a:r>
              <a:rPr lang="en-GB" dirty="0"/>
              <a:t>Southern African Power Pool (SAPP) – electricity is shared …2</a:t>
            </a:r>
          </a:p>
        </p:txBody>
      </p:sp>
      <p:pic>
        <p:nvPicPr>
          <p:cNvPr id="4" name="Picture 3" descr="A map with different colored lines&#10;&#10;AI-generated content may be incorrect.">
            <a:extLst>
              <a:ext uri="{FF2B5EF4-FFF2-40B4-BE49-F238E27FC236}">
                <a16:creationId xmlns:a16="http://schemas.microsoft.com/office/drawing/2014/main" id="{6E2DB237-0199-82B8-857E-A3A00E1CFBF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69376" y="1652337"/>
            <a:ext cx="17128710" cy="11636943"/>
          </a:xfrm>
          <a:prstGeom prst="rect">
            <a:avLst/>
          </a:prstGeom>
          <a:ln>
            <a:solidFill>
              <a:schemeClr val="tx2">
                <a:lumMod val="50000"/>
                <a:lumOff val="50000"/>
              </a:schemeClr>
            </a:solidFill>
          </a:ln>
        </p:spPr>
      </p:pic>
    </p:spTree>
    <p:extLst>
      <p:ext uri="{BB962C8B-B14F-4D97-AF65-F5344CB8AC3E}">
        <p14:creationId xmlns:p14="http://schemas.microsoft.com/office/powerpoint/2010/main" val="2610659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9BE2A-DA46-89BF-52A3-C85BAD8031E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0AD3561-0BFB-58CD-FB10-D955A1EC0E31}"/>
              </a:ext>
            </a:extLst>
          </p:cNvPr>
          <p:cNvSpPr>
            <a:spLocks noGrp="1"/>
          </p:cNvSpPr>
          <p:nvPr>
            <p:ph type="title"/>
          </p:nvPr>
        </p:nvSpPr>
        <p:spPr>
          <a:xfrm>
            <a:off x="1453874" y="786131"/>
            <a:ext cx="21469899" cy="866206"/>
          </a:xfrm>
        </p:spPr>
        <p:txBody>
          <a:bodyPr>
            <a:normAutofit/>
          </a:bodyPr>
          <a:lstStyle/>
          <a:p>
            <a:pPr algn="ctr"/>
            <a:r>
              <a:rPr lang="en-GB" dirty="0"/>
              <a:t>Southern Africa: Transboundary river basins – water is shared</a:t>
            </a:r>
          </a:p>
        </p:txBody>
      </p:sp>
      <p:pic>
        <p:nvPicPr>
          <p:cNvPr id="6" name="Picture 5" descr="A map of africa with different colored areas&#10;&#10;AI-generated content may be incorrect.">
            <a:extLst>
              <a:ext uri="{FF2B5EF4-FFF2-40B4-BE49-F238E27FC236}">
                <a16:creationId xmlns:a16="http://schemas.microsoft.com/office/drawing/2014/main" id="{8513A3E7-9189-55D2-649C-81948BB7CAE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53873" y="2019570"/>
            <a:ext cx="9551011" cy="9930609"/>
          </a:xfrm>
          <a:prstGeom prst="rect">
            <a:avLst/>
          </a:prstGeom>
        </p:spPr>
      </p:pic>
      <p:graphicFrame>
        <p:nvGraphicFramePr>
          <p:cNvPr id="7" name="Table 6">
            <a:extLst>
              <a:ext uri="{FF2B5EF4-FFF2-40B4-BE49-F238E27FC236}">
                <a16:creationId xmlns:a16="http://schemas.microsoft.com/office/drawing/2014/main" id="{1E87CDAA-4E3B-EEA2-6E6F-CAAB65ECDD77}"/>
              </a:ext>
            </a:extLst>
          </p:cNvPr>
          <p:cNvGraphicFramePr>
            <a:graphicFrameLocks noGrp="1"/>
          </p:cNvGraphicFramePr>
          <p:nvPr>
            <p:extLst>
              <p:ext uri="{D42A27DB-BD31-4B8C-83A1-F6EECF244321}">
                <p14:modId xmlns:p14="http://schemas.microsoft.com/office/powerpoint/2010/main" val="3273937909"/>
              </p:ext>
            </p:extLst>
          </p:nvPr>
        </p:nvGraphicFramePr>
        <p:xfrm>
          <a:off x="11423848" y="1686989"/>
          <a:ext cx="11845031" cy="10910301"/>
        </p:xfrm>
        <a:graphic>
          <a:graphicData uri="http://schemas.openxmlformats.org/drawingml/2006/table">
            <a:tbl>
              <a:tblPr firstRow="1" bandRow="1">
                <a:tableStyleId>{5C22544A-7EE6-4342-B048-85BDC9FD1C3A}</a:tableStyleId>
              </a:tblPr>
              <a:tblGrid>
                <a:gridCol w="2326998">
                  <a:extLst>
                    <a:ext uri="{9D8B030D-6E8A-4147-A177-3AD203B41FA5}">
                      <a16:colId xmlns:a16="http://schemas.microsoft.com/office/drawing/2014/main" val="4043150550"/>
                    </a:ext>
                  </a:extLst>
                </a:gridCol>
                <a:gridCol w="9518033">
                  <a:extLst>
                    <a:ext uri="{9D8B030D-6E8A-4147-A177-3AD203B41FA5}">
                      <a16:colId xmlns:a16="http://schemas.microsoft.com/office/drawing/2014/main" val="1118525114"/>
                    </a:ext>
                  </a:extLst>
                </a:gridCol>
              </a:tblGrid>
              <a:tr h="1081201">
                <a:tc>
                  <a:txBody>
                    <a:bodyPr/>
                    <a:lstStyle/>
                    <a:p>
                      <a:r>
                        <a:rPr lang="en-ZA" sz="3000" dirty="0"/>
                        <a:t>River Basin</a:t>
                      </a:r>
                    </a:p>
                  </a:txBody>
                  <a:tcPr anchor="ctr"/>
                </a:tc>
                <a:tc>
                  <a:txBody>
                    <a:bodyPr/>
                    <a:lstStyle/>
                    <a:p>
                      <a:pPr algn="ctr"/>
                      <a:r>
                        <a:rPr lang="en-ZA" sz="3000" dirty="0"/>
                        <a:t>Sharing Riparian States</a:t>
                      </a:r>
                    </a:p>
                  </a:txBody>
                  <a:tcPr anchor="ctr"/>
                </a:tc>
                <a:extLst>
                  <a:ext uri="{0D108BD9-81ED-4DB2-BD59-A6C34878D82A}">
                    <a16:rowId xmlns:a16="http://schemas.microsoft.com/office/drawing/2014/main" val="3291590879"/>
                  </a:ext>
                </a:extLst>
              </a:tr>
              <a:tr h="589746">
                <a:tc>
                  <a:txBody>
                    <a:bodyPr/>
                    <a:lstStyle/>
                    <a:p>
                      <a:r>
                        <a:rPr lang="en-ZA" sz="3000" dirty="0"/>
                        <a:t>Buzi</a:t>
                      </a:r>
                    </a:p>
                  </a:txBody>
                  <a:tcPr anchor="ctr"/>
                </a:tc>
                <a:tc>
                  <a:txBody>
                    <a:bodyPr/>
                    <a:lstStyle/>
                    <a:p>
                      <a:r>
                        <a:rPr lang="en-ZA" sz="3000" dirty="0"/>
                        <a:t>Mozambique, Zimbabwe</a:t>
                      </a:r>
                    </a:p>
                  </a:txBody>
                  <a:tcPr anchor="ctr"/>
                </a:tc>
                <a:extLst>
                  <a:ext uri="{0D108BD9-81ED-4DB2-BD59-A6C34878D82A}">
                    <a16:rowId xmlns:a16="http://schemas.microsoft.com/office/drawing/2014/main" val="909986233"/>
                  </a:ext>
                </a:extLst>
              </a:tr>
              <a:tr h="1081201">
                <a:tc>
                  <a:txBody>
                    <a:bodyPr/>
                    <a:lstStyle/>
                    <a:p>
                      <a:r>
                        <a:rPr lang="en-ZA" sz="3000" dirty="0"/>
                        <a:t>Congo</a:t>
                      </a:r>
                    </a:p>
                  </a:txBody>
                  <a:tcPr anchor="ctr"/>
                </a:tc>
                <a:tc>
                  <a:txBody>
                    <a:bodyPr/>
                    <a:lstStyle/>
                    <a:p>
                      <a:r>
                        <a:rPr lang="en-ZA" sz="3000" dirty="0"/>
                        <a:t>Angola, Democratic Republic of Congo, Tanzania, Zambia</a:t>
                      </a:r>
                    </a:p>
                  </a:txBody>
                  <a:tcPr anchor="ctr"/>
                </a:tc>
                <a:extLst>
                  <a:ext uri="{0D108BD9-81ED-4DB2-BD59-A6C34878D82A}">
                    <a16:rowId xmlns:a16="http://schemas.microsoft.com/office/drawing/2014/main" val="1378406707"/>
                  </a:ext>
                </a:extLst>
              </a:tr>
              <a:tr h="589746">
                <a:tc>
                  <a:txBody>
                    <a:bodyPr/>
                    <a:lstStyle/>
                    <a:p>
                      <a:r>
                        <a:rPr lang="en-ZA" sz="3000" dirty="0" err="1"/>
                        <a:t>Cuvelai</a:t>
                      </a:r>
                      <a:endParaRPr lang="en-ZA" sz="3000" dirty="0"/>
                    </a:p>
                  </a:txBody>
                  <a:tcPr anchor="ctr"/>
                </a:tc>
                <a:tc>
                  <a:txBody>
                    <a:bodyPr/>
                    <a:lstStyle/>
                    <a:p>
                      <a:r>
                        <a:rPr lang="en-ZA" sz="3000" dirty="0"/>
                        <a:t>Angola, Namibia</a:t>
                      </a:r>
                    </a:p>
                  </a:txBody>
                  <a:tcPr anchor="ctr"/>
                </a:tc>
                <a:extLst>
                  <a:ext uri="{0D108BD9-81ED-4DB2-BD59-A6C34878D82A}">
                    <a16:rowId xmlns:a16="http://schemas.microsoft.com/office/drawing/2014/main" val="4123707955"/>
                  </a:ext>
                </a:extLst>
              </a:tr>
              <a:tr h="589746">
                <a:tc>
                  <a:txBody>
                    <a:bodyPr/>
                    <a:lstStyle/>
                    <a:p>
                      <a:r>
                        <a:rPr lang="en-ZA" sz="3000" dirty="0" err="1"/>
                        <a:t>Incomati</a:t>
                      </a:r>
                      <a:endParaRPr lang="en-ZA" sz="3000" dirty="0"/>
                    </a:p>
                  </a:txBody>
                  <a:tcPr anchor="ctr"/>
                </a:tc>
                <a:tc>
                  <a:txBody>
                    <a:bodyPr/>
                    <a:lstStyle/>
                    <a:p>
                      <a:r>
                        <a:rPr lang="en-ZA" sz="3000" dirty="0"/>
                        <a:t>Mozambique, South Africa, Eswatini</a:t>
                      </a:r>
                    </a:p>
                  </a:txBody>
                  <a:tcPr anchor="ctr"/>
                </a:tc>
                <a:extLst>
                  <a:ext uri="{0D108BD9-81ED-4DB2-BD59-A6C34878D82A}">
                    <a16:rowId xmlns:a16="http://schemas.microsoft.com/office/drawing/2014/main" val="1252823880"/>
                  </a:ext>
                </a:extLst>
              </a:tr>
              <a:tr h="589746">
                <a:tc>
                  <a:txBody>
                    <a:bodyPr/>
                    <a:lstStyle/>
                    <a:p>
                      <a:r>
                        <a:rPr lang="en-ZA" sz="3000" dirty="0"/>
                        <a:t>Kunene</a:t>
                      </a:r>
                    </a:p>
                  </a:txBody>
                  <a:tcPr anchor="ctr"/>
                </a:tc>
                <a:tc>
                  <a:txBody>
                    <a:bodyPr/>
                    <a:lstStyle/>
                    <a:p>
                      <a:r>
                        <a:rPr lang="en-ZA" sz="3000" dirty="0"/>
                        <a:t>Angola, Namibia</a:t>
                      </a:r>
                    </a:p>
                  </a:txBody>
                  <a:tcPr anchor="ctr"/>
                </a:tc>
                <a:extLst>
                  <a:ext uri="{0D108BD9-81ED-4DB2-BD59-A6C34878D82A}">
                    <a16:rowId xmlns:a16="http://schemas.microsoft.com/office/drawing/2014/main" val="1415453434"/>
                  </a:ext>
                </a:extLst>
              </a:tr>
              <a:tr h="589746">
                <a:tc>
                  <a:txBody>
                    <a:bodyPr/>
                    <a:lstStyle/>
                    <a:p>
                      <a:r>
                        <a:rPr lang="en-ZA" sz="3000" dirty="0"/>
                        <a:t>Limpopo</a:t>
                      </a:r>
                    </a:p>
                  </a:txBody>
                  <a:tcPr anchor="ctr"/>
                </a:tc>
                <a:tc>
                  <a:txBody>
                    <a:bodyPr/>
                    <a:lstStyle/>
                    <a:p>
                      <a:r>
                        <a:rPr lang="en-ZA" sz="3000" dirty="0"/>
                        <a:t>Botswana, Mozambique, South Africa, Zimbabwe</a:t>
                      </a:r>
                    </a:p>
                  </a:txBody>
                  <a:tcPr anchor="ctr"/>
                </a:tc>
                <a:extLst>
                  <a:ext uri="{0D108BD9-81ED-4DB2-BD59-A6C34878D82A}">
                    <a16:rowId xmlns:a16="http://schemas.microsoft.com/office/drawing/2014/main" val="2706038122"/>
                  </a:ext>
                </a:extLst>
              </a:tr>
              <a:tr h="589746">
                <a:tc>
                  <a:txBody>
                    <a:bodyPr/>
                    <a:lstStyle/>
                    <a:p>
                      <a:r>
                        <a:rPr lang="en-ZA" sz="3000" dirty="0"/>
                        <a:t>Maputo</a:t>
                      </a:r>
                    </a:p>
                  </a:txBody>
                  <a:tcPr anchor="ctr"/>
                </a:tc>
                <a:tc>
                  <a:txBody>
                    <a:bodyPr/>
                    <a:lstStyle/>
                    <a:p>
                      <a:r>
                        <a:rPr lang="en-ZA" sz="3000" dirty="0"/>
                        <a:t>Mozambique, South Africa, Eswatini</a:t>
                      </a:r>
                    </a:p>
                  </a:txBody>
                  <a:tcPr anchor="ctr"/>
                </a:tc>
                <a:extLst>
                  <a:ext uri="{0D108BD9-81ED-4DB2-BD59-A6C34878D82A}">
                    <a16:rowId xmlns:a16="http://schemas.microsoft.com/office/drawing/2014/main" val="3367233130"/>
                  </a:ext>
                </a:extLst>
              </a:tr>
              <a:tr h="589746">
                <a:tc>
                  <a:txBody>
                    <a:bodyPr/>
                    <a:lstStyle/>
                    <a:p>
                      <a:r>
                        <a:rPr lang="en-ZA" sz="3000" dirty="0"/>
                        <a:t>Nile</a:t>
                      </a:r>
                    </a:p>
                  </a:txBody>
                  <a:tcPr anchor="ctr"/>
                </a:tc>
                <a:tc>
                  <a:txBody>
                    <a:bodyPr/>
                    <a:lstStyle/>
                    <a:p>
                      <a:r>
                        <a:rPr lang="en-GB" sz="3000" dirty="0"/>
                        <a:t>Democratic Republic of Congo, Tanzania</a:t>
                      </a:r>
                      <a:endParaRPr lang="en-ZA" sz="3000" dirty="0"/>
                    </a:p>
                  </a:txBody>
                  <a:tcPr anchor="ctr"/>
                </a:tc>
                <a:extLst>
                  <a:ext uri="{0D108BD9-81ED-4DB2-BD59-A6C34878D82A}">
                    <a16:rowId xmlns:a16="http://schemas.microsoft.com/office/drawing/2014/main" val="1817841626"/>
                  </a:ext>
                </a:extLst>
              </a:tr>
              <a:tr h="589746">
                <a:tc>
                  <a:txBody>
                    <a:bodyPr/>
                    <a:lstStyle/>
                    <a:p>
                      <a:r>
                        <a:rPr lang="en-ZA" sz="3000" dirty="0"/>
                        <a:t>Okavango</a:t>
                      </a:r>
                    </a:p>
                  </a:txBody>
                  <a:tcPr anchor="ctr"/>
                </a:tc>
                <a:tc>
                  <a:txBody>
                    <a:bodyPr/>
                    <a:lstStyle/>
                    <a:p>
                      <a:r>
                        <a:rPr lang="en-ZA" sz="3000" dirty="0"/>
                        <a:t>Angola, Botswana, Namibia</a:t>
                      </a:r>
                    </a:p>
                  </a:txBody>
                  <a:tcPr anchor="ctr"/>
                </a:tc>
                <a:extLst>
                  <a:ext uri="{0D108BD9-81ED-4DB2-BD59-A6C34878D82A}">
                    <a16:rowId xmlns:a16="http://schemas.microsoft.com/office/drawing/2014/main" val="1079150927"/>
                  </a:ext>
                </a:extLst>
              </a:tr>
              <a:tr h="589746">
                <a:tc>
                  <a:txBody>
                    <a:bodyPr/>
                    <a:lstStyle/>
                    <a:p>
                      <a:r>
                        <a:rPr lang="en-ZA" sz="3000" dirty="0"/>
                        <a:t>Orange</a:t>
                      </a:r>
                    </a:p>
                  </a:txBody>
                  <a:tcPr anchor="ctr"/>
                </a:tc>
                <a:tc>
                  <a:txBody>
                    <a:bodyPr/>
                    <a:lstStyle/>
                    <a:p>
                      <a:r>
                        <a:rPr lang="en-ZA" sz="3000" dirty="0"/>
                        <a:t>Botswana, Lesotho, Namibia, South Africa</a:t>
                      </a:r>
                    </a:p>
                  </a:txBody>
                  <a:tcPr anchor="ctr"/>
                </a:tc>
                <a:extLst>
                  <a:ext uri="{0D108BD9-81ED-4DB2-BD59-A6C34878D82A}">
                    <a16:rowId xmlns:a16="http://schemas.microsoft.com/office/drawing/2014/main" val="4172420850"/>
                  </a:ext>
                </a:extLst>
              </a:tr>
              <a:tr h="589746">
                <a:tc>
                  <a:txBody>
                    <a:bodyPr/>
                    <a:lstStyle/>
                    <a:p>
                      <a:r>
                        <a:rPr lang="en-ZA" sz="3000" dirty="0"/>
                        <a:t>Pungwe</a:t>
                      </a:r>
                    </a:p>
                  </a:txBody>
                  <a:tcPr anchor="ctr"/>
                </a:tc>
                <a:tc>
                  <a:txBody>
                    <a:bodyPr/>
                    <a:lstStyle/>
                    <a:p>
                      <a:r>
                        <a:rPr lang="en-ZA" sz="3000" dirty="0"/>
                        <a:t>Mozambique, Zimbabwe</a:t>
                      </a:r>
                    </a:p>
                  </a:txBody>
                  <a:tcPr anchor="ctr"/>
                </a:tc>
                <a:extLst>
                  <a:ext uri="{0D108BD9-81ED-4DB2-BD59-A6C34878D82A}">
                    <a16:rowId xmlns:a16="http://schemas.microsoft.com/office/drawing/2014/main" val="3790611153"/>
                  </a:ext>
                </a:extLst>
              </a:tr>
              <a:tr h="589746">
                <a:tc>
                  <a:txBody>
                    <a:bodyPr/>
                    <a:lstStyle/>
                    <a:p>
                      <a:r>
                        <a:rPr lang="en-ZA" sz="3000" dirty="0"/>
                        <a:t>Ruvuma</a:t>
                      </a:r>
                    </a:p>
                  </a:txBody>
                  <a:tcPr anchor="ctr"/>
                </a:tc>
                <a:tc>
                  <a:txBody>
                    <a:bodyPr/>
                    <a:lstStyle/>
                    <a:p>
                      <a:r>
                        <a:rPr lang="en-ZA" sz="3000" dirty="0"/>
                        <a:t>Malawi, Mozambique, Tanzania</a:t>
                      </a:r>
                    </a:p>
                  </a:txBody>
                  <a:tcPr anchor="ctr"/>
                </a:tc>
                <a:extLst>
                  <a:ext uri="{0D108BD9-81ED-4DB2-BD59-A6C34878D82A}">
                    <a16:rowId xmlns:a16="http://schemas.microsoft.com/office/drawing/2014/main" val="4214428122"/>
                  </a:ext>
                </a:extLst>
              </a:tr>
              <a:tr h="589746">
                <a:tc>
                  <a:txBody>
                    <a:bodyPr/>
                    <a:lstStyle/>
                    <a:p>
                      <a:r>
                        <a:rPr lang="en-ZA" sz="3000" dirty="0"/>
                        <a:t>Save</a:t>
                      </a:r>
                    </a:p>
                  </a:txBody>
                  <a:tcPr anchor="ctr"/>
                </a:tc>
                <a:tc>
                  <a:txBody>
                    <a:bodyPr/>
                    <a:lstStyle/>
                    <a:p>
                      <a:r>
                        <a:rPr lang="en-ZA" sz="3000" dirty="0"/>
                        <a:t>Mozambique, Zimbabwe</a:t>
                      </a:r>
                    </a:p>
                  </a:txBody>
                  <a:tcPr anchor="ctr"/>
                </a:tc>
                <a:extLst>
                  <a:ext uri="{0D108BD9-81ED-4DB2-BD59-A6C34878D82A}">
                    <a16:rowId xmlns:a16="http://schemas.microsoft.com/office/drawing/2014/main" val="1272712856"/>
                  </a:ext>
                </a:extLst>
              </a:tr>
              <a:tr h="589746">
                <a:tc>
                  <a:txBody>
                    <a:bodyPr/>
                    <a:lstStyle/>
                    <a:p>
                      <a:r>
                        <a:rPr lang="en-ZA" sz="3000" dirty="0" err="1"/>
                        <a:t>Umbeluzi</a:t>
                      </a:r>
                      <a:endParaRPr lang="en-ZA" sz="3000" dirty="0"/>
                    </a:p>
                  </a:txBody>
                  <a:tcPr anchor="ctr"/>
                </a:tc>
                <a:tc>
                  <a:txBody>
                    <a:bodyPr/>
                    <a:lstStyle/>
                    <a:p>
                      <a:r>
                        <a:rPr lang="en-ZA" sz="3000" dirty="0"/>
                        <a:t>Mozambique, Eswatini</a:t>
                      </a:r>
                    </a:p>
                  </a:txBody>
                  <a:tcPr anchor="ctr"/>
                </a:tc>
                <a:extLst>
                  <a:ext uri="{0D108BD9-81ED-4DB2-BD59-A6C34878D82A}">
                    <a16:rowId xmlns:a16="http://schemas.microsoft.com/office/drawing/2014/main" val="1987087074"/>
                  </a:ext>
                </a:extLst>
              </a:tr>
              <a:tr h="1081201">
                <a:tc>
                  <a:txBody>
                    <a:bodyPr/>
                    <a:lstStyle/>
                    <a:p>
                      <a:r>
                        <a:rPr lang="en-ZA" sz="3000" dirty="0"/>
                        <a:t>Zambezi</a:t>
                      </a:r>
                    </a:p>
                  </a:txBody>
                  <a:tcPr anchor="ctr"/>
                </a:tc>
                <a:tc>
                  <a:txBody>
                    <a:bodyPr/>
                    <a:lstStyle/>
                    <a:p>
                      <a:r>
                        <a:rPr lang="en-ZA" sz="3000" dirty="0"/>
                        <a:t>Angola, Botswana, Malawi, Mozambique, Namibia, Tanzania, Zambia, Zimbabwe</a:t>
                      </a:r>
                    </a:p>
                  </a:txBody>
                  <a:tcPr anchor="ctr"/>
                </a:tc>
                <a:extLst>
                  <a:ext uri="{0D108BD9-81ED-4DB2-BD59-A6C34878D82A}">
                    <a16:rowId xmlns:a16="http://schemas.microsoft.com/office/drawing/2014/main" val="1180032172"/>
                  </a:ext>
                </a:extLst>
              </a:tr>
            </a:tbl>
          </a:graphicData>
        </a:graphic>
      </p:graphicFrame>
      <p:sp>
        <p:nvSpPr>
          <p:cNvPr id="2" name="TextBox 1">
            <a:extLst>
              <a:ext uri="{FF2B5EF4-FFF2-40B4-BE49-F238E27FC236}">
                <a16:creationId xmlns:a16="http://schemas.microsoft.com/office/drawing/2014/main" id="{6ACA1C49-B3C3-1081-9BFA-57694F62DBF8}"/>
              </a:ext>
            </a:extLst>
          </p:cNvPr>
          <p:cNvSpPr txBox="1"/>
          <p:nvPr/>
        </p:nvSpPr>
        <p:spPr>
          <a:xfrm>
            <a:off x="7341028" y="13026548"/>
            <a:ext cx="9720738" cy="461665"/>
          </a:xfrm>
          <a:prstGeom prst="rect">
            <a:avLst/>
          </a:prstGeom>
          <a:noFill/>
        </p:spPr>
        <p:txBody>
          <a:bodyPr wrap="none" rtlCol="0">
            <a:spAutoFit/>
          </a:bodyPr>
          <a:lstStyle/>
          <a:p>
            <a:r>
              <a:rPr lang="en-ZA" sz="2400" i="1" dirty="0"/>
              <a:t>* Only Southern African Member States for the River Basins are noted</a:t>
            </a:r>
          </a:p>
        </p:txBody>
      </p:sp>
    </p:spTree>
    <p:extLst>
      <p:ext uri="{BB962C8B-B14F-4D97-AF65-F5344CB8AC3E}">
        <p14:creationId xmlns:p14="http://schemas.microsoft.com/office/powerpoint/2010/main" val="1952625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08A89-FB3C-6350-00D5-AEC2EAA249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6BF679E-DE67-5DF7-1346-137DCC1BA326}"/>
              </a:ext>
            </a:extLst>
          </p:cNvPr>
          <p:cNvSpPr>
            <a:spLocks noGrp="1"/>
          </p:cNvSpPr>
          <p:nvPr>
            <p:ph type="title"/>
          </p:nvPr>
        </p:nvSpPr>
        <p:spPr>
          <a:xfrm>
            <a:off x="1453874" y="786131"/>
            <a:ext cx="21469899" cy="866206"/>
          </a:xfrm>
        </p:spPr>
        <p:txBody>
          <a:bodyPr>
            <a:normAutofit/>
          </a:bodyPr>
          <a:lstStyle/>
          <a:p>
            <a:pPr algn="ctr"/>
            <a:r>
              <a:rPr lang="en-GB" dirty="0"/>
              <a:t>Southern Africa: Sectoral water withdrawal as % of total withdrawal</a:t>
            </a:r>
          </a:p>
        </p:txBody>
      </p:sp>
      <p:pic>
        <p:nvPicPr>
          <p:cNvPr id="2" name="Picture 1">
            <a:extLst>
              <a:ext uri="{FF2B5EF4-FFF2-40B4-BE49-F238E27FC236}">
                <a16:creationId xmlns:a16="http://schemas.microsoft.com/office/drawing/2014/main" id="{152ABD57-ABC5-10B6-4682-FDF022B465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918" y="1859280"/>
            <a:ext cx="22907813" cy="9997440"/>
          </a:xfrm>
          <a:prstGeom prst="rect">
            <a:avLst/>
          </a:prstGeom>
          <a:noFill/>
          <a:ln w="6350">
            <a:solidFill>
              <a:schemeClr val="tx1"/>
            </a:solidFill>
          </a:ln>
        </p:spPr>
      </p:pic>
    </p:spTree>
    <p:extLst>
      <p:ext uri="{BB962C8B-B14F-4D97-AF65-F5344CB8AC3E}">
        <p14:creationId xmlns:p14="http://schemas.microsoft.com/office/powerpoint/2010/main" val="2409271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87A96-715B-2DC5-6CC4-D1A4E145B7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7AE064B-2AD7-B634-B993-4BE1A7252BBB}"/>
              </a:ext>
            </a:extLst>
          </p:cNvPr>
          <p:cNvSpPr>
            <a:spLocks noGrp="1"/>
          </p:cNvSpPr>
          <p:nvPr>
            <p:ph type="title"/>
          </p:nvPr>
        </p:nvSpPr>
        <p:spPr>
          <a:xfrm>
            <a:off x="1453874" y="786131"/>
            <a:ext cx="21469899" cy="866206"/>
          </a:xfrm>
        </p:spPr>
        <p:txBody>
          <a:bodyPr>
            <a:normAutofit/>
          </a:bodyPr>
          <a:lstStyle/>
          <a:p>
            <a:r>
              <a:rPr lang="en-ZA" dirty="0"/>
              <a:t>Basins Under Pressure: some examples</a:t>
            </a:r>
          </a:p>
        </p:txBody>
      </p:sp>
      <p:graphicFrame>
        <p:nvGraphicFramePr>
          <p:cNvPr id="2" name="Table 1">
            <a:extLst>
              <a:ext uri="{FF2B5EF4-FFF2-40B4-BE49-F238E27FC236}">
                <a16:creationId xmlns:a16="http://schemas.microsoft.com/office/drawing/2014/main" id="{E5719774-E007-4915-ECF5-27D6FC4E549E}"/>
              </a:ext>
            </a:extLst>
          </p:cNvPr>
          <p:cNvGraphicFramePr>
            <a:graphicFrameLocks noGrp="1"/>
          </p:cNvGraphicFramePr>
          <p:nvPr>
            <p:extLst>
              <p:ext uri="{D42A27DB-BD31-4B8C-83A1-F6EECF244321}">
                <p14:modId xmlns:p14="http://schemas.microsoft.com/office/powerpoint/2010/main" val="1766421702"/>
              </p:ext>
            </p:extLst>
          </p:nvPr>
        </p:nvGraphicFramePr>
        <p:xfrm>
          <a:off x="1206230" y="2132283"/>
          <a:ext cx="22393072" cy="7088292"/>
        </p:xfrm>
        <a:graphic>
          <a:graphicData uri="http://schemas.openxmlformats.org/drawingml/2006/table">
            <a:tbl>
              <a:tblPr>
                <a:tableStyleId>{5C22544A-7EE6-4342-B048-85BDC9FD1C3A}</a:tableStyleId>
              </a:tblPr>
              <a:tblGrid>
                <a:gridCol w="2451370">
                  <a:extLst>
                    <a:ext uri="{9D8B030D-6E8A-4147-A177-3AD203B41FA5}">
                      <a16:colId xmlns:a16="http://schemas.microsoft.com/office/drawing/2014/main" val="3564382190"/>
                    </a:ext>
                  </a:extLst>
                </a:gridCol>
                <a:gridCol w="12525153">
                  <a:extLst>
                    <a:ext uri="{9D8B030D-6E8A-4147-A177-3AD203B41FA5}">
                      <a16:colId xmlns:a16="http://schemas.microsoft.com/office/drawing/2014/main" val="2320929318"/>
                    </a:ext>
                  </a:extLst>
                </a:gridCol>
                <a:gridCol w="7416549">
                  <a:extLst>
                    <a:ext uri="{9D8B030D-6E8A-4147-A177-3AD203B41FA5}">
                      <a16:colId xmlns:a16="http://schemas.microsoft.com/office/drawing/2014/main" val="3203797686"/>
                    </a:ext>
                  </a:extLst>
                </a:gridCol>
              </a:tblGrid>
              <a:tr h="752251">
                <a:tc>
                  <a:txBody>
                    <a:bodyPr/>
                    <a:lstStyle/>
                    <a:p>
                      <a:pPr algn="l" fontAlgn="ctr">
                        <a:buNone/>
                      </a:pPr>
                      <a:r>
                        <a:rPr lang="en-ZA" sz="4000" b="1" u="none" strike="noStrike" dirty="0">
                          <a:effectLst/>
                        </a:rPr>
                        <a:t>Basin</a:t>
                      </a:r>
                      <a:endParaRPr lang="en-ZA" sz="4000" b="1" i="0" u="none" strike="noStrike" dirty="0">
                        <a:solidFill>
                          <a:srgbClr val="0F1115"/>
                        </a:solidFill>
                        <a:effectLst/>
                        <a:latin typeface="Segoe UI" panose="020B0502040204020203" pitchFamily="34" charset="0"/>
                      </a:endParaRPr>
                    </a:p>
                  </a:txBody>
                  <a:tcPr marL="27961" marR="2330" marT="2330" marB="0" anchor="ctr"/>
                </a:tc>
                <a:tc>
                  <a:txBody>
                    <a:bodyPr/>
                    <a:lstStyle/>
                    <a:p>
                      <a:pPr algn="l" fontAlgn="ctr">
                        <a:buNone/>
                      </a:pPr>
                      <a:r>
                        <a:rPr lang="en-ZA" sz="4000" b="1" u="none" strike="noStrike" dirty="0">
                          <a:effectLst/>
                        </a:rPr>
                        <a:t>Challenge</a:t>
                      </a:r>
                      <a:endParaRPr lang="en-ZA" sz="4000" b="1" i="0" u="none" strike="noStrike" dirty="0">
                        <a:solidFill>
                          <a:srgbClr val="0F1115"/>
                        </a:solidFill>
                        <a:effectLst/>
                        <a:latin typeface="Segoe UI" panose="020B0502040204020203" pitchFamily="34" charset="0"/>
                      </a:endParaRPr>
                    </a:p>
                  </a:txBody>
                  <a:tcPr marL="27961" marR="2330" marT="2330" marB="0" anchor="ctr"/>
                </a:tc>
                <a:tc>
                  <a:txBody>
                    <a:bodyPr/>
                    <a:lstStyle/>
                    <a:p>
                      <a:pPr algn="l" fontAlgn="ctr">
                        <a:buNone/>
                      </a:pPr>
                      <a:r>
                        <a:rPr lang="en-ZA" sz="4000" b="1" u="none" strike="noStrike" dirty="0">
                          <a:effectLst/>
                        </a:rPr>
                        <a:t>Response</a:t>
                      </a:r>
                      <a:endParaRPr lang="en-ZA" sz="4000" b="1" i="0" u="none" strike="noStrike" dirty="0">
                        <a:solidFill>
                          <a:srgbClr val="0F1115"/>
                        </a:solidFill>
                        <a:effectLst/>
                        <a:latin typeface="Segoe UI" panose="020B0502040204020203" pitchFamily="34" charset="0"/>
                      </a:endParaRPr>
                    </a:p>
                  </a:txBody>
                  <a:tcPr marL="27961" marR="2330" marT="2330" marB="0" anchor="ctr"/>
                </a:tc>
                <a:extLst>
                  <a:ext uri="{0D108BD9-81ED-4DB2-BD59-A6C34878D82A}">
                    <a16:rowId xmlns:a16="http://schemas.microsoft.com/office/drawing/2014/main" val="3918093948"/>
                  </a:ext>
                </a:extLst>
              </a:tr>
              <a:tr h="1501637">
                <a:tc>
                  <a:txBody>
                    <a:bodyPr/>
                    <a:lstStyle/>
                    <a:p>
                      <a:pPr algn="l" fontAlgn="ctr">
                        <a:buNone/>
                      </a:pPr>
                      <a:r>
                        <a:rPr lang="en-ZA" sz="4000" u="none" strike="noStrike">
                          <a:effectLst/>
                        </a:rPr>
                        <a:t>Zambezi</a:t>
                      </a:r>
                      <a:endParaRPr lang="en-ZA" sz="4000" b="0" i="0" u="none" strike="noStrike">
                        <a:solidFill>
                          <a:srgbClr val="0F1115"/>
                        </a:solidFill>
                        <a:effectLst/>
                        <a:latin typeface="Segoe UI" panose="020B0502040204020203" pitchFamily="34" charset="0"/>
                      </a:endParaRPr>
                    </a:p>
                  </a:txBody>
                  <a:tcPr marL="27961" marR="2330" marT="2330" marB="0" anchor="ctr"/>
                </a:tc>
                <a:tc>
                  <a:txBody>
                    <a:bodyPr/>
                    <a:lstStyle/>
                    <a:p>
                      <a:pPr algn="l" fontAlgn="ctr">
                        <a:buNone/>
                      </a:pPr>
                      <a:r>
                        <a:rPr lang="en-US" sz="4000" u="none" strike="noStrike">
                          <a:effectLst/>
                        </a:rPr>
                        <a:t>Record-low hydropower (40% capacity Feb 2025)</a:t>
                      </a:r>
                      <a:endParaRPr lang="en-US" sz="4000" b="0" i="0" u="none" strike="noStrike">
                        <a:solidFill>
                          <a:srgbClr val="0F1115"/>
                        </a:solidFill>
                        <a:effectLst/>
                        <a:latin typeface="Segoe UI" panose="020B0502040204020203" pitchFamily="34" charset="0"/>
                      </a:endParaRPr>
                    </a:p>
                  </a:txBody>
                  <a:tcPr marL="27961" marR="2330" marT="2330" marB="0" anchor="ctr"/>
                </a:tc>
                <a:tc>
                  <a:txBody>
                    <a:bodyPr/>
                    <a:lstStyle/>
                    <a:p>
                      <a:pPr algn="l" fontAlgn="ctr">
                        <a:buNone/>
                      </a:pPr>
                      <a:r>
                        <a:rPr lang="en-US" sz="4000" u="none" strike="noStrike">
                          <a:effectLst/>
                        </a:rPr>
                        <a:t>Solar-hybrid diversification (financial close announced)</a:t>
                      </a:r>
                      <a:endParaRPr lang="en-US" sz="4000" b="0" i="0" u="none" strike="noStrike">
                        <a:solidFill>
                          <a:srgbClr val="0F1115"/>
                        </a:solidFill>
                        <a:effectLst/>
                        <a:latin typeface="Segoe UI" panose="020B0502040204020203" pitchFamily="34" charset="0"/>
                      </a:endParaRPr>
                    </a:p>
                  </a:txBody>
                  <a:tcPr marL="27961" marR="2330" marT="2330" marB="0" anchor="ctr"/>
                </a:tc>
                <a:extLst>
                  <a:ext uri="{0D108BD9-81ED-4DB2-BD59-A6C34878D82A}">
                    <a16:rowId xmlns:a16="http://schemas.microsoft.com/office/drawing/2014/main" val="3367482784"/>
                  </a:ext>
                </a:extLst>
              </a:tr>
              <a:tr h="1501637">
                <a:tc>
                  <a:txBody>
                    <a:bodyPr/>
                    <a:lstStyle/>
                    <a:p>
                      <a:pPr algn="l" fontAlgn="ctr">
                        <a:buNone/>
                      </a:pPr>
                      <a:r>
                        <a:rPr lang="en-ZA" sz="4000" u="none" strike="noStrike">
                          <a:effectLst/>
                        </a:rPr>
                        <a:t>Limpopo</a:t>
                      </a:r>
                      <a:endParaRPr lang="en-ZA" sz="4000" b="0" i="0" u="none" strike="noStrike">
                        <a:solidFill>
                          <a:srgbClr val="0F1115"/>
                        </a:solidFill>
                        <a:effectLst/>
                        <a:latin typeface="Segoe UI" panose="020B0502040204020203" pitchFamily="34" charset="0"/>
                      </a:endParaRPr>
                    </a:p>
                  </a:txBody>
                  <a:tcPr marL="27961" marR="2330" marT="2330" marB="0" anchor="ctr"/>
                </a:tc>
                <a:tc>
                  <a:txBody>
                    <a:bodyPr/>
                    <a:lstStyle/>
                    <a:p>
                      <a:pPr algn="l" fontAlgn="ctr">
                        <a:buNone/>
                      </a:pPr>
                      <a:r>
                        <a:rPr lang="en-US" sz="4000" u="none" strike="noStrike" dirty="0">
                          <a:effectLst/>
                        </a:rPr>
                        <a:t>Cyclone flooding (Jan 2025) + drought (Mar 2025)</a:t>
                      </a:r>
                      <a:endParaRPr lang="en-US" sz="4000" b="0" i="0" u="none" strike="noStrike" dirty="0">
                        <a:solidFill>
                          <a:srgbClr val="0F1115"/>
                        </a:solidFill>
                        <a:effectLst/>
                        <a:latin typeface="Segoe UI" panose="020B0502040204020203" pitchFamily="34" charset="0"/>
                      </a:endParaRPr>
                    </a:p>
                  </a:txBody>
                  <a:tcPr marL="27961" marR="2330" marT="2330" marB="0" anchor="ctr"/>
                </a:tc>
                <a:tc>
                  <a:txBody>
                    <a:bodyPr/>
                    <a:lstStyle/>
                    <a:p>
                      <a:pPr algn="l" fontAlgn="ctr">
                        <a:buNone/>
                      </a:pPr>
                      <a:r>
                        <a:rPr lang="en-US" sz="4000" u="none" strike="noStrike" dirty="0">
                          <a:effectLst/>
                        </a:rPr>
                        <a:t>Climate-resilient infrastructure; joint monitoring, Disaster response: “build back better”</a:t>
                      </a:r>
                      <a:endParaRPr lang="en-US" sz="4000" b="0" i="0" u="none" strike="noStrike" dirty="0">
                        <a:solidFill>
                          <a:srgbClr val="0F1115"/>
                        </a:solidFill>
                        <a:effectLst/>
                        <a:latin typeface="Segoe UI" panose="020B0502040204020203" pitchFamily="34" charset="0"/>
                      </a:endParaRPr>
                    </a:p>
                  </a:txBody>
                  <a:tcPr marL="27961" marR="2330" marT="2330" marB="0" anchor="ctr"/>
                </a:tc>
                <a:extLst>
                  <a:ext uri="{0D108BD9-81ED-4DB2-BD59-A6C34878D82A}">
                    <a16:rowId xmlns:a16="http://schemas.microsoft.com/office/drawing/2014/main" val="3200288606"/>
                  </a:ext>
                </a:extLst>
              </a:tr>
              <a:tr h="1501637">
                <a:tc>
                  <a:txBody>
                    <a:bodyPr/>
                    <a:lstStyle/>
                    <a:p>
                      <a:pPr algn="l" fontAlgn="ctr">
                        <a:buNone/>
                      </a:pPr>
                      <a:r>
                        <a:rPr lang="en-ZA" sz="4000" u="none" strike="noStrike">
                          <a:effectLst/>
                        </a:rPr>
                        <a:t>Orange-Senqu</a:t>
                      </a:r>
                      <a:endParaRPr lang="en-ZA" sz="4000" b="0" i="0" u="none" strike="noStrike">
                        <a:solidFill>
                          <a:srgbClr val="0F1115"/>
                        </a:solidFill>
                        <a:effectLst/>
                        <a:latin typeface="Segoe UI" panose="020B0502040204020203" pitchFamily="34" charset="0"/>
                      </a:endParaRPr>
                    </a:p>
                  </a:txBody>
                  <a:tcPr marL="27961" marR="2330" marT="2330" marB="0" anchor="ctr"/>
                </a:tc>
                <a:tc>
                  <a:txBody>
                    <a:bodyPr/>
                    <a:lstStyle/>
                    <a:p>
                      <a:pPr algn="l" fontAlgn="ctr">
                        <a:buNone/>
                      </a:pPr>
                      <a:r>
                        <a:rPr lang="en-US" sz="4000" u="none" strike="noStrike">
                          <a:effectLst/>
                        </a:rPr>
                        <a:t>Irrigation-demand conflict (2025 growing season)</a:t>
                      </a:r>
                      <a:endParaRPr lang="en-US" sz="4000" b="0" i="0" u="none" strike="noStrike">
                        <a:solidFill>
                          <a:srgbClr val="0F1115"/>
                        </a:solidFill>
                        <a:effectLst/>
                        <a:latin typeface="Segoe UI" panose="020B0502040204020203" pitchFamily="34" charset="0"/>
                      </a:endParaRPr>
                    </a:p>
                  </a:txBody>
                  <a:tcPr marL="27961" marR="2330" marT="2330" marB="0" anchor="ctr"/>
                </a:tc>
                <a:tc>
                  <a:txBody>
                    <a:bodyPr/>
                    <a:lstStyle/>
                    <a:p>
                      <a:pPr algn="l" fontAlgn="ctr">
                        <a:buNone/>
                      </a:pPr>
                      <a:r>
                        <a:rPr lang="en-ZA" sz="4000" u="none" strike="noStrike">
                          <a:effectLst/>
                        </a:rPr>
                        <a:t>Benefit-sharing negotiation framework</a:t>
                      </a:r>
                      <a:endParaRPr lang="en-ZA" sz="4000" b="0" i="0" u="none" strike="noStrike">
                        <a:solidFill>
                          <a:srgbClr val="0F1115"/>
                        </a:solidFill>
                        <a:effectLst/>
                        <a:latin typeface="Segoe UI" panose="020B0502040204020203" pitchFamily="34" charset="0"/>
                      </a:endParaRPr>
                    </a:p>
                  </a:txBody>
                  <a:tcPr marL="27961" marR="2330" marT="2330" marB="0" anchor="ctr"/>
                </a:tc>
                <a:extLst>
                  <a:ext uri="{0D108BD9-81ED-4DB2-BD59-A6C34878D82A}">
                    <a16:rowId xmlns:a16="http://schemas.microsoft.com/office/drawing/2014/main" val="783193073"/>
                  </a:ext>
                </a:extLst>
              </a:tr>
              <a:tr h="1501637">
                <a:tc>
                  <a:txBody>
                    <a:bodyPr/>
                    <a:lstStyle/>
                    <a:p>
                      <a:pPr algn="l" fontAlgn="ctr">
                        <a:buNone/>
                      </a:pPr>
                      <a:r>
                        <a:rPr lang="en-ZA" sz="4000" u="none" strike="noStrike" dirty="0">
                          <a:effectLst/>
                        </a:rPr>
                        <a:t>Save &amp; Limpopo</a:t>
                      </a:r>
                      <a:endParaRPr lang="en-ZA" sz="4000" b="0" i="0" u="none" strike="noStrike" dirty="0">
                        <a:solidFill>
                          <a:srgbClr val="0F1115"/>
                        </a:solidFill>
                        <a:effectLst/>
                        <a:latin typeface="Segoe UI" panose="020B0502040204020203" pitchFamily="34" charset="0"/>
                      </a:endParaRPr>
                    </a:p>
                  </a:txBody>
                  <a:tcPr marL="27961" marR="2330" marT="2330" marB="0" anchor="ctr"/>
                </a:tc>
                <a:tc>
                  <a:txBody>
                    <a:bodyPr/>
                    <a:lstStyle/>
                    <a:p>
                      <a:pPr algn="l" fontAlgn="ctr">
                        <a:buNone/>
                      </a:pPr>
                      <a:r>
                        <a:rPr lang="en-US" sz="4000" u="none" strike="noStrike" dirty="0">
                          <a:effectLst/>
                        </a:rPr>
                        <a:t>Transboundary pollution events</a:t>
                      </a:r>
                      <a:endParaRPr lang="en-US" sz="4000" b="0" i="0" u="none" strike="noStrike" dirty="0">
                        <a:solidFill>
                          <a:srgbClr val="0F1115"/>
                        </a:solidFill>
                        <a:effectLst/>
                        <a:latin typeface="Segoe UI" panose="020B0502040204020203" pitchFamily="34" charset="0"/>
                      </a:endParaRPr>
                    </a:p>
                  </a:txBody>
                  <a:tcPr marL="27961" marR="2330" marT="2330" marB="0" anchor="ctr"/>
                </a:tc>
                <a:tc>
                  <a:txBody>
                    <a:bodyPr/>
                    <a:lstStyle/>
                    <a:p>
                      <a:pPr algn="l" fontAlgn="ctr">
                        <a:buNone/>
                      </a:pPr>
                      <a:r>
                        <a:rPr lang="en-US" sz="4000" u="none" strike="noStrike" dirty="0">
                          <a:effectLst/>
                        </a:rPr>
                        <a:t>Joint monitoring (&amp; WASSMO* opportunity)</a:t>
                      </a:r>
                      <a:endParaRPr lang="en-US" sz="4000" b="0" i="0" u="none" strike="noStrike" dirty="0">
                        <a:solidFill>
                          <a:srgbClr val="0F1115"/>
                        </a:solidFill>
                        <a:effectLst/>
                        <a:latin typeface="Segoe UI" panose="020B0502040204020203" pitchFamily="34" charset="0"/>
                      </a:endParaRPr>
                    </a:p>
                  </a:txBody>
                  <a:tcPr marL="27961" marR="2330" marT="2330" marB="0" anchor="ctr"/>
                </a:tc>
                <a:extLst>
                  <a:ext uri="{0D108BD9-81ED-4DB2-BD59-A6C34878D82A}">
                    <a16:rowId xmlns:a16="http://schemas.microsoft.com/office/drawing/2014/main" val="2243543799"/>
                  </a:ext>
                </a:extLst>
              </a:tr>
            </a:tbl>
          </a:graphicData>
        </a:graphic>
      </p:graphicFrame>
      <p:sp>
        <p:nvSpPr>
          <p:cNvPr id="6" name="TextBox 5">
            <a:extLst>
              <a:ext uri="{FF2B5EF4-FFF2-40B4-BE49-F238E27FC236}">
                <a16:creationId xmlns:a16="http://schemas.microsoft.com/office/drawing/2014/main" id="{90BA3214-BBC4-23C6-2B6B-ECB2B99C5D67}"/>
              </a:ext>
            </a:extLst>
          </p:cNvPr>
          <p:cNvSpPr txBox="1"/>
          <p:nvPr/>
        </p:nvSpPr>
        <p:spPr>
          <a:xfrm>
            <a:off x="5355076" y="9317509"/>
            <a:ext cx="14119697" cy="2677656"/>
          </a:xfrm>
          <a:prstGeom prst="rect">
            <a:avLst/>
          </a:prstGeom>
          <a:noFill/>
        </p:spPr>
        <p:txBody>
          <a:bodyPr wrap="square">
            <a:spAutoFit/>
          </a:bodyPr>
          <a:lstStyle/>
          <a:p>
            <a:pPr algn="ctr"/>
            <a:r>
              <a:rPr lang="en-US" sz="4200" b="0" i="1" dirty="0">
                <a:solidFill>
                  <a:srgbClr val="0F1115"/>
                </a:solidFill>
                <a:effectLst/>
                <a:latin typeface="quote-cjk-patch"/>
              </a:rPr>
              <a:t>The Paradox: Same region, same basins—facing floods AND droughts within months. Climate volatility is the new normal. </a:t>
            </a:r>
          </a:p>
          <a:p>
            <a:pPr algn="ctr"/>
            <a:endParaRPr lang="en-US" sz="4200" b="0" i="1" dirty="0">
              <a:solidFill>
                <a:srgbClr val="0F1115"/>
              </a:solidFill>
              <a:effectLst/>
              <a:latin typeface="quote-cjk-patch"/>
            </a:endParaRPr>
          </a:p>
          <a:p>
            <a:pPr algn="ctr"/>
            <a:r>
              <a:rPr lang="en-US" sz="4200" b="0" i="1" dirty="0">
                <a:solidFill>
                  <a:srgbClr val="0F1115"/>
                </a:solidFill>
                <a:effectLst/>
                <a:latin typeface="quote-cjk-patch"/>
              </a:rPr>
              <a:t>WEF Nexus is the coordination mechanism for navigating it.</a:t>
            </a:r>
            <a:endParaRPr lang="en-ZA" sz="4200" i="1" dirty="0"/>
          </a:p>
        </p:txBody>
      </p:sp>
      <p:sp>
        <p:nvSpPr>
          <p:cNvPr id="4" name="Rectangle 1">
            <a:extLst>
              <a:ext uri="{FF2B5EF4-FFF2-40B4-BE49-F238E27FC236}">
                <a16:creationId xmlns:a16="http://schemas.microsoft.com/office/drawing/2014/main" id="{3DCC6005-331B-0D31-45F5-B0EE66C42421}"/>
              </a:ext>
            </a:extLst>
          </p:cNvPr>
          <p:cNvSpPr>
            <a:spLocks noChangeArrowheads="1"/>
          </p:cNvSpPr>
          <p:nvPr/>
        </p:nvSpPr>
        <p:spPr bwMode="auto">
          <a:xfrm>
            <a:off x="12960311" y="12990768"/>
            <a:ext cx="1180014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1" u="none" strike="noStrike" cap="none" normalizeH="0" baseline="0" dirty="0">
                <a:ln>
                  <a:noFill/>
                </a:ln>
                <a:solidFill>
                  <a:schemeClr val="accent2"/>
                </a:solidFill>
                <a:effectLst/>
                <a:latin typeface="Aptos" panose="020B0004020202020204" pitchFamily="34" charset="0"/>
              </a:rPr>
              <a:t>* WASSMO: Water and Sanitation Sector Monitoring and Reporting System</a:t>
            </a:r>
            <a:endParaRPr kumimoji="0" lang="en-US" altLang="en-US" sz="2600" b="0" i="1" u="none" strike="noStrike" cap="none" normalizeH="0" baseline="0" dirty="0">
              <a:ln>
                <a:noFill/>
              </a:ln>
              <a:solidFill>
                <a:schemeClr val="accent2"/>
              </a:solidFill>
              <a:effectLst/>
              <a:latin typeface="Arial" panose="020B0604020202020204" pitchFamily="34" charset="0"/>
            </a:endParaRPr>
          </a:p>
        </p:txBody>
      </p:sp>
    </p:spTree>
    <p:extLst>
      <p:ext uri="{BB962C8B-B14F-4D97-AF65-F5344CB8AC3E}">
        <p14:creationId xmlns:p14="http://schemas.microsoft.com/office/powerpoint/2010/main" val="1590234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DE592-5DE5-E179-9C4E-8445E6428A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EF122F-A81F-BEEB-D95D-30035E383DD0}"/>
              </a:ext>
            </a:extLst>
          </p:cNvPr>
          <p:cNvSpPr>
            <a:spLocks noGrp="1"/>
          </p:cNvSpPr>
          <p:nvPr>
            <p:ph type="title"/>
          </p:nvPr>
        </p:nvSpPr>
        <p:spPr>
          <a:xfrm>
            <a:off x="1453874" y="786131"/>
            <a:ext cx="21469899" cy="866206"/>
          </a:xfrm>
        </p:spPr>
        <p:txBody>
          <a:bodyPr>
            <a:normAutofit/>
          </a:bodyPr>
          <a:lstStyle/>
          <a:p>
            <a:r>
              <a:rPr lang="en-ZA" dirty="0"/>
              <a:t>Investment Breakthroughs: Cases:</a:t>
            </a:r>
          </a:p>
        </p:txBody>
      </p:sp>
      <p:sp>
        <p:nvSpPr>
          <p:cNvPr id="11" name="Content Placeholder 1">
            <a:extLst>
              <a:ext uri="{FF2B5EF4-FFF2-40B4-BE49-F238E27FC236}">
                <a16:creationId xmlns:a16="http://schemas.microsoft.com/office/drawing/2014/main" id="{2DAC7B2F-29C0-CCE7-B704-F1638590036D}"/>
              </a:ext>
            </a:extLst>
          </p:cNvPr>
          <p:cNvSpPr txBox="1">
            <a:spLocks/>
          </p:cNvSpPr>
          <p:nvPr/>
        </p:nvSpPr>
        <p:spPr>
          <a:xfrm>
            <a:off x="1453873" y="2048613"/>
            <a:ext cx="21469899"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dirty="0"/>
              <a:t>Case 1: Zambezi Hydropower-Solar Hybrid Facility</a:t>
            </a:r>
          </a:p>
          <a:p>
            <a:endParaRPr lang="en-US" sz="4800" b="1" dirty="0"/>
          </a:p>
          <a:p>
            <a:endParaRPr lang="en-US" sz="4800" b="1" dirty="0"/>
          </a:p>
          <a:p>
            <a:endParaRPr lang="en-US" sz="4800" b="1" dirty="0"/>
          </a:p>
          <a:p>
            <a:endParaRPr lang="en-US" sz="4800" b="1" dirty="0"/>
          </a:p>
          <a:p>
            <a:endParaRPr lang="en-US" sz="4800" b="1" dirty="0"/>
          </a:p>
          <a:p>
            <a:endParaRPr lang="en-US" sz="4800" b="1" dirty="0"/>
          </a:p>
          <a:p>
            <a:endParaRPr lang="en-US" sz="4800" b="1" dirty="0"/>
          </a:p>
          <a:p>
            <a:endParaRPr lang="en-US" sz="4800" b="1" dirty="0"/>
          </a:p>
          <a:p>
            <a:endParaRPr lang="en-GB" sz="4800" dirty="0"/>
          </a:p>
        </p:txBody>
      </p:sp>
      <p:pic>
        <p:nvPicPr>
          <p:cNvPr id="9" name="Picture 8">
            <a:extLst>
              <a:ext uri="{FF2B5EF4-FFF2-40B4-BE49-F238E27FC236}">
                <a16:creationId xmlns:a16="http://schemas.microsoft.com/office/drawing/2014/main" id="{47F5AC42-D8BB-62DA-FB42-50958B4EA25C}"/>
              </a:ext>
            </a:extLst>
          </p:cNvPr>
          <p:cNvPicPr>
            <a:picLocks noChangeAspect="1"/>
          </p:cNvPicPr>
          <p:nvPr/>
        </p:nvPicPr>
        <p:blipFill>
          <a:blip r:embed="rId3"/>
          <a:stretch>
            <a:fillRect/>
          </a:stretch>
        </p:blipFill>
        <p:spPr>
          <a:xfrm>
            <a:off x="16510996" y="175526"/>
            <a:ext cx="7866654" cy="4834921"/>
          </a:xfrm>
          <a:prstGeom prst="rect">
            <a:avLst/>
          </a:prstGeom>
        </p:spPr>
      </p:pic>
      <p:pic>
        <p:nvPicPr>
          <p:cNvPr id="7" name="Picture 6">
            <a:extLst>
              <a:ext uri="{FF2B5EF4-FFF2-40B4-BE49-F238E27FC236}">
                <a16:creationId xmlns:a16="http://schemas.microsoft.com/office/drawing/2014/main" id="{6C14B691-AE42-457A-1DD0-A372456781CF}"/>
              </a:ext>
            </a:extLst>
          </p:cNvPr>
          <p:cNvPicPr>
            <a:picLocks noChangeAspect="1"/>
          </p:cNvPicPr>
          <p:nvPr/>
        </p:nvPicPr>
        <p:blipFill>
          <a:blip r:embed="rId4"/>
          <a:stretch>
            <a:fillRect/>
          </a:stretch>
        </p:blipFill>
        <p:spPr>
          <a:xfrm>
            <a:off x="0" y="2955851"/>
            <a:ext cx="13972710" cy="8411435"/>
          </a:xfrm>
          <a:prstGeom prst="rect">
            <a:avLst/>
          </a:prstGeom>
        </p:spPr>
      </p:pic>
      <p:pic>
        <p:nvPicPr>
          <p:cNvPr id="8" name="Picture 7">
            <a:extLst>
              <a:ext uri="{FF2B5EF4-FFF2-40B4-BE49-F238E27FC236}">
                <a16:creationId xmlns:a16="http://schemas.microsoft.com/office/drawing/2014/main" id="{EC0005C4-FD38-895C-2ED7-AD4A5765F1C6}"/>
              </a:ext>
            </a:extLst>
          </p:cNvPr>
          <p:cNvPicPr>
            <a:picLocks noChangeAspect="1"/>
          </p:cNvPicPr>
          <p:nvPr/>
        </p:nvPicPr>
        <p:blipFill>
          <a:blip r:embed="rId5"/>
          <a:stretch>
            <a:fillRect/>
          </a:stretch>
        </p:blipFill>
        <p:spPr>
          <a:xfrm>
            <a:off x="3720885" y="11565424"/>
            <a:ext cx="7632239" cy="756435"/>
          </a:xfrm>
          <a:prstGeom prst="rect">
            <a:avLst/>
          </a:prstGeom>
        </p:spPr>
      </p:pic>
      <p:pic>
        <p:nvPicPr>
          <p:cNvPr id="2" name="Picture 1">
            <a:extLst>
              <a:ext uri="{FF2B5EF4-FFF2-40B4-BE49-F238E27FC236}">
                <a16:creationId xmlns:a16="http://schemas.microsoft.com/office/drawing/2014/main" id="{80F4870F-B82B-BD05-876D-764029EA60ED}"/>
              </a:ext>
            </a:extLst>
          </p:cNvPr>
          <p:cNvPicPr>
            <a:picLocks noChangeAspect="1"/>
          </p:cNvPicPr>
          <p:nvPr/>
        </p:nvPicPr>
        <p:blipFill>
          <a:blip r:embed="rId6"/>
          <a:stretch>
            <a:fillRect/>
          </a:stretch>
        </p:blipFill>
        <p:spPr>
          <a:xfrm>
            <a:off x="14182217" y="5718315"/>
            <a:ext cx="10074515" cy="7445312"/>
          </a:xfrm>
          <a:prstGeom prst="rect">
            <a:avLst/>
          </a:prstGeom>
        </p:spPr>
      </p:pic>
    </p:spTree>
    <p:extLst>
      <p:ext uri="{BB962C8B-B14F-4D97-AF65-F5344CB8AC3E}">
        <p14:creationId xmlns:p14="http://schemas.microsoft.com/office/powerpoint/2010/main" val="3780971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C8D29-F7D1-8602-5D40-8807048C1DC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B8F038-88C0-EFA5-A449-3F12AAEB6D96}"/>
              </a:ext>
            </a:extLst>
          </p:cNvPr>
          <p:cNvSpPr>
            <a:spLocks noGrp="1"/>
          </p:cNvSpPr>
          <p:nvPr>
            <p:ph type="title"/>
          </p:nvPr>
        </p:nvSpPr>
        <p:spPr>
          <a:xfrm>
            <a:off x="1453874" y="786131"/>
            <a:ext cx="21469899" cy="866206"/>
          </a:xfrm>
        </p:spPr>
        <p:txBody>
          <a:bodyPr>
            <a:normAutofit/>
          </a:bodyPr>
          <a:lstStyle/>
          <a:p>
            <a:r>
              <a:rPr lang="en-ZA" dirty="0"/>
              <a:t>Investment Breakthroughs: Cases:</a:t>
            </a:r>
          </a:p>
        </p:txBody>
      </p:sp>
      <p:sp>
        <p:nvSpPr>
          <p:cNvPr id="11" name="Content Placeholder 1">
            <a:extLst>
              <a:ext uri="{FF2B5EF4-FFF2-40B4-BE49-F238E27FC236}">
                <a16:creationId xmlns:a16="http://schemas.microsoft.com/office/drawing/2014/main" id="{F9E90871-3703-417F-1DA5-5DB7AF8821B9}"/>
              </a:ext>
            </a:extLst>
          </p:cNvPr>
          <p:cNvSpPr txBox="1">
            <a:spLocks/>
          </p:cNvSpPr>
          <p:nvPr/>
        </p:nvSpPr>
        <p:spPr>
          <a:xfrm>
            <a:off x="1453873" y="2048613"/>
            <a:ext cx="21469899"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dirty="0"/>
              <a:t>Case 1: Zambezi Hydropower-Solar Hybrid Facility</a:t>
            </a:r>
          </a:p>
          <a:p>
            <a:endParaRPr lang="en-US" sz="4800" b="1" dirty="0"/>
          </a:p>
          <a:p>
            <a:endParaRPr lang="en-US" sz="4800" b="1" dirty="0"/>
          </a:p>
          <a:p>
            <a:endParaRPr lang="en-US" sz="4800" b="1" dirty="0"/>
          </a:p>
          <a:p>
            <a:endParaRPr lang="en-US" sz="4800" b="1" dirty="0"/>
          </a:p>
          <a:p>
            <a:endParaRPr lang="en-US" sz="4800" b="1" dirty="0"/>
          </a:p>
          <a:p>
            <a:endParaRPr lang="en-US" sz="4800" b="1" dirty="0"/>
          </a:p>
          <a:p>
            <a:endParaRPr lang="en-US" sz="4800" b="1" dirty="0"/>
          </a:p>
          <a:p>
            <a:endParaRPr lang="en-US" sz="4800" b="1" dirty="0"/>
          </a:p>
          <a:p>
            <a:endParaRPr lang="en-GB" sz="4800" dirty="0"/>
          </a:p>
        </p:txBody>
      </p:sp>
      <p:sp>
        <p:nvSpPr>
          <p:cNvPr id="4" name="TextBox 3">
            <a:extLst>
              <a:ext uri="{FF2B5EF4-FFF2-40B4-BE49-F238E27FC236}">
                <a16:creationId xmlns:a16="http://schemas.microsoft.com/office/drawing/2014/main" id="{9C1BD32F-D19F-C392-72A8-D72F33F6324A}"/>
              </a:ext>
            </a:extLst>
          </p:cNvPr>
          <p:cNvSpPr txBox="1"/>
          <p:nvPr/>
        </p:nvSpPr>
        <p:spPr>
          <a:xfrm rot="20932146" flipH="1">
            <a:off x="7129719" y="11209432"/>
            <a:ext cx="7950418" cy="1446550"/>
          </a:xfrm>
          <a:prstGeom prst="rect">
            <a:avLst/>
          </a:prstGeom>
          <a:noFill/>
        </p:spPr>
        <p:txBody>
          <a:bodyPr wrap="square" rtlCol="0">
            <a:spAutoFit/>
          </a:bodyPr>
          <a:lstStyle/>
          <a:p>
            <a:pPr algn="ctr"/>
            <a:r>
              <a:rPr lang="en-ZA" sz="4400" b="1" i="1" dirty="0">
                <a:solidFill>
                  <a:srgbClr val="FF0000"/>
                </a:solidFill>
              </a:rPr>
              <a:t>Why was this intervention necessary?</a:t>
            </a:r>
          </a:p>
        </p:txBody>
      </p:sp>
      <p:graphicFrame>
        <p:nvGraphicFramePr>
          <p:cNvPr id="5" name="Table 4">
            <a:extLst>
              <a:ext uri="{FF2B5EF4-FFF2-40B4-BE49-F238E27FC236}">
                <a16:creationId xmlns:a16="http://schemas.microsoft.com/office/drawing/2014/main" id="{E5AE94D6-0ED9-605B-0273-29288F8D393F}"/>
              </a:ext>
            </a:extLst>
          </p:cNvPr>
          <p:cNvGraphicFramePr>
            <a:graphicFrameLocks noGrp="1"/>
          </p:cNvGraphicFramePr>
          <p:nvPr>
            <p:extLst>
              <p:ext uri="{D42A27DB-BD31-4B8C-83A1-F6EECF244321}">
                <p14:modId xmlns:p14="http://schemas.microsoft.com/office/powerpoint/2010/main" val="4000210443"/>
              </p:ext>
            </p:extLst>
          </p:nvPr>
        </p:nvGraphicFramePr>
        <p:xfrm>
          <a:off x="2548240" y="3142339"/>
          <a:ext cx="20375533" cy="7127785"/>
        </p:xfrm>
        <a:graphic>
          <a:graphicData uri="http://schemas.openxmlformats.org/drawingml/2006/table">
            <a:tbl>
              <a:tblPr>
                <a:tableStyleId>{5C22544A-7EE6-4342-B048-85BDC9FD1C3A}</a:tableStyleId>
              </a:tblPr>
              <a:tblGrid>
                <a:gridCol w="8223746">
                  <a:extLst>
                    <a:ext uri="{9D8B030D-6E8A-4147-A177-3AD203B41FA5}">
                      <a16:colId xmlns:a16="http://schemas.microsoft.com/office/drawing/2014/main" val="1894537939"/>
                    </a:ext>
                  </a:extLst>
                </a:gridCol>
                <a:gridCol w="12151787">
                  <a:extLst>
                    <a:ext uri="{9D8B030D-6E8A-4147-A177-3AD203B41FA5}">
                      <a16:colId xmlns:a16="http://schemas.microsoft.com/office/drawing/2014/main" val="3674664863"/>
                    </a:ext>
                  </a:extLst>
                </a:gridCol>
              </a:tblGrid>
              <a:tr h="1018255">
                <a:tc>
                  <a:txBody>
                    <a:bodyPr/>
                    <a:lstStyle/>
                    <a:p>
                      <a:pPr algn="l" fontAlgn="ctr">
                        <a:buNone/>
                      </a:pPr>
                      <a:r>
                        <a:rPr lang="en-ZA" sz="4000" b="1" u="none" strike="noStrike">
                          <a:effectLst/>
                        </a:rPr>
                        <a:t>Metric</a:t>
                      </a:r>
                      <a:endParaRPr lang="en-ZA" sz="4000" b="1" i="0" u="none" strike="noStrike">
                        <a:solidFill>
                          <a:srgbClr val="0F1115"/>
                        </a:solidFill>
                        <a:effectLst/>
                        <a:latin typeface="Segoe UI" panose="020B0502040204020203" pitchFamily="34" charset="0"/>
                      </a:endParaRPr>
                    </a:p>
                  </a:txBody>
                  <a:tcPr marL="29745" marR="2479" marT="2479" marB="0" anchor="ctr"/>
                </a:tc>
                <a:tc>
                  <a:txBody>
                    <a:bodyPr/>
                    <a:lstStyle/>
                    <a:p>
                      <a:pPr algn="l" fontAlgn="ctr">
                        <a:buNone/>
                      </a:pPr>
                      <a:r>
                        <a:rPr lang="en-ZA" sz="4000" b="1" u="none" strike="noStrike" dirty="0">
                          <a:effectLst/>
                        </a:rPr>
                        <a:t>Detail</a:t>
                      </a:r>
                      <a:endParaRPr lang="en-ZA" sz="4000" b="1" i="0" u="none" strike="noStrike" dirty="0">
                        <a:solidFill>
                          <a:srgbClr val="0F1115"/>
                        </a:solidFill>
                        <a:effectLst/>
                        <a:latin typeface="Segoe UI" panose="020B0502040204020203" pitchFamily="34" charset="0"/>
                      </a:endParaRPr>
                    </a:p>
                  </a:txBody>
                  <a:tcPr marL="29745" marR="2479" marT="2479" marB="0" anchor="ctr"/>
                </a:tc>
                <a:extLst>
                  <a:ext uri="{0D108BD9-81ED-4DB2-BD59-A6C34878D82A}">
                    <a16:rowId xmlns:a16="http://schemas.microsoft.com/office/drawing/2014/main" val="1144510580"/>
                  </a:ext>
                </a:extLst>
              </a:tr>
              <a:tr h="1018255">
                <a:tc>
                  <a:txBody>
                    <a:bodyPr/>
                    <a:lstStyle/>
                    <a:p>
                      <a:pPr algn="l" fontAlgn="ctr">
                        <a:buNone/>
                      </a:pPr>
                      <a:r>
                        <a:rPr lang="en-ZA" sz="4000" u="none" strike="noStrike">
                          <a:effectLst/>
                        </a:rPr>
                        <a:t>Total mobilization</a:t>
                      </a:r>
                      <a:endParaRPr lang="en-ZA" sz="4000" b="0" i="0" u="none" strike="noStrike">
                        <a:solidFill>
                          <a:srgbClr val="0F1115"/>
                        </a:solidFill>
                        <a:effectLst/>
                        <a:latin typeface="Segoe UI" panose="020B0502040204020203" pitchFamily="34" charset="0"/>
                      </a:endParaRPr>
                    </a:p>
                  </a:txBody>
                  <a:tcPr marL="29745" marR="2479" marT="2479" marB="0" anchor="ctr"/>
                </a:tc>
                <a:tc>
                  <a:txBody>
                    <a:bodyPr/>
                    <a:lstStyle/>
                    <a:p>
                      <a:pPr algn="l" fontAlgn="ctr">
                        <a:buNone/>
                      </a:pPr>
                      <a:r>
                        <a:rPr lang="en-ZA" sz="4000" u="none" strike="noStrike" dirty="0">
                          <a:effectLst/>
                        </a:rPr>
                        <a:t>US$420 million</a:t>
                      </a:r>
                      <a:endParaRPr lang="en-ZA" sz="4000" b="0" i="0" u="none" strike="noStrike" dirty="0">
                        <a:solidFill>
                          <a:srgbClr val="0F1115"/>
                        </a:solidFill>
                        <a:effectLst/>
                        <a:latin typeface="Segoe UI" panose="020B0502040204020203" pitchFamily="34" charset="0"/>
                      </a:endParaRPr>
                    </a:p>
                  </a:txBody>
                  <a:tcPr marL="29745" marR="2479" marT="2479" marB="0" anchor="ctr"/>
                </a:tc>
                <a:extLst>
                  <a:ext uri="{0D108BD9-81ED-4DB2-BD59-A6C34878D82A}">
                    <a16:rowId xmlns:a16="http://schemas.microsoft.com/office/drawing/2014/main" val="2698149413"/>
                  </a:ext>
                </a:extLst>
              </a:tr>
              <a:tr h="1018255">
                <a:tc>
                  <a:txBody>
                    <a:bodyPr/>
                    <a:lstStyle/>
                    <a:p>
                      <a:pPr algn="l" fontAlgn="ctr">
                        <a:buNone/>
                      </a:pPr>
                      <a:r>
                        <a:rPr lang="en-ZA" sz="4000" u="none" strike="noStrike">
                          <a:effectLst/>
                        </a:rPr>
                        <a:t>Sources</a:t>
                      </a:r>
                      <a:endParaRPr lang="en-ZA" sz="4000" b="0" i="0" u="none" strike="noStrike">
                        <a:solidFill>
                          <a:srgbClr val="0F1115"/>
                        </a:solidFill>
                        <a:effectLst/>
                        <a:latin typeface="Segoe UI" panose="020B0502040204020203" pitchFamily="34" charset="0"/>
                      </a:endParaRPr>
                    </a:p>
                  </a:txBody>
                  <a:tcPr marL="29745" marR="2479" marT="2479" marB="0" anchor="ctr"/>
                </a:tc>
                <a:tc>
                  <a:txBody>
                    <a:bodyPr/>
                    <a:lstStyle/>
                    <a:p>
                      <a:pPr algn="l" fontAlgn="ctr">
                        <a:buNone/>
                      </a:pPr>
                      <a:r>
                        <a:rPr lang="en-ZA" sz="4000" u="none" strike="noStrike">
                          <a:effectLst/>
                        </a:rPr>
                        <a:t>GCF + AfDB + private (blended)</a:t>
                      </a:r>
                      <a:endParaRPr lang="en-ZA" sz="4000" b="0" i="0" u="none" strike="noStrike">
                        <a:solidFill>
                          <a:srgbClr val="0F1115"/>
                        </a:solidFill>
                        <a:effectLst/>
                        <a:latin typeface="Segoe UI" panose="020B0502040204020203" pitchFamily="34" charset="0"/>
                      </a:endParaRPr>
                    </a:p>
                  </a:txBody>
                  <a:tcPr marL="29745" marR="2479" marT="2479" marB="0" anchor="ctr"/>
                </a:tc>
                <a:extLst>
                  <a:ext uri="{0D108BD9-81ED-4DB2-BD59-A6C34878D82A}">
                    <a16:rowId xmlns:a16="http://schemas.microsoft.com/office/drawing/2014/main" val="1193671645"/>
                  </a:ext>
                </a:extLst>
              </a:tr>
              <a:tr h="1018255">
                <a:tc>
                  <a:txBody>
                    <a:bodyPr/>
                    <a:lstStyle/>
                    <a:p>
                      <a:pPr algn="l" fontAlgn="ctr">
                        <a:buNone/>
                      </a:pPr>
                      <a:r>
                        <a:rPr lang="en-ZA" sz="4000" u="none" strike="noStrike">
                          <a:effectLst/>
                        </a:rPr>
                        <a:t>Countries</a:t>
                      </a:r>
                      <a:endParaRPr lang="en-ZA" sz="4000" b="0" i="0" u="none" strike="noStrike">
                        <a:solidFill>
                          <a:srgbClr val="0F1115"/>
                        </a:solidFill>
                        <a:effectLst/>
                        <a:latin typeface="Segoe UI" panose="020B0502040204020203" pitchFamily="34" charset="0"/>
                      </a:endParaRPr>
                    </a:p>
                  </a:txBody>
                  <a:tcPr marL="29745" marR="2479" marT="2479" marB="0" anchor="ctr"/>
                </a:tc>
                <a:tc>
                  <a:txBody>
                    <a:bodyPr/>
                    <a:lstStyle/>
                    <a:p>
                      <a:pPr algn="l" fontAlgn="ctr">
                        <a:buNone/>
                      </a:pPr>
                      <a:r>
                        <a:rPr lang="en-ZA" sz="4000" u="none" strike="noStrike" dirty="0">
                          <a:effectLst/>
                        </a:rPr>
                        <a:t>8 Riparian states</a:t>
                      </a:r>
                      <a:endParaRPr lang="en-ZA" sz="4000" b="0" i="0" u="none" strike="noStrike" dirty="0">
                        <a:solidFill>
                          <a:srgbClr val="0F1115"/>
                        </a:solidFill>
                        <a:effectLst/>
                        <a:latin typeface="Segoe UI" panose="020B0502040204020203" pitchFamily="34" charset="0"/>
                      </a:endParaRPr>
                    </a:p>
                  </a:txBody>
                  <a:tcPr marL="29745" marR="2479" marT="2479" marB="0" anchor="ctr"/>
                </a:tc>
                <a:extLst>
                  <a:ext uri="{0D108BD9-81ED-4DB2-BD59-A6C34878D82A}">
                    <a16:rowId xmlns:a16="http://schemas.microsoft.com/office/drawing/2014/main" val="3437905958"/>
                  </a:ext>
                </a:extLst>
              </a:tr>
              <a:tr h="1018255">
                <a:tc>
                  <a:txBody>
                    <a:bodyPr/>
                    <a:lstStyle/>
                    <a:p>
                      <a:pPr algn="l" fontAlgn="ctr">
                        <a:buNone/>
                      </a:pPr>
                      <a:r>
                        <a:rPr lang="en-ZA" sz="4000" u="none" strike="noStrike" dirty="0">
                          <a:effectLst/>
                        </a:rPr>
                        <a:t>Benefit-sharing</a:t>
                      </a:r>
                      <a:endParaRPr lang="en-ZA" sz="4000" b="0" i="0" u="none" strike="noStrike" dirty="0">
                        <a:solidFill>
                          <a:srgbClr val="0F1115"/>
                        </a:solidFill>
                        <a:effectLst/>
                        <a:latin typeface="Segoe UI" panose="020B0502040204020203" pitchFamily="34" charset="0"/>
                      </a:endParaRPr>
                    </a:p>
                  </a:txBody>
                  <a:tcPr marL="29745" marR="2479" marT="2479" marB="0" anchor="ctr"/>
                </a:tc>
                <a:tc>
                  <a:txBody>
                    <a:bodyPr/>
                    <a:lstStyle/>
                    <a:p>
                      <a:pPr algn="l" fontAlgn="ctr">
                        <a:buNone/>
                      </a:pPr>
                      <a:r>
                        <a:rPr lang="en-US" sz="4000" u="none" strike="noStrike" dirty="0">
                          <a:effectLst/>
                        </a:rPr>
                        <a:t>Multi-country framework using WEF Nexus analysis</a:t>
                      </a:r>
                      <a:endParaRPr lang="en-US" sz="4000" b="0" i="0" u="none" strike="noStrike" dirty="0">
                        <a:solidFill>
                          <a:srgbClr val="0F1115"/>
                        </a:solidFill>
                        <a:effectLst/>
                        <a:latin typeface="Segoe UI" panose="020B0502040204020203" pitchFamily="34" charset="0"/>
                      </a:endParaRPr>
                    </a:p>
                  </a:txBody>
                  <a:tcPr marL="29745" marR="2479" marT="2479" marB="0" anchor="ctr"/>
                </a:tc>
                <a:extLst>
                  <a:ext uri="{0D108BD9-81ED-4DB2-BD59-A6C34878D82A}">
                    <a16:rowId xmlns:a16="http://schemas.microsoft.com/office/drawing/2014/main" val="603887156"/>
                  </a:ext>
                </a:extLst>
              </a:tr>
              <a:tr h="1018255">
                <a:tc>
                  <a:txBody>
                    <a:bodyPr/>
                    <a:lstStyle/>
                    <a:p>
                      <a:pPr algn="l" fontAlgn="ctr">
                        <a:buNone/>
                      </a:pPr>
                      <a:r>
                        <a:rPr lang="en-ZA" sz="4000" u="none" strike="noStrike">
                          <a:effectLst/>
                        </a:rPr>
                        <a:t>Gender-responsive elements</a:t>
                      </a:r>
                      <a:endParaRPr lang="en-ZA" sz="4000" b="0" i="0" u="none" strike="noStrike">
                        <a:solidFill>
                          <a:srgbClr val="0F1115"/>
                        </a:solidFill>
                        <a:effectLst/>
                        <a:latin typeface="Segoe UI" panose="020B0502040204020203" pitchFamily="34" charset="0"/>
                      </a:endParaRPr>
                    </a:p>
                  </a:txBody>
                  <a:tcPr marL="29745" marR="2479" marT="2479" marB="0" anchor="ctr"/>
                </a:tc>
                <a:tc>
                  <a:txBody>
                    <a:bodyPr/>
                    <a:lstStyle/>
                    <a:p>
                      <a:pPr algn="l" fontAlgn="ctr">
                        <a:buNone/>
                      </a:pPr>
                      <a:r>
                        <a:rPr lang="en-US" sz="4000" u="none" strike="noStrike" dirty="0">
                          <a:effectLst/>
                        </a:rPr>
                        <a:t>30% of contracts to women-owned enterprises</a:t>
                      </a:r>
                      <a:endParaRPr lang="en-US" sz="4000" b="0" i="0" u="none" strike="noStrike" dirty="0">
                        <a:solidFill>
                          <a:srgbClr val="0F1115"/>
                        </a:solidFill>
                        <a:effectLst/>
                        <a:latin typeface="Segoe UI" panose="020B0502040204020203" pitchFamily="34" charset="0"/>
                      </a:endParaRPr>
                    </a:p>
                  </a:txBody>
                  <a:tcPr marL="29745" marR="2479" marT="2479" marB="0" anchor="ctr"/>
                </a:tc>
                <a:extLst>
                  <a:ext uri="{0D108BD9-81ED-4DB2-BD59-A6C34878D82A}">
                    <a16:rowId xmlns:a16="http://schemas.microsoft.com/office/drawing/2014/main" val="934985879"/>
                  </a:ext>
                </a:extLst>
              </a:tr>
              <a:tr h="1018255">
                <a:tc>
                  <a:txBody>
                    <a:bodyPr/>
                    <a:lstStyle/>
                    <a:p>
                      <a:pPr algn="l" fontAlgn="ctr">
                        <a:buNone/>
                      </a:pPr>
                      <a:r>
                        <a:rPr lang="en-ZA" sz="4000" u="none" strike="noStrike">
                          <a:effectLst/>
                        </a:rPr>
                        <a:t>Youth inclusion</a:t>
                      </a:r>
                      <a:endParaRPr lang="en-ZA" sz="4000" b="0" i="0" u="none" strike="noStrike">
                        <a:solidFill>
                          <a:srgbClr val="0F1115"/>
                        </a:solidFill>
                        <a:effectLst/>
                        <a:latin typeface="Segoe UI" panose="020B0502040204020203" pitchFamily="34" charset="0"/>
                      </a:endParaRPr>
                    </a:p>
                  </a:txBody>
                  <a:tcPr marL="29745" marR="2479" marT="2479" marB="0" anchor="ctr"/>
                </a:tc>
                <a:tc>
                  <a:txBody>
                    <a:bodyPr/>
                    <a:lstStyle/>
                    <a:p>
                      <a:pPr algn="l" fontAlgn="ctr">
                        <a:buNone/>
                      </a:pPr>
                      <a:r>
                        <a:rPr lang="en-US" sz="4000" u="none" strike="noStrike" dirty="0">
                          <a:effectLst/>
                        </a:rPr>
                        <a:t>25% of technical roles to age &lt;35 professionals</a:t>
                      </a:r>
                      <a:endParaRPr lang="en-US" sz="4000" b="0" i="0" u="none" strike="noStrike" dirty="0">
                        <a:solidFill>
                          <a:srgbClr val="0F1115"/>
                        </a:solidFill>
                        <a:effectLst/>
                        <a:latin typeface="Segoe UI" panose="020B0502040204020203" pitchFamily="34" charset="0"/>
                      </a:endParaRPr>
                    </a:p>
                  </a:txBody>
                  <a:tcPr marL="29745" marR="2479" marT="2479" marB="0" anchor="ctr"/>
                </a:tc>
                <a:extLst>
                  <a:ext uri="{0D108BD9-81ED-4DB2-BD59-A6C34878D82A}">
                    <a16:rowId xmlns:a16="http://schemas.microsoft.com/office/drawing/2014/main" val="568002595"/>
                  </a:ext>
                </a:extLst>
              </a:tr>
            </a:tbl>
          </a:graphicData>
        </a:graphic>
      </p:graphicFrame>
      <p:pic>
        <p:nvPicPr>
          <p:cNvPr id="9" name="Picture 8">
            <a:extLst>
              <a:ext uri="{FF2B5EF4-FFF2-40B4-BE49-F238E27FC236}">
                <a16:creationId xmlns:a16="http://schemas.microsoft.com/office/drawing/2014/main" id="{8B34396C-F505-8CF1-E9F3-20A901D9A25A}"/>
              </a:ext>
            </a:extLst>
          </p:cNvPr>
          <p:cNvPicPr>
            <a:picLocks noChangeAspect="1"/>
          </p:cNvPicPr>
          <p:nvPr/>
        </p:nvPicPr>
        <p:blipFill>
          <a:blip r:embed="rId3"/>
          <a:stretch>
            <a:fillRect/>
          </a:stretch>
        </p:blipFill>
        <p:spPr>
          <a:xfrm>
            <a:off x="16510996" y="175526"/>
            <a:ext cx="7866654" cy="4834921"/>
          </a:xfrm>
          <a:prstGeom prst="rect">
            <a:avLst/>
          </a:prstGeom>
        </p:spPr>
      </p:pic>
    </p:spTree>
    <p:extLst>
      <p:ext uri="{BB962C8B-B14F-4D97-AF65-F5344CB8AC3E}">
        <p14:creationId xmlns:p14="http://schemas.microsoft.com/office/powerpoint/2010/main" val="2951202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8C562-817D-4148-0C63-1451095F537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D224A49-138E-5D37-CA95-717134D4527C}"/>
              </a:ext>
            </a:extLst>
          </p:cNvPr>
          <p:cNvSpPr>
            <a:spLocks noGrp="1"/>
          </p:cNvSpPr>
          <p:nvPr>
            <p:ph type="title"/>
          </p:nvPr>
        </p:nvSpPr>
        <p:spPr/>
        <p:txBody>
          <a:bodyPr/>
          <a:lstStyle/>
          <a:p>
            <a:pPr algn="ctr"/>
            <a:r>
              <a:rPr lang="en-JP" dirty="0"/>
              <a:t>Presentation Outline</a:t>
            </a:r>
          </a:p>
        </p:txBody>
      </p:sp>
      <p:sp>
        <p:nvSpPr>
          <p:cNvPr id="4" name="Text Placeholder 3">
            <a:extLst>
              <a:ext uri="{FF2B5EF4-FFF2-40B4-BE49-F238E27FC236}">
                <a16:creationId xmlns:a16="http://schemas.microsoft.com/office/drawing/2014/main" id="{A760463C-6218-07ED-BC6A-D2EE360E1C68}"/>
              </a:ext>
            </a:extLst>
          </p:cNvPr>
          <p:cNvSpPr>
            <a:spLocks noGrp="1"/>
          </p:cNvSpPr>
          <p:nvPr>
            <p:ph type="body" sz="quarter" idx="11"/>
          </p:nvPr>
        </p:nvSpPr>
        <p:spPr>
          <a:xfrm>
            <a:off x="1453874" y="2186571"/>
            <a:ext cx="21469899" cy="9845008"/>
          </a:xfrm>
        </p:spPr>
        <p:txBody>
          <a:bodyPr>
            <a:normAutofit/>
          </a:bodyPr>
          <a:lstStyle/>
          <a:p>
            <a:pPr>
              <a:lnSpc>
                <a:spcPct val="100000"/>
              </a:lnSpc>
            </a:pPr>
            <a:r>
              <a:rPr lang="en-US" sz="5000" dirty="0"/>
              <a:t>Setting the Scene: From Concept to Continental Imperative</a:t>
            </a:r>
          </a:p>
          <a:p>
            <a:pPr>
              <a:lnSpc>
                <a:spcPct val="100000"/>
              </a:lnSpc>
            </a:pPr>
            <a:r>
              <a:rPr lang="en-ZA" sz="5000" dirty="0"/>
              <a:t>Structural Reform Pillars</a:t>
            </a:r>
          </a:p>
          <a:p>
            <a:pPr>
              <a:lnSpc>
                <a:spcPct val="100000"/>
              </a:lnSpc>
            </a:pPr>
            <a:r>
              <a:rPr lang="en-US" sz="5000" dirty="0"/>
              <a:t>Key Achievements and Breakthroughs (2024-2025)</a:t>
            </a:r>
          </a:p>
          <a:p>
            <a:pPr>
              <a:lnSpc>
                <a:spcPct val="100000"/>
              </a:lnSpc>
            </a:pPr>
            <a:r>
              <a:rPr lang="en-ZA" sz="5000" dirty="0"/>
              <a:t>Case Studies from Southern Africa </a:t>
            </a:r>
          </a:p>
          <a:p>
            <a:pPr>
              <a:lnSpc>
                <a:spcPct val="100000"/>
              </a:lnSpc>
            </a:pPr>
            <a:r>
              <a:rPr lang="en-ZA" sz="5000" dirty="0"/>
              <a:t>Future Direction: From Dialogue to Architecture (2025-2030 Agenda)</a:t>
            </a:r>
            <a:endParaRPr lang="en-GB" sz="5000" dirty="0"/>
          </a:p>
        </p:txBody>
      </p:sp>
      <p:sp>
        <p:nvSpPr>
          <p:cNvPr id="5" name="TextBox 4">
            <a:extLst>
              <a:ext uri="{FF2B5EF4-FFF2-40B4-BE49-F238E27FC236}">
                <a16:creationId xmlns:a16="http://schemas.microsoft.com/office/drawing/2014/main" id="{F360D59C-D885-D951-2AA4-380C8638E469}"/>
              </a:ext>
            </a:extLst>
          </p:cNvPr>
          <p:cNvSpPr txBox="1"/>
          <p:nvPr/>
        </p:nvSpPr>
        <p:spPr>
          <a:xfrm>
            <a:off x="6096136" y="7153409"/>
            <a:ext cx="15094090" cy="3508653"/>
          </a:xfrm>
          <a:prstGeom prst="rect">
            <a:avLst/>
          </a:prstGeom>
          <a:noFill/>
        </p:spPr>
        <p:txBody>
          <a:bodyPr wrap="square">
            <a:spAutoFit/>
          </a:bodyPr>
          <a:lstStyle/>
          <a:p>
            <a:r>
              <a:rPr lang="en-US" sz="3700" b="0" i="0" dirty="0">
                <a:solidFill>
                  <a:srgbClr val="FF0000"/>
                </a:solidFill>
                <a:effectLst/>
                <a:latin typeface="open sans" panose="020B0606030504020204" pitchFamily="34" charset="0"/>
              </a:rPr>
              <a:t>“The African Union has declared 2026 the Year of “Assuring Sustainable Water Availability and Safe Sanitation Systems to Achieve the Goals of Agenda 2063.” This theme places water and sanitation firmly at the center of Africa’s development agenda, </a:t>
            </a:r>
            <a:r>
              <a:rPr lang="en-US" sz="3700" b="0" i="0" dirty="0" err="1">
                <a:solidFill>
                  <a:srgbClr val="FF0000"/>
                </a:solidFill>
                <a:effectLst/>
                <a:latin typeface="open sans" panose="020B0606030504020204" pitchFamily="34" charset="0"/>
              </a:rPr>
              <a:t>recognising</a:t>
            </a:r>
            <a:r>
              <a:rPr lang="en-US" sz="3700" b="0" i="0" dirty="0">
                <a:solidFill>
                  <a:srgbClr val="FF0000"/>
                </a:solidFill>
                <a:effectLst/>
                <a:latin typeface="open sans" panose="020B0606030504020204" pitchFamily="34" charset="0"/>
              </a:rPr>
              <a:t> their fundamental role in public health, food security, climate resilience, economic growth, and human dignity.”</a:t>
            </a:r>
            <a:endParaRPr lang="en-ZA" sz="3700" dirty="0">
              <a:solidFill>
                <a:srgbClr val="FF0000"/>
              </a:solidFill>
            </a:endParaRPr>
          </a:p>
        </p:txBody>
      </p:sp>
      <p:sp>
        <p:nvSpPr>
          <p:cNvPr id="6" name="TextBox 5">
            <a:extLst>
              <a:ext uri="{FF2B5EF4-FFF2-40B4-BE49-F238E27FC236}">
                <a16:creationId xmlns:a16="http://schemas.microsoft.com/office/drawing/2014/main" id="{2961B8C2-4131-7771-5BED-691E2E6CAF3B}"/>
              </a:ext>
            </a:extLst>
          </p:cNvPr>
          <p:cNvSpPr txBox="1"/>
          <p:nvPr/>
        </p:nvSpPr>
        <p:spPr>
          <a:xfrm>
            <a:off x="6096136" y="10798590"/>
            <a:ext cx="12185374" cy="1015663"/>
          </a:xfrm>
          <a:prstGeom prst="rect">
            <a:avLst/>
          </a:prstGeom>
          <a:noFill/>
        </p:spPr>
        <p:txBody>
          <a:bodyPr wrap="square">
            <a:spAutoFit/>
          </a:bodyPr>
          <a:lstStyle/>
          <a:p>
            <a:r>
              <a:rPr lang="en-ZA" sz="3000" b="1" i="0" dirty="0">
                <a:solidFill>
                  <a:srgbClr val="656565"/>
                </a:solidFill>
                <a:effectLst/>
                <a:latin typeface="Helvetica" panose="020B0604020202020204" pitchFamily="34" charset="0"/>
              </a:rPr>
              <a:t>Andrew Takawira</a:t>
            </a:r>
            <a:br>
              <a:rPr lang="en-ZA" sz="3000" dirty="0"/>
            </a:br>
            <a:r>
              <a:rPr lang="en-ZA" sz="3000" b="1" i="0" dirty="0">
                <a:solidFill>
                  <a:srgbClr val="656565"/>
                </a:solidFill>
                <a:effectLst/>
                <a:latin typeface="Helvetica" panose="020B0604020202020204" pitchFamily="34" charset="0"/>
              </a:rPr>
              <a:t>Interim Executive Secretary: GWPSA</a:t>
            </a:r>
            <a:endParaRPr lang="en-ZA" sz="3000" dirty="0"/>
          </a:p>
        </p:txBody>
      </p:sp>
      <p:pic>
        <p:nvPicPr>
          <p:cNvPr id="8" name="Picture 7">
            <a:extLst>
              <a:ext uri="{FF2B5EF4-FFF2-40B4-BE49-F238E27FC236}">
                <a16:creationId xmlns:a16="http://schemas.microsoft.com/office/drawing/2014/main" id="{D58084C8-FB31-D7C6-27C4-1983F3807455}"/>
              </a:ext>
            </a:extLst>
          </p:cNvPr>
          <p:cNvPicPr>
            <a:picLocks noChangeAspect="1"/>
          </p:cNvPicPr>
          <p:nvPr/>
        </p:nvPicPr>
        <p:blipFill>
          <a:blip r:embed="rId3"/>
          <a:stretch>
            <a:fillRect/>
          </a:stretch>
        </p:blipFill>
        <p:spPr>
          <a:xfrm>
            <a:off x="2454108" y="7814447"/>
            <a:ext cx="3111805" cy="3461259"/>
          </a:xfrm>
          <a:prstGeom prst="rect">
            <a:avLst/>
          </a:prstGeom>
        </p:spPr>
      </p:pic>
    </p:spTree>
    <p:extLst>
      <p:ext uri="{BB962C8B-B14F-4D97-AF65-F5344CB8AC3E}">
        <p14:creationId xmlns:p14="http://schemas.microsoft.com/office/powerpoint/2010/main" val="3180589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DADBC-3181-B40C-BBBD-6EACE2ED0D3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36ABB10-3B38-7E99-5BDB-7E727D9129DF}"/>
              </a:ext>
            </a:extLst>
          </p:cNvPr>
          <p:cNvSpPr>
            <a:spLocks noGrp="1"/>
          </p:cNvSpPr>
          <p:nvPr>
            <p:ph type="title"/>
          </p:nvPr>
        </p:nvSpPr>
        <p:spPr>
          <a:xfrm>
            <a:off x="1453874" y="786131"/>
            <a:ext cx="21469899" cy="866206"/>
          </a:xfrm>
        </p:spPr>
        <p:txBody>
          <a:bodyPr>
            <a:normAutofit/>
          </a:bodyPr>
          <a:lstStyle/>
          <a:p>
            <a:r>
              <a:rPr lang="en-ZA" dirty="0"/>
              <a:t>Investment Breakthroughs: Cases:</a:t>
            </a:r>
          </a:p>
        </p:txBody>
      </p:sp>
      <p:sp>
        <p:nvSpPr>
          <p:cNvPr id="11" name="Content Placeholder 1">
            <a:extLst>
              <a:ext uri="{FF2B5EF4-FFF2-40B4-BE49-F238E27FC236}">
                <a16:creationId xmlns:a16="http://schemas.microsoft.com/office/drawing/2014/main" id="{D5ACC18E-BDAC-02C1-781A-BA33B9B3D157}"/>
              </a:ext>
            </a:extLst>
          </p:cNvPr>
          <p:cNvSpPr txBox="1">
            <a:spLocks/>
          </p:cNvSpPr>
          <p:nvPr/>
        </p:nvSpPr>
        <p:spPr>
          <a:xfrm>
            <a:off x="1453873" y="2048613"/>
            <a:ext cx="24207693"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dirty="0"/>
              <a:t>Case 1: </a:t>
            </a:r>
            <a:r>
              <a:rPr lang="en-US" sz="4400" b="1" dirty="0"/>
              <a:t>Zambezi Hydropower-Solar Hybrid Facility, and the WEF Nexus response</a:t>
            </a:r>
          </a:p>
          <a:p>
            <a:endParaRPr lang="en-US" sz="4800" b="1" dirty="0"/>
          </a:p>
          <a:p>
            <a:endParaRPr lang="en-US" sz="4800" b="1" dirty="0"/>
          </a:p>
          <a:p>
            <a:endParaRPr lang="en-US" sz="4800" b="1" dirty="0"/>
          </a:p>
          <a:p>
            <a:endParaRPr lang="en-US" sz="4800" b="1" dirty="0"/>
          </a:p>
          <a:p>
            <a:endParaRPr lang="en-US" sz="4800" b="1" dirty="0"/>
          </a:p>
          <a:p>
            <a:endParaRPr lang="en-US" sz="4800" b="1" dirty="0"/>
          </a:p>
          <a:p>
            <a:endParaRPr lang="en-US" sz="4800" b="1" dirty="0"/>
          </a:p>
          <a:p>
            <a:endParaRPr lang="en-US" sz="4800" b="1" dirty="0"/>
          </a:p>
          <a:p>
            <a:endParaRPr lang="en-GB" sz="4800" dirty="0"/>
          </a:p>
        </p:txBody>
      </p:sp>
      <p:pic>
        <p:nvPicPr>
          <p:cNvPr id="6" name="Picture 5">
            <a:extLst>
              <a:ext uri="{FF2B5EF4-FFF2-40B4-BE49-F238E27FC236}">
                <a16:creationId xmlns:a16="http://schemas.microsoft.com/office/drawing/2014/main" id="{7153ADBB-43AF-8C79-1469-E25DEE7D8EB8}"/>
              </a:ext>
            </a:extLst>
          </p:cNvPr>
          <p:cNvPicPr>
            <a:picLocks noChangeAspect="1"/>
          </p:cNvPicPr>
          <p:nvPr/>
        </p:nvPicPr>
        <p:blipFill>
          <a:blip r:embed="rId3"/>
          <a:stretch>
            <a:fillRect/>
          </a:stretch>
        </p:blipFill>
        <p:spPr>
          <a:xfrm>
            <a:off x="4011415" y="2635282"/>
            <a:ext cx="17725552" cy="10825537"/>
          </a:xfrm>
          <a:prstGeom prst="rect">
            <a:avLst/>
          </a:prstGeom>
        </p:spPr>
      </p:pic>
    </p:spTree>
    <p:extLst>
      <p:ext uri="{BB962C8B-B14F-4D97-AF65-F5344CB8AC3E}">
        <p14:creationId xmlns:p14="http://schemas.microsoft.com/office/powerpoint/2010/main" val="840450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5C61A-5C45-6DA1-AF7E-F2B7EC647938}"/>
            </a:ext>
          </a:extLst>
        </p:cNvPr>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0E2FB7C5-2272-C948-4E8E-983D0DB33078}"/>
              </a:ext>
            </a:extLst>
          </p:cNvPr>
          <p:cNvSpPr txBox="1">
            <a:spLocks/>
          </p:cNvSpPr>
          <p:nvPr/>
        </p:nvSpPr>
        <p:spPr>
          <a:xfrm>
            <a:off x="1453873" y="2048613"/>
            <a:ext cx="24207693"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dirty="0"/>
              <a:t>Case 1: </a:t>
            </a:r>
            <a:r>
              <a:rPr lang="en-US" sz="4400" b="1" dirty="0"/>
              <a:t>Zambezi Hydropower-Solar Hybrid Facility, and the WEF Nexus response</a:t>
            </a:r>
          </a:p>
          <a:p>
            <a:endParaRPr lang="en-US" sz="4800" b="1" dirty="0"/>
          </a:p>
          <a:p>
            <a:endParaRPr lang="en-US" sz="4800" b="1" dirty="0"/>
          </a:p>
          <a:p>
            <a:endParaRPr lang="en-US" sz="4800" b="1" dirty="0"/>
          </a:p>
          <a:p>
            <a:endParaRPr lang="en-US" sz="4800" b="1" dirty="0"/>
          </a:p>
          <a:p>
            <a:endParaRPr lang="en-US" sz="4800" b="1" dirty="0"/>
          </a:p>
          <a:p>
            <a:endParaRPr lang="en-US" sz="4800" b="1" dirty="0"/>
          </a:p>
          <a:p>
            <a:endParaRPr lang="en-US" sz="4800" b="1" dirty="0"/>
          </a:p>
          <a:p>
            <a:endParaRPr lang="en-US" sz="4800" b="1" dirty="0"/>
          </a:p>
          <a:p>
            <a:endParaRPr lang="en-GB" sz="4800" dirty="0"/>
          </a:p>
        </p:txBody>
      </p:sp>
      <p:graphicFrame>
        <p:nvGraphicFramePr>
          <p:cNvPr id="4" name="Table 3">
            <a:extLst>
              <a:ext uri="{FF2B5EF4-FFF2-40B4-BE49-F238E27FC236}">
                <a16:creationId xmlns:a16="http://schemas.microsoft.com/office/drawing/2014/main" id="{A6931C36-97B4-7772-01F4-2101DA9D4C6D}"/>
              </a:ext>
            </a:extLst>
          </p:cNvPr>
          <p:cNvGraphicFramePr>
            <a:graphicFrameLocks noGrp="1"/>
          </p:cNvGraphicFramePr>
          <p:nvPr>
            <p:extLst>
              <p:ext uri="{D42A27DB-BD31-4B8C-83A1-F6EECF244321}">
                <p14:modId xmlns:p14="http://schemas.microsoft.com/office/powerpoint/2010/main" val="149461005"/>
              </p:ext>
            </p:extLst>
          </p:nvPr>
        </p:nvGraphicFramePr>
        <p:xfrm>
          <a:off x="408561" y="3350049"/>
          <a:ext cx="23195719" cy="5045122"/>
        </p:xfrm>
        <a:graphic>
          <a:graphicData uri="http://schemas.openxmlformats.org/drawingml/2006/table">
            <a:tbl>
              <a:tblPr>
                <a:tableStyleId>{5C22544A-7EE6-4342-B048-85BDC9FD1C3A}</a:tableStyleId>
              </a:tblPr>
              <a:tblGrid>
                <a:gridCol w="7083021">
                  <a:extLst>
                    <a:ext uri="{9D8B030D-6E8A-4147-A177-3AD203B41FA5}">
                      <a16:colId xmlns:a16="http://schemas.microsoft.com/office/drawing/2014/main" val="1646004240"/>
                    </a:ext>
                  </a:extLst>
                </a:gridCol>
                <a:gridCol w="5699252">
                  <a:extLst>
                    <a:ext uri="{9D8B030D-6E8A-4147-A177-3AD203B41FA5}">
                      <a16:colId xmlns:a16="http://schemas.microsoft.com/office/drawing/2014/main" val="1859232918"/>
                    </a:ext>
                  </a:extLst>
                </a:gridCol>
                <a:gridCol w="10413446">
                  <a:extLst>
                    <a:ext uri="{9D8B030D-6E8A-4147-A177-3AD203B41FA5}">
                      <a16:colId xmlns:a16="http://schemas.microsoft.com/office/drawing/2014/main" val="3425377440"/>
                    </a:ext>
                  </a:extLst>
                </a:gridCol>
              </a:tblGrid>
              <a:tr h="668112">
                <a:tc>
                  <a:txBody>
                    <a:bodyPr/>
                    <a:lstStyle/>
                    <a:p>
                      <a:pPr algn="l" fontAlgn="ctr">
                        <a:buNone/>
                      </a:pPr>
                      <a:r>
                        <a:rPr lang="en-ZA" sz="3800" b="1" u="none" strike="noStrike">
                          <a:effectLst/>
                        </a:rPr>
                        <a:t>Metric</a:t>
                      </a:r>
                      <a:endParaRPr lang="en-ZA" sz="3800" b="1" i="0" u="none" strike="noStrike">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ZA" sz="3800" b="1" u="none" strike="noStrike">
                          <a:effectLst/>
                        </a:rPr>
                        <a:t>Historical Average</a:t>
                      </a:r>
                      <a:endParaRPr lang="en-ZA" sz="3800" b="1" i="0" u="none" strike="noStrike">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ZA" sz="3800" b="1" u="none" strike="noStrike" dirty="0">
                          <a:effectLst/>
                        </a:rPr>
                        <a:t>Feb 2025 Reality</a:t>
                      </a:r>
                      <a:endParaRPr lang="en-ZA" sz="3800" b="1" i="0" u="none" strike="noStrike" dirty="0">
                        <a:solidFill>
                          <a:srgbClr val="0F1115"/>
                        </a:solidFill>
                        <a:effectLst/>
                        <a:latin typeface="Segoe UI" panose="020B0502040204020203" pitchFamily="34" charset="0"/>
                      </a:endParaRPr>
                    </a:p>
                  </a:txBody>
                  <a:tcPr marL="47698" marR="3975" marT="3975" marB="0" anchor="ctr"/>
                </a:tc>
                <a:extLst>
                  <a:ext uri="{0D108BD9-81ED-4DB2-BD59-A6C34878D82A}">
                    <a16:rowId xmlns:a16="http://schemas.microsoft.com/office/drawing/2014/main" val="954717781"/>
                  </a:ext>
                </a:extLst>
              </a:tr>
              <a:tr h="1254230">
                <a:tc>
                  <a:txBody>
                    <a:bodyPr/>
                    <a:lstStyle/>
                    <a:p>
                      <a:pPr algn="l" fontAlgn="ctr">
                        <a:buNone/>
                      </a:pPr>
                      <a:r>
                        <a:rPr lang="en-ZA" sz="3800" u="none" strike="noStrike" dirty="0">
                          <a:effectLst/>
                        </a:rPr>
                        <a:t>Lake Kariba water level</a:t>
                      </a:r>
                      <a:endParaRPr lang="en-ZA" sz="3800" b="0" i="0" u="none" strike="noStrike" dirty="0">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ZA" sz="3800" u="none" strike="noStrike" dirty="0">
                          <a:effectLst/>
                        </a:rPr>
                        <a:t>477m</a:t>
                      </a:r>
                      <a:endParaRPr lang="en-ZA" sz="3800" b="0" i="0" u="none" strike="noStrike" dirty="0">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ZA" sz="3800" u="none" strike="noStrike" dirty="0">
                          <a:effectLst/>
                        </a:rPr>
                        <a:t>475.2m (minimum operating level)</a:t>
                      </a:r>
                      <a:endParaRPr lang="en-ZA" sz="3800" b="0" i="0" u="none" strike="noStrike" dirty="0">
                        <a:solidFill>
                          <a:srgbClr val="0F1115"/>
                        </a:solidFill>
                        <a:effectLst/>
                        <a:latin typeface="Segoe UI" panose="020B0502040204020203" pitchFamily="34" charset="0"/>
                      </a:endParaRPr>
                    </a:p>
                  </a:txBody>
                  <a:tcPr marL="47698" marR="3975" marT="3975" marB="0" anchor="ctr"/>
                </a:tc>
                <a:extLst>
                  <a:ext uri="{0D108BD9-81ED-4DB2-BD59-A6C34878D82A}">
                    <a16:rowId xmlns:a16="http://schemas.microsoft.com/office/drawing/2014/main" val="1860266156"/>
                  </a:ext>
                </a:extLst>
              </a:tr>
              <a:tr h="869407">
                <a:tc>
                  <a:txBody>
                    <a:bodyPr/>
                    <a:lstStyle/>
                    <a:p>
                      <a:pPr algn="l" fontAlgn="ctr">
                        <a:buNone/>
                      </a:pPr>
                      <a:r>
                        <a:rPr lang="en-ZA" sz="3800" u="none" strike="noStrike">
                          <a:effectLst/>
                        </a:rPr>
                        <a:t>Hydropower generation</a:t>
                      </a:r>
                      <a:endParaRPr lang="en-ZA" sz="3800" b="0" i="0" u="none" strike="noStrike">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ZA" sz="3800" u="none" strike="noStrike" dirty="0">
                          <a:effectLst/>
                        </a:rPr>
                        <a:t>1,050 MW</a:t>
                      </a:r>
                      <a:endParaRPr lang="en-ZA" sz="3800" b="0" i="0" u="none" strike="noStrike" dirty="0">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ZA" sz="3800" u="none" strike="noStrike" dirty="0">
                          <a:effectLst/>
                        </a:rPr>
                        <a:t>420 MW</a:t>
                      </a:r>
                      <a:endParaRPr lang="en-ZA" sz="3800" b="0" i="0" u="none" strike="noStrike" dirty="0">
                        <a:solidFill>
                          <a:srgbClr val="0F1115"/>
                        </a:solidFill>
                        <a:effectLst/>
                        <a:latin typeface="Segoe UI" panose="020B0502040204020203" pitchFamily="34" charset="0"/>
                      </a:endParaRPr>
                    </a:p>
                  </a:txBody>
                  <a:tcPr marL="47698" marR="3975" marT="3975" marB="0" anchor="ctr"/>
                </a:tc>
                <a:extLst>
                  <a:ext uri="{0D108BD9-81ED-4DB2-BD59-A6C34878D82A}">
                    <a16:rowId xmlns:a16="http://schemas.microsoft.com/office/drawing/2014/main" val="1718781511"/>
                  </a:ext>
                </a:extLst>
              </a:tr>
              <a:tr h="1670278">
                <a:tc>
                  <a:txBody>
                    <a:bodyPr/>
                    <a:lstStyle/>
                    <a:p>
                      <a:pPr algn="l" fontAlgn="ctr">
                        <a:buNone/>
                      </a:pPr>
                      <a:r>
                        <a:rPr lang="en-ZA" sz="3800" u="none" strike="noStrike">
                          <a:effectLst/>
                        </a:rPr>
                        <a:t>Load-shedding impact</a:t>
                      </a:r>
                      <a:endParaRPr lang="en-ZA" sz="3800" b="0" i="0" u="none" strike="noStrike">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ZA" sz="3800" u="none" strike="noStrike" dirty="0">
                          <a:effectLst/>
                        </a:rPr>
                        <a:t>4 hours/day</a:t>
                      </a:r>
                      <a:endParaRPr lang="en-ZA" sz="3800" b="0" i="0" u="none" strike="noStrike" dirty="0">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US" sz="3800" u="none" strike="noStrike" dirty="0">
                          <a:effectLst/>
                        </a:rPr>
                        <a:t>12 hours/day w/out power (Zambia, Zimbabwe)</a:t>
                      </a:r>
                      <a:endParaRPr lang="en-US" sz="3800" b="0" i="0" u="none" strike="noStrike" dirty="0">
                        <a:solidFill>
                          <a:srgbClr val="0F1115"/>
                        </a:solidFill>
                        <a:effectLst/>
                        <a:latin typeface="Segoe UI" panose="020B0502040204020203" pitchFamily="34" charset="0"/>
                      </a:endParaRPr>
                    </a:p>
                  </a:txBody>
                  <a:tcPr marL="47698" marR="3975" marT="3975" marB="0" anchor="ctr"/>
                </a:tc>
                <a:extLst>
                  <a:ext uri="{0D108BD9-81ED-4DB2-BD59-A6C34878D82A}">
                    <a16:rowId xmlns:a16="http://schemas.microsoft.com/office/drawing/2014/main" val="2606268915"/>
                  </a:ext>
                </a:extLst>
              </a:tr>
              <a:tr h="549542">
                <a:tc>
                  <a:txBody>
                    <a:bodyPr/>
                    <a:lstStyle/>
                    <a:p>
                      <a:pPr algn="l" fontAlgn="ctr">
                        <a:buNone/>
                      </a:pPr>
                      <a:r>
                        <a:rPr lang="en-ZA" sz="3800" u="none" strike="noStrike" dirty="0">
                          <a:effectLst/>
                        </a:rPr>
                        <a:t>Economic loss</a:t>
                      </a:r>
                      <a:endParaRPr lang="en-ZA" sz="3800" b="0" i="0" u="none" strike="noStrike" dirty="0">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ZA" sz="3800" u="none" strike="noStrike" dirty="0">
                          <a:effectLst/>
                        </a:rPr>
                        <a:t>—</a:t>
                      </a:r>
                      <a:endParaRPr lang="en-ZA" sz="3800" b="0" i="0" u="none" strike="noStrike" dirty="0">
                        <a:solidFill>
                          <a:srgbClr val="0F1115"/>
                        </a:solidFill>
                        <a:effectLst/>
                        <a:latin typeface="Segoe UI" panose="020B0502040204020203" pitchFamily="34" charset="0"/>
                      </a:endParaRPr>
                    </a:p>
                  </a:txBody>
                  <a:tcPr marL="47698" marR="3975" marT="3975" marB="0" anchor="ctr"/>
                </a:tc>
                <a:tc>
                  <a:txBody>
                    <a:bodyPr/>
                    <a:lstStyle/>
                    <a:p>
                      <a:pPr algn="l" fontAlgn="ctr">
                        <a:buNone/>
                      </a:pPr>
                      <a:r>
                        <a:rPr lang="en-US" sz="3800" u="none" strike="noStrike" dirty="0">
                          <a:effectLst/>
                        </a:rPr>
                        <a:t>US$200M+ estimated (Q1 2025)</a:t>
                      </a:r>
                      <a:endParaRPr lang="en-US" sz="3800" b="0" i="0" u="none" strike="noStrike" dirty="0">
                        <a:solidFill>
                          <a:srgbClr val="0F1115"/>
                        </a:solidFill>
                        <a:effectLst/>
                        <a:latin typeface="Segoe UI" panose="020B0502040204020203" pitchFamily="34" charset="0"/>
                      </a:endParaRPr>
                    </a:p>
                  </a:txBody>
                  <a:tcPr marL="47698" marR="3975" marT="3975" marB="0" anchor="ctr"/>
                </a:tc>
                <a:extLst>
                  <a:ext uri="{0D108BD9-81ED-4DB2-BD59-A6C34878D82A}">
                    <a16:rowId xmlns:a16="http://schemas.microsoft.com/office/drawing/2014/main" val="479232781"/>
                  </a:ext>
                </a:extLst>
              </a:tr>
            </a:tbl>
          </a:graphicData>
        </a:graphic>
      </p:graphicFrame>
      <p:pic>
        <p:nvPicPr>
          <p:cNvPr id="5" name="Picture 4">
            <a:extLst>
              <a:ext uri="{FF2B5EF4-FFF2-40B4-BE49-F238E27FC236}">
                <a16:creationId xmlns:a16="http://schemas.microsoft.com/office/drawing/2014/main" id="{DB831AA9-9C48-05C4-8C02-0B0DE857E4D3}"/>
              </a:ext>
            </a:extLst>
          </p:cNvPr>
          <p:cNvPicPr>
            <a:picLocks noChangeAspect="1"/>
          </p:cNvPicPr>
          <p:nvPr/>
        </p:nvPicPr>
        <p:blipFill>
          <a:blip r:embed="rId3"/>
          <a:stretch>
            <a:fillRect/>
          </a:stretch>
        </p:blipFill>
        <p:spPr>
          <a:xfrm>
            <a:off x="7721884" y="8482606"/>
            <a:ext cx="8569071" cy="5233394"/>
          </a:xfrm>
          <a:prstGeom prst="rect">
            <a:avLst/>
          </a:prstGeom>
        </p:spPr>
      </p:pic>
      <p:sp>
        <p:nvSpPr>
          <p:cNvPr id="9" name="Title 2">
            <a:extLst>
              <a:ext uri="{FF2B5EF4-FFF2-40B4-BE49-F238E27FC236}">
                <a16:creationId xmlns:a16="http://schemas.microsoft.com/office/drawing/2014/main" id="{BF92C5A6-0350-0E8E-1A7D-9895CD689516}"/>
              </a:ext>
            </a:extLst>
          </p:cNvPr>
          <p:cNvSpPr>
            <a:spLocks noGrp="1"/>
          </p:cNvSpPr>
          <p:nvPr>
            <p:ph type="title"/>
          </p:nvPr>
        </p:nvSpPr>
        <p:spPr>
          <a:xfrm>
            <a:off x="1453874" y="786131"/>
            <a:ext cx="21469899" cy="866206"/>
          </a:xfrm>
        </p:spPr>
        <p:txBody>
          <a:bodyPr>
            <a:normAutofit/>
          </a:bodyPr>
          <a:lstStyle/>
          <a:p>
            <a:r>
              <a:rPr lang="en-ZA" dirty="0"/>
              <a:t>Investment Breakthroughs: Cases:</a:t>
            </a:r>
          </a:p>
        </p:txBody>
      </p:sp>
    </p:spTree>
    <p:extLst>
      <p:ext uri="{BB962C8B-B14F-4D97-AF65-F5344CB8AC3E}">
        <p14:creationId xmlns:p14="http://schemas.microsoft.com/office/powerpoint/2010/main" val="4225695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6DCED-30FE-E093-8933-71CD33A9071F}"/>
            </a:ext>
          </a:extLst>
        </p:cNvPr>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D905325E-D356-5263-8988-C113CB0C0807}"/>
              </a:ext>
            </a:extLst>
          </p:cNvPr>
          <p:cNvSpPr txBox="1">
            <a:spLocks/>
          </p:cNvSpPr>
          <p:nvPr/>
        </p:nvSpPr>
        <p:spPr>
          <a:xfrm>
            <a:off x="1453872" y="2048612"/>
            <a:ext cx="24207693"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dirty="0"/>
              <a:t>Case 1: </a:t>
            </a:r>
            <a:r>
              <a:rPr lang="en-US" sz="4400" b="1" dirty="0"/>
              <a:t>Zambezi Hydropower-Solar Hybrid Facility, and the WEF Nexus response</a:t>
            </a:r>
          </a:p>
          <a:p>
            <a:endParaRPr lang="en-US" sz="4800" b="1" dirty="0"/>
          </a:p>
          <a:p>
            <a:endParaRPr lang="en-US" sz="4800" b="1" dirty="0"/>
          </a:p>
          <a:p>
            <a:endParaRPr lang="en-US" sz="4800" b="1" dirty="0"/>
          </a:p>
          <a:p>
            <a:endParaRPr lang="en-US" sz="4800" b="1" dirty="0"/>
          </a:p>
          <a:p>
            <a:endParaRPr lang="en-US" sz="4800" b="1" dirty="0"/>
          </a:p>
          <a:p>
            <a:endParaRPr lang="en-US" sz="4800" b="1" dirty="0"/>
          </a:p>
          <a:p>
            <a:endParaRPr lang="en-US" sz="4800" b="1" dirty="0"/>
          </a:p>
          <a:p>
            <a:endParaRPr lang="en-US" sz="4800" b="1" dirty="0"/>
          </a:p>
          <a:p>
            <a:endParaRPr lang="en-GB" sz="4800" dirty="0"/>
          </a:p>
        </p:txBody>
      </p:sp>
      <p:graphicFrame>
        <p:nvGraphicFramePr>
          <p:cNvPr id="7" name="Table 6">
            <a:extLst>
              <a:ext uri="{FF2B5EF4-FFF2-40B4-BE49-F238E27FC236}">
                <a16:creationId xmlns:a16="http://schemas.microsoft.com/office/drawing/2014/main" id="{DBBC1E0D-1D21-9F11-9934-CC17BA92841C}"/>
              </a:ext>
            </a:extLst>
          </p:cNvPr>
          <p:cNvGraphicFramePr>
            <a:graphicFrameLocks noGrp="1"/>
          </p:cNvGraphicFramePr>
          <p:nvPr/>
        </p:nvGraphicFramePr>
        <p:xfrm>
          <a:off x="2084991" y="3255183"/>
          <a:ext cx="10355101" cy="5162600"/>
        </p:xfrm>
        <a:graphic>
          <a:graphicData uri="http://schemas.openxmlformats.org/drawingml/2006/table">
            <a:tbl>
              <a:tblPr>
                <a:tableStyleId>{5C22544A-7EE6-4342-B048-85BDC9FD1C3A}</a:tableStyleId>
              </a:tblPr>
              <a:tblGrid>
                <a:gridCol w="10355101">
                  <a:extLst>
                    <a:ext uri="{9D8B030D-6E8A-4147-A177-3AD203B41FA5}">
                      <a16:colId xmlns:a16="http://schemas.microsoft.com/office/drawing/2014/main" val="3781857992"/>
                    </a:ext>
                  </a:extLst>
                </a:gridCol>
              </a:tblGrid>
              <a:tr h="738366">
                <a:tc>
                  <a:txBody>
                    <a:bodyPr/>
                    <a:lstStyle/>
                    <a:p>
                      <a:pPr algn="l" fontAlgn="ctr">
                        <a:buNone/>
                      </a:pPr>
                      <a:r>
                        <a:rPr lang="en-ZA" sz="4400" b="1" i="0" u="none" strike="noStrike" dirty="0">
                          <a:solidFill>
                            <a:srgbClr val="0F1115"/>
                          </a:solidFill>
                          <a:effectLst/>
                          <a:latin typeface="Segoe UI" panose="020B0502040204020203" pitchFamily="34" charset="0"/>
                        </a:rPr>
                        <a:t>Interventions:</a:t>
                      </a:r>
                    </a:p>
                  </a:txBody>
                  <a:tcPr marL="42099" marR="3508" marT="3508" marB="0" anchor="ctr"/>
                </a:tc>
                <a:extLst>
                  <a:ext uri="{0D108BD9-81ED-4DB2-BD59-A6C34878D82A}">
                    <a16:rowId xmlns:a16="http://schemas.microsoft.com/office/drawing/2014/main" val="1989269526"/>
                  </a:ext>
                </a:extLst>
              </a:tr>
              <a:tr h="864508">
                <a:tc>
                  <a:txBody>
                    <a:bodyPr/>
                    <a:lstStyle/>
                    <a:p>
                      <a:pPr algn="l" fontAlgn="ctr">
                        <a:buNone/>
                      </a:pPr>
                      <a:r>
                        <a:rPr lang="en-ZA" sz="4400" u="none" strike="noStrike" dirty="0">
                          <a:effectLst/>
                        </a:rPr>
                        <a:t>Zambezi Solar-Hybrid Diversification</a:t>
                      </a:r>
                      <a:endParaRPr lang="en-ZA" sz="4400" b="0" i="0" u="none" strike="noStrike" dirty="0">
                        <a:solidFill>
                          <a:srgbClr val="0F1115"/>
                        </a:solidFill>
                        <a:effectLst/>
                        <a:latin typeface="Segoe UI" panose="020B0502040204020203" pitchFamily="34" charset="0"/>
                      </a:endParaRPr>
                    </a:p>
                  </a:txBody>
                  <a:tcPr marL="42099" marR="3508" marT="3508" marB="0" anchor="ctr"/>
                </a:tc>
                <a:extLst>
                  <a:ext uri="{0D108BD9-81ED-4DB2-BD59-A6C34878D82A}">
                    <a16:rowId xmlns:a16="http://schemas.microsoft.com/office/drawing/2014/main" val="318555694"/>
                  </a:ext>
                </a:extLst>
              </a:tr>
              <a:tr h="738366">
                <a:tc>
                  <a:txBody>
                    <a:bodyPr/>
                    <a:lstStyle/>
                    <a:p>
                      <a:pPr algn="l" fontAlgn="ctr">
                        <a:buNone/>
                      </a:pPr>
                      <a:r>
                        <a:rPr lang="en-ZA" sz="4400" u="none" strike="noStrike" dirty="0">
                          <a:effectLst/>
                        </a:rPr>
                        <a:t>Batoka Gorge re-optimization study</a:t>
                      </a:r>
                    </a:p>
                    <a:p>
                      <a:pPr algn="l" fontAlgn="ctr">
                        <a:buNone/>
                      </a:pPr>
                      <a:r>
                        <a:rPr lang="en-ZA" sz="4400" b="0" i="0" u="none" strike="noStrike" dirty="0">
                          <a:solidFill>
                            <a:srgbClr val="0F1115"/>
                          </a:solidFill>
                          <a:effectLst/>
                          <a:latin typeface="Segoe UI" panose="020B0502040204020203" pitchFamily="34" charset="0"/>
                        </a:rPr>
                        <a:t> (assisted self-assessment: World Bank)</a:t>
                      </a:r>
                    </a:p>
                  </a:txBody>
                  <a:tcPr marL="42099" marR="3508" marT="3508" marB="0" anchor="ctr"/>
                </a:tc>
                <a:extLst>
                  <a:ext uri="{0D108BD9-81ED-4DB2-BD59-A6C34878D82A}">
                    <a16:rowId xmlns:a16="http://schemas.microsoft.com/office/drawing/2014/main" val="1727810242"/>
                  </a:ext>
                </a:extLst>
              </a:tr>
              <a:tr h="738366">
                <a:tc>
                  <a:txBody>
                    <a:bodyPr/>
                    <a:lstStyle/>
                    <a:p>
                      <a:pPr algn="l" fontAlgn="ctr">
                        <a:buNone/>
                      </a:pPr>
                      <a:r>
                        <a:rPr lang="en-ZA" sz="4400" u="none" strike="noStrike" dirty="0">
                          <a:effectLst/>
                        </a:rPr>
                        <a:t>Regional power-sharing agreement</a:t>
                      </a:r>
                      <a:endParaRPr lang="en-ZA" sz="4400" b="0" i="0" u="none" strike="noStrike" dirty="0">
                        <a:solidFill>
                          <a:srgbClr val="0F1115"/>
                        </a:solidFill>
                        <a:effectLst/>
                        <a:latin typeface="Segoe UI" panose="020B0502040204020203" pitchFamily="34" charset="0"/>
                      </a:endParaRPr>
                    </a:p>
                  </a:txBody>
                  <a:tcPr marL="42099" marR="3508" marT="3508" marB="0" anchor="ctr"/>
                </a:tc>
                <a:extLst>
                  <a:ext uri="{0D108BD9-81ED-4DB2-BD59-A6C34878D82A}">
                    <a16:rowId xmlns:a16="http://schemas.microsoft.com/office/drawing/2014/main" val="3984060200"/>
                  </a:ext>
                </a:extLst>
              </a:tr>
              <a:tr h="738366">
                <a:tc>
                  <a:txBody>
                    <a:bodyPr/>
                    <a:lstStyle/>
                    <a:p>
                      <a:pPr algn="l" fontAlgn="ctr">
                        <a:buNone/>
                      </a:pPr>
                      <a:r>
                        <a:rPr lang="en-ZA" sz="4400" u="none" strike="noStrike" dirty="0">
                          <a:effectLst/>
                        </a:rPr>
                        <a:t>Drought early warning integration</a:t>
                      </a:r>
                      <a:endParaRPr lang="en-ZA" sz="4400" b="0" i="0" u="none" strike="noStrike" dirty="0">
                        <a:solidFill>
                          <a:srgbClr val="0F1115"/>
                        </a:solidFill>
                        <a:effectLst/>
                        <a:latin typeface="Segoe UI" panose="020B0502040204020203" pitchFamily="34" charset="0"/>
                      </a:endParaRPr>
                    </a:p>
                  </a:txBody>
                  <a:tcPr marL="42099" marR="3508" marT="3508" marB="0" anchor="ctr"/>
                </a:tc>
                <a:extLst>
                  <a:ext uri="{0D108BD9-81ED-4DB2-BD59-A6C34878D82A}">
                    <a16:rowId xmlns:a16="http://schemas.microsoft.com/office/drawing/2014/main" val="1648923944"/>
                  </a:ext>
                </a:extLst>
              </a:tr>
              <a:tr h="738366">
                <a:tc>
                  <a:txBody>
                    <a:bodyPr/>
                    <a:lstStyle/>
                    <a:p>
                      <a:pPr algn="l" fontAlgn="ctr">
                        <a:buNone/>
                      </a:pPr>
                      <a:r>
                        <a:rPr lang="en-ZA" sz="4400" u="none" strike="noStrike" dirty="0">
                          <a:effectLst/>
                        </a:rPr>
                        <a:t>Multi-country benefit-sharing framework</a:t>
                      </a:r>
                      <a:endParaRPr lang="en-ZA" sz="4400" b="0" i="0" u="none" strike="noStrike" dirty="0">
                        <a:solidFill>
                          <a:srgbClr val="0F1115"/>
                        </a:solidFill>
                        <a:effectLst/>
                        <a:latin typeface="Segoe UI" panose="020B0502040204020203" pitchFamily="34" charset="0"/>
                      </a:endParaRPr>
                    </a:p>
                  </a:txBody>
                  <a:tcPr marL="42099" marR="3508" marT="3508" marB="0" anchor="ctr"/>
                </a:tc>
                <a:extLst>
                  <a:ext uri="{0D108BD9-81ED-4DB2-BD59-A6C34878D82A}">
                    <a16:rowId xmlns:a16="http://schemas.microsoft.com/office/drawing/2014/main" val="1218237658"/>
                  </a:ext>
                </a:extLst>
              </a:tr>
            </a:tbl>
          </a:graphicData>
        </a:graphic>
      </p:graphicFrame>
      <p:pic>
        <p:nvPicPr>
          <p:cNvPr id="4" name="Picture 3">
            <a:extLst>
              <a:ext uri="{FF2B5EF4-FFF2-40B4-BE49-F238E27FC236}">
                <a16:creationId xmlns:a16="http://schemas.microsoft.com/office/drawing/2014/main" id="{B6F53A9E-8310-D46A-6F34-850BE1640EB4}"/>
              </a:ext>
            </a:extLst>
          </p:cNvPr>
          <p:cNvPicPr>
            <a:picLocks noChangeAspect="1"/>
          </p:cNvPicPr>
          <p:nvPr/>
        </p:nvPicPr>
        <p:blipFill>
          <a:blip r:embed="rId3"/>
          <a:stretch>
            <a:fillRect/>
          </a:stretch>
        </p:blipFill>
        <p:spPr>
          <a:xfrm>
            <a:off x="1044010" y="8814059"/>
            <a:ext cx="11396082" cy="2772434"/>
          </a:xfrm>
          <a:prstGeom prst="rect">
            <a:avLst/>
          </a:prstGeom>
        </p:spPr>
      </p:pic>
      <p:pic>
        <p:nvPicPr>
          <p:cNvPr id="13" name="Picture 12">
            <a:extLst>
              <a:ext uri="{FF2B5EF4-FFF2-40B4-BE49-F238E27FC236}">
                <a16:creationId xmlns:a16="http://schemas.microsoft.com/office/drawing/2014/main" id="{CDC16CCA-25A4-9781-21BC-9167FC617DF7}"/>
              </a:ext>
            </a:extLst>
          </p:cNvPr>
          <p:cNvPicPr>
            <a:picLocks noChangeAspect="1"/>
          </p:cNvPicPr>
          <p:nvPr/>
        </p:nvPicPr>
        <p:blipFill>
          <a:blip r:embed="rId4"/>
          <a:stretch>
            <a:fillRect/>
          </a:stretch>
        </p:blipFill>
        <p:spPr>
          <a:xfrm>
            <a:off x="17507014" y="195397"/>
            <a:ext cx="4140979" cy="1853215"/>
          </a:xfrm>
          <a:prstGeom prst="rect">
            <a:avLst/>
          </a:prstGeom>
        </p:spPr>
      </p:pic>
      <p:pic>
        <p:nvPicPr>
          <p:cNvPr id="15" name="Picture 14">
            <a:extLst>
              <a:ext uri="{FF2B5EF4-FFF2-40B4-BE49-F238E27FC236}">
                <a16:creationId xmlns:a16="http://schemas.microsoft.com/office/drawing/2014/main" id="{23A25F4B-480D-225D-47B3-23087AFD2B36}"/>
              </a:ext>
            </a:extLst>
          </p:cNvPr>
          <p:cNvPicPr>
            <a:picLocks noChangeAspect="1"/>
          </p:cNvPicPr>
          <p:nvPr/>
        </p:nvPicPr>
        <p:blipFill>
          <a:blip r:embed="rId5"/>
          <a:stretch>
            <a:fillRect/>
          </a:stretch>
        </p:blipFill>
        <p:spPr>
          <a:xfrm>
            <a:off x="13690001" y="2697255"/>
            <a:ext cx="8276864" cy="6116804"/>
          </a:xfrm>
          <a:prstGeom prst="rect">
            <a:avLst/>
          </a:prstGeom>
        </p:spPr>
      </p:pic>
      <p:pic>
        <p:nvPicPr>
          <p:cNvPr id="16" name="Picture 15">
            <a:extLst>
              <a:ext uri="{FF2B5EF4-FFF2-40B4-BE49-F238E27FC236}">
                <a16:creationId xmlns:a16="http://schemas.microsoft.com/office/drawing/2014/main" id="{4BB69A07-2D60-E9D7-D5FA-673307388633}"/>
              </a:ext>
            </a:extLst>
          </p:cNvPr>
          <p:cNvPicPr>
            <a:picLocks noChangeAspect="1"/>
          </p:cNvPicPr>
          <p:nvPr/>
        </p:nvPicPr>
        <p:blipFill>
          <a:blip r:embed="rId6"/>
          <a:stretch>
            <a:fillRect/>
          </a:stretch>
        </p:blipFill>
        <p:spPr>
          <a:xfrm>
            <a:off x="16177980" y="9086234"/>
            <a:ext cx="7690766" cy="4629766"/>
          </a:xfrm>
          <a:prstGeom prst="rect">
            <a:avLst/>
          </a:prstGeom>
        </p:spPr>
      </p:pic>
      <p:pic>
        <p:nvPicPr>
          <p:cNvPr id="18" name="Picture 17">
            <a:extLst>
              <a:ext uri="{FF2B5EF4-FFF2-40B4-BE49-F238E27FC236}">
                <a16:creationId xmlns:a16="http://schemas.microsoft.com/office/drawing/2014/main" id="{EB71967F-FB86-DCF7-660A-08B6767F99E2}"/>
              </a:ext>
            </a:extLst>
          </p:cNvPr>
          <p:cNvPicPr>
            <a:picLocks noChangeAspect="1"/>
          </p:cNvPicPr>
          <p:nvPr/>
        </p:nvPicPr>
        <p:blipFill>
          <a:blip r:embed="rId7"/>
          <a:stretch>
            <a:fillRect/>
          </a:stretch>
        </p:blipFill>
        <p:spPr>
          <a:xfrm>
            <a:off x="8623972" y="12695792"/>
            <a:ext cx="7632239" cy="756435"/>
          </a:xfrm>
          <a:prstGeom prst="rect">
            <a:avLst/>
          </a:prstGeom>
        </p:spPr>
      </p:pic>
      <p:cxnSp>
        <p:nvCxnSpPr>
          <p:cNvPr id="20" name="Connector: Curved 19">
            <a:extLst>
              <a:ext uri="{FF2B5EF4-FFF2-40B4-BE49-F238E27FC236}">
                <a16:creationId xmlns:a16="http://schemas.microsoft.com/office/drawing/2014/main" id="{C6992EC9-249C-3888-39F6-01B8F35A1FDB}"/>
              </a:ext>
            </a:extLst>
          </p:cNvPr>
          <p:cNvCxnSpPr>
            <a:endCxn id="4" idx="1"/>
          </p:cNvCxnSpPr>
          <p:nvPr/>
        </p:nvCxnSpPr>
        <p:spPr>
          <a:xfrm rot="5400000">
            <a:off x="-962558" y="7152727"/>
            <a:ext cx="5054118" cy="1040981"/>
          </a:xfrm>
          <a:prstGeom prst="curvedConnector4">
            <a:avLst>
              <a:gd name="adj1" fmla="val 2206"/>
              <a:gd name="adj2" fmla="val 162816"/>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49C3DEDA-EA06-A02A-718A-D387E23A9654}"/>
              </a:ext>
            </a:extLst>
          </p:cNvPr>
          <p:cNvCxnSpPr>
            <a:cxnSpLocks/>
          </p:cNvCxnSpPr>
          <p:nvPr/>
        </p:nvCxnSpPr>
        <p:spPr>
          <a:xfrm flipV="1">
            <a:off x="11142921" y="3991293"/>
            <a:ext cx="4572003" cy="1307266"/>
          </a:xfrm>
          <a:prstGeom prst="curvedConnector3">
            <a:avLst>
              <a:gd name="adj1" fmla="val 3837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Curved 26">
            <a:extLst>
              <a:ext uri="{FF2B5EF4-FFF2-40B4-BE49-F238E27FC236}">
                <a16:creationId xmlns:a16="http://schemas.microsoft.com/office/drawing/2014/main" id="{9F35407C-FD2D-B7AE-E2EB-29CF74BA37C5}"/>
              </a:ext>
            </a:extLst>
          </p:cNvPr>
          <p:cNvCxnSpPr>
            <a:cxnSpLocks/>
          </p:cNvCxnSpPr>
          <p:nvPr/>
        </p:nvCxnSpPr>
        <p:spPr>
          <a:xfrm>
            <a:off x="10866474" y="5298559"/>
            <a:ext cx="8484782" cy="7183401"/>
          </a:xfrm>
          <a:prstGeom prst="curvedConnector3">
            <a:avLst>
              <a:gd name="adj1" fmla="val 2694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C5E94A1C-FCD7-6DA8-6A9A-AD7B4049887D}"/>
              </a:ext>
            </a:extLst>
          </p:cNvPr>
          <p:cNvSpPr>
            <a:spLocks noGrp="1"/>
          </p:cNvSpPr>
          <p:nvPr>
            <p:ph type="title"/>
          </p:nvPr>
        </p:nvSpPr>
        <p:spPr>
          <a:xfrm>
            <a:off x="1453874" y="786131"/>
            <a:ext cx="21469899" cy="866206"/>
          </a:xfrm>
        </p:spPr>
        <p:txBody>
          <a:bodyPr>
            <a:normAutofit/>
          </a:bodyPr>
          <a:lstStyle/>
          <a:p>
            <a:r>
              <a:rPr lang="en-ZA" dirty="0"/>
              <a:t>Investment Breakthroughs: Cases:</a:t>
            </a:r>
          </a:p>
        </p:txBody>
      </p:sp>
    </p:spTree>
    <p:extLst>
      <p:ext uri="{BB962C8B-B14F-4D97-AF65-F5344CB8AC3E}">
        <p14:creationId xmlns:p14="http://schemas.microsoft.com/office/powerpoint/2010/main" val="3544840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A28E4-FA3C-C19C-A4C6-D41ED8AF40C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62CCA0F-E195-788E-428C-CC03048B35CC}"/>
              </a:ext>
            </a:extLst>
          </p:cNvPr>
          <p:cNvSpPr>
            <a:spLocks noGrp="1"/>
          </p:cNvSpPr>
          <p:nvPr>
            <p:ph type="title"/>
          </p:nvPr>
        </p:nvSpPr>
        <p:spPr>
          <a:xfrm>
            <a:off x="1453874" y="786131"/>
            <a:ext cx="21469899" cy="866206"/>
          </a:xfrm>
        </p:spPr>
        <p:txBody>
          <a:bodyPr>
            <a:normAutofit/>
          </a:bodyPr>
          <a:lstStyle/>
          <a:p>
            <a:r>
              <a:rPr lang="en-ZA" dirty="0"/>
              <a:t>Investment Breakthroughs: Cases:</a:t>
            </a:r>
          </a:p>
        </p:txBody>
      </p:sp>
      <p:sp>
        <p:nvSpPr>
          <p:cNvPr id="11" name="Content Placeholder 1">
            <a:extLst>
              <a:ext uri="{FF2B5EF4-FFF2-40B4-BE49-F238E27FC236}">
                <a16:creationId xmlns:a16="http://schemas.microsoft.com/office/drawing/2014/main" id="{300C0AE9-8CEF-62E5-04CF-9A876761F939}"/>
              </a:ext>
            </a:extLst>
          </p:cNvPr>
          <p:cNvSpPr txBox="1">
            <a:spLocks/>
          </p:cNvSpPr>
          <p:nvPr/>
        </p:nvSpPr>
        <p:spPr>
          <a:xfrm>
            <a:off x="1453873" y="2048613"/>
            <a:ext cx="21469899"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4800" b="1" dirty="0"/>
              <a:t>Case 2: Limpopo Climate-Resilient Irrigation Corridor</a:t>
            </a:r>
            <a:endParaRPr lang="en-US" sz="4800" b="1" dirty="0"/>
          </a:p>
          <a:p>
            <a:endParaRPr lang="en-US" sz="4800" b="1" dirty="0"/>
          </a:p>
          <a:p>
            <a:endParaRPr lang="en-US" sz="4800" b="1" dirty="0"/>
          </a:p>
          <a:p>
            <a:endParaRPr lang="en-US" sz="4800" b="1" dirty="0"/>
          </a:p>
          <a:p>
            <a:endParaRPr lang="en-US" sz="4800" b="1" dirty="0"/>
          </a:p>
          <a:p>
            <a:endParaRPr lang="en-US" sz="4800" b="1" dirty="0"/>
          </a:p>
          <a:p>
            <a:endParaRPr lang="en-US" sz="4800" b="1" dirty="0"/>
          </a:p>
          <a:p>
            <a:endParaRPr lang="en-GB" sz="4800" dirty="0"/>
          </a:p>
        </p:txBody>
      </p:sp>
      <p:sp>
        <p:nvSpPr>
          <p:cNvPr id="9" name="TextBox 8">
            <a:extLst>
              <a:ext uri="{FF2B5EF4-FFF2-40B4-BE49-F238E27FC236}">
                <a16:creationId xmlns:a16="http://schemas.microsoft.com/office/drawing/2014/main" id="{A29A276D-0EAF-3F04-5EFF-401A3B9FDE7F}"/>
              </a:ext>
            </a:extLst>
          </p:cNvPr>
          <p:cNvSpPr txBox="1"/>
          <p:nvPr/>
        </p:nvSpPr>
        <p:spPr>
          <a:xfrm>
            <a:off x="4561368" y="13233324"/>
            <a:ext cx="12184910" cy="369332"/>
          </a:xfrm>
          <a:prstGeom prst="rect">
            <a:avLst/>
          </a:prstGeom>
          <a:noFill/>
        </p:spPr>
        <p:txBody>
          <a:bodyPr wrap="square">
            <a:spAutoFit/>
          </a:bodyPr>
          <a:lstStyle/>
          <a:p>
            <a:r>
              <a:rPr lang="en-ZA" dirty="0"/>
              <a:t>https://www.cif.org/sites/cif_enc/files/knowledge-documents/afdb_booklet_baixo_limpopo_irrigation_project.pdf</a:t>
            </a:r>
          </a:p>
        </p:txBody>
      </p:sp>
      <p:pic>
        <p:nvPicPr>
          <p:cNvPr id="16" name="Picture 15">
            <a:extLst>
              <a:ext uri="{FF2B5EF4-FFF2-40B4-BE49-F238E27FC236}">
                <a16:creationId xmlns:a16="http://schemas.microsoft.com/office/drawing/2014/main" id="{84F93537-DC68-B860-8D9A-7F9C98695BC3}"/>
              </a:ext>
            </a:extLst>
          </p:cNvPr>
          <p:cNvPicPr>
            <a:picLocks noChangeAspect="1"/>
          </p:cNvPicPr>
          <p:nvPr/>
        </p:nvPicPr>
        <p:blipFill>
          <a:blip r:embed="rId3"/>
          <a:stretch>
            <a:fillRect/>
          </a:stretch>
        </p:blipFill>
        <p:spPr>
          <a:xfrm>
            <a:off x="270885" y="3468733"/>
            <a:ext cx="9072877" cy="7971900"/>
          </a:xfrm>
          <a:prstGeom prst="rect">
            <a:avLst/>
          </a:prstGeom>
        </p:spPr>
      </p:pic>
      <p:pic>
        <p:nvPicPr>
          <p:cNvPr id="22" name="Picture 21">
            <a:extLst>
              <a:ext uri="{FF2B5EF4-FFF2-40B4-BE49-F238E27FC236}">
                <a16:creationId xmlns:a16="http://schemas.microsoft.com/office/drawing/2014/main" id="{87AEC295-1DFB-8A70-B3DB-43011225BF99}"/>
              </a:ext>
            </a:extLst>
          </p:cNvPr>
          <p:cNvPicPr>
            <a:picLocks noChangeAspect="1"/>
          </p:cNvPicPr>
          <p:nvPr/>
        </p:nvPicPr>
        <p:blipFill>
          <a:blip r:embed="rId4"/>
          <a:stretch>
            <a:fillRect/>
          </a:stretch>
        </p:blipFill>
        <p:spPr>
          <a:xfrm>
            <a:off x="9952108" y="8065007"/>
            <a:ext cx="13923418" cy="4701414"/>
          </a:xfrm>
          <a:prstGeom prst="rect">
            <a:avLst/>
          </a:prstGeom>
        </p:spPr>
      </p:pic>
      <p:pic>
        <p:nvPicPr>
          <p:cNvPr id="24" name="Picture 23">
            <a:extLst>
              <a:ext uri="{FF2B5EF4-FFF2-40B4-BE49-F238E27FC236}">
                <a16:creationId xmlns:a16="http://schemas.microsoft.com/office/drawing/2014/main" id="{BAF0CF23-6C77-5F94-EADA-A3D38B530234}"/>
              </a:ext>
            </a:extLst>
          </p:cNvPr>
          <p:cNvPicPr>
            <a:picLocks noChangeAspect="1"/>
          </p:cNvPicPr>
          <p:nvPr/>
        </p:nvPicPr>
        <p:blipFill>
          <a:blip r:embed="rId5"/>
          <a:stretch>
            <a:fillRect/>
          </a:stretch>
        </p:blipFill>
        <p:spPr>
          <a:xfrm>
            <a:off x="9952108" y="3468733"/>
            <a:ext cx="13588339" cy="4335465"/>
          </a:xfrm>
          <a:prstGeom prst="rect">
            <a:avLst/>
          </a:prstGeom>
        </p:spPr>
      </p:pic>
      <p:pic>
        <p:nvPicPr>
          <p:cNvPr id="4" name="Picture 3">
            <a:extLst>
              <a:ext uri="{FF2B5EF4-FFF2-40B4-BE49-F238E27FC236}">
                <a16:creationId xmlns:a16="http://schemas.microsoft.com/office/drawing/2014/main" id="{0C89AF0A-5490-49B3-8982-3084D6F59762}"/>
              </a:ext>
            </a:extLst>
          </p:cNvPr>
          <p:cNvPicPr>
            <a:picLocks noChangeAspect="1"/>
          </p:cNvPicPr>
          <p:nvPr/>
        </p:nvPicPr>
        <p:blipFill>
          <a:blip r:embed="rId6"/>
          <a:stretch>
            <a:fillRect/>
          </a:stretch>
        </p:blipFill>
        <p:spPr>
          <a:xfrm>
            <a:off x="20942226" y="111918"/>
            <a:ext cx="3313390" cy="3251841"/>
          </a:xfrm>
          <a:prstGeom prst="rect">
            <a:avLst/>
          </a:prstGeom>
        </p:spPr>
      </p:pic>
    </p:spTree>
    <p:extLst>
      <p:ext uri="{BB962C8B-B14F-4D97-AF65-F5344CB8AC3E}">
        <p14:creationId xmlns:p14="http://schemas.microsoft.com/office/powerpoint/2010/main" val="542553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03A8F-DB59-A0A8-3791-66C0BE94CA5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CECF47B-CC73-34FC-7F44-084576A011BE}"/>
              </a:ext>
            </a:extLst>
          </p:cNvPr>
          <p:cNvSpPr>
            <a:spLocks noGrp="1"/>
          </p:cNvSpPr>
          <p:nvPr>
            <p:ph type="title"/>
          </p:nvPr>
        </p:nvSpPr>
        <p:spPr>
          <a:xfrm>
            <a:off x="1453874" y="786131"/>
            <a:ext cx="21469899" cy="866206"/>
          </a:xfrm>
        </p:spPr>
        <p:txBody>
          <a:bodyPr>
            <a:normAutofit/>
          </a:bodyPr>
          <a:lstStyle/>
          <a:p>
            <a:r>
              <a:rPr lang="en-ZA" dirty="0"/>
              <a:t>Investment Breakthroughs: Cases:</a:t>
            </a:r>
          </a:p>
        </p:txBody>
      </p:sp>
      <p:sp>
        <p:nvSpPr>
          <p:cNvPr id="11" name="Content Placeholder 1">
            <a:extLst>
              <a:ext uri="{FF2B5EF4-FFF2-40B4-BE49-F238E27FC236}">
                <a16:creationId xmlns:a16="http://schemas.microsoft.com/office/drawing/2014/main" id="{D3F7A6F9-653D-E76B-18B7-7FAAD6E6582C}"/>
              </a:ext>
            </a:extLst>
          </p:cNvPr>
          <p:cNvSpPr txBox="1">
            <a:spLocks/>
          </p:cNvSpPr>
          <p:nvPr/>
        </p:nvSpPr>
        <p:spPr>
          <a:xfrm>
            <a:off x="1453873" y="2048613"/>
            <a:ext cx="21469899"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4800" b="1" dirty="0"/>
              <a:t>Case 2: Limpopo Climate-Resilient Irrigation Corridor</a:t>
            </a:r>
            <a:endParaRPr lang="en-US" sz="4800" b="1" dirty="0"/>
          </a:p>
          <a:p>
            <a:endParaRPr lang="en-US" sz="4800" b="1" dirty="0"/>
          </a:p>
          <a:p>
            <a:endParaRPr lang="en-US" sz="4800" b="1" dirty="0"/>
          </a:p>
          <a:p>
            <a:endParaRPr lang="en-US" sz="4800" b="1" dirty="0"/>
          </a:p>
          <a:p>
            <a:endParaRPr lang="en-US" sz="4800" b="1" dirty="0"/>
          </a:p>
          <a:p>
            <a:endParaRPr lang="en-US" sz="4800" b="1" dirty="0"/>
          </a:p>
          <a:p>
            <a:endParaRPr lang="en-US" sz="4800" b="1" dirty="0"/>
          </a:p>
          <a:p>
            <a:endParaRPr lang="en-GB" sz="4800" dirty="0"/>
          </a:p>
        </p:txBody>
      </p:sp>
      <p:sp>
        <p:nvSpPr>
          <p:cNvPr id="9" name="TextBox 8">
            <a:extLst>
              <a:ext uri="{FF2B5EF4-FFF2-40B4-BE49-F238E27FC236}">
                <a16:creationId xmlns:a16="http://schemas.microsoft.com/office/drawing/2014/main" id="{121B2DAC-1D6E-E712-C214-05C6F6805F84}"/>
              </a:ext>
            </a:extLst>
          </p:cNvPr>
          <p:cNvSpPr txBox="1"/>
          <p:nvPr/>
        </p:nvSpPr>
        <p:spPr>
          <a:xfrm>
            <a:off x="4561368" y="13233324"/>
            <a:ext cx="12184910" cy="369332"/>
          </a:xfrm>
          <a:prstGeom prst="rect">
            <a:avLst/>
          </a:prstGeom>
          <a:noFill/>
        </p:spPr>
        <p:txBody>
          <a:bodyPr wrap="square">
            <a:spAutoFit/>
          </a:bodyPr>
          <a:lstStyle/>
          <a:p>
            <a:r>
              <a:rPr lang="en-ZA" dirty="0"/>
              <a:t>https://www.cif.org/sites/cif_enc/files/knowledge-documents/afdb_booklet_baixo_limpopo_irrigation_project.pdf</a:t>
            </a:r>
          </a:p>
        </p:txBody>
      </p:sp>
      <p:pic>
        <p:nvPicPr>
          <p:cNvPr id="18" name="Picture 17">
            <a:extLst>
              <a:ext uri="{FF2B5EF4-FFF2-40B4-BE49-F238E27FC236}">
                <a16:creationId xmlns:a16="http://schemas.microsoft.com/office/drawing/2014/main" id="{A06E46E6-3FC9-F24B-3530-A8E768F2D043}"/>
              </a:ext>
            </a:extLst>
          </p:cNvPr>
          <p:cNvPicPr>
            <a:picLocks noChangeAspect="1"/>
          </p:cNvPicPr>
          <p:nvPr/>
        </p:nvPicPr>
        <p:blipFill>
          <a:blip r:embed="rId3"/>
          <a:stretch>
            <a:fillRect/>
          </a:stretch>
        </p:blipFill>
        <p:spPr>
          <a:xfrm>
            <a:off x="16746277" y="10122195"/>
            <a:ext cx="7578907" cy="3154069"/>
          </a:xfrm>
          <a:prstGeom prst="rect">
            <a:avLst/>
          </a:prstGeom>
        </p:spPr>
      </p:pic>
      <p:pic>
        <p:nvPicPr>
          <p:cNvPr id="19" name="Picture 18">
            <a:extLst>
              <a:ext uri="{FF2B5EF4-FFF2-40B4-BE49-F238E27FC236}">
                <a16:creationId xmlns:a16="http://schemas.microsoft.com/office/drawing/2014/main" id="{B4119B82-B11F-95E6-E325-1CE06705A283}"/>
              </a:ext>
            </a:extLst>
          </p:cNvPr>
          <p:cNvPicPr>
            <a:picLocks noChangeAspect="1"/>
          </p:cNvPicPr>
          <p:nvPr/>
        </p:nvPicPr>
        <p:blipFill>
          <a:blip r:embed="rId4"/>
          <a:stretch>
            <a:fillRect/>
          </a:stretch>
        </p:blipFill>
        <p:spPr>
          <a:xfrm>
            <a:off x="1152783" y="2932755"/>
            <a:ext cx="6817170" cy="6365011"/>
          </a:xfrm>
          <a:prstGeom prst="rect">
            <a:avLst/>
          </a:prstGeom>
        </p:spPr>
      </p:pic>
      <p:pic>
        <p:nvPicPr>
          <p:cNvPr id="20" name="Picture 19">
            <a:extLst>
              <a:ext uri="{FF2B5EF4-FFF2-40B4-BE49-F238E27FC236}">
                <a16:creationId xmlns:a16="http://schemas.microsoft.com/office/drawing/2014/main" id="{5C0485E9-9CF6-C973-6D3E-EDD46C8AF179}"/>
              </a:ext>
            </a:extLst>
          </p:cNvPr>
          <p:cNvPicPr>
            <a:picLocks noChangeAspect="1"/>
          </p:cNvPicPr>
          <p:nvPr/>
        </p:nvPicPr>
        <p:blipFill>
          <a:blip r:embed="rId5"/>
          <a:stretch>
            <a:fillRect/>
          </a:stretch>
        </p:blipFill>
        <p:spPr>
          <a:xfrm>
            <a:off x="412763" y="9558730"/>
            <a:ext cx="8258526" cy="3674594"/>
          </a:xfrm>
          <a:prstGeom prst="rect">
            <a:avLst/>
          </a:prstGeom>
        </p:spPr>
      </p:pic>
      <p:pic>
        <p:nvPicPr>
          <p:cNvPr id="4" name="Picture 3">
            <a:extLst>
              <a:ext uri="{FF2B5EF4-FFF2-40B4-BE49-F238E27FC236}">
                <a16:creationId xmlns:a16="http://schemas.microsoft.com/office/drawing/2014/main" id="{26E99456-829A-2C65-BDA3-48833526DA33}"/>
              </a:ext>
            </a:extLst>
          </p:cNvPr>
          <p:cNvPicPr>
            <a:picLocks noChangeAspect="1"/>
          </p:cNvPicPr>
          <p:nvPr/>
        </p:nvPicPr>
        <p:blipFill>
          <a:blip r:embed="rId6"/>
          <a:stretch>
            <a:fillRect/>
          </a:stretch>
        </p:blipFill>
        <p:spPr>
          <a:xfrm>
            <a:off x="9184271" y="3065256"/>
            <a:ext cx="3341692" cy="3782794"/>
          </a:xfrm>
          <a:prstGeom prst="rect">
            <a:avLst/>
          </a:prstGeom>
        </p:spPr>
      </p:pic>
      <p:pic>
        <p:nvPicPr>
          <p:cNvPr id="5" name="Picture 4">
            <a:extLst>
              <a:ext uri="{FF2B5EF4-FFF2-40B4-BE49-F238E27FC236}">
                <a16:creationId xmlns:a16="http://schemas.microsoft.com/office/drawing/2014/main" id="{1E76FACD-DD91-CD48-031F-0BBF891CD7F5}"/>
              </a:ext>
            </a:extLst>
          </p:cNvPr>
          <p:cNvPicPr>
            <a:picLocks noChangeAspect="1"/>
          </p:cNvPicPr>
          <p:nvPr/>
        </p:nvPicPr>
        <p:blipFill>
          <a:blip r:embed="rId7"/>
          <a:stretch>
            <a:fillRect/>
          </a:stretch>
        </p:blipFill>
        <p:spPr>
          <a:xfrm>
            <a:off x="12701803" y="3065256"/>
            <a:ext cx="4044475" cy="3792744"/>
          </a:xfrm>
          <a:prstGeom prst="rect">
            <a:avLst/>
          </a:prstGeom>
        </p:spPr>
      </p:pic>
      <p:pic>
        <p:nvPicPr>
          <p:cNvPr id="7" name="Picture 6">
            <a:extLst>
              <a:ext uri="{FF2B5EF4-FFF2-40B4-BE49-F238E27FC236}">
                <a16:creationId xmlns:a16="http://schemas.microsoft.com/office/drawing/2014/main" id="{5832F504-9D27-104D-6159-9A144D99A7F8}"/>
              </a:ext>
            </a:extLst>
          </p:cNvPr>
          <p:cNvPicPr>
            <a:picLocks noChangeAspect="1"/>
          </p:cNvPicPr>
          <p:nvPr/>
        </p:nvPicPr>
        <p:blipFill>
          <a:blip r:embed="rId8"/>
          <a:stretch>
            <a:fillRect/>
          </a:stretch>
        </p:blipFill>
        <p:spPr>
          <a:xfrm>
            <a:off x="8755881" y="7174065"/>
            <a:ext cx="4048796" cy="3792744"/>
          </a:xfrm>
          <a:prstGeom prst="rect">
            <a:avLst/>
          </a:prstGeom>
        </p:spPr>
      </p:pic>
      <p:pic>
        <p:nvPicPr>
          <p:cNvPr id="10" name="Picture 9">
            <a:extLst>
              <a:ext uri="{FF2B5EF4-FFF2-40B4-BE49-F238E27FC236}">
                <a16:creationId xmlns:a16="http://schemas.microsoft.com/office/drawing/2014/main" id="{C58F018A-FC21-299C-F4CE-34E8A7616093}"/>
              </a:ext>
            </a:extLst>
          </p:cNvPr>
          <p:cNvPicPr>
            <a:picLocks noChangeAspect="1"/>
          </p:cNvPicPr>
          <p:nvPr/>
        </p:nvPicPr>
        <p:blipFill>
          <a:blip r:embed="rId9"/>
          <a:stretch>
            <a:fillRect/>
          </a:stretch>
        </p:blipFill>
        <p:spPr>
          <a:xfrm>
            <a:off x="13144451" y="7174065"/>
            <a:ext cx="4145168" cy="3792744"/>
          </a:xfrm>
          <a:prstGeom prst="rect">
            <a:avLst/>
          </a:prstGeom>
        </p:spPr>
      </p:pic>
      <p:pic>
        <p:nvPicPr>
          <p:cNvPr id="13" name="Picture 12">
            <a:extLst>
              <a:ext uri="{FF2B5EF4-FFF2-40B4-BE49-F238E27FC236}">
                <a16:creationId xmlns:a16="http://schemas.microsoft.com/office/drawing/2014/main" id="{EC54040E-C861-EE06-4B74-3F5E47ADC815}"/>
              </a:ext>
            </a:extLst>
          </p:cNvPr>
          <p:cNvPicPr>
            <a:picLocks noChangeAspect="1"/>
          </p:cNvPicPr>
          <p:nvPr/>
        </p:nvPicPr>
        <p:blipFill>
          <a:blip r:embed="rId10"/>
          <a:stretch>
            <a:fillRect/>
          </a:stretch>
        </p:blipFill>
        <p:spPr>
          <a:xfrm>
            <a:off x="17544801" y="207467"/>
            <a:ext cx="6420081" cy="6855341"/>
          </a:xfrm>
          <a:prstGeom prst="rect">
            <a:avLst/>
          </a:prstGeom>
        </p:spPr>
      </p:pic>
      <p:pic>
        <p:nvPicPr>
          <p:cNvPr id="15" name="Picture 14">
            <a:extLst>
              <a:ext uri="{FF2B5EF4-FFF2-40B4-BE49-F238E27FC236}">
                <a16:creationId xmlns:a16="http://schemas.microsoft.com/office/drawing/2014/main" id="{BBB52FC6-D1BB-0787-E09C-47D0DBACE7D9}"/>
              </a:ext>
            </a:extLst>
          </p:cNvPr>
          <p:cNvPicPr>
            <a:picLocks noChangeAspect="1"/>
          </p:cNvPicPr>
          <p:nvPr/>
        </p:nvPicPr>
        <p:blipFill>
          <a:blip r:embed="rId11"/>
          <a:stretch>
            <a:fillRect/>
          </a:stretch>
        </p:blipFill>
        <p:spPr>
          <a:xfrm>
            <a:off x="18783045" y="7062808"/>
            <a:ext cx="3851023" cy="626911"/>
          </a:xfrm>
          <a:prstGeom prst="rect">
            <a:avLst/>
          </a:prstGeom>
        </p:spPr>
      </p:pic>
    </p:spTree>
    <p:extLst>
      <p:ext uri="{BB962C8B-B14F-4D97-AF65-F5344CB8AC3E}">
        <p14:creationId xmlns:p14="http://schemas.microsoft.com/office/powerpoint/2010/main" val="1737345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9F8CC-725D-79CD-AE87-E7102E9F460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36DACB-F065-D313-B3BD-263881DF8E1E}"/>
              </a:ext>
            </a:extLst>
          </p:cNvPr>
          <p:cNvSpPr>
            <a:spLocks noGrp="1"/>
          </p:cNvSpPr>
          <p:nvPr>
            <p:ph type="title"/>
          </p:nvPr>
        </p:nvSpPr>
        <p:spPr>
          <a:xfrm>
            <a:off x="1453874" y="786131"/>
            <a:ext cx="21469899" cy="866206"/>
          </a:xfrm>
        </p:spPr>
        <p:txBody>
          <a:bodyPr>
            <a:normAutofit/>
          </a:bodyPr>
          <a:lstStyle/>
          <a:p>
            <a:r>
              <a:rPr lang="en-ZA" dirty="0"/>
              <a:t>Investment Breakthroughs: Cases:</a:t>
            </a:r>
          </a:p>
        </p:txBody>
      </p:sp>
      <p:sp>
        <p:nvSpPr>
          <p:cNvPr id="11" name="Content Placeholder 1">
            <a:extLst>
              <a:ext uri="{FF2B5EF4-FFF2-40B4-BE49-F238E27FC236}">
                <a16:creationId xmlns:a16="http://schemas.microsoft.com/office/drawing/2014/main" id="{E59087ED-B2A2-4879-12A1-1DC99460418F}"/>
              </a:ext>
            </a:extLst>
          </p:cNvPr>
          <p:cNvSpPr txBox="1">
            <a:spLocks/>
          </p:cNvSpPr>
          <p:nvPr/>
        </p:nvSpPr>
        <p:spPr>
          <a:xfrm>
            <a:off x="1453873" y="2048613"/>
            <a:ext cx="22923777"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4800" b="1" dirty="0"/>
              <a:t>Case 2: Limpopo Climate-Resilience – continuing the legacy, </a:t>
            </a:r>
          </a:p>
          <a:p>
            <a:r>
              <a:rPr lang="en-ZA" sz="4800" b="1" dirty="0"/>
              <a:t>moving transboundary</a:t>
            </a:r>
            <a:endParaRPr lang="en-US" sz="4800" b="1" dirty="0"/>
          </a:p>
          <a:p>
            <a:endParaRPr lang="en-US" sz="4800" b="1" dirty="0"/>
          </a:p>
          <a:p>
            <a:endParaRPr lang="en-US" sz="4800" b="1" dirty="0"/>
          </a:p>
          <a:p>
            <a:endParaRPr lang="en-US" sz="4800" b="1" dirty="0"/>
          </a:p>
          <a:p>
            <a:endParaRPr lang="en-US" sz="4800" b="1" dirty="0"/>
          </a:p>
          <a:p>
            <a:endParaRPr lang="en-US" sz="4800" b="1" dirty="0"/>
          </a:p>
          <a:p>
            <a:endParaRPr lang="en-US" sz="4800" b="1" dirty="0"/>
          </a:p>
          <a:p>
            <a:endParaRPr lang="en-GB" sz="4800" dirty="0"/>
          </a:p>
        </p:txBody>
      </p:sp>
      <p:sp>
        <p:nvSpPr>
          <p:cNvPr id="8" name="TextBox 7">
            <a:extLst>
              <a:ext uri="{FF2B5EF4-FFF2-40B4-BE49-F238E27FC236}">
                <a16:creationId xmlns:a16="http://schemas.microsoft.com/office/drawing/2014/main" id="{530C6649-FFA6-3C10-804F-DCD06DFFDBF0}"/>
              </a:ext>
            </a:extLst>
          </p:cNvPr>
          <p:cNvSpPr txBox="1"/>
          <p:nvPr/>
        </p:nvSpPr>
        <p:spPr>
          <a:xfrm>
            <a:off x="11719515" y="218661"/>
            <a:ext cx="12184910" cy="369332"/>
          </a:xfrm>
          <a:prstGeom prst="rect">
            <a:avLst/>
          </a:prstGeom>
          <a:noFill/>
        </p:spPr>
        <p:txBody>
          <a:bodyPr wrap="square">
            <a:spAutoFit/>
          </a:bodyPr>
          <a:lstStyle/>
          <a:p>
            <a:r>
              <a:rPr lang="en-ZA" dirty="0"/>
              <a:t>https://www.undp.org/zimbabwe/projects/building-climate-resilience-vulnerable-gcf</a:t>
            </a:r>
          </a:p>
        </p:txBody>
      </p:sp>
      <p:pic>
        <p:nvPicPr>
          <p:cNvPr id="13" name="Picture 12">
            <a:extLst>
              <a:ext uri="{FF2B5EF4-FFF2-40B4-BE49-F238E27FC236}">
                <a16:creationId xmlns:a16="http://schemas.microsoft.com/office/drawing/2014/main" id="{DEF99892-5268-37EB-CEB3-AEA833AB3CED}"/>
              </a:ext>
            </a:extLst>
          </p:cNvPr>
          <p:cNvPicPr>
            <a:picLocks noChangeAspect="1"/>
          </p:cNvPicPr>
          <p:nvPr/>
        </p:nvPicPr>
        <p:blipFill>
          <a:blip r:embed="rId3"/>
          <a:stretch>
            <a:fillRect/>
          </a:stretch>
        </p:blipFill>
        <p:spPr>
          <a:xfrm>
            <a:off x="808075" y="3876572"/>
            <a:ext cx="8740670" cy="5087604"/>
          </a:xfrm>
          <a:prstGeom prst="rect">
            <a:avLst/>
          </a:prstGeom>
        </p:spPr>
      </p:pic>
      <p:pic>
        <p:nvPicPr>
          <p:cNvPr id="15" name="Picture 14">
            <a:extLst>
              <a:ext uri="{FF2B5EF4-FFF2-40B4-BE49-F238E27FC236}">
                <a16:creationId xmlns:a16="http://schemas.microsoft.com/office/drawing/2014/main" id="{3941EC03-765D-568F-996A-D425700AB661}"/>
              </a:ext>
            </a:extLst>
          </p:cNvPr>
          <p:cNvPicPr>
            <a:picLocks noChangeAspect="1"/>
          </p:cNvPicPr>
          <p:nvPr/>
        </p:nvPicPr>
        <p:blipFill>
          <a:blip r:embed="rId4"/>
          <a:stretch>
            <a:fillRect/>
          </a:stretch>
        </p:blipFill>
        <p:spPr>
          <a:xfrm>
            <a:off x="21910892" y="68791"/>
            <a:ext cx="1658679" cy="3114632"/>
          </a:xfrm>
          <a:prstGeom prst="rect">
            <a:avLst/>
          </a:prstGeom>
        </p:spPr>
      </p:pic>
      <p:pic>
        <p:nvPicPr>
          <p:cNvPr id="21" name="Picture 20">
            <a:extLst>
              <a:ext uri="{FF2B5EF4-FFF2-40B4-BE49-F238E27FC236}">
                <a16:creationId xmlns:a16="http://schemas.microsoft.com/office/drawing/2014/main" id="{47D9A560-97DF-81FB-776E-EBD86017B715}"/>
              </a:ext>
            </a:extLst>
          </p:cNvPr>
          <p:cNvPicPr>
            <a:picLocks noChangeAspect="1"/>
          </p:cNvPicPr>
          <p:nvPr/>
        </p:nvPicPr>
        <p:blipFill>
          <a:blip r:embed="rId5"/>
          <a:stretch>
            <a:fillRect/>
          </a:stretch>
        </p:blipFill>
        <p:spPr>
          <a:xfrm>
            <a:off x="8771172" y="8053716"/>
            <a:ext cx="10534127" cy="5662284"/>
          </a:xfrm>
          <a:prstGeom prst="rect">
            <a:avLst/>
          </a:prstGeom>
        </p:spPr>
      </p:pic>
      <p:pic>
        <p:nvPicPr>
          <p:cNvPr id="23" name="Picture 22">
            <a:extLst>
              <a:ext uri="{FF2B5EF4-FFF2-40B4-BE49-F238E27FC236}">
                <a16:creationId xmlns:a16="http://schemas.microsoft.com/office/drawing/2014/main" id="{CD3916C4-4AE0-21F4-4FA3-B361CF84C88D}"/>
              </a:ext>
            </a:extLst>
          </p:cNvPr>
          <p:cNvPicPr>
            <a:picLocks noChangeAspect="1"/>
          </p:cNvPicPr>
          <p:nvPr/>
        </p:nvPicPr>
        <p:blipFill>
          <a:blip r:embed="rId6"/>
          <a:stretch>
            <a:fillRect/>
          </a:stretch>
        </p:blipFill>
        <p:spPr>
          <a:xfrm>
            <a:off x="4218338" y="8911338"/>
            <a:ext cx="4274336" cy="4812943"/>
          </a:xfrm>
          <a:prstGeom prst="rect">
            <a:avLst/>
          </a:prstGeom>
        </p:spPr>
      </p:pic>
      <p:pic>
        <p:nvPicPr>
          <p:cNvPr id="25" name="Picture 24">
            <a:extLst>
              <a:ext uri="{FF2B5EF4-FFF2-40B4-BE49-F238E27FC236}">
                <a16:creationId xmlns:a16="http://schemas.microsoft.com/office/drawing/2014/main" id="{DB4CE99C-656E-545F-9C01-C0F6A0530F8C}"/>
              </a:ext>
            </a:extLst>
          </p:cNvPr>
          <p:cNvPicPr>
            <a:picLocks noChangeAspect="1"/>
          </p:cNvPicPr>
          <p:nvPr/>
        </p:nvPicPr>
        <p:blipFill>
          <a:blip r:embed="rId7"/>
          <a:stretch>
            <a:fillRect/>
          </a:stretch>
        </p:blipFill>
        <p:spPr>
          <a:xfrm>
            <a:off x="578253" y="9094320"/>
            <a:ext cx="2632780" cy="4535662"/>
          </a:xfrm>
          <a:prstGeom prst="rect">
            <a:avLst/>
          </a:prstGeom>
        </p:spPr>
      </p:pic>
      <p:pic>
        <p:nvPicPr>
          <p:cNvPr id="27" name="Picture 26">
            <a:extLst>
              <a:ext uri="{FF2B5EF4-FFF2-40B4-BE49-F238E27FC236}">
                <a16:creationId xmlns:a16="http://schemas.microsoft.com/office/drawing/2014/main" id="{70931204-AED2-C7F5-584B-AC5901532B85}"/>
              </a:ext>
            </a:extLst>
          </p:cNvPr>
          <p:cNvPicPr>
            <a:picLocks noChangeAspect="1"/>
          </p:cNvPicPr>
          <p:nvPr/>
        </p:nvPicPr>
        <p:blipFill>
          <a:blip r:embed="rId8"/>
          <a:stretch>
            <a:fillRect/>
          </a:stretch>
        </p:blipFill>
        <p:spPr>
          <a:xfrm>
            <a:off x="19583797" y="8314660"/>
            <a:ext cx="1888362" cy="5063859"/>
          </a:xfrm>
          <a:prstGeom prst="rect">
            <a:avLst/>
          </a:prstGeom>
        </p:spPr>
      </p:pic>
    </p:spTree>
    <p:extLst>
      <p:ext uri="{BB962C8B-B14F-4D97-AF65-F5344CB8AC3E}">
        <p14:creationId xmlns:p14="http://schemas.microsoft.com/office/powerpoint/2010/main" val="251281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B583B-9F9A-7766-A606-39643AB9E6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82076C-F645-6726-DAF7-8164564A5D56}"/>
              </a:ext>
            </a:extLst>
          </p:cNvPr>
          <p:cNvSpPr>
            <a:spLocks noGrp="1"/>
          </p:cNvSpPr>
          <p:nvPr>
            <p:ph type="title"/>
          </p:nvPr>
        </p:nvSpPr>
        <p:spPr>
          <a:xfrm>
            <a:off x="1453874" y="786131"/>
            <a:ext cx="21469899" cy="866206"/>
          </a:xfrm>
        </p:spPr>
        <p:txBody>
          <a:bodyPr>
            <a:normAutofit/>
          </a:bodyPr>
          <a:lstStyle/>
          <a:p>
            <a:r>
              <a:rPr lang="en-ZA" dirty="0"/>
              <a:t>Investment Breakthroughs: Cases:</a:t>
            </a:r>
          </a:p>
        </p:txBody>
      </p:sp>
      <p:sp>
        <p:nvSpPr>
          <p:cNvPr id="11" name="Content Placeholder 1">
            <a:extLst>
              <a:ext uri="{FF2B5EF4-FFF2-40B4-BE49-F238E27FC236}">
                <a16:creationId xmlns:a16="http://schemas.microsoft.com/office/drawing/2014/main" id="{F2BC5D3D-8495-F309-FC2C-3CCBD13462FB}"/>
              </a:ext>
            </a:extLst>
          </p:cNvPr>
          <p:cNvSpPr txBox="1">
            <a:spLocks/>
          </p:cNvSpPr>
          <p:nvPr/>
        </p:nvSpPr>
        <p:spPr>
          <a:xfrm>
            <a:off x="1453873" y="2048613"/>
            <a:ext cx="22923777"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4800" b="1" dirty="0"/>
              <a:t>Case 2: Limpopo Climate-Resilience – continuing the legacy, </a:t>
            </a:r>
          </a:p>
          <a:p>
            <a:r>
              <a:rPr lang="en-ZA" sz="4800" b="1" dirty="0"/>
              <a:t>moving transboundary</a:t>
            </a:r>
            <a:endParaRPr lang="en-US" sz="4800" b="1" dirty="0"/>
          </a:p>
          <a:p>
            <a:endParaRPr lang="en-US" sz="4800" b="1" dirty="0"/>
          </a:p>
          <a:p>
            <a:endParaRPr lang="en-US" sz="4800" b="1" dirty="0"/>
          </a:p>
          <a:p>
            <a:endParaRPr lang="en-US" sz="4800" b="1" dirty="0"/>
          </a:p>
          <a:p>
            <a:endParaRPr lang="en-US" sz="4800" b="1" dirty="0"/>
          </a:p>
          <a:p>
            <a:endParaRPr lang="en-US" sz="4800" b="1" dirty="0"/>
          </a:p>
          <a:p>
            <a:endParaRPr lang="en-US" sz="4800" b="1" dirty="0"/>
          </a:p>
          <a:p>
            <a:endParaRPr lang="en-GB" sz="4800" dirty="0"/>
          </a:p>
        </p:txBody>
      </p:sp>
      <p:sp>
        <p:nvSpPr>
          <p:cNvPr id="8" name="TextBox 7">
            <a:extLst>
              <a:ext uri="{FF2B5EF4-FFF2-40B4-BE49-F238E27FC236}">
                <a16:creationId xmlns:a16="http://schemas.microsoft.com/office/drawing/2014/main" id="{990FA8CD-9A65-2BDD-F39B-87E745750A11}"/>
              </a:ext>
            </a:extLst>
          </p:cNvPr>
          <p:cNvSpPr txBox="1"/>
          <p:nvPr/>
        </p:nvSpPr>
        <p:spPr>
          <a:xfrm>
            <a:off x="11719515" y="218661"/>
            <a:ext cx="12184910" cy="369332"/>
          </a:xfrm>
          <a:prstGeom prst="rect">
            <a:avLst/>
          </a:prstGeom>
          <a:noFill/>
        </p:spPr>
        <p:txBody>
          <a:bodyPr wrap="square">
            <a:spAutoFit/>
          </a:bodyPr>
          <a:lstStyle/>
          <a:p>
            <a:r>
              <a:rPr lang="en-ZA" dirty="0"/>
              <a:t>https://www.undp.org/zimbabwe/projects/building-climate-resilience-vulnerable-gcf</a:t>
            </a:r>
          </a:p>
        </p:txBody>
      </p:sp>
      <p:pic>
        <p:nvPicPr>
          <p:cNvPr id="13" name="Picture 12">
            <a:extLst>
              <a:ext uri="{FF2B5EF4-FFF2-40B4-BE49-F238E27FC236}">
                <a16:creationId xmlns:a16="http://schemas.microsoft.com/office/drawing/2014/main" id="{45034172-B80D-8010-C4BC-EAC43CDC5BDC}"/>
              </a:ext>
            </a:extLst>
          </p:cNvPr>
          <p:cNvPicPr>
            <a:picLocks noChangeAspect="1"/>
          </p:cNvPicPr>
          <p:nvPr/>
        </p:nvPicPr>
        <p:blipFill>
          <a:blip r:embed="rId3"/>
          <a:stretch>
            <a:fillRect/>
          </a:stretch>
        </p:blipFill>
        <p:spPr>
          <a:xfrm>
            <a:off x="808075" y="3876572"/>
            <a:ext cx="8740670" cy="5087604"/>
          </a:xfrm>
          <a:prstGeom prst="rect">
            <a:avLst/>
          </a:prstGeom>
        </p:spPr>
      </p:pic>
      <p:pic>
        <p:nvPicPr>
          <p:cNvPr id="15" name="Picture 14">
            <a:extLst>
              <a:ext uri="{FF2B5EF4-FFF2-40B4-BE49-F238E27FC236}">
                <a16:creationId xmlns:a16="http://schemas.microsoft.com/office/drawing/2014/main" id="{C53BD0D5-C610-EC06-89D6-8AA87800639A}"/>
              </a:ext>
            </a:extLst>
          </p:cNvPr>
          <p:cNvPicPr>
            <a:picLocks noChangeAspect="1"/>
          </p:cNvPicPr>
          <p:nvPr/>
        </p:nvPicPr>
        <p:blipFill>
          <a:blip r:embed="rId4"/>
          <a:stretch>
            <a:fillRect/>
          </a:stretch>
        </p:blipFill>
        <p:spPr>
          <a:xfrm>
            <a:off x="21910892" y="68791"/>
            <a:ext cx="1658679" cy="3114632"/>
          </a:xfrm>
          <a:prstGeom prst="rect">
            <a:avLst/>
          </a:prstGeom>
        </p:spPr>
      </p:pic>
      <p:pic>
        <p:nvPicPr>
          <p:cNvPr id="29" name="Picture 28">
            <a:extLst>
              <a:ext uri="{FF2B5EF4-FFF2-40B4-BE49-F238E27FC236}">
                <a16:creationId xmlns:a16="http://schemas.microsoft.com/office/drawing/2014/main" id="{5C566946-0008-6D22-86A5-6826A01A6BDE}"/>
              </a:ext>
            </a:extLst>
          </p:cNvPr>
          <p:cNvPicPr>
            <a:picLocks noChangeAspect="1"/>
          </p:cNvPicPr>
          <p:nvPr/>
        </p:nvPicPr>
        <p:blipFill>
          <a:blip r:embed="rId5"/>
          <a:stretch>
            <a:fillRect/>
          </a:stretch>
        </p:blipFill>
        <p:spPr>
          <a:xfrm>
            <a:off x="8930236" y="4338332"/>
            <a:ext cx="15447414" cy="5671465"/>
          </a:xfrm>
          <a:prstGeom prst="rect">
            <a:avLst/>
          </a:prstGeom>
        </p:spPr>
      </p:pic>
    </p:spTree>
    <p:extLst>
      <p:ext uri="{BB962C8B-B14F-4D97-AF65-F5344CB8AC3E}">
        <p14:creationId xmlns:p14="http://schemas.microsoft.com/office/powerpoint/2010/main" val="394061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5DE7A-6612-734E-9FA4-26ACD8ACCBC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5A0CE68-D249-9BB0-800E-81174CB2F640}"/>
              </a:ext>
            </a:extLst>
          </p:cNvPr>
          <p:cNvSpPr txBox="1"/>
          <p:nvPr/>
        </p:nvSpPr>
        <p:spPr>
          <a:xfrm>
            <a:off x="726937" y="8797975"/>
            <a:ext cx="12830782" cy="2123658"/>
          </a:xfrm>
          <a:prstGeom prst="rect">
            <a:avLst/>
          </a:prstGeom>
          <a:noFill/>
        </p:spPr>
        <p:txBody>
          <a:bodyPr wrap="square">
            <a:spAutoFit/>
          </a:bodyPr>
          <a:lstStyle/>
          <a:p>
            <a:r>
              <a:rPr lang="en-ZA" sz="4400" b="1" i="0" dirty="0">
                <a:solidFill>
                  <a:srgbClr val="0F1115"/>
                </a:solidFill>
                <a:effectLst/>
                <a:latin typeface="quote-cjk-patch"/>
              </a:rPr>
              <a:t>The solution:</a:t>
            </a:r>
          </a:p>
          <a:p>
            <a:r>
              <a:rPr lang="en-ZA" sz="4400" b="1" i="0" dirty="0">
                <a:solidFill>
                  <a:srgbClr val="0F1115"/>
                </a:solidFill>
                <a:effectLst/>
                <a:latin typeface="quote-cjk-patch"/>
              </a:rPr>
              <a:t>Orange-</a:t>
            </a:r>
            <a:r>
              <a:rPr lang="en-ZA" sz="4400" b="1" i="0" dirty="0" err="1">
                <a:solidFill>
                  <a:srgbClr val="0F1115"/>
                </a:solidFill>
                <a:effectLst/>
                <a:latin typeface="quote-cjk-patch"/>
              </a:rPr>
              <a:t>Senqu</a:t>
            </a:r>
            <a:r>
              <a:rPr lang="en-ZA" sz="4400" b="1" i="0" dirty="0">
                <a:solidFill>
                  <a:srgbClr val="0F1115"/>
                </a:solidFill>
                <a:effectLst/>
                <a:latin typeface="quote-cjk-patch"/>
              </a:rPr>
              <a:t> Nexus </a:t>
            </a:r>
          </a:p>
          <a:p>
            <a:r>
              <a:rPr lang="en-ZA" sz="4400" b="1" i="0" dirty="0">
                <a:solidFill>
                  <a:srgbClr val="0F1115"/>
                </a:solidFill>
                <a:effectLst/>
                <a:latin typeface="quote-cjk-patch"/>
              </a:rPr>
              <a:t>Innovation Corridor:</a:t>
            </a:r>
            <a:endParaRPr lang="en-ZA" sz="4400" dirty="0"/>
          </a:p>
        </p:txBody>
      </p:sp>
      <p:graphicFrame>
        <p:nvGraphicFramePr>
          <p:cNvPr id="2" name="Table 1">
            <a:extLst>
              <a:ext uri="{FF2B5EF4-FFF2-40B4-BE49-F238E27FC236}">
                <a16:creationId xmlns:a16="http://schemas.microsoft.com/office/drawing/2014/main" id="{F82146C6-8D5F-FAFB-156E-B9DFC15CAE18}"/>
              </a:ext>
            </a:extLst>
          </p:cNvPr>
          <p:cNvGraphicFramePr>
            <a:graphicFrameLocks noGrp="1"/>
          </p:cNvGraphicFramePr>
          <p:nvPr/>
        </p:nvGraphicFramePr>
        <p:xfrm>
          <a:off x="6483821" y="8514872"/>
          <a:ext cx="17315033" cy="4813523"/>
        </p:xfrm>
        <a:graphic>
          <a:graphicData uri="http://schemas.openxmlformats.org/drawingml/2006/table">
            <a:tbl>
              <a:tblPr>
                <a:tableStyleId>{5C22544A-7EE6-4342-B048-85BDC9FD1C3A}</a:tableStyleId>
              </a:tblPr>
              <a:tblGrid>
                <a:gridCol w="6181592">
                  <a:extLst>
                    <a:ext uri="{9D8B030D-6E8A-4147-A177-3AD203B41FA5}">
                      <a16:colId xmlns:a16="http://schemas.microsoft.com/office/drawing/2014/main" val="172517590"/>
                    </a:ext>
                  </a:extLst>
                </a:gridCol>
                <a:gridCol w="11133441">
                  <a:extLst>
                    <a:ext uri="{9D8B030D-6E8A-4147-A177-3AD203B41FA5}">
                      <a16:colId xmlns:a16="http://schemas.microsoft.com/office/drawing/2014/main" val="2552178791"/>
                    </a:ext>
                  </a:extLst>
                </a:gridCol>
              </a:tblGrid>
              <a:tr h="320170">
                <a:tc>
                  <a:txBody>
                    <a:bodyPr/>
                    <a:lstStyle/>
                    <a:p>
                      <a:pPr algn="l" fontAlgn="ctr">
                        <a:buNone/>
                      </a:pPr>
                      <a:r>
                        <a:rPr lang="en-ZA" sz="3800" u="none" strike="noStrike">
                          <a:effectLst/>
                        </a:rPr>
                        <a:t>Innovation</a:t>
                      </a:r>
                      <a:endParaRPr lang="en-ZA" sz="3800" b="0" i="0" u="none" strike="noStrike">
                        <a:solidFill>
                          <a:srgbClr val="0F1115"/>
                        </a:solidFill>
                        <a:effectLst/>
                        <a:latin typeface="Segoe UI" panose="020B0502040204020203" pitchFamily="34" charset="0"/>
                      </a:endParaRPr>
                    </a:p>
                  </a:txBody>
                  <a:tcPr marL="28960" marR="2413" marT="2413" marB="0" anchor="ctr"/>
                </a:tc>
                <a:tc>
                  <a:txBody>
                    <a:bodyPr/>
                    <a:lstStyle/>
                    <a:p>
                      <a:pPr algn="l" fontAlgn="ctr">
                        <a:buNone/>
                      </a:pPr>
                      <a:r>
                        <a:rPr lang="en-ZA" sz="3800" u="none" strike="noStrike" dirty="0">
                          <a:effectLst/>
                        </a:rPr>
                        <a:t>Description of the vision</a:t>
                      </a:r>
                      <a:endParaRPr lang="en-ZA" sz="3800" b="0" i="0" u="none" strike="noStrike" dirty="0">
                        <a:solidFill>
                          <a:srgbClr val="0F1115"/>
                        </a:solidFill>
                        <a:effectLst/>
                        <a:latin typeface="Segoe UI" panose="020B0502040204020203" pitchFamily="34" charset="0"/>
                      </a:endParaRPr>
                    </a:p>
                  </a:txBody>
                  <a:tcPr marL="28960" marR="2413" marT="2413" marB="0" anchor="ctr"/>
                </a:tc>
                <a:extLst>
                  <a:ext uri="{0D108BD9-81ED-4DB2-BD59-A6C34878D82A}">
                    <a16:rowId xmlns:a16="http://schemas.microsoft.com/office/drawing/2014/main" val="3269929861"/>
                  </a:ext>
                </a:extLst>
              </a:tr>
              <a:tr h="960507">
                <a:tc>
                  <a:txBody>
                    <a:bodyPr/>
                    <a:lstStyle/>
                    <a:p>
                      <a:pPr algn="l" fontAlgn="ctr">
                        <a:buNone/>
                      </a:pPr>
                      <a:r>
                        <a:rPr lang="en-ZA" sz="3800" u="none" strike="noStrike" dirty="0">
                          <a:effectLst/>
                        </a:rPr>
                        <a:t>Basin Model</a:t>
                      </a:r>
                      <a:endParaRPr lang="en-ZA" sz="3800" b="0" i="0" u="none" strike="noStrike" dirty="0">
                        <a:solidFill>
                          <a:srgbClr val="0F1115"/>
                        </a:solidFill>
                        <a:effectLst/>
                        <a:latin typeface="Segoe UI" panose="020B0502040204020203" pitchFamily="34" charset="0"/>
                      </a:endParaRPr>
                    </a:p>
                  </a:txBody>
                  <a:tcPr marL="28960" marR="2413" marT="2413" marB="0" anchor="ctr"/>
                </a:tc>
                <a:tc>
                  <a:txBody>
                    <a:bodyPr/>
                    <a:lstStyle/>
                    <a:p>
                      <a:pPr algn="l" fontAlgn="ctr">
                        <a:buNone/>
                      </a:pPr>
                      <a:r>
                        <a:rPr lang="en-US" sz="3800" u="none" strike="noStrike" dirty="0">
                          <a:effectLst/>
                        </a:rPr>
                        <a:t>Simulation of water-energy-food scenarios</a:t>
                      </a:r>
                      <a:endParaRPr lang="en-US" sz="3800" b="0" i="0" u="none" strike="noStrike" dirty="0">
                        <a:solidFill>
                          <a:srgbClr val="0F1115"/>
                        </a:solidFill>
                        <a:effectLst/>
                        <a:latin typeface="Segoe UI" panose="020B0502040204020203" pitchFamily="34" charset="0"/>
                      </a:endParaRPr>
                    </a:p>
                  </a:txBody>
                  <a:tcPr marL="28960" marR="2413" marT="2413" marB="0" anchor="ctr"/>
                </a:tc>
                <a:extLst>
                  <a:ext uri="{0D108BD9-81ED-4DB2-BD59-A6C34878D82A}">
                    <a16:rowId xmlns:a16="http://schemas.microsoft.com/office/drawing/2014/main" val="877358125"/>
                  </a:ext>
                </a:extLst>
              </a:tr>
              <a:tr h="1310408">
                <a:tc>
                  <a:txBody>
                    <a:bodyPr/>
                    <a:lstStyle/>
                    <a:p>
                      <a:pPr algn="l" fontAlgn="ctr">
                        <a:buNone/>
                      </a:pPr>
                      <a:r>
                        <a:rPr lang="en-ZA" sz="3800" u="none" strike="noStrike" dirty="0">
                          <a:effectLst/>
                        </a:rPr>
                        <a:t>Benefit-Sharing</a:t>
                      </a:r>
                      <a:endParaRPr lang="en-ZA" sz="3800" b="0" i="0" u="none" strike="noStrike" dirty="0">
                        <a:solidFill>
                          <a:srgbClr val="0F1115"/>
                        </a:solidFill>
                        <a:effectLst/>
                        <a:latin typeface="Segoe UI" panose="020B0502040204020203" pitchFamily="34" charset="0"/>
                      </a:endParaRPr>
                    </a:p>
                  </a:txBody>
                  <a:tcPr marL="28960" marR="2413" marT="2413" marB="0" anchor="ctr"/>
                </a:tc>
                <a:tc>
                  <a:txBody>
                    <a:bodyPr/>
                    <a:lstStyle/>
                    <a:p>
                      <a:pPr algn="l" fontAlgn="ctr">
                        <a:buNone/>
                      </a:pPr>
                      <a:r>
                        <a:rPr lang="en-US" sz="3800" u="none" strike="noStrike">
                          <a:effectLst/>
                        </a:rPr>
                        <a:t>Beyond water—hydropower revenue, carbon credits, biodiversity offsets</a:t>
                      </a:r>
                      <a:endParaRPr lang="en-US" sz="3800" b="0" i="0" u="none" strike="noStrike">
                        <a:solidFill>
                          <a:srgbClr val="0F1115"/>
                        </a:solidFill>
                        <a:effectLst/>
                        <a:latin typeface="Segoe UI" panose="020B0502040204020203" pitchFamily="34" charset="0"/>
                      </a:endParaRPr>
                    </a:p>
                  </a:txBody>
                  <a:tcPr marL="28960" marR="2413" marT="2413" marB="0" anchor="ctr"/>
                </a:tc>
                <a:extLst>
                  <a:ext uri="{0D108BD9-81ED-4DB2-BD59-A6C34878D82A}">
                    <a16:rowId xmlns:a16="http://schemas.microsoft.com/office/drawing/2014/main" val="2701102831"/>
                  </a:ext>
                </a:extLst>
              </a:tr>
              <a:tr h="1120592">
                <a:tc>
                  <a:txBody>
                    <a:bodyPr/>
                    <a:lstStyle/>
                    <a:p>
                      <a:pPr algn="l" fontAlgn="ctr">
                        <a:buNone/>
                      </a:pPr>
                      <a:r>
                        <a:rPr lang="en-ZA" sz="3800" u="none" strike="noStrike">
                          <a:effectLst/>
                        </a:rPr>
                        <a:t>Youth Climate Corps</a:t>
                      </a:r>
                      <a:endParaRPr lang="en-ZA" sz="3800" b="0" i="0" u="none" strike="noStrike">
                        <a:solidFill>
                          <a:srgbClr val="0F1115"/>
                        </a:solidFill>
                        <a:effectLst/>
                        <a:latin typeface="Segoe UI" panose="020B0502040204020203" pitchFamily="34" charset="0"/>
                      </a:endParaRPr>
                    </a:p>
                  </a:txBody>
                  <a:tcPr marL="28960" marR="2413" marT="2413" marB="0" anchor="ctr"/>
                </a:tc>
                <a:tc>
                  <a:txBody>
                    <a:bodyPr/>
                    <a:lstStyle/>
                    <a:p>
                      <a:pPr algn="l" fontAlgn="ctr">
                        <a:buNone/>
                      </a:pPr>
                      <a:r>
                        <a:rPr lang="en-ZA" sz="3800" u="none" strike="noStrike" dirty="0">
                          <a:effectLst/>
                        </a:rPr>
                        <a:t>200 young professionals in digital monitoring, modelling</a:t>
                      </a:r>
                      <a:endParaRPr lang="en-ZA" sz="3800" b="0" i="0" u="none" strike="noStrike" dirty="0">
                        <a:solidFill>
                          <a:srgbClr val="0F1115"/>
                        </a:solidFill>
                        <a:effectLst/>
                        <a:latin typeface="Segoe UI" panose="020B0502040204020203" pitchFamily="34" charset="0"/>
                      </a:endParaRPr>
                    </a:p>
                  </a:txBody>
                  <a:tcPr marL="28960" marR="2413" marT="2413" marB="0" anchor="ctr"/>
                </a:tc>
                <a:extLst>
                  <a:ext uri="{0D108BD9-81ED-4DB2-BD59-A6C34878D82A}">
                    <a16:rowId xmlns:a16="http://schemas.microsoft.com/office/drawing/2014/main" val="2073077070"/>
                  </a:ext>
                </a:extLst>
              </a:tr>
              <a:tr h="800422">
                <a:tc>
                  <a:txBody>
                    <a:bodyPr/>
                    <a:lstStyle/>
                    <a:p>
                      <a:pPr algn="l" fontAlgn="ctr">
                        <a:buNone/>
                      </a:pPr>
                      <a:r>
                        <a:rPr lang="en-ZA" sz="3800" u="none" strike="noStrike">
                          <a:effectLst/>
                        </a:rPr>
                        <a:t>Blended Finance Facility</a:t>
                      </a:r>
                      <a:endParaRPr lang="en-ZA" sz="3800" b="0" i="0" u="none" strike="noStrike">
                        <a:solidFill>
                          <a:srgbClr val="0F1115"/>
                        </a:solidFill>
                        <a:effectLst/>
                        <a:latin typeface="Segoe UI" panose="020B0502040204020203" pitchFamily="34" charset="0"/>
                      </a:endParaRPr>
                    </a:p>
                  </a:txBody>
                  <a:tcPr marL="28960" marR="2413" marT="2413" marB="0" anchor="ctr"/>
                </a:tc>
                <a:tc>
                  <a:txBody>
                    <a:bodyPr/>
                    <a:lstStyle/>
                    <a:p>
                      <a:pPr algn="l" fontAlgn="ctr">
                        <a:buNone/>
                      </a:pPr>
                      <a:r>
                        <a:rPr lang="en-ZA" sz="3800" u="none" strike="noStrike" dirty="0">
                          <a:effectLst/>
                        </a:rPr>
                        <a:t>GCF + AfDB + private for integrated projects</a:t>
                      </a:r>
                      <a:endParaRPr lang="en-ZA" sz="3800" b="0" i="0" u="none" strike="noStrike" dirty="0">
                        <a:solidFill>
                          <a:srgbClr val="0F1115"/>
                        </a:solidFill>
                        <a:effectLst/>
                        <a:latin typeface="Segoe UI" panose="020B0502040204020203" pitchFamily="34" charset="0"/>
                      </a:endParaRPr>
                    </a:p>
                  </a:txBody>
                  <a:tcPr marL="28960" marR="2413" marT="2413" marB="0" anchor="ctr"/>
                </a:tc>
                <a:extLst>
                  <a:ext uri="{0D108BD9-81ED-4DB2-BD59-A6C34878D82A}">
                    <a16:rowId xmlns:a16="http://schemas.microsoft.com/office/drawing/2014/main" val="311435971"/>
                  </a:ext>
                </a:extLst>
              </a:tr>
            </a:tbl>
          </a:graphicData>
        </a:graphic>
      </p:graphicFrame>
      <p:sp>
        <p:nvSpPr>
          <p:cNvPr id="14" name="Title 13">
            <a:extLst>
              <a:ext uri="{FF2B5EF4-FFF2-40B4-BE49-F238E27FC236}">
                <a16:creationId xmlns:a16="http://schemas.microsoft.com/office/drawing/2014/main" id="{BB5E6EC8-3CFB-21D3-0422-6CC8261060D9}"/>
              </a:ext>
            </a:extLst>
          </p:cNvPr>
          <p:cNvSpPr>
            <a:spLocks noGrp="1"/>
          </p:cNvSpPr>
          <p:nvPr>
            <p:ph type="title"/>
          </p:nvPr>
        </p:nvSpPr>
        <p:spPr/>
        <p:txBody>
          <a:bodyPr/>
          <a:lstStyle/>
          <a:p>
            <a:endParaRPr lang="en-ZA"/>
          </a:p>
        </p:txBody>
      </p:sp>
      <p:sp>
        <p:nvSpPr>
          <p:cNvPr id="15" name="Content Placeholder 1">
            <a:extLst>
              <a:ext uri="{FF2B5EF4-FFF2-40B4-BE49-F238E27FC236}">
                <a16:creationId xmlns:a16="http://schemas.microsoft.com/office/drawing/2014/main" id="{291AFBE7-D6D1-E71C-FF6F-6A829C9CA38C}"/>
              </a:ext>
            </a:extLst>
          </p:cNvPr>
          <p:cNvSpPr txBox="1">
            <a:spLocks/>
          </p:cNvSpPr>
          <p:nvPr/>
        </p:nvSpPr>
        <p:spPr>
          <a:xfrm>
            <a:off x="1453873" y="1201424"/>
            <a:ext cx="24207693"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dirty="0"/>
              <a:t>Case 3: </a:t>
            </a:r>
            <a:r>
              <a:rPr lang="en-ZA" sz="4800" b="1" dirty="0"/>
              <a:t>The Orange-</a:t>
            </a:r>
            <a:r>
              <a:rPr lang="en-ZA" sz="4800" b="1" dirty="0" err="1"/>
              <a:t>Senqu</a:t>
            </a:r>
            <a:r>
              <a:rPr lang="en-ZA" sz="4800" b="1" dirty="0"/>
              <a:t>: Benefit-Sharing through WEF Nexus innovation</a:t>
            </a:r>
          </a:p>
          <a:p>
            <a:endParaRPr lang="en-US" sz="4800" b="1" dirty="0"/>
          </a:p>
          <a:p>
            <a:endParaRPr lang="en-US" sz="4800" b="1" dirty="0"/>
          </a:p>
          <a:p>
            <a:endParaRPr lang="en-US" sz="4800" b="1" dirty="0"/>
          </a:p>
          <a:p>
            <a:endParaRPr lang="en-US" sz="4800" b="1" dirty="0"/>
          </a:p>
          <a:p>
            <a:endParaRPr lang="en-US" sz="4800" b="1" dirty="0"/>
          </a:p>
          <a:p>
            <a:endParaRPr lang="en-GB" sz="4800" dirty="0"/>
          </a:p>
        </p:txBody>
      </p:sp>
      <p:pic>
        <p:nvPicPr>
          <p:cNvPr id="16" name="Picture 15">
            <a:extLst>
              <a:ext uri="{FF2B5EF4-FFF2-40B4-BE49-F238E27FC236}">
                <a16:creationId xmlns:a16="http://schemas.microsoft.com/office/drawing/2014/main" id="{765BF568-9145-AAA5-4D82-85F96A2E3576}"/>
              </a:ext>
            </a:extLst>
          </p:cNvPr>
          <p:cNvPicPr>
            <a:picLocks noChangeAspect="1"/>
          </p:cNvPicPr>
          <p:nvPr/>
        </p:nvPicPr>
        <p:blipFill>
          <a:blip r:embed="rId3"/>
          <a:stretch>
            <a:fillRect/>
          </a:stretch>
        </p:blipFill>
        <p:spPr>
          <a:xfrm>
            <a:off x="14526788" y="2346274"/>
            <a:ext cx="9850862" cy="4511726"/>
          </a:xfrm>
          <a:prstGeom prst="rect">
            <a:avLst/>
          </a:prstGeom>
        </p:spPr>
      </p:pic>
      <p:sp>
        <p:nvSpPr>
          <p:cNvPr id="17" name="Title 2">
            <a:extLst>
              <a:ext uri="{FF2B5EF4-FFF2-40B4-BE49-F238E27FC236}">
                <a16:creationId xmlns:a16="http://schemas.microsoft.com/office/drawing/2014/main" id="{2DFEB8E6-E4A4-A4E5-258E-4AA306682A1B}"/>
              </a:ext>
            </a:extLst>
          </p:cNvPr>
          <p:cNvSpPr txBox="1">
            <a:spLocks/>
          </p:cNvSpPr>
          <p:nvPr/>
        </p:nvSpPr>
        <p:spPr>
          <a:xfrm>
            <a:off x="1453874" y="-61058"/>
            <a:ext cx="21469899" cy="866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a:lstStyle>
          <a:p>
            <a:r>
              <a:rPr lang="en-ZA"/>
              <a:t>Investment Breakthroughs: Cases:</a:t>
            </a:r>
            <a:endParaRPr lang="en-ZA" dirty="0"/>
          </a:p>
        </p:txBody>
      </p:sp>
      <p:sp>
        <p:nvSpPr>
          <p:cNvPr id="18" name="TextBox 17">
            <a:extLst>
              <a:ext uri="{FF2B5EF4-FFF2-40B4-BE49-F238E27FC236}">
                <a16:creationId xmlns:a16="http://schemas.microsoft.com/office/drawing/2014/main" id="{E885D7B7-BE2E-7331-2A7C-2B76D31241F0}"/>
              </a:ext>
            </a:extLst>
          </p:cNvPr>
          <p:cNvSpPr txBox="1"/>
          <p:nvPr/>
        </p:nvSpPr>
        <p:spPr>
          <a:xfrm>
            <a:off x="578795" y="2103974"/>
            <a:ext cx="13705861" cy="6168355"/>
          </a:xfrm>
          <a:prstGeom prst="rect">
            <a:avLst/>
          </a:prstGeom>
          <a:noFill/>
        </p:spPr>
        <p:txBody>
          <a:bodyPr wrap="square">
            <a:spAutoFit/>
          </a:bodyPr>
          <a:lstStyle/>
          <a:p>
            <a:pPr algn="l">
              <a:spcBef>
                <a:spcPts val="1200"/>
              </a:spcBef>
              <a:spcAft>
                <a:spcPts val="1200"/>
              </a:spcAft>
              <a:buNone/>
            </a:pPr>
            <a:r>
              <a:rPr lang="en-ZA" sz="3800" b="1" i="0" dirty="0">
                <a:solidFill>
                  <a:srgbClr val="0F1115"/>
                </a:solidFill>
                <a:effectLst/>
                <a:latin typeface="quote-cjk-patch"/>
              </a:rPr>
              <a:t>The Challenge:</a:t>
            </a:r>
            <a:endParaRPr lang="en-ZA" sz="3800" b="0" i="0" dirty="0">
              <a:solidFill>
                <a:srgbClr val="0F1115"/>
              </a:solidFill>
              <a:effectLst/>
              <a:latin typeface="quote-cjk-patch"/>
            </a:endParaRPr>
          </a:p>
          <a:p>
            <a:pPr algn="l">
              <a:spcBef>
                <a:spcPts val="1200"/>
              </a:spcBef>
              <a:spcAft>
                <a:spcPts val="1200"/>
              </a:spcAft>
              <a:buFont typeface="Arial" panose="020B0604020202020204" pitchFamily="34" charset="0"/>
              <a:buChar char="•"/>
            </a:pPr>
            <a:r>
              <a:rPr lang="en-ZA" sz="3800" b="0" i="0" dirty="0">
                <a:solidFill>
                  <a:srgbClr val="0F1115"/>
                </a:solidFill>
                <a:effectLst/>
                <a:latin typeface="quote-cjk-patch"/>
              </a:rPr>
              <a:t>Four riparian states (Lesotho, South Africa, Namibia, Botswana)</a:t>
            </a:r>
          </a:p>
          <a:p>
            <a:pPr algn="l">
              <a:spcBef>
                <a:spcPts val="450"/>
              </a:spcBef>
              <a:spcAft>
                <a:spcPts val="1200"/>
              </a:spcAft>
              <a:buFont typeface="Arial" panose="020B0604020202020204" pitchFamily="34" charset="0"/>
              <a:buChar char="•"/>
            </a:pPr>
            <a:r>
              <a:rPr lang="en-ZA" sz="3800" b="0" i="0" dirty="0">
                <a:solidFill>
                  <a:srgbClr val="0F1115"/>
                </a:solidFill>
                <a:effectLst/>
                <a:latin typeface="quote-cjk-patch"/>
              </a:rPr>
              <a:t>Competing demands between:</a:t>
            </a:r>
          </a:p>
          <a:p>
            <a:pPr algn="l">
              <a:spcBef>
                <a:spcPts val="450"/>
              </a:spcBef>
              <a:spcAft>
                <a:spcPts val="1200"/>
              </a:spcAft>
            </a:pPr>
            <a:r>
              <a:rPr lang="en-ZA" sz="3800" dirty="0">
                <a:solidFill>
                  <a:srgbClr val="0F1115"/>
                </a:solidFill>
                <a:latin typeface="quote-cjk-patch"/>
              </a:rPr>
              <a:t>      h</a:t>
            </a:r>
            <a:r>
              <a:rPr lang="en-ZA" sz="3800" b="0" i="0" dirty="0">
                <a:solidFill>
                  <a:srgbClr val="0F1115"/>
                </a:solidFill>
                <a:effectLst/>
                <a:latin typeface="quote-cjk-patch"/>
              </a:rPr>
              <a:t>ydropower, irrigation, mining, urban supply, environment</a:t>
            </a:r>
          </a:p>
          <a:p>
            <a:pPr algn="l">
              <a:spcBef>
                <a:spcPts val="450"/>
              </a:spcBef>
              <a:spcAft>
                <a:spcPts val="1200"/>
              </a:spcAft>
              <a:buFont typeface="Arial" panose="020B0604020202020204" pitchFamily="34" charset="0"/>
              <a:buChar char="•"/>
            </a:pPr>
            <a:r>
              <a:rPr lang="en-ZA" sz="3800" b="0" i="0" dirty="0">
                <a:solidFill>
                  <a:srgbClr val="0F1115"/>
                </a:solidFill>
                <a:effectLst/>
                <a:latin typeface="quote-cjk-patch"/>
              </a:rPr>
              <a:t>Future Climate projections: 15% runoff reduction by 2030</a:t>
            </a:r>
          </a:p>
          <a:p>
            <a:pPr>
              <a:spcBef>
                <a:spcPts val="450"/>
              </a:spcBef>
              <a:spcAft>
                <a:spcPts val="1200"/>
              </a:spcAft>
              <a:buFont typeface="Arial" panose="020B0604020202020204" pitchFamily="34" charset="0"/>
              <a:buChar char="•"/>
            </a:pPr>
            <a:r>
              <a:rPr lang="en-ZA" sz="3800" b="0" i="0" dirty="0">
                <a:solidFill>
                  <a:srgbClr val="0F1115"/>
                </a:solidFill>
                <a:effectLst/>
                <a:latin typeface="quote-cjk-patch"/>
              </a:rPr>
              <a:t>Existing tensions:</a:t>
            </a:r>
            <a:r>
              <a:rPr lang="en-US" altLang="en-US" sz="3800" dirty="0">
                <a:latin typeface="quote-cjk-patch"/>
              </a:rPr>
              <a:t>Avoiding potential tensions and ensuring equitable </a:t>
            </a:r>
            <a:r>
              <a:rPr lang="en-US" altLang="en-US" sz="3800" dirty="0" err="1">
                <a:latin typeface="quote-cjk-patch"/>
              </a:rPr>
              <a:t>utilisation</a:t>
            </a:r>
            <a:endParaRPr lang="en-US" altLang="en-US" sz="3800" dirty="0">
              <a:latin typeface="quote-cjk-patch"/>
            </a:endParaRPr>
          </a:p>
          <a:p>
            <a:pPr>
              <a:spcBef>
                <a:spcPts val="450"/>
              </a:spcBef>
              <a:spcAft>
                <a:spcPts val="1200"/>
              </a:spcAft>
              <a:buFont typeface="Arial" panose="020B0604020202020204" pitchFamily="34" charset="0"/>
              <a:buChar char="•"/>
            </a:pPr>
            <a:r>
              <a:rPr lang="en-ZA" sz="3800" dirty="0">
                <a:solidFill>
                  <a:srgbClr val="0F1115"/>
                </a:solidFill>
                <a:latin typeface="quote-cjk-patch"/>
              </a:rPr>
              <a:t>ORASECOM IWRM plan update</a:t>
            </a:r>
            <a:endParaRPr lang="en-ZA" sz="3800" b="0" i="0" dirty="0">
              <a:solidFill>
                <a:srgbClr val="0F1115"/>
              </a:solidFill>
              <a:effectLst/>
              <a:latin typeface="quote-cjk-patch"/>
            </a:endParaRPr>
          </a:p>
        </p:txBody>
      </p:sp>
    </p:spTree>
    <p:extLst>
      <p:ext uri="{BB962C8B-B14F-4D97-AF65-F5344CB8AC3E}">
        <p14:creationId xmlns:p14="http://schemas.microsoft.com/office/powerpoint/2010/main" val="1809045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09994-8650-B7EB-D4DF-48AC90702BA0}"/>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3602EDA7-BF16-D006-7C18-6F406B1985BC}"/>
              </a:ext>
            </a:extLst>
          </p:cNvPr>
          <p:cNvSpPr txBox="1"/>
          <p:nvPr/>
        </p:nvSpPr>
        <p:spPr>
          <a:xfrm>
            <a:off x="6210384" y="8632236"/>
            <a:ext cx="16632807" cy="4524315"/>
          </a:xfrm>
          <a:prstGeom prst="rect">
            <a:avLst/>
          </a:prstGeom>
          <a:noFill/>
        </p:spPr>
        <p:txBody>
          <a:bodyPr wrap="square">
            <a:spAutoFit/>
          </a:bodyPr>
          <a:lstStyle/>
          <a:p>
            <a:pPr>
              <a:spcBef>
                <a:spcPts val="450"/>
              </a:spcBef>
              <a:spcAft>
                <a:spcPts val="1200"/>
              </a:spcAft>
            </a:pPr>
            <a:r>
              <a:rPr lang="en-US" altLang="en-US" sz="4800" dirty="0">
                <a:latin typeface="quote-cjk-patch"/>
              </a:rPr>
              <a:t>Project examples some of which are currently being executed by ORASECOM on behalf of project owner countries e.g., </a:t>
            </a:r>
            <a:r>
              <a:rPr lang="en-US" altLang="en-US" sz="4800" dirty="0" err="1">
                <a:latin typeface="quote-cjk-patch"/>
              </a:rPr>
              <a:t>Noordoewer</a:t>
            </a:r>
            <a:r>
              <a:rPr lang="en-US" altLang="en-US" sz="4800" dirty="0">
                <a:latin typeface="quote-cjk-patch"/>
              </a:rPr>
              <a:t>/</a:t>
            </a:r>
            <a:r>
              <a:rPr lang="en-US" altLang="en-US" sz="4800" dirty="0" err="1">
                <a:latin typeface="quote-cjk-patch"/>
              </a:rPr>
              <a:t>Vioolsdrift</a:t>
            </a:r>
            <a:r>
              <a:rPr lang="en-US" altLang="en-US" sz="4800" dirty="0">
                <a:latin typeface="quote-cjk-patch"/>
              </a:rPr>
              <a:t> Bridging Feasibility Study to look at measures to mitigate impacts of upstream projects e.g., Phase II of Lesotho Highlands Water Project and for re-regulation of flow for the Orange-</a:t>
            </a:r>
            <a:r>
              <a:rPr lang="en-US" altLang="en-US" sz="4800" dirty="0" err="1">
                <a:latin typeface="quote-cjk-patch"/>
              </a:rPr>
              <a:t>Senqu</a:t>
            </a:r>
            <a:r>
              <a:rPr lang="en-US" altLang="en-US" sz="4800" dirty="0">
                <a:latin typeface="quote-cjk-patch"/>
              </a:rPr>
              <a:t> River Mouth.</a:t>
            </a:r>
            <a:endParaRPr lang="en-ZA" sz="4800" b="0" i="0" dirty="0">
              <a:solidFill>
                <a:srgbClr val="0F1115"/>
              </a:solidFill>
              <a:effectLst/>
              <a:latin typeface="quote-cjk-patch"/>
            </a:endParaRPr>
          </a:p>
        </p:txBody>
      </p:sp>
      <p:sp>
        <p:nvSpPr>
          <p:cNvPr id="5" name="Title 4">
            <a:extLst>
              <a:ext uri="{FF2B5EF4-FFF2-40B4-BE49-F238E27FC236}">
                <a16:creationId xmlns:a16="http://schemas.microsoft.com/office/drawing/2014/main" id="{CA86641E-853C-C2C0-CE28-B1B1C54094AA}"/>
              </a:ext>
            </a:extLst>
          </p:cNvPr>
          <p:cNvSpPr>
            <a:spLocks noGrp="1"/>
          </p:cNvSpPr>
          <p:nvPr>
            <p:ph type="title"/>
          </p:nvPr>
        </p:nvSpPr>
        <p:spPr/>
        <p:txBody>
          <a:bodyPr/>
          <a:lstStyle/>
          <a:p>
            <a:endParaRPr lang="en-ZA"/>
          </a:p>
        </p:txBody>
      </p:sp>
      <p:sp>
        <p:nvSpPr>
          <p:cNvPr id="6" name="Content Placeholder 1">
            <a:extLst>
              <a:ext uri="{FF2B5EF4-FFF2-40B4-BE49-F238E27FC236}">
                <a16:creationId xmlns:a16="http://schemas.microsoft.com/office/drawing/2014/main" id="{FC3624A2-0610-A1A9-62D2-634F3EFFD4F1}"/>
              </a:ext>
            </a:extLst>
          </p:cNvPr>
          <p:cNvSpPr txBox="1">
            <a:spLocks/>
          </p:cNvSpPr>
          <p:nvPr/>
        </p:nvSpPr>
        <p:spPr>
          <a:xfrm>
            <a:off x="1453873" y="1201424"/>
            <a:ext cx="24207693"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dirty="0"/>
              <a:t>Case 3: </a:t>
            </a:r>
            <a:r>
              <a:rPr lang="en-ZA" sz="4800" b="1" dirty="0"/>
              <a:t>The Orange-</a:t>
            </a:r>
            <a:r>
              <a:rPr lang="en-ZA" sz="4800" b="1" dirty="0" err="1"/>
              <a:t>Senqu</a:t>
            </a:r>
            <a:r>
              <a:rPr lang="en-ZA" sz="4800" b="1" dirty="0"/>
              <a:t>: Benefit-Sharing through WEF Nexus innovation</a:t>
            </a:r>
          </a:p>
          <a:p>
            <a:endParaRPr lang="en-US" sz="4800" b="1" dirty="0"/>
          </a:p>
          <a:p>
            <a:endParaRPr lang="en-US" sz="4800" b="1" dirty="0"/>
          </a:p>
          <a:p>
            <a:endParaRPr lang="en-US" sz="4800" b="1" dirty="0"/>
          </a:p>
          <a:p>
            <a:endParaRPr lang="en-US" sz="4800" b="1" dirty="0"/>
          </a:p>
          <a:p>
            <a:endParaRPr lang="en-US" sz="4800" b="1" dirty="0"/>
          </a:p>
          <a:p>
            <a:endParaRPr lang="en-GB" sz="4800" dirty="0"/>
          </a:p>
        </p:txBody>
      </p:sp>
      <p:sp>
        <p:nvSpPr>
          <p:cNvPr id="8" name="Title 2">
            <a:extLst>
              <a:ext uri="{FF2B5EF4-FFF2-40B4-BE49-F238E27FC236}">
                <a16:creationId xmlns:a16="http://schemas.microsoft.com/office/drawing/2014/main" id="{07599137-6DBA-3CD6-F9F6-B947F1A97140}"/>
              </a:ext>
            </a:extLst>
          </p:cNvPr>
          <p:cNvSpPr txBox="1">
            <a:spLocks/>
          </p:cNvSpPr>
          <p:nvPr/>
        </p:nvSpPr>
        <p:spPr>
          <a:xfrm>
            <a:off x="1453874" y="-61058"/>
            <a:ext cx="21469899" cy="866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a:lstStyle>
          <a:p>
            <a:r>
              <a:rPr lang="en-ZA"/>
              <a:t>Investment Breakthroughs: Cases:</a:t>
            </a:r>
            <a:endParaRPr lang="en-ZA" dirty="0"/>
          </a:p>
        </p:txBody>
      </p:sp>
      <p:sp>
        <p:nvSpPr>
          <p:cNvPr id="9" name="TextBox 8">
            <a:extLst>
              <a:ext uri="{FF2B5EF4-FFF2-40B4-BE49-F238E27FC236}">
                <a16:creationId xmlns:a16="http://schemas.microsoft.com/office/drawing/2014/main" id="{D70E9839-B8C7-2638-E6E1-907D99BD4CB8}"/>
              </a:ext>
            </a:extLst>
          </p:cNvPr>
          <p:cNvSpPr txBox="1"/>
          <p:nvPr/>
        </p:nvSpPr>
        <p:spPr>
          <a:xfrm>
            <a:off x="578795" y="2103974"/>
            <a:ext cx="13705861" cy="6168355"/>
          </a:xfrm>
          <a:prstGeom prst="rect">
            <a:avLst/>
          </a:prstGeom>
          <a:noFill/>
        </p:spPr>
        <p:txBody>
          <a:bodyPr wrap="square">
            <a:spAutoFit/>
          </a:bodyPr>
          <a:lstStyle/>
          <a:p>
            <a:pPr algn="l">
              <a:spcBef>
                <a:spcPts val="1200"/>
              </a:spcBef>
              <a:spcAft>
                <a:spcPts val="1200"/>
              </a:spcAft>
              <a:buNone/>
            </a:pPr>
            <a:r>
              <a:rPr lang="en-ZA" sz="3800" b="1" i="0" dirty="0">
                <a:solidFill>
                  <a:srgbClr val="0F1115"/>
                </a:solidFill>
                <a:effectLst/>
                <a:latin typeface="quote-cjk-patch"/>
              </a:rPr>
              <a:t>The Challenge:</a:t>
            </a:r>
            <a:endParaRPr lang="en-ZA" sz="3800" b="0" i="0" dirty="0">
              <a:solidFill>
                <a:srgbClr val="0F1115"/>
              </a:solidFill>
              <a:effectLst/>
              <a:latin typeface="quote-cjk-patch"/>
            </a:endParaRPr>
          </a:p>
          <a:p>
            <a:pPr algn="l">
              <a:spcBef>
                <a:spcPts val="1200"/>
              </a:spcBef>
              <a:spcAft>
                <a:spcPts val="1200"/>
              </a:spcAft>
              <a:buFont typeface="Arial" panose="020B0604020202020204" pitchFamily="34" charset="0"/>
              <a:buChar char="•"/>
            </a:pPr>
            <a:r>
              <a:rPr lang="en-ZA" sz="3800" b="0" i="0" dirty="0">
                <a:solidFill>
                  <a:srgbClr val="0F1115"/>
                </a:solidFill>
                <a:effectLst/>
                <a:latin typeface="quote-cjk-patch"/>
              </a:rPr>
              <a:t>Four riparian states (Lesotho, South Africa, Namibia, Botswana)</a:t>
            </a:r>
          </a:p>
          <a:p>
            <a:pPr algn="l">
              <a:spcBef>
                <a:spcPts val="450"/>
              </a:spcBef>
              <a:spcAft>
                <a:spcPts val="1200"/>
              </a:spcAft>
              <a:buFont typeface="Arial" panose="020B0604020202020204" pitchFamily="34" charset="0"/>
              <a:buChar char="•"/>
            </a:pPr>
            <a:r>
              <a:rPr lang="en-ZA" sz="3800" b="0" i="0" dirty="0">
                <a:solidFill>
                  <a:srgbClr val="0F1115"/>
                </a:solidFill>
                <a:effectLst/>
                <a:latin typeface="quote-cjk-patch"/>
              </a:rPr>
              <a:t>Competing demands between:</a:t>
            </a:r>
          </a:p>
          <a:p>
            <a:pPr algn="l">
              <a:spcBef>
                <a:spcPts val="450"/>
              </a:spcBef>
              <a:spcAft>
                <a:spcPts val="1200"/>
              </a:spcAft>
            </a:pPr>
            <a:r>
              <a:rPr lang="en-ZA" sz="3800" dirty="0">
                <a:solidFill>
                  <a:srgbClr val="0F1115"/>
                </a:solidFill>
                <a:latin typeface="quote-cjk-patch"/>
              </a:rPr>
              <a:t>      h</a:t>
            </a:r>
            <a:r>
              <a:rPr lang="en-ZA" sz="3800" b="0" i="0" dirty="0">
                <a:solidFill>
                  <a:srgbClr val="0F1115"/>
                </a:solidFill>
                <a:effectLst/>
                <a:latin typeface="quote-cjk-patch"/>
              </a:rPr>
              <a:t>ydropower, irrigation, mining, urban supply, environment</a:t>
            </a:r>
          </a:p>
          <a:p>
            <a:pPr algn="l">
              <a:spcBef>
                <a:spcPts val="450"/>
              </a:spcBef>
              <a:spcAft>
                <a:spcPts val="1200"/>
              </a:spcAft>
              <a:buFont typeface="Arial" panose="020B0604020202020204" pitchFamily="34" charset="0"/>
              <a:buChar char="•"/>
            </a:pPr>
            <a:r>
              <a:rPr lang="en-ZA" sz="3800" b="0" i="0" dirty="0">
                <a:solidFill>
                  <a:srgbClr val="0F1115"/>
                </a:solidFill>
                <a:effectLst/>
                <a:latin typeface="quote-cjk-patch"/>
              </a:rPr>
              <a:t>Future Climate projections: 15% runoff reduction by 2030</a:t>
            </a:r>
          </a:p>
          <a:p>
            <a:pPr>
              <a:spcBef>
                <a:spcPts val="450"/>
              </a:spcBef>
              <a:spcAft>
                <a:spcPts val="1200"/>
              </a:spcAft>
              <a:buFont typeface="Arial" panose="020B0604020202020204" pitchFamily="34" charset="0"/>
              <a:buChar char="•"/>
            </a:pPr>
            <a:r>
              <a:rPr lang="en-ZA" sz="3800" b="0" i="0" dirty="0">
                <a:solidFill>
                  <a:srgbClr val="0F1115"/>
                </a:solidFill>
                <a:effectLst/>
                <a:latin typeface="quote-cjk-patch"/>
              </a:rPr>
              <a:t>Existing tensions:</a:t>
            </a:r>
            <a:r>
              <a:rPr lang="en-US" altLang="en-US" sz="3800" dirty="0">
                <a:latin typeface="quote-cjk-patch"/>
              </a:rPr>
              <a:t>Avoiding potential tensions and ensuring equitable </a:t>
            </a:r>
            <a:r>
              <a:rPr lang="en-US" altLang="en-US" sz="3800" dirty="0" err="1">
                <a:latin typeface="quote-cjk-patch"/>
              </a:rPr>
              <a:t>utilisation</a:t>
            </a:r>
            <a:endParaRPr lang="en-US" altLang="en-US" sz="3800" dirty="0">
              <a:latin typeface="quote-cjk-patch"/>
            </a:endParaRPr>
          </a:p>
          <a:p>
            <a:pPr>
              <a:spcBef>
                <a:spcPts val="450"/>
              </a:spcBef>
              <a:spcAft>
                <a:spcPts val="1200"/>
              </a:spcAft>
              <a:buFont typeface="Arial" panose="020B0604020202020204" pitchFamily="34" charset="0"/>
              <a:buChar char="•"/>
            </a:pPr>
            <a:r>
              <a:rPr lang="en-ZA" sz="3800" dirty="0">
                <a:solidFill>
                  <a:srgbClr val="0F1115"/>
                </a:solidFill>
                <a:latin typeface="quote-cjk-patch"/>
              </a:rPr>
              <a:t>ORASECOM IWRM plan update</a:t>
            </a:r>
            <a:endParaRPr lang="en-ZA" sz="3800" b="0" i="0" dirty="0">
              <a:solidFill>
                <a:srgbClr val="0F1115"/>
              </a:solidFill>
              <a:effectLst/>
              <a:latin typeface="quote-cjk-patch"/>
            </a:endParaRPr>
          </a:p>
        </p:txBody>
      </p:sp>
      <p:pic>
        <p:nvPicPr>
          <p:cNvPr id="10" name="Picture 9">
            <a:extLst>
              <a:ext uri="{FF2B5EF4-FFF2-40B4-BE49-F238E27FC236}">
                <a16:creationId xmlns:a16="http://schemas.microsoft.com/office/drawing/2014/main" id="{85DCA7D6-9515-9502-692F-78DA9D96AD78}"/>
              </a:ext>
            </a:extLst>
          </p:cNvPr>
          <p:cNvPicPr>
            <a:picLocks noChangeAspect="1"/>
          </p:cNvPicPr>
          <p:nvPr/>
        </p:nvPicPr>
        <p:blipFill>
          <a:blip r:embed="rId3"/>
          <a:stretch>
            <a:fillRect/>
          </a:stretch>
        </p:blipFill>
        <p:spPr>
          <a:xfrm>
            <a:off x="14526788" y="2346274"/>
            <a:ext cx="9850862" cy="4511726"/>
          </a:xfrm>
          <a:prstGeom prst="rect">
            <a:avLst/>
          </a:prstGeom>
        </p:spPr>
      </p:pic>
      <p:sp>
        <p:nvSpPr>
          <p:cNvPr id="12" name="TextBox 11">
            <a:extLst>
              <a:ext uri="{FF2B5EF4-FFF2-40B4-BE49-F238E27FC236}">
                <a16:creationId xmlns:a16="http://schemas.microsoft.com/office/drawing/2014/main" id="{298B8731-673F-48AE-7682-F091C3199D66}"/>
              </a:ext>
            </a:extLst>
          </p:cNvPr>
          <p:cNvSpPr txBox="1"/>
          <p:nvPr/>
        </p:nvSpPr>
        <p:spPr>
          <a:xfrm>
            <a:off x="726937" y="9794635"/>
            <a:ext cx="12830782" cy="1446550"/>
          </a:xfrm>
          <a:prstGeom prst="rect">
            <a:avLst/>
          </a:prstGeom>
          <a:noFill/>
        </p:spPr>
        <p:txBody>
          <a:bodyPr wrap="square">
            <a:spAutoFit/>
          </a:bodyPr>
          <a:lstStyle/>
          <a:p>
            <a:r>
              <a:rPr lang="en-ZA" sz="4400" b="1" i="0" dirty="0">
                <a:solidFill>
                  <a:srgbClr val="0F1115"/>
                </a:solidFill>
                <a:effectLst/>
                <a:latin typeface="quote-cjk-patch"/>
              </a:rPr>
              <a:t>Additional project </a:t>
            </a:r>
          </a:p>
          <a:p>
            <a:r>
              <a:rPr lang="en-ZA" sz="4400" b="1" dirty="0">
                <a:solidFill>
                  <a:srgbClr val="0F1115"/>
                </a:solidFill>
                <a:latin typeface="quote-cjk-patch"/>
              </a:rPr>
              <a:t>examples:</a:t>
            </a:r>
            <a:endParaRPr lang="en-ZA" sz="4400" dirty="0"/>
          </a:p>
        </p:txBody>
      </p:sp>
    </p:spTree>
    <p:extLst>
      <p:ext uri="{BB962C8B-B14F-4D97-AF65-F5344CB8AC3E}">
        <p14:creationId xmlns:p14="http://schemas.microsoft.com/office/powerpoint/2010/main" val="3651663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9E7D2-11C7-F31F-2E9F-F92CB080D9EC}"/>
            </a:ext>
          </a:extLst>
        </p:cNvPr>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3111F5CA-08B1-305D-C344-75A66A75C294}"/>
              </a:ext>
            </a:extLst>
          </p:cNvPr>
          <p:cNvSpPr txBox="1">
            <a:spLocks/>
          </p:cNvSpPr>
          <p:nvPr/>
        </p:nvSpPr>
        <p:spPr>
          <a:xfrm>
            <a:off x="1453873" y="2048613"/>
            <a:ext cx="24207693"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dirty="0"/>
              <a:t>Case 4: </a:t>
            </a:r>
            <a:r>
              <a:rPr lang="en-ZA" sz="4800" b="1" dirty="0"/>
              <a:t>The WASSMO Concept:</a:t>
            </a:r>
          </a:p>
          <a:p>
            <a:r>
              <a:rPr lang="en-US" sz="4800" b="1" dirty="0"/>
              <a:t>Water and Sanitation Sector Systems Monitoring and Reporting System</a:t>
            </a:r>
          </a:p>
          <a:p>
            <a:endParaRPr lang="en-US" sz="4800" b="1" dirty="0"/>
          </a:p>
          <a:p>
            <a:endParaRPr lang="en-US" sz="4800" b="1" dirty="0"/>
          </a:p>
          <a:p>
            <a:endParaRPr lang="en-US" sz="4800" b="1" dirty="0"/>
          </a:p>
          <a:p>
            <a:endParaRPr lang="en-US" sz="4800" b="1" dirty="0"/>
          </a:p>
          <a:p>
            <a:endParaRPr lang="en-GB" sz="4800" dirty="0"/>
          </a:p>
        </p:txBody>
      </p:sp>
      <p:graphicFrame>
        <p:nvGraphicFramePr>
          <p:cNvPr id="2" name="Table 1">
            <a:extLst>
              <a:ext uri="{FF2B5EF4-FFF2-40B4-BE49-F238E27FC236}">
                <a16:creationId xmlns:a16="http://schemas.microsoft.com/office/drawing/2014/main" id="{3BB67DED-C98D-FDE3-40F5-04A572940D39}"/>
              </a:ext>
            </a:extLst>
          </p:cNvPr>
          <p:cNvGraphicFramePr>
            <a:graphicFrameLocks noGrp="1"/>
          </p:cNvGraphicFramePr>
          <p:nvPr>
            <p:extLst>
              <p:ext uri="{D42A27DB-BD31-4B8C-83A1-F6EECF244321}">
                <p14:modId xmlns:p14="http://schemas.microsoft.com/office/powerpoint/2010/main" val="2699454426"/>
              </p:ext>
            </p:extLst>
          </p:nvPr>
        </p:nvGraphicFramePr>
        <p:xfrm>
          <a:off x="1453874" y="4066580"/>
          <a:ext cx="21999250" cy="3890114"/>
        </p:xfrm>
        <a:graphic>
          <a:graphicData uri="http://schemas.openxmlformats.org/drawingml/2006/table">
            <a:tbl>
              <a:tblPr>
                <a:tableStyleId>{5C22544A-7EE6-4342-B048-85BDC9FD1C3A}</a:tableStyleId>
              </a:tblPr>
              <a:tblGrid>
                <a:gridCol w="5342342">
                  <a:extLst>
                    <a:ext uri="{9D8B030D-6E8A-4147-A177-3AD203B41FA5}">
                      <a16:colId xmlns:a16="http://schemas.microsoft.com/office/drawing/2014/main" val="4227556415"/>
                    </a:ext>
                  </a:extLst>
                </a:gridCol>
                <a:gridCol w="16656908">
                  <a:extLst>
                    <a:ext uri="{9D8B030D-6E8A-4147-A177-3AD203B41FA5}">
                      <a16:colId xmlns:a16="http://schemas.microsoft.com/office/drawing/2014/main" val="1176081519"/>
                    </a:ext>
                  </a:extLst>
                </a:gridCol>
              </a:tblGrid>
              <a:tr h="591445">
                <a:tc>
                  <a:txBody>
                    <a:bodyPr/>
                    <a:lstStyle/>
                    <a:p>
                      <a:pPr algn="l" fontAlgn="ctr">
                        <a:buNone/>
                      </a:pPr>
                      <a:r>
                        <a:rPr lang="en-ZA" sz="4000" b="1" u="none" strike="noStrike">
                          <a:effectLst/>
                        </a:rPr>
                        <a:t>Tier</a:t>
                      </a:r>
                      <a:endParaRPr lang="en-ZA" sz="4000" b="1" i="0" u="none" strike="noStrike">
                        <a:solidFill>
                          <a:srgbClr val="0F1115"/>
                        </a:solidFill>
                        <a:effectLst/>
                        <a:latin typeface="Segoe UI" panose="020B0502040204020203" pitchFamily="34" charset="0"/>
                      </a:endParaRPr>
                    </a:p>
                  </a:txBody>
                  <a:tcPr marL="45048" marR="3754" marT="3754" marB="0" anchor="ctr"/>
                </a:tc>
                <a:tc>
                  <a:txBody>
                    <a:bodyPr/>
                    <a:lstStyle/>
                    <a:p>
                      <a:pPr algn="l" fontAlgn="ctr">
                        <a:buNone/>
                      </a:pPr>
                      <a:r>
                        <a:rPr lang="en-ZA" sz="4000" b="1" i="0" u="none" strike="noStrike" dirty="0">
                          <a:solidFill>
                            <a:srgbClr val="0F1115"/>
                          </a:solidFill>
                          <a:effectLst/>
                          <a:latin typeface="Segoe UI" panose="020B0502040204020203" pitchFamily="34" charset="0"/>
                        </a:rPr>
                        <a:t>Scale</a:t>
                      </a:r>
                    </a:p>
                  </a:txBody>
                  <a:tcPr marL="45048" marR="3754" marT="3754" marB="0" anchor="ctr"/>
                </a:tc>
                <a:extLst>
                  <a:ext uri="{0D108BD9-81ED-4DB2-BD59-A6C34878D82A}">
                    <a16:rowId xmlns:a16="http://schemas.microsoft.com/office/drawing/2014/main" val="1729338227"/>
                  </a:ext>
                </a:extLst>
              </a:tr>
              <a:tr h="985742">
                <a:tc>
                  <a:txBody>
                    <a:bodyPr/>
                    <a:lstStyle/>
                    <a:p>
                      <a:pPr algn="l" fontAlgn="ctr">
                        <a:buNone/>
                      </a:pPr>
                      <a:r>
                        <a:rPr lang="en-ZA" sz="4000" u="none" strike="noStrike" dirty="0">
                          <a:effectLst/>
                        </a:rPr>
                        <a:t>Tier 1: Continental</a:t>
                      </a:r>
                      <a:endParaRPr lang="en-ZA" sz="4000" b="0" i="0" u="none" strike="noStrike" dirty="0">
                        <a:solidFill>
                          <a:srgbClr val="0F1115"/>
                        </a:solidFill>
                        <a:effectLst/>
                        <a:latin typeface="Segoe UI" panose="020B0502040204020203" pitchFamily="34" charset="0"/>
                      </a:endParaRPr>
                    </a:p>
                  </a:txBody>
                  <a:tcPr marL="45048" marR="3754" marT="3754" marB="0" anchor="ctr"/>
                </a:tc>
                <a:tc>
                  <a:txBody>
                    <a:bodyPr/>
                    <a:lstStyle/>
                    <a:p>
                      <a:pPr algn="l" fontAlgn="ctr">
                        <a:buNone/>
                      </a:pPr>
                      <a:r>
                        <a:rPr lang="en-US" sz="4000" dirty="0">
                          <a:effectLst/>
                        </a:rPr>
                        <a:t>AMCOW coordination with AU Commission </a:t>
                      </a:r>
                      <a:endParaRPr lang="en-ZA" sz="4000" b="0" i="0" u="none" strike="noStrike" dirty="0">
                        <a:solidFill>
                          <a:srgbClr val="0F1115"/>
                        </a:solidFill>
                        <a:effectLst/>
                        <a:latin typeface="Segoe UI" panose="020B0502040204020203" pitchFamily="34" charset="0"/>
                      </a:endParaRPr>
                    </a:p>
                  </a:txBody>
                  <a:tcPr marL="45048" marR="3754" marT="3754" marB="0" anchor="ctr"/>
                </a:tc>
                <a:extLst>
                  <a:ext uri="{0D108BD9-81ED-4DB2-BD59-A6C34878D82A}">
                    <a16:rowId xmlns:a16="http://schemas.microsoft.com/office/drawing/2014/main" val="862598751"/>
                  </a:ext>
                </a:extLst>
              </a:tr>
              <a:tr h="1182890">
                <a:tc>
                  <a:txBody>
                    <a:bodyPr/>
                    <a:lstStyle/>
                    <a:p>
                      <a:pPr algn="l" fontAlgn="ctr">
                        <a:buNone/>
                      </a:pPr>
                      <a:r>
                        <a:rPr lang="en-ZA" sz="4000" u="none" strike="noStrike">
                          <a:effectLst/>
                        </a:rPr>
                        <a:t>Tier 2: Regional</a:t>
                      </a:r>
                      <a:endParaRPr lang="en-ZA" sz="4000" b="0" i="0" u="none" strike="noStrike">
                        <a:solidFill>
                          <a:srgbClr val="0F1115"/>
                        </a:solidFill>
                        <a:effectLst/>
                        <a:latin typeface="Segoe UI" panose="020B0502040204020203" pitchFamily="34" charset="0"/>
                      </a:endParaRPr>
                    </a:p>
                  </a:txBody>
                  <a:tcPr marL="45048" marR="3754" marT="3754" marB="0" anchor="ctr"/>
                </a:tc>
                <a:tc>
                  <a:txBody>
                    <a:bodyPr/>
                    <a:lstStyle/>
                    <a:p>
                      <a:pPr algn="l" fontAlgn="ctr">
                        <a:buNone/>
                      </a:pPr>
                      <a:r>
                        <a:rPr lang="en-US" sz="4000" dirty="0">
                          <a:effectLst/>
                        </a:rPr>
                        <a:t>RECs (Regional Economic Communities) integration and transboundary frameworks</a:t>
                      </a:r>
                      <a:endParaRPr lang="en-ZA" sz="4000" b="0" i="0" u="none" strike="noStrike" dirty="0">
                        <a:solidFill>
                          <a:srgbClr val="0F1115"/>
                        </a:solidFill>
                        <a:effectLst/>
                        <a:latin typeface="Segoe UI" panose="020B0502040204020203" pitchFamily="34" charset="0"/>
                      </a:endParaRPr>
                    </a:p>
                  </a:txBody>
                  <a:tcPr marL="45048" marR="3754" marT="3754" marB="0" anchor="ctr"/>
                </a:tc>
                <a:extLst>
                  <a:ext uri="{0D108BD9-81ED-4DB2-BD59-A6C34878D82A}">
                    <a16:rowId xmlns:a16="http://schemas.microsoft.com/office/drawing/2014/main" val="3768553153"/>
                  </a:ext>
                </a:extLst>
              </a:tr>
              <a:tr h="1068064">
                <a:tc>
                  <a:txBody>
                    <a:bodyPr/>
                    <a:lstStyle/>
                    <a:p>
                      <a:pPr algn="l" fontAlgn="ctr">
                        <a:buNone/>
                      </a:pPr>
                      <a:r>
                        <a:rPr lang="en-ZA" sz="4000" u="none" strike="noStrike">
                          <a:effectLst/>
                        </a:rPr>
                        <a:t>Tier 3: National</a:t>
                      </a:r>
                      <a:endParaRPr lang="en-ZA" sz="4000" b="0" i="0" u="none" strike="noStrike">
                        <a:solidFill>
                          <a:srgbClr val="0F1115"/>
                        </a:solidFill>
                        <a:effectLst/>
                        <a:latin typeface="Segoe UI" panose="020B0502040204020203" pitchFamily="34" charset="0"/>
                      </a:endParaRPr>
                    </a:p>
                  </a:txBody>
                  <a:tcPr marL="45048" marR="3754" marT="3754" marB="0" anchor="ctr"/>
                </a:tc>
                <a:tc>
                  <a:txBody>
                    <a:bodyPr/>
                    <a:lstStyle/>
                    <a:p>
                      <a:pPr algn="l" fontAlgn="ctr">
                        <a:buNone/>
                      </a:pPr>
                      <a:r>
                        <a:rPr lang="en-US" sz="4000" dirty="0">
                          <a:effectLst/>
                        </a:rPr>
                        <a:t>National WASSMO focal points and institutional capacity building</a:t>
                      </a:r>
                      <a:endParaRPr lang="en-ZA" sz="4000" b="0" i="0" u="none" strike="noStrike" dirty="0">
                        <a:solidFill>
                          <a:srgbClr val="0F1115"/>
                        </a:solidFill>
                        <a:effectLst/>
                        <a:latin typeface="Segoe UI" panose="020B0502040204020203" pitchFamily="34" charset="0"/>
                      </a:endParaRPr>
                    </a:p>
                  </a:txBody>
                  <a:tcPr marL="45048" marR="3754" marT="3754" marB="0" anchor="ctr"/>
                </a:tc>
                <a:extLst>
                  <a:ext uri="{0D108BD9-81ED-4DB2-BD59-A6C34878D82A}">
                    <a16:rowId xmlns:a16="http://schemas.microsoft.com/office/drawing/2014/main" val="2972137491"/>
                  </a:ext>
                </a:extLst>
              </a:tr>
            </a:tbl>
          </a:graphicData>
        </a:graphic>
      </p:graphicFrame>
      <p:grpSp>
        <p:nvGrpSpPr>
          <p:cNvPr id="10" name="Group 9">
            <a:extLst>
              <a:ext uri="{FF2B5EF4-FFF2-40B4-BE49-F238E27FC236}">
                <a16:creationId xmlns:a16="http://schemas.microsoft.com/office/drawing/2014/main" id="{0885BE61-E0C3-30BE-E6E9-CC292EDD7CC5}"/>
              </a:ext>
            </a:extLst>
          </p:cNvPr>
          <p:cNvGrpSpPr/>
          <p:nvPr/>
        </p:nvGrpSpPr>
        <p:grpSpPr>
          <a:xfrm>
            <a:off x="18190859" y="8241406"/>
            <a:ext cx="5680952" cy="5130400"/>
            <a:chOff x="12794641" y="3193147"/>
            <a:chExt cx="10493375" cy="8474240"/>
          </a:xfrm>
        </p:grpSpPr>
        <p:pic>
          <p:nvPicPr>
            <p:cNvPr id="7" name="Picture 6">
              <a:extLst>
                <a:ext uri="{FF2B5EF4-FFF2-40B4-BE49-F238E27FC236}">
                  <a16:creationId xmlns:a16="http://schemas.microsoft.com/office/drawing/2014/main" id="{D229B3C8-4A4F-4380-1AB4-2C7E87162F26}"/>
                </a:ext>
              </a:extLst>
            </p:cNvPr>
            <p:cNvPicPr>
              <a:picLocks noChangeAspect="1"/>
            </p:cNvPicPr>
            <p:nvPr/>
          </p:nvPicPr>
          <p:blipFill>
            <a:blip r:embed="rId3"/>
            <a:stretch>
              <a:fillRect/>
            </a:stretch>
          </p:blipFill>
          <p:spPr>
            <a:xfrm>
              <a:off x="12794641" y="3193147"/>
              <a:ext cx="10493375" cy="8474240"/>
            </a:xfrm>
            <a:prstGeom prst="rect">
              <a:avLst/>
            </a:prstGeom>
          </p:spPr>
        </p:pic>
        <p:sp>
          <p:nvSpPr>
            <p:cNvPr id="9" name="Isosceles Triangle 8">
              <a:extLst>
                <a:ext uri="{FF2B5EF4-FFF2-40B4-BE49-F238E27FC236}">
                  <a16:creationId xmlns:a16="http://schemas.microsoft.com/office/drawing/2014/main" id="{5E63B472-8C4F-F876-69E9-65E3B5FBF623}"/>
                </a:ext>
              </a:extLst>
            </p:cNvPr>
            <p:cNvSpPr/>
            <p:nvPr/>
          </p:nvSpPr>
          <p:spPr>
            <a:xfrm>
              <a:off x="16595387" y="4671389"/>
              <a:ext cx="3793788" cy="321012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2" name="Title 11">
            <a:extLst>
              <a:ext uri="{FF2B5EF4-FFF2-40B4-BE49-F238E27FC236}">
                <a16:creationId xmlns:a16="http://schemas.microsoft.com/office/drawing/2014/main" id="{E8ABC7BA-BBE4-CCE5-9005-938A727FCBB6}"/>
              </a:ext>
            </a:extLst>
          </p:cNvPr>
          <p:cNvSpPr>
            <a:spLocks noGrp="1"/>
          </p:cNvSpPr>
          <p:nvPr>
            <p:ph type="title"/>
          </p:nvPr>
        </p:nvSpPr>
        <p:spPr/>
        <p:txBody>
          <a:bodyPr/>
          <a:lstStyle/>
          <a:p>
            <a:endParaRPr lang="en-ZA"/>
          </a:p>
        </p:txBody>
      </p:sp>
      <p:sp>
        <p:nvSpPr>
          <p:cNvPr id="3" name="Rectangle 1">
            <a:extLst>
              <a:ext uri="{FF2B5EF4-FFF2-40B4-BE49-F238E27FC236}">
                <a16:creationId xmlns:a16="http://schemas.microsoft.com/office/drawing/2014/main" id="{69180A7A-F289-1A06-F1A6-9DC5DFCA005B}"/>
              </a:ext>
            </a:extLst>
          </p:cNvPr>
          <p:cNvSpPr>
            <a:spLocks noChangeArrowheads="1"/>
          </p:cNvSpPr>
          <p:nvPr/>
        </p:nvSpPr>
        <p:spPr bwMode="auto">
          <a:xfrm rot="20826712">
            <a:off x="5318508" y="9029827"/>
            <a:ext cx="10865923"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0" b="0" i="0" u="none" strike="noStrike" cap="none" normalizeH="0" baseline="0" dirty="0">
                <a:ln>
                  <a:noFill/>
                </a:ln>
                <a:solidFill>
                  <a:srgbClr val="FF0000"/>
                </a:solidFill>
                <a:effectLst/>
                <a:latin typeface="Aptos" panose="020B0004020202020204" pitchFamily="34" charset="0"/>
              </a:rPr>
              <a:t>WASSMO is AMCOW's flagship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0" b="0" i="0" u="none" strike="noStrike" cap="none" normalizeH="0" baseline="0" dirty="0">
                <a:ln>
                  <a:noFill/>
                </a:ln>
                <a:solidFill>
                  <a:srgbClr val="FF0000"/>
                </a:solidFill>
                <a:effectLst/>
                <a:latin typeface="Aptos" panose="020B0004020202020204" pitchFamily="34" charset="0"/>
              </a:rPr>
              <a:t>continental monitoring platform,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0" b="0" i="0" u="none" strike="noStrike" cap="none" normalizeH="0" baseline="0" dirty="0">
                <a:ln>
                  <a:noFill/>
                </a:ln>
                <a:solidFill>
                  <a:srgbClr val="FF0000"/>
                </a:solidFill>
                <a:effectLst/>
                <a:latin typeface="Aptos" panose="020B0004020202020204" pitchFamily="34" charset="0"/>
              </a:rPr>
              <a:t>developed in 2015 (UNEP),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0" b="0" i="0" u="none" strike="noStrike" cap="none" normalizeH="0" baseline="0" dirty="0">
                <a:ln>
                  <a:noFill/>
                </a:ln>
                <a:solidFill>
                  <a:srgbClr val="FF0000"/>
                </a:solidFill>
                <a:effectLst/>
                <a:latin typeface="Aptos" panose="020B0004020202020204" pitchFamily="34" charset="0"/>
              </a:rPr>
              <a:t>now covering all 55 AU Member States.</a:t>
            </a:r>
            <a:endParaRPr kumimoji="0" lang="en-US" altLang="en-US" sz="5000" b="0" i="0" u="none" strike="noStrike" cap="none" normalizeH="0" baseline="0" dirty="0">
              <a:ln>
                <a:noFill/>
              </a:ln>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1224915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1F00A-0B3C-3E30-7356-CC7342326B0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FF47F12-F18D-83A1-7DEF-8E591DA993AB}"/>
              </a:ext>
            </a:extLst>
          </p:cNvPr>
          <p:cNvSpPr>
            <a:spLocks noGrp="1"/>
          </p:cNvSpPr>
          <p:nvPr>
            <p:ph type="title"/>
          </p:nvPr>
        </p:nvSpPr>
        <p:spPr>
          <a:xfrm>
            <a:off x="1453873" y="552667"/>
            <a:ext cx="21469899" cy="866206"/>
          </a:xfrm>
        </p:spPr>
        <p:txBody>
          <a:bodyPr>
            <a:normAutofit/>
          </a:bodyPr>
          <a:lstStyle/>
          <a:p>
            <a:pPr algn="ctr"/>
            <a:r>
              <a:rPr lang="en-GB" dirty="0"/>
              <a:t>What is the nexus?</a:t>
            </a:r>
          </a:p>
        </p:txBody>
      </p:sp>
      <p:sp>
        <p:nvSpPr>
          <p:cNvPr id="11" name="Content Placeholder 1">
            <a:extLst>
              <a:ext uri="{FF2B5EF4-FFF2-40B4-BE49-F238E27FC236}">
                <a16:creationId xmlns:a16="http://schemas.microsoft.com/office/drawing/2014/main" id="{74227E74-BD2E-1EE4-EF0F-B0EDEAF5785E}"/>
              </a:ext>
            </a:extLst>
          </p:cNvPr>
          <p:cNvSpPr txBox="1">
            <a:spLocks/>
          </p:cNvSpPr>
          <p:nvPr/>
        </p:nvSpPr>
        <p:spPr>
          <a:xfrm>
            <a:off x="1453874" y="1652337"/>
            <a:ext cx="21469899"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685800">
              <a:lnSpc>
                <a:spcPct val="120000"/>
              </a:lnSpc>
              <a:buFont typeface="Arial" panose="020B0604020202020204" pitchFamily="34" charset="0"/>
              <a:buChar char="•"/>
            </a:pPr>
            <a:r>
              <a:rPr lang="en-GB" sz="4400" dirty="0"/>
              <a:t>The word nexus, (from the Latin verb “</a:t>
            </a:r>
            <a:r>
              <a:rPr lang="en-GB" sz="4400" dirty="0" err="1"/>
              <a:t>nectere</a:t>
            </a:r>
            <a:r>
              <a:rPr lang="en-GB" sz="4400" dirty="0"/>
              <a:t>”), means “to connect”, and is defined as “one or more connections linking two or more things”. It has been used in philosophy, cell biology and economics. This word conveys the interactions (dependencies or interdependencies) between two or more elements.</a:t>
            </a:r>
          </a:p>
          <a:p>
            <a:pPr marL="685800" indent="-685800">
              <a:lnSpc>
                <a:spcPct val="120000"/>
              </a:lnSpc>
              <a:buFont typeface="Arial" panose="020B0604020202020204" pitchFamily="34" charset="0"/>
              <a:buChar char="•"/>
            </a:pPr>
            <a:r>
              <a:rPr lang="en-GB" sz="4400" dirty="0"/>
              <a:t>According to the background paper of the Bonn 2011 Nexus Conference, the nexus approach is defined as “an approach that integrates management and governance across sectors and scales”.</a:t>
            </a:r>
          </a:p>
          <a:p>
            <a:pPr marL="685800" indent="-685800">
              <a:lnSpc>
                <a:spcPct val="120000"/>
              </a:lnSpc>
              <a:buFont typeface="Arial" panose="020B0604020202020204" pitchFamily="34" charset="0"/>
              <a:buChar char="•"/>
            </a:pPr>
            <a:r>
              <a:rPr lang="en-GB" sz="4400" dirty="0"/>
              <a:t>The nexus approach highlights the interconnections and </a:t>
            </a:r>
            <a:r>
              <a:rPr lang="en-GB" sz="4400" b="1" dirty="0"/>
              <a:t>interdependence</a:t>
            </a:r>
            <a:r>
              <a:rPr lang="en-GB" sz="4400" dirty="0"/>
              <a:t> of </a:t>
            </a:r>
            <a:r>
              <a:rPr lang="en-GB" sz="4400" b="1" dirty="0"/>
              <a:t>water, energy and food security </a:t>
            </a:r>
            <a:r>
              <a:rPr lang="en-GB" sz="4400" i="1" dirty="0"/>
              <a:t>(including nutrition and health)</a:t>
            </a:r>
            <a:r>
              <a:rPr lang="en-GB" sz="4400" dirty="0"/>
              <a:t> and the </a:t>
            </a:r>
            <a:r>
              <a:rPr lang="en-GB" sz="4400" b="1" dirty="0"/>
              <a:t>natural</a:t>
            </a:r>
            <a:r>
              <a:rPr lang="en-GB" sz="4400" dirty="0"/>
              <a:t> </a:t>
            </a:r>
            <a:r>
              <a:rPr lang="en-GB" sz="4400" b="1" dirty="0"/>
              <a:t>resources</a:t>
            </a:r>
            <a:r>
              <a:rPr lang="en-GB" sz="4400" dirty="0"/>
              <a:t> that underpin that security – water, soil and land.</a:t>
            </a:r>
          </a:p>
          <a:p>
            <a:pPr marL="685800" indent="-685800">
              <a:lnSpc>
                <a:spcPct val="120000"/>
              </a:lnSpc>
              <a:buFont typeface="Arial" panose="020B0604020202020204" pitchFamily="34" charset="0"/>
              <a:buChar char="•"/>
            </a:pPr>
            <a:r>
              <a:rPr lang="en-GB" sz="4400" dirty="0"/>
              <a:t>Human resources managing these natural resources are key role players.</a:t>
            </a:r>
          </a:p>
          <a:p>
            <a:pPr marL="685800" indent="-685800">
              <a:lnSpc>
                <a:spcPct val="120000"/>
              </a:lnSpc>
              <a:buFont typeface="Arial" panose="020B0604020202020204" pitchFamily="34" charset="0"/>
              <a:buChar char="•"/>
            </a:pPr>
            <a:r>
              <a:rPr lang="en-GB" sz="4400" dirty="0"/>
              <a:t>The interconnections can be synergistic (synergies) or adverse (trade-offs).</a:t>
            </a:r>
          </a:p>
        </p:txBody>
      </p:sp>
    </p:spTree>
    <p:extLst>
      <p:ext uri="{BB962C8B-B14F-4D97-AF65-F5344CB8AC3E}">
        <p14:creationId xmlns:p14="http://schemas.microsoft.com/office/powerpoint/2010/main" val="849833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65EED-945B-6A77-1081-F3DE77AEDCB5}"/>
            </a:ext>
          </a:extLst>
        </p:cNvPr>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1BBD7089-F1FC-7FE3-B7DE-9E62082EA574}"/>
              </a:ext>
            </a:extLst>
          </p:cNvPr>
          <p:cNvSpPr txBox="1">
            <a:spLocks/>
          </p:cNvSpPr>
          <p:nvPr/>
        </p:nvSpPr>
        <p:spPr>
          <a:xfrm>
            <a:off x="1453873" y="2048613"/>
            <a:ext cx="24207693"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dirty="0"/>
              <a:t>Case 4: </a:t>
            </a:r>
            <a:r>
              <a:rPr lang="en-ZA" sz="4800" b="1" dirty="0"/>
              <a:t>The WASSMO Concept:</a:t>
            </a:r>
          </a:p>
          <a:p>
            <a:r>
              <a:rPr lang="en-US" sz="4800" b="1" dirty="0"/>
              <a:t>Water and Sanitation Sector Systems Monitoring and Reporting System</a:t>
            </a:r>
          </a:p>
          <a:p>
            <a:endParaRPr lang="en-US" sz="4800" b="1" dirty="0"/>
          </a:p>
          <a:p>
            <a:endParaRPr lang="en-US" sz="4800" b="1" dirty="0"/>
          </a:p>
          <a:p>
            <a:endParaRPr lang="en-US" sz="4800" b="1" dirty="0"/>
          </a:p>
          <a:p>
            <a:endParaRPr lang="en-US" sz="4800" b="1" dirty="0"/>
          </a:p>
          <a:p>
            <a:endParaRPr lang="en-GB" sz="4800" dirty="0"/>
          </a:p>
        </p:txBody>
      </p:sp>
      <p:graphicFrame>
        <p:nvGraphicFramePr>
          <p:cNvPr id="2" name="Table 1">
            <a:extLst>
              <a:ext uri="{FF2B5EF4-FFF2-40B4-BE49-F238E27FC236}">
                <a16:creationId xmlns:a16="http://schemas.microsoft.com/office/drawing/2014/main" id="{1542A942-7A7F-2374-8707-33A22E75D173}"/>
              </a:ext>
            </a:extLst>
          </p:cNvPr>
          <p:cNvGraphicFramePr>
            <a:graphicFrameLocks noGrp="1"/>
          </p:cNvGraphicFramePr>
          <p:nvPr/>
        </p:nvGraphicFramePr>
        <p:xfrm>
          <a:off x="2514600" y="4066580"/>
          <a:ext cx="17932940" cy="3850050"/>
        </p:xfrm>
        <a:graphic>
          <a:graphicData uri="http://schemas.openxmlformats.org/drawingml/2006/table">
            <a:tbl>
              <a:tblPr>
                <a:tableStyleId>{5C22544A-7EE6-4342-B048-85BDC9FD1C3A}</a:tableStyleId>
              </a:tblPr>
              <a:tblGrid>
                <a:gridCol w="6532123">
                  <a:extLst>
                    <a:ext uri="{9D8B030D-6E8A-4147-A177-3AD203B41FA5}">
                      <a16:colId xmlns:a16="http://schemas.microsoft.com/office/drawing/2014/main" val="4227556415"/>
                    </a:ext>
                  </a:extLst>
                </a:gridCol>
                <a:gridCol w="11400817">
                  <a:extLst>
                    <a:ext uri="{9D8B030D-6E8A-4147-A177-3AD203B41FA5}">
                      <a16:colId xmlns:a16="http://schemas.microsoft.com/office/drawing/2014/main" val="1176081519"/>
                    </a:ext>
                  </a:extLst>
                </a:gridCol>
              </a:tblGrid>
              <a:tr h="591445">
                <a:tc>
                  <a:txBody>
                    <a:bodyPr/>
                    <a:lstStyle/>
                    <a:p>
                      <a:pPr algn="l" fontAlgn="ctr">
                        <a:buNone/>
                      </a:pPr>
                      <a:r>
                        <a:rPr lang="en-ZA" sz="4000" b="1" u="none" strike="noStrike">
                          <a:effectLst/>
                        </a:rPr>
                        <a:t>Tier</a:t>
                      </a:r>
                      <a:endParaRPr lang="en-ZA" sz="4000" b="1" i="0" u="none" strike="noStrike">
                        <a:solidFill>
                          <a:srgbClr val="0F1115"/>
                        </a:solidFill>
                        <a:effectLst/>
                        <a:latin typeface="Segoe UI" panose="020B0502040204020203" pitchFamily="34" charset="0"/>
                      </a:endParaRPr>
                    </a:p>
                  </a:txBody>
                  <a:tcPr marL="45048" marR="3754" marT="3754" marB="0" anchor="ctr"/>
                </a:tc>
                <a:tc>
                  <a:txBody>
                    <a:bodyPr/>
                    <a:lstStyle/>
                    <a:p>
                      <a:pPr algn="l" fontAlgn="ctr">
                        <a:buNone/>
                      </a:pPr>
                      <a:r>
                        <a:rPr lang="en-ZA" sz="4000" b="1" u="none" strike="noStrike" dirty="0">
                          <a:effectLst/>
                        </a:rPr>
                        <a:t>Focus</a:t>
                      </a:r>
                      <a:endParaRPr lang="en-ZA" sz="4000" b="1" i="0" u="none" strike="noStrike" dirty="0">
                        <a:solidFill>
                          <a:srgbClr val="0F1115"/>
                        </a:solidFill>
                        <a:effectLst/>
                        <a:latin typeface="Segoe UI" panose="020B0502040204020203" pitchFamily="34" charset="0"/>
                      </a:endParaRPr>
                    </a:p>
                  </a:txBody>
                  <a:tcPr marL="45048" marR="3754" marT="3754" marB="0" anchor="ctr"/>
                </a:tc>
                <a:extLst>
                  <a:ext uri="{0D108BD9-81ED-4DB2-BD59-A6C34878D82A}">
                    <a16:rowId xmlns:a16="http://schemas.microsoft.com/office/drawing/2014/main" val="1729338227"/>
                  </a:ext>
                </a:extLst>
              </a:tr>
              <a:tr h="985742">
                <a:tc>
                  <a:txBody>
                    <a:bodyPr/>
                    <a:lstStyle/>
                    <a:p>
                      <a:pPr algn="l" fontAlgn="ctr">
                        <a:buNone/>
                      </a:pPr>
                      <a:r>
                        <a:rPr lang="en-ZA" sz="4000" u="none" strike="noStrike" dirty="0">
                          <a:effectLst/>
                        </a:rPr>
                        <a:t>Tier 1: Continental</a:t>
                      </a:r>
                      <a:endParaRPr lang="en-ZA" sz="4000" b="0" i="0" u="none" strike="noStrike" dirty="0">
                        <a:solidFill>
                          <a:srgbClr val="0F1115"/>
                        </a:solidFill>
                        <a:effectLst/>
                        <a:latin typeface="Segoe UI" panose="020B0502040204020203" pitchFamily="34" charset="0"/>
                      </a:endParaRPr>
                    </a:p>
                  </a:txBody>
                  <a:tcPr marL="45048" marR="3754" marT="3754" marB="0" anchor="ctr"/>
                </a:tc>
                <a:tc>
                  <a:txBody>
                    <a:bodyPr/>
                    <a:lstStyle/>
                    <a:p>
                      <a:pPr algn="l" fontAlgn="ctr">
                        <a:buNone/>
                      </a:pPr>
                      <a:r>
                        <a:rPr lang="en-ZA" sz="4000" u="none" strike="noStrike">
                          <a:effectLst/>
                        </a:rPr>
                        <a:t>Harmonized standards, open data protocols</a:t>
                      </a:r>
                      <a:endParaRPr lang="en-ZA" sz="4000" b="0" i="0" u="none" strike="noStrike">
                        <a:solidFill>
                          <a:srgbClr val="0F1115"/>
                        </a:solidFill>
                        <a:effectLst/>
                        <a:latin typeface="Segoe UI" panose="020B0502040204020203" pitchFamily="34" charset="0"/>
                      </a:endParaRPr>
                    </a:p>
                  </a:txBody>
                  <a:tcPr marL="45048" marR="3754" marT="3754" marB="0" anchor="ctr"/>
                </a:tc>
                <a:extLst>
                  <a:ext uri="{0D108BD9-81ED-4DB2-BD59-A6C34878D82A}">
                    <a16:rowId xmlns:a16="http://schemas.microsoft.com/office/drawing/2014/main" val="862598751"/>
                  </a:ext>
                </a:extLst>
              </a:tr>
              <a:tr h="1182890">
                <a:tc>
                  <a:txBody>
                    <a:bodyPr/>
                    <a:lstStyle/>
                    <a:p>
                      <a:pPr algn="l" fontAlgn="ctr">
                        <a:buNone/>
                      </a:pPr>
                      <a:r>
                        <a:rPr lang="en-ZA" sz="4000" u="none" strike="noStrike">
                          <a:effectLst/>
                        </a:rPr>
                        <a:t>Tier 2: Regional</a:t>
                      </a:r>
                      <a:endParaRPr lang="en-ZA" sz="4000" b="0" i="0" u="none" strike="noStrike">
                        <a:solidFill>
                          <a:srgbClr val="0F1115"/>
                        </a:solidFill>
                        <a:effectLst/>
                        <a:latin typeface="Segoe UI" panose="020B0502040204020203" pitchFamily="34" charset="0"/>
                      </a:endParaRPr>
                    </a:p>
                  </a:txBody>
                  <a:tcPr marL="45048" marR="3754" marT="3754" marB="0" anchor="ctr"/>
                </a:tc>
                <a:tc>
                  <a:txBody>
                    <a:bodyPr/>
                    <a:lstStyle/>
                    <a:p>
                      <a:pPr algn="l" fontAlgn="ctr">
                        <a:buNone/>
                      </a:pPr>
                      <a:r>
                        <a:rPr lang="en-ZA" sz="4000" u="none" strike="noStrike">
                          <a:effectLst/>
                        </a:rPr>
                        <a:t>Interoperable platforms, shared infrastructure</a:t>
                      </a:r>
                      <a:endParaRPr lang="en-ZA" sz="4000" b="0" i="0" u="none" strike="noStrike">
                        <a:solidFill>
                          <a:srgbClr val="0F1115"/>
                        </a:solidFill>
                        <a:effectLst/>
                        <a:latin typeface="Segoe UI" panose="020B0502040204020203" pitchFamily="34" charset="0"/>
                      </a:endParaRPr>
                    </a:p>
                  </a:txBody>
                  <a:tcPr marL="45048" marR="3754" marT="3754" marB="0" anchor="ctr"/>
                </a:tc>
                <a:extLst>
                  <a:ext uri="{0D108BD9-81ED-4DB2-BD59-A6C34878D82A}">
                    <a16:rowId xmlns:a16="http://schemas.microsoft.com/office/drawing/2014/main" val="3768553153"/>
                  </a:ext>
                </a:extLst>
              </a:tr>
              <a:tr h="1068064">
                <a:tc>
                  <a:txBody>
                    <a:bodyPr/>
                    <a:lstStyle/>
                    <a:p>
                      <a:pPr algn="l" fontAlgn="ctr">
                        <a:buNone/>
                      </a:pPr>
                      <a:r>
                        <a:rPr lang="en-ZA" sz="4000" u="none" strike="noStrike">
                          <a:effectLst/>
                        </a:rPr>
                        <a:t>Tier 3: National</a:t>
                      </a:r>
                      <a:endParaRPr lang="en-ZA" sz="4000" b="0" i="0" u="none" strike="noStrike">
                        <a:solidFill>
                          <a:srgbClr val="0F1115"/>
                        </a:solidFill>
                        <a:effectLst/>
                        <a:latin typeface="Segoe UI" panose="020B0502040204020203" pitchFamily="34" charset="0"/>
                      </a:endParaRPr>
                    </a:p>
                  </a:txBody>
                  <a:tcPr marL="45048" marR="3754" marT="3754" marB="0" anchor="ctr"/>
                </a:tc>
                <a:tc>
                  <a:txBody>
                    <a:bodyPr/>
                    <a:lstStyle/>
                    <a:p>
                      <a:pPr algn="l" fontAlgn="ctr">
                        <a:buNone/>
                      </a:pPr>
                      <a:r>
                        <a:rPr lang="en-ZA" sz="4000" u="none" strike="noStrike" dirty="0">
                          <a:effectLst/>
                        </a:rPr>
                        <a:t>Integrated monitoring, capacity building</a:t>
                      </a:r>
                      <a:endParaRPr lang="en-ZA" sz="4000" b="0" i="0" u="none" strike="noStrike" dirty="0">
                        <a:solidFill>
                          <a:srgbClr val="0F1115"/>
                        </a:solidFill>
                        <a:effectLst/>
                        <a:latin typeface="Segoe UI" panose="020B0502040204020203" pitchFamily="34" charset="0"/>
                      </a:endParaRPr>
                    </a:p>
                  </a:txBody>
                  <a:tcPr marL="45048" marR="3754" marT="3754" marB="0" anchor="ctr"/>
                </a:tc>
                <a:extLst>
                  <a:ext uri="{0D108BD9-81ED-4DB2-BD59-A6C34878D82A}">
                    <a16:rowId xmlns:a16="http://schemas.microsoft.com/office/drawing/2014/main" val="2972137491"/>
                  </a:ext>
                </a:extLst>
              </a:tr>
            </a:tbl>
          </a:graphicData>
        </a:graphic>
      </p:graphicFrame>
      <p:sp>
        <p:nvSpPr>
          <p:cNvPr id="12" name="Title 11">
            <a:extLst>
              <a:ext uri="{FF2B5EF4-FFF2-40B4-BE49-F238E27FC236}">
                <a16:creationId xmlns:a16="http://schemas.microsoft.com/office/drawing/2014/main" id="{EBD4F459-37A2-C4B9-B3AC-C052F9A31E66}"/>
              </a:ext>
            </a:extLst>
          </p:cNvPr>
          <p:cNvSpPr>
            <a:spLocks noGrp="1"/>
          </p:cNvSpPr>
          <p:nvPr>
            <p:ph type="title"/>
          </p:nvPr>
        </p:nvSpPr>
        <p:spPr/>
        <p:txBody>
          <a:bodyPr/>
          <a:lstStyle/>
          <a:p>
            <a:endParaRPr lang="en-ZA"/>
          </a:p>
        </p:txBody>
      </p:sp>
      <p:sp>
        <p:nvSpPr>
          <p:cNvPr id="4" name="Rectangle 1">
            <a:extLst>
              <a:ext uri="{FF2B5EF4-FFF2-40B4-BE49-F238E27FC236}">
                <a16:creationId xmlns:a16="http://schemas.microsoft.com/office/drawing/2014/main" id="{FB5FFC13-6AC4-053E-3CE0-1ED836FBE321}"/>
              </a:ext>
            </a:extLst>
          </p:cNvPr>
          <p:cNvSpPr>
            <a:spLocks noChangeArrowheads="1"/>
          </p:cNvSpPr>
          <p:nvPr/>
        </p:nvSpPr>
        <p:spPr bwMode="auto">
          <a:xfrm rot="20826712">
            <a:off x="1880085" y="9079731"/>
            <a:ext cx="981287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0" b="0" i="0" u="none" strike="noStrike" cap="none" normalizeH="0" baseline="0" dirty="0">
                <a:ln>
                  <a:noFill/>
                </a:ln>
                <a:solidFill>
                  <a:srgbClr val="FF0000"/>
                </a:solidFill>
                <a:effectLst/>
                <a:latin typeface="Aptos" panose="020B0004020202020204" pitchFamily="34" charset="0"/>
              </a:rPr>
              <a:t>WASSMO tracks 7 Thematic areas: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0" b="0" i="0" u="none" strike="noStrike" cap="none" normalizeH="0" baseline="0" dirty="0">
                <a:ln>
                  <a:noFill/>
                </a:ln>
                <a:solidFill>
                  <a:srgbClr val="FF0000"/>
                </a:solidFill>
                <a:effectLst/>
                <a:latin typeface="Aptos" panose="020B0004020202020204" pitchFamily="34" charset="0"/>
              </a:rPr>
              <a:t>creating WEF Nexus opportunity </a:t>
            </a:r>
            <a:endParaRPr kumimoji="0" lang="en-US" altLang="en-US" sz="5000" b="0" i="0" u="none" strike="noStrike" cap="none" normalizeH="0" baseline="0" dirty="0">
              <a:ln>
                <a:noFill/>
              </a:ln>
              <a:solidFill>
                <a:srgbClr val="FF0000"/>
              </a:solidFill>
              <a:effectLst/>
              <a:latin typeface="Arial" panose="020B0604020202020204" pitchFamily="34" charset="0"/>
            </a:endParaRPr>
          </a:p>
        </p:txBody>
      </p:sp>
      <p:sp>
        <p:nvSpPr>
          <p:cNvPr id="6" name="TextBox 5">
            <a:extLst>
              <a:ext uri="{FF2B5EF4-FFF2-40B4-BE49-F238E27FC236}">
                <a16:creationId xmlns:a16="http://schemas.microsoft.com/office/drawing/2014/main" id="{9A2DF8B0-FBCB-DBDE-20BE-2D7BBB54E82F}"/>
              </a:ext>
            </a:extLst>
          </p:cNvPr>
          <p:cNvSpPr txBox="1"/>
          <p:nvPr/>
        </p:nvSpPr>
        <p:spPr>
          <a:xfrm>
            <a:off x="11551338" y="9310811"/>
            <a:ext cx="12826312" cy="3862596"/>
          </a:xfrm>
          <a:prstGeom prst="rect">
            <a:avLst/>
          </a:prstGeom>
          <a:noFill/>
        </p:spPr>
        <p:txBody>
          <a:bodyPr wrap="square">
            <a:spAutoFit/>
          </a:bodyPr>
          <a:lstStyle/>
          <a:p>
            <a:pPr marL="742950" indent="-742950">
              <a:buFont typeface="+mj-lt"/>
              <a:buAutoNum type="arabicPeriod"/>
            </a:pPr>
            <a:r>
              <a:rPr lang="en-US" sz="3500" b="1" i="0" kern="1200" dirty="0">
                <a:solidFill>
                  <a:srgbClr val="C00000"/>
                </a:solidFill>
                <a:effectLst/>
                <a:latin typeface="Montserrat Light" charset="0"/>
                <a:ea typeface="+mn-ea"/>
                <a:cs typeface="+mn-cs"/>
              </a:rPr>
              <a:t>Water infrastructure for growth</a:t>
            </a:r>
            <a:endParaRPr lang="en-US" sz="3500" b="0" i="0" kern="1200" dirty="0">
              <a:solidFill>
                <a:srgbClr val="C00000"/>
              </a:solidFill>
              <a:effectLst/>
              <a:latin typeface="Montserrat Light" charset="0"/>
              <a:ea typeface="+mn-ea"/>
              <a:cs typeface="+mn-cs"/>
            </a:endParaRPr>
          </a:p>
          <a:p>
            <a:pPr marL="742950" indent="-742950">
              <a:buFont typeface="+mj-lt"/>
              <a:buAutoNum type="arabicPeriod"/>
            </a:pPr>
            <a:r>
              <a:rPr lang="en-US" sz="3500" b="1" i="0" kern="1200" dirty="0">
                <a:solidFill>
                  <a:srgbClr val="C00000"/>
                </a:solidFill>
                <a:effectLst/>
                <a:latin typeface="Montserrat Light" charset="0"/>
                <a:ea typeface="+mn-ea"/>
                <a:cs typeface="+mn-cs"/>
              </a:rPr>
              <a:t>Managing and protecting water resources</a:t>
            </a:r>
            <a:endParaRPr lang="en-US" sz="3500" b="0" i="0" kern="1200" dirty="0">
              <a:solidFill>
                <a:srgbClr val="C00000"/>
              </a:solidFill>
              <a:effectLst/>
              <a:latin typeface="Montserrat Light" charset="0"/>
              <a:ea typeface="+mn-ea"/>
              <a:cs typeface="+mn-cs"/>
            </a:endParaRPr>
          </a:p>
          <a:p>
            <a:pPr marL="742950" indent="-742950">
              <a:buFont typeface="+mj-lt"/>
              <a:buAutoNum type="arabicPeriod"/>
            </a:pPr>
            <a:r>
              <a:rPr lang="en-US" sz="3500" b="1" i="0" kern="1200" dirty="0">
                <a:solidFill>
                  <a:srgbClr val="C00000"/>
                </a:solidFill>
                <a:effectLst/>
                <a:latin typeface="Montserrat Light" charset="0"/>
                <a:ea typeface="+mn-ea"/>
                <a:cs typeface="+mn-cs"/>
              </a:rPr>
              <a:t>Water supply, sanitation, hygiene and wastewater</a:t>
            </a:r>
            <a:endParaRPr lang="en-US" sz="3500" b="0" i="0" kern="1200" dirty="0">
              <a:solidFill>
                <a:srgbClr val="C00000"/>
              </a:solidFill>
              <a:effectLst/>
              <a:latin typeface="Montserrat Light" charset="0"/>
              <a:ea typeface="+mn-ea"/>
              <a:cs typeface="+mn-cs"/>
            </a:endParaRPr>
          </a:p>
          <a:p>
            <a:pPr marL="742950" indent="-742950">
              <a:buFont typeface="+mj-lt"/>
              <a:buAutoNum type="arabicPeriod"/>
            </a:pPr>
            <a:r>
              <a:rPr lang="en-US" sz="3500" b="1" i="0" kern="1200" dirty="0">
                <a:solidFill>
                  <a:srgbClr val="C00000"/>
                </a:solidFill>
                <a:effectLst/>
                <a:latin typeface="Montserrat Light" charset="0"/>
                <a:ea typeface="+mn-ea"/>
                <a:cs typeface="+mn-cs"/>
              </a:rPr>
              <a:t>Climate change and disaster risk reduction (DRR)</a:t>
            </a:r>
            <a:endParaRPr lang="en-US" sz="3500" b="0" i="0" kern="1200" dirty="0">
              <a:solidFill>
                <a:srgbClr val="C00000"/>
              </a:solidFill>
              <a:effectLst/>
              <a:latin typeface="Montserrat Light" charset="0"/>
              <a:ea typeface="+mn-ea"/>
              <a:cs typeface="+mn-cs"/>
            </a:endParaRPr>
          </a:p>
          <a:p>
            <a:pPr marL="742950" indent="-742950">
              <a:buFont typeface="+mj-lt"/>
              <a:buAutoNum type="arabicPeriod"/>
            </a:pPr>
            <a:r>
              <a:rPr lang="en-US" sz="3500" b="1" i="0" kern="1200" dirty="0">
                <a:solidFill>
                  <a:srgbClr val="C00000"/>
                </a:solidFill>
                <a:effectLst/>
                <a:latin typeface="Montserrat Light" charset="0"/>
                <a:ea typeface="+mn-ea"/>
                <a:cs typeface="+mn-cs"/>
              </a:rPr>
              <a:t>Governance and institutions</a:t>
            </a:r>
            <a:endParaRPr lang="en-US" sz="3500" b="0" i="0" kern="1200" dirty="0">
              <a:solidFill>
                <a:srgbClr val="C00000"/>
              </a:solidFill>
              <a:effectLst/>
              <a:latin typeface="Montserrat Light" charset="0"/>
              <a:ea typeface="+mn-ea"/>
              <a:cs typeface="+mn-cs"/>
            </a:endParaRPr>
          </a:p>
          <a:p>
            <a:pPr marL="742950" indent="-742950">
              <a:buFont typeface="+mj-lt"/>
              <a:buAutoNum type="arabicPeriod"/>
            </a:pPr>
            <a:r>
              <a:rPr lang="en-US" sz="3500" b="1" i="0" kern="1200" dirty="0">
                <a:solidFill>
                  <a:srgbClr val="C00000"/>
                </a:solidFill>
                <a:effectLst/>
                <a:latin typeface="Montserrat Light" charset="0"/>
                <a:ea typeface="+mn-ea"/>
                <a:cs typeface="+mn-cs"/>
              </a:rPr>
              <a:t>Financing</a:t>
            </a:r>
            <a:endParaRPr lang="en-US" sz="3500" b="0" i="0" kern="1200" dirty="0">
              <a:solidFill>
                <a:srgbClr val="C00000"/>
              </a:solidFill>
              <a:effectLst/>
              <a:latin typeface="Montserrat Light" charset="0"/>
              <a:ea typeface="+mn-ea"/>
              <a:cs typeface="+mn-cs"/>
            </a:endParaRPr>
          </a:p>
          <a:p>
            <a:pPr marL="742950" indent="-742950">
              <a:buFont typeface="+mj-lt"/>
              <a:buAutoNum type="arabicPeriod"/>
            </a:pPr>
            <a:r>
              <a:rPr lang="en-US" sz="3500" b="1" i="0" u="none" strike="noStrike" kern="1200" dirty="0">
                <a:solidFill>
                  <a:srgbClr val="C00000"/>
                </a:solidFill>
                <a:effectLst/>
                <a:latin typeface="Montserrat Light" charset="0"/>
                <a:ea typeface="+mn-ea"/>
                <a:cs typeface="+mn-cs"/>
              </a:rPr>
              <a:t>Information management and capacity development</a:t>
            </a:r>
            <a:endParaRPr lang="en-ZA" sz="3500" dirty="0">
              <a:solidFill>
                <a:srgbClr val="C00000"/>
              </a:solidFill>
            </a:endParaRPr>
          </a:p>
        </p:txBody>
      </p:sp>
    </p:spTree>
    <p:extLst>
      <p:ext uri="{BB962C8B-B14F-4D97-AF65-F5344CB8AC3E}">
        <p14:creationId xmlns:p14="http://schemas.microsoft.com/office/powerpoint/2010/main" val="2928726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3CFE2-DC41-C847-BFAF-C57CBC642B31}"/>
            </a:ext>
          </a:extLst>
        </p:cNvPr>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DDDC99A7-FBF8-2D4A-0737-D5D14B039127}"/>
              </a:ext>
            </a:extLst>
          </p:cNvPr>
          <p:cNvSpPr txBox="1">
            <a:spLocks/>
          </p:cNvSpPr>
          <p:nvPr/>
        </p:nvSpPr>
        <p:spPr>
          <a:xfrm>
            <a:off x="1453873" y="2048613"/>
            <a:ext cx="24207693"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dirty="0"/>
              <a:t>Case 4: </a:t>
            </a:r>
            <a:r>
              <a:rPr lang="en-ZA" sz="4800" b="1" dirty="0"/>
              <a:t>The WASSMO Concept:</a:t>
            </a:r>
          </a:p>
          <a:p>
            <a:r>
              <a:rPr lang="en-US" sz="4800" b="1" dirty="0"/>
              <a:t>Water and Sanitation Sector Systems Monitoring and Reporting System</a:t>
            </a:r>
          </a:p>
          <a:p>
            <a:endParaRPr lang="en-US" sz="4800" b="1" dirty="0"/>
          </a:p>
          <a:p>
            <a:endParaRPr lang="en-US" sz="4800" b="1" dirty="0"/>
          </a:p>
          <a:p>
            <a:endParaRPr lang="en-US" sz="4800" b="1" dirty="0"/>
          </a:p>
          <a:p>
            <a:endParaRPr lang="en-US" sz="4800" b="1" dirty="0"/>
          </a:p>
          <a:p>
            <a:endParaRPr lang="en-GB" sz="4800" dirty="0"/>
          </a:p>
        </p:txBody>
      </p:sp>
      <p:sp>
        <p:nvSpPr>
          <p:cNvPr id="6" name="TextBox 5">
            <a:extLst>
              <a:ext uri="{FF2B5EF4-FFF2-40B4-BE49-F238E27FC236}">
                <a16:creationId xmlns:a16="http://schemas.microsoft.com/office/drawing/2014/main" id="{D2611E71-75FC-99DF-EB61-7827577E1555}"/>
              </a:ext>
            </a:extLst>
          </p:cNvPr>
          <p:cNvSpPr txBox="1"/>
          <p:nvPr/>
        </p:nvSpPr>
        <p:spPr>
          <a:xfrm>
            <a:off x="3930110" y="7881275"/>
            <a:ext cx="18691849" cy="5801588"/>
          </a:xfrm>
          <a:prstGeom prst="rect">
            <a:avLst/>
          </a:prstGeom>
          <a:noFill/>
        </p:spPr>
        <p:txBody>
          <a:bodyPr wrap="square">
            <a:spAutoFit/>
          </a:bodyPr>
          <a:lstStyle/>
          <a:p>
            <a:pPr algn="l">
              <a:spcBef>
                <a:spcPts val="1200"/>
              </a:spcBef>
              <a:spcAft>
                <a:spcPts val="1200"/>
              </a:spcAft>
              <a:buNone/>
            </a:pPr>
            <a:r>
              <a:rPr lang="en-ZA" sz="3700" b="1" i="0" dirty="0">
                <a:solidFill>
                  <a:srgbClr val="0F1115"/>
                </a:solidFill>
                <a:effectLst/>
                <a:latin typeface="quote-cjk-patch"/>
              </a:rPr>
              <a:t>Current Gaps &amp; Opportunities to Improve WASSMO:</a:t>
            </a:r>
            <a:endParaRPr lang="en-ZA" sz="3700" b="0" i="0" dirty="0">
              <a:solidFill>
                <a:srgbClr val="0F1115"/>
              </a:solidFill>
              <a:effectLst/>
              <a:latin typeface="quote-cjk-patch"/>
            </a:endParaRPr>
          </a:p>
          <a:p>
            <a:pPr marL="742950" indent="-742950">
              <a:buFont typeface="+mj-lt"/>
              <a:buAutoNum type="arabicPeriod"/>
            </a:pPr>
            <a:r>
              <a:rPr lang="en-US" sz="3600" b="1" dirty="0">
                <a:latin typeface="Montserrat Light" charset="0"/>
              </a:rPr>
              <a:t>Data completeness &amp; timely reporting</a:t>
            </a:r>
          </a:p>
          <a:p>
            <a:pPr marL="742950" indent="-742950">
              <a:buFont typeface="+mj-lt"/>
              <a:buAutoNum type="arabicPeriod"/>
            </a:pPr>
            <a:r>
              <a:rPr lang="en-US" sz="3600" b="1" dirty="0">
                <a:latin typeface="Montserrat Light" charset="0"/>
              </a:rPr>
              <a:t>Real-time data and continuous reporting</a:t>
            </a:r>
          </a:p>
          <a:p>
            <a:pPr marL="742950" indent="-742950">
              <a:buFont typeface="+mj-lt"/>
              <a:buAutoNum type="arabicPeriod"/>
            </a:pPr>
            <a:r>
              <a:rPr lang="en-US" sz="3600" b="1" dirty="0">
                <a:latin typeface="Montserrat Light" charset="0"/>
              </a:rPr>
              <a:t>Cross-sectoral integration</a:t>
            </a:r>
          </a:p>
          <a:p>
            <a:pPr marL="742950" indent="-742950">
              <a:buFont typeface="+mj-lt"/>
              <a:buAutoNum type="arabicPeriod"/>
            </a:pPr>
            <a:r>
              <a:rPr lang="en-US" sz="3600" b="1" dirty="0">
                <a:latin typeface="Montserrat Light" charset="0"/>
              </a:rPr>
              <a:t>Subnational granularity</a:t>
            </a:r>
          </a:p>
          <a:p>
            <a:pPr marL="742950" indent="-742950">
              <a:buFont typeface="+mj-lt"/>
              <a:buAutoNum type="arabicPeriod"/>
            </a:pPr>
            <a:r>
              <a:rPr lang="en-US" sz="3600" b="1" dirty="0">
                <a:latin typeface="Montserrat Light" charset="0"/>
              </a:rPr>
              <a:t>Improvement Opportunities for WEF Nexus Applications</a:t>
            </a:r>
            <a:endParaRPr lang="en-US" sz="3600" dirty="0">
              <a:latin typeface="Montserrat Light" charset="0"/>
            </a:endParaRPr>
          </a:p>
          <a:p>
            <a:pPr marL="742950" indent="-742950">
              <a:buFont typeface="+mj-lt"/>
              <a:buAutoNum type="arabicPeriod"/>
            </a:pPr>
            <a:r>
              <a:rPr lang="en-US" sz="3600" b="1" dirty="0">
                <a:latin typeface="Montserrat Light" charset="0"/>
              </a:rPr>
              <a:t>Integrate remote sensing</a:t>
            </a:r>
            <a:r>
              <a:rPr lang="en-US" sz="3600" dirty="0">
                <a:latin typeface="Montserrat Light" charset="0"/>
              </a:rPr>
              <a:t> </a:t>
            </a:r>
          </a:p>
          <a:p>
            <a:pPr marL="742950" indent="-742950">
              <a:buFont typeface="+mj-lt"/>
              <a:buAutoNum type="arabicPeriod"/>
            </a:pPr>
            <a:r>
              <a:rPr lang="en-US" sz="3600" b="1" dirty="0">
                <a:latin typeface="Montserrat Light" charset="0"/>
              </a:rPr>
              <a:t>Develop cross-sectoral indicators</a:t>
            </a:r>
            <a:r>
              <a:rPr lang="en-US" sz="3600" dirty="0">
                <a:latin typeface="Montserrat Light" charset="0"/>
              </a:rPr>
              <a:t> </a:t>
            </a:r>
          </a:p>
          <a:p>
            <a:pPr marL="742950" indent="-742950">
              <a:buFont typeface="+mj-lt"/>
              <a:buAutoNum type="arabicPeriod"/>
            </a:pPr>
            <a:r>
              <a:rPr lang="en-US" sz="3600" b="1" dirty="0">
                <a:latin typeface="Montserrat Light" charset="0"/>
              </a:rPr>
              <a:t>Enhance interoperability</a:t>
            </a:r>
            <a:r>
              <a:rPr lang="en-US" sz="3600" dirty="0">
                <a:latin typeface="Montserrat Light" charset="0"/>
              </a:rPr>
              <a:t> </a:t>
            </a:r>
          </a:p>
          <a:p>
            <a:pPr marL="742950" indent="-742950">
              <a:buFont typeface="+mj-lt"/>
              <a:buAutoNum type="arabicPeriod"/>
            </a:pPr>
            <a:r>
              <a:rPr lang="en-US" sz="3600" b="1" dirty="0">
                <a:latin typeface="Montserrat Light" charset="0"/>
              </a:rPr>
              <a:t>Strengthen the WASSMO-Scorecard nexus</a:t>
            </a:r>
            <a:endParaRPr lang="en-ZA" sz="3600" b="0" i="0" dirty="0">
              <a:solidFill>
                <a:srgbClr val="0F1115"/>
              </a:solidFill>
              <a:effectLst/>
              <a:latin typeface="quote-cjk-patch"/>
            </a:endParaRPr>
          </a:p>
        </p:txBody>
      </p:sp>
      <p:sp>
        <p:nvSpPr>
          <p:cNvPr id="5" name="Title 4">
            <a:extLst>
              <a:ext uri="{FF2B5EF4-FFF2-40B4-BE49-F238E27FC236}">
                <a16:creationId xmlns:a16="http://schemas.microsoft.com/office/drawing/2014/main" id="{F4E88D0C-CF5A-3FAA-DA73-BB8F5D0E6873}"/>
              </a:ext>
            </a:extLst>
          </p:cNvPr>
          <p:cNvSpPr>
            <a:spLocks noGrp="1"/>
          </p:cNvSpPr>
          <p:nvPr>
            <p:ph type="title"/>
          </p:nvPr>
        </p:nvSpPr>
        <p:spPr/>
        <p:txBody>
          <a:bodyPr/>
          <a:lstStyle/>
          <a:p>
            <a:endParaRPr lang="en-ZA" dirty="0"/>
          </a:p>
        </p:txBody>
      </p:sp>
      <p:graphicFrame>
        <p:nvGraphicFramePr>
          <p:cNvPr id="8" name="Table 7">
            <a:extLst>
              <a:ext uri="{FF2B5EF4-FFF2-40B4-BE49-F238E27FC236}">
                <a16:creationId xmlns:a16="http://schemas.microsoft.com/office/drawing/2014/main" id="{CC92F00C-A2AB-B8EF-F4FB-569387ECA6E1}"/>
              </a:ext>
            </a:extLst>
          </p:cNvPr>
          <p:cNvGraphicFramePr>
            <a:graphicFrameLocks noGrp="1"/>
          </p:cNvGraphicFramePr>
          <p:nvPr>
            <p:extLst>
              <p:ext uri="{D42A27DB-BD31-4B8C-83A1-F6EECF244321}">
                <p14:modId xmlns:p14="http://schemas.microsoft.com/office/powerpoint/2010/main" val="3404235966"/>
              </p:ext>
            </p:extLst>
          </p:nvPr>
        </p:nvGraphicFramePr>
        <p:xfrm>
          <a:off x="2514600" y="4066580"/>
          <a:ext cx="17932940" cy="3850050"/>
        </p:xfrm>
        <a:graphic>
          <a:graphicData uri="http://schemas.openxmlformats.org/drawingml/2006/table">
            <a:tbl>
              <a:tblPr>
                <a:tableStyleId>{5C22544A-7EE6-4342-B048-85BDC9FD1C3A}</a:tableStyleId>
              </a:tblPr>
              <a:tblGrid>
                <a:gridCol w="6532123">
                  <a:extLst>
                    <a:ext uri="{9D8B030D-6E8A-4147-A177-3AD203B41FA5}">
                      <a16:colId xmlns:a16="http://schemas.microsoft.com/office/drawing/2014/main" val="4227556415"/>
                    </a:ext>
                  </a:extLst>
                </a:gridCol>
                <a:gridCol w="11400817">
                  <a:extLst>
                    <a:ext uri="{9D8B030D-6E8A-4147-A177-3AD203B41FA5}">
                      <a16:colId xmlns:a16="http://schemas.microsoft.com/office/drawing/2014/main" val="1176081519"/>
                    </a:ext>
                  </a:extLst>
                </a:gridCol>
              </a:tblGrid>
              <a:tr h="591445">
                <a:tc>
                  <a:txBody>
                    <a:bodyPr/>
                    <a:lstStyle/>
                    <a:p>
                      <a:pPr algn="l" fontAlgn="ctr">
                        <a:buNone/>
                      </a:pPr>
                      <a:r>
                        <a:rPr lang="en-ZA" sz="4000" b="1" u="none" strike="noStrike" dirty="0">
                          <a:effectLst/>
                        </a:rPr>
                        <a:t>Tier</a:t>
                      </a:r>
                      <a:endParaRPr lang="en-ZA" sz="4000" b="1" i="0" u="none" strike="noStrike" dirty="0">
                        <a:solidFill>
                          <a:srgbClr val="0F1115"/>
                        </a:solidFill>
                        <a:effectLst/>
                        <a:latin typeface="Segoe UI" panose="020B0502040204020203" pitchFamily="34" charset="0"/>
                      </a:endParaRPr>
                    </a:p>
                  </a:txBody>
                  <a:tcPr marL="45048" marR="3754" marT="3754" marB="0" anchor="ctr"/>
                </a:tc>
                <a:tc>
                  <a:txBody>
                    <a:bodyPr/>
                    <a:lstStyle/>
                    <a:p>
                      <a:pPr algn="l" fontAlgn="ctr">
                        <a:buNone/>
                      </a:pPr>
                      <a:r>
                        <a:rPr lang="en-ZA" sz="4000" b="1" u="none" strike="noStrike" dirty="0">
                          <a:effectLst/>
                        </a:rPr>
                        <a:t>Focus</a:t>
                      </a:r>
                      <a:endParaRPr lang="en-ZA" sz="4000" b="1" i="0" u="none" strike="noStrike" dirty="0">
                        <a:solidFill>
                          <a:srgbClr val="0F1115"/>
                        </a:solidFill>
                        <a:effectLst/>
                        <a:latin typeface="Segoe UI" panose="020B0502040204020203" pitchFamily="34" charset="0"/>
                      </a:endParaRPr>
                    </a:p>
                  </a:txBody>
                  <a:tcPr marL="45048" marR="3754" marT="3754" marB="0" anchor="ctr"/>
                </a:tc>
                <a:extLst>
                  <a:ext uri="{0D108BD9-81ED-4DB2-BD59-A6C34878D82A}">
                    <a16:rowId xmlns:a16="http://schemas.microsoft.com/office/drawing/2014/main" val="1729338227"/>
                  </a:ext>
                </a:extLst>
              </a:tr>
              <a:tr h="985742">
                <a:tc>
                  <a:txBody>
                    <a:bodyPr/>
                    <a:lstStyle/>
                    <a:p>
                      <a:pPr algn="l" fontAlgn="ctr">
                        <a:buNone/>
                      </a:pPr>
                      <a:r>
                        <a:rPr lang="en-ZA" sz="4000" u="none" strike="noStrike" dirty="0">
                          <a:effectLst/>
                        </a:rPr>
                        <a:t>Tier 1: Continental</a:t>
                      </a:r>
                      <a:endParaRPr lang="en-ZA" sz="4000" b="0" i="0" u="none" strike="noStrike" dirty="0">
                        <a:solidFill>
                          <a:srgbClr val="0F1115"/>
                        </a:solidFill>
                        <a:effectLst/>
                        <a:latin typeface="Segoe UI" panose="020B0502040204020203" pitchFamily="34" charset="0"/>
                      </a:endParaRPr>
                    </a:p>
                  </a:txBody>
                  <a:tcPr marL="45048" marR="3754" marT="3754" marB="0" anchor="ctr"/>
                </a:tc>
                <a:tc>
                  <a:txBody>
                    <a:bodyPr/>
                    <a:lstStyle/>
                    <a:p>
                      <a:pPr algn="l" fontAlgn="ctr">
                        <a:buNone/>
                      </a:pPr>
                      <a:r>
                        <a:rPr lang="en-ZA" sz="4000" u="none" strike="noStrike">
                          <a:effectLst/>
                        </a:rPr>
                        <a:t>Harmonized standards, open data protocols</a:t>
                      </a:r>
                      <a:endParaRPr lang="en-ZA" sz="4000" b="0" i="0" u="none" strike="noStrike">
                        <a:solidFill>
                          <a:srgbClr val="0F1115"/>
                        </a:solidFill>
                        <a:effectLst/>
                        <a:latin typeface="Segoe UI" panose="020B0502040204020203" pitchFamily="34" charset="0"/>
                      </a:endParaRPr>
                    </a:p>
                  </a:txBody>
                  <a:tcPr marL="45048" marR="3754" marT="3754" marB="0" anchor="ctr"/>
                </a:tc>
                <a:extLst>
                  <a:ext uri="{0D108BD9-81ED-4DB2-BD59-A6C34878D82A}">
                    <a16:rowId xmlns:a16="http://schemas.microsoft.com/office/drawing/2014/main" val="862598751"/>
                  </a:ext>
                </a:extLst>
              </a:tr>
              <a:tr h="1182890">
                <a:tc>
                  <a:txBody>
                    <a:bodyPr/>
                    <a:lstStyle/>
                    <a:p>
                      <a:pPr algn="l" fontAlgn="ctr">
                        <a:buNone/>
                      </a:pPr>
                      <a:r>
                        <a:rPr lang="en-ZA" sz="4000" u="none" strike="noStrike">
                          <a:effectLst/>
                        </a:rPr>
                        <a:t>Tier 2: Regional</a:t>
                      </a:r>
                      <a:endParaRPr lang="en-ZA" sz="4000" b="0" i="0" u="none" strike="noStrike">
                        <a:solidFill>
                          <a:srgbClr val="0F1115"/>
                        </a:solidFill>
                        <a:effectLst/>
                        <a:latin typeface="Segoe UI" panose="020B0502040204020203" pitchFamily="34" charset="0"/>
                      </a:endParaRPr>
                    </a:p>
                  </a:txBody>
                  <a:tcPr marL="45048" marR="3754" marT="3754" marB="0" anchor="ctr"/>
                </a:tc>
                <a:tc>
                  <a:txBody>
                    <a:bodyPr/>
                    <a:lstStyle/>
                    <a:p>
                      <a:pPr algn="l" fontAlgn="ctr">
                        <a:buNone/>
                      </a:pPr>
                      <a:r>
                        <a:rPr lang="en-ZA" sz="4000" u="none" strike="noStrike">
                          <a:effectLst/>
                        </a:rPr>
                        <a:t>Interoperable platforms, shared infrastructure</a:t>
                      </a:r>
                      <a:endParaRPr lang="en-ZA" sz="4000" b="0" i="0" u="none" strike="noStrike">
                        <a:solidFill>
                          <a:srgbClr val="0F1115"/>
                        </a:solidFill>
                        <a:effectLst/>
                        <a:latin typeface="Segoe UI" panose="020B0502040204020203" pitchFamily="34" charset="0"/>
                      </a:endParaRPr>
                    </a:p>
                  </a:txBody>
                  <a:tcPr marL="45048" marR="3754" marT="3754" marB="0" anchor="ctr"/>
                </a:tc>
                <a:extLst>
                  <a:ext uri="{0D108BD9-81ED-4DB2-BD59-A6C34878D82A}">
                    <a16:rowId xmlns:a16="http://schemas.microsoft.com/office/drawing/2014/main" val="3768553153"/>
                  </a:ext>
                </a:extLst>
              </a:tr>
              <a:tr h="1068064">
                <a:tc>
                  <a:txBody>
                    <a:bodyPr/>
                    <a:lstStyle/>
                    <a:p>
                      <a:pPr algn="l" fontAlgn="ctr">
                        <a:buNone/>
                      </a:pPr>
                      <a:r>
                        <a:rPr lang="en-ZA" sz="4000" u="none" strike="noStrike" dirty="0">
                          <a:effectLst/>
                        </a:rPr>
                        <a:t>Tier 3: National</a:t>
                      </a:r>
                      <a:endParaRPr lang="en-ZA" sz="4000" b="0" i="0" u="none" strike="noStrike" dirty="0">
                        <a:solidFill>
                          <a:srgbClr val="0F1115"/>
                        </a:solidFill>
                        <a:effectLst/>
                        <a:latin typeface="Segoe UI" panose="020B0502040204020203" pitchFamily="34" charset="0"/>
                      </a:endParaRPr>
                    </a:p>
                  </a:txBody>
                  <a:tcPr marL="45048" marR="3754" marT="3754" marB="0" anchor="ctr"/>
                </a:tc>
                <a:tc>
                  <a:txBody>
                    <a:bodyPr/>
                    <a:lstStyle/>
                    <a:p>
                      <a:pPr algn="l" fontAlgn="ctr">
                        <a:buNone/>
                      </a:pPr>
                      <a:r>
                        <a:rPr lang="en-ZA" sz="4000" u="none" strike="noStrike" dirty="0">
                          <a:effectLst/>
                        </a:rPr>
                        <a:t>Integrated monitoring, capacity building</a:t>
                      </a:r>
                      <a:endParaRPr lang="en-ZA" sz="4000" b="0" i="0" u="none" strike="noStrike" dirty="0">
                        <a:solidFill>
                          <a:srgbClr val="0F1115"/>
                        </a:solidFill>
                        <a:effectLst/>
                        <a:latin typeface="Segoe UI" panose="020B0502040204020203" pitchFamily="34" charset="0"/>
                      </a:endParaRPr>
                    </a:p>
                  </a:txBody>
                  <a:tcPr marL="45048" marR="3754" marT="3754" marB="0" anchor="ctr"/>
                </a:tc>
                <a:extLst>
                  <a:ext uri="{0D108BD9-81ED-4DB2-BD59-A6C34878D82A}">
                    <a16:rowId xmlns:a16="http://schemas.microsoft.com/office/drawing/2014/main" val="2972137491"/>
                  </a:ext>
                </a:extLst>
              </a:tr>
            </a:tbl>
          </a:graphicData>
        </a:graphic>
      </p:graphicFrame>
      <p:grpSp>
        <p:nvGrpSpPr>
          <p:cNvPr id="2" name="Group 1">
            <a:extLst>
              <a:ext uri="{FF2B5EF4-FFF2-40B4-BE49-F238E27FC236}">
                <a16:creationId xmlns:a16="http://schemas.microsoft.com/office/drawing/2014/main" id="{17FE6CEC-0BF3-9585-3CDC-415DEA34CB12}"/>
              </a:ext>
            </a:extLst>
          </p:cNvPr>
          <p:cNvGrpSpPr/>
          <p:nvPr/>
        </p:nvGrpSpPr>
        <p:grpSpPr>
          <a:xfrm>
            <a:off x="18190859" y="8241406"/>
            <a:ext cx="5680952" cy="5130400"/>
            <a:chOff x="12794641" y="3193147"/>
            <a:chExt cx="10493375" cy="8474240"/>
          </a:xfrm>
        </p:grpSpPr>
        <p:pic>
          <p:nvPicPr>
            <p:cNvPr id="3" name="Picture 2">
              <a:extLst>
                <a:ext uri="{FF2B5EF4-FFF2-40B4-BE49-F238E27FC236}">
                  <a16:creationId xmlns:a16="http://schemas.microsoft.com/office/drawing/2014/main" id="{0048D867-B58D-F9A9-63E3-8C30FEE56150}"/>
                </a:ext>
              </a:extLst>
            </p:cNvPr>
            <p:cNvPicPr>
              <a:picLocks noChangeAspect="1"/>
            </p:cNvPicPr>
            <p:nvPr/>
          </p:nvPicPr>
          <p:blipFill>
            <a:blip r:embed="rId3"/>
            <a:stretch>
              <a:fillRect/>
            </a:stretch>
          </p:blipFill>
          <p:spPr>
            <a:xfrm>
              <a:off x="12794641" y="3193147"/>
              <a:ext cx="10493375" cy="8474240"/>
            </a:xfrm>
            <a:prstGeom prst="rect">
              <a:avLst/>
            </a:prstGeom>
          </p:spPr>
        </p:pic>
        <p:sp>
          <p:nvSpPr>
            <p:cNvPr id="4" name="Isosceles Triangle 3">
              <a:extLst>
                <a:ext uri="{FF2B5EF4-FFF2-40B4-BE49-F238E27FC236}">
                  <a16:creationId xmlns:a16="http://schemas.microsoft.com/office/drawing/2014/main" id="{FCEBFA27-1F96-EA04-DCA0-2FA2468BE608}"/>
                </a:ext>
              </a:extLst>
            </p:cNvPr>
            <p:cNvSpPr/>
            <p:nvPr/>
          </p:nvSpPr>
          <p:spPr>
            <a:xfrm>
              <a:off x="16595387" y="4671389"/>
              <a:ext cx="3793788" cy="321012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3" name="TextBox 12">
            <a:extLst>
              <a:ext uri="{FF2B5EF4-FFF2-40B4-BE49-F238E27FC236}">
                <a16:creationId xmlns:a16="http://schemas.microsoft.com/office/drawing/2014/main" id="{BAD1D256-BDC6-466D-16EE-3F3973B7287C}"/>
              </a:ext>
            </a:extLst>
          </p:cNvPr>
          <p:cNvSpPr txBox="1"/>
          <p:nvPr/>
        </p:nvSpPr>
        <p:spPr>
          <a:xfrm rot="19626810">
            <a:off x="18975004" y="10448736"/>
            <a:ext cx="4600940" cy="707886"/>
          </a:xfrm>
          <a:prstGeom prst="rect">
            <a:avLst/>
          </a:prstGeom>
          <a:noFill/>
        </p:spPr>
        <p:txBody>
          <a:bodyPr wrap="none" rtlCol="0">
            <a:spAutoFit/>
          </a:bodyPr>
          <a:lstStyle/>
          <a:p>
            <a:r>
              <a:rPr lang="en-ZA" sz="4000" b="1" i="1" dirty="0">
                <a:solidFill>
                  <a:srgbClr val="FF0000"/>
                </a:solidFill>
              </a:rPr>
              <a:t>operationalisation</a:t>
            </a:r>
          </a:p>
        </p:txBody>
      </p:sp>
    </p:spTree>
    <p:extLst>
      <p:ext uri="{BB962C8B-B14F-4D97-AF65-F5344CB8AC3E}">
        <p14:creationId xmlns:p14="http://schemas.microsoft.com/office/powerpoint/2010/main" val="3741435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2DA52-A794-6111-C906-7E780221BD04}"/>
            </a:ext>
          </a:extLst>
        </p:cNvPr>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53B05D86-C429-DF99-DC06-81D560B5D706}"/>
              </a:ext>
            </a:extLst>
          </p:cNvPr>
          <p:cNvSpPr txBox="1">
            <a:spLocks/>
          </p:cNvSpPr>
          <p:nvPr/>
        </p:nvSpPr>
        <p:spPr>
          <a:xfrm>
            <a:off x="1453873" y="2048613"/>
            <a:ext cx="24207693"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dirty="0"/>
              <a:t>Case 4: </a:t>
            </a:r>
            <a:r>
              <a:rPr lang="en-ZA" sz="4800" b="1" dirty="0"/>
              <a:t>The WASSMO Concept:</a:t>
            </a:r>
          </a:p>
          <a:p>
            <a:r>
              <a:rPr lang="en-US" sz="4800" b="1" dirty="0"/>
              <a:t>Water and Sanitation Sector Systems Monitoring and Reporting System</a:t>
            </a:r>
          </a:p>
          <a:p>
            <a:endParaRPr lang="en-US" sz="4800" b="1" dirty="0"/>
          </a:p>
          <a:p>
            <a:endParaRPr lang="en-US" sz="4800" b="1" dirty="0"/>
          </a:p>
          <a:p>
            <a:endParaRPr lang="en-US" sz="4800" b="1" dirty="0"/>
          </a:p>
          <a:p>
            <a:endParaRPr lang="en-US" sz="4800" b="1" dirty="0"/>
          </a:p>
          <a:p>
            <a:endParaRPr lang="en-GB" sz="4800" dirty="0"/>
          </a:p>
        </p:txBody>
      </p:sp>
      <p:sp>
        <p:nvSpPr>
          <p:cNvPr id="6" name="TextBox 5">
            <a:extLst>
              <a:ext uri="{FF2B5EF4-FFF2-40B4-BE49-F238E27FC236}">
                <a16:creationId xmlns:a16="http://schemas.microsoft.com/office/drawing/2014/main" id="{147E044F-E243-6AB5-CCE7-2A288BCD21EB}"/>
              </a:ext>
            </a:extLst>
          </p:cNvPr>
          <p:cNvSpPr txBox="1"/>
          <p:nvPr/>
        </p:nvSpPr>
        <p:spPr>
          <a:xfrm>
            <a:off x="4073589" y="7992482"/>
            <a:ext cx="18968259" cy="5570756"/>
          </a:xfrm>
          <a:prstGeom prst="rect">
            <a:avLst/>
          </a:prstGeom>
          <a:noFill/>
        </p:spPr>
        <p:txBody>
          <a:bodyPr wrap="square">
            <a:spAutoFit/>
          </a:bodyPr>
          <a:lstStyle/>
          <a:p>
            <a:pPr algn="l">
              <a:spcBef>
                <a:spcPts val="1200"/>
              </a:spcBef>
              <a:spcAft>
                <a:spcPts val="1200"/>
              </a:spcAft>
            </a:pPr>
            <a:r>
              <a:rPr lang="en-ZA" sz="4000" b="1" i="0" dirty="0">
                <a:solidFill>
                  <a:srgbClr val="0F1115"/>
                </a:solidFill>
                <a:effectLst/>
                <a:latin typeface="quote-cjk-patch"/>
              </a:rPr>
              <a:t>Evolutionary pathway:</a:t>
            </a:r>
            <a:endParaRPr lang="en-ZA" sz="4000" b="0" i="0" dirty="0">
              <a:solidFill>
                <a:srgbClr val="0F1115"/>
              </a:solidFill>
              <a:effectLst/>
              <a:latin typeface="quote-cjk-patch"/>
            </a:endParaRPr>
          </a:p>
          <a:p>
            <a:pPr marL="457200" indent="-457200">
              <a:buFont typeface="Arial" panose="020B0604020202020204" pitchFamily="34" charset="0"/>
              <a:buChar char="•"/>
            </a:pPr>
            <a:r>
              <a:rPr lang="en-ZA" sz="3400" dirty="0"/>
              <a:t>IoT-based hydrological monitoring networks → </a:t>
            </a:r>
            <a:r>
              <a:rPr lang="en-ZA" sz="3400" b="1" dirty="0"/>
              <a:t>reduces reporting burden, enables real-time tracking</a:t>
            </a:r>
            <a:endParaRPr lang="en-ZA" sz="3400" dirty="0"/>
          </a:p>
          <a:p>
            <a:pPr marL="457200" indent="-457200">
              <a:buFont typeface="Arial" panose="020B0604020202020204" pitchFamily="34" charset="0"/>
              <a:buChar char="•"/>
            </a:pPr>
            <a:r>
              <a:rPr lang="en-ZA" sz="3400" dirty="0"/>
              <a:t>Remote sensing integration → </a:t>
            </a:r>
            <a:r>
              <a:rPr lang="en-ZA" sz="3400" b="1" dirty="0"/>
              <a:t>improves spatial coverage, transboundary monitoring</a:t>
            </a:r>
            <a:endParaRPr lang="en-ZA" sz="3400" dirty="0"/>
          </a:p>
          <a:p>
            <a:pPr marL="457200" indent="-457200">
              <a:buFont typeface="Arial" panose="020B0604020202020204" pitchFamily="34" charset="0"/>
              <a:buChar char="•"/>
            </a:pPr>
            <a:r>
              <a:rPr lang="en-ZA" sz="3400" dirty="0"/>
              <a:t>Shared dashboards with real-time visualization → </a:t>
            </a:r>
            <a:r>
              <a:rPr lang="en-ZA" sz="3400" b="1" dirty="0"/>
              <a:t>enhances transparency, facilitates decision-making</a:t>
            </a:r>
            <a:endParaRPr lang="en-ZA" sz="3400" dirty="0"/>
          </a:p>
          <a:p>
            <a:pPr marL="457200" indent="-457200">
              <a:buFont typeface="Arial" panose="020B0604020202020204" pitchFamily="34" charset="0"/>
              <a:buChar char="•"/>
            </a:pPr>
            <a:r>
              <a:rPr lang="en-ZA" sz="3400" dirty="0"/>
              <a:t>Cross-border data-sharing agreements → </a:t>
            </a:r>
            <a:r>
              <a:rPr lang="en-ZA" sz="3400" b="1" dirty="0"/>
              <a:t>critical for transboundary WEF Nexus governance</a:t>
            </a:r>
            <a:endParaRPr lang="en-ZA" sz="3400" dirty="0"/>
          </a:p>
          <a:p>
            <a:pPr marL="457200" indent="-457200">
              <a:buFont typeface="Arial" panose="020B0604020202020204" pitchFamily="34" charset="0"/>
              <a:buChar char="•"/>
            </a:pPr>
            <a:r>
              <a:rPr lang="en-ZA" sz="3400" dirty="0"/>
              <a:t>Maintenance financing mechanism → </a:t>
            </a:r>
            <a:r>
              <a:rPr lang="en-ZA" sz="3400" b="1" dirty="0"/>
              <a:t>sustainability challenge for continental monitoring infrastructure</a:t>
            </a:r>
            <a:endParaRPr lang="en-ZA" sz="3400" dirty="0"/>
          </a:p>
        </p:txBody>
      </p:sp>
      <p:sp>
        <p:nvSpPr>
          <p:cNvPr id="5" name="Title 4">
            <a:extLst>
              <a:ext uri="{FF2B5EF4-FFF2-40B4-BE49-F238E27FC236}">
                <a16:creationId xmlns:a16="http://schemas.microsoft.com/office/drawing/2014/main" id="{094CCEA2-9B59-2923-62EA-16B2672EFCBA}"/>
              </a:ext>
            </a:extLst>
          </p:cNvPr>
          <p:cNvSpPr>
            <a:spLocks noGrp="1"/>
          </p:cNvSpPr>
          <p:nvPr>
            <p:ph type="title"/>
          </p:nvPr>
        </p:nvSpPr>
        <p:spPr/>
        <p:txBody>
          <a:bodyPr/>
          <a:lstStyle/>
          <a:p>
            <a:endParaRPr lang="en-ZA" dirty="0"/>
          </a:p>
        </p:txBody>
      </p:sp>
      <p:graphicFrame>
        <p:nvGraphicFramePr>
          <p:cNvPr id="8" name="Table 7">
            <a:extLst>
              <a:ext uri="{FF2B5EF4-FFF2-40B4-BE49-F238E27FC236}">
                <a16:creationId xmlns:a16="http://schemas.microsoft.com/office/drawing/2014/main" id="{BD92A7A3-FC75-FFEF-9676-93046BF12E51}"/>
              </a:ext>
            </a:extLst>
          </p:cNvPr>
          <p:cNvGraphicFramePr>
            <a:graphicFrameLocks noGrp="1"/>
          </p:cNvGraphicFramePr>
          <p:nvPr>
            <p:extLst>
              <p:ext uri="{D42A27DB-BD31-4B8C-83A1-F6EECF244321}">
                <p14:modId xmlns:p14="http://schemas.microsoft.com/office/powerpoint/2010/main" val="1156687360"/>
              </p:ext>
            </p:extLst>
          </p:nvPr>
        </p:nvGraphicFramePr>
        <p:xfrm>
          <a:off x="2514600" y="4066580"/>
          <a:ext cx="17932940" cy="3850050"/>
        </p:xfrm>
        <a:graphic>
          <a:graphicData uri="http://schemas.openxmlformats.org/drawingml/2006/table">
            <a:tbl>
              <a:tblPr>
                <a:tableStyleId>{5C22544A-7EE6-4342-B048-85BDC9FD1C3A}</a:tableStyleId>
              </a:tblPr>
              <a:tblGrid>
                <a:gridCol w="6532123">
                  <a:extLst>
                    <a:ext uri="{9D8B030D-6E8A-4147-A177-3AD203B41FA5}">
                      <a16:colId xmlns:a16="http://schemas.microsoft.com/office/drawing/2014/main" val="4227556415"/>
                    </a:ext>
                  </a:extLst>
                </a:gridCol>
                <a:gridCol w="11400817">
                  <a:extLst>
                    <a:ext uri="{9D8B030D-6E8A-4147-A177-3AD203B41FA5}">
                      <a16:colId xmlns:a16="http://schemas.microsoft.com/office/drawing/2014/main" val="1176081519"/>
                    </a:ext>
                  </a:extLst>
                </a:gridCol>
              </a:tblGrid>
              <a:tr h="591445">
                <a:tc>
                  <a:txBody>
                    <a:bodyPr/>
                    <a:lstStyle/>
                    <a:p>
                      <a:pPr algn="l" fontAlgn="ctr">
                        <a:buNone/>
                      </a:pPr>
                      <a:r>
                        <a:rPr lang="en-ZA" sz="4000" b="1" u="none" strike="noStrike">
                          <a:effectLst/>
                        </a:rPr>
                        <a:t>Tier</a:t>
                      </a:r>
                      <a:endParaRPr lang="en-ZA" sz="4000" b="1" i="0" u="none" strike="noStrike">
                        <a:solidFill>
                          <a:srgbClr val="0F1115"/>
                        </a:solidFill>
                        <a:effectLst/>
                        <a:latin typeface="Segoe UI" panose="020B0502040204020203" pitchFamily="34" charset="0"/>
                      </a:endParaRPr>
                    </a:p>
                  </a:txBody>
                  <a:tcPr marL="45048" marR="3754" marT="3754" marB="0" anchor="ctr"/>
                </a:tc>
                <a:tc>
                  <a:txBody>
                    <a:bodyPr/>
                    <a:lstStyle/>
                    <a:p>
                      <a:pPr algn="l" fontAlgn="ctr">
                        <a:buNone/>
                      </a:pPr>
                      <a:r>
                        <a:rPr lang="en-ZA" sz="4000" b="1" u="none" strike="noStrike" dirty="0">
                          <a:effectLst/>
                        </a:rPr>
                        <a:t>Focus</a:t>
                      </a:r>
                      <a:endParaRPr lang="en-ZA" sz="4000" b="1" i="0" u="none" strike="noStrike" dirty="0">
                        <a:solidFill>
                          <a:srgbClr val="0F1115"/>
                        </a:solidFill>
                        <a:effectLst/>
                        <a:latin typeface="Segoe UI" panose="020B0502040204020203" pitchFamily="34" charset="0"/>
                      </a:endParaRPr>
                    </a:p>
                  </a:txBody>
                  <a:tcPr marL="45048" marR="3754" marT="3754" marB="0" anchor="ctr"/>
                </a:tc>
                <a:extLst>
                  <a:ext uri="{0D108BD9-81ED-4DB2-BD59-A6C34878D82A}">
                    <a16:rowId xmlns:a16="http://schemas.microsoft.com/office/drawing/2014/main" val="1729338227"/>
                  </a:ext>
                </a:extLst>
              </a:tr>
              <a:tr h="985742">
                <a:tc>
                  <a:txBody>
                    <a:bodyPr/>
                    <a:lstStyle/>
                    <a:p>
                      <a:pPr algn="l" fontAlgn="ctr">
                        <a:buNone/>
                      </a:pPr>
                      <a:r>
                        <a:rPr lang="en-ZA" sz="4000" u="none" strike="noStrike" dirty="0">
                          <a:effectLst/>
                        </a:rPr>
                        <a:t>Tier 1: Continental</a:t>
                      </a:r>
                      <a:endParaRPr lang="en-ZA" sz="4000" b="0" i="0" u="none" strike="noStrike" dirty="0">
                        <a:solidFill>
                          <a:srgbClr val="0F1115"/>
                        </a:solidFill>
                        <a:effectLst/>
                        <a:latin typeface="Segoe UI" panose="020B0502040204020203" pitchFamily="34" charset="0"/>
                      </a:endParaRPr>
                    </a:p>
                  </a:txBody>
                  <a:tcPr marL="45048" marR="3754" marT="3754" marB="0" anchor="ctr"/>
                </a:tc>
                <a:tc>
                  <a:txBody>
                    <a:bodyPr/>
                    <a:lstStyle/>
                    <a:p>
                      <a:pPr algn="l" fontAlgn="ctr">
                        <a:buNone/>
                      </a:pPr>
                      <a:r>
                        <a:rPr lang="en-ZA" sz="4000" u="none" strike="noStrike">
                          <a:effectLst/>
                        </a:rPr>
                        <a:t>Harmonized standards, open data protocols</a:t>
                      </a:r>
                      <a:endParaRPr lang="en-ZA" sz="4000" b="0" i="0" u="none" strike="noStrike">
                        <a:solidFill>
                          <a:srgbClr val="0F1115"/>
                        </a:solidFill>
                        <a:effectLst/>
                        <a:latin typeface="Segoe UI" panose="020B0502040204020203" pitchFamily="34" charset="0"/>
                      </a:endParaRPr>
                    </a:p>
                  </a:txBody>
                  <a:tcPr marL="45048" marR="3754" marT="3754" marB="0" anchor="ctr"/>
                </a:tc>
                <a:extLst>
                  <a:ext uri="{0D108BD9-81ED-4DB2-BD59-A6C34878D82A}">
                    <a16:rowId xmlns:a16="http://schemas.microsoft.com/office/drawing/2014/main" val="862598751"/>
                  </a:ext>
                </a:extLst>
              </a:tr>
              <a:tr h="1182890">
                <a:tc>
                  <a:txBody>
                    <a:bodyPr/>
                    <a:lstStyle/>
                    <a:p>
                      <a:pPr algn="l" fontAlgn="ctr">
                        <a:buNone/>
                      </a:pPr>
                      <a:r>
                        <a:rPr lang="en-ZA" sz="4000" u="none" strike="noStrike">
                          <a:effectLst/>
                        </a:rPr>
                        <a:t>Tier 2: Regional</a:t>
                      </a:r>
                      <a:endParaRPr lang="en-ZA" sz="4000" b="0" i="0" u="none" strike="noStrike">
                        <a:solidFill>
                          <a:srgbClr val="0F1115"/>
                        </a:solidFill>
                        <a:effectLst/>
                        <a:latin typeface="Segoe UI" panose="020B0502040204020203" pitchFamily="34" charset="0"/>
                      </a:endParaRPr>
                    </a:p>
                  </a:txBody>
                  <a:tcPr marL="45048" marR="3754" marT="3754" marB="0" anchor="ctr"/>
                </a:tc>
                <a:tc>
                  <a:txBody>
                    <a:bodyPr/>
                    <a:lstStyle/>
                    <a:p>
                      <a:pPr algn="l" fontAlgn="ctr">
                        <a:buNone/>
                      </a:pPr>
                      <a:r>
                        <a:rPr lang="en-ZA" sz="4000" u="none" strike="noStrike">
                          <a:effectLst/>
                        </a:rPr>
                        <a:t>Interoperable platforms, shared infrastructure</a:t>
                      </a:r>
                      <a:endParaRPr lang="en-ZA" sz="4000" b="0" i="0" u="none" strike="noStrike">
                        <a:solidFill>
                          <a:srgbClr val="0F1115"/>
                        </a:solidFill>
                        <a:effectLst/>
                        <a:latin typeface="Segoe UI" panose="020B0502040204020203" pitchFamily="34" charset="0"/>
                      </a:endParaRPr>
                    </a:p>
                  </a:txBody>
                  <a:tcPr marL="45048" marR="3754" marT="3754" marB="0" anchor="ctr"/>
                </a:tc>
                <a:extLst>
                  <a:ext uri="{0D108BD9-81ED-4DB2-BD59-A6C34878D82A}">
                    <a16:rowId xmlns:a16="http://schemas.microsoft.com/office/drawing/2014/main" val="3768553153"/>
                  </a:ext>
                </a:extLst>
              </a:tr>
              <a:tr h="1068064">
                <a:tc>
                  <a:txBody>
                    <a:bodyPr/>
                    <a:lstStyle/>
                    <a:p>
                      <a:pPr algn="l" fontAlgn="ctr">
                        <a:buNone/>
                      </a:pPr>
                      <a:r>
                        <a:rPr lang="en-ZA" sz="4000" u="none" strike="noStrike" dirty="0">
                          <a:effectLst/>
                        </a:rPr>
                        <a:t>Tier 3: National</a:t>
                      </a:r>
                      <a:endParaRPr lang="en-ZA" sz="4000" b="0" i="0" u="none" strike="noStrike" dirty="0">
                        <a:solidFill>
                          <a:srgbClr val="0F1115"/>
                        </a:solidFill>
                        <a:effectLst/>
                        <a:latin typeface="Segoe UI" panose="020B0502040204020203" pitchFamily="34" charset="0"/>
                      </a:endParaRPr>
                    </a:p>
                  </a:txBody>
                  <a:tcPr marL="45048" marR="3754" marT="3754" marB="0" anchor="ctr"/>
                </a:tc>
                <a:tc>
                  <a:txBody>
                    <a:bodyPr/>
                    <a:lstStyle/>
                    <a:p>
                      <a:pPr algn="l" fontAlgn="ctr">
                        <a:buNone/>
                      </a:pPr>
                      <a:r>
                        <a:rPr lang="en-ZA" sz="4000" u="none" strike="noStrike" dirty="0">
                          <a:effectLst/>
                        </a:rPr>
                        <a:t>Integrated monitoring, capacity building</a:t>
                      </a:r>
                      <a:endParaRPr lang="en-ZA" sz="4000" b="0" i="0" u="none" strike="noStrike" dirty="0">
                        <a:solidFill>
                          <a:srgbClr val="0F1115"/>
                        </a:solidFill>
                        <a:effectLst/>
                        <a:latin typeface="Segoe UI" panose="020B0502040204020203" pitchFamily="34" charset="0"/>
                      </a:endParaRPr>
                    </a:p>
                  </a:txBody>
                  <a:tcPr marL="45048" marR="3754" marT="3754" marB="0" anchor="ctr"/>
                </a:tc>
                <a:extLst>
                  <a:ext uri="{0D108BD9-81ED-4DB2-BD59-A6C34878D82A}">
                    <a16:rowId xmlns:a16="http://schemas.microsoft.com/office/drawing/2014/main" val="2972137491"/>
                  </a:ext>
                </a:extLst>
              </a:tr>
            </a:tbl>
          </a:graphicData>
        </a:graphic>
      </p:graphicFrame>
      <p:sp>
        <p:nvSpPr>
          <p:cNvPr id="2" name="TextBox 1">
            <a:extLst>
              <a:ext uri="{FF2B5EF4-FFF2-40B4-BE49-F238E27FC236}">
                <a16:creationId xmlns:a16="http://schemas.microsoft.com/office/drawing/2014/main" id="{2D895ACB-65F8-6951-19D5-E6FCA96AA8B6}"/>
              </a:ext>
            </a:extLst>
          </p:cNvPr>
          <p:cNvSpPr txBox="1"/>
          <p:nvPr/>
        </p:nvSpPr>
        <p:spPr>
          <a:xfrm>
            <a:off x="25425128" y="4436136"/>
            <a:ext cx="17728659" cy="5475858"/>
          </a:xfrm>
          <a:prstGeom prst="rect">
            <a:avLst/>
          </a:prstGeom>
          <a:noFill/>
        </p:spPr>
        <p:txBody>
          <a:bodyPr wrap="square">
            <a:spAutoFit/>
          </a:bodyPr>
          <a:lstStyle/>
          <a:p>
            <a:pPr algn="l">
              <a:spcBef>
                <a:spcPts val="1200"/>
              </a:spcBef>
              <a:spcAft>
                <a:spcPts val="1200"/>
              </a:spcAft>
              <a:buNone/>
            </a:pPr>
            <a:r>
              <a:rPr lang="en-ZA" sz="3700" b="1" i="0" dirty="0">
                <a:solidFill>
                  <a:srgbClr val="0F1115"/>
                </a:solidFill>
                <a:effectLst/>
                <a:latin typeface="quote-cjk-patch"/>
              </a:rPr>
              <a:t>Evolutionary pathway:</a:t>
            </a:r>
            <a:endParaRPr lang="en-ZA" sz="3700" b="0" i="0" dirty="0">
              <a:solidFill>
                <a:srgbClr val="0F1115"/>
              </a:solidFill>
              <a:effectLst/>
              <a:latin typeface="quote-cjk-patch"/>
            </a:endParaRPr>
          </a:p>
          <a:p>
            <a:pPr algn="l">
              <a:spcBef>
                <a:spcPts val="1200"/>
              </a:spcBef>
              <a:spcAft>
                <a:spcPts val="1200"/>
              </a:spcAft>
              <a:buFont typeface="Arial" panose="020B0604020202020204" pitchFamily="34" charset="0"/>
              <a:buChar char="•"/>
            </a:pPr>
            <a:r>
              <a:rPr lang="en-ZA" sz="3700" b="0" i="0" dirty="0">
                <a:solidFill>
                  <a:srgbClr val="0F1115"/>
                </a:solidFill>
                <a:effectLst/>
                <a:latin typeface="quote-cjk-patch"/>
              </a:rPr>
              <a:t>IoT-based hydrological monitoring network</a:t>
            </a:r>
          </a:p>
          <a:p>
            <a:pPr algn="l">
              <a:spcBef>
                <a:spcPts val="450"/>
              </a:spcBef>
              <a:spcAft>
                <a:spcPts val="1200"/>
              </a:spcAft>
              <a:buFont typeface="Arial" panose="020B0604020202020204" pitchFamily="34" charset="0"/>
              <a:buChar char="•"/>
            </a:pPr>
            <a:r>
              <a:rPr lang="en-ZA" sz="3700" b="0" i="0" dirty="0">
                <a:solidFill>
                  <a:srgbClr val="0F1115"/>
                </a:solidFill>
                <a:effectLst/>
                <a:latin typeface="quote-cjk-patch"/>
              </a:rPr>
              <a:t>Remote sensing integration (satellite + drone)</a:t>
            </a:r>
          </a:p>
          <a:p>
            <a:pPr algn="l">
              <a:spcBef>
                <a:spcPts val="450"/>
              </a:spcBef>
              <a:spcAft>
                <a:spcPts val="1200"/>
              </a:spcAft>
              <a:buFont typeface="Arial" panose="020B0604020202020204" pitchFamily="34" charset="0"/>
              <a:buChar char="•"/>
            </a:pPr>
            <a:r>
              <a:rPr lang="en-ZA" sz="3700" b="0" i="0" dirty="0">
                <a:solidFill>
                  <a:srgbClr val="0F1115"/>
                </a:solidFill>
                <a:effectLst/>
                <a:latin typeface="quote-cjk-patch"/>
              </a:rPr>
              <a:t>Shared dashboards with real-time visualization</a:t>
            </a:r>
          </a:p>
          <a:p>
            <a:pPr algn="l">
              <a:spcBef>
                <a:spcPts val="450"/>
              </a:spcBef>
              <a:spcAft>
                <a:spcPts val="1200"/>
              </a:spcAft>
              <a:buFont typeface="Arial" panose="020B0604020202020204" pitchFamily="34" charset="0"/>
              <a:buChar char="•"/>
            </a:pPr>
            <a:r>
              <a:rPr lang="en-ZA" sz="3700" b="0" i="0" dirty="0">
                <a:solidFill>
                  <a:srgbClr val="0F1115"/>
                </a:solidFill>
                <a:effectLst/>
                <a:latin typeface="quote-cjk-patch"/>
              </a:rPr>
              <a:t>Cross-border data-sharing agreements (standardized template)</a:t>
            </a:r>
          </a:p>
          <a:p>
            <a:pPr algn="l">
              <a:spcBef>
                <a:spcPts val="450"/>
              </a:spcBef>
              <a:spcAft>
                <a:spcPts val="1200"/>
              </a:spcAft>
              <a:buFont typeface="Arial" panose="020B0604020202020204" pitchFamily="34" charset="0"/>
              <a:buChar char="•"/>
            </a:pPr>
            <a:r>
              <a:rPr lang="en-ZA" sz="3700" b="0" i="0" dirty="0">
                <a:solidFill>
                  <a:srgbClr val="0F1115"/>
                </a:solidFill>
                <a:effectLst/>
                <a:latin typeface="quote-cjk-patch"/>
              </a:rPr>
              <a:t>Maintenance financing mechanism (0.5% of infrastructure budgets)</a:t>
            </a:r>
          </a:p>
          <a:p>
            <a:pPr algn="l">
              <a:spcBef>
                <a:spcPts val="450"/>
              </a:spcBef>
              <a:spcAft>
                <a:spcPts val="1200"/>
              </a:spcAft>
              <a:buFont typeface="Arial" panose="020B0604020202020204" pitchFamily="34" charset="0"/>
              <a:buChar char="•"/>
            </a:pPr>
            <a:r>
              <a:rPr lang="en-ZA" sz="3700" dirty="0">
                <a:solidFill>
                  <a:srgbClr val="0F1115"/>
                </a:solidFill>
                <a:latin typeface="quote-cjk-patch"/>
              </a:rPr>
              <a:t>Enhance WASSMO Capabilities</a:t>
            </a:r>
            <a:endParaRPr lang="en-ZA" sz="3700" b="0" i="0" dirty="0">
              <a:solidFill>
                <a:srgbClr val="0F1115"/>
              </a:solidFill>
              <a:effectLst/>
              <a:latin typeface="quote-cjk-patch"/>
            </a:endParaRPr>
          </a:p>
        </p:txBody>
      </p:sp>
    </p:spTree>
    <p:extLst>
      <p:ext uri="{BB962C8B-B14F-4D97-AF65-F5344CB8AC3E}">
        <p14:creationId xmlns:p14="http://schemas.microsoft.com/office/powerpoint/2010/main" val="1438825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C5D71-AF29-E534-0B8A-1D60ABBCA846}"/>
            </a:ext>
          </a:extLst>
        </p:cNvPr>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C09CBA38-8A3A-E9D8-EA2A-2A2F1692AD59}"/>
              </a:ext>
            </a:extLst>
          </p:cNvPr>
          <p:cNvSpPr txBox="1">
            <a:spLocks/>
          </p:cNvSpPr>
          <p:nvPr/>
        </p:nvSpPr>
        <p:spPr>
          <a:xfrm>
            <a:off x="934889" y="1241177"/>
            <a:ext cx="24207693"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dirty="0"/>
              <a:t>Case 4+</a:t>
            </a:r>
            <a:r>
              <a:rPr lang="en-ZA" sz="4800" b="1" dirty="0"/>
              <a:t>:</a:t>
            </a:r>
          </a:p>
          <a:p>
            <a:r>
              <a:rPr lang="en-ZA" sz="4800" dirty="0">
                <a:latin typeface="Montserrat Light" charset="0"/>
              </a:rPr>
              <a:t>A Model for Integrated WEF Nexus Governance, Finance, and Data Systems</a:t>
            </a:r>
            <a:endParaRPr lang="en-US" sz="4800" b="1" dirty="0"/>
          </a:p>
          <a:p>
            <a:endParaRPr lang="en-US" sz="4800" b="1" dirty="0"/>
          </a:p>
          <a:p>
            <a:endParaRPr lang="en-GB" sz="4800" dirty="0"/>
          </a:p>
        </p:txBody>
      </p:sp>
      <p:sp>
        <p:nvSpPr>
          <p:cNvPr id="6" name="TextBox 5">
            <a:extLst>
              <a:ext uri="{FF2B5EF4-FFF2-40B4-BE49-F238E27FC236}">
                <a16:creationId xmlns:a16="http://schemas.microsoft.com/office/drawing/2014/main" id="{17B6FCE5-0A08-929F-B5CB-F6DB46636C29}"/>
              </a:ext>
            </a:extLst>
          </p:cNvPr>
          <p:cNvSpPr txBox="1"/>
          <p:nvPr/>
        </p:nvSpPr>
        <p:spPr>
          <a:xfrm>
            <a:off x="3109760" y="2865516"/>
            <a:ext cx="20862347" cy="9941183"/>
          </a:xfrm>
          <a:prstGeom prst="rect">
            <a:avLst/>
          </a:prstGeom>
          <a:noFill/>
        </p:spPr>
        <p:txBody>
          <a:bodyPr wrap="square">
            <a:spAutoFit/>
          </a:bodyPr>
          <a:lstStyle/>
          <a:p>
            <a:pPr marL="342900" indent="-342900">
              <a:buFont typeface="Arial" panose="020B0604020202020204" pitchFamily="34" charset="0"/>
              <a:buChar char="•"/>
            </a:pPr>
            <a:r>
              <a:rPr lang="en-ZA" sz="4000" b="1" dirty="0">
                <a:latin typeface="Montserrat Light" charset="0"/>
              </a:rPr>
              <a:t>Multi-tier Governance Architecture</a:t>
            </a:r>
            <a:r>
              <a:rPr lang="en-ZA" sz="4000" dirty="0">
                <a:latin typeface="Montserrat Light" charset="0"/>
              </a:rPr>
              <a:t> (Continental/Regional/National coordination)</a:t>
            </a:r>
          </a:p>
          <a:p>
            <a:pPr marL="342900" indent="-342900">
              <a:buFont typeface="Arial" panose="020B0604020202020204" pitchFamily="34" charset="0"/>
              <a:buChar char="•"/>
            </a:pPr>
            <a:r>
              <a:rPr lang="en-ZA" sz="4000" b="1" dirty="0">
                <a:latin typeface="Montserrat Light" charset="0"/>
              </a:rPr>
              <a:t>Dual Monitoring Systems:</a:t>
            </a:r>
            <a:endParaRPr lang="en-ZA" sz="4000" dirty="0">
              <a:latin typeface="Montserrat Light" charset="0"/>
            </a:endParaRPr>
          </a:p>
          <a:p>
            <a:pPr marL="800100" lvl="1" indent="-342900">
              <a:buFont typeface="Arial" panose="020B0604020202020204" pitchFamily="34" charset="0"/>
              <a:buChar char="•"/>
            </a:pPr>
            <a:r>
              <a:rPr lang="en-ZA" sz="4000" dirty="0">
                <a:latin typeface="Montserrat Light" charset="0"/>
              </a:rPr>
              <a:t>WASSMO: Outcomes monitoring</a:t>
            </a:r>
          </a:p>
          <a:p>
            <a:pPr marL="800100" lvl="1" indent="-342900">
              <a:buFont typeface="Arial" panose="020B0604020202020204" pitchFamily="34" charset="0"/>
              <a:buChar char="•"/>
            </a:pPr>
            <a:r>
              <a:rPr lang="en-ZA" sz="4000" dirty="0">
                <a:latin typeface="Montserrat Light" charset="0"/>
              </a:rPr>
              <a:t>AIP-PIDA Scorecard: Investment tracking and governance assessment</a:t>
            </a:r>
          </a:p>
          <a:p>
            <a:pPr marL="342900" indent="-342900">
              <a:buFont typeface="Arial" panose="020B0604020202020204" pitchFamily="34" charset="0"/>
              <a:buChar char="•"/>
            </a:pPr>
            <a:r>
              <a:rPr lang="en-ZA" sz="4000" b="1" dirty="0">
                <a:latin typeface="Montserrat Light" charset="0"/>
              </a:rPr>
              <a:t>Core Operational Components</a:t>
            </a:r>
            <a:r>
              <a:rPr lang="en-ZA" sz="4000" dirty="0">
                <a:latin typeface="Montserrat Light" charset="0"/>
              </a:rPr>
              <a:t> (IoT networks, remote sensing, dashboards, data-sharing protocols, financing mechanisms)</a:t>
            </a:r>
          </a:p>
          <a:p>
            <a:pPr marL="342900" indent="-342900">
              <a:buFont typeface="Arial" panose="020B0604020202020204" pitchFamily="34" charset="0"/>
              <a:buChar char="•"/>
            </a:pPr>
            <a:r>
              <a:rPr lang="en-ZA" sz="4000" b="1" dirty="0">
                <a:latin typeface="Montserrat Light" charset="0"/>
              </a:rPr>
              <a:t>Interoperability and Reform Pathways:</a:t>
            </a:r>
            <a:endParaRPr lang="en-ZA" sz="4000" dirty="0">
              <a:latin typeface="Montserrat Light" charset="0"/>
            </a:endParaRPr>
          </a:p>
          <a:p>
            <a:pPr marL="800100" lvl="1" indent="-342900">
              <a:buFont typeface="Arial" panose="020B0604020202020204" pitchFamily="34" charset="0"/>
              <a:buChar char="•"/>
            </a:pPr>
            <a:r>
              <a:rPr lang="en-ZA" sz="4000" dirty="0">
                <a:latin typeface="Montserrat Light" charset="0"/>
              </a:rPr>
              <a:t>Standardized templates enabling cross-border coordination</a:t>
            </a:r>
          </a:p>
          <a:p>
            <a:pPr marL="800100" lvl="1" indent="-342900">
              <a:buFont typeface="Arial" panose="020B0604020202020204" pitchFamily="34" charset="0"/>
              <a:buChar char="•"/>
            </a:pPr>
            <a:r>
              <a:rPr lang="en-ZA" sz="4000" dirty="0">
                <a:latin typeface="Montserrat Light" charset="0"/>
              </a:rPr>
              <a:t>Investment accountability loops (monitoring → needs identification → investment tracking → performance assessment)</a:t>
            </a:r>
          </a:p>
          <a:p>
            <a:pPr marL="800100" lvl="1" indent="-342900">
              <a:buFont typeface="Arial" panose="020B0604020202020204" pitchFamily="34" charset="0"/>
              <a:buChar char="•"/>
            </a:pPr>
            <a:r>
              <a:rPr lang="en-ZA" sz="4000" dirty="0">
                <a:latin typeface="Montserrat Light" charset="0"/>
              </a:rPr>
              <a:t>Data integration opportunities for WEF Nexus applications</a:t>
            </a:r>
          </a:p>
          <a:p>
            <a:pPr marL="342900" indent="-342900">
              <a:buFont typeface="Arial" panose="020B0604020202020204" pitchFamily="34" charset="0"/>
              <a:buChar char="•"/>
            </a:pPr>
            <a:r>
              <a:rPr lang="en-ZA" sz="4000" b="1" dirty="0">
                <a:latin typeface="Montserrat Light" charset="0"/>
              </a:rPr>
              <a:t>Lessons for WEF Nexus Governance:</a:t>
            </a:r>
            <a:endParaRPr lang="en-ZA" sz="4000" dirty="0">
              <a:latin typeface="Montserrat Light" charset="0"/>
            </a:endParaRPr>
          </a:p>
          <a:p>
            <a:pPr marL="800100" lvl="1" indent="-342900">
              <a:buFont typeface="Arial" panose="020B0604020202020204" pitchFamily="34" charset="0"/>
              <a:buChar char="•"/>
            </a:pPr>
            <a:r>
              <a:rPr lang="en-ZA" sz="4000" dirty="0">
                <a:latin typeface="Montserrat Light" charset="0"/>
              </a:rPr>
              <a:t>Harmonization at scale (55 countries)</a:t>
            </a:r>
          </a:p>
          <a:p>
            <a:pPr marL="800100" lvl="1" indent="-342900">
              <a:buFont typeface="Arial" panose="020B0604020202020204" pitchFamily="34" charset="0"/>
              <a:buChar char="•"/>
            </a:pPr>
            <a:r>
              <a:rPr lang="en-ZA" sz="4000" dirty="0">
                <a:latin typeface="Montserrat Light" charset="0"/>
              </a:rPr>
              <a:t>Multi-level accountability mechanisms</a:t>
            </a:r>
          </a:p>
          <a:p>
            <a:pPr marL="800100" lvl="1" indent="-342900">
              <a:buFont typeface="Arial" panose="020B0604020202020204" pitchFamily="34" charset="0"/>
              <a:buChar char="•"/>
            </a:pPr>
            <a:r>
              <a:rPr lang="en-ZA" sz="4000" dirty="0">
                <a:latin typeface="Montserrat Light" charset="0"/>
              </a:rPr>
              <a:t>Integration of monitoring and investment tracking</a:t>
            </a:r>
          </a:p>
          <a:p>
            <a:pPr marL="800100" lvl="1" indent="-342900">
              <a:buFont typeface="Arial" panose="020B0604020202020204" pitchFamily="34" charset="0"/>
              <a:buChar char="•"/>
            </a:pPr>
            <a:r>
              <a:rPr lang="en-ZA" sz="4000" dirty="0">
                <a:latin typeface="Montserrat Light" charset="0"/>
              </a:rPr>
              <a:t>Replicable model for cross-sectoral (water-energy-food) coordination</a:t>
            </a:r>
            <a:endParaRPr lang="en-ZA" sz="4000" dirty="0"/>
          </a:p>
        </p:txBody>
      </p:sp>
      <p:sp>
        <p:nvSpPr>
          <p:cNvPr id="5" name="Title 4">
            <a:extLst>
              <a:ext uri="{FF2B5EF4-FFF2-40B4-BE49-F238E27FC236}">
                <a16:creationId xmlns:a16="http://schemas.microsoft.com/office/drawing/2014/main" id="{5C46501E-106E-E558-8323-894DA735559F}"/>
              </a:ext>
            </a:extLst>
          </p:cNvPr>
          <p:cNvSpPr>
            <a:spLocks noGrp="1"/>
          </p:cNvSpPr>
          <p:nvPr>
            <p:ph type="title"/>
          </p:nvPr>
        </p:nvSpPr>
        <p:spPr>
          <a:xfrm>
            <a:off x="1676296" y="303765"/>
            <a:ext cx="21469899" cy="964734"/>
          </a:xfrm>
        </p:spPr>
        <p:txBody>
          <a:bodyPr>
            <a:normAutofit fontScale="90000"/>
          </a:bodyPr>
          <a:lstStyle/>
          <a:p>
            <a:r>
              <a:rPr lang="en-ZA" dirty="0">
                <a:latin typeface="Montserrat Light" charset="0"/>
              </a:rPr>
              <a:t>Continental Water Monitoring Architecture – WASSMO &amp; AIP-PIDA Scorecard</a:t>
            </a:r>
            <a:endParaRPr lang="en-ZA" dirty="0"/>
          </a:p>
        </p:txBody>
      </p:sp>
    </p:spTree>
    <p:extLst>
      <p:ext uri="{BB962C8B-B14F-4D97-AF65-F5344CB8AC3E}">
        <p14:creationId xmlns:p14="http://schemas.microsoft.com/office/powerpoint/2010/main" val="11539843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23749-AC47-5F34-37FD-777627122FF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5299128-4678-E1F2-1BD4-C2F41EA9061C}"/>
              </a:ext>
            </a:extLst>
          </p:cNvPr>
          <p:cNvSpPr>
            <a:spLocks noGrp="1"/>
          </p:cNvSpPr>
          <p:nvPr>
            <p:ph type="title"/>
          </p:nvPr>
        </p:nvSpPr>
        <p:spPr/>
        <p:txBody>
          <a:bodyPr/>
          <a:lstStyle/>
          <a:p>
            <a:pPr algn="ctr"/>
            <a:r>
              <a:rPr lang="en-JP" dirty="0"/>
              <a:t>Presentation Outline</a:t>
            </a:r>
          </a:p>
        </p:txBody>
      </p:sp>
      <p:sp>
        <p:nvSpPr>
          <p:cNvPr id="4" name="Text Placeholder 3">
            <a:extLst>
              <a:ext uri="{FF2B5EF4-FFF2-40B4-BE49-F238E27FC236}">
                <a16:creationId xmlns:a16="http://schemas.microsoft.com/office/drawing/2014/main" id="{D3155F01-7603-44E7-3624-3117D8D2ACFD}"/>
              </a:ext>
            </a:extLst>
          </p:cNvPr>
          <p:cNvSpPr>
            <a:spLocks noGrp="1"/>
          </p:cNvSpPr>
          <p:nvPr>
            <p:ph type="body" sz="quarter" idx="11"/>
          </p:nvPr>
        </p:nvSpPr>
        <p:spPr>
          <a:xfrm>
            <a:off x="1453874" y="2186571"/>
            <a:ext cx="21469899" cy="9845008"/>
          </a:xfrm>
        </p:spPr>
        <p:txBody>
          <a:bodyPr>
            <a:normAutofit/>
          </a:bodyPr>
          <a:lstStyle/>
          <a:p>
            <a:pPr>
              <a:lnSpc>
                <a:spcPct val="100000"/>
              </a:lnSpc>
            </a:pPr>
            <a:r>
              <a:rPr lang="en-US" sz="5000" dirty="0">
                <a:solidFill>
                  <a:srgbClr val="92D050"/>
                </a:solidFill>
              </a:rPr>
              <a:t>Setting the Scene: From Concept to Continental Imperative</a:t>
            </a:r>
          </a:p>
          <a:p>
            <a:pPr>
              <a:lnSpc>
                <a:spcPct val="100000"/>
              </a:lnSpc>
            </a:pPr>
            <a:r>
              <a:rPr lang="en-ZA" sz="5000" dirty="0">
                <a:solidFill>
                  <a:srgbClr val="92D050"/>
                </a:solidFill>
              </a:rPr>
              <a:t>Structural Reform Pillars</a:t>
            </a:r>
          </a:p>
          <a:p>
            <a:pPr>
              <a:lnSpc>
                <a:spcPct val="100000"/>
              </a:lnSpc>
            </a:pPr>
            <a:r>
              <a:rPr lang="en-US" sz="5000" dirty="0">
                <a:solidFill>
                  <a:srgbClr val="92D050"/>
                </a:solidFill>
              </a:rPr>
              <a:t>Key Achievements and Breakthroughs (2024-2025)</a:t>
            </a:r>
          </a:p>
          <a:p>
            <a:pPr>
              <a:lnSpc>
                <a:spcPct val="100000"/>
              </a:lnSpc>
            </a:pPr>
            <a:r>
              <a:rPr lang="en-ZA" sz="5000" dirty="0">
                <a:solidFill>
                  <a:srgbClr val="92D050"/>
                </a:solidFill>
              </a:rPr>
              <a:t>Case Studies from Southern Africa </a:t>
            </a:r>
          </a:p>
          <a:p>
            <a:pPr>
              <a:lnSpc>
                <a:spcPct val="100000"/>
              </a:lnSpc>
            </a:pPr>
            <a:r>
              <a:rPr lang="en-ZA" sz="5000" dirty="0"/>
              <a:t>Future Direction: From Dialogue to Architecture (2025-2030 Agenda)</a:t>
            </a:r>
            <a:endParaRPr lang="en-GB" sz="5000" dirty="0"/>
          </a:p>
        </p:txBody>
      </p:sp>
    </p:spTree>
    <p:extLst>
      <p:ext uri="{BB962C8B-B14F-4D97-AF65-F5344CB8AC3E}">
        <p14:creationId xmlns:p14="http://schemas.microsoft.com/office/powerpoint/2010/main" val="35320077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0A617-BA94-EACA-8D76-8E5105CAB568}"/>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7F9E9012-1CAD-472E-4BB1-7257989637BA}"/>
              </a:ext>
            </a:extLst>
          </p:cNvPr>
          <p:cNvSpPr/>
          <p:nvPr/>
        </p:nvSpPr>
        <p:spPr>
          <a:xfrm>
            <a:off x="5347035" y="10147037"/>
            <a:ext cx="11012556" cy="2973152"/>
          </a:xfrm>
          <a:prstGeom prst="rect">
            <a:avLst/>
          </a:prstGeom>
          <a:solidFill>
            <a:schemeClr val="tx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6">
            <a:extLst>
              <a:ext uri="{FF2B5EF4-FFF2-40B4-BE49-F238E27FC236}">
                <a16:creationId xmlns:a16="http://schemas.microsoft.com/office/drawing/2014/main" id="{65C735CF-5039-7D66-29E5-A9C53366A082}"/>
              </a:ext>
            </a:extLst>
          </p:cNvPr>
          <p:cNvSpPr/>
          <p:nvPr/>
        </p:nvSpPr>
        <p:spPr>
          <a:xfrm>
            <a:off x="4969565" y="7383422"/>
            <a:ext cx="11999998" cy="2973152"/>
          </a:xfrm>
          <a:prstGeom prst="rect">
            <a:avLst/>
          </a:prstGeom>
          <a:solidFill>
            <a:srgbClr val="FDCD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Rectangle 15">
            <a:extLst>
              <a:ext uri="{FF2B5EF4-FFF2-40B4-BE49-F238E27FC236}">
                <a16:creationId xmlns:a16="http://schemas.microsoft.com/office/drawing/2014/main" id="{E61E11B8-E836-6163-E2C3-5AE6BB709870}"/>
              </a:ext>
            </a:extLst>
          </p:cNvPr>
          <p:cNvSpPr/>
          <p:nvPr/>
        </p:nvSpPr>
        <p:spPr>
          <a:xfrm>
            <a:off x="5347035" y="4713924"/>
            <a:ext cx="15783556" cy="2708274"/>
          </a:xfrm>
          <a:prstGeom prst="rect">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a:extLst>
              <a:ext uri="{FF2B5EF4-FFF2-40B4-BE49-F238E27FC236}">
                <a16:creationId xmlns:a16="http://schemas.microsoft.com/office/drawing/2014/main" id="{0CB3BD26-51E0-34B9-E047-522860B364AF}"/>
              </a:ext>
            </a:extLst>
          </p:cNvPr>
          <p:cNvSpPr/>
          <p:nvPr/>
        </p:nvSpPr>
        <p:spPr>
          <a:xfrm>
            <a:off x="4969565" y="2082387"/>
            <a:ext cx="11012557" cy="2708274"/>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itle 2">
            <a:extLst>
              <a:ext uri="{FF2B5EF4-FFF2-40B4-BE49-F238E27FC236}">
                <a16:creationId xmlns:a16="http://schemas.microsoft.com/office/drawing/2014/main" id="{92516F4A-0133-75D9-BABD-2D23F7A3E514}"/>
              </a:ext>
            </a:extLst>
          </p:cNvPr>
          <p:cNvSpPr>
            <a:spLocks noGrp="1"/>
          </p:cNvSpPr>
          <p:nvPr>
            <p:ph type="title"/>
          </p:nvPr>
        </p:nvSpPr>
        <p:spPr>
          <a:xfrm>
            <a:off x="1453874" y="786132"/>
            <a:ext cx="21469899" cy="964734"/>
          </a:xfrm>
        </p:spPr>
        <p:txBody>
          <a:bodyPr anchor="ctr">
            <a:normAutofit/>
          </a:bodyPr>
          <a:lstStyle/>
          <a:p>
            <a:r>
              <a:rPr lang="en-ZA" dirty="0"/>
              <a:t>Persistent Challenges: The Reality check across Africa:</a:t>
            </a:r>
          </a:p>
        </p:txBody>
      </p:sp>
      <p:sp>
        <p:nvSpPr>
          <p:cNvPr id="14" name="TextBox 13">
            <a:extLst>
              <a:ext uri="{FF2B5EF4-FFF2-40B4-BE49-F238E27FC236}">
                <a16:creationId xmlns:a16="http://schemas.microsoft.com/office/drawing/2014/main" id="{6DD2D972-1F35-FAA9-301F-39F244881461}"/>
              </a:ext>
            </a:extLst>
          </p:cNvPr>
          <p:cNvSpPr txBox="1"/>
          <p:nvPr/>
        </p:nvSpPr>
        <p:spPr>
          <a:xfrm>
            <a:off x="5194635" y="2082387"/>
            <a:ext cx="22081787" cy="10885031"/>
          </a:xfrm>
          <a:prstGeom prst="rect">
            <a:avLst/>
          </a:prstGeom>
          <a:noFill/>
        </p:spPr>
        <p:txBody>
          <a:bodyPr wrap="square">
            <a:spAutoFit/>
          </a:bodyPr>
          <a:lstStyle/>
          <a:p>
            <a:pPr algn="l">
              <a:spcBef>
                <a:spcPts val="1200"/>
              </a:spcBef>
              <a:spcAft>
                <a:spcPts val="1200"/>
              </a:spcAft>
              <a:buNone/>
            </a:pPr>
            <a:r>
              <a:rPr lang="en-US" sz="2800" b="1" i="0" dirty="0">
                <a:solidFill>
                  <a:srgbClr val="0F1115"/>
                </a:solidFill>
                <a:effectLst/>
                <a:latin typeface="quote-cjk-patch"/>
              </a:rPr>
              <a:t>Challenge 1: NDA Mandate Rigidity</a:t>
            </a:r>
            <a:endParaRPr lang="en-US" sz="2800" b="0" i="0" dirty="0">
              <a:solidFill>
                <a:srgbClr val="0F1115"/>
              </a:solidFill>
              <a:effectLst/>
              <a:latin typeface="quote-cjk-patch"/>
            </a:endParaRPr>
          </a:p>
          <a:p>
            <a:pPr algn="l">
              <a:spcBef>
                <a:spcPts val="1200"/>
              </a:spcBef>
              <a:spcAft>
                <a:spcPts val="1200"/>
              </a:spcAft>
              <a:buFont typeface="Arial" panose="020B0604020202020204" pitchFamily="34" charset="0"/>
              <a:buChar char="•"/>
            </a:pPr>
            <a:r>
              <a:rPr lang="en-US" sz="2800" b="0" i="0" dirty="0">
                <a:solidFill>
                  <a:srgbClr val="0F1115"/>
                </a:solidFill>
                <a:effectLst/>
                <a:latin typeface="quote-cjk-patch"/>
              </a:rPr>
              <a:t>70% of NDAs still lack explicit transboundary processing authority</a:t>
            </a:r>
          </a:p>
          <a:p>
            <a:pPr algn="l">
              <a:spcBef>
                <a:spcPts val="450"/>
              </a:spcBef>
              <a:spcAft>
                <a:spcPts val="1200"/>
              </a:spcAft>
              <a:buFont typeface="Arial" panose="020B0604020202020204" pitchFamily="34" charset="0"/>
              <a:buChar char="•"/>
            </a:pPr>
            <a:r>
              <a:rPr lang="en-US" sz="2800" b="0" i="0" dirty="0">
                <a:solidFill>
                  <a:srgbClr val="0F1115"/>
                </a:solidFill>
                <a:effectLst/>
                <a:latin typeface="quote-cjk-patch"/>
              </a:rPr>
              <a:t>Multi-country proposals average 14 months longer than single-country</a:t>
            </a:r>
          </a:p>
          <a:p>
            <a:pPr algn="l">
              <a:spcBef>
                <a:spcPts val="450"/>
              </a:spcBef>
              <a:spcAft>
                <a:spcPts val="1200"/>
              </a:spcAft>
              <a:buFont typeface="Arial" panose="020B0604020202020204" pitchFamily="34" charset="0"/>
              <a:buChar char="•"/>
            </a:pPr>
            <a:r>
              <a:rPr lang="en-US" sz="2800" b="1" i="0" dirty="0">
                <a:solidFill>
                  <a:srgbClr val="0F1115"/>
                </a:solidFill>
                <a:effectLst/>
                <a:latin typeface="quote-cjk-patch"/>
              </a:rPr>
              <a:t>Solution:</a:t>
            </a:r>
            <a:r>
              <a:rPr lang="en-US" sz="2800" b="0" i="0" dirty="0">
                <a:solidFill>
                  <a:srgbClr val="0F1115"/>
                </a:solidFill>
                <a:effectLst/>
                <a:latin typeface="quote-cjk-patch"/>
              </a:rPr>
              <a:t> Model legislation for expanded mandates</a:t>
            </a:r>
          </a:p>
          <a:p>
            <a:pPr algn="l">
              <a:spcBef>
                <a:spcPts val="1200"/>
              </a:spcBef>
              <a:spcAft>
                <a:spcPts val="1200"/>
              </a:spcAft>
              <a:buNone/>
            </a:pPr>
            <a:r>
              <a:rPr lang="en-US" sz="2800" b="1" i="0" dirty="0">
                <a:solidFill>
                  <a:srgbClr val="0F1115"/>
                </a:solidFill>
                <a:effectLst/>
                <a:latin typeface="quote-cjk-patch"/>
              </a:rPr>
              <a:t>	Challenge 2: Monitoring System Sustainability</a:t>
            </a:r>
            <a:endParaRPr lang="en-US" sz="2800" b="0" i="0" dirty="0">
              <a:solidFill>
                <a:srgbClr val="0F1115"/>
              </a:solidFill>
              <a:effectLst/>
              <a:latin typeface="quote-cjk-patch"/>
            </a:endParaRPr>
          </a:p>
          <a:p>
            <a:pPr lvl="1">
              <a:spcBef>
                <a:spcPts val="1200"/>
              </a:spcBef>
              <a:spcAft>
                <a:spcPts val="1200"/>
              </a:spcAft>
              <a:buFont typeface="Arial" panose="020B0604020202020204" pitchFamily="34" charset="0"/>
              <a:buChar char="•"/>
            </a:pPr>
            <a:r>
              <a:rPr lang="en-US" sz="2800" b="0" i="0" dirty="0">
                <a:solidFill>
                  <a:srgbClr val="0F1115"/>
                </a:solidFill>
                <a:effectLst/>
                <a:latin typeface="quote-cjk-patch"/>
              </a:rPr>
              <a:t>60% of hydrological monitoring stations underfunded for maintenance</a:t>
            </a:r>
          </a:p>
          <a:p>
            <a:pPr lvl="1">
              <a:spcBef>
                <a:spcPts val="450"/>
              </a:spcBef>
              <a:spcAft>
                <a:spcPts val="1200"/>
              </a:spcAft>
              <a:buFont typeface="Arial" panose="020B0604020202020204" pitchFamily="34" charset="0"/>
              <a:buChar char="•"/>
            </a:pPr>
            <a:r>
              <a:rPr lang="en-US" sz="2800" b="0" i="0" dirty="0">
                <a:solidFill>
                  <a:srgbClr val="0F1115"/>
                </a:solidFill>
                <a:effectLst/>
                <a:latin typeface="quote-cjk-patch"/>
              </a:rPr>
              <a:t>Average station lifespan: 7 years vs. 15-year design life</a:t>
            </a:r>
          </a:p>
          <a:p>
            <a:pPr lvl="1">
              <a:spcBef>
                <a:spcPts val="450"/>
              </a:spcBef>
              <a:spcAft>
                <a:spcPts val="1200"/>
              </a:spcAft>
              <a:buFont typeface="Arial" panose="020B0604020202020204" pitchFamily="34" charset="0"/>
              <a:buChar char="•"/>
            </a:pPr>
            <a:r>
              <a:rPr lang="en-US" sz="2800" b="1" i="0" dirty="0">
                <a:solidFill>
                  <a:srgbClr val="0F1115"/>
                </a:solidFill>
                <a:effectLst/>
                <a:latin typeface="quote-cjk-patch"/>
              </a:rPr>
              <a:t>Solution:</a:t>
            </a:r>
            <a:r>
              <a:rPr lang="en-US" sz="2800" b="0" i="0" dirty="0">
                <a:solidFill>
                  <a:srgbClr val="0F1115"/>
                </a:solidFill>
                <a:effectLst/>
                <a:latin typeface="quote-cjk-patch"/>
              </a:rPr>
              <a:t> 0.5% + infrastructure budget set-aside: and harness the investment pyramid “bottom sections”</a:t>
            </a:r>
          </a:p>
          <a:p>
            <a:pPr algn="l">
              <a:spcBef>
                <a:spcPts val="1200"/>
              </a:spcBef>
              <a:spcAft>
                <a:spcPts val="1200"/>
              </a:spcAft>
              <a:buNone/>
            </a:pPr>
            <a:r>
              <a:rPr lang="en-US" sz="2800" b="1" i="0" dirty="0">
                <a:solidFill>
                  <a:srgbClr val="0F1115"/>
                </a:solidFill>
                <a:effectLst/>
                <a:latin typeface="quote-cjk-patch"/>
              </a:rPr>
              <a:t>Challenge 3: Digital Standards Fragmentation / Infrastructure Maintenance</a:t>
            </a:r>
            <a:endParaRPr lang="en-US" sz="2800" b="0" i="0" dirty="0">
              <a:solidFill>
                <a:srgbClr val="0F1115"/>
              </a:solidFill>
              <a:effectLst/>
              <a:latin typeface="quote-cjk-patch"/>
            </a:endParaRPr>
          </a:p>
          <a:p>
            <a:pPr algn="l">
              <a:spcBef>
                <a:spcPts val="1200"/>
              </a:spcBef>
              <a:spcAft>
                <a:spcPts val="1200"/>
              </a:spcAft>
              <a:buFont typeface="Arial" panose="020B0604020202020204" pitchFamily="34" charset="0"/>
              <a:buChar char="•"/>
            </a:pPr>
            <a:r>
              <a:rPr lang="en-US" sz="2800" b="0" i="0" dirty="0">
                <a:solidFill>
                  <a:srgbClr val="0F1115"/>
                </a:solidFill>
                <a:effectLst/>
                <a:latin typeface="quote-cjk-patch"/>
              </a:rPr>
              <a:t>different hydrological data standards across countries</a:t>
            </a:r>
          </a:p>
          <a:p>
            <a:pPr algn="l">
              <a:spcBef>
                <a:spcPts val="450"/>
              </a:spcBef>
              <a:spcAft>
                <a:spcPts val="1200"/>
              </a:spcAft>
              <a:buFont typeface="Arial" panose="020B0604020202020204" pitchFamily="34" charset="0"/>
              <a:buChar char="•"/>
            </a:pPr>
            <a:r>
              <a:rPr lang="en-US" sz="2800" b="0" i="0" dirty="0">
                <a:solidFill>
                  <a:srgbClr val="0F1115"/>
                </a:solidFill>
                <a:effectLst/>
                <a:latin typeface="quote-cjk-patch"/>
              </a:rPr>
              <a:t>Interoperability gap costs</a:t>
            </a:r>
          </a:p>
          <a:p>
            <a:pPr algn="l">
              <a:spcBef>
                <a:spcPts val="450"/>
              </a:spcBef>
              <a:spcAft>
                <a:spcPts val="1200"/>
              </a:spcAft>
              <a:buFont typeface="Arial" panose="020B0604020202020204" pitchFamily="34" charset="0"/>
              <a:buChar char="•"/>
            </a:pPr>
            <a:r>
              <a:rPr lang="en-US" sz="2800" b="1" i="0" dirty="0">
                <a:solidFill>
                  <a:srgbClr val="0F1115"/>
                </a:solidFill>
                <a:effectLst/>
                <a:latin typeface="quote-cjk-patch"/>
              </a:rPr>
              <a:t>Solution:</a:t>
            </a:r>
            <a:r>
              <a:rPr lang="en-US" sz="2800" b="0" i="0" dirty="0">
                <a:solidFill>
                  <a:srgbClr val="0F1115"/>
                </a:solidFill>
                <a:effectLst/>
                <a:latin typeface="quote-cjk-patch"/>
              </a:rPr>
              <a:t> Harmonized Protocols </a:t>
            </a:r>
          </a:p>
          <a:p>
            <a:pPr algn="l">
              <a:spcBef>
                <a:spcPts val="1200"/>
              </a:spcBef>
              <a:spcAft>
                <a:spcPts val="1200"/>
              </a:spcAft>
              <a:buNone/>
            </a:pPr>
            <a:r>
              <a:rPr lang="en-US" sz="2800" b="1" i="0" dirty="0">
                <a:solidFill>
                  <a:srgbClr val="0F1115"/>
                </a:solidFill>
                <a:effectLst/>
                <a:latin typeface="quote-cjk-patch"/>
              </a:rPr>
              <a:t>	Challenge 4: Multi-Country Template Adoption / Transboundary	</a:t>
            </a:r>
            <a:endParaRPr lang="en-US" sz="2800" b="0" i="0" dirty="0">
              <a:solidFill>
                <a:srgbClr val="0F1115"/>
              </a:solidFill>
              <a:effectLst/>
              <a:latin typeface="quote-cjk-patch"/>
            </a:endParaRPr>
          </a:p>
          <a:p>
            <a:pPr lvl="1">
              <a:spcBef>
                <a:spcPts val="1200"/>
              </a:spcBef>
              <a:spcAft>
                <a:spcPts val="1200"/>
              </a:spcAft>
              <a:buFont typeface="Arial" panose="020B0604020202020204" pitchFamily="34" charset="0"/>
              <a:buChar char="•"/>
            </a:pPr>
            <a:r>
              <a:rPr lang="en-US" sz="2800" b="0" i="0" dirty="0">
                <a:solidFill>
                  <a:srgbClr val="0F1115"/>
                </a:solidFill>
                <a:effectLst/>
                <a:latin typeface="quote-cjk-patch"/>
              </a:rPr>
              <a:t>Few major basins using standardized templates</a:t>
            </a:r>
          </a:p>
          <a:p>
            <a:pPr lvl="1">
              <a:spcBef>
                <a:spcPts val="450"/>
              </a:spcBef>
              <a:spcAft>
                <a:spcPts val="1200"/>
              </a:spcAft>
              <a:buFont typeface="Arial" panose="020B0604020202020204" pitchFamily="34" charset="0"/>
              <a:buChar char="•"/>
            </a:pPr>
            <a:r>
              <a:rPr lang="en-US" sz="2800" b="0" i="0" dirty="0">
                <a:solidFill>
                  <a:srgbClr val="0F1115"/>
                </a:solidFill>
                <a:effectLst/>
                <a:latin typeface="quote-cjk-patch"/>
              </a:rPr>
              <a:t>Majority of climate finance proposals still single-country</a:t>
            </a:r>
          </a:p>
          <a:p>
            <a:pPr lvl="1">
              <a:spcBef>
                <a:spcPts val="450"/>
              </a:spcBef>
              <a:spcAft>
                <a:spcPts val="1200"/>
              </a:spcAft>
              <a:buFont typeface="Arial" panose="020B0604020202020204" pitchFamily="34" charset="0"/>
              <a:buChar char="•"/>
            </a:pPr>
            <a:r>
              <a:rPr lang="en-US" sz="2800" b="1" i="0" dirty="0">
                <a:solidFill>
                  <a:srgbClr val="0F1115"/>
                </a:solidFill>
                <a:effectLst/>
                <a:latin typeface="quote-cjk-patch"/>
              </a:rPr>
              <a:t>Solution:</a:t>
            </a:r>
            <a:r>
              <a:rPr lang="en-US" sz="2800" b="0" i="0" dirty="0">
                <a:solidFill>
                  <a:srgbClr val="0F1115"/>
                </a:solidFill>
                <a:effectLst/>
                <a:latin typeface="quote-cjk-patch"/>
              </a:rPr>
              <a:t> Mandatory multi-country template for basin proposals</a:t>
            </a:r>
          </a:p>
        </p:txBody>
      </p:sp>
    </p:spTree>
    <p:extLst>
      <p:ext uri="{BB962C8B-B14F-4D97-AF65-F5344CB8AC3E}">
        <p14:creationId xmlns:p14="http://schemas.microsoft.com/office/powerpoint/2010/main" val="1812308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E5F06E-56ED-FC7C-4449-5A88AE8EA23C}"/>
              </a:ext>
            </a:extLst>
          </p:cNvPr>
          <p:cNvSpPr>
            <a:spLocks noGrp="1"/>
          </p:cNvSpPr>
          <p:nvPr>
            <p:ph type="body" sz="quarter" idx="10"/>
          </p:nvPr>
        </p:nvSpPr>
        <p:spPr/>
        <p:txBody>
          <a:bodyPr/>
          <a:lstStyle/>
          <a:p>
            <a:r>
              <a:rPr lang="en-ZA" dirty="0"/>
              <a:t>As example: Water investment origins and flows</a:t>
            </a:r>
          </a:p>
        </p:txBody>
      </p:sp>
      <p:sp>
        <p:nvSpPr>
          <p:cNvPr id="3" name="Title 2">
            <a:extLst>
              <a:ext uri="{FF2B5EF4-FFF2-40B4-BE49-F238E27FC236}">
                <a16:creationId xmlns:a16="http://schemas.microsoft.com/office/drawing/2014/main" id="{7416B868-5C82-2C5A-92EB-9DC21F3B3826}"/>
              </a:ext>
            </a:extLst>
          </p:cNvPr>
          <p:cNvSpPr>
            <a:spLocks noGrp="1"/>
          </p:cNvSpPr>
          <p:nvPr>
            <p:ph type="title"/>
          </p:nvPr>
        </p:nvSpPr>
        <p:spPr/>
        <p:txBody>
          <a:bodyPr/>
          <a:lstStyle/>
          <a:p>
            <a:r>
              <a:rPr lang="en-ZA" dirty="0"/>
              <a:t>Considering WEF Nexus finance flows: the AU-AIP Investment Pyramid</a:t>
            </a:r>
          </a:p>
        </p:txBody>
      </p:sp>
    </p:spTree>
    <p:extLst>
      <p:ext uri="{BB962C8B-B14F-4D97-AF65-F5344CB8AC3E}">
        <p14:creationId xmlns:p14="http://schemas.microsoft.com/office/powerpoint/2010/main" val="2438925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12048-FF3D-0B4A-6826-F80EFDE6AEF1}"/>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1CD5CEB1-A1F6-E4FA-2796-ECFF01D0FA40}"/>
              </a:ext>
            </a:extLst>
          </p:cNvPr>
          <p:cNvSpPr>
            <a:spLocks noChangeAspect="1" noChangeArrowheads="1"/>
          </p:cNvSpPr>
          <p:nvPr/>
        </p:nvSpPr>
        <p:spPr bwMode="auto">
          <a:xfrm>
            <a:off x="11884105" y="6553280"/>
            <a:ext cx="609441" cy="60944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pPr defTabSz="1828343">
              <a:buClr>
                <a:srgbClr val="000000"/>
              </a:buClr>
              <a:defRPr/>
            </a:pPr>
            <a:endParaRPr lang="en-GB" sz="2799" kern="0">
              <a:solidFill>
                <a:srgbClr val="000000"/>
              </a:solidFill>
              <a:latin typeface="Arial"/>
              <a:cs typeface="Arial"/>
              <a:sym typeface="Arial"/>
            </a:endParaRPr>
          </a:p>
        </p:txBody>
      </p:sp>
      <p:pic>
        <p:nvPicPr>
          <p:cNvPr id="6" name="Picture 5">
            <a:extLst>
              <a:ext uri="{FF2B5EF4-FFF2-40B4-BE49-F238E27FC236}">
                <a16:creationId xmlns:a16="http://schemas.microsoft.com/office/drawing/2014/main" id="{E8476445-17BA-2DE8-D73A-FD8944520308}"/>
              </a:ext>
            </a:extLst>
          </p:cNvPr>
          <p:cNvPicPr>
            <a:picLocks noChangeAspect="1"/>
          </p:cNvPicPr>
          <p:nvPr/>
        </p:nvPicPr>
        <p:blipFill rotWithShape="1">
          <a:blip r:embed="rId3">
            <a:extLst>
              <a:ext uri="{28A0092B-C50C-407E-A947-70E740481C1C}">
                <a14:useLocalDpi xmlns:a14="http://schemas.microsoft.com/office/drawing/2010/main" val="0"/>
              </a:ext>
            </a:extLst>
          </a:blip>
          <a:srcRect b="2663"/>
          <a:stretch/>
        </p:blipFill>
        <p:spPr>
          <a:xfrm>
            <a:off x="1974517" y="184618"/>
            <a:ext cx="18113584" cy="13529596"/>
          </a:xfrm>
          <a:prstGeom prst="rect">
            <a:avLst/>
          </a:prstGeom>
        </p:spPr>
      </p:pic>
      <p:sp>
        <p:nvSpPr>
          <p:cNvPr id="8" name="TextBox 7">
            <a:extLst>
              <a:ext uri="{FF2B5EF4-FFF2-40B4-BE49-F238E27FC236}">
                <a16:creationId xmlns:a16="http://schemas.microsoft.com/office/drawing/2014/main" id="{05D29C03-C246-E785-702F-0C662641B985}"/>
              </a:ext>
            </a:extLst>
          </p:cNvPr>
          <p:cNvSpPr txBox="1"/>
          <p:nvPr/>
        </p:nvSpPr>
        <p:spPr>
          <a:xfrm>
            <a:off x="927606" y="1787"/>
            <a:ext cx="21912996" cy="732395"/>
          </a:xfrm>
          <a:prstGeom prst="rect">
            <a:avLst/>
          </a:prstGeom>
        </p:spPr>
        <p:txBody>
          <a:bodyPr vert="horz" lIns="182832" tIns="91416" rIns="182832" bIns="91416" rtlCol="0" anchor="t">
            <a:noAutofit/>
          </a:bodyPr>
          <a:lstStyle/>
          <a:p>
            <a:pPr algn="ctr" defTabSz="1828343">
              <a:lnSpc>
                <a:spcPct val="90000"/>
              </a:lnSpc>
              <a:spcBef>
                <a:spcPct val="0"/>
              </a:spcBef>
              <a:spcAft>
                <a:spcPts val="1200"/>
              </a:spcAft>
              <a:defRPr/>
            </a:pPr>
            <a:r>
              <a:rPr lang="en-US" sz="4799" b="1" kern="0" dirty="0">
                <a:solidFill>
                  <a:srgbClr val="378AA5"/>
                </a:solidFill>
                <a:latin typeface="Muli"/>
              </a:rPr>
              <a:t>AU-AIP Pyramid of resource investment transformation towards $30billion/year</a:t>
            </a:r>
          </a:p>
          <a:p>
            <a:pPr algn="ctr" defTabSz="1828343">
              <a:lnSpc>
                <a:spcPct val="90000"/>
              </a:lnSpc>
              <a:spcBef>
                <a:spcPct val="0"/>
              </a:spcBef>
              <a:spcAft>
                <a:spcPts val="1200"/>
              </a:spcAft>
              <a:defRPr/>
            </a:pPr>
            <a:endParaRPr lang="en-US" sz="4799" b="1" kern="0" dirty="0">
              <a:solidFill>
                <a:srgbClr val="0C0C0C"/>
              </a:solidFill>
              <a:latin typeface="Calibri" panose="020F0502020204030204"/>
            </a:endParaRPr>
          </a:p>
        </p:txBody>
      </p:sp>
      <p:sp>
        <p:nvSpPr>
          <p:cNvPr id="3" name="Rectangle 2">
            <a:extLst>
              <a:ext uri="{FF2B5EF4-FFF2-40B4-BE49-F238E27FC236}">
                <a16:creationId xmlns:a16="http://schemas.microsoft.com/office/drawing/2014/main" id="{D4D04E5E-EFD4-1820-06E0-583355A8315D}"/>
              </a:ext>
            </a:extLst>
          </p:cNvPr>
          <p:cNvSpPr/>
          <p:nvPr/>
        </p:nvSpPr>
        <p:spPr>
          <a:xfrm>
            <a:off x="2234618" y="1383186"/>
            <a:ext cx="17653482" cy="3087836"/>
          </a:xfrm>
          <a:prstGeom prst="rect">
            <a:avLst/>
          </a:prstGeom>
          <a:noFill/>
          <a:ln w="762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
        <p:nvSpPr>
          <p:cNvPr id="4" name="Rectangle 3">
            <a:extLst>
              <a:ext uri="{FF2B5EF4-FFF2-40B4-BE49-F238E27FC236}">
                <a16:creationId xmlns:a16="http://schemas.microsoft.com/office/drawing/2014/main" id="{DF938FAD-B0E2-DE8D-EF27-1D998B6CE1E3}"/>
              </a:ext>
            </a:extLst>
          </p:cNvPr>
          <p:cNvSpPr/>
          <p:nvPr/>
        </p:nvSpPr>
        <p:spPr>
          <a:xfrm>
            <a:off x="20088099" y="734181"/>
            <a:ext cx="2752503" cy="30878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Tree>
    <p:extLst>
      <p:ext uri="{BB962C8B-B14F-4D97-AF65-F5344CB8AC3E}">
        <p14:creationId xmlns:p14="http://schemas.microsoft.com/office/powerpoint/2010/main" val="15961570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0020" y="8521360"/>
            <a:ext cx="10320218" cy="3375019"/>
            <a:chOff x="0" y="0"/>
            <a:chExt cx="1260388" cy="412184"/>
          </a:xfrm>
        </p:grpSpPr>
        <p:sp>
          <p:nvSpPr>
            <p:cNvPr id="3" name="Freeform 3"/>
            <p:cNvSpPr/>
            <p:nvPr/>
          </p:nvSpPr>
          <p:spPr>
            <a:xfrm>
              <a:off x="0" y="0"/>
              <a:ext cx="1260388" cy="412184"/>
            </a:xfrm>
            <a:custGeom>
              <a:avLst/>
              <a:gdLst/>
              <a:ahLst/>
              <a:cxnLst/>
              <a:rect l="l" t="t" r="r" b="b"/>
              <a:pathLst>
                <a:path w="1260388" h="412184">
                  <a:moveTo>
                    <a:pt x="203200" y="0"/>
                  </a:moveTo>
                  <a:lnTo>
                    <a:pt x="1057188" y="0"/>
                  </a:lnTo>
                  <a:lnTo>
                    <a:pt x="1260388" y="412184"/>
                  </a:lnTo>
                  <a:lnTo>
                    <a:pt x="0" y="412184"/>
                  </a:lnTo>
                  <a:lnTo>
                    <a:pt x="203200" y="0"/>
                  </a:lnTo>
                  <a:close/>
                </a:path>
              </a:pathLst>
            </a:custGeom>
            <a:solidFill>
              <a:srgbClr val="D4B588"/>
            </a:solidFill>
          </p:spPr>
          <p:txBody>
            <a:bodyPr/>
            <a:lstStyle/>
            <a:p>
              <a:endParaRPr lang="en-GB" sz="3289"/>
            </a:p>
          </p:txBody>
        </p:sp>
        <p:sp>
          <p:nvSpPr>
            <p:cNvPr id="4" name="TextBox 4"/>
            <p:cNvSpPr txBox="1"/>
            <p:nvPr/>
          </p:nvSpPr>
          <p:spPr>
            <a:xfrm>
              <a:off x="127000" y="-28575"/>
              <a:ext cx="1006388" cy="440759"/>
            </a:xfrm>
            <a:prstGeom prst="rect">
              <a:avLst/>
            </a:prstGeom>
          </p:spPr>
          <p:txBody>
            <a:bodyPr lIns="70064" tIns="70064" rIns="70064" bIns="70064" rtlCol="0" anchor="ctr"/>
            <a:lstStyle/>
            <a:p>
              <a:pPr algn="ctr">
                <a:lnSpc>
                  <a:spcPts val="4237"/>
                </a:lnSpc>
              </a:pPr>
              <a:endParaRPr sz="3289"/>
            </a:p>
          </p:txBody>
        </p:sp>
      </p:grpSp>
      <p:grpSp>
        <p:nvGrpSpPr>
          <p:cNvPr id="5" name="Group 5"/>
          <p:cNvGrpSpPr/>
          <p:nvPr/>
        </p:nvGrpSpPr>
        <p:grpSpPr>
          <a:xfrm>
            <a:off x="8182815" y="1231013"/>
            <a:ext cx="4564797" cy="3994198"/>
            <a:chOff x="0" y="0"/>
            <a:chExt cx="812800" cy="711200"/>
          </a:xfrm>
        </p:grpSpPr>
        <p:sp>
          <p:nvSpPr>
            <p:cNvPr id="6" name="Freeform 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blipFill>
              <a:blip r:embed="rId3"/>
              <a:stretch>
                <a:fillRect t="-26176" b="-43249"/>
              </a:stretch>
            </a:blipFill>
          </p:spPr>
          <p:txBody>
            <a:bodyPr/>
            <a:lstStyle/>
            <a:p>
              <a:endParaRPr lang="en-GB" sz="3289"/>
            </a:p>
          </p:txBody>
        </p:sp>
      </p:grpSp>
      <p:grpSp>
        <p:nvGrpSpPr>
          <p:cNvPr id="7" name="Group 7"/>
          <p:cNvGrpSpPr/>
          <p:nvPr/>
        </p:nvGrpSpPr>
        <p:grpSpPr>
          <a:xfrm>
            <a:off x="9961000" y="3063028"/>
            <a:ext cx="1008427" cy="100842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solidFill>
              <a:srgbClr val="70933B"/>
            </a:solidFill>
          </p:spPr>
          <p:txBody>
            <a:bodyPr/>
            <a:lstStyle/>
            <a:p>
              <a:endParaRPr lang="en-GB" sz="3289"/>
            </a:p>
          </p:txBody>
        </p:sp>
        <p:sp>
          <p:nvSpPr>
            <p:cNvPr id="9" name="TextBox 9"/>
            <p:cNvSpPr txBox="1"/>
            <p:nvPr/>
          </p:nvSpPr>
          <p:spPr>
            <a:xfrm>
              <a:off x="88900" y="60325"/>
              <a:ext cx="635000" cy="663575"/>
            </a:xfrm>
            <a:prstGeom prst="rect">
              <a:avLst/>
            </a:prstGeom>
          </p:spPr>
          <p:txBody>
            <a:bodyPr lIns="81981" tIns="81981" rIns="81981" bIns="81981" rtlCol="0" anchor="ctr"/>
            <a:lstStyle/>
            <a:p>
              <a:pPr algn="ctr">
                <a:lnSpc>
                  <a:spcPts val="4237"/>
                </a:lnSpc>
              </a:pPr>
              <a:endParaRPr sz="3289"/>
            </a:p>
          </p:txBody>
        </p:sp>
      </p:grpSp>
      <p:grpSp>
        <p:nvGrpSpPr>
          <p:cNvPr id="10" name="Group 10"/>
          <p:cNvGrpSpPr/>
          <p:nvPr/>
        </p:nvGrpSpPr>
        <p:grpSpPr>
          <a:xfrm>
            <a:off x="3490940" y="1384466"/>
            <a:ext cx="5347593" cy="2289720"/>
            <a:chOff x="0" y="0"/>
            <a:chExt cx="1399595" cy="599276"/>
          </a:xfrm>
        </p:grpSpPr>
        <p:sp>
          <p:nvSpPr>
            <p:cNvPr id="11" name="Freeform 11"/>
            <p:cNvSpPr/>
            <p:nvPr/>
          </p:nvSpPr>
          <p:spPr>
            <a:xfrm>
              <a:off x="0" y="0"/>
              <a:ext cx="1399595" cy="599276"/>
            </a:xfrm>
            <a:custGeom>
              <a:avLst/>
              <a:gdLst/>
              <a:ahLst/>
              <a:cxnLst/>
              <a:rect l="l" t="t" r="r" b="b"/>
              <a:pathLst>
                <a:path w="1399595" h="599276">
                  <a:moveTo>
                    <a:pt x="0" y="0"/>
                  </a:moveTo>
                  <a:lnTo>
                    <a:pt x="1399595" y="0"/>
                  </a:lnTo>
                  <a:lnTo>
                    <a:pt x="1399595" y="599276"/>
                  </a:lnTo>
                  <a:lnTo>
                    <a:pt x="0" y="599276"/>
                  </a:lnTo>
                  <a:close/>
                </a:path>
              </a:pathLst>
            </a:custGeom>
            <a:solidFill>
              <a:srgbClr val="1D386D"/>
            </a:solidFill>
          </p:spPr>
          <p:txBody>
            <a:bodyPr/>
            <a:lstStyle/>
            <a:p>
              <a:endParaRPr lang="en-GB" sz="3289"/>
            </a:p>
          </p:txBody>
        </p:sp>
        <p:sp>
          <p:nvSpPr>
            <p:cNvPr id="12" name="TextBox 12"/>
            <p:cNvSpPr txBox="1"/>
            <p:nvPr/>
          </p:nvSpPr>
          <p:spPr>
            <a:xfrm>
              <a:off x="0" y="-28575"/>
              <a:ext cx="1399595" cy="627851"/>
            </a:xfrm>
            <a:prstGeom prst="rect">
              <a:avLst/>
            </a:prstGeom>
          </p:spPr>
          <p:txBody>
            <a:bodyPr lIns="70064" tIns="70064" rIns="70064" bIns="70064" rtlCol="0" anchor="ctr"/>
            <a:lstStyle/>
            <a:p>
              <a:pPr algn="ctr">
                <a:lnSpc>
                  <a:spcPts val="4237"/>
                </a:lnSpc>
              </a:pPr>
              <a:endParaRPr sz="3289"/>
            </a:p>
          </p:txBody>
        </p:sp>
      </p:grpSp>
      <p:grpSp>
        <p:nvGrpSpPr>
          <p:cNvPr id="13" name="Group 13"/>
          <p:cNvGrpSpPr/>
          <p:nvPr/>
        </p:nvGrpSpPr>
        <p:grpSpPr>
          <a:xfrm rot="5400000">
            <a:off x="3103766" y="4061360"/>
            <a:ext cx="1955965" cy="1181618"/>
            <a:chOff x="0" y="0"/>
            <a:chExt cx="647700" cy="391282"/>
          </a:xfrm>
        </p:grpSpPr>
        <p:sp>
          <p:nvSpPr>
            <p:cNvPr id="14" name="Freeform 14"/>
            <p:cNvSpPr/>
            <p:nvPr/>
          </p:nvSpPr>
          <p:spPr>
            <a:xfrm>
              <a:off x="0" y="0"/>
              <a:ext cx="647700" cy="391282"/>
            </a:xfrm>
            <a:custGeom>
              <a:avLst/>
              <a:gdLst/>
              <a:ahLst/>
              <a:cxnLst/>
              <a:rect l="l" t="t" r="r" b="b"/>
              <a:pathLst>
                <a:path w="647700" h="391282">
                  <a:moveTo>
                    <a:pt x="239386" y="165496"/>
                  </a:moveTo>
                  <a:lnTo>
                    <a:pt x="647700" y="165496"/>
                  </a:lnTo>
                  <a:lnTo>
                    <a:pt x="647700" y="225774"/>
                  </a:lnTo>
                  <a:lnTo>
                    <a:pt x="239373" y="225774"/>
                  </a:lnTo>
                  <a:lnTo>
                    <a:pt x="302255" y="391282"/>
                  </a:lnTo>
                  <a:lnTo>
                    <a:pt x="0" y="195641"/>
                  </a:lnTo>
                  <a:lnTo>
                    <a:pt x="302255" y="0"/>
                  </a:lnTo>
                  <a:lnTo>
                    <a:pt x="239386" y="165496"/>
                  </a:lnTo>
                  <a:close/>
                </a:path>
              </a:pathLst>
            </a:custGeom>
            <a:solidFill>
              <a:srgbClr val="007E9F"/>
            </a:solidFill>
          </p:spPr>
          <p:txBody>
            <a:bodyPr/>
            <a:lstStyle/>
            <a:p>
              <a:endParaRPr lang="en-GB" sz="3289"/>
            </a:p>
          </p:txBody>
        </p:sp>
        <p:sp>
          <p:nvSpPr>
            <p:cNvPr id="15" name="TextBox 15"/>
            <p:cNvSpPr txBox="1"/>
            <p:nvPr/>
          </p:nvSpPr>
          <p:spPr>
            <a:xfrm>
              <a:off x="120650" y="136525"/>
              <a:ext cx="527050" cy="89657"/>
            </a:xfrm>
            <a:prstGeom prst="rect">
              <a:avLst/>
            </a:prstGeom>
          </p:spPr>
          <p:txBody>
            <a:bodyPr lIns="81981" tIns="81981" rIns="81981" bIns="81981" rtlCol="0" anchor="ctr"/>
            <a:lstStyle/>
            <a:p>
              <a:pPr algn="ctr">
                <a:lnSpc>
                  <a:spcPts val="4237"/>
                </a:lnSpc>
              </a:pPr>
              <a:endParaRPr sz="3289"/>
            </a:p>
          </p:txBody>
        </p:sp>
      </p:grpSp>
      <p:grpSp>
        <p:nvGrpSpPr>
          <p:cNvPr id="16" name="Group 16"/>
          <p:cNvGrpSpPr/>
          <p:nvPr/>
        </p:nvGrpSpPr>
        <p:grpSpPr>
          <a:xfrm>
            <a:off x="4081747" y="5262349"/>
            <a:ext cx="6298151" cy="367802"/>
            <a:chOff x="0" y="0"/>
            <a:chExt cx="1408756" cy="82269"/>
          </a:xfrm>
        </p:grpSpPr>
        <p:sp>
          <p:nvSpPr>
            <p:cNvPr id="17" name="Freeform 17"/>
            <p:cNvSpPr/>
            <p:nvPr/>
          </p:nvSpPr>
          <p:spPr>
            <a:xfrm>
              <a:off x="0" y="0"/>
              <a:ext cx="1408756" cy="82269"/>
            </a:xfrm>
            <a:custGeom>
              <a:avLst/>
              <a:gdLst/>
              <a:ahLst/>
              <a:cxnLst/>
              <a:rect l="l" t="t" r="r" b="b"/>
              <a:pathLst>
                <a:path w="1408756" h="82269">
                  <a:moveTo>
                    <a:pt x="0" y="0"/>
                  </a:moveTo>
                  <a:lnTo>
                    <a:pt x="1408756" y="0"/>
                  </a:lnTo>
                  <a:lnTo>
                    <a:pt x="1408756" y="82269"/>
                  </a:lnTo>
                  <a:lnTo>
                    <a:pt x="0" y="82269"/>
                  </a:lnTo>
                  <a:close/>
                </a:path>
              </a:pathLst>
            </a:custGeom>
            <a:solidFill>
              <a:srgbClr val="007E9F"/>
            </a:solidFill>
          </p:spPr>
          <p:txBody>
            <a:bodyPr/>
            <a:lstStyle/>
            <a:p>
              <a:endParaRPr lang="en-GB" sz="3289"/>
            </a:p>
          </p:txBody>
        </p:sp>
        <p:sp>
          <p:nvSpPr>
            <p:cNvPr id="18" name="TextBox 18"/>
            <p:cNvSpPr txBox="1"/>
            <p:nvPr/>
          </p:nvSpPr>
          <p:spPr>
            <a:xfrm>
              <a:off x="0" y="-28575"/>
              <a:ext cx="1408756" cy="110844"/>
            </a:xfrm>
            <a:prstGeom prst="rect">
              <a:avLst/>
            </a:prstGeom>
          </p:spPr>
          <p:txBody>
            <a:bodyPr lIns="81981" tIns="81981" rIns="81981" bIns="81981" rtlCol="0" anchor="ctr"/>
            <a:lstStyle/>
            <a:p>
              <a:pPr algn="ctr">
                <a:lnSpc>
                  <a:spcPts val="4237"/>
                </a:lnSpc>
              </a:pPr>
              <a:endParaRPr sz="3289"/>
            </a:p>
          </p:txBody>
        </p:sp>
      </p:grpSp>
      <p:grpSp>
        <p:nvGrpSpPr>
          <p:cNvPr id="19" name="Group 19"/>
          <p:cNvGrpSpPr/>
          <p:nvPr/>
        </p:nvGrpSpPr>
        <p:grpSpPr>
          <a:xfrm>
            <a:off x="12091895" y="1384466"/>
            <a:ext cx="5347593" cy="2289720"/>
            <a:chOff x="0" y="0"/>
            <a:chExt cx="1399595" cy="599276"/>
          </a:xfrm>
        </p:grpSpPr>
        <p:sp>
          <p:nvSpPr>
            <p:cNvPr id="20" name="Freeform 20"/>
            <p:cNvSpPr/>
            <p:nvPr/>
          </p:nvSpPr>
          <p:spPr>
            <a:xfrm>
              <a:off x="0" y="0"/>
              <a:ext cx="1399595" cy="599276"/>
            </a:xfrm>
            <a:custGeom>
              <a:avLst/>
              <a:gdLst/>
              <a:ahLst/>
              <a:cxnLst/>
              <a:rect l="l" t="t" r="r" b="b"/>
              <a:pathLst>
                <a:path w="1399595" h="599276">
                  <a:moveTo>
                    <a:pt x="0" y="0"/>
                  </a:moveTo>
                  <a:lnTo>
                    <a:pt x="1399595" y="0"/>
                  </a:lnTo>
                  <a:lnTo>
                    <a:pt x="1399595" y="599276"/>
                  </a:lnTo>
                  <a:lnTo>
                    <a:pt x="0" y="599276"/>
                  </a:lnTo>
                  <a:close/>
                </a:path>
              </a:pathLst>
            </a:custGeom>
            <a:solidFill>
              <a:srgbClr val="007E9F"/>
            </a:solidFill>
          </p:spPr>
          <p:txBody>
            <a:bodyPr/>
            <a:lstStyle/>
            <a:p>
              <a:endParaRPr lang="en-GB" sz="3289"/>
            </a:p>
          </p:txBody>
        </p:sp>
        <p:sp>
          <p:nvSpPr>
            <p:cNvPr id="21" name="TextBox 21"/>
            <p:cNvSpPr txBox="1"/>
            <p:nvPr/>
          </p:nvSpPr>
          <p:spPr>
            <a:xfrm>
              <a:off x="0" y="-28575"/>
              <a:ext cx="1399595" cy="627851"/>
            </a:xfrm>
            <a:prstGeom prst="rect">
              <a:avLst/>
            </a:prstGeom>
          </p:spPr>
          <p:txBody>
            <a:bodyPr lIns="70064" tIns="70064" rIns="70064" bIns="70064" rtlCol="0" anchor="ctr"/>
            <a:lstStyle/>
            <a:p>
              <a:pPr algn="ctr">
                <a:lnSpc>
                  <a:spcPts val="4237"/>
                </a:lnSpc>
              </a:pPr>
              <a:endParaRPr sz="3289"/>
            </a:p>
          </p:txBody>
        </p:sp>
      </p:grpSp>
      <p:grpSp>
        <p:nvGrpSpPr>
          <p:cNvPr id="22" name="Group 22"/>
          <p:cNvGrpSpPr/>
          <p:nvPr/>
        </p:nvGrpSpPr>
        <p:grpSpPr>
          <a:xfrm rot="5400000">
            <a:off x="15870697" y="4061360"/>
            <a:ext cx="1955965" cy="1181618"/>
            <a:chOff x="0" y="0"/>
            <a:chExt cx="647700" cy="391282"/>
          </a:xfrm>
        </p:grpSpPr>
        <p:sp>
          <p:nvSpPr>
            <p:cNvPr id="23" name="Freeform 23"/>
            <p:cNvSpPr/>
            <p:nvPr/>
          </p:nvSpPr>
          <p:spPr>
            <a:xfrm>
              <a:off x="0" y="0"/>
              <a:ext cx="647700" cy="391282"/>
            </a:xfrm>
            <a:custGeom>
              <a:avLst/>
              <a:gdLst/>
              <a:ahLst/>
              <a:cxnLst/>
              <a:rect l="l" t="t" r="r" b="b"/>
              <a:pathLst>
                <a:path w="647700" h="391282">
                  <a:moveTo>
                    <a:pt x="239386" y="165496"/>
                  </a:moveTo>
                  <a:lnTo>
                    <a:pt x="647700" y="165496"/>
                  </a:lnTo>
                  <a:lnTo>
                    <a:pt x="647700" y="225774"/>
                  </a:lnTo>
                  <a:lnTo>
                    <a:pt x="239373" y="225774"/>
                  </a:lnTo>
                  <a:lnTo>
                    <a:pt x="302255" y="391282"/>
                  </a:lnTo>
                  <a:lnTo>
                    <a:pt x="0" y="195641"/>
                  </a:lnTo>
                  <a:lnTo>
                    <a:pt x="302255" y="0"/>
                  </a:lnTo>
                  <a:lnTo>
                    <a:pt x="239386" y="165496"/>
                  </a:lnTo>
                  <a:close/>
                </a:path>
              </a:pathLst>
            </a:custGeom>
            <a:solidFill>
              <a:srgbClr val="007E9F"/>
            </a:solidFill>
          </p:spPr>
          <p:txBody>
            <a:bodyPr/>
            <a:lstStyle/>
            <a:p>
              <a:endParaRPr lang="en-GB" sz="3289"/>
            </a:p>
          </p:txBody>
        </p:sp>
        <p:sp>
          <p:nvSpPr>
            <p:cNvPr id="24" name="TextBox 24"/>
            <p:cNvSpPr txBox="1"/>
            <p:nvPr/>
          </p:nvSpPr>
          <p:spPr>
            <a:xfrm>
              <a:off x="120650" y="136525"/>
              <a:ext cx="527050" cy="89657"/>
            </a:xfrm>
            <a:prstGeom prst="rect">
              <a:avLst/>
            </a:prstGeom>
          </p:spPr>
          <p:txBody>
            <a:bodyPr lIns="81981" tIns="81981" rIns="81981" bIns="81981" rtlCol="0" anchor="ctr"/>
            <a:lstStyle/>
            <a:p>
              <a:pPr algn="ctr">
                <a:lnSpc>
                  <a:spcPts val="4237"/>
                </a:lnSpc>
              </a:pPr>
              <a:endParaRPr sz="3289"/>
            </a:p>
          </p:txBody>
        </p:sp>
      </p:grpSp>
      <p:grpSp>
        <p:nvGrpSpPr>
          <p:cNvPr id="25" name="Group 25"/>
          <p:cNvGrpSpPr/>
          <p:nvPr/>
        </p:nvGrpSpPr>
        <p:grpSpPr>
          <a:xfrm>
            <a:off x="10562889" y="5262349"/>
            <a:ext cx="6285789" cy="367802"/>
            <a:chOff x="0" y="0"/>
            <a:chExt cx="1405991" cy="82269"/>
          </a:xfrm>
        </p:grpSpPr>
        <p:sp>
          <p:nvSpPr>
            <p:cNvPr id="26" name="Freeform 26"/>
            <p:cNvSpPr/>
            <p:nvPr/>
          </p:nvSpPr>
          <p:spPr>
            <a:xfrm>
              <a:off x="0" y="0"/>
              <a:ext cx="1405992" cy="82269"/>
            </a:xfrm>
            <a:custGeom>
              <a:avLst/>
              <a:gdLst/>
              <a:ahLst/>
              <a:cxnLst/>
              <a:rect l="l" t="t" r="r" b="b"/>
              <a:pathLst>
                <a:path w="1405992" h="82269">
                  <a:moveTo>
                    <a:pt x="0" y="0"/>
                  </a:moveTo>
                  <a:lnTo>
                    <a:pt x="1405992" y="0"/>
                  </a:lnTo>
                  <a:lnTo>
                    <a:pt x="1405992" y="82269"/>
                  </a:lnTo>
                  <a:lnTo>
                    <a:pt x="0" y="82269"/>
                  </a:lnTo>
                  <a:close/>
                </a:path>
              </a:pathLst>
            </a:custGeom>
            <a:solidFill>
              <a:srgbClr val="007E9F"/>
            </a:solidFill>
          </p:spPr>
          <p:txBody>
            <a:bodyPr/>
            <a:lstStyle/>
            <a:p>
              <a:endParaRPr lang="en-GB" sz="3289"/>
            </a:p>
          </p:txBody>
        </p:sp>
        <p:sp>
          <p:nvSpPr>
            <p:cNvPr id="27" name="TextBox 27"/>
            <p:cNvSpPr txBox="1"/>
            <p:nvPr/>
          </p:nvSpPr>
          <p:spPr>
            <a:xfrm>
              <a:off x="0" y="-28575"/>
              <a:ext cx="1405991" cy="110844"/>
            </a:xfrm>
            <a:prstGeom prst="rect">
              <a:avLst/>
            </a:prstGeom>
          </p:spPr>
          <p:txBody>
            <a:bodyPr lIns="81981" tIns="81981" rIns="81981" bIns="81981" rtlCol="0" anchor="ctr"/>
            <a:lstStyle/>
            <a:p>
              <a:pPr algn="ctr">
                <a:lnSpc>
                  <a:spcPts val="4237"/>
                </a:lnSpc>
              </a:pPr>
              <a:endParaRPr sz="3289"/>
            </a:p>
          </p:txBody>
        </p:sp>
      </p:grpSp>
      <p:grpSp>
        <p:nvGrpSpPr>
          <p:cNvPr id="28" name="Group 28"/>
          <p:cNvGrpSpPr/>
          <p:nvPr/>
        </p:nvGrpSpPr>
        <p:grpSpPr>
          <a:xfrm>
            <a:off x="7086076" y="5796011"/>
            <a:ext cx="6953629" cy="2581787"/>
            <a:chOff x="0" y="0"/>
            <a:chExt cx="1555372" cy="577489"/>
          </a:xfrm>
        </p:grpSpPr>
        <p:sp>
          <p:nvSpPr>
            <p:cNvPr id="29" name="Freeform 29"/>
            <p:cNvSpPr/>
            <p:nvPr/>
          </p:nvSpPr>
          <p:spPr>
            <a:xfrm>
              <a:off x="0" y="0"/>
              <a:ext cx="1555372" cy="577489"/>
            </a:xfrm>
            <a:custGeom>
              <a:avLst/>
              <a:gdLst/>
              <a:ahLst/>
              <a:cxnLst/>
              <a:rect l="l" t="t" r="r" b="b"/>
              <a:pathLst>
                <a:path w="1555372" h="577489">
                  <a:moveTo>
                    <a:pt x="203200" y="0"/>
                  </a:moveTo>
                  <a:lnTo>
                    <a:pt x="1352172" y="0"/>
                  </a:lnTo>
                  <a:lnTo>
                    <a:pt x="1555372" y="577489"/>
                  </a:lnTo>
                  <a:lnTo>
                    <a:pt x="0" y="577489"/>
                  </a:lnTo>
                  <a:lnTo>
                    <a:pt x="203200" y="0"/>
                  </a:lnTo>
                  <a:close/>
                </a:path>
              </a:pathLst>
            </a:custGeom>
            <a:solidFill>
              <a:srgbClr val="EBD6BA"/>
            </a:solidFill>
          </p:spPr>
          <p:txBody>
            <a:bodyPr/>
            <a:lstStyle/>
            <a:p>
              <a:endParaRPr lang="en-GB" sz="3289"/>
            </a:p>
          </p:txBody>
        </p:sp>
        <p:sp>
          <p:nvSpPr>
            <p:cNvPr id="30" name="TextBox 30"/>
            <p:cNvSpPr txBox="1"/>
            <p:nvPr/>
          </p:nvSpPr>
          <p:spPr>
            <a:xfrm>
              <a:off x="127000" y="-28575"/>
              <a:ext cx="1301372" cy="606064"/>
            </a:xfrm>
            <a:prstGeom prst="rect">
              <a:avLst/>
            </a:prstGeom>
          </p:spPr>
          <p:txBody>
            <a:bodyPr lIns="81981" tIns="81981" rIns="81981" bIns="81981" rtlCol="0" anchor="ctr"/>
            <a:lstStyle/>
            <a:p>
              <a:pPr algn="ctr">
                <a:lnSpc>
                  <a:spcPts val="4237"/>
                </a:lnSpc>
              </a:pPr>
              <a:endParaRPr sz="3289"/>
            </a:p>
          </p:txBody>
        </p:sp>
      </p:grpSp>
      <p:sp>
        <p:nvSpPr>
          <p:cNvPr id="31" name="Freeform 31"/>
          <p:cNvSpPr/>
          <p:nvPr/>
        </p:nvSpPr>
        <p:spPr>
          <a:xfrm>
            <a:off x="3490940" y="1384466"/>
            <a:ext cx="5347593" cy="2289720"/>
          </a:xfrm>
          <a:custGeom>
            <a:avLst/>
            <a:gdLst/>
            <a:ahLst/>
            <a:cxnLst/>
            <a:rect l="l" t="t" r="r" b="b"/>
            <a:pathLst>
              <a:path w="2927084" h="1253312">
                <a:moveTo>
                  <a:pt x="0" y="0"/>
                </a:moveTo>
                <a:lnTo>
                  <a:pt x="2927083" y="0"/>
                </a:lnTo>
                <a:lnTo>
                  <a:pt x="2927083" y="1253312"/>
                </a:lnTo>
                <a:lnTo>
                  <a:pt x="0" y="1253312"/>
                </a:lnTo>
                <a:lnTo>
                  <a:pt x="0" y="0"/>
                </a:lnTo>
                <a:close/>
              </a:path>
            </a:pathLst>
          </a:custGeom>
          <a:blipFill>
            <a:blip r:embed="rId4"/>
            <a:stretch>
              <a:fillRect t="-16269" b="-16269"/>
            </a:stretch>
          </a:blipFill>
        </p:spPr>
        <p:txBody>
          <a:bodyPr/>
          <a:lstStyle/>
          <a:p>
            <a:endParaRPr lang="en-GB" sz="3289"/>
          </a:p>
        </p:txBody>
      </p:sp>
      <p:grpSp>
        <p:nvGrpSpPr>
          <p:cNvPr id="32" name="Group 32"/>
          <p:cNvGrpSpPr/>
          <p:nvPr/>
        </p:nvGrpSpPr>
        <p:grpSpPr>
          <a:xfrm>
            <a:off x="12337837" y="1714137"/>
            <a:ext cx="4884362" cy="1606508"/>
            <a:chOff x="0" y="0"/>
            <a:chExt cx="1278357" cy="420462"/>
          </a:xfrm>
        </p:grpSpPr>
        <p:sp>
          <p:nvSpPr>
            <p:cNvPr id="33" name="Freeform 33"/>
            <p:cNvSpPr/>
            <p:nvPr/>
          </p:nvSpPr>
          <p:spPr>
            <a:xfrm>
              <a:off x="0" y="0"/>
              <a:ext cx="1278357" cy="420462"/>
            </a:xfrm>
            <a:custGeom>
              <a:avLst/>
              <a:gdLst/>
              <a:ahLst/>
              <a:cxnLst/>
              <a:rect l="l" t="t" r="r" b="b"/>
              <a:pathLst>
                <a:path w="1278357" h="420462">
                  <a:moveTo>
                    <a:pt x="0" y="0"/>
                  </a:moveTo>
                  <a:lnTo>
                    <a:pt x="1278357" y="0"/>
                  </a:lnTo>
                  <a:lnTo>
                    <a:pt x="1278357" y="420462"/>
                  </a:lnTo>
                  <a:lnTo>
                    <a:pt x="0" y="420462"/>
                  </a:lnTo>
                  <a:close/>
                </a:path>
              </a:pathLst>
            </a:custGeom>
            <a:solidFill>
              <a:srgbClr val="719244"/>
            </a:solidFill>
          </p:spPr>
          <p:txBody>
            <a:bodyPr/>
            <a:lstStyle/>
            <a:p>
              <a:endParaRPr lang="en-GB" sz="3289"/>
            </a:p>
          </p:txBody>
        </p:sp>
        <p:sp>
          <p:nvSpPr>
            <p:cNvPr id="34" name="TextBox 34"/>
            <p:cNvSpPr txBox="1"/>
            <p:nvPr/>
          </p:nvSpPr>
          <p:spPr>
            <a:xfrm>
              <a:off x="0" y="-28575"/>
              <a:ext cx="1278357" cy="449037"/>
            </a:xfrm>
            <a:prstGeom prst="rect">
              <a:avLst/>
            </a:prstGeom>
          </p:spPr>
          <p:txBody>
            <a:bodyPr lIns="70064" tIns="70064" rIns="70064" bIns="70064" rtlCol="0" anchor="ctr"/>
            <a:lstStyle/>
            <a:p>
              <a:pPr algn="ctr">
                <a:lnSpc>
                  <a:spcPts val="4237"/>
                </a:lnSpc>
              </a:pPr>
              <a:endParaRPr sz="3289"/>
            </a:p>
          </p:txBody>
        </p:sp>
      </p:grpSp>
      <p:sp>
        <p:nvSpPr>
          <p:cNvPr id="35" name="Freeform 35"/>
          <p:cNvSpPr/>
          <p:nvPr/>
        </p:nvSpPr>
        <p:spPr>
          <a:xfrm>
            <a:off x="2652004" y="10258321"/>
            <a:ext cx="2490717" cy="3455894"/>
          </a:xfrm>
          <a:custGeom>
            <a:avLst/>
            <a:gdLst/>
            <a:ahLst/>
            <a:cxnLst/>
            <a:rect l="l" t="t" r="r" b="b"/>
            <a:pathLst>
              <a:path w="1363331" h="1891635">
                <a:moveTo>
                  <a:pt x="0" y="0"/>
                </a:moveTo>
                <a:lnTo>
                  <a:pt x="1363332" y="0"/>
                </a:lnTo>
                <a:lnTo>
                  <a:pt x="1363332" y="1891635"/>
                </a:lnTo>
                <a:lnTo>
                  <a:pt x="0" y="1891635"/>
                </a:lnTo>
                <a:lnTo>
                  <a:pt x="0" y="0"/>
                </a:lnTo>
                <a:close/>
              </a:path>
            </a:pathLst>
          </a:custGeom>
          <a:blipFill>
            <a:blip r:embed="rId5"/>
            <a:stretch>
              <a:fillRect l="-26681" r="-12069"/>
            </a:stretch>
          </a:blipFill>
        </p:spPr>
        <p:txBody>
          <a:bodyPr/>
          <a:lstStyle/>
          <a:p>
            <a:endParaRPr lang="en-GB" sz="3289"/>
          </a:p>
        </p:txBody>
      </p:sp>
      <p:sp>
        <p:nvSpPr>
          <p:cNvPr id="36" name="Freeform 36"/>
          <p:cNvSpPr/>
          <p:nvPr/>
        </p:nvSpPr>
        <p:spPr>
          <a:xfrm>
            <a:off x="5400021" y="12070394"/>
            <a:ext cx="3135493" cy="1607905"/>
          </a:xfrm>
          <a:custGeom>
            <a:avLst/>
            <a:gdLst/>
            <a:ahLst/>
            <a:cxnLst/>
            <a:rect l="l" t="t" r="r" b="b"/>
            <a:pathLst>
              <a:path w="1716259" h="880111">
                <a:moveTo>
                  <a:pt x="0" y="0"/>
                </a:moveTo>
                <a:lnTo>
                  <a:pt x="1716260" y="0"/>
                </a:lnTo>
                <a:lnTo>
                  <a:pt x="1716260" y="880111"/>
                </a:lnTo>
                <a:lnTo>
                  <a:pt x="0" y="880111"/>
                </a:lnTo>
                <a:lnTo>
                  <a:pt x="0" y="0"/>
                </a:lnTo>
                <a:close/>
              </a:path>
            </a:pathLst>
          </a:custGeom>
          <a:blipFill>
            <a:blip r:embed="rId6"/>
            <a:stretch>
              <a:fillRect l="-10657" r="-3530"/>
            </a:stretch>
          </a:blipFill>
        </p:spPr>
        <p:txBody>
          <a:bodyPr/>
          <a:lstStyle/>
          <a:p>
            <a:endParaRPr lang="en-GB" sz="3289"/>
          </a:p>
        </p:txBody>
      </p:sp>
      <p:sp>
        <p:nvSpPr>
          <p:cNvPr id="37" name="Freeform 37"/>
          <p:cNvSpPr/>
          <p:nvPr/>
        </p:nvSpPr>
        <p:spPr>
          <a:xfrm>
            <a:off x="8669930" y="12070394"/>
            <a:ext cx="3667907" cy="1607905"/>
          </a:xfrm>
          <a:custGeom>
            <a:avLst/>
            <a:gdLst/>
            <a:ahLst/>
            <a:cxnLst/>
            <a:rect l="l" t="t" r="r" b="b"/>
            <a:pathLst>
              <a:path w="2007683" h="880111">
                <a:moveTo>
                  <a:pt x="0" y="0"/>
                </a:moveTo>
                <a:lnTo>
                  <a:pt x="2007683" y="0"/>
                </a:lnTo>
                <a:lnTo>
                  <a:pt x="2007683" y="880111"/>
                </a:lnTo>
                <a:lnTo>
                  <a:pt x="0" y="880111"/>
                </a:lnTo>
                <a:lnTo>
                  <a:pt x="0" y="0"/>
                </a:lnTo>
                <a:close/>
              </a:path>
            </a:pathLst>
          </a:custGeom>
          <a:blipFill>
            <a:blip r:embed="rId7"/>
            <a:stretch>
              <a:fillRect t="-43039" r="-5423" b="-43039"/>
            </a:stretch>
          </a:blipFill>
        </p:spPr>
        <p:txBody>
          <a:bodyPr/>
          <a:lstStyle/>
          <a:p>
            <a:endParaRPr lang="en-GB" sz="3289"/>
          </a:p>
        </p:txBody>
      </p:sp>
      <p:sp>
        <p:nvSpPr>
          <p:cNvPr id="38" name="Freeform 38"/>
          <p:cNvSpPr/>
          <p:nvPr/>
        </p:nvSpPr>
        <p:spPr>
          <a:xfrm>
            <a:off x="12477051" y="12070394"/>
            <a:ext cx="3243189" cy="1607905"/>
          </a:xfrm>
          <a:custGeom>
            <a:avLst/>
            <a:gdLst/>
            <a:ahLst/>
            <a:cxnLst/>
            <a:rect l="l" t="t" r="r" b="b"/>
            <a:pathLst>
              <a:path w="1775207" h="880111">
                <a:moveTo>
                  <a:pt x="0" y="0"/>
                </a:moveTo>
                <a:lnTo>
                  <a:pt x="1775207" y="0"/>
                </a:lnTo>
                <a:lnTo>
                  <a:pt x="1775207" y="880111"/>
                </a:lnTo>
                <a:lnTo>
                  <a:pt x="0" y="880111"/>
                </a:lnTo>
                <a:lnTo>
                  <a:pt x="0" y="0"/>
                </a:lnTo>
                <a:close/>
              </a:path>
            </a:pathLst>
          </a:custGeom>
          <a:blipFill>
            <a:blip r:embed="rId8"/>
            <a:stretch>
              <a:fillRect t="-17234" b="-17234"/>
            </a:stretch>
          </a:blipFill>
        </p:spPr>
        <p:txBody>
          <a:bodyPr/>
          <a:lstStyle/>
          <a:p>
            <a:endParaRPr lang="en-GB" sz="3289"/>
          </a:p>
        </p:txBody>
      </p:sp>
      <p:sp>
        <p:nvSpPr>
          <p:cNvPr id="39" name="TextBox 39"/>
          <p:cNvSpPr txBox="1"/>
          <p:nvPr/>
        </p:nvSpPr>
        <p:spPr>
          <a:xfrm>
            <a:off x="10101057" y="3326760"/>
            <a:ext cx="728310" cy="455959"/>
          </a:xfrm>
          <a:prstGeom prst="rect">
            <a:avLst/>
          </a:prstGeom>
        </p:spPr>
        <p:txBody>
          <a:bodyPr lIns="0" tIns="0" rIns="0" bIns="0" rtlCol="0" anchor="t">
            <a:spAutoFit/>
          </a:bodyPr>
          <a:lstStyle/>
          <a:p>
            <a:pPr>
              <a:lnSpc>
                <a:spcPts val="3791"/>
              </a:lnSpc>
              <a:spcBef>
                <a:spcPct val="0"/>
              </a:spcBef>
            </a:pPr>
            <a:r>
              <a:rPr lang="en-US" sz="2707" b="1">
                <a:solidFill>
                  <a:srgbClr val="FFFFFF"/>
                </a:solidFill>
                <a:latin typeface="Source Sans Pro Bold"/>
                <a:ea typeface="Source Sans Pro Bold"/>
                <a:cs typeface="Source Sans Pro Bold"/>
                <a:sym typeface="Source Sans Pro Bold"/>
              </a:rPr>
              <a:t>$0.5</a:t>
            </a:r>
          </a:p>
        </p:txBody>
      </p:sp>
      <p:sp>
        <p:nvSpPr>
          <p:cNvPr id="42" name="TextBox 42"/>
          <p:cNvSpPr txBox="1"/>
          <p:nvPr/>
        </p:nvSpPr>
        <p:spPr>
          <a:xfrm>
            <a:off x="8529583" y="6158725"/>
            <a:ext cx="4015752" cy="912686"/>
          </a:xfrm>
          <a:prstGeom prst="rect">
            <a:avLst/>
          </a:prstGeom>
        </p:spPr>
        <p:txBody>
          <a:bodyPr lIns="0" tIns="0" rIns="0" bIns="0" rtlCol="0" anchor="t">
            <a:spAutoFit/>
          </a:bodyPr>
          <a:lstStyle/>
          <a:p>
            <a:pPr>
              <a:lnSpc>
                <a:spcPts val="2307"/>
              </a:lnSpc>
            </a:pPr>
            <a:r>
              <a:rPr lang="en-US" sz="2999" b="1" dirty="0">
                <a:solidFill>
                  <a:srgbClr val="000000"/>
                </a:solidFill>
                <a:latin typeface="Muli Bold"/>
                <a:ea typeface="Muli Bold"/>
                <a:cs typeface="Muli Bold"/>
                <a:sym typeface="Muli Bold"/>
              </a:rPr>
              <a:t>Multilateral and Development Financial Institutions</a:t>
            </a:r>
          </a:p>
        </p:txBody>
      </p:sp>
      <p:sp>
        <p:nvSpPr>
          <p:cNvPr id="43" name="TextBox 43"/>
          <p:cNvSpPr txBox="1"/>
          <p:nvPr/>
        </p:nvSpPr>
        <p:spPr>
          <a:xfrm>
            <a:off x="8649100" y="7453027"/>
            <a:ext cx="2121949" cy="617733"/>
          </a:xfrm>
          <a:prstGeom prst="rect">
            <a:avLst/>
          </a:prstGeom>
        </p:spPr>
        <p:txBody>
          <a:bodyPr lIns="0" tIns="0" rIns="0" bIns="0" rtlCol="0" anchor="t">
            <a:spAutoFit/>
          </a:bodyPr>
          <a:lstStyle/>
          <a:p>
            <a:pPr>
              <a:lnSpc>
                <a:spcPts val="2307"/>
              </a:lnSpc>
            </a:pPr>
            <a:r>
              <a:rPr lang="en-US" sz="2999" dirty="0">
                <a:solidFill>
                  <a:srgbClr val="000000"/>
                </a:solidFill>
                <a:latin typeface="Muli"/>
                <a:ea typeface="Muli"/>
                <a:cs typeface="Muli"/>
                <a:sym typeface="Muli"/>
              </a:rPr>
              <a:t>Additional US$1b/year</a:t>
            </a:r>
          </a:p>
        </p:txBody>
      </p:sp>
      <p:sp>
        <p:nvSpPr>
          <p:cNvPr id="44" name="TextBox 44"/>
          <p:cNvSpPr txBox="1"/>
          <p:nvPr/>
        </p:nvSpPr>
        <p:spPr>
          <a:xfrm>
            <a:off x="14386584" y="5942713"/>
            <a:ext cx="5217263" cy="2470420"/>
          </a:xfrm>
          <a:prstGeom prst="rect">
            <a:avLst/>
          </a:prstGeom>
        </p:spPr>
        <p:txBody>
          <a:bodyPr wrap="square" lIns="0" tIns="0" rIns="0" bIns="0" rtlCol="0" anchor="t">
            <a:spAutoFit/>
          </a:bodyPr>
          <a:lstStyle/>
          <a:p>
            <a:pPr>
              <a:lnSpc>
                <a:spcPts val="1878"/>
              </a:lnSpc>
            </a:pPr>
            <a:r>
              <a:rPr lang="en-US" sz="2799" b="1" dirty="0">
                <a:solidFill>
                  <a:srgbClr val="000000"/>
                </a:solidFill>
                <a:latin typeface="Muli Bold"/>
                <a:ea typeface="Muli Bold"/>
                <a:cs typeface="Muli Bold"/>
                <a:sym typeface="Muli Bold"/>
              </a:rPr>
              <a:t>• Improve national loan conditions (affordability of capital) </a:t>
            </a:r>
          </a:p>
          <a:p>
            <a:pPr>
              <a:lnSpc>
                <a:spcPts val="1878"/>
              </a:lnSpc>
            </a:pPr>
            <a:endParaRPr lang="en-US" sz="2799" b="1" dirty="0">
              <a:solidFill>
                <a:srgbClr val="000000"/>
              </a:solidFill>
              <a:latin typeface="Muli Bold"/>
              <a:ea typeface="Muli Bold"/>
              <a:cs typeface="Muli Bold"/>
              <a:sym typeface="Muli Bold"/>
            </a:endParaRPr>
          </a:p>
          <a:p>
            <a:pPr>
              <a:lnSpc>
                <a:spcPts val="1878"/>
              </a:lnSpc>
            </a:pPr>
            <a:r>
              <a:rPr lang="en-US" sz="2799" b="1" dirty="0">
                <a:solidFill>
                  <a:srgbClr val="000000"/>
                </a:solidFill>
                <a:latin typeface="Muli Bold"/>
                <a:ea typeface="Muli Bold"/>
                <a:cs typeface="Muli Bold"/>
                <a:sym typeface="Muli Bold"/>
              </a:rPr>
              <a:t>• Coordinate and strengthen national project facilities </a:t>
            </a:r>
          </a:p>
          <a:p>
            <a:pPr>
              <a:lnSpc>
                <a:spcPts val="1878"/>
              </a:lnSpc>
            </a:pPr>
            <a:endParaRPr lang="en-US" sz="2799" b="1" dirty="0">
              <a:solidFill>
                <a:srgbClr val="000000"/>
              </a:solidFill>
              <a:latin typeface="Muli Bold"/>
              <a:ea typeface="Muli Bold"/>
              <a:cs typeface="Muli Bold"/>
              <a:sym typeface="Muli Bold"/>
            </a:endParaRPr>
          </a:p>
          <a:p>
            <a:pPr>
              <a:lnSpc>
                <a:spcPts val="1878"/>
              </a:lnSpc>
            </a:pPr>
            <a:r>
              <a:rPr lang="en-US" sz="2799" b="1" dirty="0">
                <a:solidFill>
                  <a:srgbClr val="000000"/>
                </a:solidFill>
                <a:latin typeface="Muli Bold"/>
                <a:ea typeface="Muli Bold"/>
                <a:cs typeface="Muli Bold"/>
                <a:sym typeface="Muli Bold"/>
              </a:rPr>
              <a:t>• Leverage humanitarian and private finance and implement results-based financing  revolving finance</a:t>
            </a:r>
          </a:p>
        </p:txBody>
      </p:sp>
      <p:sp>
        <p:nvSpPr>
          <p:cNvPr id="45" name="TextBox 45"/>
          <p:cNvSpPr txBox="1"/>
          <p:nvPr/>
        </p:nvSpPr>
        <p:spPr>
          <a:xfrm>
            <a:off x="12337837" y="1771870"/>
            <a:ext cx="5217263" cy="1514004"/>
          </a:xfrm>
          <a:prstGeom prst="rect">
            <a:avLst/>
          </a:prstGeom>
        </p:spPr>
        <p:txBody>
          <a:bodyPr lIns="0" tIns="0" rIns="0" bIns="0" rtlCol="0" anchor="t">
            <a:spAutoFit/>
          </a:bodyPr>
          <a:lstStyle/>
          <a:p>
            <a:pPr marL="460847" lvl="1" indent="-230422">
              <a:lnSpc>
                <a:spcPts val="2987"/>
              </a:lnSpc>
              <a:buFont typeface="Arial"/>
              <a:buChar char="•"/>
            </a:pPr>
            <a:r>
              <a:rPr lang="en-US" sz="2133" b="1" dirty="0">
                <a:solidFill>
                  <a:srgbClr val="FFFFFF"/>
                </a:solidFill>
                <a:latin typeface="Source Sans Pro Bold"/>
                <a:ea typeface="Source Sans Pro Bold"/>
                <a:cs typeface="Source Sans Pro Bold"/>
                <a:sym typeface="Source Sans Pro Bold"/>
              </a:rPr>
              <a:t>Renew </a:t>
            </a:r>
            <a:r>
              <a:rPr lang="en-US" sz="2133" b="1" dirty="0" err="1">
                <a:solidFill>
                  <a:srgbClr val="FFFFFF"/>
                </a:solidFill>
                <a:latin typeface="Source Sans Pro Bold"/>
                <a:ea typeface="Source Sans Pro Bold"/>
                <a:cs typeface="Source Sans Pro Bold"/>
                <a:sym typeface="Source Sans Pro Bold"/>
              </a:rPr>
              <a:t>eftectiveness</a:t>
            </a:r>
            <a:r>
              <a:rPr lang="en-US" sz="2133" b="1" dirty="0">
                <a:solidFill>
                  <a:srgbClr val="FFFFFF"/>
                </a:solidFill>
                <a:latin typeface="Source Sans Pro Bold"/>
                <a:ea typeface="Source Sans Pro Bold"/>
                <a:cs typeface="Source Sans Pro Bold"/>
                <a:sym typeface="Source Sans Pro Bold"/>
              </a:rPr>
              <a:t> &amp;Donor coordination </a:t>
            </a:r>
          </a:p>
          <a:p>
            <a:pPr marL="460847" lvl="1" indent="-230422">
              <a:lnSpc>
                <a:spcPts val="2987"/>
              </a:lnSpc>
              <a:buFont typeface="Arial"/>
              <a:buChar char="•"/>
            </a:pPr>
            <a:r>
              <a:rPr lang="en-US" sz="2133" b="1" dirty="0">
                <a:solidFill>
                  <a:srgbClr val="FFFFFF"/>
                </a:solidFill>
                <a:latin typeface="Source Sans Pro Bold"/>
                <a:ea typeface="Source Sans Pro Bold"/>
                <a:cs typeface="Source Sans Pro Bold"/>
                <a:sym typeface="Source Sans Pro Bold"/>
              </a:rPr>
              <a:t>Leverage private and implement results-based financing </a:t>
            </a:r>
          </a:p>
        </p:txBody>
      </p:sp>
      <p:sp>
        <p:nvSpPr>
          <p:cNvPr id="46" name="TextBox 46"/>
          <p:cNvSpPr txBox="1"/>
          <p:nvPr/>
        </p:nvSpPr>
        <p:spPr>
          <a:xfrm>
            <a:off x="8669930" y="9533736"/>
            <a:ext cx="2449246" cy="1502591"/>
          </a:xfrm>
          <a:prstGeom prst="rect">
            <a:avLst/>
          </a:prstGeom>
        </p:spPr>
        <p:txBody>
          <a:bodyPr lIns="0" tIns="0" rIns="0" bIns="0" rtlCol="0" anchor="t">
            <a:spAutoFit/>
          </a:bodyPr>
          <a:lstStyle/>
          <a:p>
            <a:pPr>
              <a:lnSpc>
                <a:spcPts val="2307"/>
              </a:lnSpc>
            </a:pPr>
            <a:r>
              <a:rPr lang="en-US" sz="2999" b="1" dirty="0">
                <a:solidFill>
                  <a:srgbClr val="000000"/>
                </a:solidFill>
                <a:latin typeface="Muli Bold"/>
                <a:ea typeface="Muli Bold"/>
                <a:cs typeface="Muli Bold"/>
                <a:sym typeface="Muli Bold"/>
              </a:rPr>
              <a:t>Multilateral Climate Funds</a:t>
            </a:r>
          </a:p>
          <a:p>
            <a:pPr>
              <a:lnSpc>
                <a:spcPts val="2307"/>
              </a:lnSpc>
            </a:pPr>
            <a:endParaRPr lang="en-US" sz="2999" b="1" dirty="0">
              <a:solidFill>
                <a:srgbClr val="000000"/>
              </a:solidFill>
              <a:latin typeface="Muli Bold"/>
              <a:ea typeface="Muli Bold"/>
              <a:cs typeface="Muli Bold"/>
              <a:sym typeface="Muli Bold"/>
            </a:endParaRPr>
          </a:p>
          <a:p>
            <a:pPr>
              <a:lnSpc>
                <a:spcPts val="2307"/>
              </a:lnSpc>
            </a:pPr>
            <a:r>
              <a:rPr lang="en-US" sz="2999" dirty="0">
                <a:solidFill>
                  <a:srgbClr val="000000"/>
                </a:solidFill>
                <a:latin typeface="Muli Bold"/>
                <a:ea typeface="Muli Bold"/>
                <a:cs typeface="Muli Bold"/>
                <a:sym typeface="Muli Bold"/>
              </a:rPr>
              <a:t>Additional US$3.2 b/year</a:t>
            </a:r>
          </a:p>
        </p:txBody>
      </p:sp>
      <p:sp>
        <p:nvSpPr>
          <p:cNvPr id="47" name="TextBox 47"/>
          <p:cNvSpPr txBox="1"/>
          <p:nvPr/>
        </p:nvSpPr>
        <p:spPr>
          <a:xfrm>
            <a:off x="15355720" y="9362298"/>
            <a:ext cx="4411919" cy="1739451"/>
          </a:xfrm>
          <a:prstGeom prst="rect">
            <a:avLst/>
          </a:prstGeom>
        </p:spPr>
        <p:txBody>
          <a:bodyPr wrap="square" lIns="0" tIns="0" rIns="0" bIns="0" rtlCol="0" anchor="t">
            <a:spAutoFit/>
          </a:bodyPr>
          <a:lstStyle/>
          <a:p>
            <a:pPr marL="315443" lvl="1" indent="-157723">
              <a:lnSpc>
                <a:spcPts val="1878"/>
              </a:lnSpc>
              <a:buFont typeface="Arial"/>
              <a:buChar char="•"/>
            </a:pPr>
            <a:r>
              <a:rPr lang="en-US" sz="2799" b="1" dirty="0">
                <a:solidFill>
                  <a:srgbClr val="000000"/>
                </a:solidFill>
                <a:latin typeface="Muli Bold"/>
                <a:ea typeface="Muli Bold"/>
                <a:cs typeface="Muli Bold"/>
                <a:sym typeface="Muli Bold"/>
              </a:rPr>
              <a:t>Communicate evidence on water-climate linkages</a:t>
            </a:r>
          </a:p>
          <a:p>
            <a:pPr marL="157721" lvl="1">
              <a:lnSpc>
                <a:spcPts val="1878"/>
              </a:lnSpc>
            </a:pPr>
            <a:r>
              <a:rPr lang="en-US" sz="2799" b="1" dirty="0">
                <a:solidFill>
                  <a:srgbClr val="000000"/>
                </a:solidFill>
                <a:latin typeface="Muli Bold"/>
                <a:ea typeface="Muli Bold"/>
                <a:cs typeface="Muli Bold"/>
                <a:sym typeface="Muli Bold"/>
              </a:rPr>
              <a:t> </a:t>
            </a:r>
          </a:p>
          <a:p>
            <a:pPr marL="315443" lvl="1" indent="-157723">
              <a:lnSpc>
                <a:spcPts val="1878"/>
              </a:lnSpc>
              <a:buFont typeface="Arial"/>
              <a:buChar char="•"/>
            </a:pPr>
            <a:r>
              <a:rPr lang="en-US" sz="2799" b="1" dirty="0">
                <a:solidFill>
                  <a:srgbClr val="000000"/>
                </a:solidFill>
                <a:latin typeface="Muli Bold"/>
                <a:ea typeface="Muli Bold"/>
                <a:cs typeface="Muli Bold"/>
                <a:sym typeface="Muli Bold"/>
              </a:rPr>
              <a:t>Integrate water into National Adaptation Plans and National-determined contributions</a:t>
            </a:r>
          </a:p>
        </p:txBody>
      </p:sp>
      <p:sp>
        <p:nvSpPr>
          <p:cNvPr id="48" name="TextBox 48"/>
          <p:cNvSpPr txBox="1"/>
          <p:nvPr/>
        </p:nvSpPr>
        <p:spPr>
          <a:xfrm>
            <a:off x="16626717" y="12489342"/>
            <a:ext cx="7201548" cy="805477"/>
          </a:xfrm>
          <a:prstGeom prst="rect">
            <a:avLst/>
          </a:prstGeom>
        </p:spPr>
        <p:txBody>
          <a:bodyPr wrap="square" lIns="0" tIns="0" rIns="0" bIns="0" rtlCol="0" anchor="t">
            <a:spAutoFit/>
          </a:bodyPr>
          <a:lstStyle/>
          <a:p>
            <a:pPr>
              <a:lnSpc>
                <a:spcPts val="1878"/>
              </a:lnSpc>
            </a:pPr>
            <a:r>
              <a:rPr lang="en-US" sz="3999" b="1" dirty="0">
                <a:solidFill>
                  <a:srgbClr val="00764B"/>
                </a:solidFill>
                <a:latin typeface="Muli Bold"/>
                <a:ea typeface="Muli Bold"/>
                <a:cs typeface="Muli Bold"/>
                <a:sym typeface="Muli Bold"/>
              </a:rPr>
              <a:t>Key Focus: Coordinate </a:t>
            </a:r>
          </a:p>
          <a:p>
            <a:pPr>
              <a:lnSpc>
                <a:spcPts val="1878"/>
              </a:lnSpc>
            </a:pPr>
            <a:endParaRPr lang="en-US" sz="3999" b="1" dirty="0">
              <a:solidFill>
                <a:srgbClr val="00764B"/>
              </a:solidFill>
              <a:latin typeface="Muli Bold"/>
              <a:ea typeface="Muli Bold"/>
              <a:cs typeface="Muli Bold"/>
              <a:sym typeface="Muli Bold"/>
            </a:endParaRPr>
          </a:p>
          <a:p>
            <a:pPr>
              <a:lnSpc>
                <a:spcPts val="1878"/>
              </a:lnSpc>
            </a:pPr>
            <a:r>
              <a:rPr lang="en-US" sz="3999" b="1" dirty="0">
                <a:solidFill>
                  <a:srgbClr val="00764B"/>
                </a:solidFill>
                <a:latin typeface="Muli Bold"/>
                <a:ea typeface="Muli Bold"/>
                <a:cs typeface="Muli Bold"/>
                <a:sym typeface="Muli Bold"/>
              </a:rPr>
              <a:t>across sectors!</a:t>
            </a:r>
          </a:p>
        </p:txBody>
      </p:sp>
      <p:grpSp>
        <p:nvGrpSpPr>
          <p:cNvPr id="49" name="Group 49"/>
          <p:cNvGrpSpPr/>
          <p:nvPr/>
        </p:nvGrpSpPr>
        <p:grpSpPr>
          <a:xfrm>
            <a:off x="2148315" y="-177315"/>
            <a:ext cx="16675328" cy="1269113"/>
            <a:chOff x="0" y="0"/>
            <a:chExt cx="3729901" cy="283872"/>
          </a:xfrm>
        </p:grpSpPr>
        <p:sp>
          <p:nvSpPr>
            <p:cNvPr id="50" name="Freeform 50"/>
            <p:cNvSpPr/>
            <p:nvPr/>
          </p:nvSpPr>
          <p:spPr>
            <a:xfrm>
              <a:off x="0" y="0"/>
              <a:ext cx="3729901" cy="283872"/>
            </a:xfrm>
            <a:custGeom>
              <a:avLst/>
              <a:gdLst/>
              <a:ahLst/>
              <a:cxnLst/>
              <a:rect l="l" t="t" r="r" b="b"/>
              <a:pathLst>
                <a:path w="3729901" h="283872">
                  <a:moveTo>
                    <a:pt x="0" y="0"/>
                  </a:moveTo>
                  <a:lnTo>
                    <a:pt x="3729901" y="0"/>
                  </a:lnTo>
                  <a:lnTo>
                    <a:pt x="3729901" y="283872"/>
                  </a:lnTo>
                  <a:lnTo>
                    <a:pt x="0" y="283872"/>
                  </a:lnTo>
                  <a:close/>
                </a:path>
              </a:pathLst>
            </a:custGeom>
            <a:solidFill>
              <a:srgbClr val="007E9F"/>
            </a:solidFill>
          </p:spPr>
          <p:txBody>
            <a:bodyPr/>
            <a:lstStyle/>
            <a:p>
              <a:endParaRPr lang="en-GB" sz="3289"/>
            </a:p>
          </p:txBody>
        </p:sp>
        <p:sp>
          <p:nvSpPr>
            <p:cNvPr id="51" name="TextBox 51"/>
            <p:cNvSpPr txBox="1"/>
            <p:nvPr/>
          </p:nvSpPr>
          <p:spPr>
            <a:xfrm>
              <a:off x="0" y="-28575"/>
              <a:ext cx="3729901" cy="312447"/>
            </a:xfrm>
            <a:prstGeom prst="rect">
              <a:avLst/>
            </a:prstGeom>
          </p:spPr>
          <p:txBody>
            <a:bodyPr lIns="81981" tIns="81981" rIns="81981" bIns="81981" rtlCol="0" anchor="ctr"/>
            <a:lstStyle/>
            <a:p>
              <a:pPr algn="ctr">
                <a:lnSpc>
                  <a:spcPts val="4237"/>
                </a:lnSpc>
              </a:pPr>
              <a:endParaRPr sz="3289"/>
            </a:p>
          </p:txBody>
        </p:sp>
      </p:grpSp>
      <p:sp>
        <p:nvSpPr>
          <p:cNvPr id="53" name="TextBox 53"/>
          <p:cNvSpPr txBox="1"/>
          <p:nvPr/>
        </p:nvSpPr>
        <p:spPr>
          <a:xfrm>
            <a:off x="7918752" y="62748"/>
            <a:ext cx="3624302" cy="373820"/>
          </a:xfrm>
          <a:prstGeom prst="rect">
            <a:avLst/>
          </a:prstGeom>
        </p:spPr>
        <p:txBody>
          <a:bodyPr lIns="0" tIns="0" rIns="0" bIns="0" rtlCol="0" anchor="t">
            <a:spAutoFit/>
          </a:bodyPr>
          <a:lstStyle/>
          <a:p>
            <a:pPr>
              <a:lnSpc>
                <a:spcPts val="3131"/>
              </a:lnSpc>
            </a:pPr>
            <a:r>
              <a:rPr lang="en-US" sz="2235" b="1" dirty="0">
                <a:solidFill>
                  <a:srgbClr val="FFFFFF"/>
                </a:solidFill>
                <a:latin typeface="Muli Bold"/>
                <a:ea typeface="Muli Bold"/>
                <a:cs typeface="Muli Bold"/>
                <a:sym typeface="Muli Bold"/>
              </a:rPr>
              <a:t>Investment Sources and Value</a:t>
            </a:r>
          </a:p>
        </p:txBody>
      </p:sp>
      <p:sp>
        <p:nvSpPr>
          <p:cNvPr id="54" name="TextBox 54"/>
          <p:cNvSpPr txBox="1"/>
          <p:nvPr/>
        </p:nvSpPr>
        <p:spPr>
          <a:xfrm>
            <a:off x="13395855" y="208091"/>
            <a:ext cx="3971525" cy="771365"/>
          </a:xfrm>
          <a:prstGeom prst="rect">
            <a:avLst/>
          </a:prstGeom>
        </p:spPr>
        <p:txBody>
          <a:bodyPr lIns="0" tIns="0" rIns="0" bIns="0" rtlCol="0" anchor="t">
            <a:spAutoFit/>
          </a:bodyPr>
          <a:lstStyle/>
          <a:p>
            <a:pPr>
              <a:lnSpc>
                <a:spcPts val="3131"/>
              </a:lnSpc>
            </a:pPr>
            <a:r>
              <a:rPr lang="en-US" sz="2235" b="1">
                <a:solidFill>
                  <a:srgbClr val="FFFFFF"/>
                </a:solidFill>
                <a:latin typeface="Muli Bold"/>
                <a:ea typeface="Muli Bold"/>
                <a:cs typeface="Muli Bold"/>
                <a:sym typeface="Muli Bold"/>
              </a:rPr>
              <a:t>Key Actions Needed to Unlock Investment sources</a:t>
            </a:r>
          </a:p>
        </p:txBody>
      </p:sp>
      <p:sp>
        <p:nvSpPr>
          <p:cNvPr id="40" name="Rectangle 39">
            <a:extLst>
              <a:ext uri="{FF2B5EF4-FFF2-40B4-BE49-F238E27FC236}">
                <a16:creationId xmlns:a16="http://schemas.microsoft.com/office/drawing/2014/main" id="{5EA59C85-8800-FA83-E25F-AE3AE850C24E}"/>
              </a:ext>
            </a:extLst>
          </p:cNvPr>
          <p:cNvSpPr/>
          <p:nvPr/>
        </p:nvSpPr>
        <p:spPr>
          <a:xfrm>
            <a:off x="20088099" y="734181"/>
            <a:ext cx="2752503" cy="30878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4D978-FD3D-44EA-D8FE-C55BB305701A}"/>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CC14E11F-ADC0-86F9-FD40-BC3B9F016FDE}"/>
              </a:ext>
            </a:extLst>
          </p:cNvPr>
          <p:cNvSpPr>
            <a:spLocks noChangeAspect="1" noChangeArrowheads="1"/>
          </p:cNvSpPr>
          <p:nvPr/>
        </p:nvSpPr>
        <p:spPr bwMode="auto">
          <a:xfrm>
            <a:off x="11884105" y="6553280"/>
            <a:ext cx="609441" cy="60944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pPr defTabSz="1828343">
              <a:buClr>
                <a:srgbClr val="000000"/>
              </a:buClr>
              <a:defRPr/>
            </a:pPr>
            <a:endParaRPr lang="en-GB" sz="2799" kern="0">
              <a:solidFill>
                <a:srgbClr val="000000"/>
              </a:solidFill>
              <a:latin typeface="Arial"/>
              <a:cs typeface="Arial"/>
              <a:sym typeface="Arial"/>
            </a:endParaRPr>
          </a:p>
        </p:txBody>
      </p:sp>
      <p:pic>
        <p:nvPicPr>
          <p:cNvPr id="6" name="Picture 5">
            <a:extLst>
              <a:ext uri="{FF2B5EF4-FFF2-40B4-BE49-F238E27FC236}">
                <a16:creationId xmlns:a16="http://schemas.microsoft.com/office/drawing/2014/main" id="{5D248957-0C4B-FDC5-4665-7272FF849483}"/>
              </a:ext>
            </a:extLst>
          </p:cNvPr>
          <p:cNvPicPr>
            <a:picLocks noChangeAspect="1"/>
          </p:cNvPicPr>
          <p:nvPr/>
        </p:nvPicPr>
        <p:blipFill rotWithShape="1">
          <a:blip r:embed="rId3">
            <a:extLst>
              <a:ext uri="{28A0092B-C50C-407E-A947-70E740481C1C}">
                <a14:useLocalDpi xmlns:a14="http://schemas.microsoft.com/office/drawing/2010/main" val="0"/>
              </a:ext>
            </a:extLst>
          </a:blip>
          <a:srcRect b="2663"/>
          <a:stretch/>
        </p:blipFill>
        <p:spPr>
          <a:xfrm>
            <a:off x="1974517" y="184618"/>
            <a:ext cx="18113584" cy="13529596"/>
          </a:xfrm>
          <a:prstGeom prst="rect">
            <a:avLst/>
          </a:prstGeom>
        </p:spPr>
      </p:pic>
      <p:sp>
        <p:nvSpPr>
          <p:cNvPr id="8" name="TextBox 7">
            <a:extLst>
              <a:ext uri="{FF2B5EF4-FFF2-40B4-BE49-F238E27FC236}">
                <a16:creationId xmlns:a16="http://schemas.microsoft.com/office/drawing/2014/main" id="{7348DED9-771E-20FA-2399-C52427E55034}"/>
              </a:ext>
            </a:extLst>
          </p:cNvPr>
          <p:cNvSpPr txBox="1"/>
          <p:nvPr/>
        </p:nvSpPr>
        <p:spPr>
          <a:xfrm>
            <a:off x="927606" y="1787"/>
            <a:ext cx="21912996" cy="732395"/>
          </a:xfrm>
          <a:prstGeom prst="rect">
            <a:avLst/>
          </a:prstGeom>
        </p:spPr>
        <p:txBody>
          <a:bodyPr vert="horz" lIns="182832" tIns="91416" rIns="182832" bIns="91416" rtlCol="0" anchor="t">
            <a:noAutofit/>
          </a:bodyPr>
          <a:lstStyle/>
          <a:p>
            <a:pPr algn="ctr" defTabSz="1828343">
              <a:lnSpc>
                <a:spcPct val="90000"/>
              </a:lnSpc>
              <a:spcBef>
                <a:spcPct val="0"/>
              </a:spcBef>
              <a:spcAft>
                <a:spcPts val="1200"/>
              </a:spcAft>
              <a:defRPr/>
            </a:pPr>
            <a:r>
              <a:rPr lang="en-US" sz="4799" b="1" kern="0" dirty="0">
                <a:solidFill>
                  <a:srgbClr val="378AA5"/>
                </a:solidFill>
                <a:latin typeface="Muli"/>
              </a:rPr>
              <a:t>AU-AIP Pyramid of resource investment transformation towards $30billion/year</a:t>
            </a:r>
          </a:p>
        </p:txBody>
      </p:sp>
      <p:sp>
        <p:nvSpPr>
          <p:cNvPr id="3" name="Rectangle 2">
            <a:extLst>
              <a:ext uri="{FF2B5EF4-FFF2-40B4-BE49-F238E27FC236}">
                <a16:creationId xmlns:a16="http://schemas.microsoft.com/office/drawing/2014/main" id="{7EB90E48-873B-1D98-F854-5C245CF49359}"/>
              </a:ext>
            </a:extLst>
          </p:cNvPr>
          <p:cNvSpPr/>
          <p:nvPr/>
        </p:nvSpPr>
        <p:spPr>
          <a:xfrm>
            <a:off x="2204566" y="4511651"/>
            <a:ext cx="17883534" cy="4875530"/>
          </a:xfrm>
          <a:prstGeom prst="rect">
            <a:avLst/>
          </a:prstGeom>
          <a:noFill/>
          <a:ln w="762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
        <p:nvSpPr>
          <p:cNvPr id="4" name="Rectangle 3">
            <a:extLst>
              <a:ext uri="{FF2B5EF4-FFF2-40B4-BE49-F238E27FC236}">
                <a16:creationId xmlns:a16="http://schemas.microsoft.com/office/drawing/2014/main" id="{5E540FCA-5C20-985D-AE04-A043B27E15A8}"/>
              </a:ext>
            </a:extLst>
          </p:cNvPr>
          <p:cNvSpPr/>
          <p:nvPr/>
        </p:nvSpPr>
        <p:spPr>
          <a:xfrm>
            <a:off x="20088099" y="734181"/>
            <a:ext cx="2752503" cy="30878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Tree>
    <p:extLst>
      <p:ext uri="{BB962C8B-B14F-4D97-AF65-F5344CB8AC3E}">
        <p14:creationId xmlns:p14="http://schemas.microsoft.com/office/powerpoint/2010/main" val="103871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952F5-A015-A2B1-A133-BEEC06E407E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ED7CBF-AC59-6FEB-C298-83844D5C2AA1}"/>
              </a:ext>
            </a:extLst>
          </p:cNvPr>
          <p:cNvSpPr>
            <a:spLocks noGrp="1"/>
          </p:cNvSpPr>
          <p:nvPr>
            <p:ph type="title"/>
          </p:nvPr>
        </p:nvSpPr>
        <p:spPr/>
        <p:txBody>
          <a:bodyPr/>
          <a:lstStyle/>
          <a:p>
            <a:pPr algn="ctr"/>
            <a:r>
              <a:rPr lang="en-JP" dirty="0"/>
              <a:t>Presentation Outline</a:t>
            </a:r>
          </a:p>
        </p:txBody>
      </p:sp>
      <p:sp>
        <p:nvSpPr>
          <p:cNvPr id="4" name="Text Placeholder 3">
            <a:extLst>
              <a:ext uri="{FF2B5EF4-FFF2-40B4-BE49-F238E27FC236}">
                <a16:creationId xmlns:a16="http://schemas.microsoft.com/office/drawing/2014/main" id="{D1D4FF78-1C0F-0C86-C894-1382411C950E}"/>
              </a:ext>
            </a:extLst>
          </p:cNvPr>
          <p:cNvSpPr>
            <a:spLocks noGrp="1"/>
          </p:cNvSpPr>
          <p:nvPr>
            <p:ph type="body" sz="quarter" idx="11"/>
          </p:nvPr>
        </p:nvSpPr>
        <p:spPr>
          <a:xfrm>
            <a:off x="1453874" y="2186571"/>
            <a:ext cx="21469899" cy="9845008"/>
          </a:xfrm>
        </p:spPr>
        <p:txBody>
          <a:bodyPr>
            <a:normAutofit/>
          </a:bodyPr>
          <a:lstStyle/>
          <a:p>
            <a:pPr>
              <a:lnSpc>
                <a:spcPct val="100000"/>
              </a:lnSpc>
            </a:pPr>
            <a:r>
              <a:rPr lang="en-US" sz="5000" dirty="0"/>
              <a:t>Setting the Scene: From Concept to Continental Imperative</a:t>
            </a:r>
          </a:p>
          <a:p>
            <a:pPr>
              <a:lnSpc>
                <a:spcPct val="100000"/>
              </a:lnSpc>
            </a:pPr>
            <a:r>
              <a:rPr lang="en-ZA" sz="5000" dirty="0">
                <a:solidFill>
                  <a:schemeClr val="accent2">
                    <a:lumMod val="40000"/>
                    <a:lumOff val="60000"/>
                  </a:schemeClr>
                </a:solidFill>
              </a:rPr>
              <a:t>Structural Reform Pillars</a:t>
            </a:r>
          </a:p>
          <a:p>
            <a:pPr>
              <a:lnSpc>
                <a:spcPct val="100000"/>
              </a:lnSpc>
            </a:pPr>
            <a:r>
              <a:rPr lang="en-US" sz="5000" dirty="0">
                <a:solidFill>
                  <a:schemeClr val="accent2">
                    <a:lumMod val="40000"/>
                    <a:lumOff val="60000"/>
                  </a:schemeClr>
                </a:solidFill>
              </a:rPr>
              <a:t>Key Achievements and Breakthroughs (2024-2025)</a:t>
            </a:r>
          </a:p>
          <a:p>
            <a:pPr>
              <a:lnSpc>
                <a:spcPct val="100000"/>
              </a:lnSpc>
            </a:pPr>
            <a:r>
              <a:rPr lang="en-ZA" sz="5000" dirty="0">
                <a:solidFill>
                  <a:schemeClr val="accent2">
                    <a:lumMod val="40000"/>
                    <a:lumOff val="60000"/>
                  </a:schemeClr>
                </a:solidFill>
              </a:rPr>
              <a:t>Case Studies from Southern Africa </a:t>
            </a:r>
          </a:p>
          <a:p>
            <a:pPr>
              <a:lnSpc>
                <a:spcPct val="100000"/>
              </a:lnSpc>
            </a:pPr>
            <a:r>
              <a:rPr lang="en-ZA" sz="5000" dirty="0">
                <a:solidFill>
                  <a:schemeClr val="accent2">
                    <a:lumMod val="40000"/>
                    <a:lumOff val="60000"/>
                  </a:schemeClr>
                </a:solidFill>
              </a:rPr>
              <a:t>Future Direction: From Dialogue to Architecture (2025-2030 Agenda)</a:t>
            </a:r>
            <a:endParaRPr lang="en-GB" sz="5000" dirty="0">
              <a:solidFill>
                <a:schemeClr val="accent2">
                  <a:lumMod val="40000"/>
                  <a:lumOff val="60000"/>
                </a:schemeClr>
              </a:solidFill>
            </a:endParaRPr>
          </a:p>
        </p:txBody>
      </p:sp>
      <p:pic>
        <p:nvPicPr>
          <p:cNvPr id="7" name="Picture 6">
            <a:extLst>
              <a:ext uri="{FF2B5EF4-FFF2-40B4-BE49-F238E27FC236}">
                <a16:creationId xmlns:a16="http://schemas.microsoft.com/office/drawing/2014/main" id="{F4A16AE7-6AFC-6CF7-F7A0-C91EC05A3F1D}"/>
              </a:ext>
            </a:extLst>
          </p:cNvPr>
          <p:cNvPicPr>
            <a:picLocks noChangeAspect="1"/>
          </p:cNvPicPr>
          <p:nvPr/>
        </p:nvPicPr>
        <p:blipFill>
          <a:blip r:embed="rId3"/>
          <a:stretch>
            <a:fillRect/>
          </a:stretch>
        </p:blipFill>
        <p:spPr>
          <a:xfrm>
            <a:off x="2873564" y="7575662"/>
            <a:ext cx="5912584" cy="2427873"/>
          </a:xfrm>
          <a:prstGeom prst="rect">
            <a:avLst/>
          </a:prstGeom>
        </p:spPr>
      </p:pic>
      <p:pic>
        <p:nvPicPr>
          <p:cNvPr id="9" name="Picture 8">
            <a:extLst>
              <a:ext uri="{FF2B5EF4-FFF2-40B4-BE49-F238E27FC236}">
                <a16:creationId xmlns:a16="http://schemas.microsoft.com/office/drawing/2014/main" id="{9B5E3635-8BE9-570F-8AF5-3F317DFD6459}"/>
              </a:ext>
            </a:extLst>
          </p:cNvPr>
          <p:cNvPicPr>
            <a:picLocks noChangeAspect="1"/>
          </p:cNvPicPr>
          <p:nvPr/>
        </p:nvPicPr>
        <p:blipFill>
          <a:blip r:embed="rId4"/>
          <a:stretch>
            <a:fillRect/>
          </a:stretch>
        </p:blipFill>
        <p:spPr>
          <a:xfrm>
            <a:off x="9145337" y="7357462"/>
            <a:ext cx="7630590" cy="4378629"/>
          </a:xfrm>
          <a:prstGeom prst="rect">
            <a:avLst/>
          </a:prstGeom>
        </p:spPr>
      </p:pic>
      <p:pic>
        <p:nvPicPr>
          <p:cNvPr id="11" name="Picture 10">
            <a:extLst>
              <a:ext uri="{FF2B5EF4-FFF2-40B4-BE49-F238E27FC236}">
                <a16:creationId xmlns:a16="http://schemas.microsoft.com/office/drawing/2014/main" id="{E8374706-B14E-3971-3D99-64D0FE16EEF2}"/>
              </a:ext>
            </a:extLst>
          </p:cNvPr>
          <p:cNvPicPr>
            <a:picLocks noChangeAspect="1"/>
          </p:cNvPicPr>
          <p:nvPr/>
        </p:nvPicPr>
        <p:blipFill>
          <a:blip r:embed="rId5"/>
          <a:stretch>
            <a:fillRect/>
          </a:stretch>
        </p:blipFill>
        <p:spPr>
          <a:xfrm>
            <a:off x="17563133" y="7335227"/>
            <a:ext cx="5719829" cy="5884601"/>
          </a:xfrm>
          <a:prstGeom prst="rect">
            <a:avLst/>
          </a:prstGeom>
        </p:spPr>
      </p:pic>
      <p:sp>
        <p:nvSpPr>
          <p:cNvPr id="14" name="Title 2">
            <a:extLst>
              <a:ext uri="{FF2B5EF4-FFF2-40B4-BE49-F238E27FC236}">
                <a16:creationId xmlns:a16="http://schemas.microsoft.com/office/drawing/2014/main" id="{8201EAED-DE12-C55C-7B5E-7158EBDB6BCA}"/>
              </a:ext>
            </a:extLst>
          </p:cNvPr>
          <p:cNvSpPr txBox="1">
            <a:spLocks/>
          </p:cNvSpPr>
          <p:nvPr/>
        </p:nvSpPr>
        <p:spPr>
          <a:xfrm rot="534085">
            <a:off x="739307" y="11932787"/>
            <a:ext cx="21469899" cy="964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accent3">
                    <a:lumMod val="60000"/>
                    <a:lumOff val="40000"/>
                  </a:schemeClr>
                </a:solidFill>
              </a:rPr>
              <a:t>“</a:t>
            </a:r>
            <a:r>
              <a:rPr lang="en-US" i="1" dirty="0">
                <a:solidFill>
                  <a:schemeClr val="accent3">
                    <a:lumMod val="60000"/>
                    <a:lumOff val="40000"/>
                  </a:schemeClr>
                </a:solidFill>
              </a:rPr>
              <a:t>What emerged from Addis 2026 focuses everything</a:t>
            </a:r>
            <a:r>
              <a:rPr lang="en-US" dirty="0">
                <a:solidFill>
                  <a:schemeClr val="accent3">
                    <a:lumMod val="60000"/>
                    <a:lumOff val="40000"/>
                  </a:schemeClr>
                </a:solidFill>
              </a:rPr>
              <a:t>”</a:t>
            </a:r>
            <a:endParaRPr lang="en-ZA" dirty="0">
              <a:solidFill>
                <a:schemeClr val="accent3">
                  <a:lumMod val="60000"/>
                  <a:lumOff val="40000"/>
                </a:schemeClr>
              </a:solidFill>
            </a:endParaRPr>
          </a:p>
        </p:txBody>
      </p:sp>
    </p:spTree>
    <p:extLst>
      <p:ext uri="{BB962C8B-B14F-4D97-AF65-F5344CB8AC3E}">
        <p14:creationId xmlns:p14="http://schemas.microsoft.com/office/powerpoint/2010/main" val="26648930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739DA-2AA7-1F6F-7FC5-8000C0B000CA}"/>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756F1A7-D528-C0DB-1D0C-BC94C83D82DC}"/>
              </a:ext>
            </a:extLst>
          </p:cNvPr>
          <p:cNvSpPr>
            <a:spLocks noGrp="1"/>
          </p:cNvSpPr>
          <p:nvPr>
            <p:ph type="ftr" sz="quarter" idx="11"/>
          </p:nvPr>
        </p:nvSpPr>
        <p:spPr>
          <a:xfrm>
            <a:off x="838200" y="6105236"/>
            <a:ext cx="10515600" cy="60036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4" name="Picture 3">
            <a:extLst>
              <a:ext uri="{FF2B5EF4-FFF2-40B4-BE49-F238E27FC236}">
                <a16:creationId xmlns:a16="http://schemas.microsoft.com/office/drawing/2014/main" id="{D13A92AB-88B1-0542-EBB1-A1EC44166C67}"/>
              </a:ext>
            </a:extLst>
          </p:cNvPr>
          <p:cNvPicPr>
            <a:picLocks noChangeAspect="1"/>
          </p:cNvPicPr>
          <p:nvPr/>
        </p:nvPicPr>
        <p:blipFill>
          <a:blip r:embed="rId2"/>
          <a:stretch>
            <a:fillRect/>
          </a:stretch>
        </p:blipFill>
        <p:spPr>
          <a:xfrm>
            <a:off x="3288110" y="1786"/>
            <a:ext cx="16539398" cy="13712428"/>
          </a:xfrm>
          <a:prstGeom prst="rect">
            <a:avLst/>
          </a:prstGeom>
        </p:spPr>
      </p:pic>
      <p:sp>
        <p:nvSpPr>
          <p:cNvPr id="5" name="Right Triangle 4">
            <a:extLst>
              <a:ext uri="{FF2B5EF4-FFF2-40B4-BE49-F238E27FC236}">
                <a16:creationId xmlns:a16="http://schemas.microsoft.com/office/drawing/2014/main" id="{FEF1170C-3BE4-3EB5-2D5C-E503C059BB4E}"/>
              </a:ext>
            </a:extLst>
          </p:cNvPr>
          <p:cNvSpPr/>
          <p:nvPr/>
        </p:nvSpPr>
        <p:spPr>
          <a:xfrm>
            <a:off x="3494130" y="3641510"/>
            <a:ext cx="3290983" cy="4668992"/>
          </a:xfrm>
          <a:prstGeom prst="rtTriangle">
            <a:avLst/>
          </a:prstGeom>
          <a:solidFill>
            <a:srgbClr val="0492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
        <p:nvSpPr>
          <p:cNvPr id="6" name="Right Triangle 5">
            <a:extLst>
              <a:ext uri="{FF2B5EF4-FFF2-40B4-BE49-F238E27FC236}">
                <a16:creationId xmlns:a16="http://schemas.microsoft.com/office/drawing/2014/main" id="{A37D72AA-F9B6-D835-0ED2-50A2EC52849A}"/>
              </a:ext>
            </a:extLst>
          </p:cNvPr>
          <p:cNvSpPr/>
          <p:nvPr/>
        </p:nvSpPr>
        <p:spPr>
          <a:xfrm rot="10800000">
            <a:off x="3517088" y="3641511"/>
            <a:ext cx="3268025" cy="5298746"/>
          </a:xfrm>
          <a:prstGeom prst="rtTriangle">
            <a:avLst/>
          </a:prstGeom>
          <a:solidFill>
            <a:srgbClr val="0492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
        <p:nvSpPr>
          <p:cNvPr id="7" name="Right Triangle 6">
            <a:extLst>
              <a:ext uri="{FF2B5EF4-FFF2-40B4-BE49-F238E27FC236}">
                <a16:creationId xmlns:a16="http://schemas.microsoft.com/office/drawing/2014/main" id="{60C74473-B910-63FD-ABB4-0D8F40A00C2D}"/>
              </a:ext>
            </a:extLst>
          </p:cNvPr>
          <p:cNvSpPr/>
          <p:nvPr/>
        </p:nvSpPr>
        <p:spPr>
          <a:xfrm rot="12254935">
            <a:off x="5730238" y="4108141"/>
            <a:ext cx="1833370" cy="3601016"/>
          </a:xfrm>
          <a:prstGeom prst="rtTriangle">
            <a:avLst/>
          </a:prstGeom>
          <a:solidFill>
            <a:srgbClr val="0492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
        <p:nvSpPr>
          <p:cNvPr id="8" name="Right Triangle 7">
            <a:extLst>
              <a:ext uri="{FF2B5EF4-FFF2-40B4-BE49-F238E27FC236}">
                <a16:creationId xmlns:a16="http://schemas.microsoft.com/office/drawing/2014/main" id="{82530FF2-4163-F3AE-6705-83BFF57FEA6F}"/>
              </a:ext>
            </a:extLst>
          </p:cNvPr>
          <p:cNvSpPr/>
          <p:nvPr/>
        </p:nvSpPr>
        <p:spPr>
          <a:xfrm rot="17871508">
            <a:off x="5329314" y="1847762"/>
            <a:ext cx="2196276" cy="3836503"/>
          </a:xfrm>
          <a:prstGeom prst="rtTriangle">
            <a:avLst/>
          </a:prstGeom>
          <a:solidFill>
            <a:srgbClr val="0492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
        <p:nvSpPr>
          <p:cNvPr id="9" name="Right Triangle 8">
            <a:extLst>
              <a:ext uri="{FF2B5EF4-FFF2-40B4-BE49-F238E27FC236}">
                <a16:creationId xmlns:a16="http://schemas.microsoft.com/office/drawing/2014/main" id="{AE6B24F9-133B-5D08-C04F-56FE77EA455A}"/>
              </a:ext>
            </a:extLst>
          </p:cNvPr>
          <p:cNvSpPr/>
          <p:nvPr/>
        </p:nvSpPr>
        <p:spPr>
          <a:xfrm rot="17488350">
            <a:off x="4936978" y="3450780"/>
            <a:ext cx="2196276" cy="3836503"/>
          </a:xfrm>
          <a:prstGeom prst="rtTriangle">
            <a:avLst/>
          </a:prstGeom>
          <a:solidFill>
            <a:srgbClr val="0492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
        <p:nvSpPr>
          <p:cNvPr id="10" name="Rectangle 9">
            <a:extLst>
              <a:ext uri="{FF2B5EF4-FFF2-40B4-BE49-F238E27FC236}">
                <a16:creationId xmlns:a16="http://schemas.microsoft.com/office/drawing/2014/main" id="{16E89F2E-5FD7-62E8-1DB0-222E5E760B58}"/>
              </a:ext>
            </a:extLst>
          </p:cNvPr>
          <p:cNvSpPr/>
          <p:nvPr/>
        </p:nvSpPr>
        <p:spPr>
          <a:xfrm>
            <a:off x="15662640" y="7355710"/>
            <a:ext cx="4164867" cy="635850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
        <p:nvSpPr>
          <p:cNvPr id="11" name="Rectangle 10">
            <a:extLst>
              <a:ext uri="{FF2B5EF4-FFF2-40B4-BE49-F238E27FC236}">
                <a16:creationId xmlns:a16="http://schemas.microsoft.com/office/drawing/2014/main" id="{B6306385-10FD-4E1C-D00E-7A70B47EE1BE}"/>
              </a:ext>
            </a:extLst>
          </p:cNvPr>
          <p:cNvSpPr/>
          <p:nvPr/>
        </p:nvSpPr>
        <p:spPr>
          <a:xfrm>
            <a:off x="7422958" y="11151765"/>
            <a:ext cx="8269698" cy="25624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
        <p:nvSpPr>
          <p:cNvPr id="3" name="Rectangle 2">
            <a:extLst>
              <a:ext uri="{FF2B5EF4-FFF2-40B4-BE49-F238E27FC236}">
                <a16:creationId xmlns:a16="http://schemas.microsoft.com/office/drawing/2014/main" id="{1454D74F-D867-CC5F-213D-5CAE8011F418}"/>
              </a:ext>
            </a:extLst>
          </p:cNvPr>
          <p:cNvSpPr/>
          <p:nvPr/>
        </p:nvSpPr>
        <p:spPr>
          <a:xfrm>
            <a:off x="19827507" y="734181"/>
            <a:ext cx="3013095" cy="30878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
        <p:nvSpPr>
          <p:cNvPr id="15" name="Rectangle 14">
            <a:extLst>
              <a:ext uri="{FF2B5EF4-FFF2-40B4-BE49-F238E27FC236}">
                <a16:creationId xmlns:a16="http://schemas.microsoft.com/office/drawing/2014/main" id="{1AE1FAAE-FE37-DAB0-75A0-1B8BA7204E6F}"/>
              </a:ext>
            </a:extLst>
          </p:cNvPr>
          <p:cNvSpPr/>
          <p:nvPr/>
        </p:nvSpPr>
        <p:spPr>
          <a:xfrm>
            <a:off x="13678170" y="1413537"/>
            <a:ext cx="1077697" cy="4852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
        <p:nvSpPr>
          <p:cNvPr id="16" name="Rectangle 15">
            <a:extLst>
              <a:ext uri="{FF2B5EF4-FFF2-40B4-BE49-F238E27FC236}">
                <a16:creationId xmlns:a16="http://schemas.microsoft.com/office/drawing/2014/main" id="{C7C66243-C35E-DE4B-CF12-F6B42F7F6531}"/>
              </a:ext>
            </a:extLst>
          </p:cNvPr>
          <p:cNvSpPr/>
          <p:nvPr/>
        </p:nvSpPr>
        <p:spPr>
          <a:xfrm>
            <a:off x="12288243" y="2035485"/>
            <a:ext cx="5274746" cy="4852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
        <p:nvSpPr>
          <p:cNvPr id="18" name="Rectangle 17">
            <a:extLst>
              <a:ext uri="{FF2B5EF4-FFF2-40B4-BE49-F238E27FC236}">
                <a16:creationId xmlns:a16="http://schemas.microsoft.com/office/drawing/2014/main" id="{AC6FC176-1B43-7EA3-2458-F1DB9BB44960}"/>
              </a:ext>
            </a:extLst>
          </p:cNvPr>
          <p:cNvSpPr/>
          <p:nvPr/>
        </p:nvSpPr>
        <p:spPr>
          <a:xfrm>
            <a:off x="12288244" y="2956079"/>
            <a:ext cx="1941892" cy="6854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
        <p:nvSpPr>
          <p:cNvPr id="19" name="Rectangle 18">
            <a:extLst>
              <a:ext uri="{FF2B5EF4-FFF2-40B4-BE49-F238E27FC236}">
                <a16:creationId xmlns:a16="http://schemas.microsoft.com/office/drawing/2014/main" id="{3240E308-283E-D032-180F-C2370CC76C95}"/>
              </a:ext>
            </a:extLst>
          </p:cNvPr>
          <p:cNvSpPr/>
          <p:nvPr/>
        </p:nvSpPr>
        <p:spPr>
          <a:xfrm>
            <a:off x="17344051" y="2475442"/>
            <a:ext cx="1941892" cy="4852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
        <p:nvSpPr>
          <p:cNvPr id="20" name="Rectangle 19">
            <a:extLst>
              <a:ext uri="{FF2B5EF4-FFF2-40B4-BE49-F238E27FC236}">
                <a16:creationId xmlns:a16="http://schemas.microsoft.com/office/drawing/2014/main" id="{1D914D38-9DB0-4AE5-CE91-44E151176BDA}"/>
              </a:ext>
            </a:extLst>
          </p:cNvPr>
          <p:cNvSpPr/>
          <p:nvPr/>
        </p:nvSpPr>
        <p:spPr>
          <a:xfrm>
            <a:off x="15741117" y="3580490"/>
            <a:ext cx="4373343" cy="2331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3599" dirty="0">
                <a:solidFill>
                  <a:schemeClr val="tx1"/>
                </a:solidFill>
              </a:rPr>
              <a:t>Non-Revenue Water Losses reduction!</a:t>
            </a:r>
          </a:p>
        </p:txBody>
      </p:sp>
    </p:spTree>
    <p:extLst>
      <p:ext uri="{BB962C8B-B14F-4D97-AF65-F5344CB8AC3E}">
        <p14:creationId xmlns:p14="http://schemas.microsoft.com/office/powerpoint/2010/main" val="3245673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8A47E-15F0-6052-7B20-C55F0896A67C}"/>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7CC56F40-B7BF-ECE5-B5C2-789991D4FF91}"/>
              </a:ext>
            </a:extLst>
          </p:cNvPr>
          <p:cNvSpPr>
            <a:spLocks noChangeAspect="1" noChangeArrowheads="1"/>
          </p:cNvSpPr>
          <p:nvPr/>
        </p:nvSpPr>
        <p:spPr bwMode="auto">
          <a:xfrm>
            <a:off x="11884105" y="6553280"/>
            <a:ext cx="609441" cy="60944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pPr defTabSz="1828343">
              <a:buClr>
                <a:srgbClr val="000000"/>
              </a:buClr>
              <a:defRPr/>
            </a:pPr>
            <a:endParaRPr lang="en-GB" sz="2799" kern="0">
              <a:solidFill>
                <a:srgbClr val="000000"/>
              </a:solidFill>
              <a:latin typeface="Arial"/>
              <a:cs typeface="Arial"/>
              <a:sym typeface="Arial"/>
            </a:endParaRPr>
          </a:p>
        </p:txBody>
      </p:sp>
      <p:pic>
        <p:nvPicPr>
          <p:cNvPr id="6" name="Picture 5">
            <a:extLst>
              <a:ext uri="{FF2B5EF4-FFF2-40B4-BE49-F238E27FC236}">
                <a16:creationId xmlns:a16="http://schemas.microsoft.com/office/drawing/2014/main" id="{4341A2AE-D7C3-ECCF-28B4-FA9840E48DAC}"/>
              </a:ext>
            </a:extLst>
          </p:cNvPr>
          <p:cNvPicPr>
            <a:picLocks noChangeAspect="1"/>
          </p:cNvPicPr>
          <p:nvPr/>
        </p:nvPicPr>
        <p:blipFill rotWithShape="1">
          <a:blip r:embed="rId3">
            <a:extLst>
              <a:ext uri="{28A0092B-C50C-407E-A947-70E740481C1C}">
                <a14:useLocalDpi xmlns:a14="http://schemas.microsoft.com/office/drawing/2010/main" val="0"/>
              </a:ext>
            </a:extLst>
          </a:blip>
          <a:srcRect b="2663"/>
          <a:stretch/>
        </p:blipFill>
        <p:spPr>
          <a:xfrm>
            <a:off x="1974517" y="184618"/>
            <a:ext cx="18113584" cy="13529596"/>
          </a:xfrm>
          <a:prstGeom prst="rect">
            <a:avLst/>
          </a:prstGeom>
        </p:spPr>
      </p:pic>
      <p:sp>
        <p:nvSpPr>
          <p:cNvPr id="8" name="TextBox 7">
            <a:extLst>
              <a:ext uri="{FF2B5EF4-FFF2-40B4-BE49-F238E27FC236}">
                <a16:creationId xmlns:a16="http://schemas.microsoft.com/office/drawing/2014/main" id="{CC072CFC-D29D-456C-A84A-6EBF6DCF5DB4}"/>
              </a:ext>
            </a:extLst>
          </p:cNvPr>
          <p:cNvSpPr txBox="1"/>
          <p:nvPr/>
        </p:nvSpPr>
        <p:spPr>
          <a:xfrm>
            <a:off x="927606" y="1787"/>
            <a:ext cx="21912996" cy="732395"/>
          </a:xfrm>
          <a:prstGeom prst="rect">
            <a:avLst/>
          </a:prstGeom>
        </p:spPr>
        <p:txBody>
          <a:bodyPr vert="horz" lIns="182832" tIns="91416" rIns="182832" bIns="91416" rtlCol="0" anchor="t">
            <a:noAutofit/>
          </a:bodyPr>
          <a:lstStyle/>
          <a:p>
            <a:pPr algn="ctr" defTabSz="1828343">
              <a:lnSpc>
                <a:spcPct val="90000"/>
              </a:lnSpc>
              <a:spcBef>
                <a:spcPct val="0"/>
              </a:spcBef>
              <a:spcAft>
                <a:spcPts val="1200"/>
              </a:spcAft>
              <a:defRPr/>
            </a:pPr>
            <a:r>
              <a:rPr lang="en-US" sz="4799" b="1" kern="0" dirty="0">
                <a:solidFill>
                  <a:srgbClr val="378AA5"/>
                </a:solidFill>
                <a:latin typeface="Muli"/>
              </a:rPr>
              <a:t>AU-AIP Pyramid of resource investment transformation towards $30billion/year</a:t>
            </a:r>
          </a:p>
          <a:p>
            <a:pPr algn="ctr" defTabSz="1828343">
              <a:lnSpc>
                <a:spcPct val="90000"/>
              </a:lnSpc>
              <a:spcBef>
                <a:spcPct val="0"/>
              </a:spcBef>
              <a:spcAft>
                <a:spcPts val="1200"/>
              </a:spcAft>
              <a:defRPr/>
            </a:pPr>
            <a:endParaRPr lang="en-US" sz="4799" b="1" kern="0" dirty="0">
              <a:solidFill>
                <a:srgbClr val="0C0C0C"/>
              </a:solidFill>
              <a:latin typeface="Calibri" panose="020F0502020204030204"/>
            </a:endParaRPr>
          </a:p>
        </p:txBody>
      </p:sp>
      <p:sp>
        <p:nvSpPr>
          <p:cNvPr id="3" name="Rectangle 2">
            <a:extLst>
              <a:ext uri="{FF2B5EF4-FFF2-40B4-BE49-F238E27FC236}">
                <a16:creationId xmlns:a16="http://schemas.microsoft.com/office/drawing/2014/main" id="{EF6C3A6A-C982-F719-4266-382AA295D7D0}"/>
              </a:ext>
            </a:extLst>
          </p:cNvPr>
          <p:cNvSpPr/>
          <p:nvPr/>
        </p:nvSpPr>
        <p:spPr>
          <a:xfrm>
            <a:off x="1974516" y="9407496"/>
            <a:ext cx="18113582" cy="1629099"/>
          </a:xfrm>
          <a:prstGeom prst="rect">
            <a:avLst/>
          </a:prstGeom>
          <a:noFill/>
          <a:ln w="762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
        <p:nvSpPr>
          <p:cNvPr id="4" name="Rectangle 3">
            <a:extLst>
              <a:ext uri="{FF2B5EF4-FFF2-40B4-BE49-F238E27FC236}">
                <a16:creationId xmlns:a16="http://schemas.microsoft.com/office/drawing/2014/main" id="{336F0D2B-0BE8-BD6C-BFFB-9923228DFCE9}"/>
              </a:ext>
            </a:extLst>
          </p:cNvPr>
          <p:cNvSpPr/>
          <p:nvPr/>
        </p:nvSpPr>
        <p:spPr>
          <a:xfrm>
            <a:off x="20088099" y="734181"/>
            <a:ext cx="2752503" cy="30878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Tree>
    <p:extLst>
      <p:ext uri="{BB962C8B-B14F-4D97-AF65-F5344CB8AC3E}">
        <p14:creationId xmlns:p14="http://schemas.microsoft.com/office/powerpoint/2010/main" val="187857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34F3F28-3067-F17F-67D6-886CDCAABD16}"/>
              </a:ext>
            </a:extLst>
          </p:cNvPr>
          <p:cNvSpPr>
            <a:spLocks noGrp="1"/>
          </p:cNvSpPr>
          <p:nvPr>
            <p:ph type="ftr" sz="quarter" idx="11"/>
          </p:nvPr>
        </p:nvSpPr>
        <p:spPr>
          <a:xfrm>
            <a:off x="838200" y="6105236"/>
            <a:ext cx="10515600" cy="60036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4" name="Picture 3">
            <a:extLst>
              <a:ext uri="{FF2B5EF4-FFF2-40B4-BE49-F238E27FC236}">
                <a16:creationId xmlns:a16="http://schemas.microsoft.com/office/drawing/2014/main" id="{6B877336-AE3C-A808-8F4F-8307A04CAC4C}"/>
              </a:ext>
            </a:extLst>
          </p:cNvPr>
          <p:cNvPicPr>
            <a:picLocks noChangeAspect="1"/>
          </p:cNvPicPr>
          <p:nvPr/>
        </p:nvPicPr>
        <p:blipFill>
          <a:blip r:embed="rId2"/>
          <a:stretch>
            <a:fillRect/>
          </a:stretch>
        </p:blipFill>
        <p:spPr>
          <a:xfrm>
            <a:off x="2754869" y="1786"/>
            <a:ext cx="16217911" cy="13712428"/>
          </a:xfrm>
          <a:prstGeom prst="rect">
            <a:avLst/>
          </a:prstGeom>
        </p:spPr>
      </p:pic>
      <p:sp>
        <p:nvSpPr>
          <p:cNvPr id="3" name="Rectangle 2">
            <a:extLst>
              <a:ext uri="{FF2B5EF4-FFF2-40B4-BE49-F238E27FC236}">
                <a16:creationId xmlns:a16="http://schemas.microsoft.com/office/drawing/2014/main" id="{06766564-026F-A5E2-E81E-083A0A8467A3}"/>
              </a:ext>
            </a:extLst>
          </p:cNvPr>
          <p:cNvSpPr/>
          <p:nvPr/>
        </p:nvSpPr>
        <p:spPr>
          <a:xfrm>
            <a:off x="19760672" y="734181"/>
            <a:ext cx="3079932" cy="30878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
        <p:nvSpPr>
          <p:cNvPr id="5" name="Rectangle 4">
            <a:extLst>
              <a:ext uri="{FF2B5EF4-FFF2-40B4-BE49-F238E27FC236}">
                <a16:creationId xmlns:a16="http://schemas.microsoft.com/office/drawing/2014/main" id="{B3E764A6-FFAF-DFF2-B66F-76928A6340D7}"/>
              </a:ext>
            </a:extLst>
          </p:cNvPr>
          <p:cNvSpPr/>
          <p:nvPr/>
        </p:nvSpPr>
        <p:spPr>
          <a:xfrm>
            <a:off x="8824516" y="1787"/>
            <a:ext cx="3364310" cy="8745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
        <p:nvSpPr>
          <p:cNvPr id="7" name="Rectangle 6">
            <a:extLst>
              <a:ext uri="{FF2B5EF4-FFF2-40B4-BE49-F238E27FC236}">
                <a16:creationId xmlns:a16="http://schemas.microsoft.com/office/drawing/2014/main" id="{A04FD779-74A2-FC9A-2C9A-B2098CFFA546}"/>
              </a:ext>
            </a:extLst>
          </p:cNvPr>
          <p:cNvSpPr/>
          <p:nvPr/>
        </p:nvSpPr>
        <p:spPr>
          <a:xfrm>
            <a:off x="8307415" y="1787"/>
            <a:ext cx="3364310" cy="8745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
        <p:nvSpPr>
          <p:cNvPr id="8" name="Rectangle 7">
            <a:extLst>
              <a:ext uri="{FF2B5EF4-FFF2-40B4-BE49-F238E27FC236}">
                <a16:creationId xmlns:a16="http://schemas.microsoft.com/office/drawing/2014/main" id="{BEBA7CCB-83DE-0417-E02D-651EE74EB90A}"/>
              </a:ext>
            </a:extLst>
          </p:cNvPr>
          <p:cNvSpPr/>
          <p:nvPr/>
        </p:nvSpPr>
        <p:spPr>
          <a:xfrm>
            <a:off x="4943105" y="672457"/>
            <a:ext cx="3093520" cy="455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
        <p:nvSpPr>
          <p:cNvPr id="9" name="Rectangle 8">
            <a:extLst>
              <a:ext uri="{FF2B5EF4-FFF2-40B4-BE49-F238E27FC236}">
                <a16:creationId xmlns:a16="http://schemas.microsoft.com/office/drawing/2014/main" id="{699F2D72-1AC1-BAA8-9540-AFF24F3554CB}"/>
              </a:ext>
            </a:extLst>
          </p:cNvPr>
          <p:cNvSpPr/>
          <p:nvPr/>
        </p:nvSpPr>
        <p:spPr>
          <a:xfrm>
            <a:off x="5460207" y="1152625"/>
            <a:ext cx="10145183" cy="12004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99" b="1" dirty="0">
                <a:solidFill>
                  <a:schemeClr val="tx1"/>
                </a:solidFill>
              </a:rPr>
              <a:t>Valuing and recording loss and damage</a:t>
            </a:r>
            <a:endParaRPr lang="en-ZA" sz="3599" b="1" dirty="0">
              <a:solidFill>
                <a:schemeClr val="tx1"/>
              </a:solidFill>
            </a:endParaRPr>
          </a:p>
        </p:txBody>
      </p:sp>
      <p:sp>
        <p:nvSpPr>
          <p:cNvPr id="10" name="Rectangle 9">
            <a:extLst>
              <a:ext uri="{FF2B5EF4-FFF2-40B4-BE49-F238E27FC236}">
                <a16:creationId xmlns:a16="http://schemas.microsoft.com/office/drawing/2014/main" id="{F8B6B92F-F706-DD0B-7FC4-60651F0AFE19}"/>
              </a:ext>
            </a:extLst>
          </p:cNvPr>
          <p:cNvSpPr/>
          <p:nvPr/>
        </p:nvSpPr>
        <p:spPr>
          <a:xfrm>
            <a:off x="5487908" y="2990183"/>
            <a:ext cx="10145183" cy="12004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99" b="1" dirty="0">
                <a:solidFill>
                  <a:schemeClr val="tx1"/>
                </a:solidFill>
              </a:rPr>
              <a:t>Improve cross-sectoral stewardship</a:t>
            </a:r>
            <a:endParaRPr lang="en-ZA" sz="3599" b="1" dirty="0">
              <a:solidFill>
                <a:schemeClr val="tx1"/>
              </a:solidFill>
            </a:endParaRPr>
          </a:p>
        </p:txBody>
      </p:sp>
      <p:sp>
        <p:nvSpPr>
          <p:cNvPr id="12" name="Rectangle 11">
            <a:extLst>
              <a:ext uri="{FF2B5EF4-FFF2-40B4-BE49-F238E27FC236}">
                <a16:creationId xmlns:a16="http://schemas.microsoft.com/office/drawing/2014/main" id="{5A4DF164-4A04-F3F8-2090-77055399F7F3}"/>
              </a:ext>
            </a:extLst>
          </p:cNvPr>
          <p:cNvSpPr/>
          <p:nvPr/>
        </p:nvSpPr>
        <p:spPr>
          <a:xfrm>
            <a:off x="14291020" y="10234862"/>
            <a:ext cx="4681760" cy="490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
        <p:nvSpPr>
          <p:cNvPr id="13" name="Rectangle 12">
            <a:extLst>
              <a:ext uri="{FF2B5EF4-FFF2-40B4-BE49-F238E27FC236}">
                <a16:creationId xmlns:a16="http://schemas.microsoft.com/office/drawing/2014/main" id="{7C4169F8-7410-FBA5-DA19-FFA2C463CD77}"/>
              </a:ext>
            </a:extLst>
          </p:cNvPr>
          <p:cNvSpPr/>
          <p:nvPr/>
        </p:nvSpPr>
        <p:spPr>
          <a:xfrm>
            <a:off x="9363232" y="10740104"/>
            <a:ext cx="4447763" cy="453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
        <p:nvSpPr>
          <p:cNvPr id="14" name="Rectangle 13">
            <a:extLst>
              <a:ext uri="{FF2B5EF4-FFF2-40B4-BE49-F238E27FC236}">
                <a16:creationId xmlns:a16="http://schemas.microsoft.com/office/drawing/2014/main" id="{432AA026-CBAC-66BD-43E2-F272D0F6A744}"/>
              </a:ext>
            </a:extLst>
          </p:cNvPr>
          <p:cNvSpPr/>
          <p:nvPr/>
        </p:nvSpPr>
        <p:spPr>
          <a:xfrm>
            <a:off x="15633090" y="11963600"/>
            <a:ext cx="4681760" cy="490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
        <p:nvSpPr>
          <p:cNvPr id="15" name="Rectangle 14">
            <a:extLst>
              <a:ext uri="{FF2B5EF4-FFF2-40B4-BE49-F238E27FC236}">
                <a16:creationId xmlns:a16="http://schemas.microsoft.com/office/drawing/2014/main" id="{E3957A04-480D-6F7E-B3D1-35AE802DBABC}"/>
              </a:ext>
            </a:extLst>
          </p:cNvPr>
          <p:cNvSpPr/>
          <p:nvPr/>
        </p:nvSpPr>
        <p:spPr>
          <a:xfrm>
            <a:off x="5097145" y="7677836"/>
            <a:ext cx="11006879" cy="12004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99" b="1" dirty="0">
                <a:solidFill>
                  <a:schemeClr val="tx1"/>
                </a:solidFill>
              </a:rPr>
              <a:t>and SECTORS! </a:t>
            </a:r>
          </a:p>
          <a:p>
            <a:pPr algn="ctr"/>
            <a:r>
              <a:rPr lang="en-US" sz="3599" b="1" dirty="0">
                <a:solidFill>
                  <a:schemeClr val="tx1"/>
                </a:solidFill>
              </a:rPr>
              <a:t>Promoting a “whole of society approach”</a:t>
            </a:r>
            <a:endParaRPr lang="en-ZA" sz="3599" b="1" dirty="0">
              <a:solidFill>
                <a:schemeClr val="tx1"/>
              </a:solidFill>
            </a:endParaRPr>
          </a:p>
        </p:txBody>
      </p:sp>
    </p:spTree>
    <p:extLst>
      <p:ext uri="{BB962C8B-B14F-4D97-AF65-F5344CB8AC3E}">
        <p14:creationId xmlns:p14="http://schemas.microsoft.com/office/powerpoint/2010/main" val="39603730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24207-F918-CB0B-3422-BA1B760D32E9}"/>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DFB66CB2-08F5-25DB-7628-677854FFA03C}"/>
              </a:ext>
            </a:extLst>
          </p:cNvPr>
          <p:cNvSpPr>
            <a:spLocks noChangeAspect="1" noChangeArrowheads="1"/>
          </p:cNvSpPr>
          <p:nvPr/>
        </p:nvSpPr>
        <p:spPr bwMode="auto">
          <a:xfrm>
            <a:off x="11884105" y="6553280"/>
            <a:ext cx="609441" cy="60944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pPr defTabSz="1828343">
              <a:buClr>
                <a:srgbClr val="000000"/>
              </a:buClr>
              <a:defRPr/>
            </a:pPr>
            <a:endParaRPr lang="en-GB" sz="2799" kern="0">
              <a:solidFill>
                <a:srgbClr val="000000"/>
              </a:solidFill>
              <a:latin typeface="Arial"/>
              <a:cs typeface="Arial"/>
              <a:sym typeface="Arial"/>
            </a:endParaRPr>
          </a:p>
        </p:txBody>
      </p:sp>
      <p:pic>
        <p:nvPicPr>
          <p:cNvPr id="6" name="Picture 5">
            <a:extLst>
              <a:ext uri="{FF2B5EF4-FFF2-40B4-BE49-F238E27FC236}">
                <a16:creationId xmlns:a16="http://schemas.microsoft.com/office/drawing/2014/main" id="{E75591AF-E58D-80F9-2C6D-AA6F98E2ACA0}"/>
              </a:ext>
            </a:extLst>
          </p:cNvPr>
          <p:cNvPicPr>
            <a:picLocks noChangeAspect="1"/>
          </p:cNvPicPr>
          <p:nvPr/>
        </p:nvPicPr>
        <p:blipFill rotWithShape="1">
          <a:blip r:embed="rId3">
            <a:extLst>
              <a:ext uri="{28A0092B-C50C-407E-A947-70E740481C1C}">
                <a14:useLocalDpi xmlns:a14="http://schemas.microsoft.com/office/drawing/2010/main" val="0"/>
              </a:ext>
            </a:extLst>
          </a:blip>
          <a:srcRect b="2663"/>
          <a:stretch/>
        </p:blipFill>
        <p:spPr>
          <a:xfrm>
            <a:off x="1974517" y="184618"/>
            <a:ext cx="18113584" cy="13529596"/>
          </a:xfrm>
          <a:prstGeom prst="rect">
            <a:avLst/>
          </a:prstGeom>
        </p:spPr>
      </p:pic>
      <p:sp>
        <p:nvSpPr>
          <p:cNvPr id="8" name="TextBox 7">
            <a:extLst>
              <a:ext uri="{FF2B5EF4-FFF2-40B4-BE49-F238E27FC236}">
                <a16:creationId xmlns:a16="http://schemas.microsoft.com/office/drawing/2014/main" id="{DCFBDD00-53C9-BCE3-165A-5E657970B214}"/>
              </a:ext>
            </a:extLst>
          </p:cNvPr>
          <p:cNvSpPr txBox="1"/>
          <p:nvPr/>
        </p:nvSpPr>
        <p:spPr>
          <a:xfrm>
            <a:off x="927606" y="1787"/>
            <a:ext cx="21912996" cy="732395"/>
          </a:xfrm>
          <a:prstGeom prst="rect">
            <a:avLst/>
          </a:prstGeom>
        </p:spPr>
        <p:txBody>
          <a:bodyPr vert="horz" lIns="182832" tIns="91416" rIns="182832" bIns="91416" rtlCol="0" anchor="t">
            <a:noAutofit/>
          </a:bodyPr>
          <a:lstStyle/>
          <a:p>
            <a:pPr algn="ctr" defTabSz="1828343">
              <a:lnSpc>
                <a:spcPct val="90000"/>
              </a:lnSpc>
              <a:spcBef>
                <a:spcPct val="0"/>
              </a:spcBef>
              <a:spcAft>
                <a:spcPts val="1200"/>
              </a:spcAft>
              <a:defRPr/>
            </a:pPr>
            <a:r>
              <a:rPr lang="en-US" sz="4799" b="1" kern="0" dirty="0">
                <a:solidFill>
                  <a:srgbClr val="378AA5"/>
                </a:solidFill>
                <a:latin typeface="Muli"/>
              </a:rPr>
              <a:t>AU-AIP Pyramid of resource investment transformation towards $30billion/year</a:t>
            </a:r>
          </a:p>
          <a:p>
            <a:pPr algn="ctr" defTabSz="1828343">
              <a:lnSpc>
                <a:spcPct val="90000"/>
              </a:lnSpc>
              <a:spcBef>
                <a:spcPct val="0"/>
              </a:spcBef>
              <a:spcAft>
                <a:spcPts val="1200"/>
              </a:spcAft>
              <a:defRPr/>
            </a:pPr>
            <a:endParaRPr lang="en-US" sz="4799" b="1" kern="0" dirty="0">
              <a:solidFill>
                <a:srgbClr val="0C0C0C"/>
              </a:solidFill>
              <a:latin typeface="Calibri" panose="020F0502020204030204"/>
            </a:endParaRPr>
          </a:p>
        </p:txBody>
      </p:sp>
      <p:sp>
        <p:nvSpPr>
          <p:cNvPr id="3" name="Rectangle 2">
            <a:extLst>
              <a:ext uri="{FF2B5EF4-FFF2-40B4-BE49-F238E27FC236}">
                <a16:creationId xmlns:a16="http://schemas.microsoft.com/office/drawing/2014/main" id="{2439F809-A2DF-9C28-5561-DEE07F1EFE43}"/>
              </a:ext>
            </a:extLst>
          </p:cNvPr>
          <p:cNvSpPr/>
          <p:nvPr/>
        </p:nvSpPr>
        <p:spPr>
          <a:xfrm>
            <a:off x="1974516" y="10972800"/>
            <a:ext cx="18113582" cy="2402958"/>
          </a:xfrm>
          <a:prstGeom prst="rect">
            <a:avLst/>
          </a:prstGeom>
          <a:noFill/>
          <a:ln w="762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
        <p:nvSpPr>
          <p:cNvPr id="4" name="Rectangle 3">
            <a:extLst>
              <a:ext uri="{FF2B5EF4-FFF2-40B4-BE49-F238E27FC236}">
                <a16:creationId xmlns:a16="http://schemas.microsoft.com/office/drawing/2014/main" id="{39ECA922-BEED-2909-6DFD-AA0104F23012}"/>
              </a:ext>
            </a:extLst>
          </p:cNvPr>
          <p:cNvSpPr/>
          <p:nvPr/>
        </p:nvSpPr>
        <p:spPr>
          <a:xfrm>
            <a:off x="20088099" y="734181"/>
            <a:ext cx="2752503" cy="30878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Tree>
    <p:extLst>
      <p:ext uri="{BB962C8B-B14F-4D97-AF65-F5344CB8AC3E}">
        <p14:creationId xmlns:p14="http://schemas.microsoft.com/office/powerpoint/2010/main" val="26420857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39709" y="1786"/>
            <a:ext cx="16357465" cy="13712428"/>
          </a:xfrm>
          <a:custGeom>
            <a:avLst/>
            <a:gdLst/>
            <a:ahLst/>
            <a:cxnLst/>
            <a:rect l="l" t="t" r="r" b="b"/>
            <a:pathLst>
              <a:path w="8953500" h="7505700">
                <a:moveTo>
                  <a:pt x="0" y="0"/>
                </a:moveTo>
                <a:lnTo>
                  <a:pt x="8953500" y="0"/>
                </a:lnTo>
                <a:lnTo>
                  <a:pt x="8953500" y="7505700"/>
                </a:lnTo>
                <a:lnTo>
                  <a:pt x="0" y="7505700"/>
                </a:lnTo>
                <a:lnTo>
                  <a:pt x="0" y="0"/>
                </a:lnTo>
                <a:close/>
              </a:path>
            </a:pathLst>
          </a:custGeom>
          <a:blipFill>
            <a:blip r:embed="rId3"/>
            <a:stretch>
              <a:fillRect l="-12986" r="-12986"/>
            </a:stretch>
          </a:blipFill>
        </p:spPr>
        <p:txBody>
          <a:bodyPr/>
          <a:lstStyle/>
          <a:p>
            <a:endParaRPr lang="en-GB" sz="3289"/>
          </a:p>
        </p:txBody>
      </p:sp>
      <p:grpSp>
        <p:nvGrpSpPr>
          <p:cNvPr id="3" name="Group 3"/>
          <p:cNvGrpSpPr/>
          <p:nvPr/>
        </p:nvGrpSpPr>
        <p:grpSpPr>
          <a:xfrm rot="-10800000">
            <a:off x="4496955" y="5714481"/>
            <a:ext cx="14042970" cy="7208352"/>
            <a:chOff x="0" y="0"/>
            <a:chExt cx="806983" cy="414230"/>
          </a:xfrm>
        </p:grpSpPr>
        <p:sp>
          <p:nvSpPr>
            <p:cNvPr id="4" name="Freeform 4"/>
            <p:cNvSpPr/>
            <p:nvPr/>
          </p:nvSpPr>
          <p:spPr>
            <a:xfrm>
              <a:off x="2370" y="0"/>
              <a:ext cx="802244" cy="414230"/>
            </a:xfrm>
            <a:custGeom>
              <a:avLst/>
              <a:gdLst/>
              <a:ahLst/>
              <a:cxnLst/>
              <a:rect l="l" t="t" r="r" b="b"/>
              <a:pathLst>
                <a:path w="802244" h="414230">
                  <a:moveTo>
                    <a:pt x="8426" y="0"/>
                  </a:moveTo>
                  <a:lnTo>
                    <a:pt x="793817" y="0"/>
                  </a:lnTo>
                  <a:cubicBezTo>
                    <a:pt x="796412" y="0"/>
                    <a:pt x="798863" y="1196"/>
                    <a:pt x="800460" y="3242"/>
                  </a:cubicBezTo>
                  <a:cubicBezTo>
                    <a:pt x="802056" y="5288"/>
                    <a:pt x="802621" y="7955"/>
                    <a:pt x="801991" y="10473"/>
                  </a:cubicBezTo>
                  <a:lnTo>
                    <a:pt x="703518" y="403757"/>
                  </a:lnTo>
                  <a:cubicBezTo>
                    <a:pt x="701977" y="409913"/>
                    <a:pt x="696446" y="414230"/>
                    <a:pt x="690100" y="414230"/>
                  </a:cubicBezTo>
                  <a:lnTo>
                    <a:pt x="112143" y="414230"/>
                  </a:lnTo>
                  <a:cubicBezTo>
                    <a:pt x="105797" y="414230"/>
                    <a:pt x="100266" y="409913"/>
                    <a:pt x="98725" y="403757"/>
                  </a:cubicBezTo>
                  <a:lnTo>
                    <a:pt x="252" y="10473"/>
                  </a:lnTo>
                  <a:cubicBezTo>
                    <a:pt x="-378" y="7955"/>
                    <a:pt x="187" y="5288"/>
                    <a:pt x="1783" y="3242"/>
                  </a:cubicBezTo>
                  <a:cubicBezTo>
                    <a:pt x="3380" y="1196"/>
                    <a:pt x="5831" y="0"/>
                    <a:pt x="8426" y="0"/>
                  </a:cubicBezTo>
                  <a:close/>
                </a:path>
              </a:pathLst>
            </a:custGeom>
            <a:solidFill>
              <a:srgbClr val="C2784F">
                <a:alpha val="74902"/>
              </a:srgbClr>
            </a:solidFill>
          </p:spPr>
          <p:txBody>
            <a:bodyPr/>
            <a:lstStyle/>
            <a:p>
              <a:endParaRPr lang="en-GB" sz="3289"/>
            </a:p>
          </p:txBody>
        </p:sp>
        <p:sp>
          <p:nvSpPr>
            <p:cNvPr id="5" name="TextBox 5"/>
            <p:cNvSpPr txBox="1"/>
            <p:nvPr/>
          </p:nvSpPr>
          <p:spPr>
            <a:xfrm>
              <a:off x="127000" y="-47625"/>
              <a:ext cx="552983" cy="461855"/>
            </a:xfrm>
            <a:prstGeom prst="rect">
              <a:avLst/>
            </a:prstGeom>
          </p:spPr>
          <p:txBody>
            <a:bodyPr lIns="92808" tIns="92808" rIns="92808" bIns="92808" rtlCol="0" anchor="ctr"/>
            <a:lstStyle/>
            <a:p>
              <a:pPr algn="ctr">
                <a:lnSpc>
                  <a:spcPts val="4957"/>
                </a:lnSpc>
              </a:pPr>
              <a:endParaRPr sz="3289"/>
            </a:p>
          </p:txBody>
        </p:sp>
      </p:grpSp>
      <p:grpSp>
        <p:nvGrpSpPr>
          <p:cNvPr id="6" name="Group 6"/>
          <p:cNvGrpSpPr/>
          <p:nvPr/>
        </p:nvGrpSpPr>
        <p:grpSpPr>
          <a:xfrm>
            <a:off x="4010094" y="-394168"/>
            <a:ext cx="16856057" cy="3529219"/>
            <a:chOff x="0" y="0"/>
            <a:chExt cx="3330459" cy="697311"/>
          </a:xfrm>
        </p:grpSpPr>
        <p:sp>
          <p:nvSpPr>
            <p:cNvPr id="7" name="Freeform 7"/>
            <p:cNvSpPr/>
            <p:nvPr/>
          </p:nvSpPr>
          <p:spPr>
            <a:xfrm>
              <a:off x="0" y="0"/>
              <a:ext cx="3330459" cy="697311"/>
            </a:xfrm>
            <a:custGeom>
              <a:avLst/>
              <a:gdLst/>
              <a:ahLst/>
              <a:cxnLst/>
              <a:rect l="l" t="t" r="r" b="b"/>
              <a:pathLst>
                <a:path w="3330459" h="697311">
                  <a:moveTo>
                    <a:pt x="0" y="0"/>
                  </a:moveTo>
                  <a:lnTo>
                    <a:pt x="3330459" y="0"/>
                  </a:lnTo>
                  <a:lnTo>
                    <a:pt x="3330459" y="697311"/>
                  </a:lnTo>
                  <a:lnTo>
                    <a:pt x="0" y="697311"/>
                  </a:lnTo>
                  <a:close/>
                </a:path>
              </a:pathLst>
            </a:custGeom>
            <a:solidFill>
              <a:srgbClr val="F7F6F7">
                <a:alpha val="77647"/>
              </a:srgbClr>
            </a:solidFill>
          </p:spPr>
          <p:txBody>
            <a:bodyPr/>
            <a:lstStyle/>
            <a:p>
              <a:endParaRPr lang="en-GB" sz="3289"/>
            </a:p>
          </p:txBody>
        </p:sp>
        <p:sp>
          <p:nvSpPr>
            <p:cNvPr id="8" name="TextBox 8"/>
            <p:cNvSpPr txBox="1"/>
            <p:nvPr/>
          </p:nvSpPr>
          <p:spPr>
            <a:xfrm>
              <a:off x="0" y="-28575"/>
              <a:ext cx="3330459" cy="725886"/>
            </a:xfrm>
            <a:prstGeom prst="rect">
              <a:avLst/>
            </a:prstGeom>
          </p:spPr>
          <p:txBody>
            <a:bodyPr lIns="92808" tIns="92808" rIns="92808" bIns="92808" rtlCol="0" anchor="ctr"/>
            <a:lstStyle/>
            <a:p>
              <a:pPr algn="ctr">
                <a:lnSpc>
                  <a:spcPts val="4237"/>
                </a:lnSpc>
              </a:pPr>
              <a:endParaRPr sz="3289"/>
            </a:p>
          </p:txBody>
        </p:sp>
      </p:grpSp>
      <p:sp>
        <p:nvSpPr>
          <p:cNvPr id="9" name="TextBox 9"/>
          <p:cNvSpPr txBox="1"/>
          <p:nvPr/>
        </p:nvSpPr>
        <p:spPr>
          <a:xfrm>
            <a:off x="9944583" y="10513729"/>
            <a:ext cx="3066455" cy="1380250"/>
          </a:xfrm>
          <a:prstGeom prst="rect">
            <a:avLst/>
          </a:prstGeom>
        </p:spPr>
        <p:txBody>
          <a:bodyPr lIns="0" tIns="0" rIns="0" bIns="0" rtlCol="0" anchor="t">
            <a:spAutoFit/>
          </a:bodyPr>
          <a:lstStyle/>
          <a:p>
            <a:pPr algn="ctr">
              <a:lnSpc>
                <a:spcPts val="11485"/>
              </a:lnSpc>
              <a:spcBef>
                <a:spcPct val="0"/>
              </a:spcBef>
            </a:pPr>
            <a:r>
              <a:rPr lang="en-US" sz="8204" b="1" dirty="0">
                <a:solidFill>
                  <a:srgbClr val="FFFFFF"/>
                </a:solidFill>
                <a:latin typeface="Source Sans Pro Bold"/>
                <a:ea typeface="Source Sans Pro Bold"/>
                <a:cs typeface="Source Sans Pro Bold"/>
                <a:sym typeface="Source Sans Pro Bold"/>
              </a:rPr>
              <a:t>$ 11.5</a:t>
            </a:r>
          </a:p>
        </p:txBody>
      </p:sp>
      <p:sp>
        <p:nvSpPr>
          <p:cNvPr id="10" name="TextBox 10"/>
          <p:cNvSpPr txBox="1"/>
          <p:nvPr/>
        </p:nvSpPr>
        <p:spPr>
          <a:xfrm>
            <a:off x="6450059" y="7164782"/>
            <a:ext cx="10136746" cy="3684470"/>
          </a:xfrm>
          <a:prstGeom prst="rect">
            <a:avLst/>
          </a:prstGeom>
        </p:spPr>
        <p:txBody>
          <a:bodyPr lIns="0" tIns="0" rIns="0" bIns="0" rtlCol="0" anchor="t">
            <a:spAutoFit/>
          </a:bodyPr>
          <a:lstStyle/>
          <a:p>
            <a:pPr algn="ctr">
              <a:lnSpc>
                <a:spcPts val="4129"/>
              </a:lnSpc>
            </a:pPr>
            <a:r>
              <a:rPr lang="en-US" sz="3999" b="1" dirty="0">
                <a:solidFill>
                  <a:srgbClr val="FFFFFF"/>
                </a:solidFill>
                <a:latin typeface="Muli Bold"/>
                <a:ea typeface="Muli Bold"/>
                <a:cs typeface="Muli Bold"/>
                <a:sym typeface="Muli Bold"/>
              </a:rPr>
              <a:t>National spheres Governance: Efficiency Gains </a:t>
            </a:r>
          </a:p>
          <a:p>
            <a:pPr algn="ctr">
              <a:lnSpc>
                <a:spcPts val="4129"/>
              </a:lnSpc>
            </a:pPr>
            <a:r>
              <a:rPr lang="en-US" sz="3999" b="1" dirty="0">
                <a:solidFill>
                  <a:srgbClr val="FFFFFF"/>
                </a:solidFill>
                <a:latin typeface="Muli Bold"/>
                <a:ea typeface="Muli Bold"/>
                <a:cs typeface="Muli Bold"/>
                <a:sym typeface="Muli Bold"/>
              </a:rPr>
              <a:t>&amp; Cost Savings</a:t>
            </a:r>
          </a:p>
          <a:p>
            <a:pPr algn="ctr">
              <a:lnSpc>
                <a:spcPts val="4129"/>
              </a:lnSpc>
            </a:pPr>
            <a:endParaRPr lang="en-US" sz="3999" b="1" dirty="0">
              <a:solidFill>
                <a:srgbClr val="FFFFFF"/>
              </a:solidFill>
              <a:latin typeface="Muli Bold"/>
              <a:ea typeface="Muli Bold"/>
              <a:cs typeface="Muli Bold"/>
              <a:sym typeface="Muli Bold"/>
            </a:endParaRPr>
          </a:p>
          <a:p>
            <a:pPr algn="ctr">
              <a:lnSpc>
                <a:spcPts val="4129"/>
              </a:lnSpc>
            </a:pPr>
            <a:r>
              <a:rPr lang="en-US" sz="3999" b="1" dirty="0">
                <a:solidFill>
                  <a:srgbClr val="FFFFFF"/>
                </a:solidFill>
                <a:latin typeface="Muli Bold"/>
                <a:ea typeface="Muli Bold"/>
                <a:cs typeface="Muli Bold"/>
                <a:sym typeface="Muli Bold"/>
              </a:rPr>
              <a:t>US$1.5 bn/year efficiencies re: existing assets/processes</a:t>
            </a:r>
          </a:p>
          <a:p>
            <a:pPr algn="ctr">
              <a:lnSpc>
                <a:spcPts val="4129"/>
              </a:lnSpc>
            </a:pPr>
            <a:r>
              <a:rPr lang="en-US" sz="3999" b="1" dirty="0">
                <a:solidFill>
                  <a:srgbClr val="FFFFFF"/>
                </a:solidFill>
                <a:latin typeface="Muli Bold"/>
                <a:ea typeface="Muli Bold"/>
                <a:cs typeface="Muli Bold"/>
                <a:sym typeface="Muli Bold"/>
              </a:rPr>
              <a:t>US$10 bn/year efficiencies re: new assets/processes</a:t>
            </a:r>
          </a:p>
        </p:txBody>
      </p:sp>
      <p:sp>
        <p:nvSpPr>
          <p:cNvPr id="11" name="TextBox 11"/>
          <p:cNvSpPr txBox="1"/>
          <p:nvPr/>
        </p:nvSpPr>
        <p:spPr>
          <a:xfrm>
            <a:off x="4184830" y="229249"/>
            <a:ext cx="15512343" cy="2846933"/>
          </a:xfrm>
          <a:prstGeom prst="rect">
            <a:avLst/>
          </a:prstGeom>
        </p:spPr>
        <p:txBody>
          <a:bodyPr wrap="square" lIns="0" tIns="0" rIns="0" bIns="0" rtlCol="0" anchor="t">
            <a:spAutoFit/>
          </a:bodyPr>
          <a:lstStyle/>
          <a:p>
            <a:pPr>
              <a:lnSpc>
                <a:spcPts val="3727"/>
              </a:lnSpc>
            </a:pPr>
            <a:r>
              <a:rPr lang="en-US" sz="3199" dirty="0">
                <a:solidFill>
                  <a:srgbClr val="3589A8"/>
                </a:solidFill>
                <a:latin typeface="League Spartan"/>
                <a:ea typeface="League Spartan"/>
                <a:cs typeface="League Spartan"/>
                <a:sym typeface="League Spartan"/>
              </a:rPr>
              <a:t>• Commit funds to strengthen enabling environment for resource </a:t>
            </a:r>
            <a:r>
              <a:rPr lang="en-US" sz="3199" b="1" dirty="0">
                <a:solidFill>
                  <a:srgbClr val="3589A8"/>
                </a:solidFill>
                <a:latin typeface="League Spartan"/>
                <a:ea typeface="League Spartan"/>
                <a:cs typeface="League Spartan"/>
                <a:sym typeface="League Spartan"/>
              </a:rPr>
              <a:t>investment</a:t>
            </a:r>
          </a:p>
          <a:p>
            <a:pPr>
              <a:lnSpc>
                <a:spcPts val="3727"/>
              </a:lnSpc>
            </a:pPr>
            <a:r>
              <a:rPr lang="en-US" sz="3199" dirty="0">
                <a:solidFill>
                  <a:srgbClr val="3589A8"/>
                </a:solidFill>
                <a:latin typeface="League Spartan"/>
                <a:ea typeface="League Spartan"/>
                <a:cs typeface="League Spartan"/>
                <a:sym typeface="League Spartan"/>
              </a:rPr>
              <a:t>• Develop comprehensive, multi-sectoral, costed regional  national </a:t>
            </a:r>
            <a:r>
              <a:rPr lang="en-US" sz="3199" b="1" dirty="0">
                <a:solidFill>
                  <a:srgbClr val="3589A8"/>
                </a:solidFill>
                <a:latin typeface="League Spartan"/>
                <a:ea typeface="League Spartan"/>
                <a:cs typeface="League Spartan"/>
                <a:sym typeface="League Spartan"/>
              </a:rPr>
              <a:t>investment </a:t>
            </a:r>
            <a:r>
              <a:rPr lang="en-US" sz="3199" b="1" dirty="0" err="1">
                <a:solidFill>
                  <a:srgbClr val="3589A8"/>
                </a:solidFill>
                <a:latin typeface="League Spartan"/>
                <a:ea typeface="League Spartan"/>
                <a:cs typeface="League Spartan"/>
                <a:sym typeface="League Spartan"/>
              </a:rPr>
              <a:t>programme</a:t>
            </a:r>
            <a:endParaRPr lang="en-US" sz="3199" b="1" dirty="0">
              <a:solidFill>
                <a:srgbClr val="3589A8"/>
              </a:solidFill>
              <a:latin typeface="League Spartan"/>
              <a:ea typeface="League Spartan"/>
              <a:cs typeface="League Spartan"/>
              <a:sym typeface="League Spartan"/>
            </a:endParaRPr>
          </a:p>
          <a:p>
            <a:pPr>
              <a:lnSpc>
                <a:spcPts val="3727"/>
              </a:lnSpc>
            </a:pPr>
            <a:r>
              <a:rPr lang="en-US" sz="3199" dirty="0">
                <a:solidFill>
                  <a:srgbClr val="3589A8"/>
                </a:solidFill>
                <a:latin typeface="League Spartan"/>
                <a:ea typeface="League Spartan"/>
                <a:cs typeface="League Spartan"/>
                <a:sym typeface="League Spartan"/>
              </a:rPr>
              <a:t>• Strengthen </a:t>
            </a:r>
            <a:r>
              <a:rPr lang="en-US" sz="3199" b="1" dirty="0">
                <a:solidFill>
                  <a:srgbClr val="3589A8"/>
                </a:solidFill>
                <a:latin typeface="League Spartan"/>
                <a:ea typeface="League Spartan"/>
                <a:cs typeface="League Spartan"/>
                <a:sym typeface="League Spartan"/>
              </a:rPr>
              <a:t>public financial management, cross-sectoral, </a:t>
            </a:r>
            <a:r>
              <a:rPr lang="en-US" sz="3199" dirty="0">
                <a:solidFill>
                  <a:srgbClr val="3589A8"/>
                </a:solidFill>
                <a:latin typeface="League Spartan"/>
                <a:ea typeface="League Spartan"/>
                <a:cs typeface="League Spartan"/>
                <a:sym typeface="League Spartan"/>
              </a:rPr>
              <a:t>and </a:t>
            </a:r>
            <a:r>
              <a:rPr lang="en-US" sz="3199" b="1" dirty="0">
                <a:solidFill>
                  <a:srgbClr val="3589A8"/>
                </a:solidFill>
                <a:latin typeface="League Spartan"/>
                <a:ea typeface="League Spartan"/>
                <a:cs typeface="League Spartan"/>
                <a:sym typeface="League Spartan"/>
              </a:rPr>
              <a:t>monitoring, evaluation, reporting and learning (MERL) </a:t>
            </a:r>
            <a:r>
              <a:rPr lang="en-US" sz="3199" dirty="0">
                <a:solidFill>
                  <a:srgbClr val="3589A8"/>
                </a:solidFill>
                <a:latin typeface="League Spartan"/>
                <a:ea typeface="League Spartan"/>
                <a:cs typeface="League Spartan"/>
                <a:sym typeface="League Spartan"/>
              </a:rPr>
              <a:t>systems</a:t>
            </a:r>
          </a:p>
          <a:p>
            <a:pPr>
              <a:lnSpc>
                <a:spcPts val="3727"/>
              </a:lnSpc>
            </a:pPr>
            <a:r>
              <a:rPr lang="en-US" sz="3199" dirty="0">
                <a:solidFill>
                  <a:srgbClr val="3589A8"/>
                </a:solidFill>
                <a:latin typeface="League Spartan"/>
                <a:ea typeface="League Spartan"/>
                <a:cs typeface="League Spartan"/>
                <a:sym typeface="League Spartan"/>
              </a:rPr>
              <a:t>• Sector benchmarking &amp; performance improvements</a:t>
            </a:r>
          </a:p>
          <a:p>
            <a:pPr>
              <a:lnSpc>
                <a:spcPts val="3727"/>
              </a:lnSpc>
            </a:pPr>
            <a:r>
              <a:rPr lang="en-US" sz="3199" dirty="0">
                <a:solidFill>
                  <a:srgbClr val="3589A8"/>
                </a:solidFill>
                <a:latin typeface="League Spartan"/>
                <a:ea typeface="League Spartan"/>
                <a:cs typeface="League Spartan"/>
                <a:sym typeface="League Spartan"/>
              </a:rPr>
              <a:t>• Improve efficiencies. </a:t>
            </a:r>
            <a:r>
              <a:rPr lang="en-US" sz="3199" b="1" dirty="0">
                <a:solidFill>
                  <a:srgbClr val="3589A8"/>
                </a:solidFill>
                <a:latin typeface="League Spartan"/>
                <a:ea typeface="League Spartan"/>
                <a:cs typeface="League Spartan"/>
                <a:sym typeface="League Spartan"/>
              </a:rPr>
              <a:t>GEDSI</a:t>
            </a:r>
            <a:r>
              <a:rPr lang="en-US" sz="3199" dirty="0">
                <a:solidFill>
                  <a:srgbClr val="3589A8"/>
                </a:solidFill>
                <a:latin typeface="League Spartan"/>
                <a:ea typeface="League Spartan"/>
                <a:cs typeface="League Spartan"/>
                <a:sym typeface="League Spartan"/>
              </a:rPr>
              <a:t> and </a:t>
            </a:r>
            <a:r>
              <a:rPr lang="en-US" sz="3199" b="1" dirty="0">
                <a:solidFill>
                  <a:srgbClr val="3589A8"/>
                </a:solidFill>
                <a:latin typeface="League Spartan"/>
                <a:ea typeface="League Spartan"/>
                <a:cs typeface="League Spartan"/>
                <a:sym typeface="League Spartan"/>
              </a:rPr>
              <a:t>safeguarding</a:t>
            </a:r>
            <a:r>
              <a:rPr lang="en-US" sz="3199" dirty="0">
                <a:solidFill>
                  <a:srgbClr val="3589A8"/>
                </a:solidFill>
                <a:latin typeface="League Spartan"/>
                <a:ea typeface="League Spartan"/>
                <a:cs typeface="League Spartan"/>
                <a:sym typeface="League Spartan"/>
              </a:rPr>
              <a:t> &amp; </a:t>
            </a:r>
            <a:r>
              <a:rPr lang="en-US" sz="3199" b="1" dirty="0">
                <a:solidFill>
                  <a:srgbClr val="3589A8"/>
                </a:solidFill>
                <a:latin typeface="League Spartan"/>
                <a:ea typeface="League Spartan"/>
                <a:cs typeface="League Spartan"/>
                <a:sym typeface="League Spartan"/>
              </a:rPr>
              <a:t>redress</a:t>
            </a:r>
            <a:r>
              <a:rPr lang="en-US" sz="3199" dirty="0">
                <a:solidFill>
                  <a:srgbClr val="3589A8"/>
                </a:solidFill>
                <a:latin typeface="League Spartan"/>
                <a:ea typeface="League Spartan"/>
                <a:cs typeface="League Spartan"/>
                <a:sym typeface="League Spartan"/>
              </a:rPr>
              <a:t>.</a:t>
            </a:r>
          </a:p>
        </p:txBody>
      </p:sp>
      <p:sp>
        <p:nvSpPr>
          <p:cNvPr id="12" name="Rectangle 11">
            <a:extLst>
              <a:ext uri="{FF2B5EF4-FFF2-40B4-BE49-F238E27FC236}">
                <a16:creationId xmlns:a16="http://schemas.microsoft.com/office/drawing/2014/main" id="{702918E5-6984-4CBA-404F-9425594F84FA}"/>
              </a:ext>
            </a:extLst>
          </p:cNvPr>
          <p:cNvSpPr/>
          <p:nvPr/>
        </p:nvSpPr>
        <p:spPr>
          <a:xfrm>
            <a:off x="19871911" y="-538791"/>
            <a:ext cx="2968693" cy="4360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3599"/>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C225F-EFD9-1E74-AF1B-2364FA097E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FA2AB8C-DB74-8138-A278-54426E10D3C3}"/>
              </a:ext>
            </a:extLst>
          </p:cNvPr>
          <p:cNvSpPr>
            <a:spLocks noGrp="1"/>
          </p:cNvSpPr>
          <p:nvPr>
            <p:ph type="title"/>
          </p:nvPr>
        </p:nvSpPr>
        <p:spPr>
          <a:xfrm>
            <a:off x="1453874" y="786132"/>
            <a:ext cx="21469899" cy="964734"/>
          </a:xfrm>
        </p:spPr>
        <p:txBody>
          <a:bodyPr anchor="ctr">
            <a:normAutofit/>
          </a:bodyPr>
          <a:lstStyle/>
          <a:p>
            <a:r>
              <a:rPr lang="en-ZA" dirty="0"/>
              <a:t>The WEF Nexus Evolution</a:t>
            </a:r>
          </a:p>
        </p:txBody>
      </p:sp>
      <p:graphicFrame>
        <p:nvGraphicFramePr>
          <p:cNvPr id="2" name="Table 1">
            <a:extLst>
              <a:ext uri="{FF2B5EF4-FFF2-40B4-BE49-F238E27FC236}">
                <a16:creationId xmlns:a16="http://schemas.microsoft.com/office/drawing/2014/main" id="{207C46D2-A594-0174-B58B-0EB60A45E49D}"/>
              </a:ext>
            </a:extLst>
          </p:cNvPr>
          <p:cNvGraphicFramePr>
            <a:graphicFrameLocks noGrp="1"/>
          </p:cNvGraphicFramePr>
          <p:nvPr>
            <p:extLst>
              <p:ext uri="{D42A27DB-BD31-4B8C-83A1-F6EECF244321}">
                <p14:modId xmlns:p14="http://schemas.microsoft.com/office/powerpoint/2010/main" val="2253991784"/>
              </p:ext>
            </p:extLst>
          </p:nvPr>
        </p:nvGraphicFramePr>
        <p:xfrm>
          <a:off x="3741715" y="6495052"/>
          <a:ext cx="20876405" cy="7317007"/>
        </p:xfrm>
        <a:graphic>
          <a:graphicData uri="http://schemas.openxmlformats.org/drawingml/2006/table">
            <a:tbl>
              <a:tblPr firstRow="1" bandRow="1">
                <a:tableStyleId>{3B4B98B0-60AC-42C2-AFA5-B58CD77FA1E5}</a:tableStyleId>
              </a:tblPr>
              <a:tblGrid>
                <a:gridCol w="3602267">
                  <a:extLst>
                    <a:ext uri="{9D8B030D-6E8A-4147-A177-3AD203B41FA5}">
                      <a16:colId xmlns:a16="http://schemas.microsoft.com/office/drawing/2014/main" val="2624192380"/>
                    </a:ext>
                  </a:extLst>
                </a:gridCol>
                <a:gridCol w="9784421">
                  <a:extLst>
                    <a:ext uri="{9D8B030D-6E8A-4147-A177-3AD203B41FA5}">
                      <a16:colId xmlns:a16="http://schemas.microsoft.com/office/drawing/2014/main" val="3500828720"/>
                    </a:ext>
                  </a:extLst>
                </a:gridCol>
                <a:gridCol w="7489717">
                  <a:extLst>
                    <a:ext uri="{9D8B030D-6E8A-4147-A177-3AD203B41FA5}">
                      <a16:colId xmlns:a16="http://schemas.microsoft.com/office/drawing/2014/main" val="2419515680"/>
                    </a:ext>
                  </a:extLst>
                </a:gridCol>
              </a:tblGrid>
              <a:tr h="718418">
                <a:tc>
                  <a:txBody>
                    <a:bodyPr/>
                    <a:lstStyle/>
                    <a:p>
                      <a:pPr algn="l">
                        <a:lnSpc>
                          <a:spcPts val="1875"/>
                        </a:lnSpc>
                        <a:buNone/>
                      </a:pPr>
                      <a:r>
                        <a:rPr lang="en-ZA" sz="3000" b="1" i="1" dirty="0">
                          <a:effectLst/>
                        </a:rPr>
                        <a:t>Domain</a:t>
                      </a:r>
                      <a:endParaRPr lang="en-ZA" sz="3000" b="1" i="1" dirty="0">
                        <a:effectLst/>
                        <a:latin typeface="quote-cjk-patch"/>
                      </a:endParaRPr>
                    </a:p>
                  </a:txBody>
                  <a:tcPr marL="79499" marR="88333" marT="55208" marB="55208" anchor="ctr"/>
                </a:tc>
                <a:tc>
                  <a:txBody>
                    <a:bodyPr/>
                    <a:lstStyle/>
                    <a:p>
                      <a:pPr algn="l">
                        <a:lnSpc>
                          <a:spcPts val="1875"/>
                        </a:lnSpc>
                        <a:buNone/>
                      </a:pPr>
                      <a:r>
                        <a:rPr lang="en-ZA" sz="3000" b="1" i="1" dirty="0">
                          <a:effectLst/>
                        </a:rPr>
                        <a:t>Current Focus</a:t>
                      </a:r>
                      <a:endParaRPr lang="en-ZA" sz="3000" b="1" i="1" dirty="0">
                        <a:effectLst/>
                        <a:latin typeface="quote-cjk-patch"/>
                      </a:endParaRPr>
                    </a:p>
                  </a:txBody>
                  <a:tcPr marL="88333" marR="88333" marT="55208" marB="55208" anchor="ctr"/>
                </a:tc>
                <a:tc>
                  <a:txBody>
                    <a:bodyPr/>
                    <a:lstStyle/>
                    <a:p>
                      <a:pPr algn="l">
                        <a:lnSpc>
                          <a:spcPts val="1875"/>
                        </a:lnSpc>
                        <a:buNone/>
                      </a:pPr>
                      <a:r>
                        <a:rPr lang="en-ZA" sz="3000" b="1" i="1" dirty="0">
                          <a:effectLst/>
                        </a:rPr>
                        <a:t>Future Vision</a:t>
                      </a:r>
                      <a:endParaRPr lang="en-ZA" sz="3000" b="1" i="1" dirty="0">
                        <a:effectLst/>
                        <a:latin typeface="quote-cjk-patch"/>
                      </a:endParaRPr>
                    </a:p>
                  </a:txBody>
                  <a:tcPr marL="88333" marR="88333" marT="55208" marB="55208" anchor="ctr"/>
                </a:tc>
                <a:extLst>
                  <a:ext uri="{0D108BD9-81ED-4DB2-BD59-A6C34878D82A}">
                    <a16:rowId xmlns:a16="http://schemas.microsoft.com/office/drawing/2014/main" val="1486619421"/>
                  </a:ext>
                </a:extLst>
              </a:tr>
              <a:tr h="1143621">
                <a:tc>
                  <a:txBody>
                    <a:bodyPr/>
                    <a:lstStyle/>
                    <a:p>
                      <a:pPr>
                        <a:lnSpc>
                          <a:spcPts val="1875"/>
                        </a:lnSpc>
                        <a:buNone/>
                      </a:pPr>
                      <a:r>
                        <a:rPr lang="en-ZA" sz="3000" b="1" dirty="0">
                          <a:effectLst/>
                        </a:rPr>
                        <a:t>Finance</a:t>
                      </a:r>
                      <a:endParaRPr lang="en-ZA" sz="3000" b="0" dirty="0">
                        <a:effectLst/>
                        <a:latin typeface="quote-cjk-patch"/>
                      </a:endParaRPr>
                    </a:p>
                  </a:txBody>
                  <a:tcPr marL="79499" marR="88333" marT="55208" marB="55208" anchor="ctr"/>
                </a:tc>
                <a:tc>
                  <a:txBody>
                    <a:bodyPr/>
                    <a:lstStyle/>
                    <a:p>
                      <a:pPr>
                        <a:lnSpc>
                          <a:spcPts val="1875"/>
                        </a:lnSpc>
                        <a:buNone/>
                      </a:pPr>
                      <a:r>
                        <a:rPr lang="en-US" sz="3000" b="0" dirty="0">
                          <a:effectLst/>
                        </a:rPr>
                        <a:t>RBO accreditation pathways, blended facilities</a:t>
                      </a:r>
                      <a:endParaRPr lang="en-US" sz="3000" b="0" dirty="0">
                        <a:effectLst/>
                        <a:latin typeface="quote-cjk-patch"/>
                      </a:endParaRPr>
                    </a:p>
                  </a:txBody>
                  <a:tcPr marL="88333" marR="88333" marT="55208" marB="55208" anchor="ctr"/>
                </a:tc>
                <a:tc>
                  <a:txBody>
                    <a:bodyPr/>
                    <a:lstStyle/>
                    <a:p>
                      <a:pPr>
                        <a:lnSpc>
                          <a:spcPts val="1875"/>
                        </a:lnSpc>
                        <a:buNone/>
                      </a:pPr>
                      <a:r>
                        <a:rPr lang="en-US" sz="3000" b="0" dirty="0">
                          <a:effectLst/>
                        </a:rPr>
                        <a:t>Direct access for all major basins</a:t>
                      </a:r>
                      <a:endParaRPr lang="en-US" sz="3000" b="0" dirty="0">
                        <a:effectLst/>
                        <a:latin typeface="quote-cjk-patch"/>
                      </a:endParaRPr>
                    </a:p>
                  </a:txBody>
                  <a:tcPr marL="88333" marR="79499" marT="55208" marB="55208" anchor="ctr"/>
                </a:tc>
                <a:extLst>
                  <a:ext uri="{0D108BD9-81ED-4DB2-BD59-A6C34878D82A}">
                    <a16:rowId xmlns:a16="http://schemas.microsoft.com/office/drawing/2014/main" val="3722998082"/>
                  </a:ext>
                </a:extLst>
              </a:tr>
              <a:tr h="1089586">
                <a:tc>
                  <a:txBody>
                    <a:bodyPr/>
                    <a:lstStyle/>
                    <a:p>
                      <a:pPr>
                        <a:lnSpc>
                          <a:spcPts val="1875"/>
                        </a:lnSpc>
                        <a:buNone/>
                      </a:pPr>
                      <a:r>
                        <a:rPr lang="en-ZA" sz="3000" b="1" dirty="0">
                          <a:effectLst/>
                        </a:rPr>
                        <a:t>Governance</a:t>
                      </a:r>
                      <a:endParaRPr lang="en-ZA" sz="3000" b="0" dirty="0">
                        <a:effectLst/>
                        <a:latin typeface="quote-cjk-patch"/>
                      </a:endParaRPr>
                    </a:p>
                  </a:txBody>
                  <a:tcPr marL="79499" marR="88333" marT="55208" marB="55208" anchor="ctr"/>
                </a:tc>
                <a:tc>
                  <a:txBody>
                    <a:bodyPr/>
                    <a:lstStyle/>
                    <a:p>
                      <a:pPr>
                        <a:lnSpc>
                          <a:spcPts val="1875"/>
                        </a:lnSpc>
                        <a:buNone/>
                      </a:pPr>
                      <a:r>
                        <a:rPr lang="en-US" sz="3000" b="0" dirty="0">
                          <a:effectLst/>
                        </a:rPr>
                        <a:t>Expanded NDA mandates, benefit-sharing frameworks</a:t>
                      </a:r>
                      <a:endParaRPr lang="en-US" sz="3000" b="0" dirty="0">
                        <a:effectLst/>
                        <a:latin typeface="quote-cjk-patch"/>
                      </a:endParaRPr>
                    </a:p>
                  </a:txBody>
                  <a:tcPr marL="88333" marR="88333" marT="55208" marB="55208" anchor="ctr"/>
                </a:tc>
                <a:tc>
                  <a:txBody>
                    <a:bodyPr/>
                    <a:lstStyle/>
                    <a:p>
                      <a:pPr>
                        <a:lnSpc>
                          <a:spcPts val="1875"/>
                        </a:lnSpc>
                        <a:buNone/>
                      </a:pPr>
                      <a:r>
                        <a:rPr lang="en-ZA" sz="3000" b="0">
                          <a:effectLst/>
                        </a:rPr>
                        <a:t>Basin cooperation as default</a:t>
                      </a:r>
                      <a:endParaRPr lang="en-ZA" sz="3000" b="0">
                        <a:effectLst/>
                        <a:latin typeface="quote-cjk-patch"/>
                      </a:endParaRPr>
                    </a:p>
                  </a:txBody>
                  <a:tcPr marL="88333" marR="79499" marT="55208" marB="55208" anchor="ctr"/>
                </a:tc>
                <a:extLst>
                  <a:ext uri="{0D108BD9-81ED-4DB2-BD59-A6C34878D82A}">
                    <a16:rowId xmlns:a16="http://schemas.microsoft.com/office/drawing/2014/main" val="3579776435"/>
                  </a:ext>
                </a:extLst>
              </a:tr>
              <a:tr h="1015661">
                <a:tc>
                  <a:txBody>
                    <a:bodyPr/>
                    <a:lstStyle/>
                    <a:p>
                      <a:pPr>
                        <a:lnSpc>
                          <a:spcPts val="1875"/>
                        </a:lnSpc>
                        <a:buNone/>
                      </a:pPr>
                      <a:r>
                        <a:rPr lang="en-ZA" sz="3000" b="1" dirty="0">
                          <a:effectLst/>
                          <a:latin typeface="+mn-lt"/>
                        </a:rPr>
                        <a:t>Digital</a:t>
                      </a:r>
                      <a:endParaRPr lang="en-ZA" sz="3000" b="0" dirty="0">
                        <a:effectLst/>
                        <a:latin typeface="+mn-lt"/>
                      </a:endParaRPr>
                    </a:p>
                  </a:txBody>
                  <a:tcPr marL="79499" marR="88333" marT="55208" marB="55208" anchor="ctr"/>
                </a:tc>
                <a:tc>
                  <a:txBody>
                    <a:bodyPr/>
                    <a:lstStyle/>
                    <a:p>
                      <a:pPr>
                        <a:lnSpc>
                          <a:spcPts val="1875"/>
                        </a:lnSpc>
                        <a:buNone/>
                      </a:pPr>
                      <a:r>
                        <a:rPr lang="en-ZA" sz="3000" b="0" dirty="0">
                          <a:effectLst/>
                          <a:latin typeface="+mn-lt"/>
                        </a:rPr>
                        <a:t>WASMO, harmonized standards</a:t>
                      </a:r>
                    </a:p>
                  </a:txBody>
                  <a:tcPr marL="88333" marR="88333" marT="55208" marB="55208" anchor="ctr"/>
                </a:tc>
                <a:tc>
                  <a:txBody>
                    <a:bodyPr/>
                    <a:lstStyle/>
                    <a:p>
                      <a:pPr>
                        <a:lnSpc>
                          <a:spcPts val="1875"/>
                        </a:lnSpc>
                        <a:buNone/>
                      </a:pPr>
                      <a:r>
                        <a:rPr lang="en-ZA" sz="3000" b="0" dirty="0">
                          <a:effectLst/>
                          <a:latin typeface="+mn-lt"/>
                        </a:rPr>
                        <a:t>Real-time continental intelligence</a:t>
                      </a:r>
                    </a:p>
                  </a:txBody>
                  <a:tcPr marL="88333" marR="79499" marT="55208" marB="55208" anchor="ctr"/>
                </a:tc>
                <a:extLst>
                  <a:ext uri="{0D108BD9-81ED-4DB2-BD59-A6C34878D82A}">
                    <a16:rowId xmlns:a16="http://schemas.microsoft.com/office/drawing/2014/main" val="4052302163"/>
                  </a:ext>
                </a:extLst>
              </a:tr>
              <a:tr h="1429458">
                <a:tc>
                  <a:txBody>
                    <a:bodyPr/>
                    <a:lstStyle/>
                    <a:p>
                      <a:pPr>
                        <a:lnSpc>
                          <a:spcPts val="1875"/>
                        </a:lnSpc>
                        <a:buNone/>
                      </a:pPr>
                      <a:r>
                        <a:rPr lang="en-ZA" sz="3000" b="1" dirty="0">
                          <a:effectLst/>
                          <a:latin typeface="+mn-lt"/>
                        </a:rPr>
                        <a:t>Infrastructure</a:t>
                      </a:r>
                    </a:p>
                  </a:txBody>
                  <a:tcPr marL="79499" marR="88333" marT="55208" marB="55208" anchor="ctr"/>
                </a:tc>
                <a:tc>
                  <a:txBody>
                    <a:bodyPr/>
                    <a:lstStyle/>
                    <a:p>
                      <a:pPr>
                        <a:lnSpc>
                          <a:spcPts val="1875"/>
                        </a:lnSpc>
                        <a:buNone/>
                      </a:pPr>
                      <a:r>
                        <a:rPr lang="en-ZA" sz="3000" b="0" dirty="0">
                          <a:effectLst/>
                          <a:latin typeface="+mn-lt"/>
                        </a:rPr>
                        <a:t>Misalignment in Finance vs Planning and Operations</a:t>
                      </a:r>
                    </a:p>
                  </a:txBody>
                  <a:tcPr marL="88333" marR="88333" marT="55208" marB="55208" anchor="ctr"/>
                </a:tc>
                <a:tc>
                  <a:txBody>
                    <a:bodyPr/>
                    <a:lstStyle/>
                    <a:p>
                      <a:pPr>
                        <a:lnSpc>
                          <a:spcPts val="1875"/>
                        </a:lnSpc>
                        <a:buNone/>
                      </a:pPr>
                      <a:r>
                        <a:rPr lang="en-ZA" sz="3000" b="0" dirty="0">
                          <a:effectLst/>
                          <a:latin typeface="+mn-lt"/>
                        </a:rPr>
                        <a:t>Align Ministry of Finance allocations with</a:t>
                      </a:r>
                    </a:p>
                    <a:p>
                      <a:pPr>
                        <a:lnSpc>
                          <a:spcPts val="1875"/>
                        </a:lnSpc>
                        <a:buNone/>
                      </a:pPr>
                      <a:r>
                        <a:rPr lang="en-ZA" sz="3000" b="0" dirty="0">
                          <a:effectLst/>
                          <a:latin typeface="+mn-lt"/>
                        </a:rPr>
                        <a:t>                                                            Ministry of Water Plans; % Maintenance</a:t>
                      </a:r>
                    </a:p>
                  </a:txBody>
                  <a:tcPr marL="88333" marR="79499" marT="55208" marB="55208" anchor="ctr"/>
                </a:tc>
                <a:extLst>
                  <a:ext uri="{0D108BD9-81ED-4DB2-BD59-A6C34878D82A}">
                    <a16:rowId xmlns:a16="http://schemas.microsoft.com/office/drawing/2014/main" val="282127169"/>
                  </a:ext>
                </a:extLst>
              </a:tr>
              <a:tr h="941968">
                <a:tc>
                  <a:txBody>
                    <a:bodyPr/>
                    <a:lstStyle/>
                    <a:p>
                      <a:pPr>
                        <a:lnSpc>
                          <a:spcPts val="1875"/>
                        </a:lnSpc>
                        <a:buNone/>
                      </a:pPr>
                      <a:r>
                        <a:rPr lang="en-ZA" sz="3000" b="1" dirty="0">
                          <a:effectLst/>
                        </a:rPr>
                        <a:t>Inclusion</a:t>
                      </a:r>
                      <a:endParaRPr lang="en-ZA" sz="3000" b="0" dirty="0">
                        <a:effectLst/>
                        <a:latin typeface="quote-cjk-patch"/>
                      </a:endParaRPr>
                    </a:p>
                  </a:txBody>
                  <a:tcPr marL="79499" marR="88333" marT="55208" marB="55208" anchor="ctr"/>
                </a:tc>
                <a:tc>
                  <a:txBody>
                    <a:bodyPr/>
                    <a:lstStyle/>
                    <a:p>
                      <a:pPr>
                        <a:lnSpc>
                          <a:spcPts val="1875"/>
                        </a:lnSpc>
                        <a:buNone/>
                      </a:pPr>
                      <a:r>
                        <a:rPr lang="en-US" sz="3000" b="0" dirty="0">
                          <a:effectLst/>
                        </a:rPr>
                        <a:t>Structural representation: in RBOs, TFCAs, Projects</a:t>
                      </a:r>
                      <a:endParaRPr lang="en-US" sz="3000" b="0" dirty="0">
                        <a:effectLst/>
                        <a:latin typeface="quote-cjk-patch"/>
                      </a:endParaRPr>
                    </a:p>
                  </a:txBody>
                  <a:tcPr marL="88333" marR="88333" marT="55208" marB="55208" anchor="ctr"/>
                </a:tc>
                <a:tc>
                  <a:txBody>
                    <a:bodyPr/>
                    <a:lstStyle/>
                    <a:p>
                      <a:pPr>
                        <a:lnSpc>
                          <a:spcPts val="1875"/>
                        </a:lnSpc>
                        <a:buNone/>
                      </a:pPr>
                      <a:r>
                        <a:rPr lang="en-ZA" sz="3000" b="0" dirty="0">
                          <a:effectLst/>
                        </a:rPr>
                        <a:t>Intergenerational governance</a:t>
                      </a:r>
                      <a:endParaRPr lang="en-ZA" sz="3000" b="0" dirty="0">
                        <a:effectLst/>
                        <a:latin typeface="quote-cjk-patch"/>
                      </a:endParaRPr>
                    </a:p>
                  </a:txBody>
                  <a:tcPr marL="88333" marR="79499" marT="55208" marB="55208" anchor="ctr"/>
                </a:tc>
                <a:extLst>
                  <a:ext uri="{0D108BD9-81ED-4DB2-BD59-A6C34878D82A}">
                    <a16:rowId xmlns:a16="http://schemas.microsoft.com/office/drawing/2014/main" val="3893418370"/>
                  </a:ext>
                </a:extLst>
              </a:tr>
              <a:tr h="978295">
                <a:tc>
                  <a:txBody>
                    <a:bodyPr/>
                    <a:lstStyle/>
                    <a:p>
                      <a:pPr>
                        <a:lnSpc>
                          <a:spcPts val="1875"/>
                        </a:lnSpc>
                        <a:buNone/>
                      </a:pPr>
                      <a:r>
                        <a:rPr lang="en-ZA" sz="3000" b="1" dirty="0">
                          <a:effectLst/>
                        </a:rPr>
                        <a:t>Investment</a:t>
                      </a:r>
                      <a:endParaRPr lang="en-ZA" sz="3000" b="0" dirty="0">
                        <a:effectLst/>
                        <a:latin typeface="quote-cjk-patch"/>
                      </a:endParaRPr>
                    </a:p>
                  </a:txBody>
                  <a:tcPr marL="79499" marR="88333" marT="55208" marB="55208" anchor="ctr"/>
                </a:tc>
                <a:tc>
                  <a:txBody>
                    <a:bodyPr/>
                    <a:lstStyle/>
                    <a:p>
                      <a:pPr>
                        <a:lnSpc>
                          <a:spcPts val="1875"/>
                        </a:lnSpc>
                        <a:buNone/>
                      </a:pPr>
                      <a:r>
                        <a:rPr lang="en-ZA" sz="3000" b="0" dirty="0">
                          <a:effectLst/>
                        </a:rPr>
                        <a:t>Bankable multi-country proposals</a:t>
                      </a:r>
                      <a:endParaRPr lang="en-ZA" sz="3000" b="0" dirty="0">
                        <a:effectLst/>
                        <a:latin typeface="quote-cjk-patch"/>
                      </a:endParaRPr>
                    </a:p>
                  </a:txBody>
                  <a:tcPr marL="88333" marR="88333" marT="55208" marB="55208" anchor="ctr"/>
                </a:tc>
                <a:tc>
                  <a:txBody>
                    <a:bodyPr/>
                    <a:lstStyle/>
                    <a:p>
                      <a:pPr>
                        <a:lnSpc>
                          <a:spcPts val="1875"/>
                        </a:lnSpc>
                        <a:buNone/>
                      </a:pPr>
                      <a:r>
                        <a:rPr lang="en-ZA" sz="3000" b="0" dirty="0">
                          <a:effectLst/>
                        </a:rPr>
                        <a:t>Finance mobilized</a:t>
                      </a:r>
                      <a:endParaRPr lang="en-ZA" sz="3000" b="0" dirty="0">
                        <a:effectLst/>
                        <a:latin typeface="quote-cjk-patch"/>
                      </a:endParaRPr>
                    </a:p>
                  </a:txBody>
                  <a:tcPr marL="88333" marR="79499" marT="55208" marB="55208" anchor="ctr"/>
                </a:tc>
                <a:extLst>
                  <a:ext uri="{0D108BD9-81ED-4DB2-BD59-A6C34878D82A}">
                    <a16:rowId xmlns:a16="http://schemas.microsoft.com/office/drawing/2014/main" val="2831808951"/>
                  </a:ext>
                </a:extLst>
              </a:tr>
            </a:tbl>
          </a:graphicData>
        </a:graphic>
      </p:graphicFrame>
      <p:pic>
        <p:nvPicPr>
          <p:cNvPr id="5" name="Picture 4">
            <a:extLst>
              <a:ext uri="{FF2B5EF4-FFF2-40B4-BE49-F238E27FC236}">
                <a16:creationId xmlns:a16="http://schemas.microsoft.com/office/drawing/2014/main" id="{A557A144-DC78-4420-FC74-685AC8A347E6}"/>
              </a:ext>
            </a:extLst>
          </p:cNvPr>
          <p:cNvPicPr>
            <a:picLocks noChangeAspect="1"/>
          </p:cNvPicPr>
          <p:nvPr/>
        </p:nvPicPr>
        <p:blipFill>
          <a:blip r:embed="rId3"/>
          <a:stretch>
            <a:fillRect/>
          </a:stretch>
        </p:blipFill>
        <p:spPr>
          <a:xfrm>
            <a:off x="9544215" y="0"/>
            <a:ext cx="11986878" cy="6490456"/>
          </a:xfrm>
          <a:prstGeom prst="rect">
            <a:avLst/>
          </a:prstGeom>
        </p:spPr>
      </p:pic>
      <p:pic>
        <p:nvPicPr>
          <p:cNvPr id="6" name="Picture 5">
            <a:extLst>
              <a:ext uri="{FF2B5EF4-FFF2-40B4-BE49-F238E27FC236}">
                <a16:creationId xmlns:a16="http://schemas.microsoft.com/office/drawing/2014/main" id="{AA347786-C956-F718-4865-6D023279319E}"/>
              </a:ext>
            </a:extLst>
          </p:cNvPr>
          <p:cNvPicPr>
            <a:picLocks noChangeAspect="1"/>
          </p:cNvPicPr>
          <p:nvPr/>
        </p:nvPicPr>
        <p:blipFill>
          <a:blip r:embed="rId4"/>
          <a:stretch>
            <a:fillRect/>
          </a:stretch>
        </p:blipFill>
        <p:spPr>
          <a:xfrm rot="16200000">
            <a:off x="-3941587" y="6032698"/>
            <a:ext cx="11965134" cy="3401470"/>
          </a:xfrm>
          <a:prstGeom prst="rect">
            <a:avLst/>
          </a:prstGeom>
        </p:spPr>
      </p:pic>
    </p:spTree>
    <p:extLst>
      <p:ext uri="{BB962C8B-B14F-4D97-AF65-F5344CB8AC3E}">
        <p14:creationId xmlns:p14="http://schemas.microsoft.com/office/powerpoint/2010/main" val="10473810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25005-DF08-3420-E1A8-017C6F3092C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6BA14B-A57D-8FBD-F72F-B23B26E54BD3}"/>
              </a:ext>
            </a:extLst>
          </p:cNvPr>
          <p:cNvSpPr>
            <a:spLocks noGrp="1"/>
          </p:cNvSpPr>
          <p:nvPr>
            <p:ph type="title"/>
          </p:nvPr>
        </p:nvSpPr>
        <p:spPr>
          <a:xfrm>
            <a:off x="1453874" y="-40971"/>
            <a:ext cx="21469899" cy="964734"/>
          </a:xfrm>
        </p:spPr>
        <p:txBody>
          <a:bodyPr anchor="ctr">
            <a:normAutofit/>
          </a:bodyPr>
          <a:lstStyle/>
          <a:p>
            <a:r>
              <a:rPr lang="en-US" dirty="0"/>
              <a:t>Southern Africa Synthesis: From Dialogue to Architecture</a:t>
            </a:r>
            <a:r>
              <a:rPr lang="en-ZA" dirty="0"/>
              <a:t>:</a:t>
            </a:r>
          </a:p>
        </p:txBody>
      </p:sp>
      <p:graphicFrame>
        <p:nvGraphicFramePr>
          <p:cNvPr id="4" name="Table 3">
            <a:extLst>
              <a:ext uri="{FF2B5EF4-FFF2-40B4-BE49-F238E27FC236}">
                <a16:creationId xmlns:a16="http://schemas.microsoft.com/office/drawing/2014/main" id="{B4AFF3F0-D081-D831-5F26-995EF32A699C}"/>
              </a:ext>
            </a:extLst>
          </p:cNvPr>
          <p:cNvGraphicFramePr>
            <a:graphicFrameLocks noGrp="1"/>
          </p:cNvGraphicFramePr>
          <p:nvPr>
            <p:extLst>
              <p:ext uri="{D42A27DB-BD31-4B8C-83A1-F6EECF244321}">
                <p14:modId xmlns:p14="http://schemas.microsoft.com/office/powerpoint/2010/main" val="3380002049"/>
              </p:ext>
            </p:extLst>
          </p:nvPr>
        </p:nvGraphicFramePr>
        <p:xfrm>
          <a:off x="404037" y="923763"/>
          <a:ext cx="23625543" cy="8826667"/>
        </p:xfrm>
        <a:graphic>
          <a:graphicData uri="http://schemas.openxmlformats.org/drawingml/2006/table">
            <a:tbl>
              <a:tblPr>
                <a:tableStyleId>{5C22544A-7EE6-4342-B048-85BDC9FD1C3A}</a:tableStyleId>
              </a:tblPr>
              <a:tblGrid>
                <a:gridCol w="2721935">
                  <a:extLst>
                    <a:ext uri="{9D8B030D-6E8A-4147-A177-3AD203B41FA5}">
                      <a16:colId xmlns:a16="http://schemas.microsoft.com/office/drawing/2014/main" val="2272594607"/>
                    </a:ext>
                  </a:extLst>
                </a:gridCol>
                <a:gridCol w="5571461">
                  <a:extLst>
                    <a:ext uri="{9D8B030D-6E8A-4147-A177-3AD203B41FA5}">
                      <a16:colId xmlns:a16="http://schemas.microsoft.com/office/drawing/2014/main" val="3914707190"/>
                    </a:ext>
                  </a:extLst>
                </a:gridCol>
                <a:gridCol w="9229060">
                  <a:extLst>
                    <a:ext uri="{9D8B030D-6E8A-4147-A177-3AD203B41FA5}">
                      <a16:colId xmlns:a16="http://schemas.microsoft.com/office/drawing/2014/main" val="2854756270"/>
                    </a:ext>
                  </a:extLst>
                </a:gridCol>
                <a:gridCol w="6103087">
                  <a:extLst>
                    <a:ext uri="{9D8B030D-6E8A-4147-A177-3AD203B41FA5}">
                      <a16:colId xmlns:a16="http://schemas.microsoft.com/office/drawing/2014/main" val="4019943469"/>
                    </a:ext>
                  </a:extLst>
                </a:gridCol>
              </a:tblGrid>
              <a:tr h="631584">
                <a:tc>
                  <a:txBody>
                    <a:bodyPr/>
                    <a:lstStyle/>
                    <a:p>
                      <a:pPr algn="l" fontAlgn="ctr">
                        <a:buNone/>
                      </a:pPr>
                      <a:r>
                        <a:rPr lang="en-ZA" sz="3300" b="1" u="none" strike="noStrike" dirty="0">
                          <a:effectLst/>
                        </a:rPr>
                        <a:t>Dimension</a:t>
                      </a:r>
                      <a:endParaRPr lang="en-ZA" sz="3300" b="1" i="0" u="none" strike="noStrike" dirty="0">
                        <a:solidFill>
                          <a:srgbClr val="0F1115"/>
                        </a:solidFill>
                        <a:effectLst/>
                        <a:latin typeface="Segoe UI" panose="020B0502040204020203" pitchFamily="34" charset="0"/>
                      </a:endParaRPr>
                    </a:p>
                  </a:txBody>
                  <a:tcPr marL="95568" marR="7963" marT="7963" marB="0" anchor="ctr"/>
                </a:tc>
                <a:tc>
                  <a:txBody>
                    <a:bodyPr/>
                    <a:lstStyle/>
                    <a:p>
                      <a:pPr algn="l" fontAlgn="ctr">
                        <a:buNone/>
                      </a:pPr>
                      <a:r>
                        <a:rPr lang="en-ZA" sz="3300" b="1" u="none" strike="noStrike" dirty="0">
                          <a:effectLst/>
                        </a:rPr>
                        <a:t>2020 Baseline</a:t>
                      </a:r>
                      <a:endParaRPr lang="en-ZA" sz="3300" b="1" i="0" u="none" strike="noStrike" dirty="0">
                        <a:solidFill>
                          <a:srgbClr val="0F1115"/>
                        </a:solidFill>
                        <a:effectLst/>
                        <a:latin typeface="Segoe UI" panose="020B0502040204020203" pitchFamily="34" charset="0"/>
                      </a:endParaRPr>
                    </a:p>
                  </a:txBody>
                  <a:tcPr marL="95568" marR="7963" marT="7963" marB="0" anchor="ctr"/>
                </a:tc>
                <a:tc>
                  <a:txBody>
                    <a:bodyPr/>
                    <a:lstStyle/>
                    <a:p>
                      <a:pPr algn="l" fontAlgn="ctr">
                        <a:buNone/>
                      </a:pPr>
                      <a:r>
                        <a:rPr lang="en-ZA" sz="3300" b="1" u="none" strike="noStrike" dirty="0">
                          <a:effectLst/>
                        </a:rPr>
                        <a:t>2025 Reality</a:t>
                      </a:r>
                      <a:endParaRPr lang="en-ZA" sz="3300" b="1" i="0" u="none" strike="noStrike" dirty="0">
                        <a:solidFill>
                          <a:srgbClr val="0F1115"/>
                        </a:solidFill>
                        <a:effectLst/>
                        <a:latin typeface="Segoe UI" panose="020B0502040204020203" pitchFamily="34" charset="0"/>
                      </a:endParaRPr>
                    </a:p>
                  </a:txBody>
                  <a:tcPr marL="95568" marR="7963" marT="7963" marB="0" anchor="ctr"/>
                </a:tc>
                <a:tc>
                  <a:txBody>
                    <a:bodyPr/>
                    <a:lstStyle/>
                    <a:p>
                      <a:pPr algn="l" fontAlgn="ctr">
                        <a:buNone/>
                      </a:pPr>
                      <a:r>
                        <a:rPr lang="en-ZA" sz="3300" b="1" u="none" strike="noStrike" dirty="0">
                          <a:effectLst/>
                        </a:rPr>
                        <a:t>2026 Trajectory</a:t>
                      </a:r>
                      <a:endParaRPr lang="en-ZA" sz="3300" b="1" i="0" u="none" strike="noStrike" dirty="0">
                        <a:solidFill>
                          <a:srgbClr val="0F1115"/>
                        </a:solidFill>
                        <a:effectLst/>
                        <a:latin typeface="Segoe UI" panose="020B0502040204020203" pitchFamily="34" charset="0"/>
                      </a:endParaRPr>
                    </a:p>
                  </a:txBody>
                  <a:tcPr marL="95568" marR="7963" marT="7963" marB="0" anchor="ctr"/>
                </a:tc>
                <a:extLst>
                  <a:ext uri="{0D108BD9-81ED-4DB2-BD59-A6C34878D82A}">
                    <a16:rowId xmlns:a16="http://schemas.microsoft.com/office/drawing/2014/main" val="1029041280"/>
                  </a:ext>
                </a:extLst>
              </a:tr>
              <a:tr h="1134504">
                <a:tc>
                  <a:txBody>
                    <a:bodyPr/>
                    <a:lstStyle/>
                    <a:p>
                      <a:pPr algn="l" fontAlgn="ctr">
                        <a:buNone/>
                      </a:pPr>
                      <a:r>
                        <a:rPr lang="en-ZA" sz="3300" u="none" strike="noStrike">
                          <a:effectLst/>
                        </a:rPr>
                        <a:t>Dialogue</a:t>
                      </a:r>
                      <a:endParaRPr lang="en-ZA" sz="3300" b="1" i="0" u="none" strike="noStrike">
                        <a:solidFill>
                          <a:srgbClr val="0F1115"/>
                        </a:solidFill>
                        <a:effectLst/>
                        <a:latin typeface="Segoe UI" panose="020B0502040204020203" pitchFamily="34" charset="0"/>
                      </a:endParaRPr>
                    </a:p>
                  </a:txBody>
                  <a:tcPr marL="95568" marR="7963" marT="7963" marB="0" anchor="ctr"/>
                </a:tc>
                <a:tc>
                  <a:txBody>
                    <a:bodyPr/>
                    <a:lstStyle/>
                    <a:p>
                      <a:pPr algn="l" fontAlgn="ctr">
                        <a:buNone/>
                      </a:pPr>
                      <a:r>
                        <a:rPr lang="en-ZA" sz="3300" u="none" strike="noStrike" dirty="0">
                          <a:effectLst/>
                        </a:rPr>
                        <a:t>Occasional workshops</a:t>
                      </a:r>
                      <a:endParaRPr lang="en-ZA" sz="3300" b="0" i="0" u="none" strike="noStrike" dirty="0">
                        <a:solidFill>
                          <a:srgbClr val="0F1115"/>
                        </a:solidFill>
                        <a:effectLst/>
                        <a:latin typeface="Segoe UI" panose="020B0502040204020203" pitchFamily="34" charset="0"/>
                      </a:endParaRPr>
                    </a:p>
                  </a:txBody>
                  <a:tcPr marL="95568" marR="7963" marT="7963" marB="0" anchor="ctr"/>
                </a:tc>
                <a:tc>
                  <a:txBody>
                    <a:bodyPr/>
                    <a:lstStyle/>
                    <a:p>
                      <a:pPr algn="l" fontAlgn="ctr">
                        <a:buNone/>
                      </a:pPr>
                      <a:r>
                        <a:rPr lang="en-ZA" sz="3300" u="none" strike="noStrike" dirty="0">
                          <a:effectLst/>
                        </a:rPr>
                        <a:t>Permanent RBO-NDA platforms; TFCA’s</a:t>
                      </a:r>
                      <a:endParaRPr lang="en-ZA" sz="3300" b="0" i="0" u="none" strike="noStrike" dirty="0">
                        <a:solidFill>
                          <a:srgbClr val="0F1115"/>
                        </a:solidFill>
                        <a:effectLst/>
                        <a:latin typeface="Segoe UI" panose="020B0502040204020203" pitchFamily="34" charset="0"/>
                      </a:endParaRPr>
                    </a:p>
                  </a:txBody>
                  <a:tcPr marL="95568" marR="7963" marT="7963" marB="0" anchor="ctr"/>
                </a:tc>
                <a:tc>
                  <a:txBody>
                    <a:bodyPr/>
                    <a:lstStyle/>
                    <a:p>
                      <a:pPr algn="l" fontAlgn="ctr">
                        <a:buNone/>
                      </a:pPr>
                      <a:r>
                        <a:rPr lang="en-ZA" sz="3300" u="none" strike="noStrike" dirty="0">
                          <a:effectLst/>
                        </a:rPr>
                        <a:t>All SADC countries &amp;  basins</a:t>
                      </a:r>
                      <a:endParaRPr lang="en-ZA" sz="3300" b="0" i="0" u="none" strike="noStrike" dirty="0">
                        <a:solidFill>
                          <a:srgbClr val="0F1115"/>
                        </a:solidFill>
                        <a:effectLst/>
                        <a:latin typeface="Segoe UI" panose="020B0502040204020203" pitchFamily="34" charset="0"/>
                      </a:endParaRPr>
                    </a:p>
                  </a:txBody>
                  <a:tcPr marL="95568" marR="7963" marT="7963" marB="0" anchor="ctr"/>
                </a:tc>
                <a:extLst>
                  <a:ext uri="{0D108BD9-81ED-4DB2-BD59-A6C34878D82A}">
                    <a16:rowId xmlns:a16="http://schemas.microsoft.com/office/drawing/2014/main" val="2211678987"/>
                  </a:ext>
                </a:extLst>
              </a:tr>
              <a:tr h="1134504">
                <a:tc>
                  <a:txBody>
                    <a:bodyPr/>
                    <a:lstStyle/>
                    <a:p>
                      <a:pPr algn="l" fontAlgn="ctr">
                        <a:buNone/>
                      </a:pPr>
                      <a:r>
                        <a:rPr lang="en-ZA" sz="3300" u="none" strike="noStrike">
                          <a:effectLst/>
                        </a:rPr>
                        <a:t>Data</a:t>
                      </a:r>
                      <a:endParaRPr lang="en-ZA" sz="3300" b="1" i="0" u="none" strike="noStrike">
                        <a:solidFill>
                          <a:srgbClr val="0F1115"/>
                        </a:solidFill>
                        <a:effectLst/>
                        <a:latin typeface="Segoe UI" panose="020B0502040204020203" pitchFamily="34" charset="0"/>
                      </a:endParaRPr>
                    </a:p>
                  </a:txBody>
                  <a:tcPr marL="95568" marR="7963" marT="7963" marB="0" anchor="ctr"/>
                </a:tc>
                <a:tc>
                  <a:txBody>
                    <a:bodyPr/>
                    <a:lstStyle/>
                    <a:p>
                      <a:pPr algn="l" fontAlgn="ctr">
                        <a:buNone/>
                      </a:pPr>
                      <a:r>
                        <a:rPr lang="en-ZA" sz="3300" u="none" strike="noStrike" dirty="0">
                          <a:effectLst/>
                        </a:rPr>
                        <a:t>Fragmented standards</a:t>
                      </a:r>
                      <a:endParaRPr lang="en-ZA" sz="3300" b="0" i="0" u="none" strike="noStrike" dirty="0">
                        <a:solidFill>
                          <a:srgbClr val="0F1115"/>
                        </a:solidFill>
                        <a:effectLst/>
                        <a:latin typeface="Segoe UI" panose="020B0502040204020203" pitchFamily="34" charset="0"/>
                      </a:endParaRPr>
                    </a:p>
                  </a:txBody>
                  <a:tcPr marL="95568" marR="7963" marT="7963" marB="0" anchor="ctr"/>
                </a:tc>
                <a:tc>
                  <a:txBody>
                    <a:bodyPr/>
                    <a:lstStyle/>
                    <a:p>
                      <a:pPr algn="l" fontAlgn="ctr">
                        <a:buNone/>
                      </a:pPr>
                      <a:r>
                        <a:rPr lang="en-ZA" sz="3300" u="none" strike="noStrike" dirty="0">
                          <a:effectLst/>
                        </a:rPr>
                        <a:t>WASSMO improvement, data sharing,   systems interoperability</a:t>
                      </a:r>
                    </a:p>
                  </a:txBody>
                  <a:tcPr marL="95568" marR="7963" marT="7963" marB="0" anchor="ctr"/>
                </a:tc>
                <a:tc>
                  <a:txBody>
                    <a:bodyPr/>
                    <a:lstStyle/>
                    <a:p>
                      <a:pPr algn="l" fontAlgn="ctr">
                        <a:buNone/>
                      </a:pPr>
                      <a:r>
                        <a:rPr lang="en-ZA" sz="3300" u="none" strike="noStrike" dirty="0">
                          <a:effectLst/>
                        </a:rPr>
                        <a:t>Full interoperability &amp; automated monitor &amp; reporting</a:t>
                      </a:r>
                      <a:endParaRPr lang="en-ZA" sz="3300" b="0" i="0" u="none" strike="noStrike" dirty="0">
                        <a:solidFill>
                          <a:srgbClr val="0F1115"/>
                        </a:solidFill>
                        <a:effectLst/>
                        <a:latin typeface="Segoe UI" panose="020B0502040204020203" pitchFamily="34" charset="0"/>
                      </a:endParaRPr>
                    </a:p>
                  </a:txBody>
                  <a:tcPr marL="95568" marR="7963" marT="7963" marB="0" anchor="ctr"/>
                </a:tc>
                <a:extLst>
                  <a:ext uri="{0D108BD9-81ED-4DB2-BD59-A6C34878D82A}">
                    <a16:rowId xmlns:a16="http://schemas.microsoft.com/office/drawing/2014/main" val="3402053507"/>
                  </a:ext>
                </a:extLst>
              </a:tr>
              <a:tr h="1134504">
                <a:tc>
                  <a:txBody>
                    <a:bodyPr/>
                    <a:lstStyle/>
                    <a:p>
                      <a:pPr algn="l" fontAlgn="ctr">
                        <a:buNone/>
                      </a:pPr>
                      <a:r>
                        <a:rPr lang="en-ZA" sz="3300" u="none" strike="noStrike">
                          <a:effectLst/>
                        </a:rPr>
                        <a:t>Finance</a:t>
                      </a:r>
                      <a:endParaRPr lang="en-ZA" sz="3300" b="1" i="0" u="none" strike="noStrike">
                        <a:solidFill>
                          <a:srgbClr val="0F1115"/>
                        </a:solidFill>
                        <a:effectLst/>
                        <a:latin typeface="Segoe UI" panose="020B0502040204020203" pitchFamily="34" charset="0"/>
                      </a:endParaRPr>
                    </a:p>
                  </a:txBody>
                  <a:tcPr marL="95568" marR="7963" marT="7963" marB="0" anchor="ctr"/>
                </a:tc>
                <a:tc>
                  <a:txBody>
                    <a:bodyPr/>
                    <a:lstStyle/>
                    <a:p>
                      <a:pPr algn="l" fontAlgn="ctr">
                        <a:buNone/>
                      </a:pPr>
                      <a:r>
                        <a:rPr lang="en-ZA" sz="3300" u="none" strike="noStrike" dirty="0">
                          <a:effectLst/>
                        </a:rPr>
                        <a:t>Financing not speaking to Ministerial priorities</a:t>
                      </a:r>
                    </a:p>
                    <a:p>
                      <a:pPr algn="l" fontAlgn="ctr">
                        <a:buNone/>
                      </a:pPr>
                      <a:r>
                        <a:rPr lang="en-ZA" sz="3300" b="0" i="0" u="none" strike="noStrike" dirty="0">
                          <a:solidFill>
                            <a:srgbClr val="0F1115"/>
                          </a:solidFill>
                          <a:effectLst/>
                          <a:latin typeface="Segoe UI" panose="020B0502040204020203" pitchFamily="34" charset="0"/>
                        </a:rPr>
                        <a:t>Limited transboundary mobilisation</a:t>
                      </a:r>
                    </a:p>
                  </a:txBody>
                  <a:tcPr marL="95568" marR="7963" marT="7963" marB="0" anchor="ctr"/>
                </a:tc>
                <a:tc>
                  <a:txBody>
                    <a:bodyPr/>
                    <a:lstStyle/>
                    <a:p>
                      <a:pPr algn="l" fontAlgn="ctr">
                        <a:buNone/>
                      </a:pPr>
                      <a:r>
                        <a:rPr lang="en-ZA" sz="3300" u="none" strike="noStrike" dirty="0">
                          <a:effectLst/>
                        </a:rPr>
                        <a:t>Blended facilities (Est 2 operational)</a:t>
                      </a:r>
                    </a:p>
                    <a:p>
                      <a:pPr algn="l" fontAlgn="ctr">
                        <a:buNone/>
                      </a:pPr>
                      <a:endParaRPr lang="en-ZA" sz="3300" b="0" i="0" u="none" strike="noStrike" dirty="0">
                        <a:solidFill>
                          <a:srgbClr val="0F1115"/>
                        </a:solidFill>
                        <a:effectLst/>
                        <a:latin typeface="Segoe UI" panose="020B0502040204020203" pitchFamily="34" charset="0"/>
                      </a:endParaRPr>
                    </a:p>
                    <a:p>
                      <a:pPr algn="l" fontAlgn="ctr">
                        <a:buNone/>
                      </a:pPr>
                      <a:r>
                        <a:rPr lang="en-ZA" sz="3300" b="0" i="0" u="none" strike="noStrike" dirty="0">
                          <a:solidFill>
                            <a:srgbClr val="0F1115"/>
                          </a:solidFill>
                          <a:effectLst/>
                          <a:latin typeface="Segoe UI" panose="020B0502040204020203" pitchFamily="34" charset="0"/>
                        </a:rPr>
                        <a:t>Finance ministries becoming aware of Ministerial Plans and needs</a:t>
                      </a:r>
                    </a:p>
                  </a:txBody>
                  <a:tcPr marL="95568" marR="7963" marT="7963" marB="0" anchor="ctr"/>
                </a:tc>
                <a:tc>
                  <a:txBody>
                    <a:bodyPr/>
                    <a:lstStyle/>
                    <a:p>
                      <a:pPr algn="l" fontAlgn="ctr">
                        <a:buNone/>
                      </a:pPr>
                      <a:r>
                        <a:rPr lang="en-ZA" sz="3300" u="none" strike="noStrike" dirty="0">
                          <a:effectLst/>
                        </a:rPr>
                        <a:t>4(+) facilities</a:t>
                      </a:r>
                    </a:p>
                    <a:p>
                      <a:pPr algn="l" fontAlgn="ctr">
                        <a:buNone/>
                      </a:pPr>
                      <a:endParaRPr lang="en-ZA" sz="3300" b="0" i="0" u="none" strike="noStrike" dirty="0">
                        <a:solidFill>
                          <a:srgbClr val="0F1115"/>
                        </a:solidFill>
                        <a:effectLst/>
                        <a:latin typeface="Segoe UI" panose="020B0502040204020203" pitchFamily="34" charset="0"/>
                      </a:endParaRPr>
                    </a:p>
                    <a:p>
                      <a:pPr algn="l" fontAlgn="ctr">
                        <a:buNone/>
                      </a:pPr>
                      <a:endParaRPr lang="en-ZA" sz="3300" b="0" i="0" u="none" strike="noStrike" dirty="0">
                        <a:solidFill>
                          <a:srgbClr val="0F1115"/>
                        </a:solidFill>
                        <a:effectLst/>
                        <a:latin typeface="Segoe UI" panose="020B0502040204020203" pitchFamily="34" charset="0"/>
                      </a:endParaRPr>
                    </a:p>
                    <a:p>
                      <a:pPr algn="l" fontAlgn="ctr">
                        <a:buNone/>
                      </a:pPr>
                      <a:r>
                        <a:rPr lang="en-ZA" sz="3300" b="0" i="0" u="none" strike="noStrike" dirty="0">
                          <a:solidFill>
                            <a:srgbClr val="0F1115"/>
                          </a:solidFill>
                          <a:effectLst/>
                          <a:latin typeface="Segoe UI" panose="020B0502040204020203" pitchFamily="34" charset="0"/>
                        </a:rPr>
                        <a:t>Integrate budget allocation with plans</a:t>
                      </a:r>
                    </a:p>
                  </a:txBody>
                  <a:tcPr marL="95568" marR="7963" marT="7963" marB="0" anchor="ctr"/>
                </a:tc>
                <a:extLst>
                  <a:ext uri="{0D108BD9-81ED-4DB2-BD59-A6C34878D82A}">
                    <a16:rowId xmlns:a16="http://schemas.microsoft.com/office/drawing/2014/main" val="426322733"/>
                  </a:ext>
                </a:extLst>
              </a:tr>
              <a:tr h="1134504">
                <a:tc>
                  <a:txBody>
                    <a:bodyPr/>
                    <a:lstStyle/>
                    <a:p>
                      <a:pPr algn="l" fontAlgn="ctr">
                        <a:buNone/>
                      </a:pPr>
                      <a:r>
                        <a:rPr lang="en-ZA" sz="3300" u="none" strike="noStrike">
                          <a:effectLst/>
                        </a:rPr>
                        <a:t>Governance</a:t>
                      </a:r>
                      <a:endParaRPr lang="en-ZA" sz="3300" b="1" i="0" u="none" strike="noStrike">
                        <a:solidFill>
                          <a:srgbClr val="0F1115"/>
                        </a:solidFill>
                        <a:effectLst/>
                        <a:latin typeface="Segoe UI" panose="020B0502040204020203" pitchFamily="34" charset="0"/>
                      </a:endParaRPr>
                    </a:p>
                  </a:txBody>
                  <a:tcPr marL="95568" marR="7963" marT="7963" marB="0" anchor="ctr"/>
                </a:tc>
                <a:tc>
                  <a:txBody>
                    <a:bodyPr/>
                    <a:lstStyle/>
                    <a:p>
                      <a:pPr algn="l" fontAlgn="ctr">
                        <a:buNone/>
                      </a:pPr>
                      <a:r>
                        <a:rPr lang="en-ZA" sz="3300" u="none" strike="noStrike" dirty="0">
                          <a:effectLst/>
                        </a:rPr>
                        <a:t>Sectoral silos</a:t>
                      </a:r>
                      <a:endParaRPr lang="en-ZA" sz="3300" b="0" i="0" u="none" strike="noStrike" dirty="0">
                        <a:solidFill>
                          <a:srgbClr val="0F1115"/>
                        </a:solidFill>
                        <a:effectLst/>
                        <a:latin typeface="Segoe UI" panose="020B0502040204020203" pitchFamily="34" charset="0"/>
                      </a:endParaRPr>
                    </a:p>
                  </a:txBody>
                  <a:tcPr marL="95568" marR="7963" marT="7963" marB="0" anchor="ctr"/>
                </a:tc>
                <a:tc>
                  <a:txBody>
                    <a:bodyPr/>
                    <a:lstStyle/>
                    <a:p>
                      <a:pPr algn="l" fontAlgn="ctr">
                        <a:buNone/>
                      </a:pPr>
                      <a:r>
                        <a:rPr lang="en-ZA" sz="3300" u="none" strike="noStrike" dirty="0">
                          <a:effectLst/>
                        </a:rPr>
                        <a:t>Benefit-sharing frameworks (</a:t>
                      </a:r>
                      <a:r>
                        <a:rPr lang="en-ZA" sz="3300" u="none" strike="noStrike" dirty="0" err="1">
                          <a:effectLst/>
                        </a:rPr>
                        <a:t>transbndy</a:t>
                      </a:r>
                      <a:r>
                        <a:rPr lang="en-ZA" sz="3300" u="none" strike="noStrike" dirty="0">
                          <a:effectLst/>
                        </a:rPr>
                        <a:t>)</a:t>
                      </a:r>
                      <a:endParaRPr lang="en-ZA" sz="3300" b="0" i="0" u="none" strike="noStrike" dirty="0">
                        <a:solidFill>
                          <a:srgbClr val="0F1115"/>
                        </a:solidFill>
                        <a:effectLst/>
                        <a:latin typeface="Segoe UI" panose="020B0502040204020203" pitchFamily="34" charset="0"/>
                      </a:endParaRPr>
                    </a:p>
                  </a:txBody>
                  <a:tcPr marL="95568" marR="7963" marT="7963" marB="0" anchor="ctr"/>
                </a:tc>
                <a:tc>
                  <a:txBody>
                    <a:bodyPr/>
                    <a:lstStyle/>
                    <a:p>
                      <a:pPr algn="l" fontAlgn="ctr">
                        <a:buNone/>
                      </a:pPr>
                      <a:r>
                        <a:rPr lang="en-ZA" sz="3300" u="none" strike="noStrike">
                          <a:effectLst/>
                        </a:rPr>
                        <a:t>All major basins</a:t>
                      </a:r>
                      <a:endParaRPr lang="en-ZA" sz="3300" b="0" i="0" u="none" strike="noStrike">
                        <a:solidFill>
                          <a:srgbClr val="0F1115"/>
                        </a:solidFill>
                        <a:effectLst/>
                        <a:latin typeface="Segoe UI" panose="020B0502040204020203" pitchFamily="34" charset="0"/>
                      </a:endParaRPr>
                    </a:p>
                  </a:txBody>
                  <a:tcPr marL="95568" marR="7963" marT="7963" marB="0" anchor="ctr"/>
                </a:tc>
                <a:extLst>
                  <a:ext uri="{0D108BD9-81ED-4DB2-BD59-A6C34878D82A}">
                    <a16:rowId xmlns:a16="http://schemas.microsoft.com/office/drawing/2014/main" val="657041393"/>
                  </a:ext>
                </a:extLst>
              </a:tr>
              <a:tr h="1134504">
                <a:tc>
                  <a:txBody>
                    <a:bodyPr/>
                    <a:lstStyle/>
                    <a:p>
                      <a:pPr algn="l" fontAlgn="ctr">
                        <a:buNone/>
                      </a:pPr>
                      <a:r>
                        <a:rPr lang="en-ZA" sz="3300" u="none" strike="noStrike" dirty="0">
                          <a:effectLst/>
                        </a:rPr>
                        <a:t>Inclusion</a:t>
                      </a:r>
                      <a:endParaRPr lang="en-ZA" sz="3300" b="1" i="0" u="none" strike="noStrike" dirty="0">
                        <a:solidFill>
                          <a:srgbClr val="0F1115"/>
                        </a:solidFill>
                        <a:effectLst/>
                        <a:latin typeface="Segoe UI" panose="020B0502040204020203" pitchFamily="34" charset="0"/>
                      </a:endParaRPr>
                    </a:p>
                  </a:txBody>
                  <a:tcPr marL="95568" marR="7963" marT="7963" marB="0" anchor="ctr"/>
                </a:tc>
                <a:tc>
                  <a:txBody>
                    <a:bodyPr/>
                    <a:lstStyle/>
                    <a:p>
                      <a:pPr algn="l" fontAlgn="ctr">
                        <a:buNone/>
                      </a:pPr>
                      <a:r>
                        <a:rPr lang="en-ZA" sz="3300" u="none" strike="noStrike">
                          <a:effectLst/>
                        </a:rPr>
                        <a:t>Consultation</a:t>
                      </a:r>
                      <a:endParaRPr lang="en-ZA" sz="3300" b="0" i="0" u="none" strike="noStrike">
                        <a:solidFill>
                          <a:srgbClr val="0F1115"/>
                        </a:solidFill>
                        <a:effectLst/>
                        <a:latin typeface="Segoe UI" panose="020B0502040204020203" pitchFamily="34" charset="0"/>
                      </a:endParaRPr>
                    </a:p>
                  </a:txBody>
                  <a:tcPr marL="95568" marR="7963" marT="7963" marB="0" anchor="ctr"/>
                </a:tc>
                <a:tc>
                  <a:txBody>
                    <a:bodyPr/>
                    <a:lstStyle/>
                    <a:p>
                      <a:pPr algn="l" fontAlgn="ctr">
                        <a:buNone/>
                      </a:pPr>
                      <a:r>
                        <a:rPr lang="en-US" sz="3300" u="none" strike="noStrike" dirty="0">
                          <a:effectLst/>
                        </a:rPr>
                        <a:t>Youth seats (in RBOs, TFCAs), GEDSI as standard inclusion</a:t>
                      </a:r>
                      <a:endParaRPr lang="en-US" sz="3300" b="0" i="0" u="none" strike="noStrike" dirty="0">
                        <a:solidFill>
                          <a:srgbClr val="0F1115"/>
                        </a:solidFill>
                        <a:effectLst/>
                        <a:latin typeface="Segoe UI" panose="020B0502040204020203" pitchFamily="34" charset="0"/>
                      </a:endParaRPr>
                    </a:p>
                  </a:txBody>
                  <a:tcPr marL="95568" marR="7963" marT="7963" marB="0" anchor="ctr"/>
                </a:tc>
                <a:tc>
                  <a:txBody>
                    <a:bodyPr/>
                    <a:lstStyle/>
                    <a:p>
                      <a:pPr algn="l" fontAlgn="ctr">
                        <a:buNone/>
                      </a:pPr>
                      <a:r>
                        <a:rPr lang="en-ZA" sz="3300" u="none" strike="noStrike">
                          <a:effectLst/>
                        </a:rPr>
                        <a:t>Structural across region</a:t>
                      </a:r>
                      <a:endParaRPr lang="en-ZA" sz="3300" b="0" i="0" u="none" strike="noStrike">
                        <a:solidFill>
                          <a:srgbClr val="0F1115"/>
                        </a:solidFill>
                        <a:effectLst/>
                        <a:latin typeface="Segoe UI" panose="020B0502040204020203" pitchFamily="34" charset="0"/>
                      </a:endParaRPr>
                    </a:p>
                  </a:txBody>
                  <a:tcPr marL="95568" marR="7963" marT="7963" marB="0" anchor="ctr"/>
                </a:tc>
                <a:extLst>
                  <a:ext uri="{0D108BD9-81ED-4DB2-BD59-A6C34878D82A}">
                    <a16:rowId xmlns:a16="http://schemas.microsoft.com/office/drawing/2014/main" val="563248937"/>
                  </a:ext>
                </a:extLst>
              </a:tr>
              <a:tr h="1134504">
                <a:tc>
                  <a:txBody>
                    <a:bodyPr/>
                    <a:lstStyle/>
                    <a:p>
                      <a:pPr algn="l" fontAlgn="ctr">
                        <a:buNone/>
                      </a:pPr>
                      <a:r>
                        <a:rPr lang="en-ZA" sz="3300" u="none" strike="noStrike">
                          <a:effectLst/>
                        </a:rPr>
                        <a:t>Investment</a:t>
                      </a:r>
                      <a:endParaRPr lang="en-ZA" sz="3300" b="1" i="0" u="none" strike="noStrike">
                        <a:solidFill>
                          <a:srgbClr val="0F1115"/>
                        </a:solidFill>
                        <a:effectLst/>
                        <a:latin typeface="Segoe UI" panose="020B0502040204020203" pitchFamily="34" charset="0"/>
                      </a:endParaRPr>
                    </a:p>
                  </a:txBody>
                  <a:tcPr marL="95568" marR="7963" marT="7963" marB="0" anchor="ctr"/>
                </a:tc>
                <a:tc>
                  <a:txBody>
                    <a:bodyPr/>
                    <a:lstStyle/>
                    <a:p>
                      <a:pPr algn="l" fontAlgn="ctr">
                        <a:buNone/>
                      </a:pPr>
                      <a:r>
                        <a:rPr lang="en-ZA" sz="3300" u="none" strike="noStrike" dirty="0">
                          <a:effectLst/>
                        </a:rPr>
                        <a:t>(2?) bankable proposals</a:t>
                      </a:r>
                      <a:endParaRPr lang="en-ZA" sz="3300" b="0" i="0" u="none" strike="noStrike" dirty="0">
                        <a:solidFill>
                          <a:srgbClr val="0F1115"/>
                        </a:solidFill>
                        <a:effectLst/>
                        <a:latin typeface="Segoe UI" panose="020B0502040204020203" pitchFamily="34" charset="0"/>
                      </a:endParaRPr>
                    </a:p>
                  </a:txBody>
                  <a:tcPr marL="95568" marR="7963" marT="7963" marB="0" anchor="ctr"/>
                </a:tc>
                <a:tc>
                  <a:txBody>
                    <a:bodyPr/>
                    <a:lstStyle/>
                    <a:p>
                      <a:pPr algn="l" fontAlgn="ctr">
                        <a:buNone/>
                      </a:pPr>
                      <a:r>
                        <a:rPr lang="en-ZA" sz="3300" u="none" strike="noStrike" dirty="0">
                          <a:effectLst/>
                        </a:rPr>
                        <a:t>Est 16 bankable proposals</a:t>
                      </a:r>
                      <a:endParaRPr lang="en-ZA" sz="3300" b="0" i="0" u="none" strike="noStrike" dirty="0">
                        <a:solidFill>
                          <a:srgbClr val="0F1115"/>
                        </a:solidFill>
                        <a:effectLst/>
                        <a:latin typeface="Segoe UI" panose="020B0502040204020203" pitchFamily="34" charset="0"/>
                      </a:endParaRPr>
                    </a:p>
                  </a:txBody>
                  <a:tcPr marL="95568" marR="7963" marT="7963" marB="0" anchor="ctr"/>
                </a:tc>
                <a:tc>
                  <a:txBody>
                    <a:bodyPr/>
                    <a:lstStyle/>
                    <a:p>
                      <a:pPr algn="l" fontAlgn="ctr">
                        <a:buNone/>
                      </a:pPr>
                      <a:r>
                        <a:rPr lang="en-ZA" sz="3300" u="none" strike="noStrike" dirty="0">
                          <a:effectLst/>
                        </a:rPr>
                        <a:t>25(+) proposals</a:t>
                      </a:r>
                      <a:endParaRPr lang="en-ZA" sz="3300" b="0" i="0" u="none" strike="noStrike" dirty="0">
                        <a:solidFill>
                          <a:srgbClr val="0F1115"/>
                        </a:solidFill>
                        <a:effectLst/>
                        <a:latin typeface="Segoe UI" panose="020B0502040204020203" pitchFamily="34" charset="0"/>
                      </a:endParaRPr>
                    </a:p>
                  </a:txBody>
                  <a:tcPr marL="95568" marR="7963" marT="7963" marB="0" anchor="ctr"/>
                </a:tc>
                <a:extLst>
                  <a:ext uri="{0D108BD9-81ED-4DB2-BD59-A6C34878D82A}">
                    <a16:rowId xmlns:a16="http://schemas.microsoft.com/office/drawing/2014/main" val="3368847486"/>
                  </a:ext>
                </a:extLst>
              </a:tr>
            </a:tbl>
          </a:graphicData>
        </a:graphic>
      </p:graphicFrame>
      <p:sp>
        <p:nvSpPr>
          <p:cNvPr id="6" name="TextBox 5">
            <a:extLst>
              <a:ext uri="{FF2B5EF4-FFF2-40B4-BE49-F238E27FC236}">
                <a16:creationId xmlns:a16="http://schemas.microsoft.com/office/drawing/2014/main" id="{7AD3B14F-D109-6D66-D180-7FBC6AD291EA}"/>
              </a:ext>
            </a:extLst>
          </p:cNvPr>
          <p:cNvSpPr txBox="1"/>
          <p:nvPr/>
        </p:nvSpPr>
        <p:spPr>
          <a:xfrm>
            <a:off x="5615356" y="12084784"/>
            <a:ext cx="13146931" cy="1631216"/>
          </a:xfrm>
          <a:prstGeom prst="rect">
            <a:avLst/>
          </a:prstGeom>
          <a:noFill/>
        </p:spPr>
        <p:txBody>
          <a:bodyPr wrap="square">
            <a:spAutoFit/>
          </a:bodyPr>
          <a:lstStyle/>
          <a:p>
            <a:r>
              <a:rPr lang="en-US" sz="5000" i="1" dirty="0">
                <a:solidFill>
                  <a:srgbClr val="0F1115"/>
                </a:solidFill>
                <a:effectLst/>
                <a:latin typeface="quote-cjk-patch"/>
              </a:rPr>
              <a:t>Technical capacity exists. Dialogue is strong. Implementation alignment is the frontier.</a:t>
            </a:r>
            <a:endParaRPr lang="en-ZA" sz="5000" i="1" dirty="0"/>
          </a:p>
        </p:txBody>
      </p:sp>
      <p:sp>
        <p:nvSpPr>
          <p:cNvPr id="12" name="TextBox 11">
            <a:extLst>
              <a:ext uri="{FF2B5EF4-FFF2-40B4-BE49-F238E27FC236}">
                <a16:creationId xmlns:a16="http://schemas.microsoft.com/office/drawing/2014/main" id="{39F45DAD-4F11-5DDE-37A1-68E00CD291D7}"/>
              </a:ext>
            </a:extLst>
          </p:cNvPr>
          <p:cNvSpPr txBox="1"/>
          <p:nvPr/>
        </p:nvSpPr>
        <p:spPr>
          <a:xfrm>
            <a:off x="592204" y="10059970"/>
            <a:ext cx="18847339" cy="1538883"/>
          </a:xfrm>
          <a:prstGeom prst="rect">
            <a:avLst/>
          </a:prstGeom>
          <a:noFill/>
        </p:spPr>
        <p:txBody>
          <a:bodyPr wrap="square">
            <a:spAutoFit/>
          </a:bodyPr>
          <a:lstStyle/>
          <a:p>
            <a:r>
              <a:rPr lang="en-ZA" sz="4700" b="1" i="0" dirty="0">
                <a:solidFill>
                  <a:schemeClr val="tx1">
                    <a:lumMod val="75000"/>
                    <a:lumOff val="25000"/>
                  </a:schemeClr>
                </a:solidFill>
                <a:effectLst/>
                <a:latin typeface="quote-cjk-patch"/>
              </a:rPr>
              <a:t>Dialogue → Data → Finance → </a:t>
            </a:r>
            <a:r>
              <a:rPr lang="en-ZA" sz="4700" b="1" dirty="0">
                <a:solidFill>
                  <a:schemeClr val="tx1">
                    <a:lumMod val="75000"/>
                    <a:lumOff val="25000"/>
                  </a:schemeClr>
                </a:solidFill>
                <a:latin typeface="quote-cjk-patch"/>
              </a:rPr>
              <a:t>Investment → </a:t>
            </a:r>
            <a:r>
              <a:rPr lang="en-ZA" sz="4700" b="1" i="0" dirty="0">
                <a:solidFill>
                  <a:schemeClr val="tx1">
                    <a:lumMod val="75000"/>
                    <a:lumOff val="25000"/>
                  </a:schemeClr>
                </a:solidFill>
                <a:effectLst/>
                <a:latin typeface="quote-cjk-patch"/>
              </a:rPr>
              <a:t>Governance </a:t>
            </a:r>
            <a:r>
              <a:rPr lang="en-ZA" sz="4700" b="1" dirty="0">
                <a:solidFill>
                  <a:schemeClr val="tx1">
                    <a:lumMod val="75000"/>
                    <a:lumOff val="25000"/>
                  </a:schemeClr>
                </a:solidFill>
                <a:latin typeface="quote-cjk-patch"/>
              </a:rPr>
              <a:t>→ </a:t>
            </a:r>
          </a:p>
          <a:p>
            <a:r>
              <a:rPr lang="en-ZA" sz="4700" b="1" dirty="0">
                <a:solidFill>
                  <a:schemeClr val="tx1">
                    <a:lumMod val="75000"/>
                    <a:lumOff val="25000"/>
                  </a:schemeClr>
                </a:solidFill>
                <a:latin typeface="quote-cjk-patch"/>
              </a:rPr>
              <a:t>                                                                                      Infrastructure </a:t>
            </a:r>
            <a:r>
              <a:rPr lang="en-ZA" sz="4700" b="1" i="0" dirty="0">
                <a:solidFill>
                  <a:schemeClr val="tx1">
                    <a:lumMod val="75000"/>
                    <a:lumOff val="25000"/>
                  </a:schemeClr>
                </a:solidFill>
                <a:effectLst/>
                <a:latin typeface="quote-cjk-patch"/>
              </a:rPr>
              <a:t>→ Inclusion</a:t>
            </a:r>
            <a:endParaRPr lang="en-ZA" sz="4700" b="1" dirty="0">
              <a:solidFill>
                <a:schemeClr val="tx1">
                  <a:lumMod val="75000"/>
                  <a:lumOff val="25000"/>
                </a:schemeClr>
              </a:solidFill>
            </a:endParaRPr>
          </a:p>
        </p:txBody>
      </p:sp>
      <p:pic>
        <p:nvPicPr>
          <p:cNvPr id="5" name="Picture 4">
            <a:extLst>
              <a:ext uri="{FF2B5EF4-FFF2-40B4-BE49-F238E27FC236}">
                <a16:creationId xmlns:a16="http://schemas.microsoft.com/office/drawing/2014/main" id="{0A489EB9-E18B-F115-0E3D-5D442420D9A2}"/>
              </a:ext>
            </a:extLst>
          </p:cNvPr>
          <p:cNvPicPr>
            <a:picLocks noChangeAspect="1"/>
          </p:cNvPicPr>
          <p:nvPr/>
        </p:nvPicPr>
        <p:blipFill>
          <a:blip r:embed="rId3"/>
          <a:stretch>
            <a:fillRect/>
          </a:stretch>
        </p:blipFill>
        <p:spPr>
          <a:xfrm>
            <a:off x="19770683" y="9750430"/>
            <a:ext cx="3829655" cy="3792653"/>
          </a:xfrm>
          <a:prstGeom prst="rect">
            <a:avLst/>
          </a:prstGeom>
        </p:spPr>
      </p:pic>
    </p:spTree>
    <p:extLst>
      <p:ext uri="{BB962C8B-B14F-4D97-AF65-F5344CB8AC3E}">
        <p14:creationId xmlns:p14="http://schemas.microsoft.com/office/powerpoint/2010/main" val="23709510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C959A-146D-0A36-75D7-3DF6F0CB4B7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E6653B-9C5F-772F-C986-4693F45F8D70}"/>
              </a:ext>
            </a:extLst>
          </p:cNvPr>
          <p:cNvSpPr>
            <a:spLocks noGrp="1"/>
          </p:cNvSpPr>
          <p:nvPr>
            <p:ph type="title"/>
          </p:nvPr>
        </p:nvSpPr>
        <p:spPr>
          <a:xfrm>
            <a:off x="1453874" y="786131"/>
            <a:ext cx="21469899" cy="866206"/>
          </a:xfrm>
        </p:spPr>
        <p:txBody>
          <a:bodyPr>
            <a:normAutofit/>
          </a:bodyPr>
          <a:lstStyle/>
          <a:p>
            <a:pPr algn="ctr"/>
            <a:r>
              <a:rPr lang="en-GB" dirty="0"/>
              <a:t>Southern Africa: Water for energy</a:t>
            </a:r>
          </a:p>
        </p:txBody>
      </p:sp>
      <p:pic>
        <p:nvPicPr>
          <p:cNvPr id="2" name="Picture 1" descr="A pie chart with text and numbers&#10;&#10;AI-generated content may be incorrect.">
            <a:extLst>
              <a:ext uri="{FF2B5EF4-FFF2-40B4-BE49-F238E27FC236}">
                <a16:creationId xmlns:a16="http://schemas.microsoft.com/office/drawing/2014/main" id="{CA11C009-41EE-0216-A1CC-2ACA7B4135FB}"/>
              </a:ext>
            </a:extLst>
          </p:cNvPr>
          <p:cNvPicPr>
            <a:picLocks noChangeAspect="1"/>
          </p:cNvPicPr>
          <p:nvPr/>
        </p:nvPicPr>
        <p:blipFill>
          <a:blip r:embed="rId3"/>
          <a:stretch>
            <a:fillRect/>
          </a:stretch>
        </p:blipFill>
        <p:spPr>
          <a:xfrm>
            <a:off x="417443" y="4198030"/>
            <a:ext cx="11886953" cy="7512706"/>
          </a:xfrm>
          <a:prstGeom prst="rect">
            <a:avLst/>
          </a:prstGeom>
        </p:spPr>
      </p:pic>
      <p:pic>
        <p:nvPicPr>
          <p:cNvPr id="5" name="Picture 4" descr="A pie chart with a number of different colored circles&#10;&#10;AI-generated content may be incorrect.">
            <a:extLst>
              <a:ext uri="{FF2B5EF4-FFF2-40B4-BE49-F238E27FC236}">
                <a16:creationId xmlns:a16="http://schemas.microsoft.com/office/drawing/2014/main" id="{CC7B891E-BF80-A0A6-9F2F-BA4092E58706}"/>
              </a:ext>
            </a:extLst>
          </p:cNvPr>
          <p:cNvPicPr>
            <a:picLocks noChangeAspect="1"/>
          </p:cNvPicPr>
          <p:nvPr/>
        </p:nvPicPr>
        <p:blipFill>
          <a:blip r:embed="rId4"/>
          <a:stretch>
            <a:fillRect/>
          </a:stretch>
        </p:blipFill>
        <p:spPr>
          <a:xfrm>
            <a:off x="12383253" y="4198030"/>
            <a:ext cx="10540521" cy="8325274"/>
          </a:xfrm>
          <a:prstGeom prst="rect">
            <a:avLst/>
          </a:prstGeom>
        </p:spPr>
      </p:pic>
      <p:sp>
        <p:nvSpPr>
          <p:cNvPr id="6" name="Content Placeholder 1">
            <a:extLst>
              <a:ext uri="{FF2B5EF4-FFF2-40B4-BE49-F238E27FC236}">
                <a16:creationId xmlns:a16="http://schemas.microsoft.com/office/drawing/2014/main" id="{2B697BCA-18E4-9894-775F-BB5DD37D33B0}"/>
              </a:ext>
            </a:extLst>
          </p:cNvPr>
          <p:cNvSpPr txBox="1">
            <a:spLocks/>
          </p:cNvSpPr>
          <p:nvPr/>
        </p:nvSpPr>
        <p:spPr>
          <a:xfrm>
            <a:off x="1453874" y="2577776"/>
            <a:ext cx="10734952" cy="1625252"/>
          </a:xfrm>
          <a:prstGeom prst="rect">
            <a:avLst/>
          </a:prstGeom>
          <a:ln>
            <a:solidFill>
              <a:schemeClr val="tx2">
                <a:lumMod val="50000"/>
                <a:lumOff val="50000"/>
              </a:schemeClr>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GB" sz="4000" dirty="0"/>
              <a:t>SAPP installed generation mix as in March 2021</a:t>
            </a:r>
          </a:p>
        </p:txBody>
      </p:sp>
      <p:sp>
        <p:nvSpPr>
          <p:cNvPr id="7" name="Content Placeholder 1">
            <a:extLst>
              <a:ext uri="{FF2B5EF4-FFF2-40B4-BE49-F238E27FC236}">
                <a16:creationId xmlns:a16="http://schemas.microsoft.com/office/drawing/2014/main" id="{5009658E-4F12-AAF2-CB45-1269D8B326C7}"/>
              </a:ext>
            </a:extLst>
          </p:cNvPr>
          <p:cNvSpPr txBox="1">
            <a:spLocks/>
          </p:cNvSpPr>
          <p:nvPr/>
        </p:nvSpPr>
        <p:spPr>
          <a:xfrm>
            <a:off x="12383253" y="2572778"/>
            <a:ext cx="10540521" cy="1625252"/>
          </a:xfrm>
          <a:prstGeom prst="rect">
            <a:avLst/>
          </a:prstGeom>
          <a:ln>
            <a:solidFill>
              <a:schemeClr val="tx2">
                <a:lumMod val="50000"/>
                <a:lumOff val="50000"/>
              </a:schemeClr>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GB" sz="4000" dirty="0"/>
              <a:t>Generation mix for new generation capacity installed in 2020</a:t>
            </a:r>
          </a:p>
        </p:txBody>
      </p:sp>
    </p:spTree>
    <p:extLst>
      <p:ext uri="{BB962C8B-B14F-4D97-AF65-F5344CB8AC3E}">
        <p14:creationId xmlns:p14="http://schemas.microsoft.com/office/powerpoint/2010/main" val="19979269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4BE10-E21A-DD07-240A-E2F7945BB67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916010-8AFE-66BF-A91E-E403EC0352CD}"/>
              </a:ext>
            </a:extLst>
          </p:cNvPr>
          <p:cNvSpPr>
            <a:spLocks noGrp="1"/>
          </p:cNvSpPr>
          <p:nvPr>
            <p:ph type="title"/>
          </p:nvPr>
        </p:nvSpPr>
        <p:spPr>
          <a:xfrm>
            <a:off x="1453874" y="55214"/>
            <a:ext cx="21469899" cy="866206"/>
          </a:xfrm>
        </p:spPr>
        <p:txBody>
          <a:bodyPr>
            <a:normAutofit fontScale="90000"/>
          </a:bodyPr>
          <a:lstStyle/>
          <a:p>
            <a:pPr algn="ctr"/>
            <a:r>
              <a:rPr lang="en-GB" dirty="0"/>
              <a:t>Southern Africa: Reflecting on WEF-related institutions: Reduce the disconnect!</a:t>
            </a:r>
          </a:p>
        </p:txBody>
      </p:sp>
      <p:graphicFrame>
        <p:nvGraphicFramePr>
          <p:cNvPr id="2" name="Table 1">
            <a:extLst>
              <a:ext uri="{FF2B5EF4-FFF2-40B4-BE49-F238E27FC236}">
                <a16:creationId xmlns:a16="http://schemas.microsoft.com/office/drawing/2014/main" id="{211F4A8F-1052-1CBC-37D7-6EA4420E2F65}"/>
              </a:ext>
            </a:extLst>
          </p:cNvPr>
          <p:cNvGraphicFramePr>
            <a:graphicFrameLocks noGrp="1"/>
          </p:cNvGraphicFramePr>
          <p:nvPr/>
        </p:nvGraphicFramePr>
        <p:xfrm>
          <a:off x="255181" y="921420"/>
          <a:ext cx="23923256" cy="9215120"/>
        </p:xfrm>
        <a:graphic>
          <a:graphicData uri="http://schemas.openxmlformats.org/drawingml/2006/table">
            <a:tbl>
              <a:tblPr firstRow="1" bandRow="1">
                <a:tableStyleId>{5C22544A-7EE6-4342-B048-85BDC9FD1C3A}</a:tableStyleId>
              </a:tblPr>
              <a:tblGrid>
                <a:gridCol w="2615610">
                  <a:extLst>
                    <a:ext uri="{9D8B030D-6E8A-4147-A177-3AD203B41FA5}">
                      <a16:colId xmlns:a16="http://schemas.microsoft.com/office/drawing/2014/main" val="1620873286"/>
                    </a:ext>
                  </a:extLst>
                </a:gridCol>
                <a:gridCol w="4508204">
                  <a:extLst>
                    <a:ext uri="{9D8B030D-6E8A-4147-A177-3AD203B41FA5}">
                      <a16:colId xmlns:a16="http://schemas.microsoft.com/office/drawing/2014/main" val="2329697470"/>
                    </a:ext>
                  </a:extLst>
                </a:gridCol>
                <a:gridCol w="16799442">
                  <a:extLst>
                    <a:ext uri="{9D8B030D-6E8A-4147-A177-3AD203B41FA5}">
                      <a16:colId xmlns:a16="http://schemas.microsoft.com/office/drawing/2014/main" val="3035085193"/>
                    </a:ext>
                  </a:extLst>
                </a:gridCol>
              </a:tblGrid>
              <a:tr h="312900">
                <a:tc>
                  <a:txBody>
                    <a:bodyPr/>
                    <a:lstStyle/>
                    <a:p>
                      <a:pPr algn="l">
                        <a:lnSpc>
                          <a:spcPct val="100000"/>
                        </a:lnSpc>
                        <a:spcAft>
                          <a:spcPts val="800"/>
                        </a:spcAft>
                        <a:buNone/>
                      </a:pPr>
                      <a:r>
                        <a:rPr lang="en-ZA" sz="3400" kern="1200" dirty="0">
                          <a:effectLst/>
                        </a:rPr>
                        <a:t>Sector</a:t>
                      </a:r>
                      <a:endParaRPr lang="en-ZA" sz="3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buNone/>
                      </a:pPr>
                      <a:r>
                        <a:rPr lang="en-ZA" sz="3400" kern="1200">
                          <a:effectLst/>
                        </a:rPr>
                        <a:t>Regional Structures</a:t>
                      </a:r>
                      <a:endParaRPr lang="en-ZA" sz="3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buNone/>
                      </a:pPr>
                      <a:r>
                        <a:rPr lang="en-ZA" sz="3400" kern="1200" dirty="0">
                          <a:effectLst/>
                        </a:rPr>
                        <a:t>Objectives/mandates</a:t>
                      </a:r>
                      <a:endParaRPr lang="en-ZA" sz="3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87889021"/>
                  </a:ext>
                </a:extLst>
              </a:tr>
              <a:tr h="640322">
                <a:tc>
                  <a:txBody>
                    <a:bodyPr/>
                    <a:lstStyle/>
                    <a:p>
                      <a:pPr algn="l">
                        <a:lnSpc>
                          <a:spcPct val="100000"/>
                        </a:lnSpc>
                        <a:spcAft>
                          <a:spcPts val="800"/>
                        </a:spcAft>
                        <a:buNone/>
                      </a:pPr>
                      <a:r>
                        <a:rPr lang="en-ZA" sz="3400" kern="1200" dirty="0">
                          <a:effectLst/>
                        </a:rPr>
                        <a:t>Food, Agriculture, Natural Resources </a:t>
                      </a:r>
                      <a:endParaRPr lang="en-ZA" sz="3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0000"/>
                        </a:lnSpc>
                        <a:spcAft>
                          <a:spcPts val="800"/>
                        </a:spcAft>
                        <a:buNone/>
                      </a:pPr>
                      <a:r>
                        <a:rPr lang="en-ZA" sz="3400" kern="1200" dirty="0">
                          <a:effectLst/>
                        </a:rPr>
                        <a:t>Food, Agriculture and Natural Resources (FANR) Directorate</a:t>
                      </a:r>
                      <a:endParaRPr lang="en-ZA" sz="3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gn="l">
                        <a:lnSpc>
                          <a:spcPct val="100000"/>
                        </a:lnSpc>
                        <a:spcAft>
                          <a:spcPts val="800"/>
                        </a:spcAft>
                        <a:buFont typeface="Wingdings" panose="05000000000000000000" pitchFamily="2" charset="2"/>
                        <a:buChar char=""/>
                        <a:tabLst>
                          <a:tab pos="457200" algn="l"/>
                        </a:tabLst>
                      </a:pPr>
                      <a:r>
                        <a:rPr lang="en-ZA" sz="3400" kern="1200" dirty="0">
                          <a:effectLst/>
                        </a:rPr>
                        <a:t>Development, coordination and harmonisation of agricultural policies and programmes</a:t>
                      </a:r>
                      <a:endParaRPr lang="en-ZA" sz="3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61658029"/>
                  </a:ext>
                </a:extLst>
              </a:tr>
              <a:tr h="2390773">
                <a:tc rowSpan="3">
                  <a:txBody>
                    <a:bodyPr/>
                    <a:lstStyle/>
                    <a:p>
                      <a:pPr algn="l">
                        <a:lnSpc>
                          <a:spcPct val="100000"/>
                        </a:lnSpc>
                        <a:spcAft>
                          <a:spcPts val="800"/>
                        </a:spcAft>
                        <a:buNone/>
                      </a:pPr>
                      <a:r>
                        <a:rPr lang="en-ZA" sz="3400" kern="1200" dirty="0">
                          <a:effectLst/>
                        </a:rPr>
                        <a:t>Water, Energy</a:t>
                      </a:r>
                      <a:endParaRPr lang="en-ZA" sz="3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0000"/>
                        </a:lnSpc>
                        <a:spcAft>
                          <a:spcPts val="800"/>
                        </a:spcAft>
                        <a:buNone/>
                      </a:pPr>
                      <a:r>
                        <a:rPr lang="en-ZA" sz="3400" kern="1200" dirty="0">
                          <a:effectLst/>
                        </a:rPr>
                        <a:t>Infrastructure and Services Directorate</a:t>
                      </a:r>
                      <a:endParaRPr lang="en-ZA" sz="3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gn="l">
                        <a:lnSpc>
                          <a:spcPct val="100000"/>
                        </a:lnSpc>
                        <a:spcAft>
                          <a:spcPts val="800"/>
                        </a:spcAft>
                        <a:buFont typeface="Wingdings" panose="05000000000000000000" pitchFamily="2" charset="2"/>
                        <a:buChar char=""/>
                        <a:tabLst>
                          <a:tab pos="457200" algn="l"/>
                        </a:tabLst>
                      </a:pPr>
                      <a:r>
                        <a:rPr lang="en-ZA" sz="3400" kern="1200" dirty="0">
                          <a:effectLst/>
                        </a:rPr>
                        <a:t>Development, coordination and harmonization of Energy, Transport and Communications, Trade, Tourism and Water policies, Disaster Risk Reduction, Regional strategies, protocols, programmes and projects.</a:t>
                      </a:r>
                      <a:endParaRPr lang="en-ZA" sz="3400" dirty="0">
                        <a:effectLst/>
                      </a:endParaRPr>
                    </a:p>
                    <a:p>
                      <a:pPr marL="342900" lvl="0" indent="-342900" algn="l">
                        <a:lnSpc>
                          <a:spcPct val="100000"/>
                        </a:lnSpc>
                        <a:spcAft>
                          <a:spcPts val="800"/>
                        </a:spcAft>
                        <a:buFont typeface="Wingdings" panose="05000000000000000000" pitchFamily="2" charset="2"/>
                        <a:buChar char=""/>
                        <a:tabLst>
                          <a:tab pos="457200" algn="l"/>
                        </a:tabLst>
                      </a:pPr>
                      <a:r>
                        <a:rPr lang="en-ZA" sz="3400" kern="1200" dirty="0">
                          <a:effectLst/>
                        </a:rPr>
                        <a:t>Coordination and promotion of integrated management of trans-boundary water (River Basin Organisations, Transfrontier Conservation areas, tourism, trade corridors, transport and communication and energy resources for regional integration and development.</a:t>
                      </a:r>
                      <a:endParaRPr lang="en-ZA" sz="3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88842415"/>
                  </a:ext>
                </a:extLst>
              </a:tr>
              <a:tr h="753665">
                <a:tc vMerge="1">
                  <a:txBody>
                    <a:bodyPr/>
                    <a:lstStyle/>
                    <a:p>
                      <a:endParaRPr lang="en-ZA"/>
                    </a:p>
                  </a:txBody>
                  <a:tcPr/>
                </a:tc>
                <a:tc>
                  <a:txBody>
                    <a:bodyPr/>
                    <a:lstStyle/>
                    <a:p>
                      <a:pPr algn="l">
                        <a:lnSpc>
                          <a:spcPct val="100000"/>
                        </a:lnSpc>
                        <a:spcAft>
                          <a:spcPts val="800"/>
                        </a:spcAft>
                        <a:buNone/>
                      </a:pPr>
                      <a:r>
                        <a:rPr lang="en-ZA" sz="3400" kern="1200" dirty="0">
                          <a:effectLst/>
                        </a:rPr>
                        <a:t>Water Division</a:t>
                      </a:r>
                    </a:p>
                    <a:p>
                      <a:pPr algn="l">
                        <a:lnSpc>
                          <a:spcPct val="100000"/>
                        </a:lnSpc>
                        <a:spcAft>
                          <a:spcPts val="800"/>
                        </a:spcAft>
                        <a:buNone/>
                      </a:pPr>
                      <a:r>
                        <a:rPr lang="en-ZA" sz="3400" kern="1200" dirty="0">
                          <a:effectLst/>
                        </a:rPr>
                        <a:t>SADC-RBOs </a:t>
                      </a:r>
                      <a:endParaRPr lang="en-ZA" sz="3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gn="l">
                        <a:lnSpc>
                          <a:spcPct val="100000"/>
                        </a:lnSpc>
                        <a:spcAft>
                          <a:spcPts val="800"/>
                        </a:spcAft>
                        <a:buFont typeface="Wingdings" panose="05000000000000000000" pitchFamily="2" charset="2"/>
                        <a:buChar char=""/>
                        <a:tabLst>
                          <a:tab pos="457200" algn="l"/>
                        </a:tabLst>
                      </a:pPr>
                      <a:r>
                        <a:rPr lang="en-ZA" sz="3400" kern="1200" dirty="0">
                          <a:effectLst/>
                        </a:rPr>
                        <a:t>To oversee harmonisation of national water use policies, and moderate transboundary issues.</a:t>
                      </a:r>
                      <a:endParaRPr lang="en-ZA" sz="3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90062889"/>
                  </a:ext>
                </a:extLst>
              </a:tr>
              <a:tr h="1194430">
                <a:tc vMerge="1">
                  <a:txBody>
                    <a:bodyPr/>
                    <a:lstStyle/>
                    <a:p>
                      <a:endParaRPr lang="en-ZA"/>
                    </a:p>
                  </a:txBody>
                  <a:tcPr/>
                </a:tc>
                <a:tc gridSpan="2">
                  <a:txBody>
                    <a:bodyPr/>
                    <a:lstStyle/>
                    <a:p>
                      <a:pPr marL="342900" lvl="0" indent="-342900" algn="l">
                        <a:lnSpc>
                          <a:spcPct val="100000"/>
                        </a:lnSpc>
                        <a:spcAft>
                          <a:spcPts val="800"/>
                        </a:spcAft>
                        <a:buFont typeface="Wingdings" panose="05000000000000000000" pitchFamily="2" charset="2"/>
                        <a:buChar char=""/>
                        <a:tabLst>
                          <a:tab pos="457200" algn="l"/>
                        </a:tabLst>
                      </a:pPr>
                      <a:r>
                        <a:rPr lang="en-GB" sz="3400" kern="1200" dirty="0">
                          <a:effectLst/>
                        </a:rPr>
                        <a:t>SADC Centre for Renewable Energy and Energy Efficiency (SACREEE) </a:t>
                      </a:r>
                      <a:endParaRPr lang="en-ZA" sz="3400" dirty="0">
                        <a:effectLst/>
                      </a:endParaRPr>
                    </a:p>
                    <a:p>
                      <a:pPr marL="342900" lvl="0" indent="-342900" algn="l">
                        <a:lnSpc>
                          <a:spcPct val="100000"/>
                        </a:lnSpc>
                        <a:spcAft>
                          <a:spcPts val="800"/>
                        </a:spcAft>
                        <a:buFont typeface="Wingdings" panose="05000000000000000000" pitchFamily="2" charset="2"/>
                        <a:buChar char=""/>
                        <a:tabLst>
                          <a:tab pos="457200" algn="l"/>
                        </a:tabLst>
                      </a:pPr>
                      <a:r>
                        <a:rPr lang="en-ZA" sz="3400" kern="1200" dirty="0">
                          <a:effectLst/>
                        </a:rPr>
                        <a:t>Southern African Power Pool (SAPP)</a:t>
                      </a:r>
                      <a:endParaRPr lang="en-ZA" sz="3400" dirty="0">
                        <a:effectLst/>
                      </a:endParaRPr>
                    </a:p>
                    <a:p>
                      <a:pPr marL="342900" lvl="0" indent="-342900" algn="l">
                        <a:lnSpc>
                          <a:spcPct val="100000"/>
                        </a:lnSpc>
                        <a:spcAft>
                          <a:spcPts val="800"/>
                        </a:spcAft>
                        <a:buFont typeface="Wingdings" panose="05000000000000000000" pitchFamily="2" charset="2"/>
                        <a:buChar char=""/>
                        <a:tabLst>
                          <a:tab pos="457200" algn="l"/>
                        </a:tabLst>
                      </a:pPr>
                      <a:r>
                        <a:rPr lang="en-ZA" sz="3400" kern="1200" dirty="0">
                          <a:effectLst/>
                        </a:rPr>
                        <a:t>Regional Energy Regulators Association (RERA)</a:t>
                      </a:r>
                      <a:endParaRPr lang="en-ZA" sz="3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ZA"/>
                    </a:p>
                  </a:txBody>
                  <a:tcPr/>
                </a:tc>
                <a:extLst>
                  <a:ext uri="{0D108BD9-81ED-4DB2-BD59-A6C34878D82A}">
                    <a16:rowId xmlns:a16="http://schemas.microsoft.com/office/drawing/2014/main" val="306849113"/>
                  </a:ext>
                </a:extLst>
              </a:tr>
            </a:tbl>
          </a:graphicData>
        </a:graphic>
      </p:graphicFrame>
      <p:sp>
        <p:nvSpPr>
          <p:cNvPr id="4" name="Content Placeholder 1">
            <a:extLst>
              <a:ext uri="{FF2B5EF4-FFF2-40B4-BE49-F238E27FC236}">
                <a16:creationId xmlns:a16="http://schemas.microsoft.com/office/drawing/2014/main" id="{6C4934C1-C679-AC28-8E20-9F693A935300}"/>
              </a:ext>
            </a:extLst>
          </p:cNvPr>
          <p:cNvSpPr txBox="1">
            <a:spLocks/>
          </p:cNvSpPr>
          <p:nvPr/>
        </p:nvSpPr>
        <p:spPr>
          <a:xfrm>
            <a:off x="4415362" y="10434354"/>
            <a:ext cx="18883422" cy="3226432"/>
          </a:xfrm>
          <a:prstGeom prst="rect">
            <a:avLst/>
          </a:prstGeom>
          <a:ln>
            <a:solidFill>
              <a:schemeClr val="tx2">
                <a:lumMod val="50000"/>
                <a:lumOff val="50000"/>
              </a:schemeClr>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GB" sz="3400" dirty="0"/>
              <a:t>Member State governments are typically structured in a functional and sectoral manner that tends to reinforce silos, rather than support collaboration, integration, and coordination. Ministries of Finance often allocate budgets without having sight of the Sector-specific Plans. Transboundary organisations including RBOs, TFCA,s and International Development Partner mandates and processes lend itself to improved WEF Nexus interactions and integration.</a:t>
            </a:r>
          </a:p>
        </p:txBody>
      </p:sp>
    </p:spTree>
    <p:extLst>
      <p:ext uri="{BB962C8B-B14F-4D97-AF65-F5344CB8AC3E}">
        <p14:creationId xmlns:p14="http://schemas.microsoft.com/office/powerpoint/2010/main" val="11089120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C7DEB-8440-DCC7-D399-46CB8F050A2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CF4645-B6CE-8046-0F4F-79175E91C6CC}"/>
              </a:ext>
            </a:extLst>
          </p:cNvPr>
          <p:cNvSpPr>
            <a:spLocks noGrp="1"/>
          </p:cNvSpPr>
          <p:nvPr>
            <p:ph type="title"/>
          </p:nvPr>
        </p:nvSpPr>
        <p:spPr>
          <a:xfrm>
            <a:off x="1453873" y="573480"/>
            <a:ext cx="21469899" cy="1475806"/>
          </a:xfrm>
        </p:spPr>
        <p:txBody>
          <a:bodyPr>
            <a:normAutofit/>
          </a:bodyPr>
          <a:lstStyle/>
          <a:p>
            <a:pPr algn="ctr"/>
            <a:r>
              <a:rPr lang="en-GB" dirty="0"/>
              <a:t>Southern Africa: Integrated governance mechanisms – </a:t>
            </a:r>
            <a:br>
              <a:rPr lang="en-GB" dirty="0"/>
            </a:br>
            <a:r>
              <a:rPr lang="en-GB" dirty="0"/>
              <a:t>From WEF Nexus regional dialogues</a:t>
            </a:r>
          </a:p>
        </p:txBody>
      </p:sp>
      <p:sp>
        <p:nvSpPr>
          <p:cNvPr id="5" name="Content Placeholder 1">
            <a:extLst>
              <a:ext uri="{FF2B5EF4-FFF2-40B4-BE49-F238E27FC236}">
                <a16:creationId xmlns:a16="http://schemas.microsoft.com/office/drawing/2014/main" id="{122B6FAD-B1FA-9EEB-2FD2-863933B45ED5}"/>
              </a:ext>
            </a:extLst>
          </p:cNvPr>
          <p:cNvSpPr txBox="1">
            <a:spLocks/>
          </p:cNvSpPr>
          <p:nvPr/>
        </p:nvSpPr>
        <p:spPr>
          <a:xfrm>
            <a:off x="1453874" y="2502568"/>
            <a:ext cx="21469899" cy="9673389"/>
          </a:xfrm>
          <a:prstGeom prst="rect">
            <a:avLst/>
          </a:prstGeom>
          <a:ln>
            <a:noFill/>
          </a:ln>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685800">
              <a:lnSpc>
                <a:spcPct val="120000"/>
              </a:lnSpc>
              <a:buFont typeface="Arial" panose="020B0604020202020204" pitchFamily="34" charset="0"/>
              <a:buChar char="•"/>
            </a:pPr>
            <a:r>
              <a:rPr lang="en-GB" sz="4400" dirty="0"/>
              <a:t>SADC embraced integrated mechanisms for governing and managing WEF-related resources, including:</a:t>
            </a:r>
          </a:p>
          <a:p>
            <a:pPr marL="1371600" lvl="1" indent="-685800">
              <a:lnSpc>
                <a:spcPct val="120000"/>
              </a:lnSpc>
              <a:buFont typeface="Wingdings" panose="05000000000000000000" pitchFamily="2" charset="2"/>
              <a:buChar char="Ø"/>
            </a:pPr>
            <a:r>
              <a:rPr lang="en-GB" sz="4400" dirty="0"/>
              <a:t>integrated water resources management (IWRM)</a:t>
            </a:r>
          </a:p>
          <a:p>
            <a:pPr marL="1371600" lvl="1" indent="-685800">
              <a:lnSpc>
                <a:spcPct val="120000"/>
              </a:lnSpc>
              <a:buFont typeface="Wingdings" panose="05000000000000000000" pitchFamily="2" charset="2"/>
              <a:buChar char="Ø"/>
            </a:pPr>
            <a:r>
              <a:rPr lang="en-GB" sz="4400" dirty="0"/>
              <a:t>WEF nexus approach for:</a:t>
            </a:r>
          </a:p>
          <a:p>
            <a:pPr marL="1828800" lvl="2" indent="-685800">
              <a:lnSpc>
                <a:spcPct val="120000"/>
              </a:lnSpc>
              <a:buFont typeface="Wingdings" panose="05000000000000000000" pitchFamily="2" charset="2"/>
              <a:buChar char="v"/>
            </a:pPr>
            <a:r>
              <a:rPr lang="en-GB" sz="4400" dirty="0"/>
              <a:t>facilitate integrated planning and implementation of initiatives that will drive water, energy, and food security;</a:t>
            </a:r>
          </a:p>
          <a:p>
            <a:pPr marL="1828800" lvl="2" indent="-685800">
              <a:lnSpc>
                <a:spcPct val="120000"/>
              </a:lnSpc>
              <a:buFont typeface="Wingdings" panose="05000000000000000000" pitchFamily="2" charset="2"/>
              <a:buChar char="v"/>
            </a:pPr>
            <a:r>
              <a:rPr lang="en-GB" sz="4400" dirty="0"/>
              <a:t>ensuring simultaneous achievement of water, energy, and food security in the region through optimization of investments; and</a:t>
            </a:r>
          </a:p>
          <a:p>
            <a:pPr marL="1828800" lvl="2" indent="-685800">
              <a:lnSpc>
                <a:spcPct val="120000"/>
              </a:lnSpc>
              <a:buFont typeface="Wingdings" panose="05000000000000000000" pitchFamily="2" charset="2"/>
              <a:buChar char="v"/>
            </a:pPr>
            <a:r>
              <a:rPr lang="en-GB" sz="4400" dirty="0"/>
              <a:t>improving sustainable use and management of natural resources underpinning regional development.</a:t>
            </a:r>
          </a:p>
          <a:p>
            <a:pPr marL="685800" indent="-685800">
              <a:lnSpc>
                <a:spcPct val="120000"/>
              </a:lnSpc>
              <a:buFont typeface="Arial" panose="020B0604020202020204" pitchFamily="34" charset="0"/>
              <a:buChar char="•"/>
            </a:pPr>
            <a:r>
              <a:rPr lang="en-GB" sz="4400" dirty="0"/>
              <a:t>Some SADC countries have embraced IWRM and the WEF nexus; RBO’s and TFCA’s also</a:t>
            </a:r>
          </a:p>
        </p:txBody>
      </p:sp>
    </p:spTree>
    <p:extLst>
      <p:ext uri="{BB962C8B-B14F-4D97-AF65-F5344CB8AC3E}">
        <p14:creationId xmlns:p14="http://schemas.microsoft.com/office/powerpoint/2010/main" val="1442440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A7261-F33C-915B-74C3-3332006A736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B32DAEE-E012-AD11-D8A6-5D7437D1EB26}"/>
              </a:ext>
            </a:extLst>
          </p:cNvPr>
          <p:cNvSpPr>
            <a:spLocks noGrp="1"/>
          </p:cNvSpPr>
          <p:nvPr>
            <p:ph type="body" sz="quarter" idx="10"/>
          </p:nvPr>
        </p:nvSpPr>
        <p:spPr/>
        <p:txBody>
          <a:bodyPr>
            <a:normAutofit/>
          </a:bodyPr>
          <a:lstStyle/>
          <a:p>
            <a:r>
              <a:rPr lang="en-US" sz="5000" b="1" dirty="0"/>
              <a:t>Why This Moment Matters:</a:t>
            </a:r>
          </a:p>
          <a:p>
            <a:endParaRPr lang="en-ZA" sz="5000" dirty="0"/>
          </a:p>
          <a:p>
            <a:endParaRPr lang="en-ZA" sz="5000" dirty="0"/>
          </a:p>
        </p:txBody>
      </p:sp>
      <p:sp>
        <p:nvSpPr>
          <p:cNvPr id="3" name="Title 2">
            <a:extLst>
              <a:ext uri="{FF2B5EF4-FFF2-40B4-BE49-F238E27FC236}">
                <a16:creationId xmlns:a16="http://schemas.microsoft.com/office/drawing/2014/main" id="{B8A5C5A6-41B0-9222-127C-3893E87B77FC}"/>
              </a:ext>
            </a:extLst>
          </p:cNvPr>
          <p:cNvSpPr>
            <a:spLocks noGrp="1"/>
          </p:cNvSpPr>
          <p:nvPr>
            <p:ph type="title"/>
          </p:nvPr>
        </p:nvSpPr>
        <p:spPr/>
        <p:txBody>
          <a:bodyPr/>
          <a:lstStyle/>
          <a:p>
            <a:r>
              <a:rPr lang="en-US" b="0" dirty="0"/>
              <a:t>“</a:t>
            </a:r>
            <a:r>
              <a:rPr lang="en-US" b="0" i="1" dirty="0"/>
              <a:t>What emerged from Addis 2026 focuses everything</a:t>
            </a:r>
            <a:r>
              <a:rPr lang="en-US" b="0" dirty="0"/>
              <a:t>”</a:t>
            </a:r>
            <a:endParaRPr lang="en-ZA" dirty="0"/>
          </a:p>
        </p:txBody>
      </p:sp>
      <p:sp>
        <p:nvSpPr>
          <p:cNvPr id="5" name="TextBox 4">
            <a:extLst>
              <a:ext uri="{FF2B5EF4-FFF2-40B4-BE49-F238E27FC236}">
                <a16:creationId xmlns:a16="http://schemas.microsoft.com/office/drawing/2014/main" id="{A2E71084-CA72-D937-BFC7-8758EBD38BB6}"/>
              </a:ext>
            </a:extLst>
          </p:cNvPr>
          <p:cNvSpPr txBox="1"/>
          <p:nvPr/>
        </p:nvSpPr>
        <p:spPr>
          <a:xfrm>
            <a:off x="1298228" y="3882407"/>
            <a:ext cx="21469899" cy="1227837"/>
          </a:xfrm>
          <a:prstGeom prst="rect">
            <a:avLst/>
          </a:prstGeom>
          <a:noFill/>
        </p:spPr>
        <p:txBody>
          <a:bodyPr wrap="square">
            <a:spAutoFit/>
          </a:bodyPr>
          <a:lstStyle/>
          <a:p>
            <a:pPr>
              <a:lnSpc>
                <a:spcPts val="2250"/>
              </a:lnSpc>
              <a:spcBef>
                <a:spcPts val="2400"/>
              </a:spcBef>
              <a:spcAft>
                <a:spcPts val="1200"/>
              </a:spcAft>
            </a:pPr>
            <a:r>
              <a:rPr lang="en-US" sz="4800" dirty="0"/>
              <a:t>The February 2026 Pan-African dialogue revealed that Africa stands at an</a:t>
            </a:r>
          </a:p>
          <a:p>
            <a:pPr>
              <a:lnSpc>
                <a:spcPts val="2250"/>
              </a:lnSpc>
              <a:spcBef>
                <a:spcPts val="2400"/>
              </a:spcBef>
              <a:spcAft>
                <a:spcPts val="1200"/>
              </a:spcAft>
            </a:pPr>
            <a:r>
              <a:rPr lang="en-US" sz="4800" dirty="0"/>
              <a:t> inflection point for </a:t>
            </a:r>
            <a:r>
              <a:rPr lang="en-US" sz="4800" b="1" dirty="0"/>
              <a:t>transboundary</a:t>
            </a:r>
            <a:r>
              <a:rPr lang="en-US" sz="4800" dirty="0"/>
              <a:t> WEF governance. What emerged strongly:</a:t>
            </a:r>
            <a:endParaRPr lang="en-US" sz="4800" b="1" dirty="0">
              <a:solidFill>
                <a:srgbClr val="0F1115"/>
              </a:solidFill>
              <a:effectLst/>
              <a:latin typeface="quote-cjk-patch"/>
            </a:endParaRPr>
          </a:p>
        </p:txBody>
      </p:sp>
      <p:graphicFrame>
        <p:nvGraphicFramePr>
          <p:cNvPr id="6" name="Table 5">
            <a:extLst>
              <a:ext uri="{FF2B5EF4-FFF2-40B4-BE49-F238E27FC236}">
                <a16:creationId xmlns:a16="http://schemas.microsoft.com/office/drawing/2014/main" id="{20E8C7DF-5B1E-A698-F2D9-B107960B40F1}"/>
              </a:ext>
            </a:extLst>
          </p:cNvPr>
          <p:cNvGraphicFramePr>
            <a:graphicFrameLocks noGrp="1"/>
          </p:cNvGraphicFramePr>
          <p:nvPr>
            <p:extLst>
              <p:ext uri="{D42A27DB-BD31-4B8C-83A1-F6EECF244321}">
                <p14:modId xmlns:p14="http://schemas.microsoft.com/office/powerpoint/2010/main" val="3332472187"/>
              </p:ext>
            </p:extLst>
          </p:nvPr>
        </p:nvGraphicFramePr>
        <p:xfrm>
          <a:off x="499524" y="5897050"/>
          <a:ext cx="23067309" cy="7319645"/>
        </p:xfrm>
        <a:graphic>
          <a:graphicData uri="http://schemas.openxmlformats.org/drawingml/2006/table">
            <a:tbl>
              <a:tblPr>
                <a:tableStyleId>{5C22544A-7EE6-4342-B048-85BDC9FD1C3A}</a:tableStyleId>
              </a:tblPr>
              <a:tblGrid>
                <a:gridCol w="3805534">
                  <a:extLst>
                    <a:ext uri="{9D8B030D-6E8A-4147-A177-3AD203B41FA5}">
                      <a16:colId xmlns:a16="http://schemas.microsoft.com/office/drawing/2014/main" val="806428548"/>
                    </a:ext>
                  </a:extLst>
                </a:gridCol>
                <a:gridCol w="19261775">
                  <a:extLst>
                    <a:ext uri="{9D8B030D-6E8A-4147-A177-3AD203B41FA5}">
                      <a16:colId xmlns:a16="http://schemas.microsoft.com/office/drawing/2014/main" val="4047599577"/>
                    </a:ext>
                  </a:extLst>
                </a:gridCol>
              </a:tblGrid>
              <a:tr h="77515">
                <a:tc>
                  <a:txBody>
                    <a:bodyPr/>
                    <a:lstStyle/>
                    <a:p>
                      <a:pPr algn="l" fontAlgn="ctr">
                        <a:buNone/>
                      </a:pPr>
                      <a:r>
                        <a:rPr lang="en-ZA" sz="4000" b="1" u="none" strike="noStrike">
                          <a:solidFill>
                            <a:schemeClr val="tx1"/>
                          </a:solidFill>
                          <a:effectLst/>
                        </a:rPr>
                        <a:t>Theme</a:t>
                      </a:r>
                      <a:endParaRPr lang="en-ZA" sz="4000" b="1" i="0" u="none" strike="noStrike">
                        <a:solidFill>
                          <a:schemeClr val="tx1"/>
                        </a:solidFill>
                        <a:effectLst/>
                        <a:latin typeface="Segoe UI" panose="020B0502040204020203" pitchFamily="34" charset="0"/>
                      </a:endParaRPr>
                    </a:p>
                  </a:txBody>
                  <a:tcPr marL="10669" marR="889" marT="889" marB="0" anchor="ctr"/>
                </a:tc>
                <a:tc>
                  <a:txBody>
                    <a:bodyPr/>
                    <a:lstStyle/>
                    <a:p>
                      <a:pPr algn="l" fontAlgn="ctr">
                        <a:buNone/>
                      </a:pPr>
                      <a:r>
                        <a:rPr lang="en-ZA" sz="4000" b="1" u="none" strike="noStrike" dirty="0">
                          <a:solidFill>
                            <a:schemeClr val="tx1"/>
                          </a:solidFill>
                          <a:effectLst/>
                        </a:rPr>
                        <a:t>Consensus Statement</a:t>
                      </a:r>
                      <a:endParaRPr lang="en-ZA" sz="4000" b="1" i="0" u="none" strike="noStrike" dirty="0">
                        <a:solidFill>
                          <a:schemeClr val="tx1"/>
                        </a:solidFill>
                        <a:effectLst/>
                        <a:latin typeface="Segoe UI" panose="020B0502040204020203" pitchFamily="34" charset="0"/>
                      </a:endParaRPr>
                    </a:p>
                  </a:txBody>
                  <a:tcPr marL="10669" marR="889" marT="889" marB="0" anchor="ctr"/>
                </a:tc>
                <a:extLst>
                  <a:ext uri="{0D108BD9-81ED-4DB2-BD59-A6C34878D82A}">
                    <a16:rowId xmlns:a16="http://schemas.microsoft.com/office/drawing/2014/main" val="3289622291"/>
                  </a:ext>
                </a:extLst>
              </a:tr>
              <a:tr h="736389">
                <a:tc>
                  <a:txBody>
                    <a:bodyPr/>
                    <a:lstStyle/>
                    <a:p>
                      <a:pPr algn="l" fontAlgn="ctr">
                        <a:buNone/>
                      </a:pPr>
                      <a:r>
                        <a:rPr lang="en-ZA" sz="4000" u="none" strike="noStrike" dirty="0">
                          <a:solidFill>
                            <a:schemeClr val="tx1"/>
                          </a:solidFill>
                          <a:effectLst/>
                        </a:rPr>
                        <a:t>Finance</a:t>
                      </a:r>
                      <a:endParaRPr lang="en-ZA" sz="4000" b="1" i="0" u="none" strike="noStrike" dirty="0">
                        <a:solidFill>
                          <a:schemeClr val="tx1"/>
                        </a:solidFill>
                        <a:effectLst/>
                        <a:latin typeface="Segoe UI" panose="020B0502040204020203" pitchFamily="34" charset="0"/>
                      </a:endParaRPr>
                    </a:p>
                  </a:txBody>
                  <a:tcPr marL="10669" marR="889" marT="889" marB="0" anchor="ctr"/>
                </a:tc>
                <a:tc>
                  <a:txBody>
                    <a:bodyPr/>
                    <a:lstStyle/>
                    <a:p>
                      <a:pPr algn="l" fontAlgn="ctr">
                        <a:buNone/>
                      </a:pPr>
                      <a:r>
                        <a:rPr lang="en-US" sz="4000" u="none" strike="noStrike" dirty="0">
                          <a:solidFill>
                            <a:schemeClr val="tx1"/>
                          </a:solidFill>
                          <a:effectLst/>
                        </a:rPr>
                        <a:t>“Finance architecture must align with transboundary reality—basins don't respect national borders, but our funding windows do.“ – Funding and finance representatives</a:t>
                      </a:r>
                    </a:p>
                    <a:p>
                      <a:pPr algn="l" fontAlgn="ctr">
                        <a:buNone/>
                      </a:pPr>
                      <a:endParaRPr lang="en-US" sz="4000" b="0" i="0" u="none" strike="noStrike" dirty="0">
                        <a:solidFill>
                          <a:schemeClr val="tx1"/>
                        </a:solidFill>
                        <a:effectLst/>
                        <a:latin typeface="Segoe UI" panose="020B0502040204020203" pitchFamily="34" charset="0"/>
                      </a:endParaRPr>
                    </a:p>
                  </a:txBody>
                  <a:tcPr marL="10669" marR="889" marT="889" marB="0" anchor="ctr"/>
                </a:tc>
                <a:extLst>
                  <a:ext uri="{0D108BD9-81ED-4DB2-BD59-A6C34878D82A}">
                    <a16:rowId xmlns:a16="http://schemas.microsoft.com/office/drawing/2014/main" val="1885966921"/>
                  </a:ext>
                </a:extLst>
              </a:tr>
              <a:tr h="924532">
                <a:tc>
                  <a:txBody>
                    <a:bodyPr/>
                    <a:lstStyle/>
                    <a:p>
                      <a:pPr algn="l" fontAlgn="ctr">
                        <a:buNone/>
                      </a:pPr>
                      <a:r>
                        <a:rPr lang="en-ZA" sz="4000" u="none" strike="noStrike">
                          <a:solidFill>
                            <a:schemeClr val="tx1"/>
                          </a:solidFill>
                          <a:effectLst/>
                        </a:rPr>
                        <a:t>Governance</a:t>
                      </a:r>
                      <a:endParaRPr lang="en-ZA" sz="4000" b="1" i="0" u="none" strike="noStrike">
                        <a:solidFill>
                          <a:schemeClr val="tx1"/>
                        </a:solidFill>
                        <a:effectLst/>
                        <a:latin typeface="Segoe UI" panose="020B0502040204020203" pitchFamily="34" charset="0"/>
                      </a:endParaRPr>
                    </a:p>
                  </a:txBody>
                  <a:tcPr marL="10669" marR="889" marT="889" marB="0" anchor="ctr"/>
                </a:tc>
                <a:tc>
                  <a:txBody>
                    <a:bodyPr/>
                    <a:lstStyle/>
                    <a:p>
                      <a:pPr algn="l" fontAlgn="ctr">
                        <a:buNone/>
                      </a:pPr>
                      <a:r>
                        <a:rPr lang="en-US" sz="4000" u="none" strike="noStrike" dirty="0">
                          <a:solidFill>
                            <a:schemeClr val="tx1"/>
                          </a:solidFill>
                          <a:effectLst/>
                        </a:rPr>
                        <a:t>"We've spent a decade talking about integration. Now we need institutional mandates that enable it." — AU and Member States Water Divisions</a:t>
                      </a:r>
                    </a:p>
                    <a:p>
                      <a:pPr algn="l" fontAlgn="ctr">
                        <a:buNone/>
                      </a:pPr>
                      <a:endParaRPr lang="en-US" sz="4000" b="0" i="0" u="none" strike="noStrike" dirty="0">
                        <a:solidFill>
                          <a:schemeClr val="tx1"/>
                        </a:solidFill>
                        <a:effectLst/>
                        <a:latin typeface="Segoe UI" panose="020B0502040204020203" pitchFamily="34" charset="0"/>
                      </a:endParaRPr>
                    </a:p>
                  </a:txBody>
                  <a:tcPr marL="10669" marR="889" marT="889" marB="0" anchor="ctr"/>
                </a:tc>
                <a:extLst>
                  <a:ext uri="{0D108BD9-81ED-4DB2-BD59-A6C34878D82A}">
                    <a16:rowId xmlns:a16="http://schemas.microsoft.com/office/drawing/2014/main" val="3972163729"/>
                  </a:ext>
                </a:extLst>
              </a:tr>
              <a:tr h="697631">
                <a:tc>
                  <a:txBody>
                    <a:bodyPr/>
                    <a:lstStyle/>
                    <a:p>
                      <a:pPr algn="l" fontAlgn="ctr">
                        <a:buNone/>
                      </a:pPr>
                      <a:r>
                        <a:rPr lang="en-ZA" sz="4000" u="none" strike="noStrike" dirty="0">
                          <a:solidFill>
                            <a:schemeClr val="tx1"/>
                          </a:solidFill>
                          <a:effectLst/>
                        </a:rPr>
                        <a:t>Data and Infrastructure</a:t>
                      </a:r>
                      <a:endParaRPr lang="en-ZA" sz="4000" b="1" i="0" u="none" strike="noStrike" dirty="0">
                        <a:solidFill>
                          <a:schemeClr val="tx1"/>
                        </a:solidFill>
                        <a:effectLst/>
                        <a:latin typeface="Segoe UI" panose="020B0502040204020203" pitchFamily="34" charset="0"/>
                      </a:endParaRPr>
                    </a:p>
                  </a:txBody>
                  <a:tcPr marL="10669" marR="889" marT="889" marB="0" anchor="ctr"/>
                </a:tc>
                <a:tc>
                  <a:txBody>
                    <a:bodyPr/>
                    <a:lstStyle/>
                    <a:p>
                      <a:pPr algn="l" fontAlgn="ctr">
                        <a:buNone/>
                      </a:pPr>
                      <a:r>
                        <a:rPr lang="en-US" sz="4000" u="none" strike="noStrike" dirty="0">
                          <a:solidFill>
                            <a:schemeClr val="tx1"/>
                          </a:solidFill>
                          <a:effectLst/>
                        </a:rPr>
                        <a:t>"The </a:t>
                      </a:r>
                      <a:r>
                        <a:rPr lang="en-US" sz="4000" b="1" u="none" strike="noStrike" dirty="0">
                          <a:solidFill>
                            <a:schemeClr val="tx1"/>
                          </a:solidFill>
                          <a:effectLst/>
                        </a:rPr>
                        <a:t>technology </a:t>
                      </a:r>
                      <a:r>
                        <a:rPr lang="en-US" sz="4000" u="none" strike="noStrike" dirty="0">
                          <a:solidFill>
                            <a:schemeClr val="tx1"/>
                          </a:solidFill>
                          <a:effectLst/>
                        </a:rPr>
                        <a:t>exists. What's missing is interoperability standards, maintenance, financing, and political will." — Technical experts</a:t>
                      </a:r>
                    </a:p>
                    <a:p>
                      <a:pPr algn="l" fontAlgn="ctr">
                        <a:buNone/>
                      </a:pPr>
                      <a:endParaRPr lang="en-US" sz="4000" b="0" i="0" u="none" strike="noStrike" dirty="0">
                        <a:solidFill>
                          <a:schemeClr val="tx1"/>
                        </a:solidFill>
                        <a:effectLst/>
                        <a:latin typeface="Segoe UI" panose="020B0502040204020203" pitchFamily="34" charset="0"/>
                      </a:endParaRPr>
                    </a:p>
                  </a:txBody>
                  <a:tcPr marL="10669" marR="889" marT="889" marB="0" anchor="ctr"/>
                </a:tc>
                <a:extLst>
                  <a:ext uri="{0D108BD9-81ED-4DB2-BD59-A6C34878D82A}">
                    <a16:rowId xmlns:a16="http://schemas.microsoft.com/office/drawing/2014/main" val="1786644568"/>
                  </a:ext>
                </a:extLst>
              </a:tr>
              <a:tr h="813904">
                <a:tc>
                  <a:txBody>
                    <a:bodyPr/>
                    <a:lstStyle/>
                    <a:p>
                      <a:pPr algn="l" fontAlgn="ctr">
                        <a:buNone/>
                      </a:pPr>
                      <a:r>
                        <a:rPr lang="en-ZA" sz="4000" u="none" strike="noStrike" dirty="0">
                          <a:solidFill>
                            <a:schemeClr val="tx1"/>
                          </a:solidFill>
                          <a:effectLst/>
                        </a:rPr>
                        <a:t>Inclusion</a:t>
                      </a:r>
                      <a:endParaRPr lang="en-ZA" sz="4000" b="1" i="0" u="none" strike="noStrike" dirty="0">
                        <a:solidFill>
                          <a:schemeClr val="tx1"/>
                        </a:solidFill>
                        <a:effectLst/>
                        <a:latin typeface="Segoe UI" panose="020B0502040204020203" pitchFamily="34" charset="0"/>
                      </a:endParaRPr>
                    </a:p>
                  </a:txBody>
                  <a:tcPr marL="10669" marR="889" marT="889" marB="0" anchor="ctr"/>
                </a:tc>
                <a:tc>
                  <a:txBody>
                    <a:bodyPr/>
                    <a:lstStyle/>
                    <a:p>
                      <a:pPr algn="l" fontAlgn="ctr">
                        <a:buNone/>
                      </a:pPr>
                      <a:r>
                        <a:rPr lang="en-US" sz="4000" u="none" strike="noStrike" dirty="0">
                          <a:solidFill>
                            <a:schemeClr val="tx1"/>
                          </a:solidFill>
                          <a:effectLst/>
                        </a:rPr>
                        <a:t>"Youth and women must move from consultation to structural representation. This isn't optional—it's foundational." — Youth and Gender &amp; GEDSI representatives</a:t>
                      </a:r>
                      <a:endParaRPr lang="en-US" sz="4000" b="0" i="0" u="none" strike="noStrike" dirty="0">
                        <a:solidFill>
                          <a:schemeClr val="tx1"/>
                        </a:solidFill>
                        <a:effectLst/>
                        <a:latin typeface="Segoe UI" panose="020B0502040204020203" pitchFamily="34" charset="0"/>
                      </a:endParaRPr>
                    </a:p>
                  </a:txBody>
                  <a:tcPr marL="10669" marR="889" marT="889" marB="0" anchor="ctr"/>
                </a:tc>
                <a:extLst>
                  <a:ext uri="{0D108BD9-81ED-4DB2-BD59-A6C34878D82A}">
                    <a16:rowId xmlns:a16="http://schemas.microsoft.com/office/drawing/2014/main" val="3793538446"/>
                  </a:ext>
                </a:extLst>
              </a:tr>
            </a:tbl>
          </a:graphicData>
        </a:graphic>
      </p:graphicFrame>
      <p:pic>
        <p:nvPicPr>
          <p:cNvPr id="7" name="Picture 6">
            <a:extLst>
              <a:ext uri="{FF2B5EF4-FFF2-40B4-BE49-F238E27FC236}">
                <a16:creationId xmlns:a16="http://schemas.microsoft.com/office/drawing/2014/main" id="{C76E0FBF-AC47-8E62-EF98-904E73398C4C}"/>
              </a:ext>
            </a:extLst>
          </p:cNvPr>
          <p:cNvPicPr>
            <a:picLocks noChangeAspect="1"/>
          </p:cNvPicPr>
          <p:nvPr/>
        </p:nvPicPr>
        <p:blipFill>
          <a:blip r:embed="rId3"/>
          <a:stretch>
            <a:fillRect/>
          </a:stretch>
        </p:blipFill>
        <p:spPr>
          <a:xfrm>
            <a:off x="19414869" y="256055"/>
            <a:ext cx="4702070" cy="1930802"/>
          </a:xfrm>
          <a:prstGeom prst="rect">
            <a:avLst/>
          </a:prstGeom>
        </p:spPr>
      </p:pic>
    </p:spTree>
    <p:extLst>
      <p:ext uri="{BB962C8B-B14F-4D97-AF65-F5344CB8AC3E}">
        <p14:creationId xmlns:p14="http://schemas.microsoft.com/office/powerpoint/2010/main" val="35084343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ADB50-4424-6902-A488-B224C92262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DBA7749-FB6B-5D1F-22F4-D828EC5D8E30}"/>
              </a:ext>
            </a:extLst>
          </p:cNvPr>
          <p:cNvSpPr>
            <a:spLocks noGrp="1"/>
          </p:cNvSpPr>
          <p:nvPr>
            <p:ph type="title"/>
          </p:nvPr>
        </p:nvSpPr>
        <p:spPr>
          <a:xfrm>
            <a:off x="1453874" y="786131"/>
            <a:ext cx="21469899" cy="866206"/>
          </a:xfrm>
        </p:spPr>
        <p:txBody>
          <a:bodyPr>
            <a:normAutofit/>
          </a:bodyPr>
          <a:lstStyle/>
          <a:p>
            <a:pPr algn="ctr"/>
            <a:r>
              <a:rPr lang="en-GB" dirty="0"/>
              <a:t>Southern Africa: Water-related policy framework</a:t>
            </a:r>
          </a:p>
        </p:txBody>
      </p:sp>
      <p:sp>
        <p:nvSpPr>
          <p:cNvPr id="7" name="Content Placeholder 1">
            <a:extLst>
              <a:ext uri="{FF2B5EF4-FFF2-40B4-BE49-F238E27FC236}">
                <a16:creationId xmlns:a16="http://schemas.microsoft.com/office/drawing/2014/main" id="{1558383A-F888-9EDF-2E71-2F5BB892B580}"/>
              </a:ext>
            </a:extLst>
          </p:cNvPr>
          <p:cNvSpPr txBox="1">
            <a:spLocks/>
          </p:cNvSpPr>
          <p:nvPr/>
        </p:nvSpPr>
        <p:spPr>
          <a:xfrm>
            <a:off x="1453874" y="1812758"/>
            <a:ext cx="21469899" cy="10250905"/>
          </a:xfrm>
          <a:prstGeom prst="rect">
            <a:avLst/>
          </a:prstGeom>
          <a:ln>
            <a:noFill/>
          </a:ln>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685800">
              <a:lnSpc>
                <a:spcPct val="120000"/>
              </a:lnSpc>
              <a:buFont typeface="Arial" panose="020B0604020202020204" pitchFamily="34" charset="0"/>
              <a:buChar char="•"/>
            </a:pPr>
            <a:r>
              <a:rPr lang="en-GB" sz="4400" dirty="0"/>
              <a:t>The SADC Declaration and Treaty (1992)</a:t>
            </a:r>
          </a:p>
          <a:p>
            <a:pPr marL="685800" indent="-685800">
              <a:lnSpc>
                <a:spcPct val="120000"/>
              </a:lnSpc>
              <a:buFont typeface="Arial" panose="020B0604020202020204" pitchFamily="34" charset="0"/>
              <a:buChar char="•"/>
            </a:pPr>
            <a:r>
              <a:rPr lang="en-GB" sz="4400" dirty="0"/>
              <a:t>The SADC Regional Indicative Strategic Development Plan (2003, 2007, 2015, And 2020-30)</a:t>
            </a:r>
          </a:p>
          <a:p>
            <a:pPr marL="685800" indent="-685800">
              <a:lnSpc>
                <a:spcPct val="120000"/>
              </a:lnSpc>
              <a:buFont typeface="Arial" panose="020B0604020202020204" pitchFamily="34" charset="0"/>
              <a:buChar char="•"/>
            </a:pPr>
            <a:r>
              <a:rPr lang="en-GB" sz="4400" dirty="0"/>
              <a:t>The SADC Revised Protocol on Shared Watercourses (2000)</a:t>
            </a:r>
          </a:p>
          <a:p>
            <a:pPr marL="685800" indent="-685800">
              <a:lnSpc>
                <a:spcPct val="120000"/>
              </a:lnSpc>
              <a:buFont typeface="Arial" panose="020B0604020202020204" pitchFamily="34" charset="0"/>
              <a:buChar char="•"/>
            </a:pPr>
            <a:r>
              <a:rPr lang="en-GB" sz="4400" dirty="0"/>
              <a:t>The Southern African Vision for Water, Life and the Environment in the 21st Century (2000)</a:t>
            </a:r>
          </a:p>
          <a:p>
            <a:pPr marL="685800" indent="-685800">
              <a:lnSpc>
                <a:spcPct val="120000"/>
              </a:lnSpc>
              <a:buFont typeface="Arial" panose="020B0604020202020204" pitchFamily="34" charset="0"/>
              <a:buChar char="•"/>
            </a:pPr>
            <a:r>
              <a:rPr lang="en-GB" sz="4400" dirty="0"/>
              <a:t>The SADC Regional Water Policy (RWP) (2005)</a:t>
            </a:r>
          </a:p>
          <a:p>
            <a:pPr marL="685800" indent="-685800">
              <a:lnSpc>
                <a:spcPct val="120000"/>
              </a:lnSpc>
              <a:buFont typeface="Arial" panose="020B0604020202020204" pitchFamily="34" charset="0"/>
              <a:buChar char="•"/>
            </a:pPr>
            <a:r>
              <a:rPr lang="en-GB" sz="4400" dirty="0"/>
              <a:t>The SADC Regional Water Strategy (2006)</a:t>
            </a:r>
          </a:p>
          <a:p>
            <a:pPr marL="685800" indent="-685800">
              <a:lnSpc>
                <a:spcPct val="120000"/>
              </a:lnSpc>
              <a:buFont typeface="Arial" panose="020B0604020202020204" pitchFamily="34" charset="0"/>
              <a:buChar char="•"/>
            </a:pPr>
            <a:r>
              <a:rPr lang="en-GB" sz="4400" dirty="0"/>
              <a:t>The SADC Regional Awareness and Communication Strategy for the Water Sector (2009)</a:t>
            </a:r>
          </a:p>
          <a:p>
            <a:pPr marL="685800" indent="-685800">
              <a:lnSpc>
                <a:spcPct val="120000"/>
              </a:lnSpc>
              <a:buFont typeface="Arial" panose="020B0604020202020204" pitchFamily="34" charset="0"/>
              <a:buChar char="•"/>
            </a:pPr>
            <a:r>
              <a:rPr lang="en-GB" sz="4400" dirty="0"/>
              <a:t>The SADC Regional Strategic Action Plans (RSAPs): I, II, III, IV, and V</a:t>
            </a:r>
          </a:p>
          <a:p>
            <a:pPr marL="685800" indent="-685800">
              <a:lnSpc>
                <a:spcPct val="120000"/>
              </a:lnSpc>
              <a:buFont typeface="Arial" panose="020B0604020202020204" pitchFamily="34" charset="0"/>
              <a:buChar char="•"/>
            </a:pPr>
            <a:r>
              <a:rPr lang="en-GB" sz="4400" dirty="0"/>
              <a:t>The SADC Guidelines for Strengthening River Basin Organisations (2010)</a:t>
            </a:r>
          </a:p>
          <a:p>
            <a:pPr marL="685800" indent="-685800">
              <a:lnSpc>
                <a:spcPct val="120000"/>
              </a:lnSpc>
              <a:buFont typeface="Arial" panose="020B0604020202020204" pitchFamily="34" charset="0"/>
              <a:buChar char="•"/>
            </a:pPr>
            <a:r>
              <a:rPr lang="en-GB" sz="4400" dirty="0"/>
              <a:t>Climate Change Adaptation in SADC: Strategy for the Water Sector (2011)</a:t>
            </a:r>
          </a:p>
          <a:p>
            <a:pPr marL="685800" indent="-685800">
              <a:lnSpc>
                <a:spcPct val="120000"/>
              </a:lnSpc>
              <a:buFont typeface="Arial" panose="020B0604020202020204" pitchFamily="34" charset="0"/>
              <a:buChar char="•"/>
            </a:pPr>
            <a:r>
              <a:rPr lang="en-GB" sz="4400" dirty="0"/>
              <a:t>The SADC Regional Infrastructure Development Master Plan (2012)</a:t>
            </a:r>
          </a:p>
          <a:p>
            <a:pPr marL="685800" indent="-685800">
              <a:lnSpc>
                <a:spcPct val="120000"/>
              </a:lnSpc>
              <a:buFont typeface="Arial" panose="020B0604020202020204" pitchFamily="34" charset="0"/>
              <a:buChar char="•"/>
            </a:pPr>
            <a:r>
              <a:rPr lang="en-GB" sz="4400" dirty="0"/>
              <a:t>The SADC Industrialisation Strategy and Road Map (2015-2063)</a:t>
            </a:r>
          </a:p>
          <a:p>
            <a:pPr marL="685800" indent="-685800">
              <a:lnSpc>
                <a:spcPct val="120000"/>
              </a:lnSpc>
              <a:buFont typeface="Arial" panose="020B0604020202020204" pitchFamily="34" charset="0"/>
              <a:buChar char="•"/>
            </a:pPr>
            <a:r>
              <a:rPr lang="en-GB" sz="4400" dirty="0"/>
              <a:t>UN Sustainable Development Goal on Water (SDG6)</a:t>
            </a:r>
          </a:p>
        </p:txBody>
      </p:sp>
    </p:spTree>
    <p:extLst>
      <p:ext uri="{BB962C8B-B14F-4D97-AF65-F5344CB8AC3E}">
        <p14:creationId xmlns:p14="http://schemas.microsoft.com/office/powerpoint/2010/main" val="1616968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2A5CE-A109-91E9-1F90-32A36A68326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E56724D-A1EA-5EF4-A559-A2397A27449D}"/>
              </a:ext>
            </a:extLst>
          </p:cNvPr>
          <p:cNvSpPr>
            <a:spLocks noGrp="1"/>
          </p:cNvSpPr>
          <p:nvPr>
            <p:ph type="title"/>
          </p:nvPr>
        </p:nvSpPr>
        <p:spPr>
          <a:xfrm>
            <a:off x="1453874" y="786131"/>
            <a:ext cx="21469899" cy="866206"/>
          </a:xfrm>
        </p:spPr>
        <p:txBody>
          <a:bodyPr>
            <a:normAutofit/>
          </a:bodyPr>
          <a:lstStyle/>
          <a:p>
            <a:pPr algn="ctr"/>
            <a:r>
              <a:rPr lang="en-GB" dirty="0"/>
              <a:t>Southern Africa: Energy-related policy framework</a:t>
            </a:r>
          </a:p>
        </p:txBody>
      </p:sp>
      <p:sp>
        <p:nvSpPr>
          <p:cNvPr id="7" name="Content Placeholder 1">
            <a:extLst>
              <a:ext uri="{FF2B5EF4-FFF2-40B4-BE49-F238E27FC236}">
                <a16:creationId xmlns:a16="http://schemas.microsoft.com/office/drawing/2014/main" id="{255E8E7E-3AA2-5755-C497-7E19FC5D79D9}"/>
              </a:ext>
            </a:extLst>
          </p:cNvPr>
          <p:cNvSpPr txBox="1">
            <a:spLocks/>
          </p:cNvSpPr>
          <p:nvPr/>
        </p:nvSpPr>
        <p:spPr>
          <a:xfrm>
            <a:off x="1453874" y="1812758"/>
            <a:ext cx="21469899" cy="10250905"/>
          </a:xfrm>
          <a:prstGeom prst="rect">
            <a:avLst/>
          </a:prstGeom>
          <a:ln>
            <a:noFill/>
          </a:ln>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685800">
              <a:lnSpc>
                <a:spcPct val="120000"/>
              </a:lnSpc>
              <a:buFont typeface="Arial" panose="020B0604020202020204" pitchFamily="34" charset="0"/>
              <a:buChar char="•"/>
            </a:pPr>
            <a:r>
              <a:rPr lang="en-GB" sz="4400" dirty="0"/>
              <a:t>The SADC Declaration and Treaty (1993)</a:t>
            </a:r>
          </a:p>
          <a:p>
            <a:pPr marL="685800" indent="-685800">
              <a:lnSpc>
                <a:spcPct val="120000"/>
              </a:lnSpc>
              <a:buFont typeface="Arial" panose="020B0604020202020204" pitchFamily="34" charset="0"/>
              <a:buChar char="•"/>
            </a:pPr>
            <a:r>
              <a:rPr lang="en-GB" sz="4400" dirty="0"/>
              <a:t>SADC Energy Protocol (1996)</a:t>
            </a:r>
          </a:p>
          <a:p>
            <a:pPr marL="685800" indent="-685800">
              <a:lnSpc>
                <a:spcPct val="120000"/>
              </a:lnSpc>
              <a:buFont typeface="Arial" panose="020B0604020202020204" pitchFamily="34" charset="0"/>
              <a:buChar char="•"/>
            </a:pPr>
            <a:r>
              <a:rPr lang="en-GB" sz="4400" dirty="0"/>
              <a:t>The SADC Energy Cooperation Policy and Strategy (1996)</a:t>
            </a:r>
          </a:p>
          <a:p>
            <a:pPr marL="685800" indent="-685800">
              <a:lnSpc>
                <a:spcPct val="120000"/>
              </a:lnSpc>
              <a:buFont typeface="Arial" panose="020B0604020202020204" pitchFamily="34" charset="0"/>
              <a:buChar char="•"/>
            </a:pPr>
            <a:r>
              <a:rPr lang="en-GB" sz="4400" dirty="0"/>
              <a:t>The SADC Energy Action Plan (1997) And (2000)</a:t>
            </a:r>
          </a:p>
          <a:p>
            <a:pPr marL="685800" indent="-685800">
              <a:lnSpc>
                <a:spcPct val="120000"/>
              </a:lnSpc>
              <a:buFont typeface="Arial" panose="020B0604020202020204" pitchFamily="34" charset="0"/>
              <a:buChar char="•"/>
            </a:pPr>
            <a:r>
              <a:rPr lang="en-GB" sz="4400" dirty="0"/>
              <a:t>The SADC Regional Indicative Strategic Development Plan (2003, 2007, 2015)</a:t>
            </a:r>
          </a:p>
          <a:p>
            <a:pPr marL="685800" indent="-685800">
              <a:lnSpc>
                <a:spcPct val="120000"/>
              </a:lnSpc>
              <a:buFont typeface="Arial" panose="020B0604020202020204" pitchFamily="34" charset="0"/>
              <a:buChar char="•"/>
            </a:pPr>
            <a:r>
              <a:rPr lang="en-GB" sz="4400" dirty="0"/>
              <a:t>The SADC Regional Energy Access Strategy and Action Plan (2010)</a:t>
            </a:r>
          </a:p>
          <a:p>
            <a:pPr marL="685800" indent="-685800">
              <a:lnSpc>
                <a:spcPct val="120000"/>
              </a:lnSpc>
              <a:buFont typeface="Arial" panose="020B0604020202020204" pitchFamily="34" charset="0"/>
              <a:buChar char="•"/>
            </a:pPr>
            <a:r>
              <a:rPr lang="en-GB" sz="4400" dirty="0"/>
              <a:t>The SADC Regional Infrastructure Development Master Plan (2012)</a:t>
            </a:r>
          </a:p>
          <a:p>
            <a:pPr marL="685800" indent="-685800">
              <a:lnSpc>
                <a:spcPct val="120000"/>
              </a:lnSpc>
              <a:buFont typeface="Arial" panose="020B0604020202020204" pitchFamily="34" charset="0"/>
              <a:buChar char="•"/>
            </a:pPr>
            <a:r>
              <a:rPr lang="en-GB" sz="4400" dirty="0"/>
              <a:t>The SADC Renewable Energy and Energy Efficiency Strategy and Action Plan (REEESAP) (2017)</a:t>
            </a:r>
          </a:p>
          <a:p>
            <a:pPr marL="685800" indent="-685800">
              <a:lnSpc>
                <a:spcPct val="120000"/>
              </a:lnSpc>
              <a:buFont typeface="Arial" panose="020B0604020202020204" pitchFamily="34" charset="0"/>
              <a:buChar char="•"/>
            </a:pPr>
            <a:r>
              <a:rPr lang="en-GB" sz="4400" dirty="0"/>
              <a:t>SAPP Plans</a:t>
            </a:r>
          </a:p>
          <a:p>
            <a:pPr marL="685800" indent="-685800">
              <a:lnSpc>
                <a:spcPct val="120000"/>
              </a:lnSpc>
              <a:buFont typeface="Arial" panose="020B0604020202020204" pitchFamily="34" charset="0"/>
              <a:buChar char="•"/>
            </a:pPr>
            <a:r>
              <a:rPr lang="en-GB" sz="4400" dirty="0"/>
              <a:t>The SADC Industrialisation Strategy and Road Map (2015-2063)</a:t>
            </a:r>
          </a:p>
          <a:p>
            <a:pPr marL="685800" indent="-685800">
              <a:lnSpc>
                <a:spcPct val="120000"/>
              </a:lnSpc>
              <a:buFont typeface="Arial" panose="020B0604020202020204" pitchFamily="34" charset="0"/>
              <a:buChar char="•"/>
            </a:pPr>
            <a:r>
              <a:rPr lang="en-GB" sz="4400" dirty="0"/>
              <a:t>RERA Instruments</a:t>
            </a:r>
          </a:p>
          <a:p>
            <a:pPr marL="685800" indent="-685800">
              <a:lnSpc>
                <a:spcPct val="120000"/>
              </a:lnSpc>
              <a:buFont typeface="Arial" panose="020B0604020202020204" pitchFamily="34" charset="0"/>
              <a:buChar char="•"/>
            </a:pPr>
            <a:r>
              <a:rPr lang="en-GB" sz="4400" dirty="0"/>
              <a:t>UN Sustainable Development Goal on Energy (SDG7)</a:t>
            </a:r>
          </a:p>
        </p:txBody>
      </p:sp>
    </p:spTree>
    <p:extLst>
      <p:ext uri="{BB962C8B-B14F-4D97-AF65-F5344CB8AC3E}">
        <p14:creationId xmlns:p14="http://schemas.microsoft.com/office/powerpoint/2010/main" val="8381001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83543-D940-8B10-04CF-16C2DABDDFC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2CAA22D-05EF-CFBB-F728-64D9D7D818E0}"/>
              </a:ext>
            </a:extLst>
          </p:cNvPr>
          <p:cNvPicPr>
            <a:picLocks noChangeAspect="1"/>
          </p:cNvPicPr>
          <p:nvPr/>
        </p:nvPicPr>
        <p:blipFill>
          <a:blip r:embed="rId3"/>
          <a:stretch>
            <a:fillRect/>
          </a:stretch>
        </p:blipFill>
        <p:spPr>
          <a:xfrm rot="20219168">
            <a:off x="461297" y="3829213"/>
            <a:ext cx="7266482" cy="2533708"/>
          </a:xfrm>
          <a:prstGeom prst="rect">
            <a:avLst/>
          </a:prstGeom>
        </p:spPr>
      </p:pic>
      <p:pic>
        <p:nvPicPr>
          <p:cNvPr id="6" name="Picture 5">
            <a:extLst>
              <a:ext uri="{FF2B5EF4-FFF2-40B4-BE49-F238E27FC236}">
                <a16:creationId xmlns:a16="http://schemas.microsoft.com/office/drawing/2014/main" id="{8EC5029D-224C-461D-7601-99F3D9B7E300}"/>
              </a:ext>
            </a:extLst>
          </p:cNvPr>
          <p:cNvPicPr>
            <a:picLocks noChangeAspect="1"/>
          </p:cNvPicPr>
          <p:nvPr/>
        </p:nvPicPr>
        <p:blipFill>
          <a:blip r:embed="rId4"/>
          <a:stretch>
            <a:fillRect/>
          </a:stretch>
        </p:blipFill>
        <p:spPr>
          <a:xfrm>
            <a:off x="9713825" y="1064479"/>
            <a:ext cx="13970240" cy="3631674"/>
          </a:xfrm>
          <a:prstGeom prst="rect">
            <a:avLst/>
          </a:prstGeom>
        </p:spPr>
      </p:pic>
      <p:pic>
        <p:nvPicPr>
          <p:cNvPr id="9" name="Picture 8">
            <a:extLst>
              <a:ext uri="{FF2B5EF4-FFF2-40B4-BE49-F238E27FC236}">
                <a16:creationId xmlns:a16="http://schemas.microsoft.com/office/drawing/2014/main" id="{D8B3BC14-E563-3915-C2AB-7D2856D423FE}"/>
              </a:ext>
            </a:extLst>
          </p:cNvPr>
          <p:cNvPicPr>
            <a:picLocks noChangeAspect="1"/>
          </p:cNvPicPr>
          <p:nvPr/>
        </p:nvPicPr>
        <p:blipFill>
          <a:blip r:embed="rId5"/>
          <a:stretch>
            <a:fillRect/>
          </a:stretch>
        </p:blipFill>
        <p:spPr>
          <a:xfrm>
            <a:off x="3958573" y="6655786"/>
            <a:ext cx="10301123" cy="6831040"/>
          </a:xfrm>
          <a:prstGeom prst="rect">
            <a:avLst/>
          </a:prstGeom>
        </p:spPr>
      </p:pic>
      <p:pic>
        <p:nvPicPr>
          <p:cNvPr id="13" name="Picture 12">
            <a:extLst>
              <a:ext uri="{FF2B5EF4-FFF2-40B4-BE49-F238E27FC236}">
                <a16:creationId xmlns:a16="http://schemas.microsoft.com/office/drawing/2014/main" id="{22C76562-F544-B26D-DD09-A3746D88FA68}"/>
              </a:ext>
            </a:extLst>
          </p:cNvPr>
          <p:cNvPicPr>
            <a:picLocks noChangeAspect="1"/>
          </p:cNvPicPr>
          <p:nvPr/>
        </p:nvPicPr>
        <p:blipFill>
          <a:blip r:embed="rId6"/>
          <a:stretch>
            <a:fillRect/>
          </a:stretch>
        </p:blipFill>
        <p:spPr>
          <a:xfrm>
            <a:off x="14259696" y="5119817"/>
            <a:ext cx="9862770" cy="8596183"/>
          </a:xfrm>
          <a:prstGeom prst="rect">
            <a:avLst/>
          </a:prstGeom>
        </p:spPr>
      </p:pic>
      <p:sp>
        <p:nvSpPr>
          <p:cNvPr id="14" name="Rectangle 1">
            <a:extLst>
              <a:ext uri="{FF2B5EF4-FFF2-40B4-BE49-F238E27FC236}">
                <a16:creationId xmlns:a16="http://schemas.microsoft.com/office/drawing/2014/main" id="{FD9CDE52-7BD1-11AF-9383-0F255A7D44BE}"/>
              </a:ext>
            </a:extLst>
          </p:cNvPr>
          <p:cNvSpPr>
            <a:spLocks noChangeArrowheads="1"/>
          </p:cNvSpPr>
          <p:nvPr/>
        </p:nvSpPr>
        <p:spPr bwMode="auto">
          <a:xfrm>
            <a:off x="316928" y="356593"/>
            <a:ext cx="935576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2026 SADC Sustainable Energy Week</a:t>
            </a:r>
            <a:r>
              <a:rPr lang="en-US" altLang="en-US" sz="4000" dirty="0">
                <a:latin typeface="Arial" panose="020B0604020202020204" pitchFamily="34" charset="0"/>
              </a:rPr>
              <a:t>:</a:t>
            </a:r>
            <a:r>
              <a:rPr kumimoji="0" lang="en-US" altLang="en-US" sz="4000" b="0" i="0" u="none" strike="noStrike" cap="none" normalizeH="0" baseline="0" dirty="0">
                <a:ln>
                  <a:noFill/>
                </a:ln>
                <a:solidFill>
                  <a:schemeClr val="tx1"/>
                </a:solidFill>
                <a:effectLst/>
                <a:latin typeface="Arial" panose="020B0604020202020204" pitchFamily="34" charset="0"/>
              </a:rPr>
              <a:t> </a:t>
            </a:r>
          </a:p>
        </p:txBody>
      </p:sp>
      <p:sp>
        <p:nvSpPr>
          <p:cNvPr id="15" name="Rectangle 2">
            <a:extLst>
              <a:ext uri="{FF2B5EF4-FFF2-40B4-BE49-F238E27FC236}">
                <a16:creationId xmlns:a16="http://schemas.microsoft.com/office/drawing/2014/main" id="{58A1E73C-B0A7-658F-01B1-E1223624E602}"/>
              </a:ext>
            </a:extLst>
          </p:cNvPr>
          <p:cNvSpPr>
            <a:spLocks noChangeArrowheads="1"/>
          </p:cNvSpPr>
          <p:nvPr/>
        </p:nvSpPr>
        <p:spPr bwMode="auto">
          <a:xfrm>
            <a:off x="482552" y="971665"/>
            <a:ext cx="853051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rPr>
              <a:t>Hosted by Zimbabwe through the Ministry of Energy and Power Development from 23-27 February 2026, the Conference was held under the theme “Driving Regional Economic Growth Through Clean Energy and Energy Efficiency.”</a:t>
            </a:r>
          </a:p>
        </p:txBody>
      </p:sp>
      <p:sp>
        <p:nvSpPr>
          <p:cNvPr id="19" name="TextBox 18">
            <a:extLst>
              <a:ext uri="{FF2B5EF4-FFF2-40B4-BE49-F238E27FC236}">
                <a16:creationId xmlns:a16="http://schemas.microsoft.com/office/drawing/2014/main" id="{EE149188-A319-F26A-9B01-47D4E7C9D0B5}"/>
              </a:ext>
            </a:extLst>
          </p:cNvPr>
          <p:cNvSpPr txBox="1"/>
          <p:nvPr/>
        </p:nvSpPr>
        <p:spPr>
          <a:xfrm>
            <a:off x="19807881" y="194539"/>
            <a:ext cx="12183762" cy="446276"/>
          </a:xfrm>
          <a:prstGeom prst="rect">
            <a:avLst/>
          </a:prstGeom>
          <a:noFill/>
        </p:spPr>
        <p:txBody>
          <a:bodyPr wrap="square">
            <a:spAutoFit/>
          </a:bodyPr>
          <a:lstStyle/>
          <a:p>
            <a:r>
              <a:rPr lang="en-ZA" sz="2300" b="1" dirty="0">
                <a:solidFill>
                  <a:srgbClr val="FF0000"/>
                </a:solidFill>
              </a:rPr>
              <a:t>https://climatebrief.co.zw/</a:t>
            </a:r>
          </a:p>
        </p:txBody>
      </p:sp>
    </p:spTree>
    <p:extLst>
      <p:ext uri="{BB962C8B-B14F-4D97-AF65-F5344CB8AC3E}">
        <p14:creationId xmlns:p14="http://schemas.microsoft.com/office/powerpoint/2010/main" val="29182880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59025-E857-103E-852B-7C9B262CE5B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AFA680D-ED85-2821-41F5-C17EE6D41F87}"/>
              </a:ext>
            </a:extLst>
          </p:cNvPr>
          <p:cNvSpPr>
            <a:spLocks noGrp="1"/>
          </p:cNvSpPr>
          <p:nvPr>
            <p:ph type="title"/>
          </p:nvPr>
        </p:nvSpPr>
        <p:spPr>
          <a:xfrm>
            <a:off x="1453874" y="786131"/>
            <a:ext cx="21469899" cy="866206"/>
          </a:xfrm>
        </p:spPr>
        <p:txBody>
          <a:bodyPr>
            <a:normAutofit/>
          </a:bodyPr>
          <a:lstStyle/>
          <a:p>
            <a:pPr algn="ctr"/>
            <a:r>
              <a:rPr lang="en-GB" dirty="0"/>
              <a:t>Southern Africa: Food-related policy framework</a:t>
            </a:r>
          </a:p>
        </p:txBody>
      </p:sp>
      <p:sp>
        <p:nvSpPr>
          <p:cNvPr id="7" name="Content Placeholder 1">
            <a:extLst>
              <a:ext uri="{FF2B5EF4-FFF2-40B4-BE49-F238E27FC236}">
                <a16:creationId xmlns:a16="http://schemas.microsoft.com/office/drawing/2014/main" id="{E4A51EA0-6196-DBEE-825A-F89A369634A5}"/>
              </a:ext>
            </a:extLst>
          </p:cNvPr>
          <p:cNvSpPr txBox="1">
            <a:spLocks/>
          </p:cNvSpPr>
          <p:nvPr/>
        </p:nvSpPr>
        <p:spPr>
          <a:xfrm>
            <a:off x="1453874" y="1812758"/>
            <a:ext cx="21469899" cy="10250905"/>
          </a:xfrm>
          <a:prstGeom prst="rect">
            <a:avLst/>
          </a:prstGeom>
          <a:ln>
            <a:noFill/>
          </a:ln>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685800">
              <a:lnSpc>
                <a:spcPct val="120000"/>
              </a:lnSpc>
              <a:buFont typeface="Arial" panose="020B0604020202020204" pitchFamily="34" charset="0"/>
              <a:buChar char="•"/>
            </a:pPr>
            <a:r>
              <a:rPr lang="en-GB" sz="4400" dirty="0"/>
              <a:t>The SADC Declaration and Treaty (1993)</a:t>
            </a:r>
          </a:p>
          <a:p>
            <a:pPr marL="685800" indent="-685800">
              <a:lnSpc>
                <a:spcPct val="120000"/>
              </a:lnSpc>
              <a:buFont typeface="Arial" panose="020B0604020202020204" pitchFamily="34" charset="0"/>
              <a:buChar char="•"/>
            </a:pPr>
            <a:r>
              <a:rPr lang="en-GB" sz="4400" dirty="0"/>
              <a:t>SADC Protocol on Wildlife Conservation and Law Enforcement (1999)</a:t>
            </a:r>
          </a:p>
          <a:p>
            <a:pPr marL="685800" indent="-685800">
              <a:lnSpc>
                <a:spcPct val="120000"/>
              </a:lnSpc>
              <a:buFont typeface="Arial" panose="020B0604020202020204" pitchFamily="34" charset="0"/>
              <a:buChar char="•"/>
            </a:pPr>
            <a:r>
              <a:rPr lang="en-GB" sz="4400" dirty="0"/>
              <a:t>SADC Protocol on Fisheries (2001)</a:t>
            </a:r>
          </a:p>
          <a:p>
            <a:pPr marL="685800" indent="-685800">
              <a:lnSpc>
                <a:spcPct val="120000"/>
              </a:lnSpc>
              <a:buFont typeface="Arial" panose="020B0604020202020204" pitchFamily="34" charset="0"/>
              <a:buChar char="•"/>
            </a:pPr>
            <a:r>
              <a:rPr lang="en-GB" sz="4400" dirty="0"/>
              <a:t>Dar-es-Salaam Declaration on Agriculture and Food Security in the SADC Region (2004)</a:t>
            </a:r>
          </a:p>
          <a:p>
            <a:pPr marL="685800" indent="-685800">
              <a:lnSpc>
                <a:spcPct val="120000"/>
              </a:lnSpc>
              <a:buFont typeface="Arial" panose="020B0604020202020204" pitchFamily="34" charset="0"/>
              <a:buChar char="•"/>
            </a:pPr>
            <a:r>
              <a:rPr lang="en-GB" sz="4400" dirty="0"/>
              <a:t>The SADC Regional Indicative Strategic Development Plan (RISDP) (2003, 2007, 2015)</a:t>
            </a:r>
          </a:p>
          <a:p>
            <a:pPr marL="685800" indent="-685800">
              <a:lnSpc>
                <a:spcPct val="120000"/>
              </a:lnSpc>
              <a:buFont typeface="Arial" panose="020B0604020202020204" pitchFamily="34" charset="0"/>
              <a:buChar char="•"/>
            </a:pPr>
            <a:r>
              <a:rPr lang="en-GB" sz="4400" dirty="0"/>
              <a:t>Charter Establishing the Centre for Coordination of Agricultural Research and Development (CCARDESA) (2010)</a:t>
            </a:r>
          </a:p>
          <a:p>
            <a:pPr marL="685800" indent="-685800">
              <a:lnSpc>
                <a:spcPct val="120000"/>
              </a:lnSpc>
              <a:buFont typeface="Arial" panose="020B0604020202020204" pitchFamily="34" charset="0"/>
              <a:buChar char="•"/>
            </a:pPr>
            <a:r>
              <a:rPr lang="en-GB" sz="4400" dirty="0"/>
              <a:t>The SADC Regional Infrastructure Development Master Plan (RIDMP) (2012)</a:t>
            </a:r>
          </a:p>
          <a:p>
            <a:pPr marL="685800" indent="-685800">
              <a:lnSpc>
                <a:spcPct val="120000"/>
              </a:lnSpc>
              <a:buFont typeface="Arial" panose="020B0604020202020204" pitchFamily="34" charset="0"/>
              <a:buChar char="•"/>
            </a:pPr>
            <a:r>
              <a:rPr lang="en-GB" sz="4400" dirty="0"/>
              <a:t>SADC Regional Agriculture Policy (2014)</a:t>
            </a:r>
          </a:p>
          <a:p>
            <a:pPr marL="685800" indent="-685800">
              <a:lnSpc>
                <a:spcPct val="120000"/>
              </a:lnSpc>
              <a:buFont typeface="Arial" panose="020B0604020202020204" pitchFamily="34" charset="0"/>
              <a:buChar char="•"/>
            </a:pPr>
            <a:r>
              <a:rPr lang="en-GB" sz="4400" dirty="0"/>
              <a:t>The SADC Industrialisation Strategy and Road Map (2015-2063)</a:t>
            </a:r>
          </a:p>
          <a:p>
            <a:pPr marL="685800" indent="-685800">
              <a:lnSpc>
                <a:spcPct val="120000"/>
              </a:lnSpc>
              <a:buFont typeface="Arial" panose="020B0604020202020204" pitchFamily="34" charset="0"/>
              <a:buChar char="•"/>
            </a:pPr>
            <a:r>
              <a:rPr lang="en-GB" sz="4400" dirty="0"/>
              <a:t>SADC Control Strategy for Peste de Petit Ruminants (PPR) (2010)</a:t>
            </a:r>
          </a:p>
          <a:p>
            <a:pPr marL="685800" indent="-685800">
              <a:lnSpc>
                <a:spcPct val="120000"/>
              </a:lnSpc>
              <a:buFont typeface="Arial" panose="020B0604020202020204" pitchFamily="34" charset="0"/>
              <a:buChar char="•"/>
            </a:pPr>
            <a:r>
              <a:rPr lang="en-GB" sz="4400" dirty="0"/>
              <a:t>UN Sustainable Development Goal on Hunger (SDG2)</a:t>
            </a:r>
          </a:p>
        </p:txBody>
      </p:sp>
    </p:spTree>
    <p:extLst>
      <p:ext uri="{BB962C8B-B14F-4D97-AF65-F5344CB8AC3E}">
        <p14:creationId xmlns:p14="http://schemas.microsoft.com/office/powerpoint/2010/main" val="20477196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C77A5-31C7-94CF-BD9F-A4A00BD2284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BBCE114-4A48-C327-EFFC-7104E843C49F}"/>
              </a:ext>
            </a:extLst>
          </p:cNvPr>
          <p:cNvSpPr>
            <a:spLocks noGrp="1"/>
          </p:cNvSpPr>
          <p:nvPr>
            <p:ph type="title"/>
          </p:nvPr>
        </p:nvSpPr>
        <p:spPr>
          <a:xfrm>
            <a:off x="1453874" y="786131"/>
            <a:ext cx="21469899" cy="1780606"/>
          </a:xfrm>
        </p:spPr>
        <p:txBody>
          <a:bodyPr>
            <a:normAutofit/>
          </a:bodyPr>
          <a:lstStyle/>
          <a:p>
            <a:pPr algn="ctr"/>
            <a:r>
              <a:rPr lang="en-GB" dirty="0"/>
              <a:t>Southern Africa: The nexus and IWRM in WEF-related policy – </a:t>
            </a:r>
            <a:br>
              <a:rPr lang="en-GB" dirty="0"/>
            </a:br>
            <a:r>
              <a:rPr lang="en-GB" dirty="0"/>
              <a:t>From nexus regional dialogues</a:t>
            </a:r>
          </a:p>
        </p:txBody>
      </p:sp>
      <p:pic>
        <p:nvPicPr>
          <p:cNvPr id="2" name="Picture 1" descr="A close-up of a document&#10;&#10;AI-generated content may be incorrect.">
            <a:extLst>
              <a:ext uri="{FF2B5EF4-FFF2-40B4-BE49-F238E27FC236}">
                <a16:creationId xmlns:a16="http://schemas.microsoft.com/office/drawing/2014/main" id="{B1C0E213-7DC9-0E5E-A54C-E2E6D818552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53874" y="3291855"/>
            <a:ext cx="9279115" cy="5673242"/>
          </a:xfrm>
          <a:prstGeom prst="rect">
            <a:avLst/>
          </a:prstGeom>
          <a:ln>
            <a:solidFill>
              <a:schemeClr val="tx1">
                <a:lumMod val="50000"/>
                <a:lumOff val="50000"/>
              </a:schemeClr>
            </a:solidFill>
          </a:ln>
        </p:spPr>
      </p:pic>
      <p:pic>
        <p:nvPicPr>
          <p:cNvPr id="4" name="Picture 3" descr="Diagram of a diagram of energy resources&#10;&#10;AI-generated content may be incorrect.">
            <a:extLst>
              <a:ext uri="{FF2B5EF4-FFF2-40B4-BE49-F238E27FC236}">
                <a16:creationId xmlns:a16="http://schemas.microsoft.com/office/drawing/2014/main" id="{F9B2293B-C07A-5138-D66E-C48F7A6B7CE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52923" y="3291854"/>
            <a:ext cx="12122970" cy="9527205"/>
          </a:xfrm>
          <a:prstGeom prst="rect">
            <a:avLst/>
          </a:prstGeom>
          <a:ln>
            <a:solidFill>
              <a:schemeClr val="tx2">
                <a:lumMod val="50000"/>
                <a:lumOff val="50000"/>
              </a:schemeClr>
            </a:solidFill>
          </a:ln>
        </p:spPr>
      </p:pic>
    </p:spTree>
    <p:extLst>
      <p:ext uri="{BB962C8B-B14F-4D97-AF65-F5344CB8AC3E}">
        <p14:creationId xmlns:p14="http://schemas.microsoft.com/office/powerpoint/2010/main" val="16907679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DF918-98FB-5477-F442-6F943FC728D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BED6014-81B1-9673-1F69-41D99A59B7C6}"/>
              </a:ext>
            </a:extLst>
          </p:cNvPr>
          <p:cNvSpPr>
            <a:spLocks noGrp="1"/>
          </p:cNvSpPr>
          <p:nvPr>
            <p:ph type="title"/>
          </p:nvPr>
        </p:nvSpPr>
        <p:spPr>
          <a:xfrm>
            <a:off x="1453874" y="304800"/>
            <a:ext cx="21469899" cy="1347537"/>
          </a:xfrm>
        </p:spPr>
        <p:txBody>
          <a:bodyPr>
            <a:normAutofit fontScale="90000"/>
          </a:bodyPr>
          <a:lstStyle/>
          <a:p>
            <a:pPr algn="ctr"/>
            <a:r>
              <a:rPr lang="en-GB" dirty="0"/>
              <a:t>Southern Africa: The nexus in WEF-related institutions – </a:t>
            </a:r>
            <a:br>
              <a:rPr lang="en-GB" dirty="0"/>
            </a:br>
            <a:r>
              <a:rPr lang="en-GB" dirty="0"/>
              <a:t>From nexus regional dialogues</a:t>
            </a:r>
          </a:p>
        </p:txBody>
      </p:sp>
      <p:sp>
        <p:nvSpPr>
          <p:cNvPr id="5" name="Content Placeholder 1">
            <a:extLst>
              <a:ext uri="{FF2B5EF4-FFF2-40B4-BE49-F238E27FC236}">
                <a16:creationId xmlns:a16="http://schemas.microsoft.com/office/drawing/2014/main" id="{671F4D3C-1493-6069-FF2D-0657DD8E43FD}"/>
              </a:ext>
            </a:extLst>
          </p:cNvPr>
          <p:cNvSpPr txBox="1">
            <a:spLocks/>
          </p:cNvSpPr>
          <p:nvPr/>
        </p:nvSpPr>
        <p:spPr>
          <a:xfrm>
            <a:off x="1453875" y="1812758"/>
            <a:ext cx="5572568" cy="10042358"/>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685800">
              <a:lnSpc>
                <a:spcPct val="120000"/>
              </a:lnSpc>
              <a:buFont typeface="Arial" panose="020B0604020202020204" pitchFamily="34" charset="0"/>
              <a:buChar char="•"/>
            </a:pPr>
            <a:r>
              <a:rPr lang="en-GB" sz="4400" dirty="0"/>
              <a:t>SADC’s Regional WEF Nexus Governance Framework has the WEF Nexus:</a:t>
            </a:r>
          </a:p>
          <a:p>
            <a:pPr marL="1543050" lvl="1" indent="-857250">
              <a:lnSpc>
                <a:spcPct val="120000"/>
              </a:lnSpc>
              <a:buFont typeface="+mj-lt"/>
              <a:buAutoNum type="romanLcPeriod"/>
            </a:pPr>
            <a:r>
              <a:rPr lang="en-GB" sz="4400" dirty="0"/>
              <a:t>Working Group,</a:t>
            </a:r>
          </a:p>
          <a:p>
            <a:pPr marL="1543050" lvl="1" indent="-857250">
              <a:lnSpc>
                <a:spcPct val="120000"/>
              </a:lnSpc>
              <a:buFont typeface="+mj-lt"/>
              <a:buAutoNum type="romanLcPeriod"/>
            </a:pPr>
            <a:r>
              <a:rPr lang="en-GB" sz="4400" dirty="0"/>
              <a:t>Joint Technical Committee, and</a:t>
            </a:r>
          </a:p>
          <a:p>
            <a:pPr marL="1543050" lvl="1" indent="-857250">
              <a:lnSpc>
                <a:spcPct val="120000"/>
              </a:lnSpc>
              <a:buFont typeface="+mj-lt"/>
              <a:buAutoNum type="romanLcPeriod"/>
            </a:pPr>
            <a:r>
              <a:rPr lang="en-GB" sz="4400" dirty="0"/>
              <a:t>Joint Ministers’ Committee.</a:t>
            </a:r>
          </a:p>
        </p:txBody>
      </p:sp>
      <p:pic>
        <p:nvPicPr>
          <p:cNvPr id="2" name="Picture 1" descr="A diagram of a group of people&#10;&#10;AI-generated content may be incorrect.">
            <a:extLst>
              <a:ext uri="{FF2B5EF4-FFF2-40B4-BE49-F238E27FC236}">
                <a16:creationId xmlns:a16="http://schemas.microsoft.com/office/drawing/2014/main" id="{CE8C6D8F-5ED0-1F27-CAC6-353557C0A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969" y="1852515"/>
            <a:ext cx="16532544" cy="11207502"/>
          </a:xfrm>
          <a:prstGeom prst="rect">
            <a:avLst/>
          </a:prstGeom>
          <a:ln>
            <a:solidFill>
              <a:schemeClr val="tx2">
                <a:lumMod val="50000"/>
                <a:lumOff val="50000"/>
              </a:schemeClr>
            </a:solidFill>
          </a:ln>
        </p:spPr>
      </p:pic>
    </p:spTree>
    <p:extLst>
      <p:ext uri="{BB962C8B-B14F-4D97-AF65-F5344CB8AC3E}">
        <p14:creationId xmlns:p14="http://schemas.microsoft.com/office/powerpoint/2010/main" val="14687483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0888E-DACB-8C48-F99E-EB3073559B2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0DA9DD1-1317-8B83-E6B1-8B50933F6163}"/>
              </a:ext>
            </a:extLst>
          </p:cNvPr>
          <p:cNvSpPr>
            <a:spLocks noGrp="1"/>
          </p:cNvSpPr>
          <p:nvPr>
            <p:ph type="title"/>
          </p:nvPr>
        </p:nvSpPr>
        <p:spPr>
          <a:xfrm>
            <a:off x="1453874" y="256674"/>
            <a:ext cx="21469899" cy="1395663"/>
          </a:xfrm>
        </p:spPr>
        <p:txBody>
          <a:bodyPr>
            <a:normAutofit fontScale="90000"/>
          </a:bodyPr>
          <a:lstStyle/>
          <a:p>
            <a:pPr algn="ctr"/>
            <a:r>
              <a:rPr lang="en-GB" dirty="0"/>
              <a:t>Southern Africa: Coherence of WEF-related policy frameworks – </a:t>
            </a:r>
            <a:br>
              <a:rPr lang="en-GB" dirty="0"/>
            </a:br>
            <a:r>
              <a:rPr lang="en-GB" dirty="0"/>
              <a:t>From WEF Nexus regional dialogues</a:t>
            </a:r>
          </a:p>
        </p:txBody>
      </p:sp>
      <p:pic>
        <p:nvPicPr>
          <p:cNvPr id="2" name="Picture 1" descr="A table of water quality control&#10;&#10;AI-generated content may be incorrect.">
            <a:extLst>
              <a:ext uri="{FF2B5EF4-FFF2-40B4-BE49-F238E27FC236}">
                <a16:creationId xmlns:a16="http://schemas.microsoft.com/office/drawing/2014/main" id="{F26724A9-9E49-A173-EA59-4670209854A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79667" y="1652336"/>
            <a:ext cx="12836483" cy="11930709"/>
          </a:xfrm>
          <a:prstGeom prst="rect">
            <a:avLst/>
          </a:prstGeom>
          <a:ln>
            <a:solidFill>
              <a:schemeClr val="tx1">
                <a:lumMod val="50000"/>
                <a:lumOff val="50000"/>
              </a:schemeClr>
            </a:solidFill>
          </a:ln>
        </p:spPr>
      </p:pic>
    </p:spTree>
    <p:extLst>
      <p:ext uri="{BB962C8B-B14F-4D97-AF65-F5344CB8AC3E}">
        <p14:creationId xmlns:p14="http://schemas.microsoft.com/office/powerpoint/2010/main" val="33886708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91E891-977F-2DE5-9EAF-C388A395EB17}"/>
              </a:ext>
            </a:extLst>
          </p:cNvPr>
          <p:cNvSpPr>
            <a:spLocks noGrp="1"/>
          </p:cNvSpPr>
          <p:nvPr>
            <p:ph type="body" sz="quarter" idx="10"/>
          </p:nvPr>
        </p:nvSpPr>
        <p:spPr/>
        <p:txBody>
          <a:bodyPr/>
          <a:lstStyle/>
          <a:p>
            <a:endParaRPr lang="en-ZA"/>
          </a:p>
        </p:txBody>
      </p:sp>
      <p:sp>
        <p:nvSpPr>
          <p:cNvPr id="3" name="Title 2">
            <a:extLst>
              <a:ext uri="{FF2B5EF4-FFF2-40B4-BE49-F238E27FC236}">
                <a16:creationId xmlns:a16="http://schemas.microsoft.com/office/drawing/2014/main" id="{DB391350-0F49-C456-D25D-B764621D60A1}"/>
              </a:ext>
            </a:extLst>
          </p:cNvPr>
          <p:cNvSpPr>
            <a:spLocks noGrp="1"/>
          </p:cNvSpPr>
          <p:nvPr>
            <p:ph type="title"/>
          </p:nvPr>
        </p:nvSpPr>
        <p:spPr/>
        <p:txBody>
          <a:bodyPr/>
          <a:lstStyle/>
          <a:p>
            <a:r>
              <a:rPr lang="en-ZA" dirty="0"/>
              <a:t>Extending the Nexus</a:t>
            </a:r>
          </a:p>
        </p:txBody>
      </p:sp>
      <p:sp>
        <p:nvSpPr>
          <p:cNvPr id="5" name="TextBox 4">
            <a:extLst>
              <a:ext uri="{FF2B5EF4-FFF2-40B4-BE49-F238E27FC236}">
                <a16:creationId xmlns:a16="http://schemas.microsoft.com/office/drawing/2014/main" id="{F0F177AA-FF57-E95B-C55E-B49D1ADC84C9}"/>
              </a:ext>
            </a:extLst>
          </p:cNvPr>
          <p:cNvSpPr txBox="1"/>
          <p:nvPr/>
        </p:nvSpPr>
        <p:spPr>
          <a:xfrm>
            <a:off x="6480314" y="2292520"/>
            <a:ext cx="16777251" cy="10864513"/>
          </a:xfrm>
          <a:prstGeom prst="rect">
            <a:avLst/>
          </a:prstGeom>
          <a:noFill/>
        </p:spPr>
        <p:txBody>
          <a:bodyPr wrap="square">
            <a:spAutoFit/>
          </a:bodyPr>
          <a:lstStyle/>
          <a:p>
            <a:r>
              <a:rPr lang="en-US" sz="5000" b="0" i="0" dirty="0">
                <a:effectLst/>
                <a:latin typeface="system-ui"/>
              </a:rPr>
              <a:t>On 6 March 2026 at the Global Leaders Dialogue during the International Conference on ESG Transversality for the Sustainable </a:t>
            </a:r>
            <a:r>
              <a:rPr lang="en-US" sz="5000" b="1" i="0" dirty="0">
                <a:solidFill>
                  <a:schemeClr val="accent4"/>
                </a:solidFill>
                <a:effectLst/>
                <a:latin typeface="system-ui"/>
              </a:rPr>
              <a:t>Water–Energy–Health–Environment Nexus </a:t>
            </a:r>
            <a:r>
              <a:rPr lang="en-US" sz="5000" b="0" i="0" dirty="0">
                <a:effectLst/>
                <a:latin typeface="system-ui"/>
              </a:rPr>
              <a:t>in New Delhi, India, Mr. </a:t>
            </a:r>
            <a:r>
              <a:rPr lang="en-US" sz="5000" b="1" i="0" u="none" strike="noStrike" dirty="0">
                <a:solidFill>
                  <a:srgbClr val="0A66C2"/>
                </a:solidFill>
                <a:effectLst/>
                <a:latin typeface="inherit"/>
                <a:hlinkClick r:id="rId2"/>
              </a:rPr>
              <a:t>Alex </a:t>
            </a:r>
            <a:r>
              <a:rPr lang="en-US" sz="5000" b="1" i="0" u="none" strike="noStrike" dirty="0" err="1">
                <a:solidFill>
                  <a:srgbClr val="0A66C2"/>
                </a:solidFill>
                <a:effectLst/>
                <a:latin typeface="inherit"/>
                <a:hlinkClick r:id="rId2"/>
              </a:rPr>
              <a:t>Simalabwi</a:t>
            </a:r>
            <a:r>
              <a:rPr lang="en-US" sz="5000" b="0" i="0" dirty="0">
                <a:effectLst/>
                <a:latin typeface="system-ui"/>
              </a:rPr>
              <a:t>, CEO of the Global Water Partnership </a:t>
            </a:r>
            <a:r>
              <a:rPr lang="en-US" sz="5000" b="0" i="0" dirty="0" err="1">
                <a:effectLst/>
                <a:latin typeface="system-ui"/>
              </a:rPr>
              <a:t>Organisation</a:t>
            </a:r>
            <a:r>
              <a:rPr lang="en-US" sz="5000" b="0" i="0" dirty="0">
                <a:effectLst/>
                <a:latin typeface="system-ui"/>
              </a:rPr>
              <a:t> and Executive Secretary of GWP, shared two reflections on the future of global water leadership. </a:t>
            </a:r>
            <a:br>
              <a:rPr lang="en-US" sz="5000" dirty="0"/>
            </a:br>
            <a:r>
              <a:rPr lang="en-US" sz="5000" b="0" i="0" dirty="0">
                <a:effectLst/>
                <a:latin typeface="system-ui"/>
              </a:rPr>
              <a:t> </a:t>
            </a:r>
            <a:br>
              <a:rPr lang="en-US" sz="5000" dirty="0"/>
            </a:br>
            <a:r>
              <a:rPr lang="en-US" sz="5000" b="0" i="0" dirty="0">
                <a:effectLst/>
                <a:latin typeface="system-ui"/>
              </a:rPr>
              <a:t>1. If </a:t>
            </a:r>
            <a:r>
              <a:rPr lang="en-US" sz="5000" b="1" i="0" u="none" strike="noStrike" dirty="0">
                <a:solidFill>
                  <a:srgbClr val="0A66C2"/>
                </a:solidFill>
                <a:effectLst/>
                <a:latin typeface="inherit"/>
              </a:rPr>
              <a:t>water </a:t>
            </a:r>
            <a:r>
              <a:rPr lang="en-US" sz="5000" b="0" i="0" dirty="0">
                <a:effectLst/>
                <a:latin typeface="system-ui"/>
              </a:rPr>
              <a:t>connects everything, then water cooperation and investments must connect everyone.</a:t>
            </a:r>
            <a:br>
              <a:rPr lang="en-US" sz="5000" dirty="0"/>
            </a:br>
            <a:br>
              <a:rPr lang="en-US" sz="5000" dirty="0"/>
            </a:br>
            <a:r>
              <a:rPr lang="en-US" sz="5000" b="0" i="0" dirty="0">
                <a:effectLst/>
                <a:latin typeface="system-ui"/>
              </a:rPr>
              <a:t>2. If the twentieth century was defined by competition for natural resources, the twenty-first century must be defined by investments in water and cooperation for sustainable water security.</a:t>
            </a:r>
            <a:endParaRPr lang="en-ZA" sz="5000" dirty="0"/>
          </a:p>
        </p:txBody>
      </p:sp>
      <p:pic>
        <p:nvPicPr>
          <p:cNvPr id="7" name="Picture 6">
            <a:extLst>
              <a:ext uri="{FF2B5EF4-FFF2-40B4-BE49-F238E27FC236}">
                <a16:creationId xmlns:a16="http://schemas.microsoft.com/office/drawing/2014/main" id="{5E7B21CC-FBD6-46CE-1A7D-28D21BE18941}"/>
              </a:ext>
            </a:extLst>
          </p:cNvPr>
          <p:cNvPicPr>
            <a:picLocks noChangeAspect="1"/>
          </p:cNvPicPr>
          <p:nvPr/>
        </p:nvPicPr>
        <p:blipFill>
          <a:blip r:embed="rId3"/>
          <a:stretch>
            <a:fillRect/>
          </a:stretch>
        </p:blipFill>
        <p:spPr>
          <a:xfrm>
            <a:off x="433619" y="1856530"/>
            <a:ext cx="5712903" cy="4988288"/>
          </a:xfrm>
          <a:prstGeom prst="rect">
            <a:avLst/>
          </a:prstGeom>
        </p:spPr>
      </p:pic>
      <p:sp>
        <p:nvSpPr>
          <p:cNvPr id="8" name="Rectangle 7">
            <a:extLst>
              <a:ext uri="{FF2B5EF4-FFF2-40B4-BE49-F238E27FC236}">
                <a16:creationId xmlns:a16="http://schemas.microsoft.com/office/drawing/2014/main" id="{993EFC18-2EBE-5D1B-8E7C-1E5C15B72CBF}"/>
              </a:ext>
            </a:extLst>
          </p:cNvPr>
          <p:cNvSpPr/>
          <p:nvPr/>
        </p:nvSpPr>
        <p:spPr>
          <a:xfrm>
            <a:off x="3498574" y="5088835"/>
            <a:ext cx="675861" cy="5565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6968567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4C07E5-D549-9BFF-499C-A8536B6521C1}"/>
              </a:ext>
            </a:extLst>
          </p:cNvPr>
          <p:cNvSpPr>
            <a:spLocks noGrp="1"/>
          </p:cNvSpPr>
          <p:nvPr>
            <p:ph type="body" sz="quarter" idx="10"/>
          </p:nvPr>
        </p:nvSpPr>
        <p:spPr/>
        <p:txBody>
          <a:bodyPr>
            <a:normAutofit/>
          </a:bodyPr>
          <a:lstStyle/>
          <a:p>
            <a:r>
              <a:rPr lang="en-ZA" sz="4400" dirty="0"/>
              <a:t>Reframing the </a:t>
            </a:r>
            <a:r>
              <a:rPr lang="en-ZA" sz="4400" b="1" dirty="0"/>
              <a:t>Transboundary</a:t>
            </a:r>
            <a:r>
              <a:rPr lang="en-ZA" sz="4400" dirty="0"/>
              <a:t> WEF Nexus:</a:t>
            </a:r>
          </a:p>
        </p:txBody>
      </p:sp>
      <p:sp>
        <p:nvSpPr>
          <p:cNvPr id="3" name="Title 2">
            <a:extLst>
              <a:ext uri="{FF2B5EF4-FFF2-40B4-BE49-F238E27FC236}">
                <a16:creationId xmlns:a16="http://schemas.microsoft.com/office/drawing/2014/main" id="{F77321F8-D6C0-B3BE-F139-8F97EAA62A28}"/>
              </a:ext>
            </a:extLst>
          </p:cNvPr>
          <p:cNvSpPr>
            <a:spLocks noGrp="1"/>
          </p:cNvSpPr>
          <p:nvPr>
            <p:ph type="title"/>
          </p:nvPr>
        </p:nvSpPr>
        <p:spPr>
          <a:xfrm>
            <a:off x="655983" y="786132"/>
            <a:ext cx="22999147" cy="964734"/>
          </a:xfrm>
        </p:spPr>
        <p:txBody>
          <a:bodyPr>
            <a:noAutofit/>
          </a:bodyPr>
          <a:lstStyle/>
          <a:p>
            <a:r>
              <a:rPr lang="en-ZA" dirty="0"/>
              <a:t>Continental Africa: Reframing Africa’s WEF Nexus as an Engine of Integration</a:t>
            </a:r>
          </a:p>
        </p:txBody>
      </p:sp>
      <p:graphicFrame>
        <p:nvGraphicFramePr>
          <p:cNvPr id="4" name="Table 3">
            <a:extLst>
              <a:ext uri="{FF2B5EF4-FFF2-40B4-BE49-F238E27FC236}">
                <a16:creationId xmlns:a16="http://schemas.microsoft.com/office/drawing/2014/main" id="{43EF4811-38DF-7AA7-2096-7BFE53129F35}"/>
              </a:ext>
            </a:extLst>
          </p:cNvPr>
          <p:cNvGraphicFramePr>
            <a:graphicFrameLocks noGrp="1"/>
          </p:cNvGraphicFramePr>
          <p:nvPr>
            <p:extLst>
              <p:ext uri="{D42A27DB-BD31-4B8C-83A1-F6EECF244321}">
                <p14:modId xmlns:p14="http://schemas.microsoft.com/office/powerpoint/2010/main" val="857675472"/>
              </p:ext>
            </p:extLst>
          </p:nvPr>
        </p:nvGraphicFramePr>
        <p:xfrm>
          <a:off x="1007301" y="3423685"/>
          <a:ext cx="19818626" cy="5912439"/>
        </p:xfrm>
        <a:graphic>
          <a:graphicData uri="http://schemas.openxmlformats.org/drawingml/2006/table">
            <a:tbl>
              <a:tblPr/>
              <a:tblGrid>
                <a:gridCol w="6089238">
                  <a:extLst>
                    <a:ext uri="{9D8B030D-6E8A-4147-A177-3AD203B41FA5}">
                      <a16:colId xmlns:a16="http://schemas.microsoft.com/office/drawing/2014/main" val="2206062764"/>
                    </a:ext>
                  </a:extLst>
                </a:gridCol>
                <a:gridCol w="13729388">
                  <a:extLst>
                    <a:ext uri="{9D8B030D-6E8A-4147-A177-3AD203B41FA5}">
                      <a16:colId xmlns:a16="http://schemas.microsoft.com/office/drawing/2014/main" val="1124189988"/>
                    </a:ext>
                  </a:extLst>
                </a:gridCol>
              </a:tblGrid>
              <a:tr h="689980">
                <a:tc>
                  <a:txBody>
                    <a:bodyPr/>
                    <a:lstStyle/>
                    <a:p>
                      <a:pPr algn="l">
                        <a:lnSpc>
                          <a:spcPts val="1875"/>
                        </a:lnSpc>
                        <a:buNone/>
                      </a:pPr>
                      <a:r>
                        <a:rPr lang="en-ZA" sz="4200" b="1" dirty="0">
                          <a:effectLst/>
                          <a:latin typeface="+mn-lt"/>
                        </a:rPr>
                        <a:t>From:</a:t>
                      </a:r>
                    </a:p>
                  </a:txBody>
                  <a:tcPr marL="48441" marR="53824" marT="33640" marB="33640" anchor="ctr">
                    <a:lnL>
                      <a:noFill/>
                    </a:lnL>
                    <a:lnR>
                      <a:noFill/>
                    </a:lnR>
                    <a:lnT>
                      <a:noFill/>
                    </a:lnT>
                    <a:lnB>
                      <a:noFill/>
                    </a:lnB>
                    <a:solidFill>
                      <a:srgbClr val="FFFFFF"/>
                    </a:solidFill>
                  </a:tcPr>
                </a:tc>
                <a:tc>
                  <a:txBody>
                    <a:bodyPr/>
                    <a:lstStyle/>
                    <a:p>
                      <a:pPr algn="l">
                        <a:lnSpc>
                          <a:spcPts val="1875"/>
                        </a:lnSpc>
                        <a:buNone/>
                      </a:pPr>
                      <a:r>
                        <a:rPr lang="en-ZA" sz="4200" b="1" dirty="0">
                          <a:effectLst/>
                          <a:latin typeface="+mn-lt"/>
                        </a:rPr>
                        <a:t>To:</a:t>
                      </a:r>
                    </a:p>
                  </a:txBody>
                  <a:tcPr marL="53824" marR="53824" marT="33640" marB="33640" anchor="ctr">
                    <a:lnL>
                      <a:noFill/>
                    </a:lnL>
                    <a:lnR>
                      <a:noFill/>
                    </a:lnR>
                    <a:lnT>
                      <a:noFill/>
                    </a:lnT>
                    <a:lnB>
                      <a:noFill/>
                    </a:lnB>
                    <a:solidFill>
                      <a:srgbClr val="FFFFFF"/>
                    </a:solidFill>
                  </a:tcPr>
                </a:tc>
                <a:extLst>
                  <a:ext uri="{0D108BD9-81ED-4DB2-BD59-A6C34878D82A}">
                    <a16:rowId xmlns:a16="http://schemas.microsoft.com/office/drawing/2014/main" val="3487792359"/>
                  </a:ext>
                </a:extLst>
              </a:tr>
              <a:tr h="689980">
                <a:tc>
                  <a:txBody>
                    <a:bodyPr/>
                    <a:lstStyle/>
                    <a:p>
                      <a:pPr>
                        <a:lnSpc>
                          <a:spcPts val="1875"/>
                        </a:lnSpc>
                        <a:buNone/>
                      </a:pPr>
                      <a:r>
                        <a:rPr lang="en-ZA" sz="4200" b="0" dirty="0">
                          <a:effectLst/>
                          <a:latin typeface="+mn-lt"/>
                        </a:rPr>
                        <a:t>Sources of tension      &gt;</a:t>
                      </a:r>
                    </a:p>
                  </a:txBody>
                  <a:tcPr marL="48441" marR="53824" marT="33640" marB="33640" anchor="ctr">
                    <a:lnL>
                      <a:noFill/>
                    </a:lnL>
                    <a:lnR>
                      <a:noFill/>
                    </a:lnR>
                    <a:lnT>
                      <a:noFill/>
                    </a:lnT>
                    <a:lnB>
                      <a:noFill/>
                    </a:lnB>
                    <a:solidFill>
                      <a:srgbClr val="FFFFFF"/>
                    </a:solidFill>
                  </a:tcPr>
                </a:tc>
                <a:tc>
                  <a:txBody>
                    <a:bodyPr/>
                    <a:lstStyle/>
                    <a:p>
                      <a:pPr>
                        <a:lnSpc>
                          <a:spcPts val="1875"/>
                        </a:lnSpc>
                        <a:buNone/>
                      </a:pPr>
                      <a:r>
                        <a:rPr lang="en-ZA" sz="4200" b="0">
                          <a:effectLst/>
                          <a:latin typeface="+mn-lt"/>
                        </a:rPr>
                        <a:t>Economic corridors</a:t>
                      </a:r>
                    </a:p>
                  </a:txBody>
                  <a:tcPr marL="53824" marR="48441" marT="33640" marB="33640" anchor="ctr">
                    <a:lnL>
                      <a:noFill/>
                    </a:lnL>
                    <a:lnR>
                      <a:noFill/>
                    </a:lnR>
                    <a:lnT>
                      <a:noFill/>
                    </a:lnT>
                    <a:lnB>
                      <a:noFill/>
                    </a:lnB>
                    <a:solidFill>
                      <a:srgbClr val="FFFFFF"/>
                    </a:solidFill>
                  </a:tcPr>
                </a:tc>
                <a:extLst>
                  <a:ext uri="{0D108BD9-81ED-4DB2-BD59-A6C34878D82A}">
                    <a16:rowId xmlns:a16="http://schemas.microsoft.com/office/drawing/2014/main" val="1974005180"/>
                  </a:ext>
                </a:extLst>
              </a:tr>
              <a:tr h="689980">
                <a:tc>
                  <a:txBody>
                    <a:bodyPr/>
                    <a:lstStyle/>
                    <a:p>
                      <a:pPr>
                        <a:lnSpc>
                          <a:spcPts val="1875"/>
                        </a:lnSpc>
                        <a:buNone/>
                      </a:pPr>
                      <a:r>
                        <a:rPr lang="en-ZA" sz="4200" b="0" dirty="0">
                          <a:effectLst/>
                          <a:latin typeface="+mn-lt"/>
                        </a:rPr>
                        <a:t>Climate vulnerability  &gt;</a:t>
                      </a:r>
                    </a:p>
                  </a:txBody>
                  <a:tcPr marL="48441" marR="53824" marT="33640" marB="33640" anchor="ctr">
                    <a:lnL>
                      <a:noFill/>
                    </a:lnL>
                    <a:lnR>
                      <a:noFill/>
                    </a:lnR>
                    <a:lnT>
                      <a:noFill/>
                    </a:lnT>
                    <a:lnB>
                      <a:noFill/>
                    </a:lnB>
                    <a:solidFill>
                      <a:srgbClr val="FFFFFF"/>
                    </a:solidFill>
                  </a:tcPr>
                </a:tc>
                <a:tc>
                  <a:txBody>
                    <a:bodyPr/>
                    <a:lstStyle/>
                    <a:p>
                      <a:pPr>
                        <a:lnSpc>
                          <a:spcPts val="1875"/>
                        </a:lnSpc>
                        <a:buNone/>
                      </a:pPr>
                      <a:r>
                        <a:rPr lang="en-ZA" sz="4200" b="0">
                          <a:effectLst/>
                          <a:latin typeface="+mn-lt"/>
                        </a:rPr>
                        <a:t>Climate buffers</a:t>
                      </a:r>
                    </a:p>
                  </a:txBody>
                  <a:tcPr marL="53824" marR="48441" marT="33640" marB="33640" anchor="ctr">
                    <a:lnL>
                      <a:noFill/>
                    </a:lnL>
                    <a:lnR>
                      <a:noFill/>
                    </a:lnR>
                    <a:lnT>
                      <a:noFill/>
                    </a:lnT>
                    <a:lnB>
                      <a:noFill/>
                    </a:lnB>
                    <a:solidFill>
                      <a:srgbClr val="FFFFFF"/>
                    </a:solidFill>
                  </a:tcPr>
                </a:tc>
                <a:extLst>
                  <a:ext uri="{0D108BD9-81ED-4DB2-BD59-A6C34878D82A}">
                    <a16:rowId xmlns:a16="http://schemas.microsoft.com/office/drawing/2014/main" val="3369724729"/>
                  </a:ext>
                </a:extLst>
              </a:tr>
              <a:tr h="1280833">
                <a:tc>
                  <a:txBody>
                    <a:bodyPr/>
                    <a:lstStyle/>
                    <a:p>
                      <a:pPr>
                        <a:lnSpc>
                          <a:spcPts val="1875"/>
                        </a:lnSpc>
                        <a:buNone/>
                      </a:pPr>
                      <a:r>
                        <a:rPr lang="en-ZA" sz="4200" b="0" dirty="0">
                          <a:effectLst/>
                          <a:latin typeface="+mn-lt"/>
                        </a:rPr>
                        <a:t>Sectoral competition  &gt;</a:t>
                      </a:r>
                    </a:p>
                  </a:txBody>
                  <a:tcPr marL="48441" marR="53824" marT="33640" marB="33640" anchor="ctr">
                    <a:lnL>
                      <a:noFill/>
                    </a:lnL>
                    <a:lnR>
                      <a:noFill/>
                    </a:lnR>
                    <a:lnT>
                      <a:noFill/>
                    </a:lnT>
                    <a:lnB>
                      <a:noFill/>
                    </a:lnB>
                    <a:solidFill>
                      <a:srgbClr val="FFFFFF"/>
                    </a:solidFill>
                  </a:tcPr>
                </a:tc>
                <a:tc>
                  <a:txBody>
                    <a:bodyPr/>
                    <a:lstStyle/>
                    <a:p>
                      <a:pPr>
                        <a:lnSpc>
                          <a:spcPts val="1875"/>
                        </a:lnSpc>
                        <a:buNone/>
                      </a:pPr>
                      <a:r>
                        <a:rPr lang="en-ZA" sz="4200" b="0">
                          <a:effectLst/>
                          <a:latin typeface="+mn-lt"/>
                        </a:rPr>
                        <a:t>Food-energy-water systems</a:t>
                      </a:r>
                    </a:p>
                  </a:txBody>
                  <a:tcPr marL="53824" marR="48441" marT="33640" marB="33640" anchor="ctr">
                    <a:lnL>
                      <a:noFill/>
                    </a:lnL>
                    <a:lnR>
                      <a:noFill/>
                    </a:lnR>
                    <a:lnT>
                      <a:noFill/>
                    </a:lnT>
                    <a:lnB>
                      <a:noFill/>
                    </a:lnB>
                    <a:solidFill>
                      <a:srgbClr val="FFFFFF"/>
                    </a:solidFill>
                  </a:tcPr>
                </a:tc>
                <a:extLst>
                  <a:ext uri="{0D108BD9-81ED-4DB2-BD59-A6C34878D82A}">
                    <a16:rowId xmlns:a16="http://schemas.microsoft.com/office/drawing/2014/main" val="1337083721"/>
                  </a:ext>
                </a:extLst>
              </a:tr>
              <a:tr h="1280833">
                <a:tc>
                  <a:txBody>
                    <a:bodyPr/>
                    <a:lstStyle/>
                    <a:p>
                      <a:pPr>
                        <a:lnSpc>
                          <a:spcPts val="1875"/>
                        </a:lnSpc>
                        <a:buNone/>
                      </a:pPr>
                      <a:r>
                        <a:rPr lang="en-ZA" sz="4200" b="0" dirty="0">
                          <a:effectLst/>
                          <a:latin typeface="+mn-lt"/>
                        </a:rPr>
                        <a:t>Biodiversity hotspots &gt;</a:t>
                      </a:r>
                    </a:p>
                  </a:txBody>
                  <a:tcPr marL="48441" marR="53824" marT="33640" marB="33640" anchor="ctr">
                    <a:lnL>
                      <a:noFill/>
                    </a:lnL>
                    <a:lnR>
                      <a:noFill/>
                    </a:lnR>
                    <a:lnT>
                      <a:noFill/>
                    </a:lnT>
                    <a:lnB>
                      <a:noFill/>
                    </a:lnB>
                    <a:solidFill>
                      <a:srgbClr val="FFFFFF"/>
                    </a:solidFill>
                  </a:tcPr>
                </a:tc>
                <a:tc>
                  <a:txBody>
                    <a:bodyPr/>
                    <a:lstStyle/>
                    <a:p>
                      <a:pPr>
                        <a:lnSpc>
                          <a:spcPts val="1875"/>
                        </a:lnSpc>
                        <a:buNone/>
                      </a:pPr>
                      <a:r>
                        <a:rPr lang="en-ZA" sz="4200" b="0">
                          <a:effectLst/>
                          <a:latin typeface="+mn-lt"/>
                        </a:rPr>
                        <a:t>Ecosystem infrastructure</a:t>
                      </a:r>
                    </a:p>
                  </a:txBody>
                  <a:tcPr marL="53824" marR="48441" marT="33640" marB="33640" anchor="ctr">
                    <a:lnL>
                      <a:noFill/>
                    </a:lnL>
                    <a:lnR>
                      <a:noFill/>
                    </a:lnR>
                    <a:lnT>
                      <a:noFill/>
                    </a:lnT>
                    <a:lnB>
                      <a:noFill/>
                    </a:lnB>
                    <a:solidFill>
                      <a:srgbClr val="FFFFFF"/>
                    </a:solidFill>
                  </a:tcPr>
                </a:tc>
                <a:extLst>
                  <a:ext uri="{0D108BD9-81ED-4DB2-BD59-A6C34878D82A}">
                    <a16:rowId xmlns:a16="http://schemas.microsoft.com/office/drawing/2014/main" val="1132828202"/>
                  </a:ext>
                </a:extLst>
              </a:tr>
              <a:tr h="1280833">
                <a:tc>
                  <a:txBody>
                    <a:bodyPr/>
                    <a:lstStyle/>
                    <a:p>
                      <a:pPr>
                        <a:lnSpc>
                          <a:spcPts val="1875"/>
                        </a:lnSpc>
                        <a:buNone/>
                      </a:pPr>
                      <a:r>
                        <a:rPr lang="en-ZA" sz="4200" b="0" dirty="0">
                          <a:effectLst/>
                          <a:latin typeface="+mn-lt"/>
                        </a:rPr>
                        <a:t>Border disputes          &gt;</a:t>
                      </a:r>
                    </a:p>
                  </a:txBody>
                  <a:tcPr marL="48441" marR="53824" marT="33640" marB="33640" anchor="ctr">
                    <a:lnL>
                      <a:noFill/>
                    </a:lnL>
                    <a:lnR>
                      <a:noFill/>
                    </a:lnR>
                    <a:lnT>
                      <a:noFill/>
                    </a:lnT>
                    <a:lnB>
                      <a:noFill/>
                    </a:lnB>
                    <a:solidFill>
                      <a:srgbClr val="FFFFFF"/>
                    </a:solidFill>
                  </a:tcPr>
                </a:tc>
                <a:tc>
                  <a:txBody>
                    <a:bodyPr/>
                    <a:lstStyle/>
                    <a:p>
                      <a:pPr>
                        <a:lnSpc>
                          <a:spcPts val="1875"/>
                        </a:lnSpc>
                        <a:buNone/>
                      </a:pPr>
                      <a:r>
                        <a:rPr lang="en-ZA" sz="4200" b="0" dirty="0">
                          <a:effectLst/>
                          <a:latin typeface="+mn-lt"/>
                        </a:rPr>
                        <a:t>Peacebuilding platforms</a:t>
                      </a:r>
                    </a:p>
                  </a:txBody>
                  <a:tcPr marL="53824" marR="48441" marT="33640" marB="33640" anchor="ctr">
                    <a:lnL>
                      <a:noFill/>
                    </a:lnL>
                    <a:lnR>
                      <a:noFill/>
                    </a:lnR>
                    <a:lnT>
                      <a:noFill/>
                    </a:lnT>
                    <a:lnB>
                      <a:noFill/>
                    </a:lnB>
                    <a:solidFill>
                      <a:srgbClr val="FFFFFF"/>
                    </a:solidFill>
                  </a:tcPr>
                </a:tc>
                <a:extLst>
                  <a:ext uri="{0D108BD9-81ED-4DB2-BD59-A6C34878D82A}">
                    <a16:rowId xmlns:a16="http://schemas.microsoft.com/office/drawing/2014/main" val="3141229084"/>
                  </a:ext>
                </a:extLst>
              </a:tr>
            </a:tbl>
          </a:graphicData>
        </a:graphic>
      </p:graphicFrame>
      <p:pic>
        <p:nvPicPr>
          <p:cNvPr id="8" name="Picture 7">
            <a:extLst>
              <a:ext uri="{FF2B5EF4-FFF2-40B4-BE49-F238E27FC236}">
                <a16:creationId xmlns:a16="http://schemas.microsoft.com/office/drawing/2014/main" id="{88455B30-47C6-2DFC-A2C3-5F81C1782E7C}"/>
              </a:ext>
            </a:extLst>
          </p:cNvPr>
          <p:cNvPicPr>
            <a:picLocks noChangeAspect="1"/>
          </p:cNvPicPr>
          <p:nvPr/>
        </p:nvPicPr>
        <p:blipFill>
          <a:blip r:embed="rId3"/>
          <a:stretch>
            <a:fillRect/>
          </a:stretch>
        </p:blipFill>
        <p:spPr>
          <a:xfrm>
            <a:off x="14735083" y="2669223"/>
            <a:ext cx="9350884" cy="9296831"/>
          </a:xfrm>
          <a:prstGeom prst="rect">
            <a:avLst/>
          </a:prstGeom>
        </p:spPr>
      </p:pic>
      <p:sp>
        <p:nvSpPr>
          <p:cNvPr id="5" name="TextBox 4">
            <a:extLst>
              <a:ext uri="{FF2B5EF4-FFF2-40B4-BE49-F238E27FC236}">
                <a16:creationId xmlns:a16="http://schemas.microsoft.com/office/drawing/2014/main" id="{51EA08B6-F7BB-A54C-74D7-A75C944059B1}"/>
              </a:ext>
            </a:extLst>
          </p:cNvPr>
          <p:cNvSpPr txBox="1"/>
          <p:nvPr/>
        </p:nvSpPr>
        <p:spPr>
          <a:xfrm>
            <a:off x="655983" y="9260568"/>
            <a:ext cx="12322816" cy="2031325"/>
          </a:xfrm>
          <a:prstGeom prst="rect">
            <a:avLst/>
          </a:prstGeom>
          <a:noFill/>
        </p:spPr>
        <p:txBody>
          <a:bodyPr wrap="square" rtlCol="0">
            <a:spAutoFit/>
          </a:bodyPr>
          <a:lstStyle/>
          <a:p>
            <a:r>
              <a:rPr lang="en-ZA" sz="4200" dirty="0"/>
              <a:t>Institutional disconnect &gt;    Integration of National </a:t>
            </a:r>
          </a:p>
          <a:p>
            <a:r>
              <a:rPr lang="en-ZA" sz="4200" dirty="0"/>
              <a:t>                                            Plans with Fiscal / </a:t>
            </a:r>
          </a:p>
          <a:p>
            <a:r>
              <a:rPr lang="en-ZA" sz="4200" dirty="0"/>
              <a:t>                                            Annual budgeting</a:t>
            </a:r>
          </a:p>
        </p:txBody>
      </p:sp>
      <p:sp>
        <p:nvSpPr>
          <p:cNvPr id="7" name="TextBox 6">
            <a:extLst>
              <a:ext uri="{FF2B5EF4-FFF2-40B4-BE49-F238E27FC236}">
                <a16:creationId xmlns:a16="http://schemas.microsoft.com/office/drawing/2014/main" id="{3A6AAFC0-7026-BFA5-A355-27F885D8318D}"/>
              </a:ext>
            </a:extLst>
          </p:cNvPr>
          <p:cNvSpPr txBox="1"/>
          <p:nvPr/>
        </p:nvSpPr>
        <p:spPr>
          <a:xfrm>
            <a:off x="16384750" y="12845793"/>
            <a:ext cx="13078046" cy="369332"/>
          </a:xfrm>
          <a:prstGeom prst="rect">
            <a:avLst/>
          </a:prstGeom>
          <a:noFill/>
        </p:spPr>
        <p:txBody>
          <a:bodyPr wrap="square">
            <a:spAutoFit/>
          </a:bodyPr>
          <a:lstStyle/>
          <a:p>
            <a:r>
              <a:rPr lang="en-ZA" dirty="0"/>
              <a:t>https://www.scirp.org/journal/paperinformation?paperid=116535</a:t>
            </a:r>
          </a:p>
        </p:txBody>
      </p:sp>
    </p:spTree>
    <p:extLst>
      <p:ext uri="{BB962C8B-B14F-4D97-AF65-F5344CB8AC3E}">
        <p14:creationId xmlns:p14="http://schemas.microsoft.com/office/powerpoint/2010/main" val="39891995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A1B36-68EE-942E-A192-2C371D1B25A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6972F6-6316-1210-F56A-89A50638C75B}"/>
              </a:ext>
            </a:extLst>
          </p:cNvPr>
          <p:cNvSpPr>
            <a:spLocks noGrp="1"/>
          </p:cNvSpPr>
          <p:nvPr>
            <p:ph type="title"/>
          </p:nvPr>
        </p:nvSpPr>
        <p:spPr>
          <a:xfrm>
            <a:off x="655983" y="786132"/>
            <a:ext cx="22999147" cy="964734"/>
          </a:xfrm>
        </p:spPr>
        <p:txBody>
          <a:bodyPr>
            <a:noAutofit/>
          </a:bodyPr>
          <a:lstStyle/>
          <a:p>
            <a:r>
              <a:rPr lang="en-ZA"/>
              <a:t>Continental Africa: The call to action – it starts with each of us</a:t>
            </a:r>
            <a:endParaRPr lang="en-ZA" dirty="0"/>
          </a:p>
        </p:txBody>
      </p:sp>
      <p:sp>
        <p:nvSpPr>
          <p:cNvPr id="9" name="TextBox 8">
            <a:extLst>
              <a:ext uri="{FF2B5EF4-FFF2-40B4-BE49-F238E27FC236}">
                <a16:creationId xmlns:a16="http://schemas.microsoft.com/office/drawing/2014/main" id="{AE6717DD-9F88-464F-A33E-1903A7821AD3}"/>
              </a:ext>
            </a:extLst>
          </p:cNvPr>
          <p:cNvSpPr txBox="1"/>
          <p:nvPr/>
        </p:nvSpPr>
        <p:spPr>
          <a:xfrm>
            <a:off x="3640483" y="2032000"/>
            <a:ext cx="11745292" cy="11059438"/>
          </a:xfrm>
          <a:prstGeom prst="rect">
            <a:avLst/>
          </a:prstGeom>
          <a:noFill/>
        </p:spPr>
        <p:txBody>
          <a:bodyPr wrap="square">
            <a:spAutoFit/>
          </a:bodyPr>
          <a:lstStyle/>
          <a:p>
            <a:pPr algn="l">
              <a:spcBef>
                <a:spcPts val="1200"/>
              </a:spcBef>
              <a:spcAft>
                <a:spcPts val="1200"/>
              </a:spcAft>
              <a:buNone/>
            </a:pPr>
            <a:r>
              <a:rPr lang="en-US" sz="3600" b="1" i="0" dirty="0">
                <a:solidFill>
                  <a:srgbClr val="0F1115"/>
                </a:solidFill>
                <a:effectLst/>
                <a:latin typeface="quote-cjk-patch"/>
              </a:rPr>
              <a:t>Africa Has Technical Capacity. What Must Be Strengthened:</a:t>
            </a:r>
            <a:endParaRPr lang="en-US" sz="3600" b="0" i="0" dirty="0">
              <a:solidFill>
                <a:srgbClr val="0F1115"/>
              </a:solidFill>
              <a:effectLst/>
              <a:latin typeface="quote-cjk-patch"/>
            </a:endParaRPr>
          </a:p>
          <a:p>
            <a:pPr algn="l">
              <a:spcBef>
                <a:spcPts val="1200"/>
              </a:spcBef>
              <a:spcAft>
                <a:spcPts val="1200"/>
              </a:spcAft>
              <a:buNone/>
            </a:pPr>
            <a:r>
              <a:rPr lang="en-US" sz="3600" b="0" i="0" dirty="0">
                <a:solidFill>
                  <a:srgbClr val="0F1115"/>
                </a:solidFill>
                <a:effectLst/>
                <a:latin typeface="quote-cjk-patch"/>
              </a:rPr>
              <a:t>✓ Coordinated implementation</a:t>
            </a:r>
            <a:br>
              <a:rPr lang="en-US" sz="3600" b="0" i="0" dirty="0">
                <a:solidFill>
                  <a:srgbClr val="0F1115"/>
                </a:solidFill>
                <a:effectLst/>
                <a:latin typeface="quote-cjk-patch"/>
              </a:rPr>
            </a:br>
            <a:r>
              <a:rPr lang="en-US" sz="3600" b="0" i="0" dirty="0">
                <a:solidFill>
                  <a:srgbClr val="0F1115"/>
                </a:solidFill>
                <a:effectLst/>
                <a:latin typeface="quote-cjk-patch"/>
              </a:rPr>
              <a:t>✓ Institutional alignment</a:t>
            </a:r>
            <a:br>
              <a:rPr lang="en-US" sz="3600" b="0" i="0" dirty="0">
                <a:solidFill>
                  <a:srgbClr val="0F1115"/>
                </a:solidFill>
                <a:effectLst/>
                <a:latin typeface="quote-cjk-patch"/>
              </a:rPr>
            </a:br>
            <a:r>
              <a:rPr lang="en-US" sz="3600" b="0" i="0" dirty="0">
                <a:solidFill>
                  <a:srgbClr val="0F1115"/>
                </a:solidFill>
                <a:effectLst/>
                <a:latin typeface="quote-cjk-patch"/>
              </a:rPr>
              <a:t>✓ Structured follow-through</a:t>
            </a:r>
            <a:br>
              <a:rPr lang="en-US" sz="3600" b="0" i="0" dirty="0">
                <a:solidFill>
                  <a:srgbClr val="0F1115"/>
                </a:solidFill>
                <a:effectLst/>
                <a:latin typeface="quote-cjk-patch"/>
              </a:rPr>
            </a:br>
            <a:r>
              <a:rPr lang="en-US" sz="3600" b="0" i="0" dirty="0">
                <a:solidFill>
                  <a:srgbClr val="0F1115"/>
                </a:solidFill>
                <a:effectLst/>
                <a:latin typeface="quote-cjk-patch"/>
              </a:rPr>
              <a:t>✓ Sustained financing for systems</a:t>
            </a:r>
            <a:br>
              <a:rPr lang="en-US" sz="3600" b="0" i="0" dirty="0">
                <a:solidFill>
                  <a:srgbClr val="0F1115"/>
                </a:solidFill>
                <a:effectLst/>
                <a:latin typeface="quote-cjk-patch"/>
              </a:rPr>
            </a:br>
            <a:r>
              <a:rPr lang="en-US" sz="3600" b="0" i="0" dirty="0">
                <a:solidFill>
                  <a:srgbClr val="0F1115"/>
                </a:solidFill>
                <a:effectLst/>
                <a:latin typeface="quote-cjk-patch"/>
              </a:rPr>
              <a:t>✓ Intergenerational governance</a:t>
            </a:r>
          </a:p>
          <a:p>
            <a:pPr algn="l">
              <a:spcBef>
                <a:spcPts val="1200"/>
              </a:spcBef>
              <a:spcAft>
                <a:spcPts val="1200"/>
              </a:spcAft>
              <a:buNone/>
            </a:pPr>
            <a:r>
              <a:rPr lang="en-US" sz="3600" b="1" i="0" dirty="0">
                <a:solidFill>
                  <a:srgbClr val="0F1115"/>
                </a:solidFill>
                <a:effectLst/>
                <a:latin typeface="quote-cjk-patch"/>
              </a:rPr>
              <a:t>The WEF Nexus Is No Longer Just Discourse.: It Is Infrastructure Governance.</a:t>
            </a:r>
            <a:r>
              <a:rPr lang="en-US" sz="3600" dirty="0">
                <a:solidFill>
                  <a:srgbClr val="0F1115"/>
                </a:solidFill>
                <a:latin typeface="quote-cjk-patch"/>
              </a:rPr>
              <a:t> </a:t>
            </a:r>
            <a:r>
              <a:rPr lang="en-US" sz="3600" b="1" i="0" dirty="0">
                <a:solidFill>
                  <a:srgbClr val="0F1115"/>
                </a:solidFill>
                <a:effectLst/>
                <a:latin typeface="quote-cjk-patch"/>
              </a:rPr>
              <a:t>The Question for Each of Us:</a:t>
            </a:r>
            <a:endParaRPr lang="en-US" sz="3600" b="0" i="0" dirty="0">
              <a:solidFill>
                <a:srgbClr val="0F1115"/>
              </a:solidFill>
              <a:effectLst/>
              <a:latin typeface="quote-cjk-patch"/>
            </a:endParaRPr>
          </a:p>
          <a:p>
            <a:pPr algn="l">
              <a:spcBef>
                <a:spcPts val="1200"/>
              </a:spcBef>
              <a:buNone/>
            </a:pPr>
            <a:endParaRPr lang="en-US" sz="3600" b="0" i="1" dirty="0">
              <a:solidFill>
                <a:srgbClr val="0F1115"/>
              </a:solidFill>
              <a:effectLst/>
              <a:latin typeface="quote-cjk-patch"/>
            </a:endParaRPr>
          </a:p>
          <a:p>
            <a:pPr algn="l">
              <a:spcBef>
                <a:spcPts val="1200"/>
              </a:spcBef>
              <a:buNone/>
            </a:pPr>
            <a:r>
              <a:rPr lang="en-US" sz="3600" b="0" i="1" dirty="0">
                <a:solidFill>
                  <a:srgbClr val="0F1115"/>
                </a:solidFill>
                <a:effectLst/>
                <a:latin typeface="quote-cjk-patch"/>
              </a:rPr>
              <a:t>"In your country, your institution, your sector—which reform will you champion to unlock transboundary implementation?"</a:t>
            </a:r>
            <a:endParaRPr lang="en-US" sz="3600" b="0" i="0" dirty="0">
              <a:solidFill>
                <a:srgbClr val="0F1115"/>
              </a:solidFill>
              <a:effectLst/>
              <a:latin typeface="quote-cjk-patch"/>
            </a:endParaRPr>
          </a:p>
          <a:p>
            <a:pPr algn="l">
              <a:spcBef>
                <a:spcPts val="1200"/>
              </a:spcBef>
              <a:spcAft>
                <a:spcPts val="1200"/>
              </a:spcAft>
              <a:buFont typeface="Arial" panose="020B0604020202020204" pitchFamily="34" charset="0"/>
              <a:buChar char="•"/>
            </a:pPr>
            <a:r>
              <a:rPr lang="en-US" sz="3600" b="0" i="0" dirty="0">
                <a:solidFill>
                  <a:srgbClr val="0F1115"/>
                </a:solidFill>
                <a:effectLst/>
                <a:latin typeface="quote-cjk-patch"/>
              </a:rPr>
              <a:t>Climate finance alignment?</a:t>
            </a:r>
          </a:p>
          <a:p>
            <a:pPr algn="l">
              <a:spcBef>
                <a:spcPts val="450"/>
              </a:spcBef>
              <a:spcAft>
                <a:spcPts val="1200"/>
              </a:spcAft>
              <a:buFont typeface="Arial" panose="020B0604020202020204" pitchFamily="34" charset="0"/>
              <a:buChar char="•"/>
            </a:pPr>
            <a:r>
              <a:rPr lang="en-US" sz="3600" b="0" i="0" dirty="0">
                <a:solidFill>
                  <a:srgbClr val="0F1115"/>
                </a:solidFill>
                <a:effectLst/>
                <a:latin typeface="quote-cjk-patch"/>
              </a:rPr>
              <a:t>Multi-country governance mandates?</a:t>
            </a:r>
          </a:p>
          <a:p>
            <a:pPr algn="l">
              <a:spcBef>
                <a:spcPts val="450"/>
              </a:spcBef>
              <a:spcAft>
                <a:spcPts val="1200"/>
              </a:spcAft>
              <a:buFont typeface="Arial" panose="020B0604020202020204" pitchFamily="34" charset="0"/>
              <a:buChar char="•"/>
            </a:pPr>
            <a:r>
              <a:rPr lang="en-US" sz="3600" b="0" i="0" dirty="0">
                <a:solidFill>
                  <a:srgbClr val="0F1115"/>
                </a:solidFill>
                <a:effectLst/>
                <a:latin typeface="quote-cjk-patch"/>
              </a:rPr>
              <a:t>Digital data interoperability?</a:t>
            </a:r>
          </a:p>
          <a:p>
            <a:pPr algn="l">
              <a:spcBef>
                <a:spcPts val="450"/>
              </a:spcBef>
              <a:spcAft>
                <a:spcPts val="1200"/>
              </a:spcAft>
              <a:buFont typeface="Arial" panose="020B0604020202020204" pitchFamily="34" charset="0"/>
              <a:buChar char="•"/>
            </a:pPr>
            <a:r>
              <a:rPr lang="en-US" sz="3600" b="0" i="0" dirty="0">
                <a:solidFill>
                  <a:srgbClr val="0F1115"/>
                </a:solidFill>
                <a:effectLst/>
                <a:latin typeface="quote-cjk-patch"/>
              </a:rPr>
              <a:t>Structural inclusion?</a:t>
            </a:r>
          </a:p>
          <a:p>
            <a:pPr algn="l">
              <a:spcBef>
                <a:spcPts val="450"/>
              </a:spcBef>
              <a:spcAft>
                <a:spcPts val="1200"/>
              </a:spcAft>
              <a:buFont typeface="Arial" panose="020B0604020202020204" pitchFamily="34" charset="0"/>
              <a:buChar char="•"/>
            </a:pPr>
            <a:r>
              <a:rPr lang="en-US" sz="3600" b="0" i="0" dirty="0">
                <a:solidFill>
                  <a:srgbClr val="0F1115"/>
                </a:solidFill>
                <a:effectLst/>
                <a:latin typeface="quote-cjk-patch"/>
              </a:rPr>
              <a:t>Sustained financing?</a:t>
            </a:r>
          </a:p>
        </p:txBody>
      </p:sp>
      <p:pic>
        <p:nvPicPr>
          <p:cNvPr id="11" name="Picture 10">
            <a:extLst>
              <a:ext uri="{FF2B5EF4-FFF2-40B4-BE49-F238E27FC236}">
                <a16:creationId xmlns:a16="http://schemas.microsoft.com/office/drawing/2014/main" id="{D7F48E6A-C0A6-5781-008C-90A458613F36}"/>
              </a:ext>
            </a:extLst>
          </p:cNvPr>
          <p:cNvPicPr>
            <a:picLocks noChangeAspect="1"/>
          </p:cNvPicPr>
          <p:nvPr/>
        </p:nvPicPr>
        <p:blipFill>
          <a:blip r:embed="rId3"/>
          <a:stretch>
            <a:fillRect/>
          </a:stretch>
        </p:blipFill>
        <p:spPr>
          <a:xfrm>
            <a:off x="15206871" y="2712899"/>
            <a:ext cx="8710886" cy="9792871"/>
          </a:xfrm>
          <a:prstGeom prst="rect">
            <a:avLst/>
          </a:prstGeom>
        </p:spPr>
      </p:pic>
    </p:spTree>
    <p:extLst>
      <p:ext uri="{BB962C8B-B14F-4D97-AF65-F5344CB8AC3E}">
        <p14:creationId xmlns:p14="http://schemas.microsoft.com/office/powerpoint/2010/main" val="2175419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ADB50-4424-6902-A488-B224C92262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DBA7749-FB6B-5D1F-22F4-D828EC5D8E30}"/>
              </a:ext>
            </a:extLst>
          </p:cNvPr>
          <p:cNvSpPr>
            <a:spLocks noGrp="1"/>
          </p:cNvSpPr>
          <p:nvPr>
            <p:ph type="title"/>
          </p:nvPr>
        </p:nvSpPr>
        <p:spPr>
          <a:xfrm>
            <a:off x="1275454" y="721180"/>
            <a:ext cx="21469899" cy="866206"/>
          </a:xfrm>
        </p:spPr>
        <p:txBody>
          <a:bodyPr>
            <a:normAutofit/>
          </a:bodyPr>
          <a:lstStyle/>
          <a:p>
            <a:pPr algn="ctr"/>
            <a:r>
              <a:rPr lang="en-GB" dirty="0"/>
              <a:t>Dimensions/domains/roles of the WEF Nexus</a:t>
            </a:r>
          </a:p>
        </p:txBody>
      </p:sp>
      <p:sp>
        <p:nvSpPr>
          <p:cNvPr id="2" name="Rectangle: Rounded Corners 1">
            <a:extLst>
              <a:ext uri="{FF2B5EF4-FFF2-40B4-BE49-F238E27FC236}">
                <a16:creationId xmlns:a16="http://schemas.microsoft.com/office/drawing/2014/main" id="{016BFC8F-E8A3-8773-5A83-C7D4B278FF2E}"/>
              </a:ext>
            </a:extLst>
          </p:cNvPr>
          <p:cNvSpPr/>
          <p:nvPr/>
        </p:nvSpPr>
        <p:spPr>
          <a:xfrm>
            <a:off x="1453874" y="1961935"/>
            <a:ext cx="7144694" cy="11397225"/>
          </a:xfrm>
          <a:prstGeom prst="roundRect">
            <a:avLst>
              <a:gd name="adj" fmla="val 3736"/>
            </a:avLst>
          </a:prstGeom>
          <a:no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rPr>
              <a:t>A concept / conceptual framework:</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4400" b="0"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endParaRPr>
          </a:p>
          <a:p>
            <a:pPr marL="685800" marR="0" lvl="0" indent="-685800" defTabSz="91440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4400" b="0"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rPr>
              <a:t>understanding of WEF linkages to promote coherence in cross-sectoral and transboundary </a:t>
            </a:r>
            <a:r>
              <a:rPr kumimoji="0" lang="en-GB" sz="4400" b="1"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rPr>
              <a:t>policy-making</a:t>
            </a:r>
            <a:r>
              <a:rPr kumimoji="0" lang="en-GB" sz="4400" b="0"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rPr>
              <a:t> and enhance sustainability, e.g., conceptual frameworks.</a:t>
            </a:r>
            <a:endParaRPr kumimoji="0" lang="en-ZA" sz="3200" b="0" i="0" u="none" strike="noStrike" kern="0" cap="none" spc="0" normalizeH="0" baseline="0" noProof="0" dirty="0">
              <a:ln>
                <a:noFill/>
              </a:ln>
              <a:solidFill>
                <a:srgbClr val="FFFFFF"/>
              </a:solidFill>
              <a:effectLst/>
              <a:uLnTx/>
              <a:uFillTx/>
              <a:ea typeface="Tahoma" panose="020B0604030504040204" pitchFamily="34" charset="0"/>
              <a:cs typeface="Tahoma" panose="020B0604030504040204" pitchFamily="34" charset="0"/>
              <a:sym typeface="Arial"/>
            </a:endParaRPr>
          </a:p>
        </p:txBody>
      </p:sp>
      <p:sp>
        <p:nvSpPr>
          <p:cNvPr id="4" name="Rectangle: Rounded Corners 3">
            <a:extLst>
              <a:ext uri="{FF2B5EF4-FFF2-40B4-BE49-F238E27FC236}">
                <a16:creationId xmlns:a16="http://schemas.microsoft.com/office/drawing/2014/main" id="{91DEE5B3-FA54-9E4A-5B18-B030E4E985FA}"/>
              </a:ext>
            </a:extLst>
          </p:cNvPr>
          <p:cNvSpPr/>
          <p:nvPr/>
        </p:nvSpPr>
        <p:spPr>
          <a:xfrm>
            <a:off x="9311869" y="1961935"/>
            <a:ext cx="6289647" cy="11397225"/>
          </a:xfrm>
          <a:prstGeom prst="roundRect">
            <a:avLst>
              <a:gd name="adj" fmla="val 3736"/>
            </a:avLst>
          </a:prstGeom>
          <a:no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1600"/>
              </a:spcAft>
              <a:buClr>
                <a:srgbClr val="000000"/>
              </a:buClr>
              <a:buSzTx/>
              <a:buFont typeface="Arial"/>
              <a:buNone/>
              <a:tabLst/>
              <a:defRPr/>
            </a:pPr>
            <a:r>
              <a:rPr kumimoji="0" lang="en-GB" sz="4400" b="1"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rPr>
              <a:t>An analytical tool:</a:t>
            </a:r>
          </a:p>
          <a:p>
            <a:pPr marL="0" marR="0" lvl="0" indent="0" algn="ctr" defTabSz="914400" eaLnBrk="1" fontAlgn="auto" latinLnBrk="0" hangingPunct="1">
              <a:lnSpc>
                <a:spcPct val="100000"/>
              </a:lnSpc>
              <a:spcBef>
                <a:spcPts val="0"/>
              </a:spcBef>
              <a:spcAft>
                <a:spcPts val="1600"/>
              </a:spcAft>
              <a:buClr>
                <a:srgbClr val="000000"/>
              </a:buClr>
              <a:buSzTx/>
              <a:buFont typeface="Arial"/>
              <a:buNone/>
              <a:tabLst/>
              <a:defRPr/>
            </a:pPr>
            <a:endParaRPr kumimoji="0" lang="en-GB" sz="4400" b="1"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endParaRPr>
          </a:p>
          <a:p>
            <a:pPr marL="685800" marR="0" lvl="0" indent="-685800" defTabSz="914400" eaLnBrk="1" fontAlgn="auto" latinLnBrk="0" hangingPunct="1">
              <a:lnSpc>
                <a:spcPct val="100000"/>
              </a:lnSpc>
              <a:spcBef>
                <a:spcPts val="0"/>
              </a:spcBef>
              <a:spcAft>
                <a:spcPts val="1600"/>
              </a:spcAft>
              <a:buClr>
                <a:srgbClr val="000000"/>
              </a:buClr>
              <a:buSzTx/>
              <a:buFont typeface="Arial" panose="020B0604020202020204" pitchFamily="34" charset="0"/>
              <a:buChar char="•"/>
              <a:tabLst/>
              <a:defRPr/>
            </a:pPr>
            <a:r>
              <a:rPr kumimoji="0" lang="en-GB" sz="4400" b="0"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rPr>
              <a:t>use of </a:t>
            </a:r>
            <a:r>
              <a:rPr kumimoji="0" lang="en-GB" sz="4400" b="1"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rPr>
              <a:t>quantitative</a:t>
            </a:r>
            <a:r>
              <a:rPr kumimoji="0" lang="en-GB" sz="4400" b="0"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rPr>
              <a:t> and/or </a:t>
            </a:r>
            <a:r>
              <a:rPr kumimoji="0" lang="en-GB" sz="4400" b="1"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rPr>
              <a:t>qualitative</a:t>
            </a:r>
            <a:r>
              <a:rPr kumimoji="0" lang="en-GB" sz="4400" b="0"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rPr>
              <a:t> methods to understand </a:t>
            </a:r>
            <a:r>
              <a:rPr kumimoji="0" lang="en-GB" sz="4400" b="1"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rPr>
              <a:t>interactions</a:t>
            </a:r>
            <a:r>
              <a:rPr kumimoji="0" lang="en-GB" sz="4400" b="0"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rPr>
              <a:t> among water, energy, and food </a:t>
            </a:r>
            <a:r>
              <a:rPr kumimoji="0" lang="en-GB" sz="4400" b="1"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rPr>
              <a:t>systems</a:t>
            </a:r>
            <a:r>
              <a:rPr kumimoji="0" lang="en-GB" sz="4400" b="0"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rPr>
              <a:t>.</a:t>
            </a:r>
          </a:p>
        </p:txBody>
      </p:sp>
      <p:sp>
        <p:nvSpPr>
          <p:cNvPr id="6" name="Rectangle: Rounded Corners 5">
            <a:extLst>
              <a:ext uri="{FF2B5EF4-FFF2-40B4-BE49-F238E27FC236}">
                <a16:creationId xmlns:a16="http://schemas.microsoft.com/office/drawing/2014/main" id="{AE7B50EF-E648-F5E4-B2EA-953523B79413}"/>
              </a:ext>
            </a:extLst>
          </p:cNvPr>
          <p:cNvSpPr/>
          <p:nvPr/>
        </p:nvSpPr>
        <p:spPr>
          <a:xfrm>
            <a:off x="16314822" y="1961935"/>
            <a:ext cx="6608952" cy="11397225"/>
          </a:xfrm>
          <a:prstGeom prst="roundRect">
            <a:avLst>
              <a:gd name="adj" fmla="val 3736"/>
            </a:avLst>
          </a:prstGeom>
          <a:no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1600"/>
              </a:spcAft>
              <a:buClr>
                <a:srgbClr val="000000"/>
              </a:buClr>
              <a:buSzTx/>
              <a:buFont typeface="Arial"/>
              <a:buNone/>
              <a:tabLst/>
              <a:defRPr/>
            </a:pPr>
            <a:r>
              <a:rPr kumimoji="0" lang="en-GB" sz="4400" b="1"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rPr>
              <a:t>A discourse or governance framework or boundary concept:</a:t>
            </a:r>
          </a:p>
          <a:p>
            <a:pPr marL="0" marR="0" lvl="0" indent="0" algn="ctr" defTabSz="914400" eaLnBrk="1" fontAlgn="auto" latinLnBrk="0" hangingPunct="1">
              <a:lnSpc>
                <a:spcPct val="100000"/>
              </a:lnSpc>
              <a:spcBef>
                <a:spcPts val="0"/>
              </a:spcBef>
              <a:spcAft>
                <a:spcPts val="1600"/>
              </a:spcAft>
              <a:buClr>
                <a:srgbClr val="000000"/>
              </a:buClr>
              <a:buSzTx/>
              <a:buFont typeface="Arial"/>
              <a:buNone/>
              <a:tabLst/>
              <a:defRPr/>
            </a:pPr>
            <a:endParaRPr kumimoji="0" lang="en-GB" sz="4400" b="1"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endParaRPr>
          </a:p>
          <a:p>
            <a:pPr marL="685800" marR="0" lvl="0" indent="-685800" defTabSz="914400" eaLnBrk="1" fontAlgn="auto" latinLnBrk="0" hangingPunct="1">
              <a:lnSpc>
                <a:spcPct val="100000"/>
              </a:lnSpc>
              <a:spcBef>
                <a:spcPts val="0"/>
              </a:spcBef>
              <a:spcAft>
                <a:spcPts val="1600"/>
              </a:spcAft>
              <a:buClr>
                <a:srgbClr val="000000"/>
              </a:buClr>
              <a:buSzTx/>
              <a:buFont typeface="Arial" panose="020B0604020202020204" pitchFamily="34" charset="0"/>
              <a:buChar char="•"/>
              <a:tabLst/>
              <a:defRPr/>
            </a:pPr>
            <a:r>
              <a:rPr kumimoji="0" lang="en-GB" sz="4400" b="0"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rPr>
              <a:t>problem framing, and</a:t>
            </a:r>
          </a:p>
          <a:p>
            <a:pPr marL="685800" marR="0" lvl="0" indent="-685800" defTabSz="914400" eaLnBrk="1" fontAlgn="auto" latinLnBrk="0" hangingPunct="1">
              <a:lnSpc>
                <a:spcPct val="100000"/>
              </a:lnSpc>
              <a:spcBef>
                <a:spcPts val="0"/>
              </a:spcBef>
              <a:spcAft>
                <a:spcPts val="1600"/>
              </a:spcAft>
              <a:buClr>
                <a:srgbClr val="000000"/>
              </a:buClr>
              <a:buSzTx/>
              <a:buFont typeface="Arial" panose="020B0604020202020204" pitchFamily="34" charset="0"/>
              <a:buChar char="•"/>
              <a:tabLst/>
              <a:defRPr/>
            </a:pPr>
            <a:r>
              <a:rPr kumimoji="0" lang="en-GB" sz="4400" b="0"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rPr>
              <a:t>promoting </a:t>
            </a:r>
            <a:r>
              <a:rPr kumimoji="0" lang="en-GB" sz="4400" b="1"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rPr>
              <a:t>cross-sectoral</a:t>
            </a:r>
            <a:r>
              <a:rPr kumimoji="0" lang="en-GB" sz="4400" b="0"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rPr>
              <a:t> </a:t>
            </a:r>
            <a:r>
              <a:rPr kumimoji="0" lang="en-GB" sz="4400" b="1"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rPr>
              <a:t>collaboration</a:t>
            </a:r>
            <a:r>
              <a:rPr kumimoji="0" lang="en-GB" sz="4400" b="0" i="0" u="none" strike="noStrike" kern="0" cap="none" spc="0" normalizeH="0" baseline="0" noProof="0" dirty="0">
                <a:ln>
                  <a:noFill/>
                </a:ln>
                <a:solidFill>
                  <a:srgbClr val="000000"/>
                </a:solidFill>
                <a:effectLst/>
                <a:uLnTx/>
                <a:uFillTx/>
                <a:ea typeface="Tahoma" panose="020B0604030504040204" pitchFamily="34" charset="0"/>
                <a:cs typeface="Tahoma" panose="020B0604030504040204" pitchFamily="34" charset="0"/>
                <a:sym typeface="Arial"/>
              </a:rPr>
              <a:t>, e.g., policy dialogues, finance mobilisation, infrastructure maintenance, technical interoperability, GEDSI and youth</a:t>
            </a:r>
          </a:p>
        </p:txBody>
      </p:sp>
    </p:spTree>
    <p:extLst>
      <p:ext uri="{BB962C8B-B14F-4D97-AF65-F5344CB8AC3E}">
        <p14:creationId xmlns:p14="http://schemas.microsoft.com/office/powerpoint/2010/main" val="29049123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38CE17-9550-536D-AE6F-DAB01AC731E7}"/>
              </a:ext>
            </a:extLst>
          </p:cNvPr>
          <p:cNvSpPr>
            <a:spLocks noGrp="1"/>
          </p:cNvSpPr>
          <p:nvPr>
            <p:ph type="body" sz="quarter" idx="10"/>
          </p:nvPr>
        </p:nvSpPr>
        <p:spPr/>
        <p:txBody>
          <a:bodyPr>
            <a:normAutofit fontScale="92500" lnSpcReduction="10000"/>
          </a:bodyPr>
          <a:lstStyle/>
          <a:p>
            <a:endParaRPr lang="en-JP"/>
          </a:p>
        </p:txBody>
      </p:sp>
      <p:sp>
        <p:nvSpPr>
          <p:cNvPr id="3" name="Text Placeholder 2">
            <a:extLst>
              <a:ext uri="{FF2B5EF4-FFF2-40B4-BE49-F238E27FC236}">
                <a16:creationId xmlns:a16="http://schemas.microsoft.com/office/drawing/2014/main" id="{B2056639-F245-E389-8277-9FC12EF83FFA}"/>
              </a:ext>
            </a:extLst>
          </p:cNvPr>
          <p:cNvSpPr>
            <a:spLocks noGrp="1"/>
          </p:cNvSpPr>
          <p:nvPr>
            <p:ph type="body" sz="quarter" idx="11"/>
          </p:nvPr>
        </p:nvSpPr>
        <p:spPr>
          <a:xfrm>
            <a:off x="1453875" y="6858000"/>
            <a:ext cx="21469899" cy="4036979"/>
          </a:xfrm>
        </p:spPr>
        <p:txBody>
          <a:bodyPr>
            <a:normAutofit/>
          </a:bodyPr>
          <a:lstStyle/>
          <a:p>
            <a:endParaRPr lang="en-ZA" dirty="0">
              <a:highlight>
                <a:srgbClr val="FFFF00"/>
              </a:highlight>
            </a:endParaRPr>
          </a:p>
          <a:p>
            <a:endParaRPr lang="en-ZA" dirty="0">
              <a:highlight>
                <a:srgbClr val="FFFF00"/>
              </a:highlight>
            </a:endParaRPr>
          </a:p>
          <a:p>
            <a:r>
              <a:rPr lang="en-ZA" dirty="0">
                <a:highlight>
                  <a:srgbClr val="FFFF00"/>
                </a:highlight>
                <a:hlinkClick r:id="rId3"/>
              </a:rPr>
              <a:t>maryna.storie@gwpsaf.org</a:t>
            </a:r>
            <a:endParaRPr lang="en-ZA" dirty="0">
              <a:highlight>
                <a:srgbClr val="FFFF00"/>
              </a:highlight>
            </a:endParaRPr>
          </a:p>
          <a:p>
            <a:r>
              <a:rPr lang="en-ZA" dirty="0">
                <a:highlight>
                  <a:srgbClr val="FFFF00"/>
                </a:highlight>
                <a:hlinkClick r:id="rId4"/>
              </a:rPr>
              <a:t>loreen.katiyo@gwpsaf.org</a:t>
            </a:r>
            <a:endParaRPr lang="en-ZA" dirty="0">
              <a:highlight>
                <a:srgbClr val="FFFF00"/>
              </a:highlight>
            </a:endParaRPr>
          </a:p>
          <a:p>
            <a:endParaRPr lang="en-ZA" dirty="0">
              <a:highlight>
                <a:srgbClr val="FFFF00"/>
              </a:highlight>
            </a:endParaRPr>
          </a:p>
          <a:p>
            <a:r>
              <a:rPr lang="en-ZA" dirty="0">
                <a:highlight>
                  <a:srgbClr val="FFFF00"/>
                </a:highlight>
              </a:rPr>
              <a:t>tafadzwanashe.mabhaudhi@unu.edu</a:t>
            </a:r>
            <a:endParaRPr lang="en-JP" dirty="0">
              <a:highlight>
                <a:srgbClr val="FFFF00"/>
              </a:highlight>
            </a:endParaRPr>
          </a:p>
        </p:txBody>
      </p:sp>
      <p:pic>
        <p:nvPicPr>
          <p:cNvPr id="6" name="Picture 5">
            <a:extLst>
              <a:ext uri="{FF2B5EF4-FFF2-40B4-BE49-F238E27FC236}">
                <a16:creationId xmlns:a16="http://schemas.microsoft.com/office/drawing/2014/main" id="{32035EC3-35F3-9260-24D1-9B7FE87F831D}"/>
              </a:ext>
            </a:extLst>
          </p:cNvPr>
          <p:cNvPicPr>
            <a:picLocks noChangeAspect="1"/>
          </p:cNvPicPr>
          <p:nvPr/>
        </p:nvPicPr>
        <p:blipFill>
          <a:blip r:embed="rId5"/>
          <a:stretch>
            <a:fillRect/>
          </a:stretch>
        </p:blipFill>
        <p:spPr>
          <a:xfrm>
            <a:off x="15820015" y="1150826"/>
            <a:ext cx="8123416" cy="9132431"/>
          </a:xfrm>
          <a:prstGeom prst="rect">
            <a:avLst/>
          </a:prstGeom>
        </p:spPr>
      </p:pic>
      <p:pic>
        <p:nvPicPr>
          <p:cNvPr id="4" name="Picture 3">
            <a:extLst>
              <a:ext uri="{FF2B5EF4-FFF2-40B4-BE49-F238E27FC236}">
                <a16:creationId xmlns:a16="http://schemas.microsoft.com/office/drawing/2014/main" id="{53216B23-9110-D3C6-881F-24A8888381B9}"/>
              </a:ext>
            </a:extLst>
          </p:cNvPr>
          <p:cNvPicPr>
            <a:picLocks noChangeAspect="1"/>
          </p:cNvPicPr>
          <p:nvPr/>
        </p:nvPicPr>
        <p:blipFill>
          <a:blip r:embed="rId6"/>
          <a:stretch>
            <a:fillRect/>
          </a:stretch>
        </p:blipFill>
        <p:spPr>
          <a:xfrm>
            <a:off x="0" y="1150826"/>
            <a:ext cx="8999353" cy="8947332"/>
          </a:xfrm>
          <a:prstGeom prst="rect">
            <a:avLst/>
          </a:prstGeom>
        </p:spPr>
      </p:pic>
    </p:spTree>
    <p:extLst>
      <p:ext uri="{BB962C8B-B14F-4D97-AF65-F5344CB8AC3E}">
        <p14:creationId xmlns:p14="http://schemas.microsoft.com/office/powerpoint/2010/main" val="4083500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0DF6D-C8F8-7676-AE04-847E12AB227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822C64-9CBA-B9B9-B4BF-D961DF3C43C1}"/>
              </a:ext>
            </a:extLst>
          </p:cNvPr>
          <p:cNvSpPr>
            <a:spLocks noGrp="1"/>
          </p:cNvSpPr>
          <p:nvPr>
            <p:ph type="title"/>
          </p:nvPr>
        </p:nvSpPr>
        <p:spPr>
          <a:xfrm>
            <a:off x="1453874" y="786131"/>
            <a:ext cx="21469899" cy="866206"/>
          </a:xfrm>
        </p:spPr>
        <p:txBody>
          <a:bodyPr>
            <a:normAutofit/>
          </a:bodyPr>
          <a:lstStyle/>
          <a:p>
            <a:r>
              <a:rPr lang="en-US" dirty="0"/>
              <a:t>Africa Does Not Lack Knowledge:</a:t>
            </a:r>
          </a:p>
        </p:txBody>
      </p:sp>
      <p:sp>
        <p:nvSpPr>
          <p:cNvPr id="11" name="Content Placeholder 1">
            <a:extLst>
              <a:ext uri="{FF2B5EF4-FFF2-40B4-BE49-F238E27FC236}">
                <a16:creationId xmlns:a16="http://schemas.microsoft.com/office/drawing/2014/main" id="{A21B95A2-B0E7-1855-0B23-A53AAD098044}"/>
              </a:ext>
            </a:extLst>
          </p:cNvPr>
          <p:cNvSpPr txBox="1">
            <a:spLocks/>
          </p:cNvSpPr>
          <p:nvPr/>
        </p:nvSpPr>
        <p:spPr>
          <a:xfrm>
            <a:off x="1453874" y="1812758"/>
            <a:ext cx="21469899"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3600" i="1" dirty="0"/>
              <a:t>"We have the science. We have the needs assessments. We have the technical capacity. </a:t>
            </a:r>
          </a:p>
          <a:p>
            <a:pPr>
              <a:lnSpc>
                <a:spcPct val="120000"/>
              </a:lnSpc>
            </a:pPr>
            <a:r>
              <a:rPr lang="en-US" sz="3600" i="1" dirty="0"/>
              <a:t>What we don't have is aligned systems."</a:t>
            </a:r>
            <a:r>
              <a:rPr lang="en-US" sz="3600" dirty="0"/>
              <a:t> </a:t>
            </a:r>
          </a:p>
          <a:p>
            <a:endParaRPr lang="en-ZA" b="1" dirty="0"/>
          </a:p>
          <a:p>
            <a:r>
              <a:rPr lang="en-ZA" sz="3400" b="1" dirty="0"/>
              <a:t>Opportunities for alignment:</a:t>
            </a:r>
            <a:endParaRPr lang="en-ZA" sz="3400" dirty="0"/>
          </a:p>
          <a:p>
            <a:br>
              <a:rPr lang="en-ZA" sz="3600" dirty="0"/>
            </a:br>
            <a:endParaRPr lang="en-GB" sz="3600" dirty="0"/>
          </a:p>
        </p:txBody>
      </p:sp>
      <p:graphicFrame>
        <p:nvGraphicFramePr>
          <p:cNvPr id="4" name="Table 3">
            <a:extLst>
              <a:ext uri="{FF2B5EF4-FFF2-40B4-BE49-F238E27FC236}">
                <a16:creationId xmlns:a16="http://schemas.microsoft.com/office/drawing/2014/main" id="{6C9F3F0C-AECC-E52F-8F4C-A80ADB0E2F7D}"/>
              </a:ext>
            </a:extLst>
          </p:cNvPr>
          <p:cNvGraphicFramePr>
            <a:graphicFrameLocks noGrp="1"/>
          </p:cNvGraphicFramePr>
          <p:nvPr>
            <p:extLst>
              <p:ext uri="{D42A27DB-BD31-4B8C-83A1-F6EECF244321}">
                <p14:modId xmlns:p14="http://schemas.microsoft.com/office/powerpoint/2010/main" val="607687781"/>
              </p:ext>
            </p:extLst>
          </p:nvPr>
        </p:nvGraphicFramePr>
        <p:xfrm>
          <a:off x="1453874" y="4797020"/>
          <a:ext cx="21469898" cy="6978854"/>
        </p:xfrm>
        <a:graphic>
          <a:graphicData uri="http://schemas.openxmlformats.org/drawingml/2006/table">
            <a:tbl>
              <a:tblPr>
                <a:tableStyleId>{5C22544A-7EE6-4342-B048-85BDC9FD1C3A}</a:tableStyleId>
              </a:tblPr>
              <a:tblGrid>
                <a:gridCol w="3284381">
                  <a:extLst>
                    <a:ext uri="{9D8B030D-6E8A-4147-A177-3AD203B41FA5}">
                      <a16:colId xmlns:a16="http://schemas.microsoft.com/office/drawing/2014/main" val="1929947845"/>
                    </a:ext>
                  </a:extLst>
                </a:gridCol>
                <a:gridCol w="10930179">
                  <a:extLst>
                    <a:ext uri="{9D8B030D-6E8A-4147-A177-3AD203B41FA5}">
                      <a16:colId xmlns:a16="http://schemas.microsoft.com/office/drawing/2014/main" val="1521656413"/>
                    </a:ext>
                  </a:extLst>
                </a:gridCol>
                <a:gridCol w="7255338">
                  <a:extLst>
                    <a:ext uri="{9D8B030D-6E8A-4147-A177-3AD203B41FA5}">
                      <a16:colId xmlns:a16="http://schemas.microsoft.com/office/drawing/2014/main" val="3495552239"/>
                    </a:ext>
                  </a:extLst>
                </a:gridCol>
              </a:tblGrid>
              <a:tr h="0">
                <a:tc>
                  <a:txBody>
                    <a:bodyPr/>
                    <a:lstStyle/>
                    <a:p>
                      <a:pPr algn="l" fontAlgn="ctr">
                        <a:buNone/>
                      </a:pPr>
                      <a:r>
                        <a:rPr lang="en-ZA" sz="4000" b="1" u="none" strike="noStrike" dirty="0">
                          <a:effectLst/>
                        </a:rPr>
                        <a:t>Dimension</a:t>
                      </a:r>
                      <a:endParaRPr lang="en-ZA" sz="4000" b="1" i="0" u="none" strike="noStrike" dirty="0">
                        <a:solidFill>
                          <a:srgbClr val="0F1115"/>
                        </a:solidFill>
                        <a:effectLst/>
                        <a:latin typeface="Segoe UI" panose="020B0502040204020203" pitchFamily="34" charset="0"/>
                      </a:endParaRPr>
                    </a:p>
                  </a:txBody>
                  <a:tcPr marL="38613" marR="3218" marT="3218" marB="0" anchor="ctr"/>
                </a:tc>
                <a:tc>
                  <a:txBody>
                    <a:bodyPr/>
                    <a:lstStyle/>
                    <a:p>
                      <a:pPr algn="l" fontAlgn="ctr">
                        <a:buNone/>
                      </a:pPr>
                      <a:r>
                        <a:rPr lang="en-ZA" sz="4000" b="1" u="none" strike="noStrike" dirty="0">
                          <a:effectLst/>
                        </a:rPr>
                        <a:t>Current Reality</a:t>
                      </a:r>
                      <a:endParaRPr lang="en-ZA" sz="4000" b="1" i="0" u="none" strike="noStrike" dirty="0">
                        <a:solidFill>
                          <a:srgbClr val="0F1115"/>
                        </a:solidFill>
                        <a:effectLst/>
                        <a:latin typeface="Segoe UI" panose="020B0502040204020203" pitchFamily="34" charset="0"/>
                      </a:endParaRPr>
                    </a:p>
                  </a:txBody>
                  <a:tcPr marL="38613" marR="3218" marT="3218" marB="0" anchor="ctr"/>
                </a:tc>
                <a:tc>
                  <a:txBody>
                    <a:bodyPr/>
                    <a:lstStyle/>
                    <a:p>
                      <a:pPr algn="l" fontAlgn="ctr">
                        <a:buNone/>
                      </a:pPr>
                      <a:r>
                        <a:rPr lang="en-ZA" sz="4000" b="1" u="none" strike="noStrike" dirty="0">
                          <a:effectLst/>
                        </a:rPr>
                        <a:t>Required Shift</a:t>
                      </a:r>
                      <a:endParaRPr lang="en-ZA" sz="4000" b="1" i="0" u="none" strike="noStrike" dirty="0">
                        <a:solidFill>
                          <a:srgbClr val="0F1115"/>
                        </a:solidFill>
                        <a:effectLst/>
                        <a:latin typeface="Segoe UI" panose="020B0502040204020203" pitchFamily="34" charset="0"/>
                      </a:endParaRPr>
                    </a:p>
                  </a:txBody>
                  <a:tcPr marL="38613" marR="3218" marT="3218" marB="0" anchor="ctr"/>
                </a:tc>
                <a:extLst>
                  <a:ext uri="{0D108BD9-81ED-4DB2-BD59-A6C34878D82A}">
                    <a16:rowId xmlns:a16="http://schemas.microsoft.com/office/drawing/2014/main" val="4132960694"/>
                  </a:ext>
                </a:extLst>
              </a:tr>
              <a:tr h="1962209">
                <a:tc>
                  <a:txBody>
                    <a:bodyPr/>
                    <a:lstStyle/>
                    <a:p>
                      <a:pPr algn="l" fontAlgn="ctr">
                        <a:buNone/>
                      </a:pPr>
                      <a:r>
                        <a:rPr lang="en-ZA" sz="4000" u="none" strike="noStrike" dirty="0">
                          <a:effectLst/>
                        </a:rPr>
                        <a:t>Finance</a:t>
                      </a:r>
                      <a:endParaRPr lang="en-ZA" sz="4000" b="1" i="0" u="none" strike="noStrike" dirty="0">
                        <a:solidFill>
                          <a:srgbClr val="0F1115"/>
                        </a:solidFill>
                        <a:effectLst/>
                        <a:latin typeface="Segoe UI" panose="020B0502040204020203" pitchFamily="34" charset="0"/>
                      </a:endParaRPr>
                    </a:p>
                  </a:txBody>
                  <a:tcPr marL="38613" marR="3218" marT="3218" marB="0" anchor="ctr"/>
                </a:tc>
                <a:tc>
                  <a:txBody>
                    <a:bodyPr/>
                    <a:lstStyle/>
                    <a:p>
                      <a:pPr algn="l" fontAlgn="ctr">
                        <a:buNone/>
                      </a:pPr>
                      <a:r>
                        <a:rPr lang="en-ZA" sz="4000" u="none" strike="noStrike" dirty="0">
                          <a:effectLst/>
                        </a:rPr>
                        <a:t>Nationally-siloed finance windows (NDA-based)</a:t>
                      </a:r>
                      <a:endParaRPr lang="en-ZA" sz="4000" b="0" i="0" u="none" strike="noStrike" dirty="0">
                        <a:solidFill>
                          <a:srgbClr val="0F1115"/>
                        </a:solidFill>
                        <a:effectLst/>
                        <a:latin typeface="Segoe UI" panose="020B0502040204020203" pitchFamily="34" charset="0"/>
                      </a:endParaRPr>
                    </a:p>
                  </a:txBody>
                  <a:tcPr marL="38613" marR="3218" marT="3218" marB="0" anchor="ctr"/>
                </a:tc>
                <a:tc>
                  <a:txBody>
                    <a:bodyPr/>
                    <a:lstStyle/>
                    <a:p>
                      <a:pPr algn="l" fontAlgn="ctr">
                        <a:buNone/>
                      </a:pPr>
                      <a:r>
                        <a:rPr lang="en-ZA" sz="4000" u="none" strike="noStrike" dirty="0">
                          <a:effectLst/>
                        </a:rPr>
                        <a:t>Multi-country/transboundary, basin-aligned architecture</a:t>
                      </a:r>
                      <a:endParaRPr lang="en-ZA" sz="4000" b="0" i="0" u="none" strike="noStrike" dirty="0">
                        <a:solidFill>
                          <a:srgbClr val="0F1115"/>
                        </a:solidFill>
                        <a:effectLst/>
                        <a:latin typeface="Segoe UI" panose="020B0502040204020203" pitchFamily="34" charset="0"/>
                      </a:endParaRPr>
                    </a:p>
                  </a:txBody>
                  <a:tcPr marL="38613" marR="3218" marT="3218" marB="0" anchor="ctr"/>
                </a:tc>
                <a:extLst>
                  <a:ext uri="{0D108BD9-81ED-4DB2-BD59-A6C34878D82A}">
                    <a16:rowId xmlns:a16="http://schemas.microsoft.com/office/drawing/2014/main" val="79994876"/>
                  </a:ext>
                </a:extLst>
              </a:tr>
              <a:tr h="1962209">
                <a:tc>
                  <a:txBody>
                    <a:bodyPr/>
                    <a:lstStyle/>
                    <a:p>
                      <a:pPr algn="l" fontAlgn="ctr">
                        <a:buNone/>
                      </a:pPr>
                      <a:r>
                        <a:rPr lang="en-ZA" sz="4000" u="none" strike="noStrike" dirty="0">
                          <a:effectLst/>
                        </a:rPr>
                        <a:t>Governance</a:t>
                      </a:r>
                      <a:endParaRPr lang="en-ZA" sz="4000" b="1" i="0" u="none" strike="noStrike" dirty="0">
                        <a:solidFill>
                          <a:srgbClr val="0F1115"/>
                        </a:solidFill>
                        <a:effectLst/>
                        <a:latin typeface="Segoe UI" panose="020B0502040204020203" pitchFamily="34" charset="0"/>
                      </a:endParaRPr>
                    </a:p>
                  </a:txBody>
                  <a:tcPr marL="38613" marR="3218" marT="3218" marB="0" anchor="ctr"/>
                </a:tc>
                <a:tc>
                  <a:txBody>
                    <a:bodyPr/>
                    <a:lstStyle/>
                    <a:p>
                      <a:pPr algn="l" fontAlgn="ctr">
                        <a:buNone/>
                      </a:pPr>
                      <a:r>
                        <a:rPr lang="en-ZA" sz="4000" u="none" strike="noStrike" dirty="0">
                          <a:effectLst/>
                        </a:rPr>
                        <a:t>Sectoral ministries, national mandates</a:t>
                      </a:r>
                      <a:endParaRPr lang="en-ZA" sz="4000" b="0" i="0" u="none" strike="noStrike" dirty="0">
                        <a:solidFill>
                          <a:srgbClr val="0F1115"/>
                        </a:solidFill>
                        <a:effectLst/>
                        <a:latin typeface="Segoe UI" panose="020B0502040204020203" pitchFamily="34" charset="0"/>
                      </a:endParaRPr>
                    </a:p>
                  </a:txBody>
                  <a:tcPr marL="38613" marR="3218" marT="3218" marB="0" anchor="ctr"/>
                </a:tc>
                <a:tc>
                  <a:txBody>
                    <a:bodyPr/>
                    <a:lstStyle/>
                    <a:p>
                      <a:pPr algn="l" fontAlgn="ctr">
                        <a:buNone/>
                      </a:pPr>
                      <a:r>
                        <a:rPr lang="en-ZA" sz="4000" u="none" strike="noStrike">
                          <a:effectLst/>
                        </a:rPr>
                        <a:t>Cross-sectoral integration, RBO-NDA coordination</a:t>
                      </a:r>
                      <a:endParaRPr lang="en-ZA" sz="4000" b="0" i="0" u="none" strike="noStrike">
                        <a:solidFill>
                          <a:srgbClr val="0F1115"/>
                        </a:solidFill>
                        <a:effectLst/>
                        <a:latin typeface="Segoe UI" panose="020B0502040204020203" pitchFamily="34" charset="0"/>
                      </a:endParaRPr>
                    </a:p>
                  </a:txBody>
                  <a:tcPr marL="38613" marR="3218" marT="3218" marB="0" anchor="ctr"/>
                </a:tc>
                <a:extLst>
                  <a:ext uri="{0D108BD9-81ED-4DB2-BD59-A6C34878D82A}">
                    <a16:rowId xmlns:a16="http://schemas.microsoft.com/office/drawing/2014/main" val="3384861625"/>
                  </a:ext>
                </a:extLst>
              </a:tr>
              <a:tr h="2289239">
                <a:tc>
                  <a:txBody>
                    <a:bodyPr/>
                    <a:lstStyle/>
                    <a:p>
                      <a:pPr algn="l" fontAlgn="ctr">
                        <a:buNone/>
                      </a:pPr>
                      <a:r>
                        <a:rPr lang="en-ZA" sz="4000" u="none" strike="noStrike" dirty="0">
                          <a:effectLst/>
                        </a:rPr>
                        <a:t>Data and Infrastructure</a:t>
                      </a:r>
                      <a:endParaRPr lang="en-ZA" sz="4000" b="1" i="0" u="none" strike="noStrike" dirty="0">
                        <a:solidFill>
                          <a:srgbClr val="0F1115"/>
                        </a:solidFill>
                        <a:effectLst/>
                        <a:latin typeface="Segoe UI" panose="020B0502040204020203" pitchFamily="34" charset="0"/>
                      </a:endParaRPr>
                    </a:p>
                  </a:txBody>
                  <a:tcPr marL="38613" marR="3218" marT="3218" marB="0" anchor="ctr"/>
                </a:tc>
                <a:tc>
                  <a:txBody>
                    <a:bodyPr/>
                    <a:lstStyle/>
                    <a:p>
                      <a:pPr algn="l" fontAlgn="ctr">
                        <a:buNone/>
                      </a:pPr>
                      <a:r>
                        <a:rPr lang="en-US" sz="4000" u="none" strike="noStrike" dirty="0">
                          <a:effectLst/>
                        </a:rPr>
                        <a:t>Multiple different hydrological standards across Africa and Infrastructure linkages and maintenance challenges</a:t>
                      </a:r>
                      <a:endParaRPr lang="en-US" sz="4000" b="0" i="0" u="none" strike="noStrike" dirty="0">
                        <a:solidFill>
                          <a:srgbClr val="0F1115"/>
                        </a:solidFill>
                        <a:effectLst/>
                        <a:latin typeface="Segoe UI" panose="020B0502040204020203" pitchFamily="34" charset="0"/>
                      </a:endParaRPr>
                    </a:p>
                  </a:txBody>
                  <a:tcPr marL="38613" marR="3218" marT="3218" marB="0" anchor="ctr"/>
                </a:tc>
                <a:tc>
                  <a:txBody>
                    <a:bodyPr/>
                    <a:lstStyle/>
                    <a:p>
                      <a:pPr algn="l" fontAlgn="ctr">
                        <a:buNone/>
                      </a:pPr>
                      <a:r>
                        <a:rPr lang="en-US" sz="4000" u="none" strike="noStrike" dirty="0">
                          <a:effectLst/>
                        </a:rPr>
                        <a:t>Harmonized protocols, sustained financing, </a:t>
                      </a:r>
                      <a:r>
                        <a:rPr lang="en-US" sz="4000" b="1" u="none" strike="noStrike" dirty="0">
                          <a:effectLst/>
                        </a:rPr>
                        <a:t>interoperability, budget for maintenance</a:t>
                      </a:r>
                      <a:endParaRPr lang="en-US" sz="4000" b="1" i="0" u="none" strike="noStrike" dirty="0">
                        <a:solidFill>
                          <a:srgbClr val="0F1115"/>
                        </a:solidFill>
                        <a:effectLst/>
                        <a:latin typeface="Segoe UI" panose="020B0502040204020203" pitchFamily="34" charset="0"/>
                      </a:endParaRPr>
                    </a:p>
                  </a:txBody>
                  <a:tcPr marL="38613" marR="3218" marT="3218" marB="0" anchor="ctr"/>
                </a:tc>
                <a:extLst>
                  <a:ext uri="{0D108BD9-81ED-4DB2-BD59-A6C34878D82A}">
                    <a16:rowId xmlns:a16="http://schemas.microsoft.com/office/drawing/2014/main" val="3152388791"/>
                  </a:ext>
                </a:extLst>
              </a:tr>
            </a:tbl>
          </a:graphicData>
        </a:graphic>
      </p:graphicFrame>
      <p:sp>
        <p:nvSpPr>
          <p:cNvPr id="6" name="TextBox 5">
            <a:extLst>
              <a:ext uri="{FF2B5EF4-FFF2-40B4-BE49-F238E27FC236}">
                <a16:creationId xmlns:a16="http://schemas.microsoft.com/office/drawing/2014/main" id="{69E07FFC-F1D7-2332-6D69-3C4B576AE514}"/>
              </a:ext>
            </a:extLst>
          </p:cNvPr>
          <p:cNvSpPr txBox="1"/>
          <p:nvPr/>
        </p:nvSpPr>
        <p:spPr>
          <a:xfrm>
            <a:off x="4844375" y="12533483"/>
            <a:ext cx="19377497" cy="646331"/>
          </a:xfrm>
          <a:prstGeom prst="rect">
            <a:avLst/>
          </a:prstGeom>
          <a:noFill/>
        </p:spPr>
        <p:txBody>
          <a:bodyPr wrap="square">
            <a:spAutoFit/>
          </a:bodyPr>
          <a:lstStyle/>
          <a:p>
            <a:r>
              <a:rPr lang="en-US" sz="3600" b="0" i="1" dirty="0">
                <a:solidFill>
                  <a:srgbClr val="0F1115"/>
                </a:solidFill>
                <a:effectLst/>
                <a:latin typeface="quote-cjk-patch"/>
              </a:rPr>
              <a:t>These aren't separate issues. They're one interconnected system that present opportunities.</a:t>
            </a:r>
            <a:endParaRPr lang="en-ZA" sz="3600" i="1" dirty="0"/>
          </a:p>
        </p:txBody>
      </p:sp>
      <p:pic>
        <p:nvPicPr>
          <p:cNvPr id="8" name="Picture 7">
            <a:extLst>
              <a:ext uri="{FF2B5EF4-FFF2-40B4-BE49-F238E27FC236}">
                <a16:creationId xmlns:a16="http://schemas.microsoft.com/office/drawing/2014/main" id="{660B2D99-1A93-397F-C004-DAE50ED84D07}"/>
              </a:ext>
            </a:extLst>
          </p:cNvPr>
          <p:cNvPicPr>
            <a:picLocks noChangeAspect="1"/>
          </p:cNvPicPr>
          <p:nvPr/>
        </p:nvPicPr>
        <p:blipFill>
          <a:blip r:embed="rId3"/>
          <a:stretch>
            <a:fillRect/>
          </a:stretch>
        </p:blipFill>
        <p:spPr>
          <a:xfrm>
            <a:off x="19855543" y="40888"/>
            <a:ext cx="4366329" cy="4468343"/>
          </a:xfrm>
          <a:prstGeom prst="rect">
            <a:avLst/>
          </a:prstGeom>
        </p:spPr>
      </p:pic>
    </p:spTree>
    <p:extLst>
      <p:ext uri="{BB962C8B-B14F-4D97-AF65-F5344CB8AC3E}">
        <p14:creationId xmlns:p14="http://schemas.microsoft.com/office/powerpoint/2010/main" val="893878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5AEF2-301A-3FC0-3392-D6A0530983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9B7F0B4-DBC5-35C5-1B7B-C51C83C671D8}"/>
              </a:ext>
            </a:extLst>
          </p:cNvPr>
          <p:cNvSpPr>
            <a:spLocks noGrp="1"/>
          </p:cNvSpPr>
          <p:nvPr>
            <p:ph type="title"/>
          </p:nvPr>
        </p:nvSpPr>
        <p:spPr>
          <a:xfrm>
            <a:off x="1453874" y="786131"/>
            <a:ext cx="21469899" cy="866206"/>
          </a:xfrm>
        </p:spPr>
        <p:txBody>
          <a:bodyPr>
            <a:normAutofit/>
          </a:bodyPr>
          <a:lstStyle/>
          <a:p>
            <a:r>
              <a:rPr lang="en-US" dirty="0"/>
              <a:t>Alignment Architecture: Connecting Continental Frameworks</a:t>
            </a:r>
          </a:p>
        </p:txBody>
      </p:sp>
      <p:sp>
        <p:nvSpPr>
          <p:cNvPr id="11" name="Content Placeholder 1">
            <a:extLst>
              <a:ext uri="{FF2B5EF4-FFF2-40B4-BE49-F238E27FC236}">
                <a16:creationId xmlns:a16="http://schemas.microsoft.com/office/drawing/2014/main" id="{1B8A240E-B76C-6F65-FA39-ECF6D88133AB}"/>
              </a:ext>
            </a:extLst>
          </p:cNvPr>
          <p:cNvSpPr txBox="1">
            <a:spLocks/>
          </p:cNvSpPr>
          <p:nvPr/>
        </p:nvSpPr>
        <p:spPr>
          <a:xfrm>
            <a:off x="1453875" y="1732547"/>
            <a:ext cx="21469899" cy="10250905"/>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Using the WEF Nexus as Coordination Logic for</a:t>
            </a:r>
            <a:r>
              <a:rPr lang="en-ZA" sz="3600" b="1" dirty="0"/>
              <a:t>:</a:t>
            </a:r>
            <a:endParaRPr lang="en-ZA" sz="3600" dirty="0"/>
          </a:p>
          <a:p>
            <a:br>
              <a:rPr lang="en-ZA" sz="3600" dirty="0"/>
            </a:br>
            <a:endParaRPr lang="en-GB" sz="3600" dirty="0"/>
          </a:p>
        </p:txBody>
      </p:sp>
      <p:graphicFrame>
        <p:nvGraphicFramePr>
          <p:cNvPr id="2" name="Table 1">
            <a:extLst>
              <a:ext uri="{FF2B5EF4-FFF2-40B4-BE49-F238E27FC236}">
                <a16:creationId xmlns:a16="http://schemas.microsoft.com/office/drawing/2014/main" id="{03225C5F-4D46-098C-A709-EDA6765B85AA}"/>
              </a:ext>
            </a:extLst>
          </p:cNvPr>
          <p:cNvGraphicFramePr>
            <a:graphicFrameLocks noGrp="1"/>
          </p:cNvGraphicFramePr>
          <p:nvPr>
            <p:extLst>
              <p:ext uri="{D42A27DB-BD31-4B8C-83A1-F6EECF244321}">
                <p14:modId xmlns:p14="http://schemas.microsoft.com/office/powerpoint/2010/main" val="1911209594"/>
              </p:ext>
            </p:extLst>
          </p:nvPr>
        </p:nvGraphicFramePr>
        <p:xfrm>
          <a:off x="1809410" y="2425723"/>
          <a:ext cx="20758826" cy="8582791"/>
        </p:xfrm>
        <a:graphic>
          <a:graphicData uri="http://schemas.openxmlformats.org/drawingml/2006/table">
            <a:tbl>
              <a:tblPr>
                <a:tableStyleId>{5C22544A-7EE6-4342-B048-85BDC9FD1C3A}</a:tableStyleId>
              </a:tblPr>
              <a:tblGrid>
                <a:gridCol w="4377448">
                  <a:extLst>
                    <a:ext uri="{9D8B030D-6E8A-4147-A177-3AD203B41FA5}">
                      <a16:colId xmlns:a16="http://schemas.microsoft.com/office/drawing/2014/main" val="303986875"/>
                    </a:ext>
                  </a:extLst>
                </a:gridCol>
                <a:gridCol w="16381378">
                  <a:extLst>
                    <a:ext uri="{9D8B030D-6E8A-4147-A177-3AD203B41FA5}">
                      <a16:colId xmlns:a16="http://schemas.microsoft.com/office/drawing/2014/main" val="1360254010"/>
                    </a:ext>
                  </a:extLst>
                </a:gridCol>
              </a:tblGrid>
              <a:tr h="761435">
                <a:tc>
                  <a:txBody>
                    <a:bodyPr/>
                    <a:lstStyle/>
                    <a:p>
                      <a:pPr algn="l" fontAlgn="ctr">
                        <a:buNone/>
                      </a:pPr>
                      <a:r>
                        <a:rPr lang="en-ZA" sz="3600" b="1" u="none" strike="noStrike">
                          <a:effectLst/>
                        </a:rPr>
                        <a:t>Framework</a:t>
                      </a:r>
                      <a:endParaRPr lang="en-ZA" sz="3600" b="1" i="0" u="none" strike="noStrike">
                        <a:solidFill>
                          <a:srgbClr val="0F1115"/>
                        </a:solidFill>
                        <a:effectLst/>
                        <a:latin typeface="Segoe UI" panose="020B0502040204020203" pitchFamily="34" charset="0"/>
                      </a:endParaRPr>
                    </a:p>
                  </a:txBody>
                  <a:tcPr marL="15594" marR="1299" marT="1299" marB="0" anchor="ctr"/>
                </a:tc>
                <a:tc>
                  <a:txBody>
                    <a:bodyPr/>
                    <a:lstStyle/>
                    <a:p>
                      <a:pPr algn="l" fontAlgn="ctr">
                        <a:buNone/>
                      </a:pPr>
                      <a:r>
                        <a:rPr lang="en-ZA" sz="3600" b="1" u="none" strike="noStrike" dirty="0">
                          <a:effectLst/>
                        </a:rPr>
                        <a:t>Alignment Points</a:t>
                      </a:r>
                      <a:endParaRPr lang="en-ZA" sz="3600" b="1" i="0" u="none" strike="noStrike" dirty="0">
                        <a:solidFill>
                          <a:srgbClr val="0F1115"/>
                        </a:solidFill>
                        <a:effectLst/>
                        <a:latin typeface="Segoe UI" panose="020B0502040204020203" pitchFamily="34" charset="0"/>
                      </a:endParaRPr>
                    </a:p>
                  </a:txBody>
                  <a:tcPr marL="15594" marR="1299" marT="1299" marB="0" anchor="ctr"/>
                </a:tc>
                <a:extLst>
                  <a:ext uri="{0D108BD9-81ED-4DB2-BD59-A6C34878D82A}">
                    <a16:rowId xmlns:a16="http://schemas.microsoft.com/office/drawing/2014/main" val="3717677225"/>
                  </a:ext>
                </a:extLst>
              </a:tr>
              <a:tr h="1602075">
                <a:tc>
                  <a:txBody>
                    <a:bodyPr/>
                    <a:lstStyle/>
                    <a:p>
                      <a:pPr algn="l" fontAlgn="ctr">
                        <a:buNone/>
                      </a:pPr>
                      <a:r>
                        <a:rPr lang="en-ZA" sz="3600" u="none" strike="noStrike" dirty="0">
                          <a:effectLst/>
                        </a:rPr>
                        <a:t>Agenda 2063</a:t>
                      </a:r>
                      <a:endParaRPr lang="en-ZA" sz="3600" b="1" i="0" u="none" strike="noStrike" dirty="0">
                        <a:solidFill>
                          <a:srgbClr val="0F1115"/>
                        </a:solidFill>
                        <a:effectLst/>
                        <a:latin typeface="Segoe UI" panose="020B0502040204020203" pitchFamily="34" charset="0"/>
                      </a:endParaRPr>
                    </a:p>
                  </a:txBody>
                  <a:tcPr marL="15594" marR="1299" marT="1299" marB="0" anchor="ctr"/>
                </a:tc>
                <a:tc>
                  <a:txBody>
                    <a:bodyPr/>
                    <a:lstStyle/>
                    <a:p>
                      <a:pPr algn="l" fontAlgn="ctr">
                        <a:buNone/>
                      </a:pPr>
                      <a:r>
                        <a:rPr lang="en-US" sz="3600" u="none" strike="noStrike">
                          <a:effectLst/>
                        </a:rPr>
                        <a:t>Aspiration 1 (Prosperity), 3 (Governance), 5 (Environment), 6 (People) all require transboundary cooperation</a:t>
                      </a:r>
                      <a:endParaRPr lang="en-US" sz="3600" b="0" i="0" u="none" strike="noStrike">
                        <a:solidFill>
                          <a:srgbClr val="0F1115"/>
                        </a:solidFill>
                        <a:effectLst/>
                        <a:latin typeface="Segoe UI" panose="020B0502040204020203" pitchFamily="34" charset="0"/>
                      </a:endParaRPr>
                    </a:p>
                  </a:txBody>
                  <a:tcPr marL="15594" marR="1299" marT="1299" marB="0" anchor="ctr"/>
                </a:tc>
                <a:extLst>
                  <a:ext uri="{0D108BD9-81ED-4DB2-BD59-A6C34878D82A}">
                    <a16:rowId xmlns:a16="http://schemas.microsoft.com/office/drawing/2014/main" val="3334480070"/>
                  </a:ext>
                </a:extLst>
              </a:tr>
              <a:tr h="1268379">
                <a:tc>
                  <a:txBody>
                    <a:bodyPr/>
                    <a:lstStyle/>
                    <a:p>
                      <a:pPr algn="l" fontAlgn="ctr">
                        <a:buNone/>
                      </a:pPr>
                      <a:r>
                        <a:rPr lang="en-ZA" sz="3600" u="none" strike="noStrike" dirty="0">
                          <a:effectLst/>
                        </a:rPr>
                        <a:t>NDCs (nationally determined contributions)</a:t>
                      </a:r>
                      <a:endParaRPr lang="en-ZA" sz="3600" b="1" i="0" u="none" strike="noStrike" dirty="0">
                        <a:solidFill>
                          <a:srgbClr val="0F1115"/>
                        </a:solidFill>
                        <a:effectLst/>
                        <a:latin typeface="Segoe UI" panose="020B0502040204020203" pitchFamily="34" charset="0"/>
                      </a:endParaRPr>
                    </a:p>
                  </a:txBody>
                  <a:tcPr marL="15594" marR="1299" marT="1299" marB="0" anchor="ctr"/>
                </a:tc>
                <a:tc>
                  <a:txBody>
                    <a:bodyPr/>
                    <a:lstStyle/>
                    <a:p>
                      <a:pPr algn="l" fontAlgn="ctr">
                        <a:buNone/>
                      </a:pPr>
                      <a:r>
                        <a:rPr lang="en-US" sz="3600" u="none" strike="noStrike" dirty="0">
                          <a:effectLst/>
                        </a:rPr>
                        <a:t>African countries including nexus language—but basin/transboundary alignment is often lacking</a:t>
                      </a:r>
                      <a:endParaRPr lang="en-US" sz="3600" b="0" i="0" u="none" strike="noStrike" dirty="0">
                        <a:solidFill>
                          <a:srgbClr val="0F1115"/>
                        </a:solidFill>
                        <a:effectLst/>
                        <a:latin typeface="Segoe UI" panose="020B0502040204020203" pitchFamily="34" charset="0"/>
                      </a:endParaRPr>
                    </a:p>
                  </a:txBody>
                  <a:tcPr marL="15594" marR="1299" marT="1299" marB="0" anchor="ctr"/>
                </a:tc>
                <a:extLst>
                  <a:ext uri="{0D108BD9-81ED-4DB2-BD59-A6C34878D82A}">
                    <a16:rowId xmlns:a16="http://schemas.microsoft.com/office/drawing/2014/main" val="3324430594"/>
                  </a:ext>
                </a:extLst>
              </a:tr>
              <a:tr h="1543066">
                <a:tc>
                  <a:txBody>
                    <a:bodyPr/>
                    <a:lstStyle/>
                    <a:p>
                      <a:pPr algn="l" fontAlgn="ctr">
                        <a:buNone/>
                      </a:pPr>
                      <a:r>
                        <a:rPr lang="en-ZA" sz="3600" u="none" strike="noStrike">
                          <a:effectLst/>
                        </a:rPr>
                        <a:t>SDGs (2, 6, 7, 13)</a:t>
                      </a:r>
                      <a:endParaRPr lang="en-ZA" sz="3600" b="1" i="0" u="none" strike="noStrike">
                        <a:solidFill>
                          <a:srgbClr val="0F1115"/>
                        </a:solidFill>
                        <a:effectLst/>
                        <a:latin typeface="Segoe UI" panose="020B0502040204020203" pitchFamily="34" charset="0"/>
                      </a:endParaRPr>
                    </a:p>
                  </a:txBody>
                  <a:tcPr marL="15594" marR="1299" marT="1299" marB="0" anchor="ctr"/>
                </a:tc>
                <a:tc>
                  <a:txBody>
                    <a:bodyPr/>
                    <a:lstStyle/>
                    <a:p>
                      <a:pPr algn="l" fontAlgn="ctr">
                        <a:buNone/>
                      </a:pPr>
                      <a:r>
                        <a:rPr lang="en-ZA" sz="3600" u="none" strike="noStrike" dirty="0">
                          <a:effectLst/>
                        </a:rPr>
                        <a:t>Interconnected implementation requires interconnected institutions; and linkage between Operations/Planning vs Budgeting/Finance</a:t>
                      </a:r>
                      <a:endParaRPr lang="en-ZA" sz="3600" b="0" i="0" u="none" strike="noStrike" dirty="0">
                        <a:solidFill>
                          <a:srgbClr val="0F1115"/>
                        </a:solidFill>
                        <a:effectLst/>
                        <a:latin typeface="Segoe UI" panose="020B0502040204020203" pitchFamily="34" charset="0"/>
                      </a:endParaRPr>
                    </a:p>
                  </a:txBody>
                  <a:tcPr marL="15594" marR="1299" marT="1299" marB="0" anchor="ctr"/>
                </a:tc>
                <a:extLst>
                  <a:ext uri="{0D108BD9-81ED-4DB2-BD59-A6C34878D82A}">
                    <a16:rowId xmlns:a16="http://schemas.microsoft.com/office/drawing/2014/main" val="2443212775"/>
                  </a:ext>
                </a:extLst>
              </a:tr>
              <a:tr h="1507027">
                <a:tc>
                  <a:txBody>
                    <a:bodyPr/>
                    <a:lstStyle/>
                    <a:p>
                      <a:pPr algn="l" fontAlgn="ctr">
                        <a:buNone/>
                      </a:pPr>
                      <a:r>
                        <a:rPr lang="en-ZA" sz="3600" u="none" strike="noStrike">
                          <a:effectLst/>
                        </a:rPr>
                        <a:t>Paris Agreement Article 6</a:t>
                      </a:r>
                      <a:endParaRPr lang="en-ZA" sz="3600" b="1" i="0" u="none" strike="noStrike">
                        <a:solidFill>
                          <a:srgbClr val="0F1115"/>
                        </a:solidFill>
                        <a:effectLst/>
                        <a:latin typeface="Segoe UI" panose="020B0502040204020203" pitchFamily="34" charset="0"/>
                      </a:endParaRPr>
                    </a:p>
                  </a:txBody>
                  <a:tcPr marL="15594" marR="1299" marT="1299" marB="0" anchor="ctr"/>
                </a:tc>
                <a:tc>
                  <a:txBody>
                    <a:bodyPr/>
                    <a:lstStyle/>
                    <a:p>
                      <a:pPr algn="l" fontAlgn="ctr">
                        <a:buNone/>
                      </a:pPr>
                      <a:r>
                        <a:rPr lang="en-US" sz="3600" u="none" strike="noStrike" dirty="0">
                          <a:effectLst/>
                        </a:rPr>
                        <a:t>Cooperative approaches need cooperative governance</a:t>
                      </a:r>
                      <a:endParaRPr lang="en-US" sz="3600" b="0" i="0" u="none" strike="noStrike" dirty="0">
                        <a:solidFill>
                          <a:srgbClr val="0F1115"/>
                        </a:solidFill>
                        <a:effectLst/>
                        <a:latin typeface="Segoe UI" panose="020B0502040204020203" pitchFamily="34" charset="0"/>
                      </a:endParaRPr>
                    </a:p>
                  </a:txBody>
                  <a:tcPr marL="15594" marR="1299" marT="1299" marB="0" anchor="ctr"/>
                </a:tc>
                <a:extLst>
                  <a:ext uri="{0D108BD9-81ED-4DB2-BD59-A6C34878D82A}">
                    <a16:rowId xmlns:a16="http://schemas.microsoft.com/office/drawing/2014/main" val="1579811005"/>
                  </a:ext>
                </a:extLst>
              </a:tr>
              <a:tr h="1521969">
                <a:tc>
                  <a:txBody>
                    <a:bodyPr/>
                    <a:lstStyle/>
                    <a:p>
                      <a:pPr algn="l" fontAlgn="ctr">
                        <a:buNone/>
                      </a:pPr>
                      <a:r>
                        <a:rPr lang="en-ZA" sz="3600" u="none" strike="noStrike">
                          <a:effectLst/>
                        </a:rPr>
                        <a:t>AfCFTA</a:t>
                      </a:r>
                      <a:endParaRPr lang="en-ZA" sz="3600" b="1" i="0" u="none" strike="noStrike">
                        <a:solidFill>
                          <a:srgbClr val="0F1115"/>
                        </a:solidFill>
                        <a:effectLst/>
                        <a:latin typeface="Segoe UI" panose="020B0502040204020203" pitchFamily="34" charset="0"/>
                      </a:endParaRPr>
                    </a:p>
                  </a:txBody>
                  <a:tcPr marL="15594" marR="1299" marT="1299" marB="0" anchor="ctr"/>
                </a:tc>
                <a:tc>
                  <a:txBody>
                    <a:bodyPr/>
                    <a:lstStyle/>
                    <a:p>
                      <a:pPr algn="l" fontAlgn="ctr">
                        <a:buNone/>
                      </a:pPr>
                      <a:r>
                        <a:rPr lang="en-US" sz="3600" u="none" strike="noStrike" dirty="0">
                          <a:effectLst/>
                        </a:rPr>
                        <a:t>Infrastructure corridors depend on transboundary water-energy-food systems</a:t>
                      </a:r>
                      <a:endParaRPr lang="en-US" sz="3600" b="0" i="0" u="none" strike="noStrike" dirty="0">
                        <a:solidFill>
                          <a:srgbClr val="0F1115"/>
                        </a:solidFill>
                        <a:effectLst/>
                        <a:latin typeface="Segoe UI" panose="020B0502040204020203" pitchFamily="34" charset="0"/>
                      </a:endParaRPr>
                    </a:p>
                  </a:txBody>
                  <a:tcPr marL="15594" marR="1299" marT="1299" marB="0" anchor="ctr"/>
                </a:tc>
                <a:extLst>
                  <a:ext uri="{0D108BD9-81ED-4DB2-BD59-A6C34878D82A}">
                    <a16:rowId xmlns:a16="http://schemas.microsoft.com/office/drawing/2014/main" val="1170190517"/>
                  </a:ext>
                </a:extLst>
              </a:tr>
            </a:tbl>
          </a:graphicData>
        </a:graphic>
      </p:graphicFrame>
      <p:sp>
        <p:nvSpPr>
          <p:cNvPr id="6" name="TextBox 5">
            <a:extLst>
              <a:ext uri="{FF2B5EF4-FFF2-40B4-BE49-F238E27FC236}">
                <a16:creationId xmlns:a16="http://schemas.microsoft.com/office/drawing/2014/main" id="{C5A28AF8-F554-8AF8-813B-BDB45A6A3323}"/>
              </a:ext>
            </a:extLst>
          </p:cNvPr>
          <p:cNvSpPr txBox="1"/>
          <p:nvPr/>
        </p:nvSpPr>
        <p:spPr>
          <a:xfrm>
            <a:off x="5360180" y="11871697"/>
            <a:ext cx="15209195" cy="861774"/>
          </a:xfrm>
          <a:prstGeom prst="rect">
            <a:avLst/>
          </a:prstGeom>
          <a:noFill/>
        </p:spPr>
        <p:txBody>
          <a:bodyPr wrap="square">
            <a:spAutoFit/>
          </a:bodyPr>
          <a:lstStyle/>
          <a:p>
            <a:r>
              <a:rPr lang="en-US" sz="5000" b="1" i="1" dirty="0">
                <a:solidFill>
                  <a:srgbClr val="0F1115"/>
                </a:solidFill>
                <a:effectLst/>
                <a:latin typeface="quote-cjk-patch"/>
              </a:rPr>
              <a:t>"Alignment must move from voluntary to structural."</a:t>
            </a:r>
            <a:endParaRPr lang="en-ZA" sz="5000" b="1" i="1" dirty="0"/>
          </a:p>
        </p:txBody>
      </p:sp>
      <p:pic>
        <p:nvPicPr>
          <p:cNvPr id="8" name="Picture 7">
            <a:extLst>
              <a:ext uri="{FF2B5EF4-FFF2-40B4-BE49-F238E27FC236}">
                <a16:creationId xmlns:a16="http://schemas.microsoft.com/office/drawing/2014/main" id="{6E630578-A6D5-C769-AE89-0492EBA31C9C}"/>
              </a:ext>
            </a:extLst>
          </p:cNvPr>
          <p:cNvPicPr>
            <a:picLocks noChangeAspect="1"/>
          </p:cNvPicPr>
          <p:nvPr/>
        </p:nvPicPr>
        <p:blipFill>
          <a:blip r:embed="rId3"/>
          <a:stretch>
            <a:fillRect/>
          </a:stretch>
        </p:blipFill>
        <p:spPr>
          <a:xfrm>
            <a:off x="20569375" y="10622603"/>
            <a:ext cx="3049517" cy="2860887"/>
          </a:xfrm>
          <a:prstGeom prst="rect">
            <a:avLst/>
          </a:prstGeom>
        </p:spPr>
      </p:pic>
    </p:spTree>
    <p:extLst>
      <p:ext uri="{BB962C8B-B14F-4D97-AF65-F5344CB8AC3E}">
        <p14:creationId xmlns:p14="http://schemas.microsoft.com/office/powerpoint/2010/main" val="565500896"/>
      </p:ext>
    </p:extLst>
  </p:cSld>
  <p:clrMapOvr>
    <a:masterClrMapping/>
  </p:clrMapOvr>
</p:sld>
</file>

<file path=ppt/theme/theme1.xml><?xml version="1.0" encoding="utf-8"?>
<a:theme xmlns:a="http://schemas.openxmlformats.org/drawingml/2006/main" name="UNU-INWEH (BLUE)">
  <a:themeElements>
    <a:clrScheme name="UNU Blue">
      <a:dk1>
        <a:srgbClr val="102348"/>
      </a:dk1>
      <a:lt1>
        <a:srgbClr val="FFFFFF"/>
      </a:lt1>
      <a:dk2>
        <a:srgbClr val="000000"/>
      </a:dk2>
      <a:lt2>
        <a:srgbClr val="C8E8F6"/>
      </a:lt2>
      <a:accent1>
        <a:srgbClr val="00A3DA"/>
      </a:accent1>
      <a:accent2>
        <a:srgbClr val="0D4470"/>
      </a:accent2>
      <a:accent3>
        <a:srgbClr val="006293"/>
      </a:accent3>
      <a:accent4>
        <a:srgbClr val="0084B6"/>
      </a:accent4>
      <a:accent5>
        <a:srgbClr val="76C9E8"/>
      </a:accent5>
      <a:accent6>
        <a:srgbClr val="8FD2EE"/>
      </a:accent6>
      <a:hlink>
        <a:srgbClr val="EF253E"/>
      </a:hlink>
      <a:folHlink>
        <a:srgbClr val="EF24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93" id="{98D23076-F5A2-EA41-A98B-A5BA5167BA1F}" vid="{A712A787-665C-E74C-97A8-EB0FF59E4F8E}"/>
    </a:ext>
  </a:extLst>
</a:theme>
</file>

<file path=ppt/theme/theme10.xml><?xml version="1.0" encoding="utf-8"?>
<a:theme xmlns:a="http://schemas.openxmlformats.org/drawingml/2006/main" name="UNU (RED)">
  <a:themeElements>
    <a:clrScheme name="UNU Red">
      <a:dk1>
        <a:srgbClr val="102348"/>
      </a:dk1>
      <a:lt1>
        <a:srgbClr val="FFFFFF"/>
      </a:lt1>
      <a:dk2>
        <a:srgbClr val="000000"/>
      </a:dk2>
      <a:lt2>
        <a:srgbClr val="FCCDD0"/>
      </a:lt2>
      <a:accent1>
        <a:srgbClr val="EF253E"/>
      </a:accent1>
      <a:accent2>
        <a:srgbClr val="4B2747"/>
      </a:accent2>
      <a:accent3>
        <a:srgbClr val="822947"/>
      </a:accent3>
      <a:accent4>
        <a:srgbClr val="B92844"/>
      </a:accent4>
      <a:accent5>
        <a:srgbClr val="F6646F"/>
      </a:accent5>
      <a:accent6>
        <a:srgbClr val="FA99A1"/>
      </a:accent6>
      <a:hlink>
        <a:srgbClr val="102348"/>
      </a:hlink>
      <a:folHlink>
        <a:srgbClr val="1023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93" id="{98D23076-F5A2-EA41-A98B-A5BA5167BA1F}" vid="{096ADA10-06F3-624A-BDA5-F24CCE422BB1}"/>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NU-INWEH (GREEN)">
  <a:themeElements>
    <a:clrScheme name="UNU Green">
      <a:dk1>
        <a:srgbClr val="102348"/>
      </a:dk1>
      <a:lt1>
        <a:srgbClr val="FFFFFF"/>
      </a:lt1>
      <a:dk2>
        <a:srgbClr val="000000"/>
      </a:dk2>
      <a:lt2>
        <a:srgbClr val="D5F0DC"/>
      </a:lt2>
      <a:accent1>
        <a:srgbClr val="50BF6F"/>
      </a:accent1>
      <a:accent2>
        <a:srgbClr val="1F4A55"/>
      </a:accent2>
      <a:accent3>
        <a:srgbClr val="307160"/>
      </a:accent3>
      <a:accent4>
        <a:srgbClr val="419766"/>
      </a:accent4>
      <a:accent5>
        <a:srgbClr val="82CD94"/>
      </a:accent5>
      <a:accent6>
        <a:srgbClr val="ADDFB6"/>
      </a:accent6>
      <a:hlink>
        <a:srgbClr val="EF253E"/>
      </a:hlink>
      <a:folHlink>
        <a:srgbClr val="EF253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93" id="{98D23076-F5A2-EA41-A98B-A5BA5167BA1F}" vid="{5DFAE8B0-8DF7-0F4F-906B-F5817122FD9A}"/>
    </a:ext>
  </a:extLst>
</a:theme>
</file>

<file path=ppt/theme/theme3.xml><?xml version="1.0" encoding="utf-8"?>
<a:theme xmlns:a="http://schemas.openxmlformats.org/drawingml/2006/main" name="UNU-INWEH (YELLOW)">
  <a:themeElements>
    <a:clrScheme name="UNU Yellow">
      <a:dk1>
        <a:srgbClr val="102348"/>
      </a:dk1>
      <a:lt1>
        <a:srgbClr val="FFFFFF"/>
      </a:lt1>
      <a:dk2>
        <a:srgbClr val="000000"/>
      </a:dk2>
      <a:lt2>
        <a:srgbClr val="FDF4B8"/>
      </a:lt2>
      <a:accent1>
        <a:srgbClr val="FCD800"/>
      </a:accent1>
      <a:accent2>
        <a:srgbClr val="4E5234"/>
      </a:accent2>
      <a:accent3>
        <a:srgbClr val="897C01"/>
      </a:accent3>
      <a:accent4>
        <a:srgbClr val="C3AA00"/>
      </a:accent4>
      <a:accent5>
        <a:srgbClr val="FEE100"/>
      </a:accent5>
      <a:accent6>
        <a:srgbClr val="FCEC6C"/>
      </a:accent6>
      <a:hlink>
        <a:srgbClr val="102348"/>
      </a:hlink>
      <a:folHlink>
        <a:srgbClr val="1023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93" id="{98D23076-F5A2-EA41-A98B-A5BA5167BA1F}" vid="{473BA5C9-E64B-E743-8BEC-EE26E96CC08F}"/>
    </a:ext>
  </a:extLst>
</a:theme>
</file>

<file path=ppt/theme/theme4.xml><?xml version="1.0" encoding="utf-8"?>
<a:theme xmlns:a="http://schemas.openxmlformats.org/drawingml/2006/main" name="UNU-INWEH (ORANGE)">
  <a:themeElements>
    <a:clrScheme name="UNU Orange">
      <a:dk1>
        <a:srgbClr val="102348"/>
      </a:dk1>
      <a:lt1>
        <a:srgbClr val="FFFFFF"/>
      </a:lt1>
      <a:dk2>
        <a:srgbClr val="000000"/>
      </a:dk2>
      <a:lt2>
        <a:srgbClr val="FCDCCF"/>
      </a:lt2>
      <a:accent1>
        <a:srgbClr val="F2743B"/>
      </a:accent1>
      <a:accent2>
        <a:srgbClr val="4D374B"/>
      </a:accent2>
      <a:accent3>
        <a:srgbClr val="844C48"/>
      </a:accent3>
      <a:accent4>
        <a:srgbClr val="BB6143"/>
      </a:accent4>
      <a:accent5>
        <a:srgbClr val="F89970"/>
      </a:accent5>
      <a:accent6>
        <a:srgbClr val="FBBA9E"/>
      </a:accent6>
      <a:hlink>
        <a:srgbClr val="EF253E"/>
      </a:hlink>
      <a:folHlink>
        <a:srgbClr val="EF253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93" id="{98D23076-F5A2-EA41-A98B-A5BA5167BA1F}" vid="{A7ACE905-272E-2244-9920-24289B8AA237}"/>
    </a:ext>
  </a:extLst>
</a:theme>
</file>

<file path=ppt/theme/theme5.xml><?xml version="1.0" encoding="utf-8"?>
<a:theme xmlns:a="http://schemas.openxmlformats.org/drawingml/2006/main" name="UNU-INWEH (RED)">
  <a:themeElements>
    <a:clrScheme name="UNU Red">
      <a:dk1>
        <a:srgbClr val="102348"/>
      </a:dk1>
      <a:lt1>
        <a:srgbClr val="FFFFFF"/>
      </a:lt1>
      <a:dk2>
        <a:srgbClr val="000000"/>
      </a:dk2>
      <a:lt2>
        <a:srgbClr val="FCCDD0"/>
      </a:lt2>
      <a:accent1>
        <a:srgbClr val="EF253E"/>
      </a:accent1>
      <a:accent2>
        <a:srgbClr val="4B2747"/>
      </a:accent2>
      <a:accent3>
        <a:srgbClr val="822947"/>
      </a:accent3>
      <a:accent4>
        <a:srgbClr val="B92844"/>
      </a:accent4>
      <a:accent5>
        <a:srgbClr val="F6646F"/>
      </a:accent5>
      <a:accent6>
        <a:srgbClr val="FA99A1"/>
      </a:accent6>
      <a:hlink>
        <a:srgbClr val="102348"/>
      </a:hlink>
      <a:folHlink>
        <a:srgbClr val="1023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93" id="{98D23076-F5A2-EA41-A98B-A5BA5167BA1F}" vid="{908A920A-93CF-5344-AEE1-3AF97F18F9E8}"/>
    </a:ext>
  </a:extLst>
</a:theme>
</file>

<file path=ppt/theme/theme6.xml><?xml version="1.0" encoding="utf-8"?>
<a:theme xmlns:a="http://schemas.openxmlformats.org/drawingml/2006/main" name="UNU (BLUE)">
  <a:themeElements>
    <a:clrScheme name="UNU Blue">
      <a:dk1>
        <a:srgbClr val="102348"/>
      </a:dk1>
      <a:lt1>
        <a:srgbClr val="FFFFFF"/>
      </a:lt1>
      <a:dk2>
        <a:srgbClr val="000000"/>
      </a:dk2>
      <a:lt2>
        <a:srgbClr val="C8E8F6"/>
      </a:lt2>
      <a:accent1>
        <a:srgbClr val="00A3DA"/>
      </a:accent1>
      <a:accent2>
        <a:srgbClr val="0D4470"/>
      </a:accent2>
      <a:accent3>
        <a:srgbClr val="006293"/>
      </a:accent3>
      <a:accent4>
        <a:srgbClr val="0084B6"/>
      </a:accent4>
      <a:accent5>
        <a:srgbClr val="76C9E8"/>
      </a:accent5>
      <a:accent6>
        <a:srgbClr val="8FD2EE"/>
      </a:accent6>
      <a:hlink>
        <a:srgbClr val="102348"/>
      </a:hlink>
      <a:folHlink>
        <a:srgbClr val="1023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93" id="{98D23076-F5A2-EA41-A98B-A5BA5167BA1F}" vid="{268A47B7-1795-3240-925C-2F7548AEDA22}"/>
    </a:ext>
  </a:extLst>
</a:theme>
</file>

<file path=ppt/theme/theme7.xml><?xml version="1.0" encoding="utf-8"?>
<a:theme xmlns:a="http://schemas.openxmlformats.org/drawingml/2006/main" name="UNU (GREEN)">
  <a:themeElements>
    <a:clrScheme name="UNU Green">
      <a:dk1>
        <a:srgbClr val="102348"/>
      </a:dk1>
      <a:lt1>
        <a:srgbClr val="FFFFFF"/>
      </a:lt1>
      <a:dk2>
        <a:srgbClr val="000000"/>
      </a:dk2>
      <a:lt2>
        <a:srgbClr val="D5F0DC"/>
      </a:lt2>
      <a:accent1>
        <a:srgbClr val="50BF6F"/>
      </a:accent1>
      <a:accent2>
        <a:srgbClr val="1F4A55"/>
      </a:accent2>
      <a:accent3>
        <a:srgbClr val="307160"/>
      </a:accent3>
      <a:accent4>
        <a:srgbClr val="419766"/>
      </a:accent4>
      <a:accent5>
        <a:srgbClr val="82CD94"/>
      </a:accent5>
      <a:accent6>
        <a:srgbClr val="ADDFB6"/>
      </a:accent6>
      <a:hlink>
        <a:srgbClr val="EF253E"/>
      </a:hlink>
      <a:folHlink>
        <a:srgbClr val="EF253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93" id="{98D23076-F5A2-EA41-A98B-A5BA5167BA1F}" vid="{A6B026AB-2FFF-814E-A86B-4C9A8766201E}"/>
    </a:ext>
  </a:extLst>
</a:theme>
</file>

<file path=ppt/theme/theme8.xml><?xml version="1.0" encoding="utf-8"?>
<a:theme xmlns:a="http://schemas.openxmlformats.org/drawingml/2006/main" name="UNU (YELLOW)">
  <a:themeElements>
    <a:clrScheme name="UNU Yellow">
      <a:dk1>
        <a:srgbClr val="102348"/>
      </a:dk1>
      <a:lt1>
        <a:srgbClr val="FFFFFF"/>
      </a:lt1>
      <a:dk2>
        <a:srgbClr val="000000"/>
      </a:dk2>
      <a:lt2>
        <a:srgbClr val="FDF4B8"/>
      </a:lt2>
      <a:accent1>
        <a:srgbClr val="FCD800"/>
      </a:accent1>
      <a:accent2>
        <a:srgbClr val="4E5234"/>
      </a:accent2>
      <a:accent3>
        <a:srgbClr val="897C01"/>
      </a:accent3>
      <a:accent4>
        <a:srgbClr val="C3AA00"/>
      </a:accent4>
      <a:accent5>
        <a:srgbClr val="FEE100"/>
      </a:accent5>
      <a:accent6>
        <a:srgbClr val="FCEC6C"/>
      </a:accent6>
      <a:hlink>
        <a:srgbClr val="102348"/>
      </a:hlink>
      <a:folHlink>
        <a:srgbClr val="1023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93" id="{98D23076-F5A2-EA41-A98B-A5BA5167BA1F}" vid="{FF53C7B8-8120-E041-B5B6-2C3B6A5BAB15}"/>
    </a:ext>
  </a:extLst>
</a:theme>
</file>

<file path=ppt/theme/theme9.xml><?xml version="1.0" encoding="utf-8"?>
<a:theme xmlns:a="http://schemas.openxmlformats.org/drawingml/2006/main" name="UNU (ORANGE)">
  <a:themeElements>
    <a:clrScheme name="UNU Orange">
      <a:dk1>
        <a:srgbClr val="102348"/>
      </a:dk1>
      <a:lt1>
        <a:srgbClr val="FFFFFF"/>
      </a:lt1>
      <a:dk2>
        <a:srgbClr val="000000"/>
      </a:dk2>
      <a:lt2>
        <a:srgbClr val="FCDCCF"/>
      </a:lt2>
      <a:accent1>
        <a:srgbClr val="F2743B"/>
      </a:accent1>
      <a:accent2>
        <a:srgbClr val="4D374B"/>
      </a:accent2>
      <a:accent3>
        <a:srgbClr val="844C48"/>
      </a:accent3>
      <a:accent4>
        <a:srgbClr val="BB6143"/>
      </a:accent4>
      <a:accent5>
        <a:srgbClr val="F89970"/>
      </a:accent5>
      <a:accent6>
        <a:srgbClr val="FBBA9E"/>
      </a:accent6>
      <a:hlink>
        <a:srgbClr val="EF253E"/>
      </a:hlink>
      <a:folHlink>
        <a:srgbClr val="EF253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93" id="{98D23076-F5A2-EA41-A98B-A5BA5167BA1F}" vid="{DA3D1B92-F6F8-2D4D-9ECD-20F93BAEEB02}"/>
    </a:ext>
  </a:extLst>
</a:theme>
</file>

<file path=docProps/app.xml><?xml version="1.0" encoding="utf-8"?>
<Properties xmlns="http://schemas.openxmlformats.org/officeDocument/2006/extended-properties" xmlns:vt="http://schemas.openxmlformats.org/officeDocument/2006/docPropsVTypes">
  <Template>UNU-INWEH_Empty Template</Template>
  <TotalTime>8</TotalTime>
  <Words>8153</Words>
  <Application>Microsoft Office PowerPoint</Application>
  <PresentationFormat>Custom</PresentationFormat>
  <Paragraphs>1655</Paragraphs>
  <Slides>70</Slides>
  <Notes>65</Notes>
  <HiddenSlides>0</HiddenSlides>
  <MMClips>0</MMClips>
  <ScaleCrop>false</ScaleCrop>
  <HeadingPairs>
    <vt:vector size="6" baseType="variant">
      <vt:variant>
        <vt:lpstr>Fonts Used</vt:lpstr>
      </vt:variant>
      <vt:variant>
        <vt:i4>18</vt:i4>
      </vt:variant>
      <vt:variant>
        <vt:lpstr>Theme</vt:lpstr>
      </vt:variant>
      <vt:variant>
        <vt:i4>10</vt:i4>
      </vt:variant>
      <vt:variant>
        <vt:lpstr>Slide Titles</vt:lpstr>
      </vt:variant>
      <vt:variant>
        <vt:i4>70</vt:i4>
      </vt:variant>
    </vt:vector>
  </HeadingPairs>
  <TitlesOfParts>
    <vt:vector size="98" baseType="lpstr">
      <vt:lpstr>Agency FB</vt:lpstr>
      <vt:lpstr>Aptos</vt:lpstr>
      <vt:lpstr>Aptos Display</vt:lpstr>
      <vt:lpstr>Arial</vt:lpstr>
      <vt:lpstr>Calibri</vt:lpstr>
      <vt:lpstr>Helvetica</vt:lpstr>
      <vt:lpstr>inherit</vt:lpstr>
      <vt:lpstr>League Spartan</vt:lpstr>
      <vt:lpstr>Montserrat Light</vt:lpstr>
      <vt:lpstr>Muli</vt:lpstr>
      <vt:lpstr>Muli Bold</vt:lpstr>
      <vt:lpstr>open sans</vt:lpstr>
      <vt:lpstr>quote-cjk-patch</vt:lpstr>
      <vt:lpstr>Segoe UI</vt:lpstr>
      <vt:lpstr>Source Sans Pro Bold</vt:lpstr>
      <vt:lpstr>system-ui</vt:lpstr>
      <vt:lpstr>Tahoma</vt:lpstr>
      <vt:lpstr>Wingdings</vt:lpstr>
      <vt:lpstr>UNU-INWEH (BLUE)</vt:lpstr>
      <vt:lpstr>UNU-INWEH (GREEN)</vt:lpstr>
      <vt:lpstr>UNU-INWEH (YELLOW)</vt:lpstr>
      <vt:lpstr>UNU-INWEH (ORANGE)</vt:lpstr>
      <vt:lpstr>UNU-INWEH (RED)</vt:lpstr>
      <vt:lpstr>UNU (BLUE)</vt:lpstr>
      <vt:lpstr>UNU (GREEN)</vt:lpstr>
      <vt:lpstr>UNU (YELLOW)</vt:lpstr>
      <vt:lpstr>UNU (ORANGE)</vt:lpstr>
      <vt:lpstr>UNU (RED)</vt:lpstr>
      <vt:lpstr>7. The WEF nexus in discourse: From Dialogue to Architecture </vt:lpstr>
      <vt:lpstr>PowerPoint Presentation</vt:lpstr>
      <vt:lpstr>Presentation Outline</vt:lpstr>
      <vt:lpstr>What is the nexus?</vt:lpstr>
      <vt:lpstr>Presentation Outline</vt:lpstr>
      <vt:lpstr>“What emerged from Addis 2026 focuses everything”</vt:lpstr>
      <vt:lpstr>Dimensions/domains/roles of the WEF Nexus</vt:lpstr>
      <vt:lpstr>Africa Does Not Lack Knowledge:</vt:lpstr>
      <vt:lpstr>Alignment Architecture: Connecting Continental Frameworks</vt:lpstr>
      <vt:lpstr>Presentation Outline</vt:lpstr>
      <vt:lpstr>3 KEY STRUCTURAL REFORM PILLARS:</vt:lpstr>
      <vt:lpstr>PILLAR 1: Finance Alignment – the Realisation </vt:lpstr>
      <vt:lpstr>PILLAR 1: Finance Alignment – the Realisation </vt:lpstr>
      <vt:lpstr>PILLAR 2: Multi-Country Institutional Coordination – the Breakthrough</vt:lpstr>
      <vt:lpstr>PILLAR 3: Digital Integration and Data Interoperability – the Headline</vt:lpstr>
      <vt:lpstr>The Integration Framework: Three Pillars as One System, supporting the WEF Nexus operationalisation</vt:lpstr>
      <vt:lpstr>The Integration Framework: Three Pillars as One System, supporting the WEF Nexus operationalisation</vt:lpstr>
      <vt:lpstr>Presentation Outline</vt:lpstr>
      <vt:lpstr>Breakthroughs:</vt:lpstr>
      <vt:lpstr>GEDSI and Youth: From Add-On to Structure:</vt:lpstr>
      <vt:lpstr>Presentation Outline</vt:lpstr>
      <vt:lpstr>Southern Africa: Progress in Achievement of SDGs</vt:lpstr>
      <vt:lpstr>Southern African Power Pool (SAPP) – electricity is shared …1</vt:lpstr>
      <vt:lpstr>Southern African Power Pool (SAPP) – electricity is shared …2</vt:lpstr>
      <vt:lpstr>Southern Africa: Transboundary river basins – water is shared</vt:lpstr>
      <vt:lpstr>Southern Africa: Sectoral water withdrawal as % of total withdrawal</vt:lpstr>
      <vt:lpstr>Basins Under Pressure: some examples</vt:lpstr>
      <vt:lpstr>Investment Breakthroughs: Cases:</vt:lpstr>
      <vt:lpstr>Investment Breakthroughs: Cases:</vt:lpstr>
      <vt:lpstr>Investment Breakthroughs: Cases:</vt:lpstr>
      <vt:lpstr>Investment Breakthroughs: Cases:</vt:lpstr>
      <vt:lpstr>Investment Breakthroughs: Cases:</vt:lpstr>
      <vt:lpstr>Investment Breakthroughs: Cases:</vt:lpstr>
      <vt:lpstr>Investment Breakthroughs: Cases:</vt:lpstr>
      <vt:lpstr>Investment Breakthroughs: Cases:</vt:lpstr>
      <vt:lpstr>Investment Breakthroughs: Cases:</vt:lpstr>
      <vt:lpstr>PowerPoint Presentation</vt:lpstr>
      <vt:lpstr>PowerPoint Presentation</vt:lpstr>
      <vt:lpstr>PowerPoint Presentation</vt:lpstr>
      <vt:lpstr>PowerPoint Presentation</vt:lpstr>
      <vt:lpstr>PowerPoint Presentation</vt:lpstr>
      <vt:lpstr>PowerPoint Presentation</vt:lpstr>
      <vt:lpstr>Continental Water Monitoring Architecture – WASSMO &amp; AIP-PIDA Scorecard</vt:lpstr>
      <vt:lpstr>Presentation Outline</vt:lpstr>
      <vt:lpstr>Persistent Challenges: The Reality check across Africa:</vt:lpstr>
      <vt:lpstr>Considering WEF Nexus finance flows: the AU-AIP Investment Pyramid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WEF Nexus Evolution</vt:lpstr>
      <vt:lpstr>Southern Africa Synthesis: From Dialogue to Architecture:</vt:lpstr>
      <vt:lpstr>Southern Africa: Water for energy</vt:lpstr>
      <vt:lpstr>Southern Africa: Reflecting on WEF-related institutions: Reduce the disconnect!</vt:lpstr>
      <vt:lpstr>Southern Africa: Integrated governance mechanisms –  From WEF Nexus regional dialogues</vt:lpstr>
      <vt:lpstr>Southern Africa: Water-related policy framework</vt:lpstr>
      <vt:lpstr>Southern Africa: Energy-related policy framework</vt:lpstr>
      <vt:lpstr>PowerPoint Presentation</vt:lpstr>
      <vt:lpstr>Southern Africa: Food-related policy framework</vt:lpstr>
      <vt:lpstr>Southern Africa: The nexus and IWRM in WEF-related policy –  From nexus regional dialogues</vt:lpstr>
      <vt:lpstr>Southern Africa: The nexus in WEF-related institutions –  From nexus regional dialogues</vt:lpstr>
      <vt:lpstr>Southern Africa: Coherence of WEF-related policy frameworks –  From WEF Nexus regional dialogues</vt:lpstr>
      <vt:lpstr>Extending the Nexus</vt:lpstr>
      <vt:lpstr>Continental Africa: Reframing Africa’s WEF Nexus as an Engine of Integration</vt:lpstr>
      <vt:lpstr>Continental Africa: The call to action – it starts with each of us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Bouhlel, Zeineb</dc:creator>
  <cp:keywords/>
  <dc:description/>
  <cp:lastModifiedBy>Dr. Loreen Katiyo</cp:lastModifiedBy>
  <cp:revision>210</cp:revision>
  <dcterms:created xsi:type="dcterms:W3CDTF">2023-02-02T23:11:07Z</dcterms:created>
  <dcterms:modified xsi:type="dcterms:W3CDTF">2026-05-12T06:12:40Z</dcterms:modified>
  <cp:category/>
</cp:coreProperties>
</file>