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48" r:id="rId4"/>
  </p:sldMasterIdLst>
  <p:notesMasterIdLst>
    <p:notesMasterId r:id="rId33"/>
  </p:notesMasterIdLst>
  <p:sldIdLst>
    <p:sldId id="268" r:id="rId5"/>
    <p:sldId id="291" r:id="rId6"/>
    <p:sldId id="294" r:id="rId7"/>
    <p:sldId id="262" r:id="rId8"/>
    <p:sldId id="303" r:id="rId9"/>
    <p:sldId id="261" r:id="rId10"/>
    <p:sldId id="305" r:id="rId11"/>
    <p:sldId id="314" r:id="rId12"/>
    <p:sldId id="293" r:id="rId13"/>
    <p:sldId id="306" r:id="rId14"/>
    <p:sldId id="289" r:id="rId15"/>
    <p:sldId id="288" r:id="rId16"/>
    <p:sldId id="315" r:id="rId17"/>
    <p:sldId id="308" r:id="rId18"/>
    <p:sldId id="260" r:id="rId19"/>
    <p:sldId id="317" r:id="rId20"/>
    <p:sldId id="259" r:id="rId21"/>
    <p:sldId id="264" r:id="rId22"/>
    <p:sldId id="309" r:id="rId23"/>
    <p:sldId id="310" r:id="rId24"/>
    <p:sldId id="256" r:id="rId25"/>
    <p:sldId id="257" r:id="rId26"/>
    <p:sldId id="263" r:id="rId27"/>
    <p:sldId id="300" r:id="rId28"/>
    <p:sldId id="296" r:id="rId29"/>
    <p:sldId id="270" r:id="rId30"/>
    <p:sldId id="312" r:id="rId31"/>
    <p:sldId id="287" r:id="rId32"/>
  </p:sldIdLst>
  <p:sldSz cx="9144000" cy="5143500" type="screen16x9"/>
  <p:notesSz cx="6797675" cy="9926638"/>
  <p:embeddedFontLst>
    <p:embeddedFont>
      <p:font typeface="Roboto" panose="02000000000000000000" pitchFamily="2" charset="0"/>
      <p:regular r:id="rId34"/>
      <p:bold r:id="rId35"/>
      <p:italic r:id="rId36"/>
      <p:boldItalic r:id="rId37"/>
    </p:embeddedFont>
    <p:embeddedFont>
      <p:font typeface="Roboto Condensed" panose="02000000000000000000" pitchFamily="2" charset="0"/>
      <p:regular r:id="rId38"/>
      <p:bold r:id="rId39"/>
      <p:italic r:id="rId40"/>
      <p:boldItalic r:id="rId41"/>
    </p:embeddedFont>
    <p:embeddedFont>
      <p:font typeface="Roboto Condensed Light" panose="02000000000000000000" pitchFamily="2"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7" userDrawn="1">
          <p15:clr>
            <a:srgbClr val="A4A3A4"/>
          </p15:clr>
        </p15:guide>
        <p15:guide id="2" pos="45"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gm8RTUEAKVwBl/ztyVdj6YZnCf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854"/>
    <a:srgbClr val="FF9800"/>
    <a:srgbClr val="FF9999"/>
    <a:srgbClr val="FF6699"/>
    <a:srgbClr val="FF3399"/>
    <a:srgbClr val="9999FF"/>
    <a:srgbClr val="00B0F0"/>
    <a:srgbClr val="3F5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E4520-1CC4-4146-A726-E16F62E17AB8}" v="15" dt="2026-04-26T06:41:09.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80000" autoAdjust="0"/>
  </p:normalViewPr>
  <p:slideViewPr>
    <p:cSldViewPr snapToGrid="0">
      <p:cViewPr varScale="1">
        <p:scale>
          <a:sx n="87" d="100"/>
          <a:sy n="87" d="100"/>
        </p:scale>
        <p:origin x="1392" y="82"/>
      </p:cViewPr>
      <p:guideLst>
        <p:guide orient="horz" pos="667"/>
        <p:guide pos="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60" Type="http://customschemas.google.com/relationships/presentationmetadata" Target="metadata"/><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Castro De Hallgren" userId="2ea49e80-0a80-40b7-94cf-4b82aa7f205a" providerId="ADAL" clId="{C2A6A3D6-36BD-4AD9-902F-B7BC82342373}"/>
    <pc:docChg chg="undo redo custSel addSld delSld modSld sldOrd">
      <pc:chgData name="Sara Castro De Hallgren" userId="2ea49e80-0a80-40b7-94cf-4b82aa7f205a" providerId="ADAL" clId="{C2A6A3D6-36BD-4AD9-902F-B7BC82342373}" dt="2026-04-26T07:35:38.988" v="4163" actId="20577"/>
      <pc:docMkLst>
        <pc:docMk/>
      </pc:docMkLst>
      <pc:sldChg chg="modSp mod">
        <pc:chgData name="Sara Castro De Hallgren" userId="2ea49e80-0a80-40b7-94cf-4b82aa7f205a" providerId="ADAL" clId="{C2A6A3D6-36BD-4AD9-902F-B7BC82342373}" dt="2026-04-24T10:15:54.508" v="3262" actId="1035"/>
        <pc:sldMkLst>
          <pc:docMk/>
          <pc:sldMk cId="0" sldId="256"/>
        </pc:sldMkLst>
        <pc:spChg chg="mod">
          <ac:chgData name="Sara Castro De Hallgren" userId="2ea49e80-0a80-40b7-94cf-4b82aa7f205a" providerId="ADAL" clId="{C2A6A3D6-36BD-4AD9-902F-B7BC82342373}" dt="2026-04-24T10:14:49.803" v="3256" actId="2711"/>
          <ac:spMkLst>
            <pc:docMk/>
            <pc:sldMk cId="0" sldId="256"/>
            <ac:spMk id="94" creationId="{00000000-0000-0000-0000-000000000000}"/>
          </ac:spMkLst>
        </pc:spChg>
        <pc:spChg chg="mod">
          <ac:chgData name="Sara Castro De Hallgren" userId="2ea49e80-0a80-40b7-94cf-4b82aa7f205a" providerId="ADAL" clId="{C2A6A3D6-36BD-4AD9-902F-B7BC82342373}" dt="2026-04-23T08:15:00.289" v="50" actId="1076"/>
          <ac:spMkLst>
            <pc:docMk/>
            <pc:sldMk cId="0" sldId="256"/>
            <ac:spMk id="234" creationId="{00000000-0000-0000-0000-000000000000}"/>
          </ac:spMkLst>
        </pc:spChg>
        <pc:spChg chg="mod">
          <ac:chgData name="Sara Castro De Hallgren" userId="2ea49e80-0a80-40b7-94cf-4b82aa7f205a" providerId="ADAL" clId="{C2A6A3D6-36BD-4AD9-902F-B7BC82342373}" dt="2026-04-24T10:15:54.508" v="3262" actId="1035"/>
          <ac:spMkLst>
            <pc:docMk/>
            <pc:sldMk cId="0" sldId="256"/>
            <ac:spMk id="235" creationId="{00000000-0000-0000-0000-000000000000}"/>
          </ac:spMkLst>
        </pc:spChg>
      </pc:sldChg>
      <pc:sldChg chg="modSp mod">
        <pc:chgData name="Sara Castro De Hallgren" userId="2ea49e80-0a80-40b7-94cf-4b82aa7f205a" providerId="ADAL" clId="{C2A6A3D6-36BD-4AD9-902F-B7BC82342373}" dt="2026-04-24T02:18:46.648" v="2091" actId="255"/>
        <pc:sldMkLst>
          <pc:docMk/>
          <pc:sldMk cId="0" sldId="257"/>
        </pc:sldMkLst>
        <pc:spChg chg="mod">
          <ac:chgData name="Sara Castro De Hallgren" userId="2ea49e80-0a80-40b7-94cf-4b82aa7f205a" providerId="ADAL" clId="{C2A6A3D6-36BD-4AD9-902F-B7BC82342373}" dt="2026-04-24T02:17:52.546" v="2087" actId="403"/>
          <ac:spMkLst>
            <pc:docMk/>
            <pc:sldMk cId="0" sldId="257"/>
            <ac:spMk id="256" creationId="{00000000-0000-0000-0000-000000000000}"/>
          </ac:spMkLst>
        </pc:spChg>
        <pc:spChg chg="mod">
          <ac:chgData name="Sara Castro De Hallgren" userId="2ea49e80-0a80-40b7-94cf-4b82aa7f205a" providerId="ADAL" clId="{C2A6A3D6-36BD-4AD9-902F-B7BC82342373}" dt="2026-04-24T02:17:52.546" v="2087" actId="403"/>
          <ac:spMkLst>
            <pc:docMk/>
            <pc:sldMk cId="0" sldId="257"/>
            <ac:spMk id="257" creationId="{00000000-0000-0000-0000-000000000000}"/>
          </ac:spMkLst>
        </pc:spChg>
        <pc:spChg chg="mod">
          <ac:chgData name="Sara Castro De Hallgren" userId="2ea49e80-0a80-40b7-94cf-4b82aa7f205a" providerId="ADAL" clId="{C2A6A3D6-36BD-4AD9-902F-B7BC82342373}" dt="2026-04-24T02:17:52.546" v="2087" actId="403"/>
          <ac:spMkLst>
            <pc:docMk/>
            <pc:sldMk cId="0" sldId="257"/>
            <ac:spMk id="258" creationId="{00000000-0000-0000-0000-000000000000}"/>
          </ac:spMkLst>
        </pc:spChg>
        <pc:spChg chg="mod">
          <ac:chgData name="Sara Castro De Hallgren" userId="2ea49e80-0a80-40b7-94cf-4b82aa7f205a" providerId="ADAL" clId="{C2A6A3D6-36BD-4AD9-902F-B7BC82342373}" dt="2026-04-24T02:17:52.546" v="2087" actId="403"/>
          <ac:spMkLst>
            <pc:docMk/>
            <pc:sldMk cId="0" sldId="257"/>
            <ac:spMk id="265" creationId="{00000000-0000-0000-0000-000000000000}"/>
          </ac:spMkLst>
        </pc:spChg>
        <pc:spChg chg="mod">
          <ac:chgData name="Sara Castro De Hallgren" userId="2ea49e80-0a80-40b7-94cf-4b82aa7f205a" providerId="ADAL" clId="{C2A6A3D6-36BD-4AD9-902F-B7BC82342373}" dt="2026-04-24T02:17:52.546" v="2087" actId="403"/>
          <ac:spMkLst>
            <pc:docMk/>
            <pc:sldMk cId="0" sldId="257"/>
            <ac:spMk id="282" creationId="{00000000-0000-0000-0000-000000000000}"/>
          </ac:spMkLst>
        </pc:spChg>
        <pc:spChg chg="mod">
          <ac:chgData name="Sara Castro De Hallgren" userId="2ea49e80-0a80-40b7-94cf-4b82aa7f205a" providerId="ADAL" clId="{C2A6A3D6-36BD-4AD9-902F-B7BC82342373}" dt="2026-04-24T02:17:52.546" v="2087" actId="403"/>
          <ac:spMkLst>
            <pc:docMk/>
            <pc:sldMk cId="0" sldId="257"/>
            <ac:spMk id="283" creationId="{00000000-0000-0000-0000-000000000000}"/>
          </ac:spMkLst>
        </pc:spChg>
        <pc:spChg chg="mod">
          <ac:chgData name="Sara Castro De Hallgren" userId="2ea49e80-0a80-40b7-94cf-4b82aa7f205a" providerId="ADAL" clId="{C2A6A3D6-36BD-4AD9-902F-B7BC82342373}" dt="2026-04-24T02:17:52.546" v="2087" actId="403"/>
          <ac:spMkLst>
            <pc:docMk/>
            <pc:sldMk cId="0" sldId="257"/>
            <ac:spMk id="308" creationId="{00000000-0000-0000-0000-000000000000}"/>
          </ac:spMkLst>
        </pc:spChg>
        <pc:spChg chg="mod">
          <ac:chgData name="Sara Castro De Hallgren" userId="2ea49e80-0a80-40b7-94cf-4b82aa7f205a" providerId="ADAL" clId="{C2A6A3D6-36BD-4AD9-902F-B7BC82342373}" dt="2026-04-24T02:17:52.546" v="2087" actId="403"/>
          <ac:spMkLst>
            <pc:docMk/>
            <pc:sldMk cId="0" sldId="257"/>
            <ac:spMk id="309" creationId="{00000000-0000-0000-0000-000000000000}"/>
          </ac:spMkLst>
        </pc:spChg>
        <pc:spChg chg="mod">
          <ac:chgData name="Sara Castro De Hallgren" userId="2ea49e80-0a80-40b7-94cf-4b82aa7f205a" providerId="ADAL" clId="{C2A6A3D6-36BD-4AD9-902F-B7BC82342373}" dt="2026-04-24T02:17:52.546" v="2087" actId="403"/>
          <ac:spMkLst>
            <pc:docMk/>
            <pc:sldMk cId="0" sldId="257"/>
            <ac:spMk id="312" creationId="{00000000-0000-0000-0000-000000000000}"/>
          </ac:spMkLst>
        </pc:spChg>
        <pc:spChg chg="mod">
          <ac:chgData name="Sara Castro De Hallgren" userId="2ea49e80-0a80-40b7-94cf-4b82aa7f205a" providerId="ADAL" clId="{C2A6A3D6-36BD-4AD9-902F-B7BC82342373}" dt="2026-04-24T02:18:46.648" v="2091" actId="255"/>
          <ac:spMkLst>
            <pc:docMk/>
            <pc:sldMk cId="0" sldId="257"/>
            <ac:spMk id="313" creationId="{00000000-0000-0000-0000-000000000000}"/>
          </ac:spMkLst>
        </pc:spChg>
        <pc:spChg chg="mod">
          <ac:chgData name="Sara Castro De Hallgren" userId="2ea49e80-0a80-40b7-94cf-4b82aa7f205a" providerId="ADAL" clId="{C2A6A3D6-36BD-4AD9-902F-B7BC82342373}" dt="2026-04-24T02:17:52.546" v="2087" actId="403"/>
          <ac:spMkLst>
            <pc:docMk/>
            <pc:sldMk cId="0" sldId="257"/>
            <ac:spMk id="314" creationId="{00000000-0000-0000-0000-000000000000}"/>
          </ac:spMkLst>
        </pc:spChg>
        <pc:spChg chg="mod">
          <ac:chgData name="Sara Castro De Hallgren" userId="2ea49e80-0a80-40b7-94cf-4b82aa7f205a" providerId="ADAL" clId="{C2A6A3D6-36BD-4AD9-902F-B7BC82342373}" dt="2026-04-23T08:15:47.275" v="58" actId="1076"/>
          <ac:spMkLst>
            <pc:docMk/>
            <pc:sldMk cId="0" sldId="257"/>
            <ac:spMk id="322" creationId="{00000000-0000-0000-0000-000000000000}"/>
          </ac:spMkLst>
        </pc:spChg>
        <pc:spChg chg="mod">
          <ac:chgData name="Sara Castro De Hallgren" userId="2ea49e80-0a80-40b7-94cf-4b82aa7f205a" providerId="ADAL" clId="{C2A6A3D6-36BD-4AD9-902F-B7BC82342373}" dt="2026-04-23T08:31:58.732" v="65" actId="20577"/>
          <ac:spMkLst>
            <pc:docMk/>
            <pc:sldMk cId="0" sldId="257"/>
            <ac:spMk id="323" creationId="{00000000-0000-0000-0000-000000000000}"/>
          </ac:spMkLst>
        </pc:spChg>
      </pc:sldChg>
      <pc:sldChg chg="modSp del mod ord modShow">
        <pc:chgData name="Sara Castro De Hallgren" userId="2ea49e80-0a80-40b7-94cf-4b82aa7f205a" providerId="ADAL" clId="{C2A6A3D6-36BD-4AD9-902F-B7BC82342373}" dt="2026-04-26T03:40:37.410" v="3965" actId="2696"/>
        <pc:sldMkLst>
          <pc:docMk/>
          <pc:sldMk cId="0" sldId="259"/>
        </pc:sldMkLst>
      </pc:sldChg>
      <pc:sldChg chg="addSp modSp add mod">
        <pc:chgData name="Sara Castro De Hallgren" userId="2ea49e80-0a80-40b7-94cf-4b82aa7f205a" providerId="ADAL" clId="{C2A6A3D6-36BD-4AD9-902F-B7BC82342373}" dt="2026-04-26T06:15:23.516" v="4007" actId="20577"/>
        <pc:sldMkLst>
          <pc:docMk/>
          <pc:sldMk cId="2974790838" sldId="259"/>
        </pc:sldMkLst>
        <pc:spChg chg="add mod">
          <ac:chgData name="Sara Castro De Hallgren" userId="2ea49e80-0a80-40b7-94cf-4b82aa7f205a" providerId="ADAL" clId="{C2A6A3D6-36BD-4AD9-902F-B7BC82342373}" dt="2026-04-26T06:15:13.772" v="4004" actId="1076"/>
          <ac:spMkLst>
            <pc:docMk/>
            <pc:sldMk cId="2974790838" sldId="259"/>
            <ac:spMk id="2" creationId="{B14E69D7-E11B-9C4E-2785-1EE5198DDBF5}"/>
          </ac:spMkLst>
        </pc:spChg>
        <pc:spChg chg="mod">
          <ac:chgData name="Sara Castro De Hallgren" userId="2ea49e80-0a80-40b7-94cf-4b82aa7f205a" providerId="ADAL" clId="{C2A6A3D6-36BD-4AD9-902F-B7BC82342373}" dt="2026-04-26T06:15:23.516" v="4007" actId="20577"/>
          <ac:spMkLst>
            <pc:docMk/>
            <pc:sldMk cId="2974790838" sldId="259"/>
            <ac:spMk id="3" creationId="{00000000-0000-0000-0000-000000000000}"/>
          </ac:spMkLst>
        </pc:spChg>
      </pc:sldChg>
      <pc:sldChg chg="modSp mod ord">
        <pc:chgData name="Sara Castro De Hallgren" userId="2ea49e80-0a80-40b7-94cf-4b82aa7f205a" providerId="ADAL" clId="{C2A6A3D6-36BD-4AD9-902F-B7BC82342373}" dt="2026-04-24T10:03:46.365" v="3081" actId="403"/>
        <pc:sldMkLst>
          <pc:docMk/>
          <pc:sldMk cId="1785579248" sldId="260"/>
        </pc:sldMkLst>
        <pc:spChg chg="mod">
          <ac:chgData name="Sara Castro De Hallgren" userId="2ea49e80-0a80-40b7-94cf-4b82aa7f205a" providerId="ADAL" clId="{C2A6A3D6-36BD-4AD9-902F-B7BC82342373}" dt="2026-04-24T10:03:37.390" v="3079" actId="20577"/>
          <ac:spMkLst>
            <pc:docMk/>
            <pc:sldMk cId="1785579248" sldId="260"/>
            <ac:spMk id="3" creationId="{7DBBF996-0F42-1AE6-CA5F-FCD1C421B880}"/>
          </ac:spMkLst>
        </pc:spChg>
        <pc:spChg chg="mod">
          <ac:chgData name="Sara Castro De Hallgren" userId="2ea49e80-0a80-40b7-94cf-4b82aa7f205a" providerId="ADAL" clId="{C2A6A3D6-36BD-4AD9-902F-B7BC82342373}" dt="2026-04-24T10:03:46.365" v="3081" actId="403"/>
          <ac:spMkLst>
            <pc:docMk/>
            <pc:sldMk cId="1785579248" sldId="260"/>
            <ac:spMk id="8" creationId="{98488E03-FBE6-D709-DEE1-438B1C7D9D98}"/>
          </ac:spMkLst>
        </pc:spChg>
      </pc:sldChg>
      <pc:sldChg chg="modSp mod">
        <pc:chgData name="Sara Castro De Hallgren" userId="2ea49e80-0a80-40b7-94cf-4b82aa7f205a" providerId="ADAL" clId="{C2A6A3D6-36BD-4AD9-902F-B7BC82342373}" dt="2026-04-26T06:21:36.822" v="4085" actId="20577"/>
        <pc:sldMkLst>
          <pc:docMk/>
          <pc:sldMk cId="0" sldId="263"/>
        </pc:sldMkLst>
        <pc:spChg chg="mod">
          <ac:chgData name="Sara Castro De Hallgren" userId="2ea49e80-0a80-40b7-94cf-4b82aa7f205a" providerId="ADAL" clId="{C2A6A3D6-36BD-4AD9-902F-B7BC82342373}" dt="2026-04-24T10:17:08.696" v="3267" actId="20577"/>
          <ac:spMkLst>
            <pc:docMk/>
            <pc:sldMk cId="0" sldId="263"/>
            <ac:spMk id="7" creationId="{00000000-0000-0000-0000-000000000000}"/>
          </ac:spMkLst>
        </pc:spChg>
        <pc:spChg chg="mod">
          <ac:chgData name="Sara Castro De Hallgren" userId="2ea49e80-0a80-40b7-94cf-4b82aa7f205a" providerId="ADAL" clId="{C2A6A3D6-36BD-4AD9-902F-B7BC82342373}" dt="2026-04-26T06:21:36.822" v="4085" actId="20577"/>
          <ac:spMkLst>
            <pc:docMk/>
            <pc:sldMk cId="0" sldId="263"/>
            <ac:spMk id="30" creationId="{00000000-0000-0000-0000-000000000000}"/>
          </ac:spMkLst>
        </pc:spChg>
      </pc:sldChg>
      <pc:sldChg chg="delSp modSp add mod setBg">
        <pc:chgData name="Sara Castro De Hallgren" userId="2ea49e80-0a80-40b7-94cf-4b82aa7f205a" providerId="ADAL" clId="{C2A6A3D6-36BD-4AD9-902F-B7BC82342373}" dt="2026-04-24T10:13:09.236" v="3244" actId="20577"/>
        <pc:sldMkLst>
          <pc:docMk/>
          <pc:sldMk cId="0" sldId="264"/>
        </pc:sldMkLst>
        <pc:spChg chg="mod">
          <ac:chgData name="Sara Castro De Hallgren" userId="2ea49e80-0a80-40b7-94cf-4b82aa7f205a" providerId="ADAL" clId="{C2A6A3D6-36BD-4AD9-902F-B7BC82342373}" dt="2026-04-24T10:13:09.236" v="3244" actId="20577"/>
          <ac:spMkLst>
            <pc:docMk/>
            <pc:sldMk cId="0" sldId="264"/>
            <ac:spMk id="7" creationId="{00000000-0000-0000-0000-000000000000}"/>
          </ac:spMkLst>
        </pc:spChg>
        <pc:spChg chg="mod">
          <ac:chgData name="Sara Castro De Hallgren" userId="2ea49e80-0a80-40b7-94cf-4b82aa7f205a" providerId="ADAL" clId="{C2A6A3D6-36BD-4AD9-902F-B7BC82342373}" dt="2026-04-24T08:21:18.734" v="2847" actId="1036"/>
          <ac:spMkLst>
            <pc:docMk/>
            <pc:sldMk cId="0" sldId="264"/>
            <ac:spMk id="9" creationId="{00000000-0000-0000-0000-000000000000}"/>
          </ac:spMkLst>
        </pc:spChg>
        <pc:graphicFrameChg chg="mod modGraphic">
          <ac:chgData name="Sara Castro De Hallgren" userId="2ea49e80-0a80-40b7-94cf-4b82aa7f205a" providerId="ADAL" clId="{C2A6A3D6-36BD-4AD9-902F-B7BC82342373}" dt="2026-04-24T08:21:10.584" v="2837" actId="403"/>
          <ac:graphicFrameMkLst>
            <pc:docMk/>
            <pc:sldMk cId="0" sldId="264"/>
            <ac:graphicFrameMk id="10" creationId="{00000000-0000-0000-0000-000000000000}"/>
          </ac:graphicFrameMkLst>
        </pc:graphicFrameChg>
      </pc:sldChg>
      <pc:sldChg chg="addSp delSp modSp mod">
        <pc:chgData name="Sara Castro De Hallgren" userId="2ea49e80-0a80-40b7-94cf-4b82aa7f205a" providerId="ADAL" clId="{C2A6A3D6-36BD-4AD9-902F-B7BC82342373}" dt="2026-04-26T06:41:28.633" v="4131" actId="207"/>
        <pc:sldMkLst>
          <pc:docMk/>
          <pc:sldMk cId="2250185328" sldId="287"/>
        </pc:sldMkLst>
        <pc:spChg chg="mod">
          <ac:chgData name="Sara Castro De Hallgren" userId="2ea49e80-0a80-40b7-94cf-4b82aa7f205a" providerId="ADAL" clId="{C2A6A3D6-36BD-4AD9-902F-B7BC82342373}" dt="2026-04-26T06:41:28.633" v="4131" actId="207"/>
          <ac:spMkLst>
            <pc:docMk/>
            <pc:sldMk cId="2250185328" sldId="287"/>
            <ac:spMk id="407" creationId="{00000000-0000-0000-0000-000000000000}"/>
          </ac:spMkLst>
        </pc:spChg>
        <pc:grpChg chg="add mod">
          <ac:chgData name="Sara Castro De Hallgren" userId="2ea49e80-0a80-40b7-94cf-4b82aa7f205a" providerId="ADAL" clId="{C2A6A3D6-36BD-4AD9-902F-B7BC82342373}" dt="2026-04-24T10:24:40.792" v="3313" actId="164"/>
          <ac:grpSpMkLst>
            <pc:docMk/>
            <pc:sldMk cId="2250185328" sldId="287"/>
            <ac:grpSpMk id="10" creationId="{868A655E-BA94-331D-9D95-769A5E18EBEE}"/>
          </ac:grpSpMkLst>
        </pc:grpChg>
        <pc:picChg chg="add mod">
          <ac:chgData name="Sara Castro De Hallgren" userId="2ea49e80-0a80-40b7-94cf-4b82aa7f205a" providerId="ADAL" clId="{C2A6A3D6-36BD-4AD9-902F-B7BC82342373}" dt="2026-04-24T10:24:53.787" v="3357" actId="1035"/>
          <ac:picMkLst>
            <pc:docMk/>
            <pc:sldMk cId="2250185328" sldId="287"/>
            <ac:picMk id="7" creationId="{724E1892-963C-A59F-FA7B-EEF9C3E54B96}"/>
          </ac:picMkLst>
        </pc:picChg>
        <pc:picChg chg="add mod">
          <ac:chgData name="Sara Castro De Hallgren" userId="2ea49e80-0a80-40b7-94cf-4b82aa7f205a" providerId="ADAL" clId="{C2A6A3D6-36BD-4AD9-902F-B7BC82342373}" dt="2026-04-24T10:24:53.787" v="3357" actId="1035"/>
          <ac:picMkLst>
            <pc:docMk/>
            <pc:sldMk cId="2250185328" sldId="287"/>
            <ac:picMk id="9" creationId="{CDD81ADA-56B6-9F08-E851-F4D14217CD29}"/>
          </ac:picMkLst>
        </pc:picChg>
      </pc:sldChg>
      <pc:sldChg chg="del ord">
        <pc:chgData name="Sara Castro De Hallgren" userId="2ea49e80-0a80-40b7-94cf-4b82aa7f205a" providerId="ADAL" clId="{C2A6A3D6-36BD-4AD9-902F-B7BC82342373}" dt="2026-04-26T03:39:54.311" v="3961" actId="2696"/>
        <pc:sldMkLst>
          <pc:docMk/>
          <pc:sldMk cId="4029393677" sldId="288"/>
        </pc:sldMkLst>
      </pc:sldChg>
      <pc:sldChg chg="add">
        <pc:chgData name="Sara Castro De Hallgren" userId="2ea49e80-0a80-40b7-94cf-4b82aa7f205a" providerId="ADAL" clId="{C2A6A3D6-36BD-4AD9-902F-B7BC82342373}" dt="2026-04-26T03:40:03.744" v="3962"/>
        <pc:sldMkLst>
          <pc:docMk/>
          <pc:sldMk cId="4118202141" sldId="288"/>
        </pc:sldMkLst>
      </pc:sldChg>
      <pc:sldChg chg="add">
        <pc:chgData name="Sara Castro De Hallgren" userId="2ea49e80-0a80-40b7-94cf-4b82aa7f205a" providerId="ADAL" clId="{C2A6A3D6-36BD-4AD9-902F-B7BC82342373}" dt="2026-04-26T03:40:03.744" v="3962"/>
        <pc:sldMkLst>
          <pc:docMk/>
          <pc:sldMk cId="1385106059" sldId="289"/>
        </pc:sldMkLst>
      </pc:sldChg>
      <pc:sldChg chg="del ord">
        <pc:chgData name="Sara Castro De Hallgren" userId="2ea49e80-0a80-40b7-94cf-4b82aa7f205a" providerId="ADAL" clId="{C2A6A3D6-36BD-4AD9-902F-B7BC82342373}" dt="2026-04-26T03:39:54.311" v="3961" actId="2696"/>
        <pc:sldMkLst>
          <pc:docMk/>
          <pc:sldMk cId="3972135198" sldId="289"/>
        </pc:sldMkLst>
      </pc:sldChg>
      <pc:sldChg chg="modSp mod">
        <pc:chgData name="Sara Castro De Hallgren" userId="2ea49e80-0a80-40b7-94cf-4b82aa7f205a" providerId="ADAL" clId="{C2A6A3D6-36BD-4AD9-902F-B7BC82342373}" dt="2026-04-26T03:25:10.527" v="3874" actId="207"/>
        <pc:sldMkLst>
          <pc:docMk/>
          <pc:sldMk cId="2971416181" sldId="291"/>
        </pc:sldMkLst>
        <pc:spChg chg="mod">
          <ac:chgData name="Sara Castro De Hallgren" userId="2ea49e80-0a80-40b7-94cf-4b82aa7f205a" providerId="ADAL" clId="{C2A6A3D6-36BD-4AD9-902F-B7BC82342373}" dt="2026-04-26T03:24:52.785" v="3873" actId="1035"/>
          <ac:spMkLst>
            <pc:docMk/>
            <pc:sldMk cId="2971416181" sldId="291"/>
            <ac:spMk id="5" creationId="{8B3A6C50-DED9-C4DD-F9C7-83ADFD674FC7}"/>
          </ac:spMkLst>
        </pc:spChg>
        <pc:spChg chg="mod">
          <ac:chgData name="Sara Castro De Hallgren" userId="2ea49e80-0a80-40b7-94cf-4b82aa7f205a" providerId="ADAL" clId="{C2A6A3D6-36BD-4AD9-902F-B7BC82342373}" dt="2026-04-26T03:23:21.321" v="3868" actId="1076"/>
          <ac:spMkLst>
            <pc:docMk/>
            <pc:sldMk cId="2971416181" sldId="291"/>
            <ac:spMk id="10" creationId="{B82F9089-C2F6-3A07-BC2A-8243FA8A71F0}"/>
          </ac:spMkLst>
        </pc:spChg>
        <pc:picChg chg="mod">
          <ac:chgData name="Sara Castro De Hallgren" userId="2ea49e80-0a80-40b7-94cf-4b82aa7f205a" providerId="ADAL" clId="{C2A6A3D6-36BD-4AD9-902F-B7BC82342373}" dt="2026-04-26T03:25:10.527" v="3874" actId="207"/>
          <ac:picMkLst>
            <pc:docMk/>
            <pc:sldMk cId="2971416181" sldId="291"/>
            <ac:picMk id="7" creationId="{6008ED3A-2B5B-4ED6-0501-32C2D43B85DD}"/>
          </ac:picMkLst>
        </pc:picChg>
      </pc:sldChg>
      <pc:sldChg chg="modSp add mod modNotesTx">
        <pc:chgData name="Sara Castro De Hallgren" userId="2ea49e80-0a80-40b7-94cf-4b82aa7f205a" providerId="ADAL" clId="{C2A6A3D6-36BD-4AD9-902F-B7BC82342373}" dt="2026-04-26T07:35:38.988" v="4163" actId="20577"/>
        <pc:sldMkLst>
          <pc:docMk/>
          <pc:sldMk cId="4280700229" sldId="293"/>
        </pc:sldMkLst>
        <pc:spChg chg="mod">
          <ac:chgData name="Sara Castro De Hallgren" userId="2ea49e80-0a80-40b7-94cf-4b82aa7f205a" providerId="ADAL" clId="{C2A6A3D6-36BD-4AD9-902F-B7BC82342373}" dt="2026-04-26T06:36:28.996" v="4123" actId="1037"/>
          <ac:spMkLst>
            <pc:docMk/>
            <pc:sldMk cId="4280700229" sldId="293"/>
            <ac:spMk id="3" creationId="{E2662D2D-FDD0-3E7C-F8E3-D3B079A282E6}"/>
          </ac:spMkLst>
        </pc:spChg>
        <pc:spChg chg="mod">
          <ac:chgData name="Sara Castro De Hallgren" userId="2ea49e80-0a80-40b7-94cf-4b82aa7f205a" providerId="ADAL" clId="{C2A6A3D6-36BD-4AD9-902F-B7BC82342373}" dt="2026-04-26T07:35:38.988" v="4163" actId="20577"/>
          <ac:spMkLst>
            <pc:docMk/>
            <pc:sldMk cId="4280700229" sldId="293"/>
            <ac:spMk id="5" creationId="{6E6695B7-C295-734D-4751-2197D9A82D1E}"/>
          </ac:spMkLst>
        </pc:spChg>
      </pc:sldChg>
      <pc:sldChg chg="addSp delSp modSp add mod">
        <pc:chgData name="Sara Castro De Hallgren" userId="2ea49e80-0a80-40b7-94cf-4b82aa7f205a" providerId="ADAL" clId="{C2A6A3D6-36BD-4AD9-902F-B7BC82342373}" dt="2026-04-26T06:05:17.065" v="3967" actId="207"/>
        <pc:sldMkLst>
          <pc:docMk/>
          <pc:sldMk cId="1030495918" sldId="294"/>
        </pc:sldMkLst>
        <pc:spChg chg="mod">
          <ac:chgData name="Sara Castro De Hallgren" userId="2ea49e80-0a80-40b7-94cf-4b82aa7f205a" providerId="ADAL" clId="{C2A6A3D6-36BD-4AD9-902F-B7BC82342373}" dt="2026-04-26T06:05:17.065" v="3967" actId="207"/>
          <ac:spMkLst>
            <pc:docMk/>
            <pc:sldMk cId="1030495918" sldId="294"/>
            <ac:spMk id="3" creationId="{B259C10B-3EC8-66F3-160A-B6FF1B82A961}"/>
          </ac:spMkLst>
        </pc:spChg>
        <pc:spChg chg="mod">
          <ac:chgData name="Sara Castro De Hallgren" userId="2ea49e80-0a80-40b7-94cf-4b82aa7f205a" providerId="ADAL" clId="{C2A6A3D6-36BD-4AD9-902F-B7BC82342373}" dt="2026-04-24T10:09:05.709" v="3138" actId="20577"/>
          <ac:spMkLst>
            <pc:docMk/>
            <pc:sldMk cId="1030495918" sldId="294"/>
            <ac:spMk id="5" creationId="{4FA9761E-2CB3-3A0F-7F03-24D913EB933F}"/>
          </ac:spMkLst>
        </pc:spChg>
        <pc:grpChg chg="add del mod ord">
          <ac:chgData name="Sara Castro De Hallgren" userId="2ea49e80-0a80-40b7-94cf-4b82aa7f205a" providerId="ADAL" clId="{C2A6A3D6-36BD-4AD9-902F-B7BC82342373}" dt="2026-04-26T03:19:28.885" v="3831" actId="478"/>
          <ac:grpSpMkLst>
            <pc:docMk/>
            <pc:sldMk cId="1030495918" sldId="294"/>
            <ac:grpSpMk id="2" creationId="{85E5B099-9070-5FA7-D23D-C0E22DFFD406}"/>
          </ac:grpSpMkLst>
        </pc:grpChg>
        <pc:picChg chg="mod">
          <ac:chgData name="Sara Castro De Hallgren" userId="2ea49e80-0a80-40b7-94cf-4b82aa7f205a" providerId="ADAL" clId="{C2A6A3D6-36BD-4AD9-902F-B7BC82342373}" dt="2026-04-26T03:19:12.197" v="3824"/>
          <ac:picMkLst>
            <pc:docMk/>
            <pc:sldMk cId="1030495918" sldId="294"/>
            <ac:picMk id="6" creationId="{4E11B73F-0A40-7B97-1FED-D7A216E08BCA}"/>
          </ac:picMkLst>
        </pc:picChg>
        <pc:picChg chg="mod">
          <ac:chgData name="Sara Castro De Hallgren" userId="2ea49e80-0a80-40b7-94cf-4b82aa7f205a" providerId="ADAL" clId="{C2A6A3D6-36BD-4AD9-902F-B7BC82342373}" dt="2026-04-26T03:19:12.197" v="3824"/>
          <ac:picMkLst>
            <pc:docMk/>
            <pc:sldMk cId="1030495918" sldId="294"/>
            <ac:picMk id="7" creationId="{3932F2CF-B77E-AB17-1F40-D2798503388D}"/>
          </ac:picMkLst>
        </pc:picChg>
      </pc:sldChg>
      <pc:sldChg chg="modSp mod">
        <pc:chgData name="Sara Castro De Hallgren" userId="2ea49e80-0a80-40b7-94cf-4b82aa7f205a" providerId="ADAL" clId="{C2A6A3D6-36BD-4AD9-902F-B7BC82342373}" dt="2026-04-26T06:21:56.176" v="4097" actId="20577"/>
        <pc:sldMkLst>
          <pc:docMk/>
          <pc:sldMk cId="0" sldId="300"/>
        </pc:sldMkLst>
        <pc:spChg chg="mod">
          <ac:chgData name="Sara Castro De Hallgren" userId="2ea49e80-0a80-40b7-94cf-4b82aa7f205a" providerId="ADAL" clId="{C2A6A3D6-36BD-4AD9-902F-B7BC82342373}" dt="2026-04-26T06:21:56.176" v="4097" actId="20577"/>
          <ac:spMkLst>
            <pc:docMk/>
            <pc:sldMk cId="0" sldId="300"/>
            <ac:spMk id="385" creationId="{00000000-0000-0000-0000-000000000000}"/>
          </ac:spMkLst>
        </pc:spChg>
        <pc:graphicFrameChg chg="modGraphic">
          <ac:chgData name="Sara Castro De Hallgren" userId="2ea49e80-0a80-40b7-94cf-4b82aa7f205a" providerId="ADAL" clId="{C2A6A3D6-36BD-4AD9-902F-B7BC82342373}" dt="2026-04-26T03:35:50.120" v="3941" actId="113"/>
          <ac:graphicFrameMkLst>
            <pc:docMk/>
            <pc:sldMk cId="0" sldId="300"/>
            <ac:graphicFrameMk id="389" creationId="{00000000-0000-0000-0000-000000000000}"/>
          </ac:graphicFrameMkLst>
        </pc:graphicFrameChg>
        <pc:graphicFrameChg chg="modGraphic">
          <ac:chgData name="Sara Castro De Hallgren" userId="2ea49e80-0a80-40b7-94cf-4b82aa7f205a" providerId="ADAL" clId="{C2A6A3D6-36BD-4AD9-902F-B7BC82342373}" dt="2026-04-26T03:35:46.807" v="3940" actId="113"/>
          <ac:graphicFrameMkLst>
            <pc:docMk/>
            <pc:sldMk cId="0" sldId="300"/>
            <ac:graphicFrameMk id="391" creationId="{00000000-0000-0000-0000-000000000000}"/>
          </ac:graphicFrameMkLst>
        </pc:graphicFrameChg>
      </pc:sldChg>
      <pc:sldChg chg="modSp add mod">
        <pc:chgData name="Sara Castro De Hallgren" userId="2ea49e80-0a80-40b7-94cf-4b82aa7f205a" providerId="ADAL" clId="{C2A6A3D6-36BD-4AD9-902F-B7BC82342373}" dt="2026-04-26T07:33:51.840" v="4153" actId="20577"/>
        <pc:sldMkLst>
          <pc:docMk/>
          <pc:sldMk cId="1052610724" sldId="305"/>
        </pc:sldMkLst>
        <pc:spChg chg="mod">
          <ac:chgData name="Sara Castro De Hallgren" userId="2ea49e80-0a80-40b7-94cf-4b82aa7f205a" providerId="ADAL" clId="{C2A6A3D6-36BD-4AD9-902F-B7BC82342373}" dt="2026-04-26T07:20:57.789" v="4152" actId="20577"/>
          <ac:spMkLst>
            <pc:docMk/>
            <pc:sldMk cId="1052610724" sldId="305"/>
            <ac:spMk id="5" creationId="{724BE8D7-9949-9A88-8D5A-7709760D253A}"/>
          </ac:spMkLst>
        </pc:spChg>
        <pc:spChg chg="mod">
          <ac:chgData name="Sara Castro De Hallgren" userId="2ea49e80-0a80-40b7-94cf-4b82aa7f205a" providerId="ADAL" clId="{C2A6A3D6-36BD-4AD9-902F-B7BC82342373}" dt="2026-04-26T07:33:51.840" v="4153" actId="20577"/>
          <ac:spMkLst>
            <pc:docMk/>
            <pc:sldMk cId="1052610724" sldId="305"/>
            <ac:spMk id="7" creationId="{43651BF7-310E-CD2B-8A12-178825D1DF9E}"/>
          </ac:spMkLst>
        </pc:spChg>
      </pc:sldChg>
      <pc:sldChg chg="modSp del mod">
        <pc:chgData name="Sara Castro De Hallgren" userId="2ea49e80-0a80-40b7-94cf-4b82aa7f205a" providerId="ADAL" clId="{C2A6A3D6-36BD-4AD9-902F-B7BC82342373}" dt="2026-04-26T03:38:02.481" v="3956" actId="2696"/>
        <pc:sldMkLst>
          <pc:docMk/>
          <pc:sldMk cId="1245649491" sldId="305"/>
        </pc:sldMkLst>
      </pc:sldChg>
      <pc:sldChg chg="modSp add mod ord">
        <pc:chgData name="Sara Castro De Hallgren" userId="2ea49e80-0a80-40b7-94cf-4b82aa7f205a" providerId="ADAL" clId="{C2A6A3D6-36BD-4AD9-902F-B7BC82342373}" dt="2026-04-24T10:18:59.083" v="3299" actId="113"/>
        <pc:sldMkLst>
          <pc:docMk/>
          <pc:sldMk cId="3548115585" sldId="306"/>
        </pc:sldMkLst>
        <pc:spChg chg="mod">
          <ac:chgData name="Sara Castro De Hallgren" userId="2ea49e80-0a80-40b7-94cf-4b82aa7f205a" providerId="ADAL" clId="{C2A6A3D6-36BD-4AD9-902F-B7BC82342373}" dt="2026-04-24T10:18:59.083" v="3299" actId="113"/>
          <ac:spMkLst>
            <pc:docMk/>
            <pc:sldMk cId="3548115585" sldId="306"/>
            <ac:spMk id="5" creationId="{8496CEC5-7747-2C63-414A-8A953E969157}"/>
          </ac:spMkLst>
        </pc:spChg>
      </pc:sldChg>
      <pc:sldChg chg="add">
        <pc:chgData name="Sara Castro De Hallgren" userId="2ea49e80-0a80-40b7-94cf-4b82aa7f205a" providerId="ADAL" clId="{C2A6A3D6-36BD-4AD9-902F-B7BC82342373}" dt="2026-04-26T06:14:09.162" v="3999"/>
        <pc:sldMkLst>
          <pc:docMk/>
          <pc:sldMk cId="2978952171" sldId="308"/>
        </pc:sldMkLst>
      </pc:sldChg>
      <pc:sldChg chg="del mod ord modShow">
        <pc:chgData name="Sara Castro De Hallgren" userId="2ea49e80-0a80-40b7-94cf-4b82aa7f205a" providerId="ADAL" clId="{C2A6A3D6-36BD-4AD9-902F-B7BC82342373}" dt="2026-04-26T06:13:33.506" v="3998" actId="2696"/>
        <pc:sldMkLst>
          <pc:docMk/>
          <pc:sldMk cId="3506758891" sldId="308"/>
        </pc:sldMkLst>
      </pc:sldChg>
      <pc:sldChg chg="modSp mod">
        <pc:chgData name="Sara Castro De Hallgren" userId="2ea49e80-0a80-40b7-94cf-4b82aa7f205a" providerId="ADAL" clId="{C2A6A3D6-36BD-4AD9-902F-B7BC82342373}" dt="2026-04-26T06:20:07.245" v="4008" actId="13926"/>
        <pc:sldMkLst>
          <pc:docMk/>
          <pc:sldMk cId="2619794922" sldId="309"/>
        </pc:sldMkLst>
        <pc:spChg chg="mod">
          <ac:chgData name="Sara Castro De Hallgren" userId="2ea49e80-0a80-40b7-94cf-4b82aa7f205a" providerId="ADAL" clId="{C2A6A3D6-36BD-4AD9-902F-B7BC82342373}" dt="2026-04-23T12:34:37.071" v="1741" actId="1076"/>
          <ac:spMkLst>
            <pc:docMk/>
            <pc:sldMk cId="2619794922" sldId="309"/>
            <ac:spMk id="3" creationId="{E0BF70EA-9C44-CA67-0AEA-0E32E9A57B8B}"/>
          </ac:spMkLst>
        </pc:spChg>
        <pc:spChg chg="mod">
          <ac:chgData name="Sara Castro De Hallgren" userId="2ea49e80-0a80-40b7-94cf-4b82aa7f205a" providerId="ADAL" clId="{C2A6A3D6-36BD-4AD9-902F-B7BC82342373}" dt="2026-04-24T10:13:50.890" v="3249" actId="2711"/>
          <ac:spMkLst>
            <pc:docMk/>
            <pc:sldMk cId="2619794922" sldId="309"/>
            <ac:spMk id="337" creationId="{187484FC-F601-2FF9-8DCB-782682947D14}"/>
          </ac:spMkLst>
        </pc:spChg>
        <pc:spChg chg="mod">
          <ac:chgData name="Sara Castro De Hallgren" userId="2ea49e80-0a80-40b7-94cf-4b82aa7f205a" providerId="ADAL" clId="{C2A6A3D6-36BD-4AD9-902F-B7BC82342373}" dt="2026-04-24T10:13:42.362" v="3247" actId="207"/>
          <ac:spMkLst>
            <pc:docMk/>
            <pc:sldMk cId="2619794922" sldId="309"/>
            <ac:spMk id="340" creationId="{58A953BF-3643-B13A-7DBA-A0DE8BD44419}"/>
          </ac:spMkLst>
        </pc:spChg>
        <pc:spChg chg="mod">
          <ac:chgData name="Sara Castro De Hallgren" userId="2ea49e80-0a80-40b7-94cf-4b82aa7f205a" providerId="ADAL" clId="{C2A6A3D6-36BD-4AD9-902F-B7BC82342373}" dt="2026-04-23T12:34:46.242" v="1752" actId="1038"/>
          <ac:spMkLst>
            <pc:docMk/>
            <pc:sldMk cId="2619794922" sldId="309"/>
            <ac:spMk id="361" creationId="{6CA60217-A5D8-EC6D-A79F-CFE75EE846FA}"/>
          </ac:spMkLst>
        </pc:spChg>
        <pc:spChg chg="mod">
          <ac:chgData name="Sara Castro De Hallgren" userId="2ea49e80-0a80-40b7-94cf-4b82aa7f205a" providerId="ADAL" clId="{C2A6A3D6-36BD-4AD9-902F-B7BC82342373}" dt="2026-04-23T12:34:46.242" v="1752" actId="1038"/>
          <ac:spMkLst>
            <pc:docMk/>
            <pc:sldMk cId="2619794922" sldId="309"/>
            <ac:spMk id="362" creationId="{2912902D-23C6-308C-9CD6-AE344F256DF9}"/>
          </ac:spMkLst>
        </pc:spChg>
        <pc:graphicFrameChg chg="mod modGraphic">
          <ac:chgData name="Sara Castro De Hallgren" userId="2ea49e80-0a80-40b7-94cf-4b82aa7f205a" providerId="ADAL" clId="{C2A6A3D6-36BD-4AD9-902F-B7BC82342373}" dt="2026-04-26T06:20:07.245" v="4008" actId="13926"/>
          <ac:graphicFrameMkLst>
            <pc:docMk/>
            <pc:sldMk cId="2619794922" sldId="309"/>
            <ac:graphicFrameMk id="2" creationId="{B984EE0E-2E7E-A7C8-6FB3-A1384559BADA}"/>
          </ac:graphicFrameMkLst>
        </pc:graphicFrameChg>
      </pc:sldChg>
      <pc:sldChg chg="addSp delSp modSp add mod ord modShow">
        <pc:chgData name="Sara Castro De Hallgren" userId="2ea49e80-0a80-40b7-94cf-4b82aa7f205a" providerId="ADAL" clId="{C2A6A3D6-36BD-4AD9-902F-B7BC82342373}" dt="2026-04-24T10:14:57.361" v="3257" actId="2711"/>
        <pc:sldMkLst>
          <pc:docMk/>
          <pc:sldMk cId="4162885879" sldId="310"/>
        </pc:sldMkLst>
        <pc:spChg chg="add mod">
          <ac:chgData name="Sara Castro De Hallgren" userId="2ea49e80-0a80-40b7-94cf-4b82aa7f205a" providerId="ADAL" clId="{C2A6A3D6-36BD-4AD9-902F-B7BC82342373}" dt="2026-04-23T08:44:12.843" v="273" actId="20577"/>
          <ac:spMkLst>
            <pc:docMk/>
            <pc:sldMk cId="4162885879" sldId="310"/>
            <ac:spMk id="3" creationId="{C63E8486-9508-7A1F-8C74-A8029FEE742F}"/>
          </ac:spMkLst>
        </pc:spChg>
        <pc:spChg chg="add mod">
          <ac:chgData name="Sara Castro De Hallgren" userId="2ea49e80-0a80-40b7-94cf-4b82aa7f205a" providerId="ADAL" clId="{C2A6A3D6-36BD-4AD9-902F-B7BC82342373}" dt="2026-04-23T08:43:53.053" v="272" actId="20577"/>
          <ac:spMkLst>
            <pc:docMk/>
            <pc:sldMk cId="4162885879" sldId="310"/>
            <ac:spMk id="5" creationId="{79D4A786-99AC-FCA1-8CB7-9A56C5484974}"/>
          </ac:spMkLst>
        </pc:spChg>
        <pc:spChg chg="mod">
          <ac:chgData name="Sara Castro De Hallgren" userId="2ea49e80-0a80-40b7-94cf-4b82aa7f205a" providerId="ADAL" clId="{C2A6A3D6-36BD-4AD9-902F-B7BC82342373}" dt="2026-04-24T10:14:57.361" v="3257" actId="2711"/>
          <ac:spMkLst>
            <pc:docMk/>
            <pc:sldMk cId="4162885879" sldId="310"/>
            <ac:spMk id="337" creationId="{08486018-F237-9DE2-0877-52DA2BB50F6D}"/>
          </ac:spMkLst>
        </pc:spChg>
        <pc:grpChg chg="mod">
          <ac:chgData name="Sara Castro De Hallgren" userId="2ea49e80-0a80-40b7-94cf-4b82aa7f205a" providerId="ADAL" clId="{C2A6A3D6-36BD-4AD9-902F-B7BC82342373}" dt="2026-04-23T08:39:28.252" v="208" actId="1035"/>
          <ac:grpSpMkLst>
            <pc:docMk/>
            <pc:sldMk cId="4162885879" sldId="310"/>
            <ac:grpSpMk id="335" creationId="{FDE62108-2DDB-9BF5-4F08-B6EE58704A07}"/>
          </ac:grpSpMkLst>
        </pc:grpChg>
        <pc:picChg chg="add mod">
          <ac:chgData name="Sara Castro De Hallgren" userId="2ea49e80-0a80-40b7-94cf-4b82aa7f205a" providerId="ADAL" clId="{C2A6A3D6-36BD-4AD9-902F-B7BC82342373}" dt="2026-04-23T08:49:16.710" v="293" actId="14100"/>
          <ac:picMkLst>
            <pc:docMk/>
            <pc:sldMk cId="4162885879" sldId="310"/>
            <ac:picMk id="1026" creationId="{89BA1451-6F97-866F-FDF2-E991E29E8616}"/>
          </ac:picMkLst>
        </pc:picChg>
        <pc:picChg chg="add mod">
          <ac:chgData name="Sara Castro De Hallgren" userId="2ea49e80-0a80-40b7-94cf-4b82aa7f205a" providerId="ADAL" clId="{C2A6A3D6-36BD-4AD9-902F-B7BC82342373}" dt="2026-04-23T08:48:41.375" v="284" actId="1076"/>
          <ac:picMkLst>
            <pc:docMk/>
            <pc:sldMk cId="4162885879" sldId="310"/>
            <ac:picMk id="1028" creationId="{EF427941-2D5D-23F9-DABE-525887B86C64}"/>
          </ac:picMkLst>
        </pc:picChg>
        <pc:picChg chg="add mod">
          <ac:chgData name="Sara Castro De Hallgren" userId="2ea49e80-0a80-40b7-94cf-4b82aa7f205a" providerId="ADAL" clId="{C2A6A3D6-36BD-4AD9-902F-B7BC82342373}" dt="2026-04-23T08:51:10.030" v="334" actId="1037"/>
          <ac:picMkLst>
            <pc:docMk/>
            <pc:sldMk cId="4162885879" sldId="310"/>
            <ac:picMk id="1030" creationId="{5E6CE2C3-89A6-4CB8-CF6F-CEBA8573D13C}"/>
          </ac:picMkLst>
        </pc:picChg>
        <pc:picChg chg="add mod">
          <ac:chgData name="Sara Castro De Hallgren" userId="2ea49e80-0a80-40b7-94cf-4b82aa7f205a" providerId="ADAL" clId="{C2A6A3D6-36BD-4AD9-902F-B7BC82342373}" dt="2026-04-23T08:50:48.847" v="320" actId="14100"/>
          <ac:picMkLst>
            <pc:docMk/>
            <pc:sldMk cId="4162885879" sldId="310"/>
            <ac:picMk id="1032" creationId="{79FCAD01-4661-7A8F-A44A-4AB46930E993}"/>
          </ac:picMkLst>
        </pc:picChg>
        <pc:picChg chg="add mod">
          <ac:chgData name="Sara Castro De Hallgren" userId="2ea49e80-0a80-40b7-94cf-4b82aa7f205a" providerId="ADAL" clId="{C2A6A3D6-36BD-4AD9-902F-B7BC82342373}" dt="2026-04-23T08:50:53.942" v="326" actId="1038"/>
          <ac:picMkLst>
            <pc:docMk/>
            <pc:sldMk cId="4162885879" sldId="310"/>
            <ac:picMk id="1034" creationId="{2440BD06-F8FE-3604-9F47-9017BCE985F0}"/>
          </ac:picMkLst>
        </pc:picChg>
        <pc:picChg chg="add mod">
          <ac:chgData name="Sara Castro De Hallgren" userId="2ea49e80-0a80-40b7-94cf-4b82aa7f205a" providerId="ADAL" clId="{C2A6A3D6-36BD-4AD9-902F-B7BC82342373}" dt="2026-04-23T08:50:48.847" v="320" actId="14100"/>
          <ac:picMkLst>
            <pc:docMk/>
            <pc:sldMk cId="4162885879" sldId="310"/>
            <ac:picMk id="1036" creationId="{A524F048-F070-643D-9154-436BA79D0B00}"/>
          </ac:picMkLst>
        </pc:picChg>
      </pc:sldChg>
      <pc:sldChg chg="addSp delSp modSp add mod setBg">
        <pc:chgData name="Sara Castro De Hallgren" userId="2ea49e80-0a80-40b7-94cf-4b82aa7f205a" providerId="ADAL" clId="{C2A6A3D6-36BD-4AD9-902F-B7BC82342373}" dt="2026-04-26T03:36:05.525" v="3942" actId="1076"/>
        <pc:sldMkLst>
          <pc:docMk/>
          <pc:sldMk cId="0" sldId="312"/>
        </pc:sldMkLst>
        <pc:spChg chg="mod">
          <ac:chgData name="Sara Castro De Hallgren" userId="2ea49e80-0a80-40b7-94cf-4b82aa7f205a" providerId="ADAL" clId="{C2A6A3D6-36BD-4AD9-902F-B7BC82342373}" dt="2026-04-24T01:57:33.233" v="1859" actId="1035"/>
          <ac:spMkLst>
            <pc:docMk/>
            <pc:sldMk cId="0" sldId="312"/>
            <ac:spMk id="10" creationId="{00000000-0000-0000-0000-000000000000}"/>
          </ac:spMkLst>
        </pc:spChg>
        <pc:spChg chg="mod">
          <ac:chgData name="Sara Castro De Hallgren" userId="2ea49e80-0a80-40b7-94cf-4b82aa7f205a" providerId="ADAL" clId="{C2A6A3D6-36BD-4AD9-902F-B7BC82342373}" dt="2026-04-24T02:01:45.054" v="1895" actId="20577"/>
          <ac:spMkLst>
            <pc:docMk/>
            <pc:sldMk cId="0" sldId="312"/>
            <ac:spMk id="11" creationId="{00000000-0000-0000-0000-000000000000}"/>
          </ac:spMkLst>
        </pc:spChg>
        <pc:spChg chg="mod">
          <ac:chgData name="Sara Castro De Hallgren" userId="2ea49e80-0a80-40b7-94cf-4b82aa7f205a" providerId="ADAL" clId="{C2A6A3D6-36BD-4AD9-902F-B7BC82342373}" dt="2026-04-24T02:03:23.400" v="1996" actId="1076"/>
          <ac:spMkLst>
            <pc:docMk/>
            <pc:sldMk cId="0" sldId="312"/>
            <ac:spMk id="12" creationId="{00000000-0000-0000-0000-000000000000}"/>
          </ac:spMkLst>
        </pc:spChg>
        <pc:spChg chg="add del mod">
          <ac:chgData name="Sara Castro De Hallgren" userId="2ea49e80-0a80-40b7-94cf-4b82aa7f205a" providerId="ADAL" clId="{C2A6A3D6-36BD-4AD9-902F-B7BC82342373}" dt="2026-04-24T01:57:59.852" v="1878" actId="1035"/>
          <ac:spMkLst>
            <pc:docMk/>
            <pc:sldMk cId="0" sldId="312"/>
            <ac:spMk id="15" creationId="{00000000-0000-0000-0000-000000000000}"/>
          </ac:spMkLst>
        </pc:spChg>
        <pc:spChg chg="mod">
          <ac:chgData name="Sara Castro De Hallgren" userId="2ea49e80-0a80-40b7-94cf-4b82aa7f205a" providerId="ADAL" clId="{C2A6A3D6-36BD-4AD9-902F-B7BC82342373}" dt="2026-04-26T03:33:58.040" v="3916" actId="115"/>
          <ac:spMkLst>
            <pc:docMk/>
            <pc:sldMk cId="0" sldId="312"/>
            <ac:spMk id="16" creationId="{00000000-0000-0000-0000-000000000000}"/>
          </ac:spMkLst>
        </pc:spChg>
        <pc:spChg chg="mod">
          <ac:chgData name="Sara Castro De Hallgren" userId="2ea49e80-0a80-40b7-94cf-4b82aa7f205a" providerId="ADAL" clId="{C2A6A3D6-36BD-4AD9-902F-B7BC82342373}" dt="2026-04-24T02:27:25.594" v="2316" actId="1076"/>
          <ac:spMkLst>
            <pc:docMk/>
            <pc:sldMk cId="0" sldId="312"/>
            <ac:spMk id="20" creationId="{00000000-0000-0000-0000-000000000000}"/>
          </ac:spMkLst>
        </pc:spChg>
        <pc:spChg chg="mod">
          <ac:chgData name="Sara Castro De Hallgren" userId="2ea49e80-0a80-40b7-94cf-4b82aa7f205a" providerId="ADAL" clId="{C2A6A3D6-36BD-4AD9-902F-B7BC82342373}" dt="2026-04-24T02:02:13.158" v="1940" actId="21"/>
          <ac:spMkLst>
            <pc:docMk/>
            <pc:sldMk cId="0" sldId="312"/>
            <ac:spMk id="21" creationId="{00000000-0000-0000-0000-000000000000}"/>
          </ac:spMkLst>
        </pc:spChg>
        <pc:spChg chg="mod">
          <ac:chgData name="Sara Castro De Hallgren" userId="2ea49e80-0a80-40b7-94cf-4b82aa7f205a" providerId="ADAL" clId="{C2A6A3D6-36BD-4AD9-902F-B7BC82342373}" dt="2026-04-24T02:03:18.539" v="1995" actId="1076"/>
          <ac:spMkLst>
            <pc:docMk/>
            <pc:sldMk cId="0" sldId="312"/>
            <ac:spMk id="22" creationId="{00000000-0000-0000-0000-000000000000}"/>
          </ac:spMkLst>
        </pc:spChg>
        <pc:spChg chg="mod">
          <ac:chgData name="Sara Castro De Hallgren" userId="2ea49e80-0a80-40b7-94cf-4b82aa7f205a" providerId="ADAL" clId="{C2A6A3D6-36BD-4AD9-902F-B7BC82342373}" dt="2026-04-24T08:19:56.637" v="2814" actId="1035"/>
          <ac:spMkLst>
            <pc:docMk/>
            <pc:sldMk cId="0" sldId="312"/>
            <ac:spMk id="25" creationId="{00000000-0000-0000-0000-000000000000}"/>
          </ac:spMkLst>
        </pc:spChg>
        <pc:spChg chg="mod">
          <ac:chgData name="Sara Castro De Hallgren" userId="2ea49e80-0a80-40b7-94cf-4b82aa7f205a" providerId="ADAL" clId="{C2A6A3D6-36BD-4AD9-902F-B7BC82342373}" dt="2026-04-24T02:03:35.743" v="1998" actId="1076"/>
          <ac:spMkLst>
            <pc:docMk/>
            <pc:sldMk cId="0" sldId="312"/>
            <ac:spMk id="26" creationId="{00000000-0000-0000-0000-000000000000}"/>
          </ac:spMkLst>
        </pc:spChg>
        <pc:spChg chg="mod">
          <ac:chgData name="Sara Castro De Hallgren" userId="2ea49e80-0a80-40b7-94cf-4b82aa7f205a" providerId="ADAL" clId="{C2A6A3D6-36BD-4AD9-902F-B7BC82342373}" dt="2026-04-24T02:03:57.130" v="2000" actId="20577"/>
          <ac:spMkLst>
            <pc:docMk/>
            <pc:sldMk cId="0" sldId="312"/>
            <ac:spMk id="27" creationId="{00000000-0000-0000-0000-000000000000}"/>
          </ac:spMkLst>
        </pc:spChg>
        <pc:spChg chg="mod">
          <ac:chgData name="Sara Castro De Hallgren" userId="2ea49e80-0a80-40b7-94cf-4b82aa7f205a" providerId="ADAL" clId="{C2A6A3D6-36BD-4AD9-902F-B7BC82342373}" dt="2026-04-24T08:19:39.442" v="2798" actId="1076"/>
          <ac:spMkLst>
            <pc:docMk/>
            <pc:sldMk cId="0" sldId="312"/>
            <ac:spMk id="35" creationId="{00000000-0000-0000-0000-000000000000}"/>
          </ac:spMkLst>
        </pc:spChg>
        <pc:spChg chg="mod">
          <ac:chgData name="Sara Castro De Hallgren" userId="2ea49e80-0a80-40b7-94cf-4b82aa7f205a" providerId="ADAL" clId="{C2A6A3D6-36BD-4AD9-902F-B7BC82342373}" dt="2026-04-23T09:39:53.855" v="431" actId="21"/>
          <ac:spMkLst>
            <pc:docMk/>
            <pc:sldMk cId="0" sldId="312"/>
            <ac:spMk id="37" creationId="{00000000-0000-0000-0000-000000000000}"/>
          </ac:spMkLst>
        </pc:spChg>
        <pc:spChg chg="add del mod">
          <ac:chgData name="Sara Castro De Hallgren" userId="2ea49e80-0a80-40b7-94cf-4b82aa7f205a" providerId="ADAL" clId="{C2A6A3D6-36BD-4AD9-902F-B7BC82342373}" dt="2026-04-24T08:19:56.637" v="2814" actId="1035"/>
          <ac:spMkLst>
            <pc:docMk/>
            <pc:sldMk cId="0" sldId="312"/>
            <ac:spMk id="40" creationId="{A358A5DE-88A6-F1CD-7870-6B1D2B9B3025}"/>
          </ac:spMkLst>
        </pc:spChg>
        <pc:spChg chg="add mod">
          <ac:chgData name="Sara Castro De Hallgren" userId="2ea49e80-0a80-40b7-94cf-4b82aa7f205a" providerId="ADAL" clId="{C2A6A3D6-36BD-4AD9-902F-B7BC82342373}" dt="2026-04-26T03:36:05.525" v="3942" actId="1076"/>
          <ac:spMkLst>
            <pc:docMk/>
            <pc:sldMk cId="0" sldId="312"/>
            <ac:spMk id="42" creationId="{08915787-76C5-3086-63EA-345982770914}"/>
          </ac:spMkLst>
        </pc:spChg>
        <pc:spChg chg="add mod">
          <ac:chgData name="Sara Castro De Hallgren" userId="2ea49e80-0a80-40b7-94cf-4b82aa7f205a" providerId="ADAL" clId="{C2A6A3D6-36BD-4AD9-902F-B7BC82342373}" dt="2026-04-24T08:20:05.910" v="2829" actId="1035"/>
          <ac:spMkLst>
            <pc:docMk/>
            <pc:sldMk cId="0" sldId="312"/>
            <ac:spMk id="45" creationId="{ED976F39-6001-D3F7-711A-20A55EA63ED3}"/>
          </ac:spMkLst>
        </pc:spChg>
        <pc:spChg chg="add mod">
          <ac:chgData name="Sara Castro De Hallgren" userId="2ea49e80-0a80-40b7-94cf-4b82aa7f205a" providerId="ADAL" clId="{C2A6A3D6-36BD-4AD9-902F-B7BC82342373}" dt="2026-04-24T07:53:32.706" v="2786" actId="1076"/>
          <ac:spMkLst>
            <pc:docMk/>
            <pc:sldMk cId="0" sldId="312"/>
            <ac:spMk id="46" creationId="{3E7A041E-DE8A-68A6-5851-79B6F99D6935}"/>
          </ac:spMkLst>
        </pc:spChg>
        <pc:picChg chg="add mod">
          <ac:chgData name="Sara Castro De Hallgren" userId="2ea49e80-0a80-40b7-94cf-4b82aa7f205a" providerId="ADAL" clId="{C2A6A3D6-36BD-4AD9-902F-B7BC82342373}" dt="2026-04-24T07:53:36.295" v="2797" actId="1036"/>
          <ac:picMkLst>
            <pc:docMk/>
            <pc:sldMk cId="0" sldId="312"/>
            <ac:picMk id="44" creationId="{FD374470-41C0-C5DB-B221-32E14759C6B7}"/>
          </ac:picMkLst>
        </pc:picChg>
        <pc:picChg chg="add mod">
          <ac:chgData name="Sara Castro De Hallgren" userId="2ea49e80-0a80-40b7-94cf-4b82aa7f205a" providerId="ADAL" clId="{C2A6A3D6-36BD-4AD9-902F-B7BC82342373}" dt="2026-04-24T02:28:09.894" v="2399" actId="14100"/>
          <ac:picMkLst>
            <pc:docMk/>
            <pc:sldMk cId="0" sldId="312"/>
            <ac:picMk id="2050" creationId="{A35B6AED-3184-CC88-9A54-57ABA240A20B}"/>
          </ac:picMkLst>
        </pc:picChg>
      </pc:sldChg>
      <pc:sldChg chg="addSp delSp modSp add mod ord setBg">
        <pc:chgData name="Sara Castro De Hallgren" userId="2ea49e80-0a80-40b7-94cf-4b82aa7f205a" providerId="ADAL" clId="{C2A6A3D6-36BD-4AD9-902F-B7BC82342373}" dt="2026-04-26T03:22:42.634" v="3867" actId="20577"/>
        <pc:sldMkLst>
          <pc:docMk/>
          <pc:sldMk cId="0" sldId="314"/>
        </pc:sldMkLst>
        <pc:spChg chg="mod">
          <ac:chgData name="Sara Castro De Hallgren" userId="2ea49e80-0a80-40b7-94cf-4b82aa7f205a" providerId="ADAL" clId="{C2A6A3D6-36BD-4AD9-902F-B7BC82342373}" dt="2026-04-23T12:23:51.106" v="1698" actId="2711"/>
          <ac:spMkLst>
            <pc:docMk/>
            <pc:sldMk cId="0" sldId="314"/>
            <ac:spMk id="7" creationId="{00000000-0000-0000-0000-000000000000}"/>
          </ac:spMkLst>
        </pc:spChg>
        <pc:spChg chg="mod">
          <ac:chgData name="Sara Castro De Hallgren" userId="2ea49e80-0a80-40b7-94cf-4b82aa7f205a" providerId="ADAL" clId="{C2A6A3D6-36BD-4AD9-902F-B7BC82342373}" dt="2026-04-24T02:10:13.524" v="2064" actId="20577"/>
          <ac:spMkLst>
            <pc:docMk/>
            <pc:sldMk cId="0" sldId="314"/>
            <ac:spMk id="10" creationId="{00000000-0000-0000-0000-000000000000}"/>
          </ac:spMkLst>
        </pc:spChg>
        <pc:spChg chg="mod">
          <ac:chgData name="Sara Castro De Hallgren" userId="2ea49e80-0a80-40b7-94cf-4b82aa7f205a" providerId="ADAL" clId="{C2A6A3D6-36BD-4AD9-902F-B7BC82342373}" dt="2026-04-24T02:10:26.045" v="2070" actId="20577"/>
          <ac:spMkLst>
            <pc:docMk/>
            <pc:sldMk cId="0" sldId="314"/>
            <ac:spMk id="11" creationId="{00000000-0000-0000-0000-000000000000}"/>
          </ac:spMkLst>
        </pc:spChg>
        <pc:spChg chg="mod">
          <ac:chgData name="Sara Castro De Hallgren" userId="2ea49e80-0a80-40b7-94cf-4b82aa7f205a" providerId="ADAL" clId="{C2A6A3D6-36BD-4AD9-902F-B7BC82342373}" dt="2026-04-23T12:06:58.502" v="1343" actId="403"/>
          <ac:spMkLst>
            <pc:docMk/>
            <pc:sldMk cId="0" sldId="314"/>
            <ac:spMk id="14" creationId="{00000000-0000-0000-0000-000000000000}"/>
          </ac:spMkLst>
        </pc:spChg>
        <pc:spChg chg="mod">
          <ac:chgData name="Sara Castro De Hallgren" userId="2ea49e80-0a80-40b7-94cf-4b82aa7f205a" providerId="ADAL" clId="{C2A6A3D6-36BD-4AD9-902F-B7BC82342373}" dt="2026-04-26T03:22:42.634" v="3867" actId="20577"/>
          <ac:spMkLst>
            <pc:docMk/>
            <pc:sldMk cId="0" sldId="314"/>
            <ac:spMk id="15" creationId="{00000000-0000-0000-0000-000000000000}"/>
          </ac:spMkLst>
        </pc:spChg>
        <pc:spChg chg="mod">
          <ac:chgData name="Sara Castro De Hallgren" userId="2ea49e80-0a80-40b7-94cf-4b82aa7f205a" providerId="ADAL" clId="{C2A6A3D6-36BD-4AD9-902F-B7BC82342373}" dt="2026-04-23T12:06:58.502" v="1343" actId="403"/>
          <ac:spMkLst>
            <pc:docMk/>
            <pc:sldMk cId="0" sldId="314"/>
            <ac:spMk id="16" creationId="{00000000-0000-0000-0000-000000000000}"/>
          </ac:spMkLst>
        </pc:spChg>
        <pc:spChg chg="mod">
          <ac:chgData name="Sara Castro De Hallgren" userId="2ea49e80-0a80-40b7-94cf-4b82aa7f205a" providerId="ADAL" clId="{C2A6A3D6-36BD-4AD9-902F-B7BC82342373}" dt="2026-04-23T12:12:12.048" v="1375" actId="207"/>
          <ac:spMkLst>
            <pc:docMk/>
            <pc:sldMk cId="0" sldId="314"/>
            <ac:spMk id="18" creationId="{00000000-0000-0000-0000-000000000000}"/>
          </ac:spMkLst>
        </pc:spChg>
        <pc:spChg chg="mod">
          <ac:chgData name="Sara Castro De Hallgren" userId="2ea49e80-0a80-40b7-94cf-4b82aa7f205a" providerId="ADAL" clId="{C2A6A3D6-36BD-4AD9-902F-B7BC82342373}" dt="2026-04-23T12:08:38.753" v="1356" actId="207"/>
          <ac:spMkLst>
            <pc:docMk/>
            <pc:sldMk cId="0" sldId="314"/>
            <ac:spMk id="19" creationId="{00000000-0000-0000-0000-000000000000}"/>
          </ac:spMkLst>
        </pc:spChg>
        <pc:spChg chg="del mod">
          <ac:chgData name="Sara Castro De Hallgren" userId="2ea49e80-0a80-40b7-94cf-4b82aa7f205a" providerId="ADAL" clId="{C2A6A3D6-36BD-4AD9-902F-B7BC82342373}" dt="2026-04-26T03:20:56.438" v="3839" actId="478"/>
          <ac:spMkLst>
            <pc:docMk/>
            <pc:sldMk cId="0" sldId="314"/>
            <ac:spMk id="23" creationId="{00000000-0000-0000-0000-000000000000}"/>
          </ac:spMkLst>
        </pc:spChg>
        <pc:spChg chg="mod">
          <ac:chgData name="Sara Castro De Hallgren" userId="2ea49e80-0a80-40b7-94cf-4b82aa7f205a" providerId="ADAL" clId="{C2A6A3D6-36BD-4AD9-902F-B7BC82342373}" dt="2026-04-26T03:22:05.501" v="3861" actId="14100"/>
          <ac:spMkLst>
            <pc:docMk/>
            <pc:sldMk cId="0" sldId="314"/>
            <ac:spMk id="36" creationId="{00000000-0000-0000-0000-000000000000}"/>
          </ac:spMkLst>
        </pc:spChg>
        <pc:spChg chg="mod">
          <ac:chgData name="Sara Castro De Hallgren" userId="2ea49e80-0a80-40b7-94cf-4b82aa7f205a" providerId="ADAL" clId="{C2A6A3D6-36BD-4AD9-902F-B7BC82342373}" dt="2026-04-26T03:21:57.578" v="3849" actId="20577"/>
          <ac:spMkLst>
            <pc:docMk/>
            <pc:sldMk cId="0" sldId="314"/>
            <ac:spMk id="37" creationId="{00000000-0000-0000-0000-000000000000}"/>
          </ac:spMkLst>
        </pc:spChg>
        <pc:spChg chg="add del mod">
          <ac:chgData name="Sara Castro De Hallgren" userId="2ea49e80-0a80-40b7-94cf-4b82aa7f205a" providerId="ADAL" clId="{C2A6A3D6-36BD-4AD9-902F-B7BC82342373}" dt="2026-04-26T03:21:22.817" v="3844" actId="478"/>
          <ac:spMkLst>
            <pc:docMk/>
            <pc:sldMk cId="0" sldId="314"/>
            <ac:spMk id="40" creationId="{1721E29F-4E24-C87E-6D60-7F9D803D0AE4}"/>
          </ac:spMkLst>
        </pc:spChg>
        <pc:spChg chg="add del mod">
          <ac:chgData name="Sara Castro De Hallgren" userId="2ea49e80-0a80-40b7-94cf-4b82aa7f205a" providerId="ADAL" clId="{C2A6A3D6-36BD-4AD9-902F-B7BC82342373}" dt="2026-04-26T03:21:22.817" v="3844" actId="478"/>
          <ac:spMkLst>
            <pc:docMk/>
            <pc:sldMk cId="0" sldId="314"/>
            <ac:spMk id="41" creationId="{56D87456-A4DA-4230-4CF4-A5D1AC1BE3C4}"/>
          </ac:spMkLst>
        </pc:spChg>
        <pc:spChg chg="add del mod">
          <ac:chgData name="Sara Castro De Hallgren" userId="2ea49e80-0a80-40b7-94cf-4b82aa7f205a" providerId="ADAL" clId="{C2A6A3D6-36BD-4AD9-902F-B7BC82342373}" dt="2026-04-26T03:21:05.780" v="3840" actId="21"/>
          <ac:spMkLst>
            <pc:docMk/>
            <pc:sldMk cId="0" sldId="314"/>
            <ac:spMk id="42" creationId="{B02948C5-D5E6-3121-71A2-79D0ADB55632}"/>
          </ac:spMkLst>
        </pc:spChg>
        <pc:spChg chg="add del mod">
          <ac:chgData name="Sara Castro De Hallgren" userId="2ea49e80-0a80-40b7-94cf-4b82aa7f205a" providerId="ADAL" clId="{C2A6A3D6-36BD-4AD9-902F-B7BC82342373}" dt="2026-04-26T03:21:05.780" v="3840" actId="21"/>
          <ac:spMkLst>
            <pc:docMk/>
            <pc:sldMk cId="0" sldId="314"/>
            <ac:spMk id="43" creationId="{FFD31639-6D7C-951C-20AF-E27C16C265C4}"/>
          </ac:spMkLst>
        </pc:spChg>
        <pc:spChg chg="add mod">
          <ac:chgData name="Sara Castro De Hallgren" userId="2ea49e80-0a80-40b7-94cf-4b82aa7f205a" providerId="ADAL" clId="{C2A6A3D6-36BD-4AD9-902F-B7BC82342373}" dt="2026-04-26T03:21:17.219" v="3843" actId="207"/>
          <ac:spMkLst>
            <pc:docMk/>
            <pc:sldMk cId="0" sldId="314"/>
            <ac:spMk id="50" creationId="{B02948C5-D5E6-3121-71A2-79D0ADB55632}"/>
          </ac:spMkLst>
        </pc:spChg>
        <pc:spChg chg="add mod">
          <ac:chgData name="Sara Castro De Hallgren" userId="2ea49e80-0a80-40b7-94cf-4b82aa7f205a" providerId="ADAL" clId="{C2A6A3D6-36BD-4AD9-902F-B7BC82342373}" dt="2026-04-26T03:21:12.165" v="3842" actId="1076"/>
          <ac:spMkLst>
            <pc:docMk/>
            <pc:sldMk cId="0" sldId="314"/>
            <ac:spMk id="51" creationId="{FFD31639-6D7C-951C-20AF-E27C16C265C4}"/>
          </ac:spMkLst>
        </pc:spChg>
      </pc:sldChg>
      <pc:sldChg chg="addSp delSp modSp add mod ord setBg">
        <pc:chgData name="Sara Castro De Hallgren" userId="2ea49e80-0a80-40b7-94cf-4b82aa7f205a" providerId="ADAL" clId="{C2A6A3D6-36BD-4AD9-902F-B7BC82342373}" dt="2026-04-26T06:35:10.612" v="4098" actId="113"/>
        <pc:sldMkLst>
          <pc:docMk/>
          <pc:sldMk cId="0" sldId="315"/>
        </pc:sldMkLst>
        <pc:spChg chg="mod">
          <ac:chgData name="Sara Castro De Hallgren" userId="2ea49e80-0a80-40b7-94cf-4b82aa7f205a" providerId="ADAL" clId="{C2A6A3D6-36BD-4AD9-902F-B7BC82342373}" dt="2026-04-23T09:52:22.316" v="942" actId="207"/>
          <ac:spMkLst>
            <pc:docMk/>
            <pc:sldMk cId="0" sldId="315"/>
            <ac:spMk id="7" creationId="{00000000-0000-0000-0000-000000000000}"/>
          </ac:spMkLst>
        </pc:spChg>
        <pc:spChg chg="mod">
          <ac:chgData name="Sara Castro De Hallgren" userId="2ea49e80-0a80-40b7-94cf-4b82aa7f205a" providerId="ADAL" clId="{C2A6A3D6-36BD-4AD9-902F-B7BC82342373}" dt="2026-04-26T03:29:37.493" v="3911" actId="1076"/>
          <ac:spMkLst>
            <pc:docMk/>
            <pc:sldMk cId="0" sldId="315"/>
            <ac:spMk id="9" creationId="{00000000-0000-0000-0000-000000000000}"/>
          </ac:spMkLst>
        </pc:spChg>
        <pc:spChg chg="mod">
          <ac:chgData name="Sara Castro De Hallgren" userId="2ea49e80-0a80-40b7-94cf-4b82aa7f205a" providerId="ADAL" clId="{C2A6A3D6-36BD-4AD9-902F-B7BC82342373}" dt="2026-04-26T03:29:46.347" v="3913" actId="207"/>
          <ac:spMkLst>
            <pc:docMk/>
            <pc:sldMk cId="0" sldId="315"/>
            <ac:spMk id="10" creationId="{00000000-0000-0000-0000-000000000000}"/>
          </ac:spMkLst>
        </pc:spChg>
        <pc:spChg chg="mod">
          <ac:chgData name="Sara Castro De Hallgren" userId="2ea49e80-0a80-40b7-94cf-4b82aa7f205a" providerId="ADAL" clId="{C2A6A3D6-36BD-4AD9-902F-B7BC82342373}" dt="2026-04-26T03:29:41.169" v="3912" actId="1076"/>
          <ac:spMkLst>
            <pc:docMk/>
            <pc:sldMk cId="0" sldId="315"/>
            <ac:spMk id="11" creationId="{00000000-0000-0000-0000-000000000000}"/>
          </ac:spMkLst>
        </pc:spChg>
        <pc:spChg chg="mod">
          <ac:chgData name="Sara Castro De Hallgren" userId="2ea49e80-0a80-40b7-94cf-4b82aa7f205a" providerId="ADAL" clId="{C2A6A3D6-36BD-4AD9-902F-B7BC82342373}" dt="2026-04-26T06:09:06.878" v="3991" actId="20577"/>
          <ac:spMkLst>
            <pc:docMk/>
            <pc:sldMk cId="0" sldId="315"/>
            <ac:spMk id="23" creationId="{00000000-0000-0000-0000-000000000000}"/>
          </ac:spMkLst>
        </pc:spChg>
        <pc:spChg chg="add mod">
          <ac:chgData name="Sara Castro De Hallgren" userId="2ea49e80-0a80-40b7-94cf-4b82aa7f205a" providerId="ADAL" clId="{C2A6A3D6-36BD-4AD9-902F-B7BC82342373}" dt="2026-04-26T06:35:10.612" v="4098" actId="113"/>
          <ac:spMkLst>
            <pc:docMk/>
            <pc:sldMk cId="0" sldId="315"/>
            <ac:spMk id="26" creationId="{00000000-0000-0000-0000-000000000000}"/>
          </ac:spMkLst>
        </pc:spChg>
        <pc:spChg chg="add del mod">
          <ac:chgData name="Sara Castro De Hallgren" userId="2ea49e80-0a80-40b7-94cf-4b82aa7f205a" providerId="ADAL" clId="{C2A6A3D6-36BD-4AD9-902F-B7BC82342373}" dt="2026-04-26T03:28:01.679" v="3878" actId="478"/>
          <ac:spMkLst>
            <pc:docMk/>
            <pc:sldMk cId="0" sldId="315"/>
            <ac:spMk id="27" creationId="{00000000-0000-0000-0000-000000000000}"/>
          </ac:spMkLst>
        </pc:spChg>
        <pc:spChg chg="add del mod">
          <ac:chgData name="Sara Castro De Hallgren" userId="2ea49e80-0a80-40b7-94cf-4b82aa7f205a" providerId="ADAL" clId="{C2A6A3D6-36BD-4AD9-902F-B7BC82342373}" dt="2026-04-26T03:28:14.425" v="3884" actId="478"/>
          <ac:spMkLst>
            <pc:docMk/>
            <pc:sldMk cId="0" sldId="315"/>
            <ac:spMk id="29" creationId="{00000000-0000-0000-0000-000000000000}"/>
          </ac:spMkLst>
        </pc:spChg>
        <pc:spChg chg="add mod">
          <ac:chgData name="Sara Castro De Hallgren" userId="2ea49e80-0a80-40b7-94cf-4b82aa7f205a" providerId="ADAL" clId="{C2A6A3D6-36BD-4AD9-902F-B7BC82342373}" dt="2026-04-24T10:27:39.366" v="3370" actId="207"/>
          <ac:spMkLst>
            <pc:docMk/>
            <pc:sldMk cId="0" sldId="315"/>
            <ac:spMk id="31" creationId="{E5294AF8-3EBF-D664-B06C-5B66194EAA79}"/>
          </ac:spMkLst>
        </pc:spChg>
        <pc:graphicFrameChg chg="mod">
          <ac:chgData name="Sara Castro De Hallgren" userId="2ea49e80-0a80-40b7-94cf-4b82aa7f205a" providerId="ADAL" clId="{C2A6A3D6-36BD-4AD9-902F-B7BC82342373}" dt="2026-04-24T10:27:47.186" v="3372" actId="403"/>
          <ac:graphicFrameMkLst>
            <pc:docMk/>
            <pc:sldMk cId="0" sldId="315"/>
            <ac:graphicFrameMk id="8" creationId="{00000000-0000-0000-0000-000000000000}"/>
          </ac:graphicFrameMkLst>
        </pc:graphicFrameChg>
      </pc:sldChg>
      <pc:sldChg chg="addSp delSp modSp add mod">
        <pc:chgData name="Sara Castro De Hallgren" userId="2ea49e80-0a80-40b7-94cf-4b82aa7f205a" providerId="ADAL" clId="{C2A6A3D6-36BD-4AD9-902F-B7BC82342373}" dt="2026-04-26T06:44:44.993" v="4146" actId="1036"/>
        <pc:sldMkLst>
          <pc:docMk/>
          <pc:sldMk cId="4194136312" sldId="316"/>
        </pc:sldMkLst>
        <pc:spChg chg="mod">
          <ac:chgData name="Sara Castro De Hallgren" userId="2ea49e80-0a80-40b7-94cf-4b82aa7f205a" providerId="ADAL" clId="{C2A6A3D6-36BD-4AD9-902F-B7BC82342373}" dt="2026-04-23T11:53:20.505" v="1275"/>
          <ac:spMkLst>
            <pc:docMk/>
            <pc:sldMk cId="4194136312" sldId="316"/>
            <ac:spMk id="6" creationId="{E7BF7CC6-AA9A-F447-93B5-4F8BDBD51260}"/>
          </ac:spMkLst>
        </pc:spChg>
        <pc:spChg chg="add mod">
          <ac:chgData name="Sara Castro De Hallgren" userId="2ea49e80-0a80-40b7-94cf-4b82aa7f205a" providerId="ADAL" clId="{C2A6A3D6-36BD-4AD9-902F-B7BC82342373}" dt="2026-04-26T06:40:32.134" v="4124" actId="1076"/>
          <ac:spMkLst>
            <pc:docMk/>
            <pc:sldMk cId="4194136312" sldId="316"/>
            <ac:spMk id="9" creationId="{63612D41-C406-C052-CEAB-8981ABB7E711}"/>
          </ac:spMkLst>
        </pc:spChg>
        <pc:grpChg chg="add del mod">
          <ac:chgData name="Sara Castro De Hallgren" userId="2ea49e80-0a80-40b7-94cf-4b82aa7f205a" providerId="ADAL" clId="{C2A6A3D6-36BD-4AD9-902F-B7BC82342373}" dt="2026-04-26T03:19:00.779" v="3822" actId="21"/>
          <ac:grpSpMkLst>
            <pc:docMk/>
            <pc:sldMk cId="4194136312" sldId="316"/>
            <ac:grpSpMk id="5" creationId="{85E5B099-9070-5FA7-D23D-C0E22DFFD406}"/>
          </ac:grpSpMkLst>
        </pc:grpChg>
        <pc:picChg chg="mod">
          <ac:chgData name="Sara Castro De Hallgren" userId="2ea49e80-0a80-40b7-94cf-4b82aa7f205a" providerId="ADAL" clId="{C2A6A3D6-36BD-4AD9-902F-B7BC82342373}" dt="2026-04-26T06:44:44.993" v="4146" actId="1036"/>
          <ac:picMkLst>
            <pc:docMk/>
            <pc:sldMk cId="4194136312" sldId="316"/>
            <ac:picMk id="8" creationId="{EC70B5D7-8623-223F-3EE0-C7FEF37C9E3B}"/>
          </ac:picMkLst>
        </pc:picChg>
      </pc:sldChg>
      <pc:sldChg chg="addSp delSp modSp add mod ord">
        <pc:chgData name="Sara Castro De Hallgren" userId="2ea49e80-0a80-40b7-94cf-4b82aa7f205a" providerId="ADAL" clId="{C2A6A3D6-36BD-4AD9-902F-B7BC82342373}" dt="2026-04-26T03:32:11.710" v="3915"/>
        <pc:sldMkLst>
          <pc:docMk/>
          <pc:sldMk cId="3476164517" sldId="317"/>
        </pc:sldMkLst>
        <pc:spChg chg="add mod">
          <ac:chgData name="Sara Castro De Hallgren" userId="2ea49e80-0a80-40b7-94cf-4b82aa7f205a" providerId="ADAL" clId="{C2A6A3D6-36BD-4AD9-902F-B7BC82342373}" dt="2026-04-24T10:39:41.203" v="3799" actId="1037"/>
          <ac:spMkLst>
            <pc:docMk/>
            <pc:sldMk cId="3476164517" sldId="317"/>
            <ac:spMk id="2" creationId="{8F904927-6812-4B0C-1CD0-B3F7BD88E04E}"/>
          </ac:spMkLst>
        </pc:spChg>
        <pc:spChg chg="mod">
          <ac:chgData name="Sara Castro De Hallgren" userId="2ea49e80-0a80-40b7-94cf-4b82aa7f205a" providerId="ADAL" clId="{C2A6A3D6-36BD-4AD9-902F-B7BC82342373}" dt="2026-04-24T10:37:42.219" v="3647" actId="20577"/>
          <ac:spMkLst>
            <pc:docMk/>
            <pc:sldMk cId="3476164517" sldId="317"/>
            <ac:spMk id="3" creationId="{7F4C1BA7-49D0-2E3C-EF0B-BD36E6A8399F}"/>
          </ac:spMkLst>
        </pc:spChg>
        <pc:spChg chg="add mod">
          <ac:chgData name="Sara Castro De Hallgren" userId="2ea49e80-0a80-40b7-94cf-4b82aa7f205a" providerId="ADAL" clId="{C2A6A3D6-36BD-4AD9-902F-B7BC82342373}" dt="2026-04-24T10:39:41.203" v="3799" actId="1037"/>
          <ac:spMkLst>
            <pc:docMk/>
            <pc:sldMk cId="3476164517" sldId="317"/>
            <ac:spMk id="4" creationId="{10136B24-4E18-CFC5-4211-F9626D737358}"/>
          </ac:spMkLst>
        </pc:spChg>
        <pc:spChg chg="mod">
          <ac:chgData name="Sara Castro De Hallgren" userId="2ea49e80-0a80-40b7-94cf-4b82aa7f205a" providerId="ADAL" clId="{C2A6A3D6-36BD-4AD9-902F-B7BC82342373}" dt="2026-04-24T10:29:20.438" v="3409" actId="20577"/>
          <ac:spMkLst>
            <pc:docMk/>
            <pc:sldMk cId="3476164517" sldId="317"/>
            <ac:spMk id="6" creationId="{4AE31847-7899-5E50-F3EC-098DC021B0C0}"/>
          </ac:spMkLst>
        </pc:spChg>
        <pc:spChg chg="mod">
          <ac:chgData name="Sara Castro De Hallgren" userId="2ea49e80-0a80-40b7-94cf-4b82aa7f205a" providerId="ADAL" clId="{C2A6A3D6-36BD-4AD9-902F-B7BC82342373}" dt="2026-04-24T10:29:28.941" v="3430" actId="20577"/>
          <ac:spMkLst>
            <pc:docMk/>
            <pc:sldMk cId="3476164517" sldId="317"/>
            <ac:spMk id="7" creationId="{6B3EE735-8463-7782-931F-367B0F5B9C22}"/>
          </ac:spMkLst>
        </pc:spChg>
        <pc:spChg chg="mod">
          <ac:chgData name="Sara Castro De Hallgren" userId="2ea49e80-0a80-40b7-94cf-4b82aa7f205a" providerId="ADAL" clId="{C2A6A3D6-36BD-4AD9-902F-B7BC82342373}" dt="2026-04-24T10:32:08.613" v="3475" actId="403"/>
          <ac:spMkLst>
            <pc:docMk/>
            <pc:sldMk cId="3476164517" sldId="317"/>
            <ac:spMk id="8" creationId="{C77B3ED7-9986-1C62-470C-3A505FF210DC}"/>
          </ac:spMkLst>
        </pc:spChg>
        <pc:spChg chg="mod">
          <ac:chgData name="Sara Castro De Hallgren" userId="2ea49e80-0a80-40b7-94cf-4b82aa7f205a" providerId="ADAL" clId="{C2A6A3D6-36BD-4AD9-902F-B7BC82342373}" dt="2026-04-24T10:31:47.996" v="3472" actId="207"/>
          <ac:spMkLst>
            <pc:docMk/>
            <pc:sldMk cId="3476164517" sldId="317"/>
            <ac:spMk id="10" creationId="{CC6FCAB0-170D-8C68-A277-8A75999F598A}"/>
          </ac:spMkLst>
        </pc:spChg>
        <pc:spChg chg="mod">
          <ac:chgData name="Sara Castro De Hallgren" userId="2ea49e80-0a80-40b7-94cf-4b82aa7f205a" providerId="ADAL" clId="{C2A6A3D6-36BD-4AD9-902F-B7BC82342373}" dt="2026-04-24T10:29:47.762" v="3446" actId="20577"/>
          <ac:spMkLst>
            <pc:docMk/>
            <pc:sldMk cId="3476164517" sldId="317"/>
            <ac:spMk id="11" creationId="{CBD6CCEA-A717-ED02-8C7F-7B45FD36F0C1}"/>
          </ac:spMkLst>
        </pc:spChg>
        <pc:spChg chg="mod">
          <ac:chgData name="Sara Castro De Hallgren" userId="2ea49e80-0a80-40b7-94cf-4b82aa7f205a" providerId="ADAL" clId="{C2A6A3D6-36BD-4AD9-902F-B7BC82342373}" dt="2026-04-24T10:32:08.613" v="3475" actId="403"/>
          <ac:spMkLst>
            <pc:docMk/>
            <pc:sldMk cId="3476164517" sldId="317"/>
            <ac:spMk id="12" creationId="{D69884A5-FF7B-DC6A-BE54-2C7822E40332}"/>
          </ac:spMkLst>
        </pc:spChg>
        <pc:spChg chg="mod">
          <ac:chgData name="Sara Castro De Hallgren" userId="2ea49e80-0a80-40b7-94cf-4b82aa7f205a" providerId="ADAL" clId="{C2A6A3D6-36BD-4AD9-902F-B7BC82342373}" dt="2026-04-24T10:31:56.933" v="3473" actId="208"/>
          <ac:spMkLst>
            <pc:docMk/>
            <pc:sldMk cId="3476164517" sldId="317"/>
            <ac:spMk id="14" creationId="{ACF7CECA-7B47-C783-CF40-DC87A7A0307B}"/>
          </ac:spMkLst>
        </pc:spChg>
        <pc:spChg chg="mod">
          <ac:chgData name="Sara Castro De Hallgren" userId="2ea49e80-0a80-40b7-94cf-4b82aa7f205a" providerId="ADAL" clId="{C2A6A3D6-36BD-4AD9-902F-B7BC82342373}" dt="2026-04-24T10:29:51.406" v="3450" actId="20577"/>
          <ac:spMkLst>
            <pc:docMk/>
            <pc:sldMk cId="3476164517" sldId="317"/>
            <ac:spMk id="15" creationId="{8B4DBD42-6E49-1952-912F-451D9D8D5D4D}"/>
          </ac:spMkLst>
        </pc:spChg>
        <pc:spChg chg="mod">
          <ac:chgData name="Sara Castro De Hallgren" userId="2ea49e80-0a80-40b7-94cf-4b82aa7f205a" providerId="ADAL" clId="{C2A6A3D6-36BD-4AD9-902F-B7BC82342373}" dt="2026-04-24T10:32:08.613" v="3475" actId="403"/>
          <ac:spMkLst>
            <pc:docMk/>
            <pc:sldMk cId="3476164517" sldId="317"/>
            <ac:spMk id="16" creationId="{A9F217BD-80AB-C825-3C2A-29D5E06B7144}"/>
          </ac:spMkLst>
        </pc:spChg>
        <pc:spChg chg="add mod">
          <ac:chgData name="Sara Castro De Hallgren" userId="2ea49e80-0a80-40b7-94cf-4b82aa7f205a" providerId="ADAL" clId="{C2A6A3D6-36BD-4AD9-902F-B7BC82342373}" dt="2026-04-24T10:39:41.203" v="3799" actId="1037"/>
          <ac:spMkLst>
            <pc:docMk/>
            <pc:sldMk cId="3476164517" sldId="317"/>
            <ac:spMk id="19" creationId="{9B808CCE-FDAE-F14B-B93C-5E9BC3B7C513}"/>
          </ac:spMkLst>
        </pc:spChg>
        <pc:spChg chg="add mod">
          <ac:chgData name="Sara Castro De Hallgren" userId="2ea49e80-0a80-40b7-94cf-4b82aa7f205a" providerId="ADAL" clId="{C2A6A3D6-36BD-4AD9-902F-B7BC82342373}" dt="2026-04-24T10:39:28.518" v="3760" actId="20577"/>
          <ac:spMkLst>
            <pc:docMk/>
            <pc:sldMk cId="3476164517" sldId="317"/>
            <ac:spMk id="22" creationId="{D6E5F70A-8B4D-CC73-B876-409D35FF4B26}"/>
          </ac:spMkLst>
        </pc:spChg>
        <pc:picChg chg="add mod">
          <ac:chgData name="Sara Castro De Hallgren" userId="2ea49e80-0a80-40b7-94cf-4b82aa7f205a" providerId="ADAL" clId="{C2A6A3D6-36BD-4AD9-902F-B7BC82342373}" dt="2026-04-24T10:39:51.543" v="3801" actId="1076"/>
          <ac:picMkLst>
            <pc:docMk/>
            <pc:sldMk cId="3476164517" sldId="317"/>
            <ac:picMk id="24" creationId="{42133CAA-2234-C158-FA1E-FF6A6476D663}"/>
          </ac:picMkLst>
        </pc:picChg>
      </pc:sldChg>
      <pc:sldMasterChg chg="delSldLayout">
        <pc:chgData name="Sara Castro De Hallgren" userId="2ea49e80-0a80-40b7-94cf-4b82aa7f205a" providerId="ADAL" clId="{C2A6A3D6-36BD-4AD9-902F-B7BC82342373}" dt="2026-04-23T11:55:14.995" v="1286" actId="47"/>
        <pc:sldMasterMkLst>
          <pc:docMk/>
          <pc:sldMasterMk cId="0" sldId="2147483648"/>
        </pc:sldMasterMkLst>
      </pc:sldMasterChg>
    </pc:docChg>
  </pc:docChgLst>
  <pc:docChgLst>
    <pc:chgData name="Sara Castro De Hallgren" userId="2ea49e80-0a80-40b7-94cf-4b82aa7f205a" providerId="ADAL" clId="{B3683845-754B-454C-B2A5-8AF7973B337B}"/>
    <pc:docChg chg="undo custSel addSld delSld modSld sldOrd">
      <pc:chgData name="Sara Castro De Hallgren" userId="2ea49e80-0a80-40b7-94cf-4b82aa7f205a" providerId="ADAL" clId="{B3683845-754B-454C-B2A5-8AF7973B337B}" dt="2026-04-23T05:59:19.692" v="1436" actId="1076"/>
      <pc:docMkLst>
        <pc:docMk/>
      </pc:docMkLst>
      <pc:sldChg chg="modSp add mod setBg modNotes">
        <pc:chgData name="Sara Castro De Hallgren" userId="2ea49e80-0a80-40b7-94cf-4b82aa7f205a" providerId="ADAL" clId="{B3683845-754B-454C-B2A5-8AF7973B337B}" dt="2026-04-23T05:27:37.622" v="1042" actId="403"/>
        <pc:sldMkLst>
          <pc:docMk/>
          <pc:sldMk cId="0" sldId="256"/>
        </pc:sldMkLst>
        <pc:spChg chg="mod">
          <ac:chgData name="Sara Castro De Hallgren" userId="2ea49e80-0a80-40b7-94cf-4b82aa7f205a" providerId="ADAL" clId="{B3683845-754B-454C-B2A5-8AF7973B337B}" dt="2026-04-23T05:27:37.622" v="1042" actId="403"/>
          <ac:spMkLst>
            <pc:docMk/>
            <pc:sldMk cId="0" sldId="256"/>
            <ac:spMk id="234" creationId="{00000000-0000-0000-0000-000000000000}"/>
          </ac:spMkLst>
        </pc:spChg>
        <pc:spChg chg="mod">
          <ac:chgData name="Sara Castro De Hallgren" userId="2ea49e80-0a80-40b7-94cf-4b82aa7f205a" providerId="ADAL" clId="{B3683845-754B-454C-B2A5-8AF7973B337B}" dt="2026-04-23T05:27:31.664" v="1038" actId="403"/>
          <ac:spMkLst>
            <pc:docMk/>
            <pc:sldMk cId="0" sldId="256"/>
            <ac:spMk id="235" creationId="{00000000-0000-0000-0000-000000000000}"/>
          </ac:spMkLst>
        </pc:spChg>
      </pc:sldChg>
      <pc:sldChg chg="modSp add mod setBg modNotes">
        <pc:chgData name="Sara Castro De Hallgren" userId="2ea49e80-0a80-40b7-94cf-4b82aa7f205a" providerId="ADAL" clId="{B3683845-754B-454C-B2A5-8AF7973B337B}" dt="2026-04-23T05:27:53.390" v="1052" actId="403"/>
        <pc:sldMkLst>
          <pc:docMk/>
          <pc:sldMk cId="0" sldId="257"/>
        </pc:sldMkLst>
        <pc:spChg chg="mod">
          <ac:chgData name="Sara Castro De Hallgren" userId="2ea49e80-0a80-40b7-94cf-4b82aa7f205a" providerId="ADAL" clId="{B3683845-754B-454C-B2A5-8AF7973B337B}" dt="2026-04-23T05:27:43.387" v="1046" actId="403"/>
          <ac:spMkLst>
            <pc:docMk/>
            <pc:sldMk cId="0" sldId="257"/>
            <ac:spMk id="322" creationId="{00000000-0000-0000-0000-000000000000}"/>
          </ac:spMkLst>
        </pc:spChg>
        <pc:spChg chg="mod">
          <ac:chgData name="Sara Castro De Hallgren" userId="2ea49e80-0a80-40b7-94cf-4b82aa7f205a" providerId="ADAL" clId="{B3683845-754B-454C-B2A5-8AF7973B337B}" dt="2026-04-23T05:27:53.390" v="1052" actId="403"/>
          <ac:spMkLst>
            <pc:docMk/>
            <pc:sldMk cId="0" sldId="257"/>
            <ac:spMk id="323" creationId="{00000000-0000-0000-0000-000000000000}"/>
          </ac:spMkLst>
        </pc:spChg>
      </pc:sldChg>
      <pc:sldChg chg="modSp mod">
        <pc:chgData name="Sara Castro De Hallgren" userId="2ea49e80-0a80-40b7-94cf-4b82aa7f205a" providerId="ADAL" clId="{B3683845-754B-454C-B2A5-8AF7973B337B}" dt="2026-04-22T01:52:36.402" v="363" actId="2711"/>
        <pc:sldMkLst>
          <pc:docMk/>
          <pc:sldMk cId="1785579248" sldId="260"/>
        </pc:sldMkLst>
        <pc:spChg chg="mod">
          <ac:chgData name="Sara Castro De Hallgren" userId="2ea49e80-0a80-40b7-94cf-4b82aa7f205a" providerId="ADAL" clId="{B3683845-754B-454C-B2A5-8AF7973B337B}" dt="2026-04-22T01:52:36.402" v="363" actId="2711"/>
          <ac:spMkLst>
            <pc:docMk/>
            <pc:sldMk cId="1785579248" sldId="260"/>
            <ac:spMk id="12" creationId="{2000DF36-406F-37DB-2906-CBDC6BEEFB7E}"/>
          </ac:spMkLst>
        </pc:spChg>
      </pc:sldChg>
      <pc:sldChg chg="del">
        <pc:chgData name="Sara Castro De Hallgren" userId="2ea49e80-0a80-40b7-94cf-4b82aa7f205a" providerId="ADAL" clId="{B3683845-754B-454C-B2A5-8AF7973B337B}" dt="2026-04-23T05:33:16.666" v="1220" actId="47"/>
        <pc:sldMkLst>
          <pc:docMk/>
          <pc:sldMk cId="0" sldId="264"/>
        </pc:sldMkLst>
      </pc:sldChg>
      <pc:sldChg chg="modSp mod">
        <pc:chgData name="Sara Castro De Hallgren" userId="2ea49e80-0a80-40b7-94cf-4b82aa7f205a" providerId="ADAL" clId="{B3683845-754B-454C-B2A5-8AF7973B337B}" dt="2026-04-23T05:40:14.520" v="1372" actId="1076"/>
        <pc:sldMkLst>
          <pc:docMk/>
          <pc:sldMk cId="2250185328" sldId="287"/>
        </pc:sldMkLst>
        <pc:spChg chg="mod">
          <ac:chgData name="Sara Castro De Hallgren" userId="2ea49e80-0a80-40b7-94cf-4b82aa7f205a" providerId="ADAL" clId="{B3683845-754B-454C-B2A5-8AF7973B337B}" dt="2026-04-23T05:40:14.520" v="1372" actId="1076"/>
          <ac:spMkLst>
            <pc:docMk/>
            <pc:sldMk cId="2250185328" sldId="287"/>
            <ac:spMk id="407" creationId="{00000000-0000-0000-0000-000000000000}"/>
          </ac:spMkLst>
        </pc:spChg>
      </pc:sldChg>
      <pc:sldChg chg="addSp delSp modSp add mod ord modShow">
        <pc:chgData name="Sara Castro De Hallgren" userId="2ea49e80-0a80-40b7-94cf-4b82aa7f205a" providerId="ADAL" clId="{B3683845-754B-454C-B2A5-8AF7973B337B}" dt="2026-04-23T05:56:10.959" v="1432" actId="1076"/>
        <pc:sldMkLst>
          <pc:docMk/>
          <pc:sldMk cId="2619794922" sldId="309"/>
        </pc:sldMkLst>
        <pc:spChg chg="add mod">
          <ac:chgData name="Sara Castro De Hallgren" userId="2ea49e80-0a80-40b7-94cf-4b82aa7f205a" providerId="ADAL" clId="{B3683845-754B-454C-B2A5-8AF7973B337B}" dt="2026-04-23T05:56:08.424" v="1431" actId="1076"/>
          <ac:spMkLst>
            <pc:docMk/>
            <pc:sldMk cId="2619794922" sldId="309"/>
            <ac:spMk id="3" creationId="{E0BF70EA-9C44-CA67-0AEA-0E32E9A57B8B}"/>
          </ac:spMkLst>
        </pc:spChg>
        <pc:spChg chg="mod">
          <ac:chgData name="Sara Castro De Hallgren" userId="2ea49e80-0a80-40b7-94cf-4b82aa7f205a" providerId="ADAL" clId="{B3683845-754B-454C-B2A5-8AF7973B337B}" dt="2026-04-23T05:31:45.032" v="1204" actId="20577"/>
          <ac:spMkLst>
            <pc:docMk/>
            <pc:sldMk cId="2619794922" sldId="309"/>
            <ac:spMk id="337" creationId="{187484FC-F601-2FF9-8DCB-782682947D14}"/>
          </ac:spMkLst>
        </pc:spChg>
        <pc:spChg chg="mod topLvl">
          <ac:chgData name="Sara Castro De Hallgren" userId="2ea49e80-0a80-40b7-94cf-4b82aa7f205a" providerId="ADAL" clId="{B3683845-754B-454C-B2A5-8AF7973B337B}" dt="2026-04-23T05:28:56.793" v="1063" actId="478"/>
          <ac:spMkLst>
            <pc:docMk/>
            <pc:sldMk cId="2619794922" sldId="309"/>
            <ac:spMk id="339" creationId="{FA217BE2-BEEC-0E0D-CEA2-338982D31470}"/>
          </ac:spMkLst>
        </pc:spChg>
        <pc:spChg chg="add del mod topLvl">
          <ac:chgData name="Sara Castro De Hallgren" userId="2ea49e80-0a80-40b7-94cf-4b82aa7f205a" providerId="ADAL" clId="{B3683845-754B-454C-B2A5-8AF7973B337B}" dt="2026-04-23T05:42:11.252" v="1418" actId="313"/>
          <ac:spMkLst>
            <pc:docMk/>
            <pc:sldMk cId="2619794922" sldId="309"/>
            <ac:spMk id="340" creationId="{58A953BF-3643-B13A-7DBA-A0DE8BD44419}"/>
          </ac:spMkLst>
        </pc:spChg>
        <pc:spChg chg="topLvl">
          <ac:chgData name="Sara Castro De Hallgren" userId="2ea49e80-0a80-40b7-94cf-4b82aa7f205a" providerId="ADAL" clId="{B3683845-754B-454C-B2A5-8AF7973B337B}" dt="2026-04-23T05:28:41.404" v="1058" actId="478"/>
          <ac:spMkLst>
            <pc:docMk/>
            <pc:sldMk cId="2619794922" sldId="309"/>
            <ac:spMk id="364" creationId="{5C994B4E-360B-0FA3-8A0C-3EB66BD50C12}"/>
          </ac:spMkLst>
        </pc:spChg>
        <pc:grpChg chg="add del">
          <ac:chgData name="Sara Castro De Hallgren" userId="2ea49e80-0a80-40b7-94cf-4b82aa7f205a" providerId="ADAL" clId="{B3683845-754B-454C-B2A5-8AF7973B337B}" dt="2026-04-23T05:28:56.793" v="1063" actId="478"/>
          <ac:grpSpMkLst>
            <pc:docMk/>
            <pc:sldMk cId="2619794922" sldId="309"/>
            <ac:grpSpMk id="338" creationId="{0BCBB161-1F91-1D1C-CCA8-CB10AEE660DB}"/>
          </ac:grpSpMkLst>
        </pc:grpChg>
        <pc:graphicFrameChg chg="add mod modGraphic">
          <ac:chgData name="Sara Castro De Hallgren" userId="2ea49e80-0a80-40b7-94cf-4b82aa7f205a" providerId="ADAL" clId="{B3683845-754B-454C-B2A5-8AF7973B337B}" dt="2026-04-23T05:56:10.959" v="1432" actId="1076"/>
          <ac:graphicFrameMkLst>
            <pc:docMk/>
            <pc:sldMk cId="2619794922" sldId="309"/>
            <ac:graphicFrameMk id="2" creationId="{B984EE0E-2E7E-A7C8-6FB3-A1384559BADA}"/>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a:lstStyle/>
          <a:p>
            <a:pPr>
              <a:defRPr sz="1000" b="1" i="0" u="none" strike="noStrike">
                <a:solidFill>
                  <a:schemeClr val="tx2">
                    <a:lumMod val="50000"/>
                  </a:schemeClr>
                </a:solidFill>
                <a:latin typeface="Arial"/>
              </a:defRPr>
            </a:pPr>
            <a:r>
              <a:rPr lang="en-US" sz="1100" b="1" i="0" u="none" strike="noStrike" dirty="0">
                <a:solidFill>
                  <a:schemeClr val="tx2">
                    <a:lumMod val="50000"/>
                  </a:schemeClr>
                </a:solidFill>
                <a:latin typeface="Arial"/>
              </a:rPr>
              <a:t>Annual Climate Finance by Region, 2023 (USD billion)</a:t>
            </a:r>
          </a:p>
        </c:rich>
      </c:tx>
      <c:overlay val="0"/>
    </c:title>
    <c:autoTitleDeleted val="0"/>
    <c:plotArea>
      <c:layout/>
      <c:barChart>
        <c:barDir val="col"/>
        <c:grouping val="clustered"/>
        <c:varyColors val="0"/>
        <c:ser>
          <c:idx val="0"/>
          <c:order val="0"/>
          <c:tx>
            <c:strRef>
              <c:f>Sheet1!$B$1</c:f>
              <c:strCache>
                <c:ptCount val="1"/>
                <c:pt idx="0">
                  <c:v>Annual Climate Finance (USD billion)</c:v>
                </c:pt>
              </c:strCache>
            </c:strRef>
          </c:tx>
          <c:spPr>
            <a:solidFill>
              <a:srgbClr val="009EDB"/>
            </a:solidFill>
            <a:effectLst/>
          </c:spPr>
          <c:invertIfNegative val="0"/>
          <c:dPt>
            <c:idx val="0"/>
            <c:invertIfNegative val="0"/>
            <c:bubble3D val="0"/>
            <c:extLst>
              <c:ext xmlns:c16="http://schemas.microsoft.com/office/drawing/2014/chart" uri="{C3380CC4-5D6E-409C-BE32-E72D297353CC}">
                <c16:uniqueId val="{00000001-6F0F-4452-B778-88E4E7202C22}"/>
              </c:ext>
            </c:extLst>
          </c:dPt>
          <c:dPt>
            <c:idx val="1"/>
            <c:invertIfNegative val="0"/>
            <c:bubble3D val="0"/>
            <c:extLst>
              <c:ext xmlns:c16="http://schemas.microsoft.com/office/drawing/2014/chart" uri="{C3380CC4-5D6E-409C-BE32-E72D297353CC}">
                <c16:uniqueId val="{00000003-6F0F-4452-B778-88E4E7202C22}"/>
              </c:ext>
            </c:extLst>
          </c:dPt>
          <c:dPt>
            <c:idx val="2"/>
            <c:invertIfNegative val="0"/>
            <c:bubble3D val="0"/>
            <c:extLst>
              <c:ext xmlns:c16="http://schemas.microsoft.com/office/drawing/2014/chart" uri="{C3380CC4-5D6E-409C-BE32-E72D297353CC}">
                <c16:uniqueId val="{00000005-6F0F-4452-B778-88E4E7202C22}"/>
              </c:ext>
            </c:extLst>
          </c:dPt>
          <c:dPt>
            <c:idx val="3"/>
            <c:invertIfNegative val="0"/>
            <c:bubble3D val="0"/>
            <c:extLst>
              <c:ext xmlns:c16="http://schemas.microsoft.com/office/drawing/2014/chart" uri="{C3380CC4-5D6E-409C-BE32-E72D297353CC}">
                <c16:uniqueId val="{00000007-6F0F-4452-B778-88E4E7202C22}"/>
              </c:ext>
            </c:extLst>
          </c:dPt>
          <c:dPt>
            <c:idx val="4"/>
            <c:invertIfNegative val="0"/>
            <c:bubble3D val="0"/>
            <c:extLst>
              <c:ext xmlns:c16="http://schemas.microsoft.com/office/drawing/2014/chart" uri="{C3380CC4-5D6E-409C-BE32-E72D297353CC}">
                <c16:uniqueId val="{00000009-6F0F-4452-B778-88E4E7202C22}"/>
              </c:ext>
            </c:extLst>
          </c:dPt>
          <c:dLbls>
            <c:numFmt formatCode="#,##0" sourceLinked="0"/>
            <c:spPr>
              <a:noFill/>
              <a:ln>
                <a:noFill/>
              </a:ln>
              <a:effectLst/>
            </c:spPr>
            <c:txPr>
              <a:bodyPr/>
              <a:lstStyle/>
              <a:p>
                <a:pPr>
                  <a:defRPr sz="900" b="0" i="0" u="none" strike="noStrike">
                    <a:solidFill>
                      <a:srgbClr val="1A3A5C"/>
                    </a:solidFill>
                    <a:latin typeface="Arial"/>
                  </a:defRPr>
                </a:pPr>
                <a:endParaRPr lang="en-BB"/>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Sub-Saharan
Africa</c:v>
                </c:pt>
                <c:pt idx="1">
                  <c:v>South Asia</c:v>
                </c:pt>
                <c:pt idx="2">
                  <c:v>East Asia &amp;
Pacific</c:v>
                </c:pt>
                <c:pt idx="3">
                  <c:v>Latin America
&amp; Caribbean</c:v>
                </c:pt>
                <c:pt idx="4">
                  <c:v>Other
Developing</c:v>
                </c:pt>
              </c:strCache>
            </c:strRef>
          </c:cat>
          <c:val>
            <c:numRef>
              <c:f>Sheet1!$B$2:$B$6</c:f>
              <c:numCache>
                <c:formatCode>General</c:formatCode>
                <c:ptCount val="5"/>
                <c:pt idx="0">
                  <c:v>50</c:v>
                </c:pt>
                <c:pt idx="1">
                  <c:v>210</c:v>
                </c:pt>
                <c:pt idx="2">
                  <c:v>480</c:v>
                </c:pt>
                <c:pt idx="3">
                  <c:v>155</c:v>
                </c:pt>
                <c:pt idx="4">
                  <c:v>90</c:v>
                </c:pt>
              </c:numCache>
            </c:numRef>
          </c:val>
          <c:extLst>
            <c:ext xmlns:c16="http://schemas.microsoft.com/office/drawing/2014/chart" uri="{C3380CC4-5D6E-409C-BE32-E72D297353CC}">
              <c16:uniqueId val="{0000000A-6F0F-4452-B778-88E4E7202C22}"/>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5D6D7E"/>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8ECEF"/>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5D6D7E"/>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100" b="0" i="0" u="none" strike="noStrike">
                <a:solidFill>
                  <a:srgbClr val="0A2540"/>
                </a:solidFill>
                <a:latin typeface="Arial"/>
              </a:defRPr>
            </a:pPr>
            <a:r>
              <a:rPr lang="en-US" sz="1100" b="0" i="0" u="none" strike="noStrike">
                <a:solidFill>
                  <a:srgbClr val="0A2540"/>
                </a:solidFill>
                <a:latin typeface="Arial"/>
              </a:rPr>
              <a:t>Level of Ministerial WEFE Integration in SSA (%)</a:t>
            </a:r>
          </a:p>
        </c:rich>
      </c:tx>
      <c:overlay val="0"/>
    </c:title>
    <c:autoTitleDeleted val="0"/>
    <c:plotArea>
      <c:layout/>
      <c:barChart>
        <c:barDir val="col"/>
        <c:grouping val="clustered"/>
        <c:varyColors val="0"/>
        <c:ser>
          <c:idx val="0"/>
          <c:order val="0"/>
          <c:tx>
            <c:strRef>
              <c:f>Sheet1!$B$1</c:f>
              <c:strCache>
                <c:ptCount val="1"/>
                <c:pt idx="0">
                  <c:v>Countries (%)</c:v>
                </c:pt>
              </c:strCache>
            </c:strRef>
          </c:tx>
          <c:spPr>
            <a:solidFill>
              <a:srgbClr val="D95F45"/>
            </a:solidFill>
            <a:effectLst/>
          </c:spPr>
          <c:invertIfNegative val="0"/>
          <c:dPt>
            <c:idx val="0"/>
            <c:invertIfNegative val="0"/>
            <c:bubble3D val="0"/>
            <c:extLst>
              <c:ext xmlns:c16="http://schemas.microsoft.com/office/drawing/2014/chart" uri="{C3380CC4-5D6E-409C-BE32-E72D297353CC}">
                <c16:uniqueId val="{00000001-6B7E-438C-8153-CD097E8DA9F2}"/>
              </c:ext>
            </c:extLst>
          </c:dPt>
          <c:dPt>
            <c:idx val="1"/>
            <c:invertIfNegative val="0"/>
            <c:bubble3D val="0"/>
            <c:spPr>
              <a:solidFill>
                <a:srgbClr val="E8A820"/>
              </a:solidFill>
              <a:effectLst/>
            </c:spPr>
            <c:extLst>
              <c:ext xmlns:c16="http://schemas.microsoft.com/office/drawing/2014/chart" uri="{C3380CC4-5D6E-409C-BE32-E72D297353CC}">
                <c16:uniqueId val="{00000003-6B7E-438C-8153-CD097E8DA9F2}"/>
              </c:ext>
            </c:extLst>
          </c:dPt>
          <c:dPt>
            <c:idx val="2"/>
            <c:invertIfNegative val="0"/>
            <c:bubble3D val="0"/>
            <c:spPr>
              <a:solidFill>
                <a:srgbClr val="17A7C7"/>
              </a:solidFill>
              <a:effectLst/>
            </c:spPr>
            <c:extLst>
              <c:ext xmlns:c16="http://schemas.microsoft.com/office/drawing/2014/chart" uri="{C3380CC4-5D6E-409C-BE32-E72D297353CC}">
                <c16:uniqueId val="{00000005-6B7E-438C-8153-CD097E8DA9F2}"/>
              </c:ext>
            </c:extLst>
          </c:dPt>
          <c:dPt>
            <c:idx val="3"/>
            <c:invertIfNegative val="0"/>
            <c:bubble3D val="0"/>
            <c:spPr>
              <a:solidFill>
                <a:srgbClr val="2EC4A5"/>
              </a:solidFill>
              <a:effectLst/>
            </c:spPr>
            <c:extLst>
              <c:ext xmlns:c16="http://schemas.microsoft.com/office/drawing/2014/chart" uri="{C3380CC4-5D6E-409C-BE32-E72D297353CC}">
                <c16:uniqueId val="{00000007-6B7E-438C-8153-CD097E8DA9F2}"/>
              </c:ext>
            </c:extLst>
          </c:dPt>
          <c:dLbls>
            <c:numFmt formatCode="#,##0" sourceLinked="0"/>
            <c:spPr>
              <a:noFill/>
              <a:ln>
                <a:noFill/>
              </a:ln>
              <a:effectLst/>
            </c:spPr>
            <c:txPr>
              <a:bodyPr/>
              <a:lstStyle/>
              <a:p>
                <a:pPr>
                  <a:defRPr sz="1100" b="0" i="0" u="none" strike="noStrike">
                    <a:solidFill>
                      <a:srgbClr val="FFFFFF"/>
                    </a:solidFill>
                    <a:latin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Low
(no nexus combo)</c:v>
                </c:pt>
                <c:pt idx="1">
                  <c:v>Moderately Low
(1 combination)</c:v>
                </c:pt>
                <c:pt idx="2">
                  <c:v>Moderately High
(2 combinations)</c:v>
                </c:pt>
                <c:pt idx="3">
                  <c:v>Very High
(3+ combinations)</c:v>
                </c:pt>
              </c:strCache>
            </c:strRef>
          </c:cat>
          <c:val>
            <c:numRef>
              <c:f>Sheet1!$B$2:$B$5</c:f>
              <c:numCache>
                <c:formatCode>General</c:formatCode>
                <c:ptCount val="4"/>
                <c:pt idx="0">
                  <c:v>25</c:v>
                </c:pt>
                <c:pt idx="1">
                  <c:v>44</c:v>
                </c:pt>
                <c:pt idx="2">
                  <c:v>19</c:v>
                </c:pt>
                <c:pt idx="3">
                  <c:v>13</c:v>
                </c:pt>
              </c:numCache>
            </c:numRef>
          </c:val>
          <c:extLst>
            <c:ext xmlns:c16="http://schemas.microsoft.com/office/drawing/2014/chart" uri="{C3380CC4-5D6E-409C-BE32-E72D297353CC}">
              <c16:uniqueId val="{00000008-6B7E-438C-8153-CD097E8DA9F2}"/>
            </c:ext>
          </c:extLst>
        </c:ser>
        <c:dLbls>
          <c:dLblPos val="inEnd"/>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4A6B80"/>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4A6B80"/>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solidFill>
      <a:srgbClr val="FFFFFF"/>
    </a:solid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4294967295"/>
          </p:nvPr>
        </p:nvSpPr>
        <p:spPr/>
        <p:txBody>
          <a:bodyPr/>
          <a:lstStyle/>
          <a:p>
            <a:fld id="{0810587D-0558-764B-B069-715E78E74588}" type="slidenum">
              <a:rPr lang="en-KR" smtClean="0"/>
              <a:t>1</a:t>
            </a:fld>
            <a:endParaRPr lang="en-KR"/>
          </a:p>
        </p:txBody>
      </p:sp>
    </p:spTree>
    <p:extLst>
      <p:ext uri="{BB962C8B-B14F-4D97-AF65-F5344CB8AC3E}">
        <p14:creationId xmlns:p14="http://schemas.microsoft.com/office/powerpoint/2010/main" val="121180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63669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DAFBE-8558-4C7C-D521-E72CA2B49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80600-D720-96B3-232C-1FD19B91BAB4}"/>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3288D659-1B79-35CC-9797-AEFD8B0149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7091FE-C705-2DE9-EE92-0E30ABC6C276}"/>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3043127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D3662-4B8E-0FB5-941B-11D02E790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CA64C-DA92-8D57-6496-FA48CB82317A}"/>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645D1FFF-116E-9919-5D2E-2E810122E6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1A8EEB-EF32-806D-6AF9-2435FD1F8C0E}"/>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3143528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3706357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a:extLst>
            <a:ext uri="{FF2B5EF4-FFF2-40B4-BE49-F238E27FC236}">
              <a16:creationId xmlns:a16="http://schemas.microsoft.com/office/drawing/2014/main" id="{2B72D7FA-F6EF-03D5-2163-69BFCB3E35ED}"/>
            </a:ext>
          </a:extLst>
        </p:cNvPr>
        <p:cNvGrpSpPr/>
        <p:nvPr/>
      </p:nvGrpSpPr>
      <p:grpSpPr>
        <a:xfrm>
          <a:off x="0" y="0"/>
          <a:ext cx="0" cy="0"/>
          <a:chOff x="0" y="0"/>
          <a:chExt cx="0" cy="0"/>
        </a:xfrm>
      </p:grpSpPr>
      <p:sp>
        <p:nvSpPr>
          <p:cNvPr id="328" name="Google Shape;328;p3:notes">
            <a:extLst>
              <a:ext uri="{FF2B5EF4-FFF2-40B4-BE49-F238E27FC236}">
                <a16:creationId xmlns:a16="http://schemas.microsoft.com/office/drawing/2014/main" id="{E7723FC5-C297-5E23-8454-B7A353302AD8}"/>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29" name="Google Shape;329;p3:notes">
            <a:extLst>
              <a:ext uri="{FF2B5EF4-FFF2-40B4-BE49-F238E27FC236}">
                <a16:creationId xmlns:a16="http://schemas.microsoft.com/office/drawing/2014/main" id="{F929DB94-4601-1CF0-4CB3-6AE7ED734CF5}"/>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30" name="Google Shape;330;p3:notes">
            <a:extLst>
              <a:ext uri="{FF2B5EF4-FFF2-40B4-BE49-F238E27FC236}">
                <a16:creationId xmlns:a16="http://schemas.microsoft.com/office/drawing/2014/main" id="{F35C76F5-E21C-2EC6-2D23-D7AD5EBC6D0B}"/>
              </a:ext>
            </a:extLst>
          </p:cNvPr>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notes">
            <a:extLst>
              <a:ext uri="{FF2B5EF4-FFF2-40B4-BE49-F238E27FC236}">
                <a16:creationId xmlns:a16="http://schemas.microsoft.com/office/drawing/2014/main" id="{A0B5A97F-E8F9-A1DD-901E-F1DC8404C38A}"/>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3</a:t>
            </a:r>
            <a:endParaRPr/>
          </a:p>
        </p:txBody>
      </p:sp>
      <p:sp>
        <p:nvSpPr>
          <p:cNvPr id="332" name="Google Shape;332;p3:notes">
            <a:extLst>
              <a:ext uri="{FF2B5EF4-FFF2-40B4-BE49-F238E27FC236}">
                <a16:creationId xmlns:a16="http://schemas.microsoft.com/office/drawing/2014/main" id="{70A98AAB-4188-3FC9-FF09-4FAB35D0B788}"/>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33" name="Google Shape;333;p3:notes">
            <a:extLst>
              <a:ext uri="{FF2B5EF4-FFF2-40B4-BE49-F238E27FC236}">
                <a16:creationId xmlns:a16="http://schemas.microsoft.com/office/drawing/2014/main" id="{5417AF31-E903-1D94-CE45-33545719042A}"/>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806292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a:extLst>
            <a:ext uri="{FF2B5EF4-FFF2-40B4-BE49-F238E27FC236}">
              <a16:creationId xmlns:a16="http://schemas.microsoft.com/office/drawing/2014/main" id="{B2AAF03B-01EF-47F0-A99E-4E4A868F8654}"/>
            </a:ext>
          </a:extLst>
        </p:cNvPr>
        <p:cNvGrpSpPr/>
        <p:nvPr/>
      </p:nvGrpSpPr>
      <p:grpSpPr>
        <a:xfrm>
          <a:off x="0" y="0"/>
          <a:ext cx="0" cy="0"/>
          <a:chOff x="0" y="0"/>
          <a:chExt cx="0" cy="0"/>
        </a:xfrm>
      </p:grpSpPr>
      <p:sp>
        <p:nvSpPr>
          <p:cNvPr id="328" name="Google Shape;328;p3:notes">
            <a:extLst>
              <a:ext uri="{FF2B5EF4-FFF2-40B4-BE49-F238E27FC236}">
                <a16:creationId xmlns:a16="http://schemas.microsoft.com/office/drawing/2014/main" id="{025D7792-E3D2-8AAC-2519-E526AE5CA129}"/>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29" name="Google Shape;329;p3:notes">
            <a:extLst>
              <a:ext uri="{FF2B5EF4-FFF2-40B4-BE49-F238E27FC236}">
                <a16:creationId xmlns:a16="http://schemas.microsoft.com/office/drawing/2014/main" id="{60CFD852-9702-DE5D-12FD-517A2C0AF07F}"/>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30" name="Google Shape;330;p3:notes">
            <a:extLst>
              <a:ext uri="{FF2B5EF4-FFF2-40B4-BE49-F238E27FC236}">
                <a16:creationId xmlns:a16="http://schemas.microsoft.com/office/drawing/2014/main" id="{13EA5070-BE10-A3AF-66D4-98E807122729}"/>
              </a:ext>
            </a:extLst>
          </p:cNvPr>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notes">
            <a:extLst>
              <a:ext uri="{FF2B5EF4-FFF2-40B4-BE49-F238E27FC236}">
                <a16:creationId xmlns:a16="http://schemas.microsoft.com/office/drawing/2014/main" id="{DB53A4AB-C9A8-C861-1515-34454314D493}"/>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3</a:t>
            </a:r>
            <a:endParaRPr/>
          </a:p>
        </p:txBody>
      </p:sp>
      <p:sp>
        <p:nvSpPr>
          <p:cNvPr id="332" name="Google Shape;332;p3:notes">
            <a:extLst>
              <a:ext uri="{FF2B5EF4-FFF2-40B4-BE49-F238E27FC236}">
                <a16:creationId xmlns:a16="http://schemas.microsoft.com/office/drawing/2014/main" id="{D227E8B6-B764-4B22-2E9C-841BADC10679}"/>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33" name="Google Shape;333;p3:notes">
            <a:extLst>
              <a:ext uri="{FF2B5EF4-FFF2-40B4-BE49-F238E27FC236}">
                <a16:creationId xmlns:a16="http://schemas.microsoft.com/office/drawing/2014/main" id="{44B9119F-3970-30B2-79A4-ED3BF81FF865}"/>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332671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1</a:t>
            </a:r>
            <a:endParaRPr dirty="0"/>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38" name="Google Shape;238;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39" name="Google Shape;239;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a:t>
            </a:r>
            <a:endParaRPr/>
          </a:p>
        </p:txBody>
      </p:sp>
      <p:sp>
        <p:nvSpPr>
          <p:cNvPr id="241" name="Google Shape;241;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42" name="Google Shape;242;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a:solidFill>
                  <a:srgbClr val="FF9800"/>
                </a:solidFill>
                <a:latin typeface="Roboto"/>
                <a:ea typeface="Roboto"/>
                <a:cs typeface="Roboto"/>
                <a:sym typeface="Roboto"/>
              </a:rPr>
              <a:t>Climate Change: </a:t>
            </a:r>
            <a:r>
              <a:rPr lang="en-US" sz="1100" dirty="0">
                <a:latin typeface="Roboto"/>
                <a:ea typeface="Roboto"/>
                <a:cs typeface="Roboto"/>
                <a:sym typeface="Roboto"/>
              </a:rPr>
              <a:t>Long-term shifts in temperatures and weather patterns driven mainly by human activities (anthropogenic) altering ecosystems that support life on the planet.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0" i="0" dirty="0">
                <a:solidFill>
                  <a:srgbClr val="333333"/>
                </a:solidFill>
                <a:effectLst/>
                <a:latin typeface="Public Sans"/>
              </a:rPr>
              <a:t>“The IPCC projections for 2300 in the ‘business-as-usual’ scenario will potentially bring the global temperature to a level the planet has not seen in 50 million years”</a:t>
            </a:r>
            <a:endParaRPr lang="en-US" b="0" i="0" dirty="0">
              <a:solidFill>
                <a:srgbClr val="001D35"/>
              </a:solidFill>
              <a:effectLst/>
              <a:latin typeface="Google Sans"/>
            </a:endParaRPr>
          </a:p>
          <a:p>
            <a:r>
              <a:rPr lang="en-US" b="0" i="0" dirty="0">
                <a:solidFill>
                  <a:srgbClr val="001D35"/>
                </a:solidFill>
                <a:effectLst/>
                <a:latin typeface="Google Sans"/>
              </a:rPr>
              <a:t>Start of the human population on Earth is considered to be </a:t>
            </a:r>
            <a:r>
              <a:rPr lang="en-US" dirty="0"/>
              <a:t>around 200,000 to 300,000 years ago</a:t>
            </a:r>
            <a:r>
              <a:rPr lang="en-US" b="0" i="0" dirty="0">
                <a:solidFill>
                  <a:srgbClr val="001D35"/>
                </a:solidFill>
                <a:effectLst/>
                <a:latin typeface="Google Sans"/>
              </a:rPr>
              <a:t> when modern humans, Homo sapiens, first emerged in Africa</a:t>
            </a:r>
            <a:endParaRPr lang="en-BB" dirty="0"/>
          </a:p>
        </p:txBody>
      </p:sp>
    </p:spTree>
    <p:extLst>
      <p:ext uri="{BB962C8B-B14F-4D97-AF65-F5344CB8AC3E}">
        <p14:creationId xmlns:p14="http://schemas.microsoft.com/office/powerpoint/2010/main" val="1213411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de15ea0992_0_4:notes"/>
          <p:cNvSpPr txBox="1">
            <a:spLocks noGrp="1"/>
          </p:cNvSpPr>
          <p:nvPr>
            <p:ph type="hdr" idx="2"/>
          </p:nvPr>
        </p:nvSpPr>
        <p:spPr>
          <a:xfrm>
            <a:off x="0" y="0"/>
            <a:ext cx="3927546" cy="37224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76" name="Google Shape;376;g3de15ea0992_0_4:notes"/>
          <p:cNvSpPr txBox="1">
            <a:spLocks noGrp="1"/>
          </p:cNvSpPr>
          <p:nvPr>
            <p:ph type="dt" idx="10"/>
          </p:nvPr>
        </p:nvSpPr>
        <p:spPr>
          <a:xfrm>
            <a:off x="5134448" y="0"/>
            <a:ext cx="3927546" cy="3722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77" name="Google Shape;377;g3de15ea0992_0_4:notes"/>
          <p:cNvSpPr>
            <a:spLocks noGrp="1" noRot="1" noChangeAspect="1"/>
          </p:cNvSpPr>
          <p:nvPr>
            <p:ph type="sldImg" idx="3"/>
          </p:nvPr>
        </p:nvSpPr>
        <p:spPr>
          <a:xfrm>
            <a:off x="2055813" y="557213"/>
            <a:ext cx="4951412" cy="2786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3de15ea0992_0_4:notes"/>
          <p:cNvSpPr txBox="1">
            <a:spLocks noGrp="1"/>
          </p:cNvSpPr>
          <p:nvPr>
            <p:ph type="body" idx="1"/>
          </p:nvPr>
        </p:nvSpPr>
        <p:spPr>
          <a:xfrm>
            <a:off x="906357" y="3529472"/>
            <a:ext cx="7250853" cy="33450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3</a:t>
            </a:r>
            <a:endParaRPr/>
          </a:p>
        </p:txBody>
      </p:sp>
      <p:sp>
        <p:nvSpPr>
          <p:cNvPr id="379" name="Google Shape;379;g3de15ea0992_0_4:notes"/>
          <p:cNvSpPr txBox="1">
            <a:spLocks noGrp="1"/>
          </p:cNvSpPr>
          <p:nvPr>
            <p:ph type="ftr" idx="11"/>
          </p:nvPr>
        </p:nvSpPr>
        <p:spPr>
          <a:xfrm>
            <a:off x="0" y="7058942"/>
            <a:ext cx="3927546" cy="37062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80" name="Google Shape;380;g3de15ea0992_0_4:notes"/>
          <p:cNvSpPr txBox="1">
            <a:spLocks noGrp="1"/>
          </p:cNvSpPr>
          <p:nvPr>
            <p:ph type="sldNum" idx="12"/>
          </p:nvPr>
        </p:nvSpPr>
        <p:spPr>
          <a:xfrm>
            <a:off x="5134448" y="7058942"/>
            <a:ext cx="3927546" cy="37062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294967295"/>
          </p:nvPr>
        </p:nvSpPr>
        <p:spPr/>
        <p:txBody>
          <a:bodyPr/>
          <a:lstStyle/>
          <a:p>
            <a:fld id="{DFD1F744-A321-4E34-A206-65F63948A335}" type="slidenum">
              <a:rPr lang="en-US" smtClean="0"/>
              <a:t>28</a:t>
            </a:fld>
            <a:endParaRPr lang="en-US" dirty="0"/>
          </a:p>
        </p:txBody>
      </p:sp>
    </p:spTree>
    <p:extLst>
      <p:ext uri="{BB962C8B-B14F-4D97-AF65-F5344CB8AC3E}">
        <p14:creationId xmlns:p14="http://schemas.microsoft.com/office/powerpoint/2010/main" val="123990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sz="1100" b="0" i="0" u="none" strike="noStrike" cap="none" dirty="0">
              <a:solidFill>
                <a:srgbClr val="000000"/>
              </a:solidFill>
              <a:effectLst/>
              <a:latin typeface="Arial"/>
              <a:cs typeface="Arial"/>
              <a:sym typeface="Arial"/>
            </a:endParaRPr>
          </a:p>
          <a:p>
            <a:r>
              <a:rPr lang="en-US" sz="1100" b="0" i="0" u="none" strike="noStrike" cap="none" dirty="0">
                <a:solidFill>
                  <a:srgbClr val="000000"/>
                </a:solidFill>
                <a:effectLst/>
                <a:latin typeface="Arial"/>
                <a:cs typeface="Arial"/>
                <a:sym typeface="Arial"/>
              </a:rPr>
              <a:t>IMF, 2026: https://www.imf.org/external/datamapper/GGXWDG_GDP@AFRREO/SSQ</a:t>
            </a:r>
            <a:endParaRPr lang="en-US" dirty="0"/>
          </a:p>
        </p:txBody>
      </p:sp>
    </p:spTree>
    <p:extLst>
      <p:ext uri="{BB962C8B-B14F-4D97-AF65-F5344CB8AC3E}">
        <p14:creationId xmlns:p14="http://schemas.microsoft.com/office/powerpoint/2010/main" val="270175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t>South Africa reference and source: </a:t>
            </a:r>
            <a:r>
              <a:rPr lang="en-US" sz="1100" b="0" i="0" u="none" strike="noStrike" cap="none" dirty="0">
                <a:solidFill>
                  <a:srgbClr val="000000"/>
                </a:solidFill>
                <a:effectLst/>
                <a:latin typeface="Arial"/>
                <a:ea typeface="Arial"/>
                <a:cs typeface="Arial"/>
                <a:sym typeface="Arial"/>
              </a:rPr>
              <a:t>A closer inspection of general public services reveals public debt transactions as the significant cost driver. According to the National Treasury, the South African government held R5,3 trillion in gross loan debt in 2023/24.</a:t>
            </a:r>
            <a:r>
              <a:rPr lang="en-US" sz="1100" b="0" i="0" u="none" strike="noStrike" cap="none" baseline="30000" dirty="0">
                <a:solidFill>
                  <a:srgbClr val="000000"/>
                </a:solidFill>
                <a:effectLst/>
                <a:latin typeface="Arial"/>
                <a:ea typeface="Arial"/>
                <a:cs typeface="Arial"/>
                <a:sym typeface="Arial"/>
              </a:rPr>
              <a:t>3</a:t>
            </a:r>
            <a:r>
              <a:rPr lang="en-US" sz="1100" b="0" i="0" u="none" strike="noStrike" cap="none" dirty="0">
                <a:solidFill>
                  <a:srgbClr val="000000"/>
                </a:solidFill>
                <a:effectLst/>
                <a:latin typeface="Arial"/>
                <a:ea typeface="Arial"/>
                <a:cs typeface="Arial"/>
                <a:sym typeface="Arial"/>
              </a:rPr>
              <a:t> The costs related to servicing debt, which mainly includes interest payments on borrowings, amounted to R356 billion, or 15% of total spending (or to be more precise, 14,9%). Compared with other government priorities, the category of public debt transactions exceeded the amount allocated to health (R276 billion) and was almost on par with social protection (R365 billion). Source: Statistics South Africa: https://www.statssa.gov.za/?p=19013#:~:text=The%20debt%2Dservicing%20bill%20was,23%20to%2014%2C9%25. </a:t>
            </a:r>
            <a:endParaRPr lang="en-US" sz="1100" dirty="0"/>
          </a:p>
          <a:p>
            <a:endParaRPr lang="en-US" dirty="0"/>
          </a:p>
        </p:txBody>
      </p:sp>
    </p:spTree>
    <p:extLst>
      <p:ext uri="{BB962C8B-B14F-4D97-AF65-F5344CB8AC3E}">
        <p14:creationId xmlns:p14="http://schemas.microsoft.com/office/powerpoint/2010/main" val="2530007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BB" dirty="0"/>
          </a:p>
        </p:txBody>
      </p:sp>
    </p:spTree>
    <p:extLst>
      <p:ext uri="{BB962C8B-B14F-4D97-AF65-F5344CB8AC3E}">
        <p14:creationId xmlns:p14="http://schemas.microsoft.com/office/powerpoint/2010/main" val="1387243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userDrawn="1">
  <p:cSld name="TITLE_AND_BODY">
    <p:spTree>
      <p:nvGrpSpPr>
        <p:cNvPr id="1" name="Shape 23"/>
        <p:cNvGrpSpPr/>
        <p:nvPr/>
      </p:nvGrpSpPr>
      <p:grpSpPr>
        <a:xfrm>
          <a:off x="0" y="0"/>
          <a:ext cx="0" cy="0"/>
          <a:chOff x="0" y="0"/>
          <a:chExt cx="0" cy="0"/>
        </a:xfrm>
      </p:grpSpPr>
      <p:pic>
        <p:nvPicPr>
          <p:cNvPr id="2" name="Picture 1">
            <a:extLst>
              <a:ext uri="{FF2B5EF4-FFF2-40B4-BE49-F238E27FC236}">
                <a16:creationId xmlns:a16="http://schemas.microsoft.com/office/drawing/2014/main" id="{4F49F299-90D0-5BDD-1B11-DD926B33CD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9" t="7292" b="3494"/>
          <a:stretch/>
        </p:blipFill>
        <p:spPr>
          <a:xfrm>
            <a:off x="-6984" y="-7863"/>
            <a:ext cx="9150984" cy="515136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1EA8C5F0-B3F7-5EF9-9B7C-3F234AAD0DDA}"/>
              </a:ext>
            </a:extLst>
          </p:cNvPr>
          <p:cNvSpPr txBox="1"/>
          <p:nvPr userDrawn="1"/>
        </p:nvSpPr>
        <p:spPr>
          <a:xfrm>
            <a:off x="1152524" y="4752975"/>
            <a:ext cx="4007304" cy="265457"/>
          </a:xfrm>
          <a:prstGeom prst="rect">
            <a:avLst/>
          </a:prstGeom>
          <a:solidFill>
            <a:schemeClr val="bg1"/>
          </a:solidFill>
        </p:spPr>
        <p:txBody>
          <a:bodyPr wrap="square" rtlCol="0">
            <a:spAutoFit/>
          </a:bodyPr>
          <a:lstStyle/>
          <a:p>
            <a:pPr>
              <a:spcAft>
                <a:spcPts val="1350"/>
              </a:spcAft>
            </a:pPr>
            <a:r>
              <a:rPr lang="en-US" sz="1125" b="1" spc="-38" dirty="0">
                <a:latin typeface="Roboto" panose="02000000000000000000" pitchFamily="2" charset="0"/>
                <a:ea typeface="Roboto" panose="02000000000000000000" pitchFamily="2" charset="0"/>
              </a:rPr>
              <a:t>The United Nations Office For Sustainable Development</a:t>
            </a:r>
          </a:p>
        </p:txBody>
      </p:sp>
      <p:sp>
        <p:nvSpPr>
          <p:cNvPr id="42" name="Google Shape;42;p16"/>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pic>
        <p:nvPicPr>
          <p:cNvPr id="4" name="Graphic 3">
            <a:extLst>
              <a:ext uri="{FF2B5EF4-FFF2-40B4-BE49-F238E27FC236}">
                <a16:creationId xmlns:a16="http://schemas.microsoft.com/office/drawing/2014/main" id="{13D61ECF-254E-1A85-679C-6CC6F8059CB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82828" y="289033"/>
            <a:ext cx="1895055" cy="343515"/>
          </a:xfrm>
          <a:prstGeom prst="rect">
            <a:avLst/>
          </a:prstGeom>
        </p:spPr>
      </p:pic>
      <p:pic>
        <p:nvPicPr>
          <p:cNvPr id="5" name="Picture 4">
            <a:extLst>
              <a:ext uri="{FF2B5EF4-FFF2-40B4-BE49-F238E27FC236}">
                <a16:creationId xmlns:a16="http://schemas.microsoft.com/office/drawing/2014/main" id="{29C4C316-9708-E6F1-81F1-65A611144E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46694" y="191400"/>
            <a:ext cx="573833" cy="573833"/>
          </a:xfrm>
          <a:prstGeom prst="rect">
            <a:avLst/>
          </a:prstGeom>
        </p:spPr>
      </p:pic>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3"/>
        <p:cNvGrpSpPr/>
        <p:nvPr/>
      </p:nvGrpSpPr>
      <p:grpSpPr>
        <a:xfrm>
          <a:off x="0" y="0"/>
          <a:ext cx="0" cy="0"/>
          <a:chOff x="0" y="0"/>
          <a:chExt cx="0" cy="0"/>
        </a:xfrm>
      </p:grpSpPr>
      <p:pic>
        <p:nvPicPr>
          <p:cNvPr id="4" name="Graphic 3">
            <a:extLst>
              <a:ext uri="{FF2B5EF4-FFF2-40B4-BE49-F238E27FC236}">
                <a16:creationId xmlns:a16="http://schemas.microsoft.com/office/drawing/2014/main" id="{13D61ECF-254E-1A85-679C-6CC6F8059CB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82828" y="289033"/>
            <a:ext cx="1895055" cy="343515"/>
          </a:xfrm>
          <a:prstGeom prst="rect">
            <a:avLst/>
          </a:prstGeom>
        </p:spPr>
      </p:pic>
      <p:pic>
        <p:nvPicPr>
          <p:cNvPr id="5" name="Picture 4">
            <a:extLst>
              <a:ext uri="{FF2B5EF4-FFF2-40B4-BE49-F238E27FC236}">
                <a16:creationId xmlns:a16="http://schemas.microsoft.com/office/drawing/2014/main" id="{29C4C316-9708-E6F1-81F1-65A611144E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6694" y="191400"/>
            <a:ext cx="573833" cy="573833"/>
          </a:xfrm>
          <a:prstGeom prst="rect">
            <a:avLst/>
          </a:prstGeom>
        </p:spPr>
      </p:pic>
    </p:spTree>
    <p:extLst>
      <p:ext uri="{BB962C8B-B14F-4D97-AF65-F5344CB8AC3E}">
        <p14:creationId xmlns:p14="http://schemas.microsoft.com/office/powerpoint/2010/main" val="1679170004"/>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F1F256-8F28-B0B6-C2A7-1205BAEAB6F6}"/>
              </a:ext>
            </a:extLst>
          </p:cNvPr>
          <p:cNvSpPr>
            <a:spLocks noGrp="1"/>
          </p:cNvSpPr>
          <p:nvPr>
            <p:ph type="dt" sz="half" idx="10"/>
          </p:nvPr>
        </p:nvSpPr>
        <p:spPr/>
        <p:txBody>
          <a:bodyPr/>
          <a:lstStyle/>
          <a:p>
            <a:fld id="{48A87A34-81AB-432B-8DAE-1953F412C126}" type="datetimeFigureOut">
              <a:rPr lang="en-US" smtClean="0"/>
              <a:t>5/8/2026</a:t>
            </a:fld>
            <a:endParaRPr lang="en-US"/>
          </a:p>
        </p:txBody>
      </p:sp>
      <p:sp>
        <p:nvSpPr>
          <p:cNvPr id="3" name="Footer Placeholder 2">
            <a:extLst>
              <a:ext uri="{FF2B5EF4-FFF2-40B4-BE49-F238E27FC236}">
                <a16:creationId xmlns:a16="http://schemas.microsoft.com/office/drawing/2014/main" id="{731D28A7-109E-5D17-3C63-1A23C4CFC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3DE468-3AFC-080E-C145-AAD4862431BB}"/>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28372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ko-KR" altLang="en-US"/>
              <a:t>마스터 제목 스타일 편집</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73C36CD0-39A4-416C-A5D7-ACFE7EDCB7C0}" type="datetimeFigureOut">
              <a:rPr lang="en-US" smtClean="0"/>
              <a:t>5/8/2026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8875C4-7500-4FB2-8B59-022D4DE181E6}" type="slidenum">
              <a:rPr lang="en-US" smtClean="0"/>
              <a:t>‹#›</a:t>
            </a:fld>
            <a:endParaRPr lang="en-US" dirty="0"/>
          </a:p>
        </p:txBody>
      </p:sp>
    </p:spTree>
    <p:extLst>
      <p:ext uri="{BB962C8B-B14F-4D97-AF65-F5344CB8AC3E}">
        <p14:creationId xmlns:p14="http://schemas.microsoft.com/office/powerpoint/2010/main" val="324750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389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979885"/>
            <a:ext cx="9144000" cy="4163615"/>
          </a:xfrm>
        </p:spPr>
        <p:txBody>
          <a:bodyPr/>
          <a:lstStyle/>
          <a:p>
            <a:endParaRPr lang="en-US" dirty="0"/>
          </a:p>
        </p:txBody>
      </p:sp>
    </p:spTree>
    <p:extLst>
      <p:ext uri="{BB962C8B-B14F-4D97-AF65-F5344CB8AC3E}">
        <p14:creationId xmlns:p14="http://schemas.microsoft.com/office/powerpoint/2010/main" val="1917434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endParaRPr/>
          </a:p>
        </p:txBody>
      </p:sp>
      <p:sp>
        <p:nvSpPr>
          <p:cNvPr id="7" name="Google Shape;7;p14"/>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endParaRPr dirty="0"/>
          </a:p>
        </p:txBody>
      </p:sp>
      <p:sp>
        <p:nvSpPr>
          <p:cNvPr id="8" name="Google Shape;8;p14"/>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7" r:id="rId2"/>
    <p:sldLayoutId id="2147483654" r:id="rId3"/>
    <p:sldLayoutId id="2147483656" r:id="rId4"/>
    <p:sldLayoutId id="2147483658" r:id="rId5"/>
    <p:sldLayoutId id="2147483659"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hyperlink" Target="http://unstats.un.org/sdgs/dataporta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_ftn1"/><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25.jp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26.png"/><Relationship Id="rId9" Type="http://schemas.openxmlformats.org/officeDocument/2006/relationships/image" Target="../media/image38.png"/><Relationship Id="rId1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jpeg"/><Relationship Id="rId7"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mailto:sara.castrohallgren@un.org"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hyperlink" Target="https://africaminigrids.org/"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CE90A-657C-42D8-83AA-7BC4B88FFDF9}"/>
              </a:ext>
            </a:extLst>
          </p:cNvPr>
          <p:cNvSpPr>
            <a:spLocks noGrp="1"/>
          </p:cNvSpPr>
          <p:nvPr>
            <p:ph type="ctrTitle" idx="4294967295"/>
          </p:nvPr>
        </p:nvSpPr>
        <p:spPr>
          <a:xfrm>
            <a:off x="653588" y="2398956"/>
            <a:ext cx="6752492" cy="1912083"/>
          </a:xfrm>
        </p:spPr>
        <p:txBody>
          <a:bodyPr vert="horz" lIns="91440" tIns="45720" rIns="91440" bIns="45720" rtlCol="0" anchor="b">
            <a:noAutofit/>
          </a:bodyPr>
          <a:lstStyle/>
          <a:p>
            <a:pPr algn="l">
              <a:buNone/>
            </a:pPr>
            <a:r>
              <a:rPr lang="en-US" sz="2800" i="0" dirty="0">
                <a:solidFill>
                  <a:srgbClr val="000000"/>
                </a:solidFill>
                <a:effectLst/>
                <a:latin typeface="+mj-lt"/>
              </a:rPr>
              <a:t>Accelerating Progress on the water-energy-food-ecosystem (WEFE) Nexus in Sub-Saharan Africa</a:t>
            </a:r>
            <a:br>
              <a:rPr lang="en-US" sz="2800" b="0" i="0" dirty="0">
                <a:solidFill>
                  <a:srgbClr val="000000"/>
                </a:solidFill>
                <a:effectLst/>
                <a:latin typeface="+mj-lt"/>
              </a:rPr>
            </a:br>
            <a:br>
              <a:rPr lang="en-US" sz="2800" b="0" i="0" dirty="0">
                <a:solidFill>
                  <a:srgbClr val="000000"/>
                </a:solidFill>
                <a:effectLst/>
                <a:latin typeface="+mj-lt"/>
              </a:rPr>
            </a:br>
            <a:r>
              <a:rPr lang="en-US" sz="2400" b="0" i="1" dirty="0">
                <a:solidFill>
                  <a:srgbClr val="000000"/>
                </a:solidFill>
                <a:effectLst/>
                <a:latin typeface="+mj-lt"/>
              </a:rPr>
              <a:t>WEF Nexus Masterclass </a:t>
            </a:r>
            <a:br>
              <a:rPr lang="en-US" sz="2400" b="0" i="1" dirty="0">
                <a:solidFill>
                  <a:srgbClr val="000000"/>
                </a:solidFill>
                <a:effectLst/>
                <a:latin typeface="+mj-lt"/>
              </a:rPr>
            </a:br>
            <a:r>
              <a:rPr lang="en-US" sz="2400" b="0" i="1" dirty="0">
                <a:solidFill>
                  <a:srgbClr val="000000"/>
                </a:solidFill>
                <a:effectLst/>
                <a:latin typeface="+mj-lt"/>
              </a:rPr>
              <a:t>May 13</a:t>
            </a:r>
            <a:r>
              <a:rPr lang="en-US" sz="2400" b="0" i="1" dirty="0">
                <a:solidFill>
                  <a:srgbClr val="000000"/>
                </a:solidFill>
                <a:latin typeface="+mj-lt"/>
              </a:rPr>
              <a:t>, </a:t>
            </a:r>
            <a:r>
              <a:rPr lang="en-US" sz="2400" b="0" i="1" dirty="0">
                <a:solidFill>
                  <a:srgbClr val="000000"/>
                </a:solidFill>
                <a:effectLst/>
                <a:latin typeface="+mj-lt"/>
              </a:rPr>
              <a:t>2026</a:t>
            </a:r>
            <a:br>
              <a:rPr lang="en-US" sz="2400" b="0" i="1" dirty="0">
                <a:solidFill>
                  <a:srgbClr val="000000"/>
                </a:solidFill>
                <a:effectLst/>
                <a:latin typeface="+mj-lt"/>
              </a:rPr>
            </a:br>
            <a:endParaRPr lang="en-US" sz="2800" b="0" i="1" dirty="0">
              <a:solidFill>
                <a:srgbClr val="000000"/>
              </a:solidFill>
              <a:effectLst/>
              <a:latin typeface="+mj-lt"/>
            </a:endParaRPr>
          </a:p>
        </p:txBody>
      </p:sp>
      <p:pic>
        <p:nvPicPr>
          <p:cNvPr id="5" name="Graphic 4">
            <a:extLst>
              <a:ext uri="{FF2B5EF4-FFF2-40B4-BE49-F238E27FC236}">
                <a16:creationId xmlns:a16="http://schemas.microsoft.com/office/drawing/2014/main" id="{5E028058-594D-42AC-9107-A65E89C59E8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51836" y="4682470"/>
            <a:ext cx="1895055" cy="343515"/>
          </a:xfrm>
          <a:prstGeom prst="rect">
            <a:avLst/>
          </a:prstGeom>
        </p:spPr>
      </p:pic>
      <p:sp>
        <p:nvSpPr>
          <p:cNvPr id="16" name="Subtitle 2">
            <a:extLst>
              <a:ext uri="{FF2B5EF4-FFF2-40B4-BE49-F238E27FC236}">
                <a16:creationId xmlns:a16="http://schemas.microsoft.com/office/drawing/2014/main" id="{5C1269E1-D566-BCB6-F17F-F6625D4ECA4B}"/>
              </a:ext>
            </a:extLst>
          </p:cNvPr>
          <p:cNvSpPr txBox="1">
            <a:spLocks/>
          </p:cNvSpPr>
          <p:nvPr/>
        </p:nvSpPr>
        <p:spPr>
          <a:xfrm>
            <a:off x="0" y="3806131"/>
            <a:ext cx="4029834" cy="41577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1100" i="0" u="none" strike="noStrike" kern="1200" cap="none" spc="0" normalizeH="0" baseline="0" noProof="0" dirty="0">
              <a:ln>
                <a:noFill/>
              </a:ln>
              <a:solidFill>
                <a:schemeClr val="tx2">
                  <a:lumMod val="50000"/>
                </a:schemeClr>
              </a:solidFill>
              <a:effectLst/>
              <a:uLnTx/>
              <a:uFillTx/>
              <a:latin typeface="+mj-lt"/>
              <a:ea typeface="+mn-ea"/>
              <a:cs typeface="Arial" pitchFamily="34"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1100" i="0" u="none" strike="noStrike" kern="1200" cap="none" spc="0" normalizeH="0" baseline="0" noProof="0" dirty="0">
              <a:ln>
                <a:noFill/>
              </a:ln>
              <a:solidFill>
                <a:schemeClr val="tx2">
                  <a:lumMod val="50000"/>
                </a:schemeClr>
              </a:solidFill>
              <a:effectLst/>
              <a:uLnTx/>
              <a:uFillTx/>
              <a:latin typeface="+mj-lt"/>
              <a:ea typeface="+mn-ea"/>
              <a:cs typeface="Arial" pitchFamily="34"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100" i="0" u="none" strike="noStrike" kern="1200" cap="none" spc="0" normalizeH="0" baseline="0" noProof="0" dirty="0">
                <a:ln>
                  <a:noFill/>
                </a:ln>
                <a:solidFill>
                  <a:schemeClr val="tx2">
                    <a:lumMod val="50000"/>
                  </a:schemeClr>
                </a:solidFill>
                <a:effectLst/>
                <a:uLnTx/>
                <a:uFillTx/>
                <a:latin typeface="+mj-lt"/>
                <a:ea typeface="+mn-ea"/>
                <a:cs typeface="Arial" pitchFamily="34" charset="0"/>
              </a:rPr>
              <a:t>Sara Castro Hallgren</a:t>
            </a:r>
          </a:p>
          <a:p>
            <a:pPr marL="0" marR="0" lvl="0" indent="0" algn="l" defTabSz="914400"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0" lang="en-US" altLang="ko-KR" sz="1100" i="0" u="none" strike="noStrike" kern="1200" cap="none" spc="0" normalizeH="0" baseline="0" noProof="0" dirty="0">
                <a:ln>
                  <a:noFill/>
                </a:ln>
                <a:solidFill>
                  <a:schemeClr val="tx2">
                    <a:lumMod val="50000"/>
                  </a:schemeClr>
                </a:solidFill>
                <a:effectLst/>
                <a:uLnTx/>
                <a:uFillTx/>
                <a:latin typeface="+mj-lt"/>
                <a:ea typeface="+mn-ea"/>
                <a:cs typeface="Arial" pitchFamily="34" charset="0"/>
              </a:rPr>
              <a:t>United Nations Office for Sustainable Development (UNOSD), </a:t>
            </a:r>
          </a:p>
          <a:p>
            <a:pPr marL="0" marR="0" lvl="0" indent="0" algn="l" defTabSz="914400"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0" lang="en-US" altLang="ko-KR" sz="1100" i="0" u="none" strike="noStrike" kern="1200" cap="none" spc="0" normalizeH="0" baseline="0" noProof="0" dirty="0">
                <a:ln>
                  <a:noFill/>
                </a:ln>
                <a:solidFill>
                  <a:schemeClr val="tx2">
                    <a:lumMod val="50000"/>
                  </a:schemeClr>
                </a:solidFill>
                <a:effectLst/>
                <a:uLnTx/>
                <a:uFillTx/>
                <a:latin typeface="+mj-lt"/>
                <a:ea typeface="+mn-ea"/>
                <a:cs typeface="Arial" pitchFamily="34" charset="0"/>
              </a:rPr>
              <a:t>Division for SDGs, </a:t>
            </a:r>
            <a:br>
              <a:rPr kumimoji="0" lang="en-US" altLang="ko-KR" sz="1100" i="0" u="none" strike="noStrike" kern="1200" cap="none" spc="0" normalizeH="0" baseline="0" noProof="0" dirty="0">
                <a:ln>
                  <a:noFill/>
                </a:ln>
                <a:solidFill>
                  <a:schemeClr val="tx2">
                    <a:lumMod val="50000"/>
                  </a:schemeClr>
                </a:solidFill>
                <a:effectLst/>
                <a:uLnTx/>
                <a:uFillTx/>
                <a:latin typeface="+mj-lt"/>
                <a:ea typeface="+mn-ea"/>
                <a:cs typeface="Arial" pitchFamily="34" charset="0"/>
              </a:rPr>
            </a:br>
            <a:r>
              <a:rPr kumimoji="0" lang="en-US" altLang="ko-KR" sz="1100" i="0" u="none" strike="noStrike" kern="1200" cap="none" spc="0" normalizeH="0" baseline="0" noProof="0" dirty="0">
                <a:ln>
                  <a:noFill/>
                </a:ln>
                <a:solidFill>
                  <a:schemeClr val="tx2">
                    <a:lumMod val="50000"/>
                  </a:schemeClr>
                </a:solidFill>
                <a:effectLst/>
                <a:uLnTx/>
                <a:uFillTx/>
                <a:latin typeface="+mj-lt"/>
                <a:ea typeface="+mn-ea"/>
                <a:cs typeface="Arial" pitchFamily="34" charset="0"/>
              </a:rPr>
              <a:t>UN DESA</a:t>
            </a:r>
          </a:p>
          <a:p>
            <a:pPr marL="0" marR="0" lvl="0" indent="0" algn="l" defTabSz="914400" rtl="0" eaLnBrk="1" fontAlgn="auto" latinLnBrk="0" hangingPunct="1">
              <a:lnSpc>
                <a:spcPct val="120000"/>
              </a:lnSpc>
              <a:spcBef>
                <a:spcPct val="20000"/>
              </a:spcBef>
              <a:spcAft>
                <a:spcPts val="0"/>
              </a:spcAft>
              <a:buClrTx/>
              <a:buSzTx/>
              <a:buFont typeface="Arial" panose="020B0604020202020204" pitchFamily="34" charset="0"/>
              <a:buNone/>
              <a:tabLst/>
              <a:defRPr/>
            </a:pPr>
            <a:endParaRPr kumimoji="0" lang="en-US" sz="1100" i="0" u="none" strike="noStrike" kern="1200" cap="none" spc="0" normalizeH="0" baseline="0" noProof="0" dirty="0">
              <a:ln>
                <a:noFill/>
              </a:ln>
              <a:solidFill>
                <a:schemeClr val="tx2">
                  <a:lumMod val="50000"/>
                </a:schemeClr>
              </a:solidFill>
              <a:effectLst/>
              <a:uLnTx/>
              <a:uFillTx/>
              <a:latin typeface="+mj-lt"/>
              <a:ea typeface="+mn-ea"/>
              <a:cs typeface="Arial" pitchFamily="34" charset="0"/>
            </a:endParaRPr>
          </a:p>
          <a:p>
            <a:pPr marL="0" marR="0" lvl="0" indent="0" algn="l" defTabSz="914400" rtl="0" eaLnBrk="1" fontAlgn="auto" latinLnBrk="0" hangingPunct="1">
              <a:lnSpc>
                <a:spcPct val="120000"/>
              </a:lnSpc>
              <a:spcBef>
                <a:spcPct val="20000"/>
              </a:spcBef>
              <a:spcAft>
                <a:spcPts val="0"/>
              </a:spcAft>
              <a:buClrTx/>
              <a:buSzTx/>
              <a:buFont typeface="Arial" panose="020B0604020202020204" pitchFamily="34" charset="0"/>
              <a:buNone/>
              <a:tabLst/>
              <a:defRPr/>
            </a:pPr>
            <a:endParaRPr kumimoji="0" lang="en-US" sz="1100" i="0" u="none" strike="noStrike" kern="1200" cap="none" spc="0" normalizeH="0" baseline="0" noProof="0" dirty="0">
              <a:ln>
                <a:noFill/>
              </a:ln>
              <a:solidFill>
                <a:schemeClr val="tx2">
                  <a:lumMod val="50000"/>
                </a:schemeClr>
              </a:solidFill>
              <a:effectLst/>
              <a:uLnTx/>
              <a:uFillTx/>
              <a:latin typeface="+mj-lt"/>
              <a:ea typeface="+mn-ea"/>
              <a:cs typeface="Arial" pitchFamily="34" charset="0"/>
            </a:endParaRPr>
          </a:p>
        </p:txBody>
      </p:sp>
      <p:pic>
        <p:nvPicPr>
          <p:cNvPr id="13" name="Picture 3" descr="A picture containing accessory, vector graphics, umbrella&#10;&#10;Description generated with high confidence">
            <a:extLst>
              <a:ext uri="{FF2B5EF4-FFF2-40B4-BE49-F238E27FC236}">
                <a16:creationId xmlns:a16="http://schemas.microsoft.com/office/drawing/2014/main" id="{774A99F0-335D-C0F1-629A-41E948C79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1168" y="-1315"/>
            <a:ext cx="1483718" cy="1483718"/>
          </a:xfrm>
          <a:prstGeom prst="rect">
            <a:avLst/>
          </a:prstGeom>
        </p:spPr>
      </p:pic>
      <p:pic>
        <p:nvPicPr>
          <p:cNvPr id="3" name="그림 4" descr="텍스트, 폰트, 로고, 그래픽이(가) 표시된 사진&#10;&#10;자동 생성된 설명">
            <a:extLst>
              <a:ext uri="{FF2B5EF4-FFF2-40B4-BE49-F238E27FC236}">
                <a16:creationId xmlns:a16="http://schemas.microsoft.com/office/drawing/2014/main" id="{92274309-D54B-4060-4FF5-6BE140A07A9D}"/>
              </a:ext>
            </a:extLst>
          </p:cNvPr>
          <p:cNvPicPr>
            <a:picLocks noChangeAspect="1"/>
          </p:cNvPicPr>
          <p:nvPr/>
        </p:nvPicPr>
        <p:blipFill>
          <a:blip r:embed="rId5"/>
          <a:stretch>
            <a:fillRect/>
          </a:stretch>
        </p:blipFill>
        <p:spPr>
          <a:xfrm>
            <a:off x="97109" y="117515"/>
            <a:ext cx="2436927" cy="444739"/>
          </a:xfrm>
          <a:prstGeom prst="rect">
            <a:avLst/>
          </a:prstGeom>
        </p:spPr>
      </p:pic>
    </p:spTree>
    <p:extLst>
      <p:ext uri="{BB962C8B-B14F-4D97-AF65-F5344CB8AC3E}">
        <p14:creationId xmlns:p14="http://schemas.microsoft.com/office/powerpoint/2010/main" val="158500782"/>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79811-08B9-D01F-D1DE-7FF3DD823548}"/>
              </a:ext>
            </a:extLst>
          </p:cNvPr>
          <p:cNvPicPr>
            <a:picLocks noChangeAspect="1"/>
          </p:cNvPicPr>
          <p:nvPr/>
        </p:nvPicPr>
        <p:blipFill>
          <a:blip r:embed="rId3"/>
          <a:stretch>
            <a:fillRect/>
          </a:stretch>
        </p:blipFill>
        <p:spPr>
          <a:xfrm>
            <a:off x="0" y="0"/>
            <a:ext cx="5000878" cy="5132901"/>
          </a:xfrm>
          <a:prstGeom prst="rect">
            <a:avLst/>
          </a:prstGeom>
        </p:spPr>
      </p:pic>
      <p:sp>
        <p:nvSpPr>
          <p:cNvPr id="5" name="TextBox 4">
            <a:extLst>
              <a:ext uri="{FF2B5EF4-FFF2-40B4-BE49-F238E27FC236}">
                <a16:creationId xmlns:a16="http://schemas.microsoft.com/office/drawing/2014/main" id="{8496CEC5-7747-2C63-414A-8A953E969157}"/>
              </a:ext>
            </a:extLst>
          </p:cNvPr>
          <p:cNvSpPr txBox="1"/>
          <p:nvPr/>
        </p:nvSpPr>
        <p:spPr>
          <a:xfrm>
            <a:off x="5114165" y="981242"/>
            <a:ext cx="3572635" cy="3367589"/>
          </a:xfrm>
          <a:prstGeom prst="rect">
            <a:avLst/>
          </a:prstGeom>
          <a:noFill/>
        </p:spPr>
        <p:txBody>
          <a:bodyPr wrap="square">
            <a:spAutoFit/>
          </a:bodyPr>
          <a:lstStyle/>
          <a:p>
            <a:pPr marL="285750" lvl="1" indent="-285750">
              <a:spcBef>
                <a:spcPts val="500"/>
              </a:spcBef>
              <a:buFont typeface="Arial" panose="020B0604020202020204" pitchFamily="34" charset="0"/>
              <a:buChar char="•"/>
            </a:pPr>
            <a:r>
              <a:rPr lang="en-US" b="1" dirty="0">
                <a:latin typeface="+mj-lt"/>
                <a:ea typeface="Roboto"/>
                <a:cs typeface="Roboto"/>
              </a:rPr>
              <a:t>South Africa: 15% of public budget expenditure for debt servicing in 2023/2024 v. 12% for health</a:t>
            </a:r>
            <a:br>
              <a:rPr lang="en-US" b="1" dirty="0">
                <a:latin typeface="+mj-lt"/>
                <a:ea typeface="Roboto"/>
                <a:cs typeface="Roboto"/>
              </a:rPr>
            </a:br>
            <a:r>
              <a:rPr lang="en-US" sz="1200" dirty="0">
                <a:latin typeface="+mj-lt"/>
                <a:ea typeface="Roboto"/>
                <a:cs typeface="Roboto"/>
              </a:rPr>
              <a:t>(e.g. </a:t>
            </a:r>
            <a:r>
              <a:rPr lang="en-US" sz="1200" dirty="0">
                <a:latin typeface="+mj-lt"/>
              </a:rPr>
              <a:t>R356 billion debt service v. R276 billion for health). </a:t>
            </a:r>
          </a:p>
          <a:p>
            <a:pPr marL="285750" lvl="1" indent="-285750">
              <a:spcBef>
                <a:spcPts val="500"/>
              </a:spcBef>
              <a:buFont typeface="Arial" panose="020B0604020202020204" pitchFamily="34" charset="0"/>
              <a:buChar char="•"/>
            </a:pPr>
            <a:r>
              <a:rPr lang="en-US" b="1" dirty="0">
                <a:latin typeface="+mj-lt"/>
                <a:ea typeface="Roboto"/>
                <a:cs typeface="Roboto"/>
              </a:rPr>
              <a:t>Several sub-Saharan African countries now spend more on debt service than health or education </a:t>
            </a:r>
            <a:br>
              <a:rPr lang="en-US" b="1" dirty="0">
                <a:latin typeface="+mj-lt"/>
                <a:ea typeface="Roboto"/>
                <a:cs typeface="Roboto"/>
              </a:rPr>
            </a:br>
            <a:r>
              <a:rPr lang="en-US" sz="1050" dirty="0">
                <a:latin typeface="+mj-lt"/>
                <a:ea typeface="Roboto"/>
                <a:cs typeface="Roboto"/>
              </a:rPr>
              <a:t>(e.g. Ghana, Zambia, and Kenya)</a:t>
            </a:r>
            <a:endParaRPr lang="en-US" dirty="0">
              <a:latin typeface="+mj-lt"/>
              <a:ea typeface="Roboto"/>
              <a:cs typeface="Roboto"/>
            </a:endParaRPr>
          </a:p>
          <a:p>
            <a:pPr marL="285750" lvl="1" indent="-285750">
              <a:spcBef>
                <a:spcPts val="500"/>
              </a:spcBef>
              <a:buFont typeface="Arial" panose="020B0604020202020204" pitchFamily="34" charset="0"/>
              <a:buChar char="•"/>
            </a:pPr>
            <a:r>
              <a:rPr lang="en-US" b="1" dirty="0">
                <a:ea typeface="Roboto"/>
                <a:cs typeface="Roboto"/>
              </a:rPr>
              <a:t>Budgetary consolidation recommended.</a:t>
            </a:r>
          </a:p>
          <a:p>
            <a:pPr marL="285750" lvl="1" indent="-285750">
              <a:spcBef>
                <a:spcPts val="500"/>
              </a:spcBef>
              <a:buFont typeface="Arial" panose="020B0604020202020204" pitchFamily="34" charset="0"/>
              <a:buChar char="•"/>
            </a:pPr>
            <a:r>
              <a:rPr lang="en-US" b="1" dirty="0">
                <a:ea typeface="Roboto"/>
                <a:cs typeface="Roboto"/>
              </a:rPr>
              <a:t>Assess budget vs. expenditure  </a:t>
            </a:r>
          </a:p>
          <a:p>
            <a:pPr marL="285750" lvl="1" indent="-285750">
              <a:spcBef>
                <a:spcPts val="500"/>
              </a:spcBef>
              <a:buFont typeface="Arial" panose="020B0604020202020204" pitchFamily="34" charset="0"/>
              <a:buChar char="•"/>
            </a:pPr>
            <a:r>
              <a:rPr lang="en-US" b="1" dirty="0">
                <a:ea typeface="Roboto"/>
                <a:cs typeface="Roboto"/>
              </a:rPr>
              <a:t>WEFE Nexus solutions can help!</a:t>
            </a:r>
          </a:p>
          <a:p>
            <a:pPr marL="285750" lvl="1" indent="-285750">
              <a:spcBef>
                <a:spcPts val="500"/>
              </a:spcBef>
              <a:buFont typeface="Arial" panose="020B0604020202020204" pitchFamily="34" charset="0"/>
              <a:buChar char="•"/>
            </a:pPr>
            <a:r>
              <a:rPr lang="en-US" b="1" dirty="0">
                <a:latin typeface="+mj-lt"/>
                <a:ea typeface="Roboto"/>
                <a:cs typeface="Roboto"/>
              </a:rPr>
              <a:t>Optimize resources, break silos.</a:t>
            </a:r>
          </a:p>
        </p:txBody>
      </p:sp>
    </p:spTree>
    <p:extLst>
      <p:ext uri="{BB962C8B-B14F-4D97-AF65-F5344CB8AC3E}">
        <p14:creationId xmlns:p14="http://schemas.microsoft.com/office/powerpoint/2010/main" val="3548115585"/>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819CF8-C4FA-A38A-415A-C0B659A8B486}"/>
              </a:ext>
            </a:extLst>
          </p:cNvPr>
          <p:cNvPicPr>
            <a:picLocks noChangeAspect="1"/>
          </p:cNvPicPr>
          <p:nvPr/>
        </p:nvPicPr>
        <p:blipFill>
          <a:blip r:embed="rId3"/>
          <a:stretch>
            <a:fillRect/>
          </a:stretch>
        </p:blipFill>
        <p:spPr>
          <a:xfrm>
            <a:off x="545123" y="87035"/>
            <a:ext cx="8238392" cy="4685154"/>
          </a:xfrm>
          <a:prstGeom prst="rect">
            <a:avLst/>
          </a:prstGeom>
        </p:spPr>
      </p:pic>
      <p:sp>
        <p:nvSpPr>
          <p:cNvPr id="5" name="Text 10">
            <a:extLst>
              <a:ext uri="{FF2B5EF4-FFF2-40B4-BE49-F238E27FC236}">
                <a16:creationId xmlns:a16="http://schemas.microsoft.com/office/drawing/2014/main" id="{B68C735C-6D3A-8A8F-9722-FF04B64D0DE6}"/>
              </a:ext>
            </a:extLst>
          </p:cNvPr>
          <p:cNvSpPr/>
          <p:nvPr/>
        </p:nvSpPr>
        <p:spPr>
          <a:xfrm>
            <a:off x="640080" y="4965025"/>
            <a:ext cx="8503920" cy="182880"/>
          </a:xfrm>
          <a:prstGeom prst="rect">
            <a:avLst/>
          </a:prstGeom>
          <a:noFill/>
          <a:ln/>
        </p:spPr>
        <p:txBody>
          <a:bodyPr wrap="square" lIns="0" tIns="0" rIns="0" bIns="0" rtlCol="0" anchor="ctr"/>
          <a:lstStyle/>
          <a:p>
            <a:pPr marL="0" indent="0" algn="r">
              <a:buNone/>
            </a:pPr>
            <a:r>
              <a:rPr lang="en-US" sz="750" dirty="0">
                <a:solidFill>
                  <a:schemeClr val="tx2">
                    <a:lumMod val="50000"/>
                  </a:schemeClr>
                </a:solidFill>
                <a:latin typeface="+mj-lt"/>
                <a:ea typeface="Calibri" pitchFamily="34" charset="-122"/>
                <a:cs typeface="Calibri" pitchFamily="34" charset="-120"/>
              </a:rPr>
              <a:t>Source: UN WEFE Nexus State of Play — SSA, March 2025 https://unosd.un.org/sites/default/files/2026-04/wefe_nexus_state_of_play_in_ssa_-_guidebook.pdf</a:t>
            </a:r>
            <a:endParaRPr lang="en-US" sz="750" dirty="0">
              <a:solidFill>
                <a:schemeClr val="tx2">
                  <a:lumMod val="50000"/>
                </a:schemeClr>
              </a:solidFill>
              <a:latin typeface="+mj-lt"/>
            </a:endParaRPr>
          </a:p>
        </p:txBody>
      </p:sp>
    </p:spTree>
    <p:extLst>
      <p:ext uri="{BB962C8B-B14F-4D97-AF65-F5344CB8AC3E}">
        <p14:creationId xmlns:p14="http://schemas.microsoft.com/office/powerpoint/2010/main" val="1385106059"/>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EFF6D1-669D-5D3D-7274-E37F6F0AA59A}"/>
              </a:ext>
            </a:extLst>
          </p:cNvPr>
          <p:cNvPicPr>
            <a:picLocks noChangeAspect="1"/>
          </p:cNvPicPr>
          <p:nvPr/>
        </p:nvPicPr>
        <p:blipFill>
          <a:blip r:embed="rId2"/>
          <a:stretch>
            <a:fillRect/>
          </a:stretch>
        </p:blipFill>
        <p:spPr>
          <a:xfrm>
            <a:off x="90488" y="891183"/>
            <a:ext cx="8963025" cy="3361134"/>
          </a:xfrm>
          <a:prstGeom prst="rect">
            <a:avLst/>
          </a:prstGeom>
          <a:noFill/>
        </p:spPr>
      </p:pic>
      <p:sp>
        <p:nvSpPr>
          <p:cNvPr id="2" name="Text 10">
            <a:extLst>
              <a:ext uri="{FF2B5EF4-FFF2-40B4-BE49-F238E27FC236}">
                <a16:creationId xmlns:a16="http://schemas.microsoft.com/office/drawing/2014/main" id="{8C9FB652-B669-940D-9CF5-C41F2E223879}"/>
              </a:ext>
            </a:extLst>
          </p:cNvPr>
          <p:cNvSpPr/>
          <p:nvPr/>
        </p:nvSpPr>
        <p:spPr>
          <a:xfrm>
            <a:off x="320040" y="4919472"/>
            <a:ext cx="8503920" cy="182880"/>
          </a:xfrm>
          <a:prstGeom prst="rect">
            <a:avLst/>
          </a:prstGeom>
          <a:noFill/>
          <a:ln/>
        </p:spPr>
        <p:txBody>
          <a:bodyPr wrap="square" lIns="0" tIns="0" rIns="0" bIns="0" rtlCol="0" anchor="ctr"/>
          <a:lstStyle/>
          <a:p>
            <a:pPr marL="0" indent="0" algn="r">
              <a:buNone/>
            </a:pPr>
            <a:r>
              <a:rPr lang="en-US" sz="750" dirty="0">
                <a:solidFill>
                  <a:schemeClr val="tx2">
                    <a:lumMod val="50000"/>
                  </a:schemeClr>
                </a:solidFill>
                <a:latin typeface="+mj-lt"/>
                <a:ea typeface="Calibri" pitchFamily="34" charset="-122"/>
                <a:cs typeface="Calibri" pitchFamily="34" charset="-120"/>
              </a:rPr>
              <a:t>Source: UN  WEFE Nexus State of Play — SSA, March 2025 https://unosd.un.org/sites/default/files/2026-04/wefe_nexus_state_of_play_in_ssa_-_guidebook.pdf</a:t>
            </a:r>
            <a:endParaRPr lang="en-US" sz="750" dirty="0">
              <a:solidFill>
                <a:schemeClr val="tx2">
                  <a:lumMod val="50000"/>
                </a:schemeClr>
              </a:solidFill>
              <a:latin typeface="+mj-lt"/>
            </a:endParaRPr>
          </a:p>
        </p:txBody>
      </p:sp>
    </p:spTree>
    <p:extLst>
      <p:ext uri="{BB962C8B-B14F-4D97-AF65-F5344CB8AC3E}">
        <p14:creationId xmlns:p14="http://schemas.microsoft.com/office/powerpoint/2010/main" val="411820214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5"/>
          <p:cNvSpPr/>
          <p:nvPr/>
        </p:nvSpPr>
        <p:spPr>
          <a:xfrm>
            <a:off x="128368" y="180770"/>
            <a:ext cx="8412480" cy="384048"/>
          </a:xfrm>
          <a:prstGeom prst="rect">
            <a:avLst/>
          </a:prstGeom>
          <a:noFill/>
          <a:ln/>
        </p:spPr>
        <p:txBody>
          <a:bodyPr wrap="square" rtlCol="0" anchor="ctr"/>
          <a:lstStyle/>
          <a:p>
            <a:pPr marL="0" indent="0">
              <a:buNone/>
            </a:pPr>
            <a:r>
              <a:rPr lang="en-US" sz="1800" b="1" dirty="0">
                <a:solidFill>
                  <a:schemeClr val="tx2">
                    <a:lumMod val="50000"/>
                  </a:schemeClr>
                </a:solidFill>
                <a:latin typeface="Calibri" pitchFamily="34" charset="0"/>
                <a:ea typeface="Calibri" pitchFamily="34" charset="-122"/>
                <a:cs typeface="Calibri" pitchFamily="34" charset="-120"/>
              </a:rPr>
              <a:t>The Climate Finance Landscape: Flows, Gaps, and Inequities</a:t>
            </a:r>
            <a:endParaRPr lang="en-US" sz="1800" dirty="0">
              <a:solidFill>
                <a:schemeClr val="tx2">
                  <a:lumMod val="50000"/>
                </a:schemeClr>
              </a:solidFill>
            </a:endParaRPr>
          </a:p>
        </p:txBody>
      </p:sp>
      <p:graphicFrame>
        <p:nvGraphicFramePr>
          <p:cNvPr id="8" name="Chart 0"/>
          <p:cNvGraphicFramePr/>
          <p:nvPr/>
        </p:nvGraphicFramePr>
        <p:xfrm>
          <a:off x="274320" y="896112"/>
          <a:ext cx="493776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9" name="Shape 6"/>
          <p:cNvSpPr/>
          <p:nvPr/>
        </p:nvSpPr>
        <p:spPr>
          <a:xfrm>
            <a:off x="5394960" y="896112"/>
            <a:ext cx="3429000" cy="3291840"/>
          </a:xfrm>
          <a:prstGeom prst="rect">
            <a:avLst/>
          </a:prstGeom>
          <a:solidFill>
            <a:srgbClr val="F4F6F8"/>
          </a:solidFill>
          <a:ln w="6350">
            <a:solidFill>
              <a:srgbClr val="BDC3C7"/>
            </a:solidFill>
            <a:prstDash val="solid"/>
          </a:ln>
        </p:spPr>
        <p:txBody>
          <a:bodyPr/>
          <a:lstStyle/>
          <a:p>
            <a:endParaRPr lang="en-BB"/>
          </a:p>
        </p:txBody>
      </p:sp>
      <p:sp>
        <p:nvSpPr>
          <p:cNvPr id="10" name="Shape 7"/>
          <p:cNvSpPr/>
          <p:nvPr/>
        </p:nvSpPr>
        <p:spPr>
          <a:xfrm>
            <a:off x="5394960" y="896112"/>
            <a:ext cx="3429000" cy="54864"/>
          </a:xfrm>
          <a:prstGeom prst="rect">
            <a:avLst/>
          </a:prstGeom>
          <a:solidFill>
            <a:srgbClr val="347854"/>
          </a:solidFill>
          <a:ln w="12700">
            <a:solidFill>
              <a:srgbClr val="C62828"/>
            </a:solidFill>
            <a:prstDash val="solid"/>
          </a:ln>
        </p:spPr>
        <p:txBody>
          <a:bodyPr/>
          <a:lstStyle/>
          <a:p>
            <a:endParaRPr lang="en-BB"/>
          </a:p>
        </p:txBody>
      </p:sp>
      <p:sp>
        <p:nvSpPr>
          <p:cNvPr id="11" name="Text 8"/>
          <p:cNvSpPr/>
          <p:nvPr/>
        </p:nvSpPr>
        <p:spPr>
          <a:xfrm>
            <a:off x="5394960" y="977176"/>
            <a:ext cx="3657600" cy="347472"/>
          </a:xfrm>
          <a:prstGeom prst="rect">
            <a:avLst/>
          </a:prstGeom>
          <a:noFill/>
          <a:ln/>
        </p:spPr>
        <p:txBody>
          <a:bodyPr wrap="square" rtlCol="0" anchor="ctr"/>
          <a:lstStyle/>
          <a:p>
            <a:pPr marL="0" indent="0">
              <a:buNone/>
            </a:pPr>
            <a:r>
              <a:rPr lang="en-US" b="1" dirty="0">
                <a:solidFill>
                  <a:schemeClr val="tx2">
                    <a:lumMod val="50000"/>
                  </a:schemeClr>
                </a:solidFill>
                <a:latin typeface="+mj-lt"/>
                <a:ea typeface="Calibri" pitchFamily="34" charset="-122"/>
                <a:cs typeface="Calibri" pitchFamily="34" charset="-120"/>
              </a:rPr>
              <a:t>NDCs and Finance Inequity Highlights</a:t>
            </a:r>
            <a:endParaRPr lang="en-US" dirty="0">
              <a:solidFill>
                <a:schemeClr val="tx2">
                  <a:lumMod val="50000"/>
                </a:schemeClr>
              </a:solidFill>
              <a:latin typeface="+mj-lt"/>
            </a:endParaRPr>
          </a:p>
        </p:txBody>
      </p:sp>
      <p:sp>
        <p:nvSpPr>
          <p:cNvPr id="23" name="Text 20"/>
          <p:cNvSpPr/>
          <p:nvPr/>
        </p:nvSpPr>
        <p:spPr>
          <a:xfrm>
            <a:off x="358726" y="4447325"/>
            <a:ext cx="8275320" cy="502920"/>
          </a:xfrm>
          <a:prstGeom prst="rect">
            <a:avLst/>
          </a:prstGeom>
          <a:solidFill>
            <a:schemeClr val="bg1"/>
          </a:solidFill>
          <a:ln/>
        </p:spPr>
        <p:txBody>
          <a:bodyPr wrap="square" rtlCol="0" anchor="ctr"/>
          <a:lstStyle/>
          <a:p>
            <a:pPr marL="0" indent="0">
              <a:buNone/>
            </a:pPr>
            <a:r>
              <a:rPr lang="en-US" b="1" i="1" dirty="0">
                <a:solidFill>
                  <a:schemeClr val="tx2">
                    <a:lumMod val="50000"/>
                  </a:schemeClr>
                </a:solidFill>
                <a:latin typeface="+mj-lt"/>
                <a:ea typeface="Calibri" pitchFamily="34" charset="-122"/>
                <a:cs typeface="Calibri" pitchFamily="34" charset="-120"/>
              </a:rPr>
              <a:t>KEY POINT: </a:t>
            </a:r>
            <a:r>
              <a:rPr lang="en-US" i="1" dirty="0">
                <a:solidFill>
                  <a:schemeClr val="tx2">
                    <a:lumMod val="50000"/>
                  </a:schemeClr>
                </a:solidFill>
                <a:latin typeface="+mj-lt"/>
                <a:ea typeface="Calibri" pitchFamily="34" charset="-122"/>
                <a:cs typeface="Calibri" pitchFamily="34" charset="-120"/>
              </a:rPr>
              <a:t>The WEFE Nexus offers a pathway to </a:t>
            </a:r>
            <a:r>
              <a:rPr lang="en-US" b="1" i="1" dirty="0">
                <a:solidFill>
                  <a:schemeClr val="tx2">
                    <a:lumMod val="50000"/>
                  </a:schemeClr>
                </a:solidFill>
                <a:latin typeface="+mj-lt"/>
                <a:ea typeface="Calibri" pitchFamily="34" charset="-122"/>
                <a:cs typeface="Calibri" pitchFamily="34" charset="-120"/>
              </a:rPr>
              <a:t>greater efficiency</a:t>
            </a:r>
            <a:r>
              <a:rPr lang="en-US" i="1" dirty="0">
                <a:solidFill>
                  <a:schemeClr val="tx2">
                    <a:lumMod val="50000"/>
                  </a:schemeClr>
                </a:solidFill>
                <a:latin typeface="+mj-lt"/>
                <a:ea typeface="Calibri" pitchFamily="34" charset="-122"/>
                <a:cs typeface="Calibri" pitchFamily="34" charset="-120"/>
              </a:rPr>
              <a:t>, integrating investments to </a:t>
            </a:r>
            <a:r>
              <a:rPr lang="en-US" b="1" i="1" dirty="0">
                <a:solidFill>
                  <a:schemeClr val="tx2">
                    <a:lumMod val="50000"/>
                  </a:schemeClr>
                </a:solidFill>
                <a:latin typeface="+mj-lt"/>
                <a:ea typeface="Calibri" pitchFamily="34" charset="-122"/>
                <a:cs typeface="Calibri" pitchFamily="34" charset="-120"/>
              </a:rPr>
              <a:t>maximize impact per dollar spent </a:t>
            </a:r>
            <a:r>
              <a:rPr lang="en-US" i="1" dirty="0">
                <a:solidFill>
                  <a:schemeClr val="tx2">
                    <a:lumMod val="50000"/>
                  </a:schemeClr>
                </a:solidFill>
                <a:latin typeface="+mj-lt"/>
                <a:ea typeface="Calibri" pitchFamily="34" charset="-122"/>
                <a:cs typeface="Calibri" pitchFamily="34" charset="-120"/>
              </a:rPr>
              <a:t>and ease pressure on overstretched budgets.</a:t>
            </a:r>
            <a:endParaRPr lang="en-US" dirty="0">
              <a:solidFill>
                <a:schemeClr val="tx2">
                  <a:lumMod val="50000"/>
                </a:schemeClr>
              </a:solidFill>
              <a:latin typeface="+mj-lt"/>
            </a:endParaRPr>
          </a:p>
        </p:txBody>
      </p:sp>
      <p:sp>
        <p:nvSpPr>
          <p:cNvPr id="26" name="Text 10"/>
          <p:cNvSpPr/>
          <p:nvPr/>
        </p:nvSpPr>
        <p:spPr>
          <a:xfrm>
            <a:off x="5424856" y="2779953"/>
            <a:ext cx="3429000" cy="347472"/>
          </a:xfrm>
          <a:prstGeom prst="rect">
            <a:avLst/>
          </a:prstGeom>
          <a:noFill/>
          <a:ln/>
        </p:spPr>
        <p:txBody>
          <a:bodyPr wrap="square" rtlCol="0" anchor="ctr"/>
          <a:lstStyle/>
          <a:p>
            <a:pPr marL="171450" indent="-171450">
              <a:buFont typeface="Arial" panose="020B0604020202020204" pitchFamily="34" charset="0"/>
              <a:buChar char="•"/>
            </a:pPr>
            <a:r>
              <a:rPr lang="en-US" sz="1200" b="1" dirty="0">
                <a:solidFill>
                  <a:schemeClr val="tx2">
                    <a:lumMod val="50000"/>
                  </a:schemeClr>
                </a:solidFill>
              </a:rPr>
              <a:t>NDC 3.0: </a:t>
            </a:r>
            <a:r>
              <a:rPr lang="en-US" sz="1200" dirty="0">
                <a:solidFill>
                  <a:schemeClr val="tx2">
                    <a:lumMod val="50000"/>
                  </a:schemeClr>
                </a:solidFill>
              </a:rPr>
              <a:t>Currently, </a:t>
            </a:r>
            <a:r>
              <a:rPr lang="en-US" sz="1200" b="1" u="sng" dirty="0">
                <a:solidFill>
                  <a:schemeClr val="tx2">
                    <a:lumMod val="50000"/>
                  </a:schemeClr>
                </a:solidFill>
              </a:rPr>
              <a:t>28 African countries </a:t>
            </a:r>
            <a:r>
              <a:rPr lang="en-US" sz="1200" dirty="0">
                <a:solidFill>
                  <a:schemeClr val="tx2">
                    <a:lumMod val="50000"/>
                  </a:schemeClr>
                </a:solidFill>
              </a:rPr>
              <a:t>(13 from West and Central and 13 from East and Southern)</a:t>
            </a:r>
          </a:p>
          <a:p>
            <a:pPr marL="171450" indent="-171450">
              <a:buFont typeface="Arial" panose="020B0604020202020204" pitchFamily="34" charset="0"/>
              <a:buChar char="•"/>
            </a:pPr>
            <a:endParaRPr lang="en-US" sz="1200" dirty="0">
              <a:solidFill>
                <a:schemeClr val="tx2">
                  <a:lumMod val="50000"/>
                </a:schemeClr>
              </a:solidFill>
            </a:endParaRPr>
          </a:p>
          <a:p>
            <a:pPr marL="171450" indent="-171450">
              <a:buFont typeface="Arial" panose="020B0604020202020204" pitchFamily="34" charset="0"/>
              <a:buChar char="•"/>
            </a:pPr>
            <a:r>
              <a:rPr lang="en-US" sz="1200" dirty="0">
                <a:solidFill>
                  <a:schemeClr val="tx2">
                    <a:lumMod val="50000"/>
                  </a:schemeClr>
                </a:solidFill>
                <a:ea typeface="Calibri" pitchFamily="34" charset="-122"/>
                <a:cs typeface="Calibri" pitchFamily="34" charset="-120"/>
              </a:rPr>
              <a:t>USD ~1.3T/yr needed for submitted NDCs</a:t>
            </a:r>
            <a:endParaRPr lang="en-US" sz="1200" dirty="0">
              <a:solidFill>
                <a:schemeClr val="tx2">
                  <a:lumMod val="50000"/>
                </a:schemeClr>
              </a:solidFill>
            </a:endParaRPr>
          </a:p>
          <a:p>
            <a:pPr marL="171450" indent="-171450">
              <a:buFont typeface="Arial" panose="020B0604020202020204" pitchFamily="34" charset="0"/>
              <a:buChar char="•"/>
            </a:pPr>
            <a:endParaRPr lang="en-US" sz="1200" dirty="0">
              <a:solidFill>
                <a:schemeClr val="tx2">
                  <a:lumMod val="50000"/>
                </a:schemeClr>
              </a:solidFill>
              <a:latin typeface="+mj-lt"/>
              <a:ea typeface="Calibri" pitchFamily="34" charset="-122"/>
              <a:cs typeface="Calibri" pitchFamily="34" charset="-120"/>
            </a:endParaRPr>
          </a:p>
          <a:p>
            <a:pPr marL="171450" indent="-171450">
              <a:buFont typeface="Arial" panose="020B0604020202020204" pitchFamily="34" charset="0"/>
              <a:buChar char="•"/>
            </a:pPr>
            <a:r>
              <a:rPr lang="en-US" sz="1200" b="1" dirty="0">
                <a:solidFill>
                  <a:schemeClr val="tx2">
                    <a:lumMod val="50000"/>
                  </a:schemeClr>
                </a:solidFill>
                <a:latin typeface="+mj-lt"/>
                <a:ea typeface="Calibri" pitchFamily="34" charset="-122"/>
                <a:cs typeface="Calibri" pitchFamily="34" charset="-120"/>
              </a:rPr>
              <a:t>Sub-Saharan Africa receives just 23% of its NDC investment needs </a:t>
            </a:r>
            <a:r>
              <a:rPr lang="en-US" sz="1200" dirty="0">
                <a:solidFill>
                  <a:schemeClr val="tx2">
                    <a:lumMod val="50000"/>
                  </a:schemeClr>
                </a:solidFill>
                <a:latin typeface="+mj-lt"/>
                <a:ea typeface="Calibri" pitchFamily="34" charset="-122"/>
                <a:cs typeface="Calibri" pitchFamily="34" charset="-120"/>
              </a:rPr>
              <a:t>despite high climate vulnerability.</a:t>
            </a:r>
          </a:p>
          <a:p>
            <a:pPr marL="171450" indent="-171450">
              <a:buFont typeface="Arial" panose="020B0604020202020204" pitchFamily="34" charset="0"/>
              <a:buChar char="•"/>
            </a:pPr>
            <a:endParaRPr lang="en-US" sz="1200" dirty="0">
              <a:solidFill>
                <a:schemeClr val="tx2">
                  <a:lumMod val="50000"/>
                </a:schemeClr>
              </a:solidFill>
              <a:latin typeface="+mj-lt"/>
              <a:ea typeface="Calibri" pitchFamily="34" charset="-122"/>
              <a:cs typeface="Calibri" pitchFamily="34" charset="-120"/>
            </a:endParaRPr>
          </a:p>
          <a:p>
            <a:pPr marL="171450" indent="-171450">
              <a:buFont typeface="Arial" panose="020B0604020202020204" pitchFamily="34" charset="0"/>
              <a:buChar char="•"/>
            </a:pPr>
            <a:r>
              <a:rPr lang="en-US" sz="1200" b="1" dirty="0">
                <a:solidFill>
                  <a:schemeClr val="tx2">
                    <a:lumMod val="50000"/>
                  </a:schemeClr>
                </a:solidFill>
                <a:ea typeface="Calibri" pitchFamily="34" charset="-122"/>
                <a:cs typeface="Calibri" pitchFamily="34" charset="-120"/>
              </a:rPr>
              <a:t>Top 10 recipients capture 46% of all Africa climate finance </a:t>
            </a:r>
          </a:p>
          <a:p>
            <a:pPr marL="171450" indent="-171450">
              <a:buFont typeface="Arial" panose="020B0604020202020204" pitchFamily="34" charset="0"/>
              <a:buChar char="•"/>
            </a:pPr>
            <a:endParaRPr lang="en-US" sz="1200" b="1" dirty="0">
              <a:solidFill>
                <a:schemeClr val="tx2">
                  <a:lumMod val="50000"/>
                </a:schemeClr>
              </a:solidFill>
              <a:ea typeface="Calibri" pitchFamily="34" charset="-122"/>
              <a:cs typeface="Calibri" pitchFamily="34" charset="-120"/>
            </a:endParaRPr>
          </a:p>
          <a:p>
            <a:pPr marL="171450" indent="-171450">
              <a:buFont typeface="Arial" panose="020B0604020202020204" pitchFamily="34" charset="0"/>
              <a:buChar char="•"/>
            </a:pPr>
            <a:r>
              <a:rPr lang="en-US" sz="1200" b="1" dirty="0">
                <a:solidFill>
                  <a:schemeClr val="tx2">
                    <a:lumMod val="50000"/>
                  </a:schemeClr>
                </a:solidFill>
                <a:ea typeface="Calibri" pitchFamily="34" charset="-122"/>
                <a:cs typeface="Calibri" pitchFamily="34" charset="-120"/>
              </a:rPr>
              <a:t>10 most-vulnerable countries receive 11%.</a:t>
            </a:r>
          </a:p>
          <a:p>
            <a:pPr marL="171450" indent="-171450">
              <a:buFont typeface="Arial" panose="020B0604020202020204" pitchFamily="34" charset="0"/>
              <a:buChar char="•"/>
            </a:pPr>
            <a:endParaRPr lang="en-US" sz="1200" dirty="0">
              <a:solidFill>
                <a:schemeClr val="tx2">
                  <a:lumMod val="50000"/>
                </a:schemeClr>
              </a:solidFill>
            </a:endParaRPr>
          </a:p>
          <a:p>
            <a:pPr marL="171450" indent="-171450">
              <a:buFont typeface="Arial" panose="020B0604020202020204" pitchFamily="34" charset="0"/>
              <a:buChar char="•"/>
            </a:pPr>
            <a:endParaRPr lang="en-US" sz="1200" dirty="0">
              <a:solidFill>
                <a:schemeClr val="tx2">
                  <a:lumMod val="50000"/>
                </a:schemeClr>
              </a:solidFill>
              <a:latin typeface="+mj-lt"/>
            </a:endParaRPr>
          </a:p>
        </p:txBody>
      </p:sp>
      <p:sp>
        <p:nvSpPr>
          <p:cNvPr id="31" name="Oval 30">
            <a:extLst>
              <a:ext uri="{FF2B5EF4-FFF2-40B4-BE49-F238E27FC236}">
                <a16:creationId xmlns:a16="http://schemas.microsoft.com/office/drawing/2014/main" id="{E5294AF8-3EBF-D664-B06C-5B66194EAA79}"/>
              </a:ext>
            </a:extLst>
          </p:cNvPr>
          <p:cNvSpPr/>
          <p:nvPr/>
        </p:nvSpPr>
        <p:spPr>
          <a:xfrm>
            <a:off x="430823" y="2779953"/>
            <a:ext cx="1125415" cy="146743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BB"/>
          </a:p>
        </p:txBody>
      </p:sp>
    </p:spTree>
    <p:extLst>
      <p:ext uri="{BB962C8B-B14F-4D97-AF65-F5344CB8AC3E}">
        <p14:creationId xmlns:p14="http://schemas.microsoft.com/office/powerpoint/2010/main" val="317456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6040B-EDC5-93E5-E2E9-B41AE8A1CF07}"/>
            </a:ext>
          </a:extLst>
        </p:cNvPr>
        <p:cNvGrpSpPr/>
        <p:nvPr/>
      </p:nvGrpSpPr>
      <p:grpSpPr>
        <a:xfrm>
          <a:off x="0" y="0"/>
          <a:ext cx="0" cy="0"/>
          <a:chOff x="0" y="0"/>
          <a:chExt cx="0" cy="0"/>
        </a:xfrm>
      </p:grpSpPr>
      <p:sp>
        <p:nvSpPr>
          <p:cNvPr id="2" name="Text 10">
            <a:extLst>
              <a:ext uri="{FF2B5EF4-FFF2-40B4-BE49-F238E27FC236}">
                <a16:creationId xmlns:a16="http://schemas.microsoft.com/office/drawing/2014/main" id="{67D355C6-F5AF-B169-FD05-CA4021E0D56C}"/>
              </a:ext>
            </a:extLst>
          </p:cNvPr>
          <p:cNvSpPr/>
          <p:nvPr/>
        </p:nvSpPr>
        <p:spPr>
          <a:xfrm>
            <a:off x="320040" y="4919472"/>
            <a:ext cx="8503920" cy="182880"/>
          </a:xfrm>
          <a:prstGeom prst="rect">
            <a:avLst/>
          </a:prstGeom>
          <a:noFill/>
          <a:ln/>
        </p:spPr>
        <p:txBody>
          <a:bodyPr wrap="square" lIns="0" tIns="0" rIns="0" bIns="0" rtlCol="0" anchor="ctr"/>
          <a:lstStyle/>
          <a:p>
            <a:pPr marL="0" indent="0" algn="r">
              <a:buNone/>
            </a:pPr>
            <a:r>
              <a:rPr lang="en-US" sz="750" dirty="0">
                <a:solidFill>
                  <a:schemeClr val="tx2">
                    <a:lumMod val="50000"/>
                  </a:schemeClr>
                </a:solidFill>
                <a:latin typeface="+mj-lt"/>
                <a:ea typeface="Calibri" pitchFamily="34" charset="-122"/>
                <a:cs typeface="Calibri" pitchFamily="34" charset="-120"/>
              </a:rPr>
              <a:t>Source: Climate Policy Initiative, 2024</a:t>
            </a:r>
            <a:endParaRPr lang="en-US" sz="750" dirty="0">
              <a:solidFill>
                <a:schemeClr val="tx2">
                  <a:lumMod val="50000"/>
                </a:schemeClr>
              </a:solidFill>
              <a:latin typeface="+mj-lt"/>
            </a:endParaRPr>
          </a:p>
        </p:txBody>
      </p:sp>
      <p:sp>
        <p:nvSpPr>
          <p:cNvPr id="4" name="Rectangle 2">
            <a:extLst>
              <a:ext uri="{FF2B5EF4-FFF2-40B4-BE49-F238E27FC236}">
                <a16:creationId xmlns:a16="http://schemas.microsoft.com/office/drawing/2014/main" id="{DB17ECD3-1283-0BE7-C08E-31606EAB624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77EA7394-66F7-143A-4185-D77D5E8A8793}"/>
              </a:ext>
            </a:extLst>
          </p:cNvPr>
          <p:cNvSpPr>
            <a:spLocks noChangeArrowheads="1"/>
          </p:cNvSpPr>
          <p:nvPr/>
        </p:nvSpPr>
        <p:spPr bwMode="auto">
          <a:xfrm>
            <a:off x="0" y="443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E2841"/>
                </a:solidFill>
                <a:effectLst/>
                <a:latin typeface="Arial" panose="020B0604020202020204" pitchFamily="34" charset="0"/>
                <a:ea typeface="맑은 고딕" panose="020B0503020000020004" pitchFamily="50" charset="-127"/>
                <a:cs typeface="Arial" panose="020B0604020202020204" pitchFamily="34" charset="0"/>
              </a:rPr>
              <a:t>Figure 1. Increase in climate finance by region (2023)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7D0376F2-EB1A-9360-667B-264E59FDDAED}"/>
              </a:ext>
            </a:extLst>
          </p:cNvPr>
          <p:cNvPicPr>
            <a:picLocks noChangeAspect="1"/>
          </p:cNvPicPr>
          <p:nvPr/>
        </p:nvPicPr>
        <p:blipFill>
          <a:blip r:embed="rId2"/>
          <a:stretch>
            <a:fillRect/>
          </a:stretch>
        </p:blipFill>
        <p:spPr>
          <a:xfrm>
            <a:off x="0" y="219349"/>
            <a:ext cx="9144000" cy="4542961"/>
          </a:xfrm>
          <a:prstGeom prst="rect">
            <a:avLst/>
          </a:prstGeom>
        </p:spPr>
      </p:pic>
      <p:pic>
        <p:nvPicPr>
          <p:cNvPr id="7" name="Picture 6">
            <a:extLst>
              <a:ext uri="{FF2B5EF4-FFF2-40B4-BE49-F238E27FC236}">
                <a16:creationId xmlns:a16="http://schemas.microsoft.com/office/drawing/2014/main" id="{49C5E1D6-0E5E-F421-42A3-323B449A066F}"/>
              </a:ext>
            </a:extLst>
          </p:cNvPr>
          <p:cNvPicPr>
            <a:picLocks noChangeAspect="1"/>
          </p:cNvPicPr>
          <p:nvPr/>
        </p:nvPicPr>
        <p:blipFill>
          <a:blip r:embed="rId3"/>
          <a:stretch>
            <a:fillRect/>
          </a:stretch>
        </p:blipFill>
        <p:spPr>
          <a:xfrm>
            <a:off x="6842574" y="3640488"/>
            <a:ext cx="2114550" cy="1123950"/>
          </a:xfrm>
          <a:prstGeom prst="rect">
            <a:avLst/>
          </a:prstGeom>
        </p:spPr>
      </p:pic>
      <p:sp>
        <p:nvSpPr>
          <p:cNvPr id="8" name="Oval 7">
            <a:extLst>
              <a:ext uri="{FF2B5EF4-FFF2-40B4-BE49-F238E27FC236}">
                <a16:creationId xmlns:a16="http://schemas.microsoft.com/office/drawing/2014/main" id="{92C9E7DB-7244-9971-4F5A-206BAA61CB24}"/>
              </a:ext>
            </a:extLst>
          </p:cNvPr>
          <p:cNvSpPr/>
          <p:nvPr/>
        </p:nvSpPr>
        <p:spPr>
          <a:xfrm>
            <a:off x="8334391" y="1343277"/>
            <a:ext cx="582627" cy="841571"/>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952171"/>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200C0BBD-DBA9-AF90-6E20-FA36CF3B9CB9}"/>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7DBBF996-0F42-1AE6-CA5F-FCD1C421B880}"/>
              </a:ext>
            </a:extLst>
          </p:cNvPr>
          <p:cNvSpPr/>
          <p:nvPr/>
        </p:nvSpPr>
        <p:spPr>
          <a:xfrm>
            <a:off x="365760" y="91440"/>
            <a:ext cx="8412480" cy="475488"/>
          </a:xfrm>
          <a:prstGeom prst="rect">
            <a:avLst/>
          </a:prstGeom>
          <a:noFill/>
          <a:ln/>
        </p:spPr>
        <p:txBody>
          <a:bodyPr wrap="square" lIns="0" tIns="0" rIns="0" bIns="0" rtlCol="0" anchor="ctr"/>
          <a:lstStyle/>
          <a:p>
            <a:pPr marL="0" indent="0">
              <a:buNone/>
            </a:pPr>
            <a:r>
              <a:rPr lang="en-US" sz="1700" b="1" dirty="0">
                <a:solidFill>
                  <a:schemeClr val="tx2">
                    <a:lumMod val="50000"/>
                  </a:schemeClr>
                </a:solidFill>
                <a:latin typeface="+mj-lt"/>
                <a:ea typeface="Georgia" pitchFamily="34" charset="-122"/>
                <a:cs typeface="Georgia" pitchFamily="34" charset="-120"/>
              </a:rPr>
              <a:t>Evidence from Sub-Saharan Africa Ministerial Integration Mapping</a:t>
            </a:r>
            <a:endParaRPr lang="en-US" sz="1700" dirty="0">
              <a:solidFill>
                <a:schemeClr val="tx2">
                  <a:lumMod val="50000"/>
                </a:schemeClr>
              </a:solidFill>
              <a:latin typeface="+mj-lt"/>
            </a:endParaRPr>
          </a:p>
        </p:txBody>
      </p:sp>
      <p:graphicFrame>
        <p:nvGraphicFramePr>
          <p:cNvPr id="5" name="Chart 0">
            <a:extLst>
              <a:ext uri="{FF2B5EF4-FFF2-40B4-BE49-F238E27FC236}">
                <a16:creationId xmlns:a16="http://schemas.microsoft.com/office/drawing/2014/main" id="{A3EEA7EB-7694-3DBC-8519-905C845F8F96}"/>
              </a:ext>
            </a:extLst>
          </p:cNvPr>
          <p:cNvGraphicFramePr/>
          <p:nvPr>
            <p:extLst>
              <p:ext uri="{D42A27DB-BD31-4B8C-83A1-F6EECF244321}">
                <p14:modId xmlns:p14="http://schemas.microsoft.com/office/powerpoint/2010/main" val="3963172812"/>
              </p:ext>
            </p:extLst>
          </p:nvPr>
        </p:nvGraphicFramePr>
        <p:xfrm>
          <a:off x="320040" y="868680"/>
          <a:ext cx="4937760" cy="3108960"/>
        </p:xfrm>
        <a:graphic>
          <a:graphicData uri="http://schemas.openxmlformats.org/drawingml/2006/chart">
            <c:chart xmlns:c="http://schemas.openxmlformats.org/drawingml/2006/chart" xmlns:r="http://schemas.openxmlformats.org/officeDocument/2006/relationships" r:id="rId4"/>
          </a:graphicData>
        </a:graphic>
      </p:graphicFrame>
      <p:sp>
        <p:nvSpPr>
          <p:cNvPr id="6" name="Shape 3">
            <a:extLst>
              <a:ext uri="{FF2B5EF4-FFF2-40B4-BE49-F238E27FC236}">
                <a16:creationId xmlns:a16="http://schemas.microsoft.com/office/drawing/2014/main" id="{0C7F5603-9CFD-2B0B-9C58-E513A7B9CA9E}"/>
              </a:ext>
            </a:extLst>
          </p:cNvPr>
          <p:cNvSpPr/>
          <p:nvPr/>
        </p:nvSpPr>
        <p:spPr>
          <a:xfrm>
            <a:off x="5440680" y="868680"/>
            <a:ext cx="3383280" cy="3108960"/>
          </a:xfrm>
          <a:prstGeom prst="rect">
            <a:avLst/>
          </a:prstGeom>
          <a:solidFill>
            <a:schemeClr val="bg1"/>
          </a:solidFill>
          <a:ln/>
          <a:effectLst>
            <a:outerShdw blurRad="76200" dist="25400" dir="8100000" algn="bl" rotWithShape="0">
              <a:srgbClr val="000000">
                <a:alpha val="12000"/>
              </a:srgbClr>
            </a:outerShdw>
          </a:effectLst>
        </p:spPr>
        <p:txBody>
          <a:bodyPr/>
          <a:lstStyle/>
          <a:p>
            <a:endParaRPr lang="en-US"/>
          </a:p>
        </p:txBody>
      </p:sp>
      <p:sp>
        <p:nvSpPr>
          <p:cNvPr id="7" name="Shape 4">
            <a:extLst>
              <a:ext uri="{FF2B5EF4-FFF2-40B4-BE49-F238E27FC236}">
                <a16:creationId xmlns:a16="http://schemas.microsoft.com/office/drawing/2014/main" id="{42ECEAC1-2922-4EAE-D526-B88CFC507F70}"/>
              </a:ext>
            </a:extLst>
          </p:cNvPr>
          <p:cNvSpPr/>
          <p:nvPr/>
        </p:nvSpPr>
        <p:spPr>
          <a:xfrm>
            <a:off x="5440680" y="868680"/>
            <a:ext cx="3383280" cy="347472"/>
          </a:xfrm>
          <a:prstGeom prst="rect">
            <a:avLst/>
          </a:prstGeom>
          <a:solidFill>
            <a:srgbClr val="00B0F0"/>
          </a:solidFill>
          <a:ln/>
        </p:spPr>
        <p:txBody>
          <a:bodyPr/>
          <a:lstStyle/>
          <a:p>
            <a:endParaRPr lang="en-US"/>
          </a:p>
        </p:txBody>
      </p:sp>
      <p:sp>
        <p:nvSpPr>
          <p:cNvPr id="8" name="Text 5">
            <a:extLst>
              <a:ext uri="{FF2B5EF4-FFF2-40B4-BE49-F238E27FC236}">
                <a16:creationId xmlns:a16="http://schemas.microsoft.com/office/drawing/2014/main" id="{98488E03-FBE6-D709-DEE1-438B1C7D9D98}"/>
              </a:ext>
            </a:extLst>
          </p:cNvPr>
          <p:cNvSpPr/>
          <p:nvPr/>
        </p:nvSpPr>
        <p:spPr>
          <a:xfrm>
            <a:off x="5532120" y="896112"/>
            <a:ext cx="3200400" cy="274320"/>
          </a:xfrm>
          <a:prstGeom prst="rect">
            <a:avLst/>
          </a:prstGeom>
          <a:noFill/>
          <a:ln/>
        </p:spPr>
        <p:txBody>
          <a:bodyPr wrap="square" lIns="0" tIns="0" rIns="0" bIns="0" rtlCol="0" anchor="ctr"/>
          <a:lstStyle/>
          <a:p>
            <a:pPr marL="0" indent="0">
              <a:buNone/>
            </a:pPr>
            <a:r>
              <a:rPr lang="en-US" b="1" dirty="0">
                <a:solidFill>
                  <a:schemeClr val="bg1"/>
                </a:solidFill>
                <a:latin typeface="Calibri" pitchFamily="34" charset="0"/>
                <a:ea typeface="Calibri" pitchFamily="34" charset="-122"/>
                <a:cs typeface="Calibri" pitchFamily="34" charset="-120"/>
              </a:rPr>
              <a:t>KEY FINDINGS</a:t>
            </a:r>
            <a:endParaRPr lang="en-US" dirty="0">
              <a:solidFill>
                <a:schemeClr val="bg1"/>
              </a:solidFill>
            </a:endParaRPr>
          </a:p>
        </p:txBody>
      </p:sp>
      <p:sp>
        <p:nvSpPr>
          <p:cNvPr id="9" name="Text 6">
            <a:extLst>
              <a:ext uri="{FF2B5EF4-FFF2-40B4-BE49-F238E27FC236}">
                <a16:creationId xmlns:a16="http://schemas.microsoft.com/office/drawing/2014/main" id="{3132E671-768A-BC8C-A68B-E6BA567110B0}"/>
              </a:ext>
            </a:extLst>
          </p:cNvPr>
          <p:cNvSpPr/>
          <p:nvPr/>
        </p:nvSpPr>
        <p:spPr>
          <a:xfrm>
            <a:off x="5532120" y="1298448"/>
            <a:ext cx="3268980" cy="2606040"/>
          </a:xfrm>
          <a:prstGeom prst="rect">
            <a:avLst/>
          </a:prstGeom>
          <a:noFill/>
          <a:ln/>
        </p:spPr>
        <p:txBody>
          <a:bodyPr wrap="square" rtlCol="0" anchor="ctr"/>
          <a:lstStyle/>
          <a:p>
            <a:pPr marL="171450" indent="-171450">
              <a:spcAft>
                <a:spcPts val="400"/>
              </a:spcAft>
              <a:buSzPct val="100000"/>
              <a:buFont typeface="Arial" panose="020B0604020202020204" pitchFamily="34" charset="0"/>
              <a:buChar char="•"/>
            </a:pPr>
            <a:r>
              <a:rPr lang="en-US" sz="1050" dirty="0">
                <a:solidFill>
                  <a:schemeClr val="tx2">
                    <a:lumMod val="50000"/>
                  </a:schemeClr>
                </a:solidFill>
                <a:latin typeface="+mj-lt"/>
                <a:ea typeface="Calibri" pitchFamily="34" charset="-122"/>
                <a:cs typeface="Calibri" pitchFamily="34" charset="-120"/>
              </a:rPr>
              <a:t>Food–Ecosystem pairing is most common integration (36% of combinations)</a:t>
            </a:r>
            <a:endParaRPr lang="en-US" sz="1050" dirty="0">
              <a:solidFill>
                <a:schemeClr val="tx2">
                  <a:lumMod val="50000"/>
                </a:schemeClr>
              </a:solidFill>
              <a:latin typeface="+mj-lt"/>
            </a:endParaRPr>
          </a:p>
          <a:p>
            <a:pPr marL="171450" indent="-171450">
              <a:spcAft>
                <a:spcPts val="400"/>
              </a:spcAft>
              <a:buSzPct val="100000"/>
              <a:buFont typeface="Arial" panose="020B0604020202020204" pitchFamily="34" charset="0"/>
              <a:buChar char="•"/>
            </a:pPr>
            <a:r>
              <a:rPr lang="en-US" sz="1050" dirty="0">
                <a:solidFill>
                  <a:schemeClr val="tx2">
                    <a:lumMod val="50000"/>
                  </a:schemeClr>
                </a:solidFill>
                <a:latin typeface="+mj-lt"/>
                <a:ea typeface="Calibri" pitchFamily="34" charset="-122"/>
                <a:cs typeface="Calibri" pitchFamily="34" charset="-120"/>
              </a:rPr>
              <a:t>Water–Energy pairing next most common (28%)</a:t>
            </a:r>
            <a:endParaRPr lang="en-US" sz="1050" dirty="0">
              <a:solidFill>
                <a:schemeClr val="tx2">
                  <a:lumMod val="50000"/>
                </a:schemeClr>
              </a:solidFill>
              <a:latin typeface="+mj-lt"/>
            </a:endParaRPr>
          </a:p>
          <a:p>
            <a:pPr marL="171450" indent="-171450">
              <a:spcAft>
                <a:spcPts val="400"/>
              </a:spcAft>
              <a:buSzPct val="100000"/>
              <a:buFont typeface="Arial" panose="020B0604020202020204" pitchFamily="34" charset="0"/>
              <a:buChar char="•"/>
            </a:pPr>
            <a:r>
              <a:rPr lang="en-US" sz="1050" dirty="0">
                <a:solidFill>
                  <a:schemeClr val="tx2">
                    <a:lumMod val="50000"/>
                  </a:schemeClr>
                </a:solidFill>
                <a:latin typeface="+mj-lt"/>
                <a:ea typeface="Calibri" pitchFamily="34" charset="-122"/>
                <a:cs typeface="Calibri" pitchFamily="34" charset="-120"/>
              </a:rPr>
              <a:t>Several countries lack explicit water or energy ministries</a:t>
            </a:r>
            <a:endParaRPr lang="en-US" sz="1050" dirty="0">
              <a:solidFill>
                <a:schemeClr val="tx2">
                  <a:lumMod val="50000"/>
                </a:schemeClr>
              </a:solidFill>
              <a:latin typeface="+mj-lt"/>
            </a:endParaRPr>
          </a:p>
          <a:p>
            <a:pPr marL="171450" indent="-171450">
              <a:spcAft>
                <a:spcPts val="400"/>
              </a:spcAft>
              <a:buSzPct val="100000"/>
              <a:buFont typeface="Arial" panose="020B0604020202020204" pitchFamily="34" charset="0"/>
              <a:buChar char="•"/>
            </a:pPr>
            <a:r>
              <a:rPr lang="en-US" sz="1050" dirty="0">
                <a:solidFill>
                  <a:schemeClr val="tx2">
                    <a:lumMod val="50000"/>
                  </a:schemeClr>
                </a:solidFill>
                <a:latin typeface="+mj-lt"/>
                <a:ea typeface="Calibri" pitchFamily="34" charset="-122"/>
                <a:cs typeface="Calibri" pitchFamily="34" charset="-120"/>
              </a:rPr>
              <a:t>Duplicated mandates (e.g. water in 2+ ministries) creates conflict, not coordination</a:t>
            </a:r>
            <a:endParaRPr lang="en-US" sz="1050" dirty="0">
              <a:solidFill>
                <a:schemeClr val="tx2">
                  <a:lumMod val="50000"/>
                </a:schemeClr>
              </a:solidFill>
              <a:latin typeface="+mj-lt"/>
            </a:endParaRPr>
          </a:p>
          <a:p>
            <a:pPr marL="171450" indent="-171450">
              <a:spcAft>
                <a:spcPts val="400"/>
              </a:spcAft>
              <a:buSzPct val="100000"/>
              <a:buFont typeface="Arial" panose="020B0604020202020204" pitchFamily="34" charset="0"/>
              <a:buChar char="•"/>
            </a:pPr>
            <a:r>
              <a:rPr lang="en-US" sz="1050" dirty="0">
                <a:solidFill>
                  <a:schemeClr val="tx2">
                    <a:lumMod val="50000"/>
                  </a:schemeClr>
                </a:solidFill>
                <a:latin typeface="+mj-lt"/>
                <a:ea typeface="Calibri" pitchFamily="34" charset="-122"/>
                <a:cs typeface="Calibri" pitchFamily="34" charset="-120"/>
              </a:rPr>
              <a:t>Only 4 countries have Water–Food–Ecosystems trios: CAR, Djibouti, Namibia, Zimbabwe </a:t>
            </a:r>
            <a:endParaRPr lang="en-US" sz="1050" dirty="0">
              <a:solidFill>
                <a:schemeClr val="tx2">
                  <a:lumMod val="50000"/>
                </a:schemeClr>
              </a:solidFill>
              <a:latin typeface="+mj-lt"/>
            </a:endParaRPr>
          </a:p>
        </p:txBody>
      </p:sp>
      <p:sp>
        <p:nvSpPr>
          <p:cNvPr id="12" name="Text 9">
            <a:extLst>
              <a:ext uri="{FF2B5EF4-FFF2-40B4-BE49-F238E27FC236}">
                <a16:creationId xmlns:a16="http://schemas.microsoft.com/office/drawing/2014/main" id="{2000DF36-406F-37DB-2906-CBDC6BEEFB7E}"/>
              </a:ext>
            </a:extLst>
          </p:cNvPr>
          <p:cNvSpPr/>
          <p:nvPr/>
        </p:nvSpPr>
        <p:spPr>
          <a:xfrm>
            <a:off x="502920" y="4187952"/>
            <a:ext cx="8275320" cy="658368"/>
          </a:xfrm>
          <a:prstGeom prst="rect">
            <a:avLst/>
          </a:prstGeom>
          <a:noFill/>
          <a:ln/>
        </p:spPr>
        <p:txBody>
          <a:bodyPr wrap="square" rtlCol="0" anchor="ctr"/>
          <a:lstStyle/>
          <a:p>
            <a:pPr marL="0" indent="0">
              <a:buNone/>
            </a:pPr>
            <a:r>
              <a:rPr lang="en-US" sz="1100" b="1" dirty="0">
                <a:solidFill>
                  <a:schemeClr val="tx2">
                    <a:lumMod val="50000"/>
                  </a:schemeClr>
                </a:solidFill>
                <a:latin typeface="+mj-lt"/>
                <a:ea typeface="Calibri" pitchFamily="34" charset="-122"/>
                <a:cs typeface="Calibri" pitchFamily="34" charset="-120"/>
              </a:rPr>
              <a:t>Why we train inter-ministerial delegations!</a:t>
            </a:r>
          </a:p>
          <a:p>
            <a:pPr marL="171450" indent="-171450">
              <a:buFont typeface="Arial" panose="020B0604020202020204" pitchFamily="34" charset="0"/>
              <a:buChar char="•"/>
            </a:pPr>
            <a:r>
              <a:rPr lang="en-US" sz="1100" b="1" dirty="0">
                <a:solidFill>
                  <a:schemeClr val="tx2">
                    <a:lumMod val="50000"/>
                  </a:schemeClr>
                </a:solidFill>
                <a:latin typeface="+mj-lt"/>
                <a:ea typeface="Calibri" pitchFamily="34" charset="-122"/>
                <a:cs typeface="Calibri" pitchFamily="34" charset="-120"/>
              </a:rPr>
              <a:t>Implication for Governance Design</a:t>
            </a:r>
            <a:r>
              <a:rPr lang="en-US" sz="1100" dirty="0">
                <a:solidFill>
                  <a:schemeClr val="tx2">
                    <a:lumMod val="50000"/>
                  </a:schemeClr>
                </a:solidFill>
                <a:latin typeface="+mj-lt"/>
                <a:ea typeface="Calibri" pitchFamily="34" charset="-122"/>
                <a:cs typeface="Calibri" pitchFamily="34" charset="-120"/>
              </a:rPr>
              <a:t>: Data confirms </a:t>
            </a:r>
            <a:r>
              <a:rPr lang="en-US" sz="1100" b="1" dirty="0">
                <a:solidFill>
                  <a:schemeClr val="tx2">
                    <a:lumMod val="50000"/>
                  </a:schemeClr>
                </a:solidFill>
                <a:latin typeface="+mj-lt"/>
                <a:ea typeface="Calibri" pitchFamily="34" charset="-122"/>
                <a:cs typeface="Calibri" pitchFamily="34" charset="-120"/>
              </a:rPr>
              <a:t>institutional fragmentation</a:t>
            </a:r>
            <a:r>
              <a:rPr lang="en-US" sz="1100" dirty="0">
                <a:solidFill>
                  <a:schemeClr val="tx2">
                    <a:lumMod val="50000"/>
                  </a:schemeClr>
                </a:solidFill>
                <a:latin typeface="+mj-lt"/>
                <a:ea typeface="Calibri" pitchFamily="34" charset="-122"/>
                <a:cs typeface="Calibri" pitchFamily="34" charset="-120"/>
              </a:rPr>
              <a:t>, not lack of political will alone, is primary governance barrier. </a:t>
            </a:r>
          </a:p>
          <a:p>
            <a:pPr marL="171450" indent="-171450">
              <a:buFont typeface="Arial" panose="020B0604020202020204" pitchFamily="34" charset="0"/>
              <a:buChar char="•"/>
            </a:pPr>
            <a:r>
              <a:rPr lang="en-US" sz="1100" b="1" dirty="0">
                <a:solidFill>
                  <a:schemeClr val="tx2">
                    <a:lumMod val="50000"/>
                  </a:schemeClr>
                </a:solidFill>
                <a:latin typeface="+mj-lt"/>
                <a:ea typeface="Calibri" pitchFamily="34" charset="-122"/>
                <a:cs typeface="Calibri" pitchFamily="34" charset="-120"/>
              </a:rPr>
              <a:t>Capacity-building must target cross-ministerial coordination, not just individual sector knowledge.</a:t>
            </a:r>
          </a:p>
          <a:p>
            <a:pPr marL="0" indent="0">
              <a:buNone/>
            </a:pPr>
            <a:endParaRPr lang="en-US" sz="1100" dirty="0">
              <a:solidFill>
                <a:schemeClr val="tx2">
                  <a:lumMod val="50000"/>
                </a:schemeClr>
              </a:solidFill>
            </a:endParaRPr>
          </a:p>
        </p:txBody>
      </p:sp>
      <p:sp>
        <p:nvSpPr>
          <p:cNvPr id="13" name="Text 10">
            <a:extLst>
              <a:ext uri="{FF2B5EF4-FFF2-40B4-BE49-F238E27FC236}">
                <a16:creationId xmlns:a16="http://schemas.microsoft.com/office/drawing/2014/main" id="{99A73E2A-C6E2-CEFB-E58B-63E84447710E}"/>
              </a:ext>
            </a:extLst>
          </p:cNvPr>
          <p:cNvSpPr/>
          <p:nvPr/>
        </p:nvSpPr>
        <p:spPr>
          <a:xfrm>
            <a:off x="320040" y="4919472"/>
            <a:ext cx="8503920" cy="182880"/>
          </a:xfrm>
          <a:prstGeom prst="rect">
            <a:avLst/>
          </a:prstGeom>
          <a:noFill/>
          <a:ln/>
        </p:spPr>
        <p:txBody>
          <a:bodyPr wrap="square" lIns="0" tIns="0" rIns="0" bIns="0" rtlCol="0" anchor="ctr"/>
          <a:lstStyle/>
          <a:p>
            <a:pPr marL="0" indent="0" algn="r">
              <a:buNone/>
            </a:pPr>
            <a:r>
              <a:rPr lang="en-US" sz="750" dirty="0">
                <a:solidFill>
                  <a:schemeClr val="tx2">
                    <a:lumMod val="50000"/>
                  </a:schemeClr>
                </a:solidFill>
                <a:latin typeface="+mj-lt"/>
                <a:ea typeface="Calibri" pitchFamily="34" charset="-122"/>
                <a:cs typeface="Calibri" pitchFamily="34" charset="-120"/>
              </a:rPr>
              <a:t>Source: UN  WEFE Nexus State of Play — SSA, March 2025 https://unosd.un.org/sites/default/files/2026-04/wefe_nexus_state_of_play_in_ssa_-_guidebook.pdf</a:t>
            </a:r>
            <a:endParaRPr lang="en-US" sz="750" dirty="0">
              <a:solidFill>
                <a:schemeClr val="tx2">
                  <a:lumMod val="50000"/>
                </a:schemeClr>
              </a:solidFill>
              <a:latin typeface="+mj-lt"/>
            </a:endParaRPr>
          </a:p>
        </p:txBody>
      </p:sp>
      <p:sp>
        <p:nvSpPr>
          <p:cNvPr id="14" name="Shape 29">
            <a:extLst>
              <a:ext uri="{FF2B5EF4-FFF2-40B4-BE49-F238E27FC236}">
                <a16:creationId xmlns:a16="http://schemas.microsoft.com/office/drawing/2014/main" id="{0789BA43-293B-2295-621F-FF027EDF0970}"/>
              </a:ext>
            </a:extLst>
          </p:cNvPr>
          <p:cNvSpPr/>
          <p:nvPr/>
        </p:nvSpPr>
        <p:spPr>
          <a:xfrm>
            <a:off x="454384" y="4085611"/>
            <a:ext cx="45719" cy="841248"/>
          </a:xfrm>
          <a:prstGeom prst="rect">
            <a:avLst/>
          </a:prstGeom>
          <a:solidFill>
            <a:srgbClr val="E8A820"/>
          </a:solidFill>
          <a:ln/>
        </p:spPr>
        <p:txBody>
          <a:bodyPr/>
          <a:lstStyle/>
          <a:p>
            <a:endParaRPr lang="en-US"/>
          </a:p>
        </p:txBody>
      </p:sp>
    </p:spTree>
    <p:extLst>
      <p:ext uri="{BB962C8B-B14F-4D97-AF65-F5344CB8AC3E}">
        <p14:creationId xmlns:p14="http://schemas.microsoft.com/office/powerpoint/2010/main" val="178557924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30F3E-E532-FDC9-A293-EE752AE3A916}"/>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7F4C1BA7-49D0-2E3C-EF0B-BD36E6A8399F}"/>
              </a:ext>
            </a:extLst>
          </p:cNvPr>
          <p:cNvSpPr/>
          <p:nvPr/>
        </p:nvSpPr>
        <p:spPr>
          <a:xfrm>
            <a:off x="365760" y="91440"/>
            <a:ext cx="8412480" cy="475488"/>
          </a:xfrm>
          <a:prstGeom prst="rect">
            <a:avLst/>
          </a:prstGeom>
          <a:noFill/>
          <a:ln/>
        </p:spPr>
        <p:txBody>
          <a:bodyPr wrap="square" lIns="0" tIns="0" rIns="0" bIns="0" rtlCol="0" anchor="ctr"/>
          <a:lstStyle/>
          <a:p>
            <a:pPr marL="0" indent="0">
              <a:buNone/>
            </a:pPr>
            <a:r>
              <a:rPr lang="en-US" sz="1800" b="1">
                <a:solidFill>
                  <a:schemeClr val="tx2">
                    <a:lumMod val="50000"/>
                  </a:schemeClr>
                </a:solidFill>
                <a:latin typeface="+mj-lt"/>
                <a:ea typeface="Georgia" pitchFamily="34" charset="-122"/>
                <a:cs typeface="Georgia" pitchFamily="34" charset="-120"/>
              </a:rPr>
              <a:t>Solution: Regional </a:t>
            </a:r>
            <a:r>
              <a:rPr lang="en-US" sz="1800" b="1" dirty="0">
                <a:solidFill>
                  <a:schemeClr val="tx2">
                    <a:lumMod val="50000"/>
                  </a:schemeClr>
                </a:solidFill>
                <a:latin typeface="+mj-lt"/>
                <a:ea typeface="Georgia" pitchFamily="34" charset="-122"/>
                <a:cs typeface="Georgia" pitchFamily="34" charset="-120"/>
              </a:rPr>
              <a:t>governance context</a:t>
            </a:r>
            <a:endParaRPr lang="en-US" sz="1800" dirty="0">
              <a:solidFill>
                <a:schemeClr val="tx2">
                  <a:lumMod val="50000"/>
                </a:schemeClr>
              </a:solidFill>
              <a:latin typeface="+mj-lt"/>
            </a:endParaRPr>
          </a:p>
        </p:txBody>
      </p:sp>
      <p:sp>
        <p:nvSpPr>
          <p:cNvPr id="6" name="Shape 4">
            <a:extLst>
              <a:ext uri="{FF2B5EF4-FFF2-40B4-BE49-F238E27FC236}">
                <a16:creationId xmlns:a16="http://schemas.microsoft.com/office/drawing/2014/main" id="{4AE31847-7899-5E50-F3EC-098DC021B0C0}"/>
              </a:ext>
            </a:extLst>
          </p:cNvPr>
          <p:cNvSpPr/>
          <p:nvPr/>
        </p:nvSpPr>
        <p:spPr>
          <a:xfrm>
            <a:off x="274320" y="914400"/>
            <a:ext cx="2743200" cy="384048"/>
          </a:xfrm>
          <a:prstGeom prst="rect">
            <a:avLst/>
          </a:prstGeom>
          <a:solidFill>
            <a:srgbClr val="0D6E8A"/>
          </a:solidFill>
          <a:ln/>
        </p:spPr>
        <p:txBody>
          <a:bodyPr/>
          <a:lstStyle/>
          <a:p>
            <a:endParaRPr lang="en-US" dirty="0"/>
          </a:p>
        </p:txBody>
      </p:sp>
      <p:sp>
        <p:nvSpPr>
          <p:cNvPr id="7" name="Text 5">
            <a:extLst>
              <a:ext uri="{FF2B5EF4-FFF2-40B4-BE49-F238E27FC236}">
                <a16:creationId xmlns:a16="http://schemas.microsoft.com/office/drawing/2014/main" id="{6B3EE735-8463-7782-931F-367B0F5B9C22}"/>
              </a:ext>
            </a:extLst>
          </p:cNvPr>
          <p:cNvSpPr/>
          <p:nvPr/>
        </p:nvSpPr>
        <p:spPr>
          <a:xfrm>
            <a:off x="365760" y="941832"/>
            <a:ext cx="2560320" cy="329184"/>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Water</a:t>
            </a:r>
            <a:endParaRPr lang="en-US" sz="1200" dirty="0"/>
          </a:p>
        </p:txBody>
      </p:sp>
      <p:sp>
        <p:nvSpPr>
          <p:cNvPr id="8" name="Text 6">
            <a:extLst>
              <a:ext uri="{FF2B5EF4-FFF2-40B4-BE49-F238E27FC236}">
                <a16:creationId xmlns:a16="http://schemas.microsoft.com/office/drawing/2014/main" id="{C77B3ED7-9986-1C62-470C-3A505FF210DC}"/>
              </a:ext>
            </a:extLst>
          </p:cNvPr>
          <p:cNvSpPr/>
          <p:nvPr/>
        </p:nvSpPr>
        <p:spPr>
          <a:xfrm>
            <a:off x="365760" y="1389888"/>
            <a:ext cx="2560320" cy="1397274"/>
          </a:xfrm>
          <a:prstGeom prst="rect">
            <a:avLst/>
          </a:prstGeom>
          <a:noFill/>
          <a:ln/>
        </p:spPr>
        <p:txBody>
          <a:bodyPr wrap="square" rtlCol="0" anchor="ctr"/>
          <a:lstStyle/>
          <a:p>
            <a:pPr fontAlgn="base"/>
            <a:r>
              <a:rPr lang="en-US" b="1" dirty="0"/>
              <a:t>The Continental Africa Water Investment Programme (AIP)  </a:t>
            </a:r>
            <a:r>
              <a:rPr lang="en-US" dirty="0"/>
              <a:t>raise US$30 billion annually by 2030 for water security and sustainable sanitation</a:t>
            </a:r>
          </a:p>
          <a:p>
            <a:pPr marL="0" indent="0">
              <a:buNone/>
            </a:pPr>
            <a:endParaRPr lang="en-US" sz="1100" dirty="0">
              <a:solidFill>
                <a:schemeClr val="tx2">
                  <a:lumMod val="50000"/>
                </a:schemeClr>
              </a:solidFill>
            </a:endParaRPr>
          </a:p>
        </p:txBody>
      </p:sp>
      <p:sp>
        <p:nvSpPr>
          <p:cNvPr id="10" name="Shape 8">
            <a:extLst>
              <a:ext uri="{FF2B5EF4-FFF2-40B4-BE49-F238E27FC236}">
                <a16:creationId xmlns:a16="http://schemas.microsoft.com/office/drawing/2014/main" id="{CC6FCAB0-170D-8C68-A277-8A75999F598A}"/>
              </a:ext>
            </a:extLst>
          </p:cNvPr>
          <p:cNvSpPr/>
          <p:nvPr/>
        </p:nvSpPr>
        <p:spPr>
          <a:xfrm>
            <a:off x="3154680" y="914400"/>
            <a:ext cx="2743200" cy="384048"/>
          </a:xfrm>
          <a:prstGeom prst="rect">
            <a:avLst/>
          </a:prstGeom>
          <a:solidFill>
            <a:srgbClr val="FFC000"/>
          </a:solidFill>
          <a:ln/>
        </p:spPr>
        <p:txBody>
          <a:bodyPr/>
          <a:lstStyle/>
          <a:p>
            <a:endParaRPr lang="en-US"/>
          </a:p>
        </p:txBody>
      </p:sp>
      <p:sp>
        <p:nvSpPr>
          <p:cNvPr id="11" name="Text 9">
            <a:extLst>
              <a:ext uri="{FF2B5EF4-FFF2-40B4-BE49-F238E27FC236}">
                <a16:creationId xmlns:a16="http://schemas.microsoft.com/office/drawing/2014/main" id="{CBD6CCEA-A717-ED02-8C7F-7B45FD36F0C1}"/>
              </a:ext>
            </a:extLst>
          </p:cNvPr>
          <p:cNvSpPr/>
          <p:nvPr/>
        </p:nvSpPr>
        <p:spPr>
          <a:xfrm>
            <a:off x="3246120" y="941832"/>
            <a:ext cx="2560320" cy="329184"/>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Energy</a:t>
            </a:r>
            <a:endParaRPr lang="en-US" sz="1200" dirty="0"/>
          </a:p>
        </p:txBody>
      </p:sp>
      <p:sp>
        <p:nvSpPr>
          <p:cNvPr id="12" name="Text 10">
            <a:extLst>
              <a:ext uri="{FF2B5EF4-FFF2-40B4-BE49-F238E27FC236}">
                <a16:creationId xmlns:a16="http://schemas.microsoft.com/office/drawing/2014/main" id="{D69884A5-FF7B-DC6A-BE54-2C7822E40332}"/>
              </a:ext>
            </a:extLst>
          </p:cNvPr>
          <p:cNvSpPr/>
          <p:nvPr/>
        </p:nvSpPr>
        <p:spPr>
          <a:xfrm>
            <a:off x="3246120" y="1389888"/>
            <a:ext cx="2560320" cy="1019204"/>
          </a:xfrm>
          <a:prstGeom prst="rect">
            <a:avLst/>
          </a:prstGeom>
          <a:noFill/>
          <a:ln/>
        </p:spPr>
        <p:txBody>
          <a:bodyPr wrap="square" rtlCol="0" anchor="ctr"/>
          <a:lstStyle/>
          <a:p>
            <a:pPr fontAlgn="base"/>
            <a:r>
              <a:rPr lang="en-US" b="1" dirty="0"/>
              <a:t>African Continental Master Plan (CMP) </a:t>
            </a:r>
            <a:r>
              <a:rPr lang="en-US" dirty="0"/>
              <a:t>collaborative strategy for single connected African electricity market</a:t>
            </a:r>
          </a:p>
        </p:txBody>
      </p:sp>
      <p:sp>
        <p:nvSpPr>
          <p:cNvPr id="14" name="Shape 12">
            <a:extLst>
              <a:ext uri="{FF2B5EF4-FFF2-40B4-BE49-F238E27FC236}">
                <a16:creationId xmlns:a16="http://schemas.microsoft.com/office/drawing/2014/main" id="{ACF7CECA-7B47-C783-CF40-DC87A7A0307B}"/>
              </a:ext>
            </a:extLst>
          </p:cNvPr>
          <p:cNvSpPr/>
          <p:nvPr/>
        </p:nvSpPr>
        <p:spPr>
          <a:xfrm>
            <a:off x="6035040" y="914400"/>
            <a:ext cx="2743200" cy="384048"/>
          </a:xfrm>
          <a:prstGeom prst="rect">
            <a:avLst/>
          </a:prstGeom>
          <a:solidFill>
            <a:schemeClr val="accent6"/>
          </a:solidFill>
          <a:ln>
            <a:solidFill>
              <a:schemeClr val="accent6"/>
            </a:solidFill>
          </a:ln>
        </p:spPr>
        <p:txBody>
          <a:bodyPr/>
          <a:lstStyle/>
          <a:p>
            <a:endParaRPr lang="en-US"/>
          </a:p>
        </p:txBody>
      </p:sp>
      <p:sp>
        <p:nvSpPr>
          <p:cNvPr id="15" name="Text 13">
            <a:extLst>
              <a:ext uri="{FF2B5EF4-FFF2-40B4-BE49-F238E27FC236}">
                <a16:creationId xmlns:a16="http://schemas.microsoft.com/office/drawing/2014/main" id="{8B4DBD42-6E49-1952-912F-451D9D8D5D4D}"/>
              </a:ext>
            </a:extLst>
          </p:cNvPr>
          <p:cNvSpPr/>
          <p:nvPr/>
        </p:nvSpPr>
        <p:spPr>
          <a:xfrm>
            <a:off x="6126480" y="941832"/>
            <a:ext cx="2560320" cy="329184"/>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Food</a:t>
            </a:r>
            <a:endParaRPr lang="en-US" sz="1200" dirty="0"/>
          </a:p>
        </p:txBody>
      </p:sp>
      <p:sp>
        <p:nvSpPr>
          <p:cNvPr id="16" name="Text 14">
            <a:extLst>
              <a:ext uri="{FF2B5EF4-FFF2-40B4-BE49-F238E27FC236}">
                <a16:creationId xmlns:a16="http://schemas.microsoft.com/office/drawing/2014/main" id="{A9F217BD-80AB-C825-3C2A-29D5E06B7144}"/>
              </a:ext>
            </a:extLst>
          </p:cNvPr>
          <p:cNvSpPr/>
          <p:nvPr/>
        </p:nvSpPr>
        <p:spPr>
          <a:xfrm>
            <a:off x="6126480" y="1389888"/>
            <a:ext cx="2560320" cy="1107127"/>
          </a:xfrm>
          <a:prstGeom prst="rect">
            <a:avLst/>
          </a:prstGeom>
          <a:noFill/>
          <a:ln/>
        </p:spPr>
        <p:txBody>
          <a:bodyPr wrap="square" rtlCol="0" anchor="ctr"/>
          <a:lstStyle/>
          <a:p>
            <a:pPr fontAlgn="base"/>
            <a:r>
              <a:rPr lang="en-US" b="1" dirty="0"/>
              <a:t>AU 10-year CAADP Strategy and Action Plan (2026–2035)</a:t>
            </a:r>
            <a:r>
              <a:rPr lang="en-US" dirty="0"/>
              <a:t> adopted 2025 Kampala Summit for agrifood systems</a:t>
            </a:r>
          </a:p>
        </p:txBody>
      </p:sp>
      <p:sp>
        <p:nvSpPr>
          <p:cNvPr id="2" name="Shape 8">
            <a:extLst>
              <a:ext uri="{FF2B5EF4-FFF2-40B4-BE49-F238E27FC236}">
                <a16:creationId xmlns:a16="http://schemas.microsoft.com/office/drawing/2014/main" id="{8F904927-6812-4B0C-1CD0-B3F7BD88E04E}"/>
              </a:ext>
            </a:extLst>
          </p:cNvPr>
          <p:cNvSpPr/>
          <p:nvPr/>
        </p:nvSpPr>
        <p:spPr>
          <a:xfrm>
            <a:off x="286633" y="3197243"/>
            <a:ext cx="2743200" cy="384048"/>
          </a:xfrm>
          <a:prstGeom prst="rect">
            <a:avLst/>
          </a:prstGeom>
          <a:solidFill>
            <a:srgbClr val="347854"/>
          </a:solidFill>
          <a:ln/>
        </p:spPr>
        <p:txBody>
          <a:bodyPr/>
          <a:lstStyle/>
          <a:p>
            <a:endParaRPr lang="en-US"/>
          </a:p>
        </p:txBody>
      </p:sp>
      <p:sp>
        <p:nvSpPr>
          <p:cNvPr id="4" name="Text 9">
            <a:extLst>
              <a:ext uri="{FF2B5EF4-FFF2-40B4-BE49-F238E27FC236}">
                <a16:creationId xmlns:a16="http://schemas.microsoft.com/office/drawing/2014/main" id="{10136B24-4E18-CFC5-4211-F9626D737358}"/>
              </a:ext>
            </a:extLst>
          </p:cNvPr>
          <p:cNvSpPr/>
          <p:nvPr/>
        </p:nvSpPr>
        <p:spPr>
          <a:xfrm>
            <a:off x="378073" y="3197243"/>
            <a:ext cx="2560320" cy="329184"/>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Climate and Ecosystems</a:t>
            </a:r>
            <a:endParaRPr lang="en-US" sz="1200" dirty="0"/>
          </a:p>
        </p:txBody>
      </p:sp>
      <p:sp>
        <p:nvSpPr>
          <p:cNvPr id="19" name="Text 10">
            <a:extLst>
              <a:ext uri="{FF2B5EF4-FFF2-40B4-BE49-F238E27FC236}">
                <a16:creationId xmlns:a16="http://schemas.microsoft.com/office/drawing/2014/main" id="{9B808CCE-FDAE-F14B-B93C-5E9BC3B7C513}"/>
              </a:ext>
            </a:extLst>
          </p:cNvPr>
          <p:cNvSpPr/>
          <p:nvPr/>
        </p:nvSpPr>
        <p:spPr>
          <a:xfrm>
            <a:off x="222449" y="3719498"/>
            <a:ext cx="3163472" cy="1019204"/>
          </a:xfrm>
          <a:prstGeom prst="rect">
            <a:avLst/>
          </a:prstGeom>
          <a:noFill/>
          <a:ln/>
        </p:spPr>
        <p:txBody>
          <a:bodyPr wrap="square" rtlCol="0" anchor="ctr"/>
          <a:lstStyle/>
          <a:p>
            <a:pPr fontAlgn="base"/>
            <a:r>
              <a:rPr lang="en-US" b="1" dirty="0"/>
              <a:t>AU Biodiversity Strategy and Action Plan (ABSAP) 2023-2030 </a:t>
            </a:r>
          </a:p>
          <a:p>
            <a:pPr fontAlgn="base"/>
            <a:endParaRPr lang="en-US" b="1" dirty="0"/>
          </a:p>
          <a:p>
            <a:pPr fontAlgn="base"/>
            <a:r>
              <a:rPr lang="en-US" b="1" dirty="0"/>
              <a:t>AU Climate Change and Resilient Development Strategy and Action Plan (2022-2032).</a:t>
            </a:r>
          </a:p>
        </p:txBody>
      </p:sp>
      <p:sp>
        <p:nvSpPr>
          <p:cNvPr id="22" name="TextBox 21">
            <a:extLst>
              <a:ext uri="{FF2B5EF4-FFF2-40B4-BE49-F238E27FC236}">
                <a16:creationId xmlns:a16="http://schemas.microsoft.com/office/drawing/2014/main" id="{D6E5F70A-8B4D-CC73-B876-409D35FF4B26}"/>
              </a:ext>
            </a:extLst>
          </p:cNvPr>
          <p:cNvSpPr txBox="1"/>
          <p:nvPr/>
        </p:nvSpPr>
        <p:spPr>
          <a:xfrm>
            <a:off x="5046784" y="3361835"/>
            <a:ext cx="4572000" cy="923330"/>
          </a:xfrm>
          <a:prstGeom prst="rect">
            <a:avLst/>
          </a:prstGeom>
          <a:noFill/>
        </p:spPr>
        <p:txBody>
          <a:bodyPr wrap="square">
            <a:spAutoFit/>
          </a:bodyPr>
          <a:lstStyle/>
          <a:p>
            <a:pPr fontAlgn="base"/>
            <a:endParaRPr lang="en-US" b="1" dirty="0"/>
          </a:p>
          <a:p>
            <a:pPr fontAlgn="base"/>
            <a:r>
              <a:rPr lang="en-US" sz="2000" b="1" dirty="0"/>
              <a:t>Opportunities for efficiency?</a:t>
            </a:r>
          </a:p>
          <a:p>
            <a:pPr fontAlgn="base"/>
            <a:r>
              <a:rPr lang="en-US" sz="2000" b="1" dirty="0"/>
              <a:t>Synergistic investments? </a:t>
            </a:r>
            <a:endParaRPr lang="en-BB" sz="2000" dirty="0"/>
          </a:p>
        </p:txBody>
      </p:sp>
      <p:pic>
        <p:nvPicPr>
          <p:cNvPr id="24" name="Graphic 23" descr="Network with solid fill">
            <a:extLst>
              <a:ext uri="{FF2B5EF4-FFF2-40B4-BE49-F238E27FC236}">
                <a16:creationId xmlns:a16="http://schemas.microsoft.com/office/drawing/2014/main" id="{42133CAA-2234-C158-FA1E-FF6A6476D66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070840" y="3486694"/>
            <a:ext cx="914400" cy="914400"/>
          </a:xfrm>
          <a:prstGeom prst="rect">
            <a:avLst/>
          </a:prstGeom>
        </p:spPr>
      </p:pic>
    </p:spTree>
    <p:extLst>
      <p:ext uri="{BB962C8B-B14F-4D97-AF65-F5344CB8AC3E}">
        <p14:creationId xmlns:p14="http://schemas.microsoft.com/office/powerpoint/2010/main" val="3476164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365760" y="91440"/>
            <a:ext cx="8412480" cy="475488"/>
          </a:xfrm>
          <a:prstGeom prst="rect">
            <a:avLst/>
          </a:prstGeom>
          <a:noFill/>
          <a:ln/>
        </p:spPr>
        <p:txBody>
          <a:bodyPr wrap="square" lIns="0" tIns="0" rIns="0" bIns="0" rtlCol="0" anchor="ctr"/>
          <a:lstStyle/>
          <a:p>
            <a:pPr marL="0" indent="0">
              <a:buNone/>
            </a:pPr>
            <a:r>
              <a:rPr lang="en-US" sz="1800" b="1" dirty="0">
                <a:solidFill>
                  <a:schemeClr val="tx2">
                    <a:lumMod val="50000"/>
                  </a:schemeClr>
                </a:solidFill>
                <a:latin typeface="+mj-lt"/>
                <a:ea typeface="Georgia" pitchFamily="34" charset="-122"/>
                <a:cs typeface="Georgia" pitchFamily="34" charset="-120"/>
              </a:rPr>
              <a:t>Governance context …</a:t>
            </a:r>
            <a:endParaRPr lang="en-US" sz="1800" dirty="0">
              <a:solidFill>
                <a:schemeClr val="tx2">
                  <a:lumMod val="50000"/>
                </a:schemeClr>
              </a:solidFill>
              <a:latin typeface="+mj-lt"/>
            </a:endParaRPr>
          </a:p>
        </p:txBody>
      </p:sp>
      <p:sp>
        <p:nvSpPr>
          <p:cNvPr id="5" name="Shape 3"/>
          <p:cNvSpPr/>
          <p:nvPr/>
        </p:nvSpPr>
        <p:spPr>
          <a:xfrm>
            <a:off x="274320" y="914400"/>
            <a:ext cx="2743200" cy="3977640"/>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6" name="Shape 4"/>
          <p:cNvSpPr/>
          <p:nvPr/>
        </p:nvSpPr>
        <p:spPr>
          <a:xfrm>
            <a:off x="274320" y="914400"/>
            <a:ext cx="2743200" cy="384048"/>
          </a:xfrm>
          <a:prstGeom prst="rect">
            <a:avLst/>
          </a:prstGeom>
          <a:solidFill>
            <a:srgbClr val="0D6E8A"/>
          </a:solidFill>
          <a:ln/>
        </p:spPr>
        <p:txBody>
          <a:bodyPr/>
          <a:lstStyle/>
          <a:p>
            <a:endParaRPr lang="en-US"/>
          </a:p>
        </p:txBody>
      </p:sp>
      <p:sp>
        <p:nvSpPr>
          <p:cNvPr id="7" name="Text 5"/>
          <p:cNvSpPr/>
          <p:nvPr/>
        </p:nvSpPr>
        <p:spPr>
          <a:xfrm>
            <a:off x="365760" y="941832"/>
            <a:ext cx="2560320" cy="329184"/>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PLANNING BASIS</a:t>
            </a:r>
            <a:endParaRPr lang="en-US" sz="1200" dirty="0"/>
          </a:p>
        </p:txBody>
      </p:sp>
      <p:sp>
        <p:nvSpPr>
          <p:cNvPr id="8" name="Text 6"/>
          <p:cNvSpPr/>
          <p:nvPr/>
        </p:nvSpPr>
        <p:spPr>
          <a:xfrm>
            <a:off x="365760" y="1389888"/>
            <a:ext cx="2560320" cy="3383280"/>
          </a:xfrm>
          <a:prstGeom prst="rect">
            <a:avLst/>
          </a:prstGeom>
          <a:noFill/>
          <a:ln/>
        </p:spPr>
        <p:txBody>
          <a:bodyPr wrap="square" rtlCol="0" anchor="ctr"/>
          <a:lstStyle/>
          <a:p>
            <a:pPr marL="342900" indent="-342900">
              <a:spcAft>
                <a:spcPts val="600"/>
              </a:spcAft>
              <a:buSzPct val="100000"/>
              <a:buChar char="•"/>
            </a:pPr>
            <a:r>
              <a:rPr lang="en-US" sz="1100" dirty="0">
                <a:solidFill>
                  <a:schemeClr val="tx2">
                    <a:lumMod val="50000"/>
                  </a:schemeClr>
                </a:solidFill>
                <a:latin typeface="+mj-lt"/>
                <a:ea typeface="Calibri" pitchFamily="34" charset="-122"/>
                <a:cs typeface="Calibri" pitchFamily="34" charset="-120"/>
              </a:rPr>
              <a:t>National Development Plans (NDPs) as primary integration vehicle</a:t>
            </a:r>
            <a:endParaRPr lang="en-US" sz="1100" dirty="0">
              <a:solidFill>
                <a:schemeClr val="tx2">
                  <a:lumMod val="50000"/>
                </a:schemeClr>
              </a:solidFill>
              <a:latin typeface="+mj-lt"/>
            </a:endParaRPr>
          </a:p>
          <a:p>
            <a:pPr marL="342900" indent="-342900">
              <a:spcAft>
                <a:spcPts val="600"/>
              </a:spcAft>
              <a:buSzPct val="100000"/>
              <a:buChar char="•"/>
            </a:pPr>
            <a:r>
              <a:rPr lang="en-US" sz="1100" dirty="0">
                <a:solidFill>
                  <a:schemeClr val="tx2">
                    <a:lumMod val="50000"/>
                  </a:schemeClr>
                </a:solidFill>
                <a:latin typeface="+mj-lt"/>
                <a:ea typeface="Calibri" pitchFamily="34" charset="-122"/>
                <a:cs typeface="Calibri" pitchFamily="34" charset="-120"/>
              </a:rPr>
              <a:t>Sector strategies must reference cross-cutting SDG linkages (SDG 6, 7, 2, 13, 15)</a:t>
            </a:r>
            <a:endParaRPr lang="en-US" sz="1100" dirty="0">
              <a:solidFill>
                <a:schemeClr val="tx2">
                  <a:lumMod val="50000"/>
                </a:schemeClr>
              </a:solidFill>
              <a:latin typeface="+mj-lt"/>
            </a:endParaRPr>
          </a:p>
          <a:p>
            <a:pPr marL="342900" indent="-342900">
              <a:spcAft>
                <a:spcPts val="600"/>
              </a:spcAft>
              <a:buSzPct val="100000"/>
              <a:buChar char="•"/>
            </a:pPr>
            <a:r>
              <a:rPr lang="en-US" sz="1100" dirty="0">
                <a:solidFill>
                  <a:schemeClr val="tx2">
                    <a:lumMod val="50000"/>
                  </a:schemeClr>
                </a:solidFill>
                <a:latin typeface="+mj-lt"/>
                <a:ea typeface="Calibri" pitchFamily="34" charset="-122"/>
                <a:cs typeface="Calibri" pitchFamily="34" charset="-120"/>
              </a:rPr>
              <a:t>NDC 3.0 provides an entry point for joint water–energy–food planning</a:t>
            </a:r>
            <a:endParaRPr lang="en-US" sz="1100" dirty="0">
              <a:solidFill>
                <a:schemeClr val="tx2">
                  <a:lumMod val="50000"/>
                </a:schemeClr>
              </a:solidFill>
              <a:latin typeface="+mj-lt"/>
            </a:endParaRPr>
          </a:p>
          <a:p>
            <a:pPr marL="342900" indent="-342900">
              <a:spcAft>
                <a:spcPts val="600"/>
              </a:spcAft>
              <a:buSzPct val="100000"/>
              <a:buChar char="•"/>
            </a:pPr>
            <a:r>
              <a:rPr lang="en-US" sz="1100" dirty="0">
                <a:solidFill>
                  <a:schemeClr val="tx2">
                    <a:lumMod val="50000"/>
                  </a:schemeClr>
                </a:solidFill>
                <a:latin typeface="+mj-lt"/>
                <a:ea typeface="Calibri" pitchFamily="34" charset="-122"/>
                <a:cs typeface="Calibri" pitchFamily="34" charset="-120"/>
              </a:rPr>
              <a:t>Integrated River Basin / Watershed Management plans bridge sectors</a:t>
            </a:r>
            <a:endParaRPr lang="en-US" sz="1100" dirty="0">
              <a:solidFill>
                <a:schemeClr val="tx2">
                  <a:lumMod val="50000"/>
                </a:schemeClr>
              </a:solidFill>
              <a:latin typeface="+mj-lt"/>
            </a:endParaRPr>
          </a:p>
        </p:txBody>
      </p:sp>
      <p:sp>
        <p:nvSpPr>
          <p:cNvPr id="9" name="Shape 7"/>
          <p:cNvSpPr/>
          <p:nvPr/>
        </p:nvSpPr>
        <p:spPr>
          <a:xfrm>
            <a:off x="3154680" y="914400"/>
            <a:ext cx="2743200" cy="3977640"/>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10" name="Shape 8"/>
          <p:cNvSpPr/>
          <p:nvPr/>
        </p:nvSpPr>
        <p:spPr>
          <a:xfrm>
            <a:off x="3154680" y="914400"/>
            <a:ext cx="2743200" cy="384048"/>
          </a:xfrm>
          <a:prstGeom prst="rect">
            <a:avLst/>
          </a:prstGeom>
          <a:solidFill>
            <a:srgbClr val="17A7C7"/>
          </a:solidFill>
          <a:ln/>
        </p:spPr>
        <p:txBody>
          <a:bodyPr/>
          <a:lstStyle/>
          <a:p>
            <a:endParaRPr lang="en-US"/>
          </a:p>
        </p:txBody>
      </p:sp>
      <p:sp>
        <p:nvSpPr>
          <p:cNvPr id="11" name="Text 9"/>
          <p:cNvSpPr/>
          <p:nvPr/>
        </p:nvSpPr>
        <p:spPr>
          <a:xfrm>
            <a:off x="3246120" y="941832"/>
            <a:ext cx="2560320" cy="329184"/>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OVERLAPPING COMPETENCIES</a:t>
            </a:r>
            <a:endParaRPr lang="en-US" sz="1200" dirty="0"/>
          </a:p>
        </p:txBody>
      </p:sp>
      <p:sp>
        <p:nvSpPr>
          <p:cNvPr id="12" name="Text 10"/>
          <p:cNvSpPr/>
          <p:nvPr/>
        </p:nvSpPr>
        <p:spPr>
          <a:xfrm>
            <a:off x="3246120" y="1389888"/>
            <a:ext cx="2560320" cy="3383280"/>
          </a:xfrm>
          <a:prstGeom prst="rect">
            <a:avLst/>
          </a:prstGeom>
          <a:noFill/>
          <a:ln/>
        </p:spPr>
        <p:txBody>
          <a:bodyPr wrap="square" rtlCol="0" anchor="ctr"/>
          <a:lstStyle/>
          <a:p>
            <a:pPr marL="342900" indent="-342900">
              <a:spcAft>
                <a:spcPts val="600"/>
              </a:spcAft>
              <a:buSzPct val="100000"/>
              <a:buChar char="•"/>
            </a:pPr>
            <a:r>
              <a:rPr lang="en-US" sz="1100" dirty="0">
                <a:solidFill>
                  <a:schemeClr val="tx2">
                    <a:lumMod val="50000"/>
                  </a:schemeClr>
                </a:solidFill>
                <a:latin typeface="+mj-lt"/>
                <a:ea typeface="Calibri" pitchFamily="34" charset="-122"/>
                <a:cs typeface="Calibri" pitchFamily="34" charset="-120"/>
              </a:rPr>
              <a:t>Complementary or clashing: Water ministries can oversee irrigation; but energy ministries may own hydro policy</a:t>
            </a:r>
            <a:endParaRPr lang="en-US" sz="1100" dirty="0">
              <a:solidFill>
                <a:schemeClr val="tx2">
                  <a:lumMod val="50000"/>
                </a:schemeClr>
              </a:solidFill>
              <a:latin typeface="+mj-lt"/>
            </a:endParaRPr>
          </a:p>
          <a:p>
            <a:pPr marL="342900" indent="-342900">
              <a:spcAft>
                <a:spcPts val="600"/>
              </a:spcAft>
              <a:buSzPct val="100000"/>
              <a:buChar char="•"/>
            </a:pPr>
            <a:r>
              <a:rPr lang="en-US" sz="1100" dirty="0">
                <a:solidFill>
                  <a:schemeClr val="tx2">
                    <a:lumMod val="50000"/>
                  </a:schemeClr>
                </a:solidFill>
                <a:latin typeface="+mj-lt"/>
                <a:ea typeface="Calibri" pitchFamily="34" charset="-122"/>
                <a:cs typeface="Calibri" pitchFamily="34" charset="-120"/>
              </a:rPr>
              <a:t>Agricultural ministry sets land-use policy affecting ecosystems under another mandate</a:t>
            </a:r>
            <a:endParaRPr lang="en-US" sz="1100" dirty="0">
              <a:solidFill>
                <a:schemeClr val="tx2">
                  <a:lumMod val="50000"/>
                </a:schemeClr>
              </a:solidFill>
              <a:latin typeface="+mj-lt"/>
            </a:endParaRPr>
          </a:p>
          <a:p>
            <a:pPr marL="342900" indent="-342900">
              <a:spcAft>
                <a:spcPts val="600"/>
              </a:spcAft>
              <a:buSzPct val="100000"/>
              <a:buChar char="•"/>
            </a:pPr>
            <a:r>
              <a:rPr lang="en-US" sz="1100" dirty="0">
                <a:solidFill>
                  <a:schemeClr val="tx2">
                    <a:lumMod val="50000"/>
                  </a:schemeClr>
                </a:solidFill>
                <a:latin typeface="+mj-lt"/>
                <a:ea typeface="Calibri" pitchFamily="34" charset="-122"/>
                <a:cs typeface="Calibri" pitchFamily="34" charset="-120"/>
              </a:rPr>
              <a:t>Climate finance often governed by separate environment or finance ministry</a:t>
            </a:r>
            <a:endParaRPr lang="en-US" sz="1100" dirty="0">
              <a:solidFill>
                <a:schemeClr val="tx2">
                  <a:lumMod val="50000"/>
                </a:schemeClr>
              </a:solidFill>
              <a:latin typeface="+mj-lt"/>
            </a:endParaRPr>
          </a:p>
        </p:txBody>
      </p:sp>
      <p:sp>
        <p:nvSpPr>
          <p:cNvPr id="13" name="Shape 11"/>
          <p:cNvSpPr/>
          <p:nvPr/>
        </p:nvSpPr>
        <p:spPr>
          <a:xfrm>
            <a:off x="6035040" y="914400"/>
            <a:ext cx="2743200" cy="3977640"/>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14" name="Shape 12"/>
          <p:cNvSpPr/>
          <p:nvPr/>
        </p:nvSpPr>
        <p:spPr>
          <a:xfrm>
            <a:off x="6035040" y="914400"/>
            <a:ext cx="2743200" cy="384048"/>
          </a:xfrm>
          <a:prstGeom prst="rect">
            <a:avLst/>
          </a:prstGeom>
          <a:solidFill>
            <a:srgbClr val="2EC4A5"/>
          </a:solidFill>
          <a:ln/>
        </p:spPr>
        <p:txBody>
          <a:bodyPr/>
          <a:lstStyle/>
          <a:p>
            <a:endParaRPr lang="en-US"/>
          </a:p>
        </p:txBody>
      </p:sp>
      <p:sp>
        <p:nvSpPr>
          <p:cNvPr id="15" name="Text 13"/>
          <p:cNvSpPr/>
          <p:nvPr/>
        </p:nvSpPr>
        <p:spPr>
          <a:xfrm>
            <a:off x="6126480" y="941832"/>
            <a:ext cx="2560320" cy="329184"/>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HARMONISATION OPPORTUNITIES</a:t>
            </a:r>
            <a:endParaRPr lang="en-US" sz="1200" dirty="0"/>
          </a:p>
        </p:txBody>
      </p:sp>
      <p:sp>
        <p:nvSpPr>
          <p:cNvPr id="16" name="Text 14"/>
          <p:cNvSpPr/>
          <p:nvPr/>
        </p:nvSpPr>
        <p:spPr>
          <a:xfrm>
            <a:off x="6126480" y="1389888"/>
            <a:ext cx="2560320" cy="3383280"/>
          </a:xfrm>
          <a:prstGeom prst="rect">
            <a:avLst/>
          </a:prstGeom>
          <a:noFill/>
          <a:ln/>
        </p:spPr>
        <p:txBody>
          <a:bodyPr wrap="square" rtlCol="0" anchor="ctr"/>
          <a:lstStyle/>
          <a:p>
            <a:pPr marL="342900" indent="-342900">
              <a:spcAft>
                <a:spcPts val="600"/>
              </a:spcAft>
              <a:buSzPct val="100000"/>
              <a:buChar char="•"/>
            </a:pPr>
            <a:r>
              <a:rPr lang="en-US" sz="1100" dirty="0">
                <a:solidFill>
                  <a:schemeClr val="tx2">
                    <a:lumMod val="50000"/>
                  </a:schemeClr>
                </a:solidFill>
                <a:latin typeface="+mj-lt"/>
                <a:ea typeface="Calibri" pitchFamily="34" charset="-122"/>
                <a:cs typeface="Calibri" pitchFamily="34" charset="-120"/>
              </a:rPr>
              <a:t>Formal policy coherence reviews before sector legislation is adopted</a:t>
            </a:r>
            <a:endParaRPr lang="en-US" sz="1100" dirty="0">
              <a:solidFill>
                <a:schemeClr val="tx2">
                  <a:lumMod val="50000"/>
                </a:schemeClr>
              </a:solidFill>
              <a:latin typeface="+mj-lt"/>
            </a:endParaRPr>
          </a:p>
          <a:p>
            <a:pPr marL="342900" indent="-342900">
              <a:spcAft>
                <a:spcPts val="600"/>
              </a:spcAft>
              <a:buSzPct val="100000"/>
              <a:buChar char="•"/>
            </a:pPr>
            <a:r>
              <a:rPr lang="en-US" sz="1100" dirty="0">
                <a:solidFill>
                  <a:schemeClr val="tx2">
                    <a:lumMod val="50000"/>
                  </a:schemeClr>
                </a:solidFill>
                <a:latin typeface="+mj-lt"/>
                <a:ea typeface="Calibri" pitchFamily="34" charset="-122"/>
                <a:cs typeface="Calibri" pitchFamily="34" charset="-120"/>
              </a:rPr>
              <a:t>Shared data infrastructure and joint indicator frameworks</a:t>
            </a:r>
            <a:endParaRPr lang="en-US" sz="1100" dirty="0">
              <a:solidFill>
                <a:schemeClr val="tx2">
                  <a:lumMod val="50000"/>
                </a:schemeClr>
              </a:solidFill>
              <a:latin typeface="+mj-lt"/>
            </a:endParaRPr>
          </a:p>
          <a:p>
            <a:pPr marL="342900" indent="-342900">
              <a:spcAft>
                <a:spcPts val="600"/>
              </a:spcAft>
              <a:buSzPct val="100000"/>
              <a:buChar char="•"/>
            </a:pPr>
            <a:r>
              <a:rPr lang="en-US" sz="1100" dirty="0">
                <a:solidFill>
                  <a:schemeClr val="tx2">
                    <a:lumMod val="50000"/>
                  </a:schemeClr>
                </a:solidFill>
                <a:latin typeface="+mj-lt"/>
                <a:ea typeface="Calibri" pitchFamily="34" charset="-122"/>
                <a:cs typeface="Calibri" pitchFamily="34" charset="-120"/>
              </a:rPr>
              <a:t>Combining intra-sectoral mandates (e.g. agriculture + livestock + fisheries)</a:t>
            </a:r>
            <a:endParaRPr lang="en-US" sz="1100" dirty="0">
              <a:solidFill>
                <a:schemeClr val="tx2">
                  <a:lumMod val="50000"/>
                </a:schemeClr>
              </a:solidFill>
              <a:latin typeface="+mj-lt"/>
            </a:endParaRPr>
          </a:p>
          <a:p>
            <a:pPr marL="342900" indent="-342900">
              <a:spcAft>
                <a:spcPts val="600"/>
              </a:spcAft>
              <a:buSzPct val="100000"/>
              <a:buChar char="•"/>
            </a:pPr>
            <a:r>
              <a:rPr lang="en-US" sz="1100" dirty="0">
                <a:solidFill>
                  <a:schemeClr val="tx2">
                    <a:lumMod val="50000"/>
                  </a:schemeClr>
                </a:solidFill>
                <a:latin typeface="+mj-lt"/>
                <a:ea typeface="Calibri" pitchFamily="34" charset="-122"/>
                <a:cs typeface="Calibri" pitchFamily="34" charset="-120"/>
              </a:rPr>
              <a:t>Explicit nexus clauses in ministerial mandates and cabinet resolutions</a:t>
            </a:r>
          </a:p>
          <a:p>
            <a:pPr marL="342900" indent="-342900">
              <a:spcAft>
                <a:spcPts val="600"/>
              </a:spcAft>
              <a:buSzPct val="100000"/>
              <a:buChar char="•"/>
            </a:pPr>
            <a:r>
              <a:rPr lang="en-US" sz="1100" dirty="0">
                <a:solidFill>
                  <a:schemeClr val="tx2">
                    <a:lumMod val="50000"/>
                  </a:schemeClr>
                </a:solidFill>
                <a:latin typeface="+mj-lt"/>
                <a:ea typeface="Calibri" pitchFamily="34" charset="-122"/>
                <a:cs typeface="Calibri" pitchFamily="34" charset="-120"/>
              </a:rPr>
              <a:t>NDC harmonization</a:t>
            </a:r>
            <a:endParaRPr lang="en-US" sz="1100" dirty="0">
              <a:solidFill>
                <a:schemeClr val="tx2">
                  <a:lumMod val="50000"/>
                </a:schemeClr>
              </a:solidFill>
              <a:latin typeface="+mj-lt"/>
            </a:endParaRPr>
          </a:p>
        </p:txBody>
      </p:sp>
      <p:sp>
        <p:nvSpPr>
          <p:cNvPr id="2" name="Oval 1">
            <a:extLst>
              <a:ext uri="{FF2B5EF4-FFF2-40B4-BE49-F238E27FC236}">
                <a16:creationId xmlns:a16="http://schemas.microsoft.com/office/drawing/2014/main" id="{B14E69D7-E11B-9C4E-2785-1EE5198DDBF5}"/>
              </a:ext>
            </a:extLst>
          </p:cNvPr>
          <p:cNvSpPr/>
          <p:nvPr/>
        </p:nvSpPr>
        <p:spPr>
          <a:xfrm>
            <a:off x="5943600" y="405501"/>
            <a:ext cx="2743200" cy="4651131"/>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B"/>
          </a:p>
        </p:txBody>
      </p:sp>
    </p:spTree>
    <p:extLst>
      <p:ext uri="{BB962C8B-B14F-4D97-AF65-F5344CB8AC3E}">
        <p14:creationId xmlns:p14="http://schemas.microsoft.com/office/powerpoint/2010/main" val="2974790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5"/>
          <p:cNvSpPr/>
          <p:nvPr/>
        </p:nvSpPr>
        <p:spPr>
          <a:xfrm>
            <a:off x="137160" y="105156"/>
            <a:ext cx="8869680" cy="384048"/>
          </a:xfrm>
          <a:prstGeom prst="rect">
            <a:avLst/>
          </a:prstGeom>
          <a:noFill/>
          <a:ln/>
        </p:spPr>
        <p:txBody>
          <a:bodyPr wrap="square" rtlCol="0" anchor="ctr"/>
          <a:lstStyle/>
          <a:p>
            <a:pPr marL="0" indent="0">
              <a:buNone/>
            </a:pPr>
            <a:r>
              <a:rPr lang="en-US" sz="1800" b="1" dirty="0">
                <a:solidFill>
                  <a:schemeClr val="bg2">
                    <a:lumMod val="10000"/>
                  </a:schemeClr>
                </a:solidFill>
                <a:latin typeface="+mj-lt"/>
                <a:ea typeface="Calibri" pitchFamily="34" charset="-122"/>
                <a:cs typeface="Calibri" pitchFamily="34" charset="-120"/>
              </a:rPr>
              <a:t>NDCs as Vehicles for WEF Finance: Country Evidence (</a:t>
            </a:r>
            <a:r>
              <a:rPr lang="en-US" sz="1800" b="1" i="1" dirty="0">
                <a:solidFill>
                  <a:schemeClr val="bg2">
                    <a:lumMod val="10000"/>
                  </a:schemeClr>
                </a:solidFill>
                <a:latin typeface="+mj-lt"/>
                <a:ea typeface="Calibri" pitchFamily="34" charset="-122"/>
                <a:cs typeface="Calibri" pitchFamily="34" charset="-120"/>
              </a:rPr>
              <a:t>from policy brief</a:t>
            </a:r>
            <a:r>
              <a:rPr lang="en-US" sz="1800" b="1" dirty="0">
                <a:solidFill>
                  <a:schemeClr val="bg2">
                    <a:lumMod val="10000"/>
                  </a:schemeClr>
                </a:solidFill>
                <a:latin typeface="+mj-lt"/>
                <a:ea typeface="Calibri" pitchFamily="34" charset="-122"/>
                <a:cs typeface="Calibri" pitchFamily="34" charset="-120"/>
              </a:rPr>
              <a:t>)</a:t>
            </a:r>
            <a:endParaRPr lang="en-US" sz="1800" dirty="0">
              <a:solidFill>
                <a:schemeClr val="bg2">
                  <a:lumMod val="10000"/>
                </a:schemeClr>
              </a:solidFill>
              <a:latin typeface="+mj-lt"/>
            </a:endParaRPr>
          </a:p>
        </p:txBody>
      </p:sp>
      <p:graphicFrame>
        <p:nvGraphicFramePr>
          <p:cNvPr id="10" name="Table 0"/>
          <p:cNvGraphicFramePr>
            <a:graphicFrameLocks noGrp="1"/>
          </p:cNvGraphicFramePr>
          <p:nvPr>
            <p:extLst>
              <p:ext uri="{D42A27DB-BD31-4B8C-83A1-F6EECF244321}">
                <p14:modId xmlns:p14="http://schemas.microsoft.com/office/powerpoint/2010/main" val="176585480"/>
              </p:ext>
            </p:extLst>
          </p:nvPr>
        </p:nvGraphicFramePr>
        <p:xfrm>
          <a:off x="228600" y="742950"/>
          <a:ext cx="8686800" cy="4005072"/>
        </p:xfrm>
        <a:graphic>
          <a:graphicData uri="http://schemas.openxmlformats.org/drawingml/2006/table">
            <a:tbl>
              <a:tblPr>
                <a:tableStyleId>{7E9639D4-E3E2-4D34-9284-5A2195B3D0D7}</a:tableStyleId>
              </a:tblPr>
              <a:tblGrid>
                <a:gridCol w="109728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2331720">
                  <a:extLst>
                    <a:ext uri="{9D8B030D-6E8A-4147-A177-3AD203B41FA5}">
                      <a16:colId xmlns:a16="http://schemas.microsoft.com/office/drawing/2014/main" val="20003"/>
                    </a:ext>
                  </a:extLst>
                </a:gridCol>
                <a:gridCol w="2240280">
                  <a:extLst>
                    <a:ext uri="{9D8B030D-6E8A-4147-A177-3AD203B41FA5}">
                      <a16:colId xmlns:a16="http://schemas.microsoft.com/office/drawing/2014/main" val="20004"/>
                    </a:ext>
                  </a:extLst>
                </a:gridCol>
              </a:tblGrid>
              <a:tr h="420624">
                <a:tc>
                  <a:txBody>
                    <a:bodyPr/>
                    <a:lstStyle/>
                    <a:p>
                      <a:pPr marL="0" indent="0">
                        <a:buNone/>
                      </a:pPr>
                      <a:r>
                        <a:rPr lang="en-US" sz="1000" b="1" dirty="0">
                          <a:solidFill>
                            <a:srgbClr val="FFFFFF"/>
                          </a:solidFill>
                        </a:rPr>
                        <a:t>Country</a:t>
                      </a:r>
                      <a:endParaRPr lang="en-US" sz="1000" dirty="0">
                        <a:latin typeface="Calibri" charset="0"/>
                        <a:ea typeface="Calibri" charset="0"/>
                        <a:cs typeface="Calibri" charset="0"/>
                      </a:endParaRPr>
                    </a:p>
                  </a:txBody>
                  <a:tcPr>
                    <a:solidFill>
                      <a:srgbClr val="0070C0"/>
                    </a:solidFill>
                  </a:tcPr>
                </a:tc>
                <a:tc>
                  <a:txBody>
                    <a:bodyPr/>
                    <a:lstStyle/>
                    <a:p>
                      <a:pPr marL="0" indent="0">
                        <a:buNone/>
                      </a:pPr>
                      <a:r>
                        <a:rPr lang="en-US" sz="1000" b="1" dirty="0">
                          <a:solidFill>
                            <a:srgbClr val="FFFFFF"/>
                          </a:solidFill>
                        </a:rPr>
                        <a:t>NDC WEF Integration</a:t>
                      </a:r>
                      <a:endParaRPr lang="en-US" sz="1000" dirty="0">
                        <a:latin typeface="Calibri" charset="0"/>
                        <a:ea typeface="Calibri" charset="0"/>
                        <a:cs typeface="Calibri" charset="0"/>
                      </a:endParaRPr>
                    </a:p>
                  </a:txBody>
                  <a:tcPr>
                    <a:solidFill>
                      <a:srgbClr val="0070C0"/>
                    </a:solidFill>
                  </a:tcPr>
                </a:tc>
                <a:tc>
                  <a:txBody>
                    <a:bodyPr/>
                    <a:lstStyle/>
                    <a:p>
                      <a:pPr marL="0" indent="0">
                        <a:buNone/>
                      </a:pPr>
                      <a:r>
                        <a:rPr lang="en-US" sz="1000" b="1" dirty="0">
                          <a:solidFill>
                            <a:srgbClr val="FFFFFF"/>
                          </a:solidFill>
                        </a:rPr>
                        <a:t>Key Nexus Commitments</a:t>
                      </a:r>
                      <a:endParaRPr lang="en-US" sz="1000" dirty="0">
                        <a:latin typeface="Calibri" charset="0"/>
                        <a:ea typeface="Calibri" charset="0"/>
                        <a:cs typeface="Calibri" charset="0"/>
                      </a:endParaRPr>
                    </a:p>
                  </a:txBody>
                  <a:tcPr>
                    <a:solidFill>
                      <a:srgbClr val="0070C0"/>
                    </a:solidFill>
                  </a:tcPr>
                </a:tc>
                <a:tc>
                  <a:txBody>
                    <a:bodyPr/>
                    <a:lstStyle/>
                    <a:p>
                      <a:pPr marL="0" indent="0">
                        <a:buNone/>
                      </a:pPr>
                      <a:r>
                        <a:rPr lang="en-US" sz="1000" b="1" dirty="0">
                          <a:solidFill>
                            <a:srgbClr val="FFFFFF"/>
                          </a:solidFill>
                        </a:rPr>
                        <a:t>Finance Status</a:t>
                      </a:r>
                      <a:endParaRPr lang="en-US" sz="1000" dirty="0">
                        <a:latin typeface="Calibri" charset="0"/>
                        <a:ea typeface="Calibri" charset="0"/>
                        <a:cs typeface="Calibri" charset="0"/>
                      </a:endParaRPr>
                    </a:p>
                  </a:txBody>
                  <a:tcPr>
                    <a:solidFill>
                      <a:srgbClr val="0070C0"/>
                    </a:solidFill>
                  </a:tcPr>
                </a:tc>
                <a:tc>
                  <a:txBody>
                    <a:bodyPr/>
                    <a:lstStyle/>
                    <a:p>
                      <a:pPr marL="0" indent="0">
                        <a:buNone/>
                      </a:pPr>
                      <a:r>
                        <a:rPr lang="en-US" sz="1000" b="1" dirty="0">
                          <a:solidFill>
                            <a:srgbClr val="FFFFFF"/>
                          </a:solidFill>
                        </a:rPr>
                        <a:t>Priority Gaps</a:t>
                      </a:r>
                      <a:endParaRPr lang="en-US" sz="1000" dirty="0">
                        <a:latin typeface="Calibri" charset="0"/>
                        <a:ea typeface="Calibri" charset="0"/>
                        <a:cs typeface="Calibri" charset="0"/>
                      </a:endParaRPr>
                    </a:p>
                  </a:txBody>
                  <a:tcPr>
                    <a:solidFill>
                      <a:srgbClr val="0070C0"/>
                    </a:solidFill>
                  </a:tcPr>
                </a:tc>
                <a:extLst>
                  <a:ext uri="{0D108BD9-81ED-4DB2-BD59-A6C34878D82A}">
                    <a16:rowId xmlns:a16="http://schemas.microsoft.com/office/drawing/2014/main" val="10000"/>
                  </a:ext>
                </a:extLst>
              </a:tr>
              <a:tr h="420624">
                <a:tc>
                  <a:txBody>
                    <a:bodyPr/>
                    <a:lstStyle/>
                    <a:p>
                      <a:pPr marL="0" indent="0">
                        <a:buNone/>
                      </a:pPr>
                      <a:r>
                        <a:rPr lang="en-US" sz="1000" b="1" dirty="0">
                          <a:solidFill>
                            <a:srgbClr val="000000"/>
                          </a:solidFill>
                        </a:rPr>
                        <a:t>Ethiopia</a:t>
                      </a:r>
                      <a:endParaRPr lang="en-US" sz="1000" dirty="0">
                        <a:latin typeface="Calibri" charset="0"/>
                        <a:ea typeface="Calibri" charset="0"/>
                        <a:cs typeface="Calibri" charset="0"/>
                      </a:endParaRPr>
                    </a:p>
                  </a:txBody>
                  <a:tcPr/>
                </a:tc>
                <a:tc>
                  <a:txBody>
                    <a:bodyPr/>
                    <a:lstStyle/>
                    <a:p>
                      <a:pPr marL="0" indent="0">
                        <a:buNone/>
                      </a:pPr>
                      <a:r>
                        <a:rPr lang="en-US" sz="1000" b="1" dirty="0">
                          <a:solidFill>
                            <a:srgbClr val="2E7D32"/>
                          </a:solidFill>
                        </a:rPr>
                        <a:t>HIGH</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Dam construction, solar irrigation, watershed management</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USD 50M FP243 Safe Water RE nexus pilot; USD 463M Urban WSS project</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Cross-border water finance; equity in rural access</a:t>
                      </a:r>
                      <a:endParaRPr lang="en-US" sz="1000" dirty="0">
                        <a:latin typeface="Calibri" charset="0"/>
                        <a:ea typeface="Calibri" charset="0"/>
                        <a:cs typeface="Calibri" charset="0"/>
                      </a:endParaRPr>
                    </a:p>
                  </a:txBody>
                  <a:tcPr/>
                </a:tc>
                <a:extLst>
                  <a:ext uri="{0D108BD9-81ED-4DB2-BD59-A6C34878D82A}">
                    <a16:rowId xmlns:a16="http://schemas.microsoft.com/office/drawing/2014/main" val="10001"/>
                  </a:ext>
                </a:extLst>
              </a:tr>
              <a:tr h="420624">
                <a:tc>
                  <a:txBody>
                    <a:bodyPr/>
                    <a:lstStyle/>
                    <a:p>
                      <a:pPr marL="0" indent="0">
                        <a:buNone/>
                      </a:pPr>
                      <a:r>
                        <a:rPr lang="en-US" sz="1000" b="1" dirty="0">
                          <a:solidFill>
                            <a:srgbClr val="000000"/>
                          </a:solidFill>
                        </a:rPr>
                        <a:t>Kenya</a:t>
                      </a:r>
                      <a:endParaRPr lang="en-US" sz="1000" dirty="0">
                        <a:latin typeface="Calibri" charset="0"/>
                        <a:ea typeface="Calibri" charset="0"/>
                        <a:cs typeface="Calibri" charset="0"/>
                      </a:endParaRPr>
                    </a:p>
                  </a:txBody>
                  <a:tcPr/>
                </a:tc>
                <a:tc>
                  <a:txBody>
                    <a:bodyPr/>
                    <a:lstStyle/>
                    <a:p>
                      <a:pPr marL="0" indent="0">
                        <a:buNone/>
                      </a:pPr>
                      <a:r>
                        <a:rPr lang="en-US" sz="1000" b="1" dirty="0">
                          <a:solidFill>
                            <a:srgbClr val="F9A825"/>
                          </a:solidFill>
                        </a:rPr>
                        <a:t>MODERATE</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Safe water access for 50% by 2030; geothermal expansion</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M-KOPA off-grid solar; Menengai Geothermal; USD 10M Upper Athi Water Security</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WEFE integration in NDC planning; smallholder finance</a:t>
                      </a:r>
                      <a:endParaRPr lang="en-US" sz="1000" dirty="0">
                        <a:latin typeface="Calibri" charset="0"/>
                        <a:ea typeface="Calibri" charset="0"/>
                        <a:cs typeface="Calibri" charset="0"/>
                      </a:endParaRPr>
                    </a:p>
                  </a:txBody>
                  <a:tcPr/>
                </a:tc>
                <a:extLst>
                  <a:ext uri="{0D108BD9-81ED-4DB2-BD59-A6C34878D82A}">
                    <a16:rowId xmlns:a16="http://schemas.microsoft.com/office/drawing/2014/main" val="10002"/>
                  </a:ext>
                </a:extLst>
              </a:tr>
              <a:tr h="420624">
                <a:tc>
                  <a:txBody>
                    <a:bodyPr/>
                    <a:lstStyle/>
                    <a:p>
                      <a:pPr marL="0" indent="0">
                        <a:buNone/>
                      </a:pPr>
                      <a:r>
                        <a:rPr lang="en-US" sz="1000" b="1" dirty="0">
                          <a:solidFill>
                            <a:srgbClr val="000000"/>
                          </a:solidFill>
                        </a:rPr>
                        <a:t>Rwanda</a:t>
                      </a:r>
                      <a:endParaRPr lang="en-US" sz="1000" dirty="0">
                        <a:latin typeface="Calibri" charset="0"/>
                        <a:ea typeface="Calibri" charset="0"/>
                        <a:cs typeface="Calibri" charset="0"/>
                      </a:endParaRPr>
                    </a:p>
                  </a:txBody>
                  <a:tcPr/>
                </a:tc>
                <a:tc>
                  <a:txBody>
                    <a:bodyPr/>
                    <a:lstStyle/>
                    <a:p>
                      <a:pPr marL="0" indent="0">
                        <a:buNone/>
                      </a:pPr>
                      <a:r>
                        <a:rPr lang="en-US" sz="1000" b="1" dirty="0">
                          <a:solidFill>
                            <a:srgbClr val="2E7D32"/>
                          </a:solidFill>
                        </a:rPr>
                        <a:t>HIGH</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52% grid / 48% off-grid; solar cold chain</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ACES solar cold chain active; strong policy environment</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Ecosystem services finance; watershed investment</a:t>
                      </a:r>
                      <a:endParaRPr lang="en-US" sz="1000" dirty="0">
                        <a:latin typeface="Calibri" charset="0"/>
                        <a:ea typeface="Calibri" charset="0"/>
                        <a:cs typeface="Calibri" charset="0"/>
                      </a:endParaRPr>
                    </a:p>
                  </a:txBody>
                  <a:tcPr/>
                </a:tc>
                <a:extLst>
                  <a:ext uri="{0D108BD9-81ED-4DB2-BD59-A6C34878D82A}">
                    <a16:rowId xmlns:a16="http://schemas.microsoft.com/office/drawing/2014/main" val="10003"/>
                  </a:ext>
                </a:extLst>
              </a:tr>
              <a:tr h="420624">
                <a:tc>
                  <a:txBody>
                    <a:bodyPr/>
                    <a:lstStyle/>
                    <a:p>
                      <a:pPr marL="0" indent="0">
                        <a:buNone/>
                      </a:pPr>
                      <a:r>
                        <a:rPr lang="en-US" sz="1000" b="1" dirty="0">
                          <a:solidFill>
                            <a:srgbClr val="000000"/>
                          </a:solidFill>
                        </a:rPr>
                        <a:t>South Africa</a:t>
                      </a:r>
                      <a:endParaRPr lang="en-US" sz="1000" dirty="0">
                        <a:latin typeface="Calibri" charset="0"/>
                        <a:ea typeface="Calibri" charset="0"/>
                        <a:cs typeface="Calibri" charset="0"/>
                      </a:endParaRPr>
                    </a:p>
                  </a:txBody>
                  <a:tcPr/>
                </a:tc>
                <a:tc>
                  <a:txBody>
                    <a:bodyPr/>
                    <a:lstStyle/>
                    <a:p>
                      <a:pPr marL="0" indent="0">
                        <a:buNone/>
                      </a:pPr>
                      <a:r>
                        <a:rPr lang="en-US" sz="1000" b="1" dirty="0">
                          <a:solidFill>
                            <a:srgbClr val="2E7D32"/>
                          </a:solidFill>
                        </a:rPr>
                        <a:t>HIGH</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Just Energy Transition; water recycling; conservation agriculture</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JETP USD 8.5B; USD 1.5B FP209 SA Water Reuse Programme</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Adaptation finance; just transition equity; water-energy integration</a:t>
                      </a:r>
                      <a:endParaRPr lang="en-US" sz="1000" dirty="0">
                        <a:latin typeface="Calibri" charset="0"/>
                        <a:ea typeface="Calibri" charset="0"/>
                        <a:cs typeface="Calibri" charset="0"/>
                      </a:endParaRPr>
                    </a:p>
                  </a:txBody>
                  <a:tcPr/>
                </a:tc>
                <a:extLst>
                  <a:ext uri="{0D108BD9-81ED-4DB2-BD59-A6C34878D82A}">
                    <a16:rowId xmlns:a16="http://schemas.microsoft.com/office/drawing/2014/main" val="10004"/>
                  </a:ext>
                </a:extLst>
              </a:tr>
              <a:tr h="420624">
                <a:tc>
                  <a:txBody>
                    <a:bodyPr/>
                    <a:lstStyle/>
                    <a:p>
                      <a:pPr marL="0" indent="0">
                        <a:buNone/>
                      </a:pPr>
                      <a:r>
                        <a:rPr lang="en-US" sz="1000" b="1" dirty="0">
                          <a:solidFill>
                            <a:srgbClr val="000000"/>
                          </a:solidFill>
                        </a:rPr>
                        <a:t>Nigeria</a:t>
                      </a:r>
                      <a:endParaRPr lang="en-US" sz="1000" dirty="0">
                        <a:latin typeface="Calibri" charset="0"/>
                        <a:ea typeface="Calibri" charset="0"/>
                        <a:cs typeface="Calibri" charset="0"/>
                      </a:endParaRPr>
                    </a:p>
                  </a:txBody>
                  <a:tcPr/>
                </a:tc>
                <a:tc>
                  <a:txBody>
                    <a:bodyPr/>
                    <a:lstStyle/>
                    <a:p>
                      <a:pPr marL="0" indent="0">
                        <a:buNone/>
                      </a:pPr>
                      <a:r>
                        <a:rPr lang="en-US" sz="1000" b="1" dirty="0">
                          <a:solidFill>
                            <a:srgbClr val="2E7D32"/>
                          </a:solidFill>
                        </a:rPr>
                        <a:t>HIGH</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Renewable energy expansion; water infrastructure; Em-Hydro pilot</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USD 495M P123112 Transforming Irrigation (IWRM)</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Private sector mobilisation; community-level WEFE finance</a:t>
                      </a:r>
                      <a:endParaRPr lang="en-US" sz="1000" dirty="0">
                        <a:latin typeface="Calibri" charset="0"/>
                        <a:ea typeface="Calibri" charset="0"/>
                        <a:cs typeface="Calibri" charset="0"/>
                      </a:endParaRPr>
                    </a:p>
                  </a:txBody>
                  <a:tcPr/>
                </a:tc>
                <a:extLst>
                  <a:ext uri="{0D108BD9-81ED-4DB2-BD59-A6C34878D82A}">
                    <a16:rowId xmlns:a16="http://schemas.microsoft.com/office/drawing/2014/main" val="10005"/>
                  </a:ext>
                </a:extLst>
              </a:tr>
              <a:tr h="420624">
                <a:tc>
                  <a:txBody>
                    <a:bodyPr/>
                    <a:lstStyle/>
                    <a:p>
                      <a:pPr marL="0" indent="0">
                        <a:buNone/>
                      </a:pPr>
                      <a:r>
                        <a:rPr lang="en-US" sz="1000" b="1" dirty="0">
                          <a:solidFill>
                            <a:srgbClr val="000000"/>
                          </a:solidFill>
                        </a:rPr>
                        <a:t>Niger</a:t>
                      </a:r>
                      <a:endParaRPr lang="en-US" sz="1000" dirty="0">
                        <a:latin typeface="Calibri" charset="0"/>
                        <a:ea typeface="Calibri" charset="0"/>
                        <a:cs typeface="Calibri" charset="0"/>
                      </a:endParaRPr>
                    </a:p>
                  </a:txBody>
                  <a:tcPr/>
                </a:tc>
                <a:tc>
                  <a:txBody>
                    <a:bodyPr/>
                    <a:lstStyle/>
                    <a:p>
                      <a:pPr marL="0" indent="0">
                        <a:buNone/>
                      </a:pPr>
                      <a:r>
                        <a:rPr lang="en-US" sz="1000" b="1" dirty="0">
                          <a:solidFill>
                            <a:srgbClr val="2E7D32"/>
                          </a:solidFill>
                        </a:rPr>
                        <a:t>HIGH</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Solar irrigation, water harvesting, agrivoltaics pilot</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RETO-DOSSO pilot demonstrates proof of concept</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Scale-up capital; governance and risk frameworks</a:t>
                      </a:r>
                      <a:endParaRPr lang="en-US" sz="1000" dirty="0">
                        <a:latin typeface="Calibri" charset="0"/>
                        <a:ea typeface="Calibri" charset="0"/>
                        <a:cs typeface="Calibri" charset="0"/>
                      </a:endParaRPr>
                    </a:p>
                  </a:txBody>
                  <a:tcPr/>
                </a:tc>
                <a:extLst>
                  <a:ext uri="{0D108BD9-81ED-4DB2-BD59-A6C34878D82A}">
                    <a16:rowId xmlns:a16="http://schemas.microsoft.com/office/drawing/2014/main" val="10006"/>
                  </a:ext>
                </a:extLst>
              </a:tr>
              <a:tr h="420624">
                <a:tc>
                  <a:txBody>
                    <a:bodyPr/>
                    <a:lstStyle/>
                    <a:p>
                      <a:pPr marL="0" indent="0">
                        <a:buNone/>
                      </a:pPr>
                      <a:r>
                        <a:rPr lang="en-US" sz="1000" b="1" dirty="0">
                          <a:solidFill>
                            <a:srgbClr val="000000"/>
                          </a:solidFill>
                        </a:rPr>
                        <a:t>Senegal</a:t>
                      </a:r>
                      <a:endParaRPr lang="en-US" sz="1000" dirty="0">
                        <a:latin typeface="Calibri" charset="0"/>
                        <a:ea typeface="Calibri" charset="0"/>
                        <a:cs typeface="Calibri" charset="0"/>
                      </a:endParaRPr>
                    </a:p>
                  </a:txBody>
                  <a:tcPr/>
                </a:tc>
                <a:tc>
                  <a:txBody>
                    <a:bodyPr/>
                    <a:lstStyle/>
                    <a:p>
                      <a:pPr marL="0" indent="0">
                        <a:buNone/>
                      </a:pPr>
                      <a:r>
                        <a:rPr lang="en-US" sz="1000" b="1" dirty="0">
                          <a:solidFill>
                            <a:srgbClr val="2E7D32"/>
                          </a:solidFill>
                        </a:rPr>
                        <a:t>HIGH</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Renewable energy; sustainable agriculture; integrated resource management</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GCF/BOAD FP138: off-grid solar to 1,000 villages</a:t>
                      </a:r>
                      <a:endParaRPr lang="en-US" sz="1000" dirty="0">
                        <a:latin typeface="Calibri" charset="0"/>
                        <a:ea typeface="Calibri" charset="0"/>
                        <a:cs typeface="Calibri" charset="0"/>
                      </a:endParaRPr>
                    </a:p>
                  </a:txBody>
                  <a:tcPr/>
                </a:tc>
                <a:tc>
                  <a:txBody>
                    <a:bodyPr/>
                    <a:lstStyle/>
                    <a:p>
                      <a:pPr marL="0" indent="0">
                        <a:buNone/>
                      </a:pPr>
                      <a:r>
                        <a:rPr lang="en-US" sz="1000" dirty="0">
                          <a:solidFill>
                            <a:srgbClr val="000000"/>
                          </a:solidFill>
                        </a:rPr>
                        <a:t>Domestic capital mobilisation; food system investment</a:t>
                      </a:r>
                      <a:endParaRPr lang="en-US" sz="1000" dirty="0">
                        <a:latin typeface="Calibri" charset="0"/>
                        <a:ea typeface="Calibri" charset="0"/>
                        <a:cs typeface="Calibri" charset="0"/>
                      </a:endParaRPr>
                    </a:p>
                  </a:txBody>
                  <a:tcPr/>
                </a:tc>
                <a:extLst>
                  <a:ext uri="{0D108BD9-81ED-4DB2-BD59-A6C34878D82A}">
                    <a16:rowId xmlns:a16="http://schemas.microsoft.com/office/drawing/2014/main" val="10007"/>
                  </a:ext>
                </a:extLst>
              </a:tr>
            </a:tbl>
          </a:graphicData>
        </a:graphic>
      </p:graphicFrame>
      <p:sp>
        <p:nvSpPr>
          <p:cNvPr id="9" name="Text 7"/>
          <p:cNvSpPr/>
          <p:nvPr/>
        </p:nvSpPr>
        <p:spPr>
          <a:xfrm>
            <a:off x="274320" y="4786532"/>
            <a:ext cx="8595360" cy="182880"/>
          </a:xfrm>
          <a:prstGeom prst="rect">
            <a:avLst/>
          </a:prstGeom>
          <a:noFill/>
          <a:ln/>
        </p:spPr>
        <p:txBody>
          <a:bodyPr wrap="square" rtlCol="0" anchor="ctr"/>
          <a:lstStyle/>
          <a:p>
            <a:pPr marL="0" indent="0">
              <a:buNone/>
            </a:pPr>
            <a:r>
              <a:rPr lang="en-US" sz="700" i="1" dirty="0">
                <a:solidFill>
                  <a:srgbClr val="BDC3C7"/>
                </a:solidFill>
                <a:latin typeface="+mj-lt"/>
                <a:ea typeface="Calibri" pitchFamily="34" charset="-122"/>
                <a:cs typeface="Calibri" pitchFamily="34" charset="-120"/>
              </a:rPr>
              <a:t>Source: CPI Landscape of Climate Finance in Africa 2024; UNDP; country NDC submissions; UNOSD analysis; GCF; World Bank; GEF.</a:t>
            </a:r>
            <a:endParaRPr lang="en-US" sz="70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a:extLst>
            <a:ext uri="{FF2B5EF4-FFF2-40B4-BE49-F238E27FC236}">
              <a16:creationId xmlns:a16="http://schemas.microsoft.com/office/drawing/2014/main" id="{B3074300-0168-CE02-A52D-1AE73BE31A81}"/>
            </a:ext>
          </a:extLst>
        </p:cNvPr>
        <p:cNvGrpSpPr/>
        <p:nvPr/>
      </p:nvGrpSpPr>
      <p:grpSpPr>
        <a:xfrm>
          <a:off x="0" y="0"/>
          <a:ext cx="0" cy="0"/>
          <a:chOff x="0" y="0"/>
          <a:chExt cx="0" cy="0"/>
        </a:xfrm>
      </p:grpSpPr>
      <p:grpSp>
        <p:nvGrpSpPr>
          <p:cNvPr id="335" name="Google Shape;335;p3">
            <a:extLst>
              <a:ext uri="{FF2B5EF4-FFF2-40B4-BE49-F238E27FC236}">
                <a16:creationId xmlns:a16="http://schemas.microsoft.com/office/drawing/2014/main" id="{EA92BE17-8A63-E85E-B0D7-2EB5E49B9F1A}"/>
              </a:ext>
            </a:extLst>
          </p:cNvPr>
          <p:cNvGrpSpPr/>
          <p:nvPr/>
        </p:nvGrpSpPr>
        <p:grpSpPr>
          <a:xfrm>
            <a:off x="1783485" y="26337"/>
            <a:ext cx="6285839" cy="420167"/>
            <a:chOff x="0" y="-9525"/>
            <a:chExt cx="16762236" cy="1120444"/>
          </a:xfrm>
        </p:grpSpPr>
        <p:sp>
          <p:nvSpPr>
            <p:cNvPr id="336" name="Google Shape;336;p3">
              <a:extLst>
                <a:ext uri="{FF2B5EF4-FFF2-40B4-BE49-F238E27FC236}">
                  <a16:creationId xmlns:a16="http://schemas.microsoft.com/office/drawing/2014/main" id="{1F0B354A-CC6B-0A6D-F3A9-CF791E215E2F}"/>
                </a:ext>
              </a:extLst>
            </p:cNvPr>
            <p:cNvSpPr/>
            <p:nvPr/>
          </p:nvSpPr>
          <p:spPr>
            <a:xfrm>
              <a:off x="0" y="0"/>
              <a:ext cx="16762236" cy="1110919"/>
            </a:xfrm>
            <a:custGeom>
              <a:avLst/>
              <a:gdLst/>
              <a:ahLst/>
              <a:cxnLst/>
              <a:rect l="l" t="t" r="r" b="b"/>
              <a:pathLst>
                <a:path w="16762236" h="1110919" extrusionOk="0">
                  <a:moveTo>
                    <a:pt x="0" y="0"/>
                  </a:moveTo>
                  <a:lnTo>
                    <a:pt x="16762236" y="0"/>
                  </a:lnTo>
                  <a:lnTo>
                    <a:pt x="16762236" y="1110919"/>
                  </a:lnTo>
                  <a:lnTo>
                    <a:pt x="0" y="1110919"/>
                  </a:lnTo>
                  <a:close/>
                </a:path>
              </a:pathLst>
            </a:custGeom>
            <a:blipFill rotWithShape="1">
              <a:blip r:embed="rId3">
                <a:alphaModFix amt="0"/>
              </a:blip>
              <a:stretch>
                <a:fillRect t="-319563" r="-24377" b="-311752"/>
              </a:stretch>
            </a:blipFill>
            <a:ln>
              <a:noFill/>
            </a:ln>
          </p:spPr>
          <p:txBody>
            <a:bodyPr/>
            <a:lstStyle/>
            <a:p>
              <a:endParaRPr lang="en-US"/>
            </a:p>
          </p:txBody>
        </p:sp>
        <p:sp>
          <p:nvSpPr>
            <p:cNvPr id="337" name="Google Shape;337;p3">
              <a:extLst>
                <a:ext uri="{FF2B5EF4-FFF2-40B4-BE49-F238E27FC236}">
                  <a16:creationId xmlns:a16="http://schemas.microsoft.com/office/drawing/2014/main" id="{187484FC-F601-2FF9-8DCB-782682947D14}"/>
                </a:ext>
              </a:extLst>
            </p:cNvPr>
            <p:cNvSpPr txBox="1"/>
            <p:nvPr/>
          </p:nvSpPr>
          <p:spPr>
            <a:xfrm>
              <a:off x="0" y="-9525"/>
              <a:ext cx="16762236" cy="1120444"/>
            </a:xfrm>
            <a:prstGeom prst="rect">
              <a:avLst/>
            </a:prstGeom>
            <a:noFill/>
            <a:ln>
              <a:noFill/>
            </a:ln>
          </p:spPr>
          <p:txBody>
            <a:bodyPr spcFirstLastPara="1" wrap="square" lIns="0" tIns="0" rIns="0" bIns="0" anchor="ctr" anchorCtr="0">
              <a:noAutofit/>
            </a:bodyPr>
            <a:lstStyle/>
            <a:p>
              <a:pPr>
                <a:lnSpc>
                  <a:spcPct val="120000"/>
                </a:lnSpc>
              </a:pPr>
              <a:r>
                <a:rPr lang="en-US" sz="2200" b="1" dirty="0">
                  <a:solidFill>
                    <a:schemeClr val="tx1">
                      <a:lumMod val="75000"/>
                    </a:schemeClr>
                  </a:solidFill>
                  <a:latin typeface="+mj-lt"/>
                  <a:ea typeface="Calibri"/>
                  <a:cs typeface="Calibri"/>
                  <a:sym typeface="Calibri"/>
                </a:rPr>
                <a:t>SDG 6 &amp; 7 progress and finance split</a:t>
              </a:r>
              <a:endParaRPr sz="700" dirty="0">
                <a:solidFill>
                  <a:schemeClr val="tx1">
                    <a:lumMod val="75000"/>
                  </a:schemeClr>
                </a:solidFill>
                <a:latin typeface="+mj-lt"/>
                <a:ea typeface="Calibri"/>
                <a:cs typeface="Calibri"/>
                <a:sym typeface="Calibri"/>
              </a:endParaRPr>
            </a:p>
          </p:txBody>
        </p:sp>
      </p:grpSp>
      <p:grpSp>
        <p:nvGrpSpPr>
          <p:cNvPr id="338" name="Google Shape;338;p3">
            <a:extLst>
              <a:ext uri="{FF2B5EF4-FFF2-40B4-BE49-F238E27FC236}">
                <a16:creationId xmlns:a16="http://schemas.microsoft.com/office/drawing/2014/main" id="{0BCBB161-1F91-1D1C-CCA8-CB10AEE660DB}"/>
              </a:ext>
            </a:extLst>
          </p:cNvPr>
          <p:cNvGrpSpPr/>
          <p:nvPr/>
        </p:nvGrpSpPr>
        <p:grpSpPr>
          <a:xfrm>
            <a:off x="1783485" y="381381"/>
            <a:ext cx="6285839" cy="288608"/>
            <a:chOff x="0" y="-38100"/>
            <a:chExt cx="16762236" cy="769620"/>
          </a:xfrm>
        </p:grpSpPr>
        <p:sp>
          <p:nvSpPr>
            <p:cNvPr id="339" name="Google Shape;339;p3">
              <a:extLst>
                <a:ext uri="{FF2B5EF4-FFF2-40B4-BE49-F238E27FC236}">
                  <a16:creationId xmlns:a16="http://schemas.microsoft.com/office/drawing/2014/main" id="{FA217BE2-BEEC-0E0D-CEA2-338982D31470}"/>
                </a:ext>
              </a:extLst>
            </p:cNvPr>
            <p:cNvSpPr/>
            <p:nvPr/>
          </p:nvSpPr>
          <p:spPr>
            <a:xfrm>
              <a:off x="0" y="0"/>
              <a:ext cx="16762236" cy="731520"/>
            </a:xfrm>
            <a:custGeom>
              <a:avLst/>
              <a:gdLst/>
              <a:ahLst/>
              <a:cxnLst/>
              <a:rect l="l" t="t" r="r" b="b"/>
              <a:pathLst>
                <a:path w="16762236" h="731520" extrusionOk="0">
                  <a:moveTo>
                    <a:pt x="0" y="0"/>
                  </a:moveTo>
                  <a:lnTo>
                    <a:pt x="16762236" y="0"/>
                  </a:lnTo>
                  <a:lnTo>
                    <a:pt x="16762236" y="731520"/>
                  </a:lnTo>
                  <a:lnTo>
                    <a:pt x="0" y="731520"/>
                  </a:lnTo>
                  <a:close/>
                </a:path>
              </a:pathLst>
            </a:custGeom>
            <a:blipFill rotWithShape="1">
              <a:blip r:embed="rId3">
                <a:alphaModFix amt="0"/>
              </a:blip>
              <a:stretch>
                <a:fillRect t="-505309" r="-24377" b="-505309"/>
              </a:stretch>
            </a:blipFill>
            <a:ln>
              <a:noFill/>
            </a:ln>
          </p:spPr>
          <p:txBody>
            <a:bodyPr/>
            <a:lstStyle/>
            <a:p>
              <a:endParaRPr lang="en-US"/>
            </a:p>
          </p:txBody>
        </p:sp>
        <p:sp>
          <p:nvSpPr>
            <p:cNvPr id="340" name="Google Shape;340;p3">
              <a:extLst>
                <a:ext uri="{FF2B5EF4-FFF2-40B4-BE49-F238E27FC236}">
                  <a16:creationId xmlns:a16="http://schemas.microsoft.com/office/drawing/2014/main" id="{58A953BF-3643-B13A-7DBA-A0DE8BD44419}"/>
                </a:ext>
              </a:extLst>
            </p:cNvPr>
            <p:cNvSpPr txBox="1"/>
            <p:nvPr/>
          </p:nvSpPr>
          <p:spPr>
            <a:xfrm>
              <a:off x="0" y="-38100"/>
              <a:ext cx="16762236" cy="769620"/>
            </a:xfrm>
            <a:prstGeom prst="rect">
              <a:avLst/>
            </a:prstGeom>
            <a:noFill/>
            <a:ln>
              <a:noFill/>
            </a:ln>
          </p:spPr>
          <p:txBody>
            <a:bodyPr spcFirstLastPara="1" wrap="square" lIns="0" tIns="0" rIns="0" bIns="0" anchor="ctr" anchorCtr="0">
              <a:noAutofit/>
            </a:bodyPr>
            <a:lstStyle/>
            <a:p>
              <a:pPr>
                <a:lnSpc>
                  <a:spcPct val="120000"/>
                </a:lnSpc>
              </a:pPr>
              <a:r>
                <a:rPr lang="en-US" sz="1000" dirty="0">
                  <a:solidFill>
                    <a:schemeClr val="tx1">
                      <a:lumMod val="75000"/>
                    </a:schemeClr>
                  </a:solidFill>
                  <a:latin typeface="+mj-lt"/>
                  <a:ea typeface="Calibri"/>
                  <a:cs typeface="Calibri"/>
                  <a:sym typeface="Calibri"/>
                </a:rPr>
                <a:t>Progress vs. finance in 48 Sub-Saharan African countries  |  Latest available year  |  2015–2024</a:t>
              </a:r>
              <a:endParaRPr sz="700" dirty="0">
                <a:solidFill>
                  <a:schemeClr val="tx1">
                    <a:lumMod val="75000"/>
                  </a:schemeClr>
                </a:solidFill>
                <a:latin typeface="+mj-lt"/>
              </a:endParaRPr>
            </a:p>
          </p:txBody>
        </p:sp>
      </p:grpSp>
      <p:sp>
        <p:nvSpPr>
          <p:cNvPr id="361" name="Google Shape;361;p3">
            <a:extLst>
              <a:ext uri="{FF2B5EF4-FFF2-40B4-BE49-F238E27FC236}">
                <a16:creationId xmlns:a16="http://schemas.microsoft.com/office/drawing/2014/main" id="{6CA60217-A5D8-EC6D-A79F-CFE75EE846FA}"/>
              </a:ext>
            </a:extLst>
          </p:cNvPr>
          <p:cNvSpPr/>
          <p:nvPr/>
        </p:nvSpPr>
        <p:spPr>
          <a:xfrm>
            <a:off x="371032" y="137160"/>
            <a:ext cx="640080" cy="593217"/>
          </a:xfrm>
          <a:custGeom>
            <a:avLst/>
            <a:gdLst/>
            <a:ahLst/>
            <a:cxnLst/>
            <a:rect l="l" t="t" r="r" b="b"/>
            <a:pathLst>
              <a:path w="877010" h="812800" extrusionOk="0">
                <a:moveTo>
                  <a:pt x="0" y="0"/>
                </a:moveTo>
                <a:lnTo>
                  <a:pt x="877010" y="0"/>
                </a:lnTo>
                <a:lnTo>
                  <a:pt x="877010" y="812800"/>
                </a:lnTo>
                <a:lnTo>
                  <a:pt x="0" y="812800"/>
                </a:lnTo>
                <a:close/>
              </a:path>
            </a:pathLst>
          </a:custGeom>
          <a:blipFill rotWithShape="1">
            <a:blip r:embed="rId4">
              <a:alphaModFix/>
            </a:blip>
            <a:stretch>
              <a:fillRect t="-3949" b="-3949"/>
            </a:stretch>
          </a:blipFill>
          <a:ln>
            <a:noFill/>
          </a:ln>
        </p:spPr>
        <p:txBody>
          <a:bodyPr/>
          <a:lstStyle/>
          <a:p>
            <a:endParaRPr lang="en-US"/>
          </a:p>
        </p:txBody>
      </p:sp>
      <p:sp>
        <p:nvSpPr>
          <p:cNvPr id="362" name="Google Shape;362;p3">
            <a:extLst>
              <a:ext uri="{FF2B5EF4-FFF2-40B4-BE49-F238E27FC236}">
                <a16:creationId xmlns:a16="http://schemas.microsoft.com/office/drawing/2014/main" id="{2912902D-23C6-308C-9CD6-AE344F256DF9}"/>
              </a:ext>
            </a:extLst>
          </p:cNvPr>
          <p:cNvSpPr/>
          <p:nvPr/>
        </p:nvSpPr>
        <p:spPr>
          <a:xfrm>
            <a:off x="1059142" y="137160"/>
            <a:ext cx="640080" cy="593217"/>
          </a:xfrm>
          <a:custGeom>
            <a:avLst/>
            <a:gdLst/>
            <a:ahLst/>
            <a:cxnLst/>
            <a:rect l="l" t="t" r="r" b="b"/>
            <a:pathLst>
              <a:path w="877010" h="812800" extrusionOk="0">
                <a:moveTo>
                  <a:pt x="0" y="0"/>
                </a:moveTo>
                <a:lnTo>
                  <a:pt x="877010" y="0"/>
                </a:lnTo>
                <a:lnTo>
                  <a:pt x="877010" y="812800"/>
                </a:lnTo>
                <a:lnTo>
                  <a:pt x="0" y="812800"/>
                </a:lnTo>
                <a:close/>
              </a:path>
            </a:pathLst>
          </a:custGeom>
          <a:blipFill rotWithShape="1">
            <a:blip r:embed="rId5">
              <a:alphaModFix/>
            </a:blip>
            <a:stretch>
              <a:fillRect t="-3949" b="-3949"/>
            </a:stretch>
          </a:blipFill>
          <a:ln>
            <a:noFill/>
          </a:ln>
        </p:spPr>
        <p:txBody>
          <a:bodyPr/>
          <a:lstStyle/>
          <a:p>
            <a:endParaRPr lang="en-US"/>
          </a:p>
        </p:txBody>
      </p:sp>
      <p:sp>
        <p:nvSpPr>
          <p:cNvPr id="364" name="Google Shape;364;p3">
            <a:extLst>
              <a:ext uri="{FF2B5EF4-FFF2-40B4-BE49-F238E27FC236}">
                <a16:creationId xmlns:a16="http://schemas.microsoft.com/office/drawing/2014/main" id="{5C994B4E-360B-0FA3-8A0C-3EB66BD50C12}"/>
              </a:ext>
            </a:extLst>
          </p:cNvPr>
          <p:cNvSpPr/>
          <p:nvPr/>
        </p:nvSpPr>
        <p:spPr>
          <a:xfrm>
            <a:off x="5056995" y="1204066"/>
            <a:ext cx="2966498" cy="182880"/>
          </a:xfrm>
          <a:custGeom>
            <a:avLst/>
            <a:gdLst/>
            <a:ahLst/>
            <a:cxnLst/>
            <a:rect l="l" t="t" r="r" b="b"/>
            <a:pathLst>
              <a:path w="7910660" h="487680" extrusionOk="0">
                <a:moveTo>
                  <a:pt x="0" y="0"/>
                </a:moveTo>
                <a:lnTo>
                  <a:pt x="7910660" y="0"/>
                </a:lnTo>
                <a:lnTo>
                  <a:pt x="7910660" y="487680"/>
                </a:lnTo>
                <a:lnTo>
                  <a:pt x="0" y="487680"/>
                </a:lnTo>
                <a:close/>
              </a:path>
            </a:pathLst>
          </a:custGeom>
          <a:blipFill rotWithShape="1">
            <a:blip r:embed="rId3">
              <a:alphaModFix amt="0"/>
            </a:blip>
            <a:stretch>
              <a:fillRect t="-242261" r="7527" b="-242261"/>
            </a:stretch>
          </a:blipFill>
          <a:ln>
            <a:noFill/>
          </a:ln>
        </p:spPr>
        <p:txBody>
          <a:bodyPr/>
          <a:lstStyle/>
          <a:p>
            <a:endParaRPr lang="en-US"/>
          </a:p>
        </p:txBody>
      </p:sp>
      <p:grpSp>
        <p:nvGrpSpPr>
          <p:cNvPr id="366" name="Google Shape;366;p3">
            <a:extLst>
              <a:ext uri="{FF2B5EF4-FFF2-40B4-BE49-F238E27FC236}">
                <a16:creationId xmlns:a16="http://schemas.microsoft.com/office/drawing/2014/main" id="{565572EA-606D-8860-D9ED-4DABCFDEA06E}"/>
              </a:ext>
            </a:extLst>
          </p:cNvPr>
          <p:cNvGrpSpPr/>
          <p:nvPr/>
        </p:nvGrpSpPr>
        <p:grpSpPr>
          <a:xfrm>
            <a:off x="4093382" y="681989"/>
            <a:ext cx="8503920" cy="147876"/>
            <a:chOff x="0" y="-28575"/>
            <a:chExt cx="22677120" cy="394335"/>
          </a:xfrm>
        </p:grpSpPr>
        <p:sp>
          <p:nvSpPr>
            <p:cNvPr id="367" name="Google Shape;367;p3">
              <a:extLst>
                <a:ext uri="{FF2B5EF4-FFF2-40B4-BE49-F238E27FC236}">
                  <a16:creationId xmlns:a16="http://schemas.microsoft.com/office/drawing/2014/main" id="{D66C2826-0A4D-38DB-F517-780998B9C26E}"/>
                </a:ext>
              </a:extLst>
            </p:cNvPr>
            <p:cNvSpPr/>
            <p:nvPr/>
          </p:nvSpPr>
          <p:spPr>
            <a:xfrm>
              <a:off x="0" y="0"/>
              <a:ext cx="22677120" cy="365760"/>
            </a:xfrm>
            <a:custGeom>
              <a:avLst/>
              <a:gdLst/>
              <a:ahLst/>
              <a:cxnLst/>
              <a:rect l="l" t="t" r="r" b="b"/>
              <a:pathLst>
                <a:path w="22677120" h="365760" extrusionOk="0">
                  <a:moveTo>
                    <a:pt x="0" y="0"/>
                  </a:moveTo>
                  <a:lnTo>
                    <a:pt x="22677120" y="0"/>
                  </a:lnTo>
                  <a:lnTo>
                    <a:pt x="22677120" y="365760"/>
                  </a:lnTo>
                  <a:lnTo>
                    <a:pt x="0" y="365760"/>
                  </a:lnTo>
                  <a:close/>
                </a:path>
              </a:pathLst>
            </a:custGeom>
            <a:blipFill rotWithShape="1">
              <a:blip r:embed="rId3">
                <a:alphaModFix amt="0"/>
              </a:blip>
              <a:stretch>
                <a:fillRect t="-1158314" b="-1158314"/>
              </a:stretch>
            </a:blipFill>
            <a:ln>
              <a:noFill/>
            </a:ln>
          </p:spPr>
          <p:txBody>
            <a:bodyPr/>
            <a:lstStyle/>
            <a:p>
              <a:endParaRPr lang="en-US"/>
            </a:p>
          </p:txBody>
        </p:sp>
        <p:sp>
          <p:nvSpPr>
            <p:cNvPr id="368" name="Google Shape;368;p3">
              <a:extLst>
                <a:ext uri="{FF2B5EF4-FFF2-40B4-BE49-F238E27FC236}">
                  <a16:creationId xmlns:a16="http://schemas.microsoft.com/office/drawing/2014/main" id="{FB6FA5F5-3548-0C88-EC83-80B1F10E8B4B}"/>
                </a:ext>
              </a:extLst>
            </p:cNvPr>
            <p:cNvSpPr txBox="1"/>
            <p:nvPr/>
          </p:nvSpPr>
          <p:spPr>
            <a:xfrm>
              <a:off x="0" y="-28575"/>
              <a:ext cx="22677120" cy="394335"/>
            </a:xfrm>
            <a:prstGeom prst="rect">
              <a:avLst/>
            </a:prstGeom>
            <a:noFill/>
            <a:ln>
              <a:noFill/>
            </a:ln>
          </p:spPr>
          <p:txBody>
            <a:bodyPr spcFirstLastPara="1" wrap="square" lIns="0" tIns="0" rIns="0" bIns="0" anchor="ctr" anchorCtr="0">
              <a:noAutofit/>
            </a:bodyPr>
            <a:lstStyle/>
            <a:p>
              <a:pPr>
                <a:lnSpc>
                  <a:spcPct val="120000"/>
                </a:lnSpc>
              </a:pPr>
              <a:r>
                <a:rPr lang="en-US" sz="650" dirty="0">
                  <a:solidFill>
                    <a:srgbClr val="FFFFFF"/>
                  </a:solidFill>
                  <a:latin typeface="Calibri"/>
                  <a:ea typeface="Calibri"/>
                  <a:cs typeface="Calibri"/>
                  <a:sym typeface="Calibri"/>
                </a:rPr>
                <a:t>Source: UN SDG Global Data Portal  |  Chronic = absent across multiple years/cycles</a:t>
              </a:r>
              <a:endParaRPr sz="700" dirty="0"/>
            </a:p>
          </p:txBody>
        </p:sp>
      </p:grpSp>
      <p:graphicFrame>
        <p:nvGraphicFramePr>
          <p:cNvPr id="2" name="Table 1">
            <a:extLst>
              <a:ext uri="{FF2B5EF4-FFF2-40B4-BE49-F238E27FC236}">
                <a16:creationId xmlns:a16="http://schemas.microsoft.com/office/drawing/2014/main" id="{B984EE0E-2E7E-A7C8-6FB3-A1384559BADA}"/>
              </a:ext>
            </a:extLst>
          </p:cNvPr>
          <p:cNvGraphicFramePr>
            <a:graphicFrameLocks noGrp="1"/>
          </p:cNvGraphicFramePr>
          <p:nvPr>
            <p:extLst>
              <p:ext uri="{D42A27DB-BD31-4B8C-83A1-F6EECF244321}">
                <p14:modId xmlns:p14="http://schemas.microsoft.com/office/powerpoint/2010/main" val="2834458970"/>
              </p:ext>
            </p:extLst>
          </p:nvPr>
        </p:nvGraphicFramePr>
        <p:xfrm>
          <a:off x="442172" y="1458967"/>
          <a:ext cx="8104912" cy="3762756"/>
        </p:xfrm>
        <a:graphic>
          <a:graphicData uri="http://schemas.openxmlformats.org/drawingml/2006/table">
            <a:tbl>
              <a:tblPr firstRow="1" firstCol="1">
                <a:tableStyleId>{5C22544A-7EE6-4342-B048-85BDC9FD1C3A}</a:tableStyleId>
              </a:tblPr>
              <a:tblGrid>
                <a:gridCol w="437752">
                  <a:extLst>
                    <a:ext uri="{9D8B030D-6E8A-4147-A177-3AD203B41FA5}">
                      <a16:colId xmlns:a16="http://schemas.microsoft.com/office/drawing/2014/main" val="3549824012"/>
                    </a:ext>
                  </a:extLst>
                </a:gridCol>
                <a:gridCol w="1040202">
                  <a:extLst>
                    <a:ext uri="{9D8B030D-6E8A-4147-A177-3AD203B41FA5}">
                      <a16:colId xmlns:a16="http://schemas.microsoft.com/office/drawing/2014/main" val="1218261475"/>
                    </a:ext>
                  </a:extLst>
                </a:gridCol>
                <a:gridCol w="1014199">
                  <a:extLst>
                    <a:ext uri="{9D8B030D-6E8A-4147-A177-3AD203B41FA5}">
                      <a16:colId xmlns:a16="http://schemas.microsoft.com/office/drawing/2014/main" val="967660891"/>
                    </a:ext>
                  </a:extLst>
                </a:gridCol>
                <a:gridCol w="1092212">
                  <a:extLst>
                    <a:ext uri="{9D8B030D-6E8A-4147-A177-3AD203B41FA5}">
                      <a16:colId xmlns:a16="http://schemas.microsoft.com/office/drawing/2014/main" val="1290172427"/>
                    </a:ext>
                  </a:extLst>
                </a:gridCol>
                <a:gridCol w="746346">
                  <a:extLst>
                    <a:ext uri="{9D8B030D-6E8A-4147-A177-3AD203B41FA5}">
                      <a16:colId xmlns:a16="http://schemas.microsoft.com/office/drawing/2014/main" val="3131623145"/>
                    </a:ext>
                  </a:extLst>
                </a:gridCol>
                <a:gridCol w="606784">
                  <a:extLst>
                    <a:ext uri="{9D8B030D-6E8A-4147-A177-3AD203B41FA5}">
                      <a16:colId xmlns:a16="http://schemas.microsoft.com/office/drawing/2014/main" val="1271944579"/>
                    </a:ext>
                  </a:extLst>
                </a:gridCol>
                <a:gridCol w="1594977">
                  <a:extLst>
                    <a:ext uri="{9D8B030D-6E8A-4147-A177-3AD203B41FA5}">
                      <a16:colId xmlns:a16="http://schemas.microsoft.com/office/drawing/2014/main" val="1649446867"/>
                    </a:ext>
                  </a:extLst>
                </a:gridCol>
                <a:gridCol w="1572440">
                  <a:extLst>
                    <a:ext uri="{9D8B030D-6E8A-4147-A177-3AD203B41FA5}">
                      <a16:colId xmlns:a16="http://schemas.microsoft.com/office/drawing/2014/main" val="1112043298"/>
                    </a:ext>
                  </a:extLst>
                </a:gridCol>
              </a:tblGrid>
              <a:tr h="233155">
                <a:tc>
                  <a:txBody>
                    <a:bodyPr/>
                    <a:lstStyle/>
                    <a:p>
                      <a:pPr marL="0" marR="0" algn="ctr">
                        <a:lnSpc>
                          <a:spcPct val="115000"/>
                        </a:lnSpc>
                        <a:spcAft>
                          <a:spcPts val="800"/>
                        </a:spcAft>
                        <a:buNone/>
                      </a:pPr>
                      <a:r>
                        <a:rPr lang="en-US" sz="1200" kern="100" dirty="0">
                          <a:effectLst/>
                        </a:rPr>
                        <a:t> </a:t>
                      </a:r>
                      <a:endParaRPr lang="en-US" sz="12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600" kern="100" dirty="0">
                          <a:effectLst/>
                        </a:rPr>
                        <a:t> </a:t>
                      </a:r>
                      <a:endParaRPr lang="en-US" sz="16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gridSpan="2">
                  <a:txBody>
                    <a:bodyPr/>
                    <a:lstStyle/>
                    <a:p>
                      <a:pPr marL="0" marR="0" algn="ctr">
                        <a:lnSpc>
                          <a:spcPct val="115000"/>
                        </a:lnSpc>
                        <a:spcAft>
                          <a:spcPts val="800"/>
                        </a:spcAft>
                        <a:buNone/>
                      </a:pPr>
                      <a:r>
                        <a:rPr lang="en-US" sz="1000" u="sng" kern="100" dirty="0">
                          <a:effectLst/>
                        </a:rPr>
                        <a:t>Top-5</a:t>
                      </a:r>
                      <a:r>
                        <a:rPr lang="en-US" sz="1000" kern="100" dirty="0">
                          <a:effectLst/>
                        </a:rPr>
                        <a:t> Classification (count)</a:t>
                      </a:r>
                      <a:endParaRPr lang="en-US" sz="16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hMerge="1">
                  <a:txBody>
                    <a:bodyPr/>
                    <a:lstStyle/>
                    <a:p>
                      <a:endParaRPr lang="en-US"/>
                    </a:p>
                  </a:txBody>
                  <a:tcPr/>
                </a:tc>
                <a:tc gridSpan="2">
                  <a:txBody>
                    <a:bodyPr/>
                    <a:lstStyle/>
                    <a:p>
                      <a:pPr marL="0" marR="0" algn="ctr">
                        <a:lnSpc>
                          <a:spcPct val="115000"/>
                        </a:lnSpc>
                        <a:spcAft>
                          <a:spcPts val="800"/>
                        </a:spcAft>
                        <a:buNone/>
                      </a:pPr>
                      <a:r>
                        <a:rPr lang="en-US" sz="1000" kern="100" dirty="0">
                          <a:effectLst/>
                        </a:rPr>
                        <a:t>SDG split</a:t>
                      </a:r>
                      <a:endParaRPr lang="en-US" sz="16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hMerge="1">
                  <a:txBody>
                    <a:bodyPr/>
                    <a:lstStyle/>
                    <a:p>
                      <a:endParaRPr lang="en-US"/>
                    </a:p>
                  </a:txBody>
                  <a:tcPr/>
                </a:tc>
                <a:tc gridSpan="2">
                  <a:txBody>
                    <a:bodyPr/>
                    <a:lstStyle/>
                    <a:p>
                      <a:pPr marL="0" marR="0" algn="ctr">
                        <a:lnSpc>
                          <a:spcPct val="115000"/>
                        </a:lnSpc>
                        <a:spcAft>
                          <a:spcPts val="800"/>
                        </a:spcAft>
                        <a:buNone/>
                      </a:pPr>
                      <a:r>
                        <a:rPr lang="en-US" sz="1000" kern="100" dirty="0">
                          <a:effectLst/>
                        </a:rPr>
                        <a:t>ODA &amp; finance flows (latest, USD M)</a:t>
                      </a:r>
                      <a:endParaRPr lang="en-US" sz="16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730680597"/>
                  </a:ext>
                </a:extLst>
              </a:tr>
              <a:tr h="576589">
                <a:tc>
                  <a:txBody>
                    <a:bodyPr/>
                    <a:lstStyle/>
                    <a:p>
                      <a:pPr marL="0" marR="0" algn="ctr">
                        <a:lnSpc>
                          <a:spcPct val="115000"/>
                        </a:lnSpc>
                        <a:spcAft>
                          <a:spcPts val="800"/>
                        </a:spcAft>
                        <a:buNone/>
                      </a:pPr>
                      <a:r>
                        <a:rPr lang="en-US" sz="900" kern="100" dirty="0">
                          <a:effectLst/>
                        </a:rPr>
                        <a:t>No.</a:t>
                      </a:r>
                      <a:endParaRPr lang="en-US" sz="14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b="1" i="1" kern="100" dirty="0">
                          <a:effectLst/>
                        </a:rPr>
                        <a:t>Country</a:t>
                      </a:r>
                      <a:endParaRPr lang="en-US" sz="1800" b="1" i="1"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b="1" i="1" kern="100" dirty="0">
                          <a:effectLst/>
                        </a:rPr>
                        <a:t>Progress (2015-2024)</a:t>
                      </a:r>
                      <a:endParaRPr lang="en-US" sz="1800" b="1" i="1"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b="1" i="1" kern="100" dirty="0">
                          <a:effectLst/>
                        </a:rPr>
                        <a:t>Latest Rank</a:t>
                      </a:r>
                    </a:p>
                    <a:p>
                      <a:pPr marL="0" marR="0" algn="ctr">
                        <a:lnSpc>
                          <a:spcPct val="115000"/>
                        </a:lnSpc>
                        <a:spcAft>
                          <a:spcPts val="800"/>
                        </a:spcAft>
                        <a:buNone/>
                      </a:pPr>
                      <a:r>
                        <a:rPr lang="en-US" sz="1800" b="1" i="1" kern="100" dirty="0">
                          <a:effectLst/>
                        </a:rPr>
                        <a:t> </a:t>
                      </a:r>
                      <a:endParaRPr lang="en-US" sz="1800" b="1" i="1"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b="1" i="1" kern="100" dirty="0">
                          <a:effectLst/>
                        </a:rPr>
                        <a:t>SDG 6</a:t>
                      </a:r>
                      <a:endParaRPr lang="en-US" sz="1800" b="1" i="1"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b="1" i="1" kern="100" dirty="0">
                          <a:effectLst/>
                        </a:rPr>
                        <a:t>SDG 7</a:t>
                      </a:r>
                      <a:endParaRPr lang="en-US" sz="1800" b="1" i="1"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b="1" i="1" kern="100" dirty="0">
                          <a:effectLst/>
                          <a:highlight>
                            <a:srgbClr val="FFFF00"/>
                          </a:highlight>
                        </a:rPr>
                        <a:t>6.a.1 (water)</a:t>
                      </a:r>
                      <a:endParaRPr lang="en-US" sz="1800" b="1" i="1" kern="100" dirty="0">
                        <a:effectLst/>
                        <a:highlight>
                          <a:srgbClr val="FFFF00"/>
                        </a:highligh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b="1" i="1" kern="100" dirty="0">
                          <a:effectLst/>
                          <a:highlight>
                            <a:srgbClr val="FFFF00"/>
                          </a:highlight>
                        </a:rPr>
                        <a:t>7.a.1 (energy)</a:t>
                      </a:r>
                      <a:endParaRPr lang="en-US" sz="1800" b="1" i="1" kern="100" dirty="0">
                        <a:effectLst/>
                        <a:highlight>
                          <a:srgbClr val="FFFF00"/>
                        </a:highligh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extLst>
                  <a:ext uri="{0D108BD9-81ED-4DB2-BD59-A6C34878D82A}">
                    <a16:rowId xmlns:a16="http://schemas.microsoft.com/office/drawing/2014/main" val="3821058272"/>
                  </a:ext>
                </a:extLst>
              </a:tr>
              <a:tr h="419704">
                <a:tc>
                  <a:txBody>
                    <a:bodyPr/>
                    <a:lstStyle/>
                    <a:p>
                      <a:pPr marL="0" marR="0" algn="ctr">
                        <a:lnSpc>
                          <a:spcPct val="115000"/>
                        </a:lnSpc>
                        <a:spcAft>
                          <a:spcPts val="800"/>
                        </a:spcAft>
                        <a:buNone/>
                      </a:pPr>
                      <a:r>
                        <a:rPr lang="en-US" sz="900" kern="100">
                          <a:effectLst/>
                        </a:rPr>
                        <a:t>1</a:t>
                      </a:r>
                      <a:endParaRPr lang="en-US" sz="14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050" kern="100" dirty="0">
                          <a:effectLst/>
                        </a:rPr>
                        <a:t>Rwanda*</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dirty="0">
                          <a:effectLst/>
                        </a:rPr>
                        <a:t>7</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dirty="0">
                          <a:effectLst/>
                        </a:rPr>
                        <a:t>7</a:t>
                      </a:r>
                    </a:p>
                    <a:p>
                      <a:pPr marL="0" marR="0" algn="ctr">
                        <a:lnSpc>
                          <a:spcPct val="115000"/>
                        </a:lnSpc>
                        <a:spcAft>
                          <a:spcPts val="800"/>
                        </a:spcAft>
                        <a:buNone/>
                      </a:pPr>
                      <a:r>
                        <a:rPr lang="en-US" sz="1800" kern="100" dirty="0">
                          <a:effectLst/>
                        </a:rPr>
                        <a:t> </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11</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3</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dirty="0">
                          <a:effectLst/>
                        </a:rPr>
                        <a:t>86.0</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315</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extLst>
                  <a:ext uri="{0D108BD9-81ED-4DB2-BD59-A6C34878D82A}">
                    <a16:rowId xmlns:a16="http://schemas.microsoft.com/office/drawing/2014/main" val="24992347"/>
                  </a:ext>
                </a:extLst>
              </a:tr>
              <a:tr h="419704">
                <a:tc>
                  <a:txBody>
                    <a:bodyPr/>
                    <a:lstStyle/>
                    <a:p>
                      <a:pPr marL="0" marR="0" algn="ctr">
                        <a:lnSpc>
                          <a:spcPct val="115000"/>
                        </a:lnSpc>
                        <a:spcAft>
                          <a:spcPts val="800"/>
                        </a:spcAft>
                        <a:buNone/>
                      </a:pPr>
                      <a:r>
                        <a:rPr lang="en-US" sz="900" kern="100">
                          <a:effectLst/>
                        </a:rPr>
                        <a:t>2</a:t>
                      </a:r>
                      <a:endParaRPr lang="en-US" sz="14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050" kern="100" dirty="0">
                          <a:effectLst/>
                        </a:rPr>
                        <a:t>South Africa</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5</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dirty="0">
                          <a:effectLst/>
                        </a:rPr>
                        <a:t>9</a:t>
                      </a:r>
                    </a:p>
                    <a:p>
                      <a:pPr marL="0" marR="0" algn="ctr">
                        <a:lnSpc>
                          <a:spcPct val="115000"/>
                        </a:lnSpc>
                        <a:spcAft>
                          <a:spcPts val="800"/>
                        </a:spcAft>
                        <a:buNone/>
                      </a:pPr>
                      <a:r>
                        <a:rPr lang="en-US" sz="1800" kern="100" dirty="0">
                          <a:effectLst/>
                        </a:rPr>
                        <a:t> </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10</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4</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dirty="0">
                          <a:effectLst/>
                        </a:rPr>
                        <a:t>9.2</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935</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extLst>
                  <a:ext uri="{0D108BD9-81ED-4DB2-BD59-A6C34878D82A}">
                    <a16:rowId xmlns:a16="http://schemas.microsoft.com/office/drawing/2014/main" val="1654709522"/>
                  </a:ext>
                </a:extLst>
              </a:tr>
              <a:tr h="419704">
                <a:tc>
                  <a:txBody>
                    <a:bodyPr/>
                    <a:lstStyle/>
                    <a:p>
                      <a:pPr marL="0" marR="0" algn="ctr">
                        <a:lnSpc>
                          <a:spcPct val="115000"/>
                        </a:lnSpc>
                        <a:spcAft>
                          <a:spcPts val="800"/>
                        </a:spcAft>
                        <a:buNone/>
                      </a:pPr>
                      <a:r>
                        <a:rPr lang="en-US" sz="900" kern="100">
                          <a:effectLst/>
                        </a:rPr>
                        <a:t>3</a:t>
                      </a:r>
                      <a:endParaRPr lang="en-US" sz="14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050" kern="100" dirty="0">
                          <a:effectLst/>
                        </a:rPr>
                        <a:t>Benin</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8</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dirty="0">
                          <a:effectLst/>
                        </a:rPr>
                        <a:t>4</a:t>
                      </a:r>
                    </a:p>
                    <a:p>
                      <a:pPr marL="0" marR="0" algn="ctr">
                        <a:lnSpc>
                          <a:spcPct val="115000"/>
                        </a:lnSpc>
                        <a:spcAft>
                          <a:spcPts val="800"/>
                        </a:spcAft>
                        <a:buNone/>
                      </a:pPr>
                      <a:r>
                        <a:rPr lang="en-US" sz="1800" kern="100" dirty="0">
                          <a:effectLst/>
                        </a:rPr>
                        <a:t> </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9</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3</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dirty="0">
                          <a:effectLst/>
                        </a:rPr>
                        <a:t>66.4</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23.4</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extLst>
                  <a:ext uri="{0D108BD9-81ED-4DB2-BD59-A6C34878D82A}">
                    <a16:rowId xmlns:a16="http://schemas.microsoft.com/office/drawing/2014/main" val="348344258"/>
                  </a:ext>
                </a:extLst>
              </a:tr>
              <a:tr h="419704">
                <a:tc>
                  <a:txBody>
                    <a:bodyPr/>
                    <a:lstStyle/>
                    <a:p>
                      <a:pPr marL="0" marR="0" algn="ctr">
                        <a:lnSpc>
                          <a:spcPct val="115000"/>
                        </a:lnSpc>
                        <a:spcAft>
                          <a:spcPts val="800"/>
                        </a:spcAft>
                        <a:buNone/>
                      </a:pPr>
                      <a:r>
                        <a:rPr lang="en-US" sz="900" kern="100">
                          <a:effectLst/>
                        </a:rPr>
                        <a:t>4</a:t>
                      </a:r>
                      <a:endParaRPr lang="en-US" sz="14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050" kern="100" dirty="0">
                          <a:effectLst/>
                        </a:rPr>
                        <a:t>Mauritius</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3</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dirty="0">
                          <a:effectLst/>
                        </a:rPr>
                        <a:t>9</a:t>
                      </a:r>
                    </a:p>
                    <a:p>
                      <a:pPr marL="0" marR="0" algn="ctr">
                        <a:lnSpc>
                          <a:spcPct val="115000"/>
                        </a:lnSpc>
                        <a:spcAft>
                          <a:spcPts val="800"/>
                        </a:spcAft>
                        <a:buNone/>
                      </a:pPr>
                      <a:r>
                        <a:rPr lang="en-US" sz="1800" kern="100" dirty="0">
                          <a:effectLst/>
                        </a:rPr>
                        <a:t> </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7</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5</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dirty="0">
                          <a:effectLst/>
                        </a:rPr>
                        <a:t>66.2</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dirty="0">
                          <a:effectLst/>
                        </a:rPr>
                        <a:t>3.7</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extLst>
                  <a:ext uri="{0D108BD9-81ED-4DB2-BD59-A6C34878D82A}">
                    <a16:rowId xmlns:a16="http://schemas.microsoft.com/office/drawing/2014/main" val="694571166"/>
                  </a:ext>
                </a:extLst>
              </a:tr>
              <a:tr h="419704">
                <a:tc>
                  <a:txBody>
                    <a:bodyPr/>
                    <a:lstStyle/>
                    <a:p>
                      <a:pPr marL="0" marR="0" algn="ctr">
                        <a:lnSpc>
                          <a:spcPct val="115000"/>
                        </a:lnSpc>
                        <a:spcAft>
                          <a:spcPts val="800"/>
                        </a:spcAft>
                        <a:buNone/>
                      </a:pPr>
                      <a:r>
                        <a:rPr lang="en-US" sz="900" kern="100">
                          <a:effectLst/>
                        </a:rPr>
                        <a:t>5</a:t>
                      </a:r>
                      <a:endParaRPr lang="en-US" sz="14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050" kern="100" dirty="0">
                          <a:effectLst/>
                        </a:rPr>
                        <a:t>Tanzania</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7</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dirty="0">
                          <a:effectLst/>
                        </a:rPr>
                        <a:t>4</a:t>
                      </a:r>
                    </a:p>
                    <a:p>
                      <a:pPr marL="0" marR="0" algn="ctr">
                        <a:lnSpc>
                          <a:spcPct val="115000"/>
                        </a:lnSpc>
                        <a:spcAft>
                          <a:spcPts val="800"/>
                        </a:spcAft>
                        <a:buNone/>
                      </a:pPr>
                      <a:r>
                        <a:rPr lang="en-US" sz="1800" kern="100" dirty="0">
                          <a:effectLst/>
                        </a:rPr>
                        <a:t> </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dirty="0">
                          <a:effectLst/>
                        </a:rPr>
                        <a:t>8</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3</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a:effectLst/>
                        </a:rPr>
                        <a:t>297</a:t>
                      </a:r>
                      <a:endParaRPr lang="en-US" sz="1800" kern="10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050" kern="100" dirty="0">
                          <a:effectLst/>
                        </a:rPr>
                        <a:t>558</a:t>
                      </a:r>
                      <a:endParaRPr lang="en-US" sz="1800" kern="100" dirty="0">
                        <a:effectLst/>
                        <a:latin typeface="Aptos" panose="020B0004020202020204" pitchFamily="34" charset="0"/>
                        <a:ea typeface="맑은 고딕" panose="020B0503020000020004" pitchFamily="50" charset="-127"/>
                        <a:cs typeface="Arial" panose="020B0604020202020204" pitchFamily="34" charset="0"/>
                      </a:endParaRPr>
                    </a:p>
                  </a:txBody>
                  <a:tcPr marL="68580" marR="68580" marT="0" marB="0"/>
                </a:tc>
                <a:extLst>
                  <a:ext uri="{0D108BD9-81ED-4DB2-BD59-A6C34878D82A}">
                    <a16:rowId xmlns:a16="http://schemas.microsoft.com/office/drawing/2014/main" val="3852283047"/>
                  </a:ext>
                </a:extLst>
              </a:tr>
            </a:tbl>
          </a:graphicData>
        </a:graphic>
      </p:graphicFrame>
      <p:sp>
        <p:nvSpPr>
          <p:cNvPr id="3" name="Rectangle 1">
            <a:extLst>
              <a:ext uri="{FF2B5EF4-FFF2-40B4-BE49-F238E27FC236}">
                <a16:creationId xmlns:a16="http://schemas.microsoft.com/office/drawing/2014/main" id="{E0BF70EA-9C44-CA67-0AEA-0E32E9A57B8B}"/>
              </a:ext>
            </a:extLst>
          </p:cNvPr>
          <p:cNvSpPr>
            <a:spLocks noChangeArrowheads="1"/>
          </p:cNvSpPr>
          <p:nvPr/>
        </p:nvSpPr>
        <p:spPr bwMode="auto">
          <a:xfrm>
            <a:off x="346800" y="800635"/>
            <a:ext cx="7722524"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1A3C5E"/>
                </a:solidFill>
                <a:effectLst/>
                <a:latin typeface="Aptos" panose="020B0004020202020204" pitchFamily="34" charset="0"/>
                <a:ea typeface="Arial" panose="020B0604020202020204" pitchFamily="34" charset="0"/>
                <a:cs typeface="Arial" panose="020B0604020202020204" pitchFamily="34" charset="0"/>
              </a:rPr>
              <a:t>Table </a:t>
            </a:r>
            <a:r>
              <a:rPr kumimoji="0" lang="en-US" altLang="en-US" sz="1000" b="1" i="0" u="none" strike="noStrike" cap="none" normalizeH="0" baseline="0" dirty="0">
                <a:ln>
                  <a:noFill/>
                </a:ln>
                <a:solidFill>
                  <a:srgbClr val="0E2841"/>
                </a:solidFill>
                <a:effectLst/>
                <a:latin typeface="Aptos" panose="020B0004020202020204" pitchFamily="34" charset="0"/>
                <a:ea typeface="Aptos" panose="020B0004020202020204" pitchFamily="34" charset="0"/>
                <a:cs typeface="Arial" panose="020B0604020202020204" pitchFamily="34" charset="0"/>
              </a:rPr>
              <a:t>1: Top Sub-Saharan African Countries Progressing by SDG 6 &amp; 7 Indicator Rankings</a:t>
            </a:r>
            <a:r>
              <a:rPr kumimoji="0" lang="en-US" altLang="ko-KR" sz="1000" b="1" i="0" u="sng" strike="noStrike" cap="none" normalizeH="0" baseline="30000" dirty="0">
                <a:ln>
                  <a:noFill/>
                </a:ln>
                <a:solidFill>
                  <a:srgbClr val="0E2841"/>
                </a:solidFill>
                <a:effectLst/>
                <a:latin typeface="Aptos" panose="020B0004020202020204" pitchFamily="34" charset="0"/>
                <a:ea typeface="Aptos" panose="020B0004020202020204" pitchFamily="34" charset="0"/>
                <a:cs typeface="Arial" panose="020B0604020202020204" pitchFamily="34" charset="0"/>
                <a:hlinkClick r:id="rId6"/>
              </a:rPr>
              <a:t>[</a:t>
            </a:r>
            <a:r>
              <a:rPr kumimoji="0" lang="en-US" altLang="ko-KR" sz="1000" b="1" i="0" u="sng" strike="noStrike" cap="none" normalizeH="0" baseline="30000" dirty="0" bmk="">
                <a:ln>
                  <a:noFill/>
                </a:ln>
                <a:solidFill>
                  <a:srgbClr val="0E2841"/>
                </a:solidFill>
                <a:effectLst/>
                <a:latin typeface="Aptos" panose="020B0004020202020204" pitchFamily="34" charset="0"/>
                <a:ea typeface="Aptos" panose="020B0004020202020204" pitchFamily="34" charset="0"/>
                <a:cs typeface="Arial" panose="020B0604020202020204" pitchFamily="34" charset="0"/>
                <a:hlinkClick r:id="rId6"/>
              </a:rPr>
              <a:t>1]</a:t>
            </a:r>
            <a:endParaRPr kumimoji="0" lang="en-US" altLang="ko-KR" sz="6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900" b="0" i="1" u="none" strike="noStrike" cap="none" normalizeH="0" baseline="0" dirty="0" bmk="">
                <a:ln>
                  <a:noFill/>
                </a:ln>
                <a:solidFill>
                  <a:schemeClr val="tx1"/>
                </a:solidFill>
                <a:effectLst/>
                <a:latin typeface="Aptos" panose="020B0004020202020204" pitchFamily="34" charset="0"/>
                <a:ea typeface="Arial" panose="020B0604020202020204" pitchFamily="34" charset="0"/>
                <a:cs typeface="Arial" panose="020B0604020202020204" pitchFamily="34" charset="0"/>
              </a:rPr>
              <a:t>Source: </a:t>
            </a:r>
            <a:r>
              <a:rPr kumimoji="0" lang="en-US" altLang="ko-KR" sz="900" b="0" i="1" u="none" strike="noStrike" cap="none" normalizeH="0" baseline="0" dirty="0" bmk="">
                <a:ln>
                  <a:noFill/>
                </a:ln>
                <a:solidFill>
                  <a:srgbClr val="000000"/>
                </a:solidFill>
                <a:effectLst/>
                <a:latin typeface="Aptos" panose="020B0004020202020204" pitchFamily="34" charset="0"/>
                <a:ea typeface="Arial" panose="020B0604020202020204" pitchFamily="34" charset="0"/>
                <a:cs typeface="Arial" panose="020B0604020202020204" pitchFamily="34" charset="0"/>
              </a:rPr>
              <a:t>Author's analysis based on data from the UN SDG Global Data Portal (SDG 6 and 7), not adjusted for population and data: </a:t>
            </a:r>
            <a:r>
              <a:rPr kumimoji="0" lang="en-US" altLang="ko-KR" sz="900" b="0" i="0" u="none" strike="noStrike" cap="none" normalizeH="0" baseline="0" dirty="0" bmk="">
                <a:ln>
                  <a:noFill/>
                </a:ln>
                <a:solidFill>
                  <a:srgbClr val="1155CC"/>
                </a:solidFill>
                <a:effectLst/>
                <a:latin typeface="Aptos" panose="020B0004020202020204" pitchFamily="34" charset="0"/>
                <a:ea typeface="Arial" panose="020B0604020202020204" pitchFamily="34" charset="0"/>
                <a:cs typeface="Arial" panose="020B0604020202020204" pitchFamily="34" charset="0"/>
                <a:hlinkClick r:id="rId7"/>
              </a:rPr>
              <a:t>unstats.un.org/</a:t>
            </a:r>
            <a:r>
              <a:rPr kumimoji="0" lang="en-US" altLang="ko-KR" sz="900" b="0" i="0" u="none" strike="noStrike" cap="none" normalizeH="0" baseline="0" dirty="0" err="1" bmk="">
                <a:ln>
                  <a:noFill/>
                </a:ln>
                <a:solidFill>
                  <a:srgbClr val="1155CC"/>
                </a:solidFill>
                <a:effectLst/>
                <a:latin typeface="Aptos" panose="020B0004020202020204" pitchFamily="34" charset="0"/>
                <a:ea typeface="Arial" panose="020B0604020202020204" pitchFamily="34" charset="0"/>
                <a:cs typeface="Arial" panose="020B0604020202020204" pitchFamily="34" charset="0"/>
                <a:hlinkClick r:id="rId7"/>
              </a:rPr>
              <a:t>sdgs</a:t>
            </a:r>
            <a:r>
              <a:rPr kumimoji="0" lang="en-US" altLang="ko-KR" sz="900" b="0" i="0" u="none" strike="noStrike" cap="none" normalizeH="0" baseline="0" dirty="0" bmk="">
                <a:ln>
                  <a:noFill/>
                </a:ln>
                <a:solidFill>
                  <a:srgbClr val="1155CC"/>
                </a:solidFill>
                <a:effectLst/>
                <a:latin typeface="Aptos" panose="020B0004020202020204" pitchFamily="34" charset="0"/>
                <a:ea typeface="Arial" panose="020B0604020202020204" pitchFamily="34" charset="0"/>
                <a:cs typeface="Arial" panose="020B0604020202020204" pitchFamily="34" charset="0"/>
                <a:hlinkClick r:id="rId7"/>
              </a:rPr>
              <a:t>/</a:t>
            </a:r>
            <a:r>
              <a:rPr kumimoji="0" lang="en-US" altLang="ko-KR" sz="900" b="0" i="0" u="none" strike="noStrike" cap="none" normalizeH="0" baseline="0" dirty="0" err="1" bmk="">
                <a:ln>
                  <a:noFill/>
                </a:ln>
                <a:solidFill>
                  <a:srgbClr val="1155CC"/>
                </a:solidFill>
                <a:effectLst/>
                <a:latin typeface="Aptos" panose="020B0004020202020204" pitchFamily="34" charset="0"/>
                <a:ea typeface="Arial" panose="020B0604020202020204" pitchFamily="34" charset="0"/>
                <a:cs typeface="Arial" panose="020B0604020202020204" pitchFamily="34" charset="0"/>
                <a:hlinkClick r:id="rId7"/>
              </a:rPr>
              <a:t>dataportal</a:t>
            </a:r>
            <a:r>
              <a:rPr kumimoji="0" lang="en-US" altLang="ko-KR" sz="900" b="0" i="0" u="none" strike="noStrike" cap="none" normalizeH="0" baseline="0" dirty="0" bmk="">
                <a:ln>
                  <a:noFill/>
                </a:ln>
                <a:solidFill>
                  <a:schemeClr val="tx1"/>
                </a:solidFill>
                <a:effectLst/>
                <a:latin typeface="Aptos" panose="020B0004020202020204" pitchFamily="34" charset="0"/>
                <a:ea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900" b="0" i="0" u="none" strike="noStrike" cap="none" normalizeH="0" baseline="0" dirty="0" bmk="">
                <a:ln>
                  <a:noFill/>
                </a:ln>
                <a:solidFill>
                  <a:schemeClr val="tx1"/>
                </a:solidFill>
                <a:effectLst/>
                <a:latin typeface="Aptos" panose="020B0004020202020204" pitchFamily="34" charset="0"/>
                <a:ea typeface="Arial" panose="020B0604020202020204" pitchFamily="34" charset="0"/>
                <a:cs typeface="Arial" panose="020B0604020202020204" pitchFamily="34" charset="0"/>
              </a:rPr>
              <a:t>Note: </a:t>
            </a:r>
            <a:r>
              <a:rPr kumimoji="0" lang="en-US" altLang="ko-KR" sz="900" b="0" i="1" u="none" strike="noStrike" cap="none" normalizeH="0" baseline="0" dirty="0" bmk="">
                <a:ln>
                  <a:noFill/>
                </a:ln>
                <a:solidFill>
                  <a:schemeClr val="tx1"/>
                </a:solidFill>
                <a:effectLst/>
                <a:latin typeface="Aptos" panose="020B0004020202020204" pitchFamily="34" charset="0"/>
                <a:ea typeface="Arial" panose="020B0604020202020204" pitchFamily="34" charset="0"/>
                <a:cs typeface="Arial" panose="020B0604020202020204" pitchFamily="34" charset="0"/>
              </a:rPr>
              <a:t>Rwanda: reported 6.1.1 data is urban-only; reported 6.2.1a data is rural-only.</a:t>
            </a:r>
            <a:endParaRPr kumimoji="0" lang="en-US" altLang="ko-KR" sz="600" b="0" i="0" u="none" strike="noStrike" cap="none" normalizeH="0" baseline="0" dirty="0" bmk="">
              <a:ln>
                <a:noFill/>
              </a:ln>
              <a:solidFill>
                <a:schemeClr val="tx1"/>
              </a:solidFill>
              <a:effectLst/>
            </a:endParaRPr>
          </a:p>
        </p:txBody>
      </p:sp>
    </p:spTree>
    <p:extLst>
      <p:ext uri="{BB962C8B-B14F-4D97-AF65-F5344CB8AC3E}">
        <p14:creationId xmlns:p14="http://schemas.microsoft.com/office/powerpoint/2010/main" val="2619794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st and Future Global Temperature Trends">
            <a:extLst>
              <a:ext uri="{FF2B5EF4-FFF2-40B4-BE49-F238E27FC236}">
                <a16:creationId xmlns:a16="http://schemas.microsoft.com/office/drawing/2014/main" id="{5F90C11A-E480-32D0-5FB3-B27E80BCA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9" y="638288"/>
            <a:ext cx="9144000" cy="3700463"/>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DDC7FFF2-375C-1BC8-B8D0-E4340AC1509A}"/>
              </a:ext>
            </a:extLst>
          </p:cNvPr>
          <p:cNvSpPr>
            <a:spLocks noGrp="1"/>
          </p:cNvSpPr>
          <p:nvPr>
            <p:ph type="subTitle" idx="1"/>
          </p:nvPr>
        </p:nvSpPr>
        <p:spPr>
          <a:xfrm>
            <a:off x="70340" y="-26367"/>
            <a:ext cx="8493368" cy="553915"/>
          </a:xfrm>
        </p:spPr>
        <p:txBody>
          <a:bodyPr/>
          <a:lstStyle/>
          <a:p>
            <a:pPr algn="l">
              <a:spcBef>
                <a:spcPts val="0"/>
              </a:spcBef>
              <a:buClr>
                <a:schemeClr val="lt1"/>
              </a:buClr>
              <a:buSzPts val="2000"/>
            </a:pPr>
            <a:r>
              <a:rPr lang="en-US" sz="2000" b="1" dirty="0">
                <a:solidFill>
                  <a:schemeClr val="tx2">
                    <a:lumMod val="50000"/>
                  </a:schemeClr>
                </a:solidFill>
                <a:latin typeface="+mj-lt"/>
                <a:ea typeface="Roboto Condensed"/>
                <a:cs typeface="Roboto Condensed"/>
                <a:sym typeface="Roboto Condensed"/>
              </a:rPr>
              <a:t>Climate Change = long term changes in average temp. + weather</a:t>
            </a:r>
          </a:p>
        </p:txBody>
      </p:sp>
      <p:pic>
        <p:nvPicPr>
          <p:cNvPr id="4" name="Graphic 3" descr="Family with two children with solid fill">
            <a:extLst>
              <a:ext uri="{FF2B5EF4-FFF2-40B4-BE49-F238E27FC236}">
                <a16:creationId xmlns:a16="http://schemas.microsoft.com/office/drawing/2014/main" id="{1427CDE6-FA8C-A6E5-C53C-45CD2AA0476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53556" y="3523887"/>
            <a:ext cx="483578" cy="483578"/>
          </a:xfrm>
          <a:prstGeom prst="rect">
            <a:avLst/>
          </a:prstGeom>
        </p:spPr>
      </p:pic>
      <p:pic>
        <p:nvPicPr>
          <p:cNvPr id="7" name="Graphic 6" descr="Brontosaurus with solid fill">
            <a:extLst>
              <a:ext uri="{FF2B5EF4-FFF2-40B4-BE49-F238E27FC236}">
                <a16:creationId xmlns:a16="http://schemas.microsoft.com/office/drawing/2014/main" id="{6008ED3A-2B5B-4ED6-0501-32C2D43B85D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0339" y="3330456"/>
            <a:ext cx="813288" cy="813288"/>
          </a:xfrm>
          <a:prstGeom prst="rect">
            <a:avLst/>
          </a:prstGeom>
        </p:spPr>
      </p:pic>
      <p:sp>
        <p:nvSpPr>
          <p:cNvPr id="5" name="TextBox 4">
            <a:extLst>
              <a:ext uri="{FF2B5EF4-FFF2-40B4-BE49-F238E27FC236}">
                <a16:creationId xmlns:a16="http://schemas.microsoft.com/office/drawing/2014/main" id="{8B3A6C50-DED9-C4DD-F9C7-83ADFD674FC7}"/>
              </a:ext>
            </a:extLst>
          </p:cNvPr>
          <p:cNvSpPr txBox="1"/>
          <p:nvPr/>
        </p:nvSpPr>
        <p:spPr>
          <a:xfrm>
            <a:off x="1" y="4286127"/>
            <a:ext cx="6224954" cy="923330"/>
          </a:xfrm>
          <a:prstGeom prst="rect">
            <a:avLst/>
          </a:prstGeom>
          <a:noFill/>
        </p:spPr>
        <p:txBody>
          <a:bodyPr wrap="square">
            <a:spAutoFit/>
          </a:bodyPr>
          <a:lstStyle/>
          <a:p>
            <a:pPr marL="285750" indent="-285750">
              <a:buFont typeface="Arial" panose="020B0604020202020204" pitchFamily="34" charset="0"/>
              <a:buChar char="•"/>
            </a:pPr>
            <a:r>
              <a:rPr lang="en-US" b="1" i="0" dirty="0">
                <a:solidFill>
                  <a:srgbClr val="181817"/>
                </a:solidFill>
                <a:effectLst/>
                <a:latin typeface="+mj-lt"/>
              </a:rPr>
              <a:t>Start of Human population ~300,000 years ago.</a:t>
            </a:r>
          </a:p>
          <a:p>
            <a:pPr marL="285750" indent="-285750">
              <a:buFont typeface="Arial" panose="020B0604020202020204" pitchFamily="34" charset="0"/>
              <a:buChar char="•"/>
            </a:pPr>
            <a:r>
              <a:rPr lang="en-US" b="1" dirty="0">
                <a:solidFill>
                  <a:srgbClr val="181817"/>
                </a:solidFill>
                <a:latin typeface="+mj-lt"/>
              </a:rPr>
              <a:t>Start of </a:t>
            </a:r>
            <a:r>
              <a:rPr lang="en-US" b="1" i="0" dirty="0">
                <a:solidFill>
                  <a:srgbClr val="181817"/>
                </a:solidFill>
                <a:effectLst/>
                <a:latin typeface="+mj-lt"/>
              </a:rPr>
              <a:t>Human agriculture ~12-14,000 years ago.</a:t>
            </a:r>
            <a:br>
              <a:rPr lang="en-US" sz="1000" b="0" i="0" dirty="0">
                <a:solidFill>
                  <a:srgbClr val="181817"/>
                </a:solidFill>
                <a:effectLst/>
                <a:latin typeface="+mj-lt"/>
              </a:rPr>
            </a:br>
            <a:endParaRPr lang="en-US" sz="1000" b="0" i="0" dirty="0">
              <a:solidFill>
                <a:srgbClr val="181817"/>
              </a:solidFill>
              <a:effectLst/>
              <a:latin typeface="+mj-lt"/>
            </a:endParaRPr>
          </a:p>
          <a:p>
            <a:pPr marL="285750" indent="-285750">
              <a:buFont typeface="Arial" panose="020B0604020202020204" pitchFamily="34" charset="0"/>
              <a:buChar char="•"/>
            </a:pPr>
            <a:r>
              <a:rPr lang="en-US" sz="800" b="0" i="0" dirty="0">
                <a:solidFill>
                  <a:srgbClr val="181817"/>
                </a:solidFill>
                <a:effectLst/>
                <a:latin typeface="+mj-lt"/>
              </a:rPr>
              <a:t>Source: </a:t>
            </a:r>
            <a:r>
              <a:rPr lang="en-US" sz="800" dirty="0">
                <a:latin typeface="+mj-lt"/>
              </a:rPr>
              <a:t>van den Bergh, J. C. J. M. (2018). Prehistory Until the Rise of Agriculture. In </a:t>
            </a:r>
            <a:r>
              <a:rPr lang="en-US" sz="800" i="1" dirty="0">
                <a:latin typeface="+mj-lt"/>
              </a:rPr>
              <a:t>Human Evolution beyond Biology and Culture: Evolutionary Social, Environmental and Policy Sciences</a:t>
            </a:r>
            <a:r>
              <a:rPr lang="en-US" sz="800" dirty="0">
                <a:latin typeface="+mj-lt"/>
              </a:rPr>
              <a:t> (pp. 321–363). Cambridge University Press.</a:t>
            </a:r>
            <a:endParaRPr lang="en-BB" sz="1000" dirty="0">
              <a:latin typeface="+mj-lt"/>
            </a:endParaRPr>
          </a:p>
        </p:txBody>
      </p:sp>
      <p:pic>
        <p:nvPicPr>
          <p:cNvPr id="8" name="Graphic 7" descr="Crops with solid fill">
            <a:extLst>
              <a:ext uri="{FF2B5EF4-FFF2-40B4-BE49-F238E27FC236}">
                <a16:creationId xmlns:a16="http://schemas.microsoft.com/office/drawing/2014/main" id="{78452B2F-D373-B360-58A9-46E5ACB46A5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007473" y="3550263"/>
            <a:ext cx="396000" cy="396000"/>
          </a:xfrm>
          <a:prstGeom prst="rect">
            <a:avLst/>
          </a:prstGeom>
        </p:spPr>
      </p:pic>
      <p:sp>
        <p:nvSpPr>
          <p:cNvPr id="10" name="TextBox 9">
            <a:extLst>
              <a:ext uri="{FF2B5EF4-FFF2-40B4-BE49-F238E27FC236}">
                <a16:creationId xmlns:a16="http://schemas.microsoft.com/office/drawing/2014/main" id="{B82F9089-C2F6-3A07-BC2A-8243FA8A71F0}"/>
              </a:ext>
            </a:extLst>
          </p:cNvPr>
          <p:cNvSpPr txBox="1"/>
          <p:nvPr/>
        </p:nvSpPr>
        <p:spPr>
          <a:xfrm>
            <a:off x="6224955" y="4949913"/>
            <a:ext cx="4642338" cy="215444"/>
          </a:xfrm>
          <a:prstGeom prst="rect">
            <a:avLst/>
          </a:prstGeom>
          <a:noFill/>
        </p:spPr>
        <p:txBody>
          <a:bodyPr wrap="square">
            <a:spAutoFit/>
          </a:bodyPr>
          <a:lstStyle/>
          <a:p>
            <a:r>
              <a:rPr lang="da-DK" sz="800" b="0" i="1" dirty="0">
                <a:solidFill>
                  <a:schemeClr val="tx2">
                    <a:lumMod val="50000"/>
                  </a:schemeClr>
                </a:solidFill>
                <a:effectLst/>
                <a:latin typeface="+mj-lt"/>
              </a:rPr>
              <a:t>Image: Westerhold et al. (2020) </a:t>
            </a:r>
            <a:r>
              <a:rPr lang="en-GB" sz="800" dirty="0" err="1">
                <a:solidFill>
                  <a:schemeClr val="tx2">
                    <a:lumMod val="50000"/>
                  </a:schemeClr>
                </a:solidFill>
                <a:latin typeface="+mj-lt"/>
              </a:rPr>
              <a:t>doi</a:t>
            </a:r>
            <a:r>
              <a:rPr lang="en-GB" sz="800" dirty="0">
                <a:solidFill>
                  <a:schemeClr val="tx2">
                    <a:lumMod val="50000"/>
                  </a:schemeClr>
                </a:solidFill>
                <a:latin typeface="+mj-lt"/>
              </a:rPr>
              <a:t>: 10.1126/science.aba6853</a:t>
            </a:r>
            <a:endParaRPr lang="en-BB" sz="800" dirty="0">
              <a:solidFill>
                <a:schemeClr val="tx2">
                  <a:lumMod val="50000"/>
                </a:schemeClr>
              </a:solidFill>
              <a:latin typeface="+mj-lt"/>
            </a:endParaRPr>
          </a:p>
        </p:txBody>
      </p:sp>
    </p:spTree>
    <p:extLst>
      <p:ext uri="{BB962C8B-B14F-4D97-AF65-F5344CB8AC3E}">
        <p14:creationId xmlns:p14="http://schemas.microsoft.com/office/powerpoint/2010/main" val="2971416181"/>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a:extLst>
            <a:ext uri="{FF2B5EF4-FFF2-40B4-BE49-F238E27FC236}">
              <a16:creationId xmlns:a16="http://schemas.microsoft.com/office/drawing/2014/main" id="{041A2C5E-D065-58D8-B652-CA53A540C8B2}"/>
            </a:ext>
          </a:extLst>
        </p:cNvPr>
        <p:cNvGrpSpPr/>
        <p:nvPr/>
      </p:nvGrpSpPr>
      <p:grpSpPr>
        <a:xfrm>
          <a:off x="0" y="0"/>
          <a:ext cx="0" cy="0"/>
          <a:chOff x="0" y="0"/>
          <a:chExt cx="0" cy="0"/>
        </a:xfrm>
      </p:grpSpPr>
      <p:grpSp>
        <p:nvGrpSpPr>
          <p:cNvPr id="335" name="Google Shape;335;p3">
            <a:extLst>
              <a:ext uri="{FF2B5EF4-FFF2-40B4-BE49-F238E27FC236}">
                <a16:creationId xmlns:a16="http://schemas.microsoft.com/office/drawing/2014/main" id="{FDE62108-2DDB-9BF5-4F08-B6EE58704A07}"/>
              </a:ext>
            </a:extLst>
          </p:cNvPr>
          <p:cNvGrpSpPr/>
          <p:nvPr/>
        </p:nvGrpSpPr>
        <p:grpSpPr>
          <a:xfrm>
            <a:off x="1783485" y="276093"/>
            <a:ext cx="6285839" cy="434179"/>
            <a:chOff x="0" y="0"/>
            <a:chExt cx="16762236" cy="1157809"/>
          </a:xfrm>
        </p:grpSpPr>
        <p:sp>
          <p:nvSpPr>
            <p:cNvPr id="336" name="Google Shape;336;p3">
              <a:extLst>
                <a:ext uri="{FF2B5EF4-FFF2-40B4-BE49-F238E27FC236}">
                  <a16:creationId xmlns:a16="http://schemas.microsoft.com/office/drawing/2014/main" id="{E652D31A-3451-3AD3-B112-8525EC301ACC}"/>
                </a:ext>
              </a:extLst>
            </p:cNvPr>
            <p:cNvSpPr/>
            <p:nvPr/>
          </p:nvSpPr>
          <p:spPr>
            <a:xfrm>
              <a:off x="0" y="0"/>
              <a:ext cx="16762236" cy="1110919"/>
            </a:xfrm>
            <a:custGeom>
              <a:avLst/>
              <a:gdLst/>
              <a:ahLst/>
              <a:cxnLst/>
              <a:rect l="l" t="t" r="r" b="b"/>
              <a:pathLst>
                <a:path w="16762236" h="1110919" extrusionOk="0">
                  <a:moveTo>
                    <a:pt x="0" y="0"/>
                  </a:moveTo>
                  <a:lnTo>
                    <a:pt x="16762236" y="0"/>
                  </a:lnTo>
                  <a:lnTo>
                    <a:pt x="16762236" y="1110919"/>
                  </a:lnTo>
                  <a:lnTo>
                    <a:pt x="0" y="1110919"/>
                  </a:lnTo>
                  <a:close/>
                </a:path>
              </a:pathLst>
            </a:custGeom>
            <a:blipFill rotWithShape="1">
              <a:blip r:embed="rId3">
                <a:alphaModFix amt="0"/>
              </a:blip>
              <a:stretch>
                <a:fillRect t="-319563" r="-24377" b="-311752"/>
              </a:stretch>
            </a:blipFill>
            <a:ln>
              <a:noFill/>
            </a:ln>
          </p:spPr>
          <p:txBody>
            <a:bodyPr/>
            <a:lstStyle/>
            <a:p>
              <a:endParaRPr lang="en-US"/>
            </a:p>
          </p:txBody>
        </p:sp>
        <p:sp>
          <p:nvSpPr>
            <p:cNvPr id="337" name="Google Shape;337;p3">
              <a:extLst>
                <a:ext uri="{FF2B5EF4-FFF2-40B4-BE49-F238E27FC236}">
                  <a16:creationId xmlns:a16="http://schemas.microsoft.com/office/drawing/2014/main" id="{08486018-F237-9DE2-0877-52DA2BB50F6D}"/>
                </a:ext>
              </a:extLst>
            </p:cNvPr>
            <p:cNvSpPr txBox="1"/>
            <p:nvPr/>
          </p:nvSpPr>
          <p:spPr>
            <a:xfrm>
              <a:off x="0" y="37365"/>
              <a:ext cx="16762236" cy="1120444"/>
            </a:xfrm>
            <a:prstGeom prst="rect">
              <a:avLst/>
            </a:prstGeom>
            <a:noFill/>
            <a:ln>
              <a:noFill/>
            </a:ln>
          </p:spPr>
          <p:txBody>
            <a:bodyPr spcFirstLastPara="1" wrap="square" lIns="0" tIns="0" rIns="0" bIns="0" anchor="ctr" anchorCtr="0">
              <a:noAutofit/>
            </a:bodyPr>
            <a:lstStyle/>
            <a:p>
              <a:pPr>
                <a:lnSpc>
                  <a:spcPct val="120000"/>
                </a:lnSpc>
              </a:pPr>
              <a:r>
                <a:rPr lang="en-US" sz="2200" b="1" dirty="0">
                  <a:solidFill>
                    <a:schemeClr val="dk1"/>
                  </a:solidFill>
                  <a:latin typeface="+mj-lt"/>
                  <a:ea typeface="Calibri"/>
                  <a:cs typeface="Calibri"/>
                  <a:sym typeface="Calibri"/>
                </a:rPr>
                <a:t>SDG 6.a.1 &amp; 7.a.1 Financing Progress </a:t>
              </a:r>
              <a:br>
                <a:rPr lang="en-US" sz="2200" b="1" dirty="0">
                  <a:solidFill>
                    <a:schemeClr val="dk1"/>
                  </a:solidFill>
                  <a:latin typeface="+mj-lt"/>
                  <a:ea typeface="Calibri"/>
                  <a:cs typeface="Calibri"/>
                  <a:sym typeface="Calibri"/>
                </a:rPr>
              </a:br>
              <a:r>
                <a:rPr lang="en-US" sz="1600" i="1" dirty="0">
                  <a:solidFill>
                    <a:schemeClr val="dk1"/>
                  </a:solidFill>
                  <a:latin typeface="+mj-lt"/>
                  <a:ea typeface="Calibri"/>
                  <a:cs typeface="Calibri"/>
                  <a:sym typeface="Calibri"/>
                </a:rPr>
                <a:t>(baseline to latest year e.g. 2024) </a:t>
              </a:r>
            </a:p>
            <a:p>
              <a:pPr>
                <a:lnSpc>
                  <a:spcPct val="120000"/>
                </a:lnSpc>
              </a:pPr>
              <a:endParaRPr sz="700" dirty="0">
                <a:solidFill>
                  <a:schemeClr val="dk1"/>
                </a:solidFill>
                <a:latin typeface="Calibri"/>
                <a:ea typeface="Calibri"/>
                <a:cs typeface="Calibri"/>
                <a:sym typeface="Calibri"/>
              </a:endParaRPr>
            </a:p>
          </p:txBody>
        </p:sp>
      </p:grpSp>
      <p:sp>
        <p:nvSpPr>
          <p:cNvPr id="361" name="Google Shape;361;p3">
            <a:extLst>
              <a:ext uri="{FF2B5EF4-FFF2-40B4-BE49-F238E27FC236}">
                <a16:creationId xmlns:a16="http://schemas.microsoft.com/office/drawing/2014/main" id="{871E8637-1084-C98B-1808-4B72A9423173}"/>
              </a:ext>
            </a:extLst>
          </p:cNvPr>
          <p:cNvSpPr/>
          <p:nvPr/>
        </p:nvSpPr>
        <p:spPr>
          <a:xfrm>
            <a:off x="274320" y="137160"/>
            <a:ext cx="640080" cy="593217"/>
          </a:xfrm>
          <a:custGeom>
            <a:avLst/>
            <a:gdLst/>
            <a:ahLst/>
            <a:cxnLst/>
            <a:rect l="l" t="t" r="r" b="b"/>
            <a:pathLst>
              <a:path w="877010" h="812800" extrusionOk="0">
                <a:moveTo>
                  <a:pt x="0" y="0"/>
                </a:moveTo>
                <a:lnTo>
                  <a:pt x="877010" y="0"/>
                </a:lnTo>
                <a:lnTo>
                  <a:pt x="877010" y="812800"/>
                </a:lnTo>
                <a:lnTo>
                  <a:pt x="0" y="812800"/>
                </a:lnTo>
                <a:close/>
              </a:path>
            </a:pathLst>
          </a:custGeom>
          <a:blipFill rotWithShape="1">
            <a:blip r:embed="rId4">
              <a:alphaModFix/>
            </a:blip>
            <a:stretch>
              <a:fillRect t="-3949" b="-3949"/>
            </a:stretch>
          </a:blipFill>
          <a:ln>
            <a:noFill/>
          </a:ln>
        </p:spPr>
        <p:txBody>
          <a:bodyPr/>
          <a:lstStyle/>
          <a:p>
            <a:endParaRPr lang="en-US"/>
          </a:p>
        </p:txBody>
      </p:sp>
      <p:sp>
        <p:nvSpPr>
          <p:cNvPr id="362" name="Google Shape;362;p3">
            <a:extLst>
              <a:ext uri="{FF2B5EF4-FFF2-40B4-BE49-F238E27FC236}">
                <a16:creationId xmlns:a16="http://schemas.microsoft.com/office/drawing/2014/main" id="{726B2C8E-CF86-2D29-4951-0F7E2C808300}"/>
              </a:ext>
            </a:extLst>
          </p:cNvPr>
          <p:cNvSpPr/>
          <p:nvPr/>
        </p:nvSpPr>
        <p:spPr>
          <a:xfrm>
            <a:off x="962430" y="137160"/>
            <a:ext cx="640080" cy="593217"/>
          </a:xfrm>
          <a:custGeom>
            <a:avLst/>
            <a:gdLst/>
            <a:ahLst/>
            <a:cxnLst/>
            <a:rect l="l" t="t" r="r" b="b"/>
            <a:pathLst>
              <a:path w="877010" h="812800" extrusionOk="0">
                <a:moveTo>
                  <a:pt x="0" y="0"/>
                </a:moveTo>
                <a:lnTo>
                  <a:pt x="877010" y="0"/>
                </a:lnTo>
                <a:lnTo>
                  <a:pt x="877010" y="812800"/>
                </a:lnTo>
                <a:lnTo>
                  <a:pt x="0" y="812800"/>
                </a:lnTo>
                <a:close/>
              </a:path>
            </a:pathLst>
          </a:custGeom>
          <a:blipFill rotWithShape="1">
            <a:blip r:embed="rId5">
              <a:alphaModFix/>
            </a:blip>
            <a:stretch>
              <a:fillRect t="-3949" b="-3949"/>
            </a:stretch>
          </a:blipFill>
          <a:ln>
            <a:noFill/>
          </a:ln>
        </p:spPr>
        <p:txBody>
          <a:bodyPr/>
          <a:lstStyle/>
          <a:p>
            <a:endParaRPr lang="en-US"/>
          </a:p>
        </p:txBody>
      </p:sp>
      <p:grpSp>
        <p:nvGrpSpPr>
          <p:cNvPr id="366" name="Google Shape;366;p3">
            <a:extLst>
              <a:ext uri="{FF2B5EF4-FFF2-40B4-BE49-F238E27FC236}">
                <a16:creationId xmlns:a16="http://schemas.microsoft.com/office/drawing/2014/main" id="{0AD8ABD2-6499-7F93-980C-21DA9E3A0A0C}"/>
              </a:ext>
            </a:extLst>
          </p:cNvPr>
          <p:cNvGrpSpPr/>
          <p:nvPr/>
        </p:nvGrpSpPr>
        <p:grpSpPr>
          <a:xfrm>
            <a:off x="4093382" y="681989"/>
            <a:ext cx="8503920" cy="147876"/>
            <a:chOff x="0" y="-28575"/>
            <a:chExt cx="22677120" cy="394335"/>
          </a:xfrm>
        </p:grpSpPr>
        <p:sp>
          <p:nvSpPr>
            <p:cNvPr id="367" name="Google Shape;367;p3">
              <a:extLst>
                <a:ext uri="{FF2B5EF4-FFF2-40B4-BE49-F238E27FC236}">
                  <a16:creationId xmlns:a16="http://schemas.microsoft.com/office/drawing/2014/main" id="{5779C8EA-5269-636E-741D-2E1C4AC0FF79}"/>
                </a:ext>
              </a:extLst>
            </p:cNvPr>
            <p:cNvSpPr/>
            <p:nvPr/>
          </p:nvSpPr>
          <p:spPr>
            <a:xfrm>
              <a:off x="0" y="0"/>
              <a:ext cx="22677120" cy="365760"/>
            </a:xfrm>
            <a:custGeom>
              <a:avLst/>
              <a:gdLst/>
              <a:ahLst/>
              <a:cxnLst/>
              <a:rect l="l" t="t" r="r" b="b"/>
              <a:pathLst>
                <a:path w="22677120" h="365760" extrusionOk="0">
                  <a:moveTo>
                    <a:pt x="0" y="0"/>
                  </a:moveTo>
                  <a:lnTo>
                    <a:pt x="22677120" y="0"/>
                  </a:lnTo>
                  <a:lnTo>
                    <a:pt x="22677120" y="365760"/>
                  </a:lnTo>
                  <a:lnTo>
                    <a:pt x="0" y="365760"/>
                  </a:lnTo>
                  <a:close/>
                </a:path>
              </a:pathLst>
            </a:custGeom>
            <a:blipFill rotWithShape="1">
              <a:blip r:embed="rId3">
                <a:alphaModFix amt="0"/>
              </a:blip>
              <a:stretch>
                <a:fillRect t="-1158314" b="-1158314"/>
              </a:stretch>
            </a:blipFill>
            <a:ln>
              <a:noFill/>
            </a:ln>
          </p:spPr>
          <p:txBody>
            <a:bodyPr/>
            <a:lstStyle/>
            <a:p>
              <a:endParaRPr lang="en-US"/>
            </a:p>
          </p:txBody>
        </p:sp>
        <p:sp>
          <p:nvSpPr>
            <p:cNvPr id="368" name="Google Shape;368;p3">
              <a:extLst>
                <a:ext uri="{FF2B5EF4-FFF2-40B4-BE49-F238E27FC236}">
                  <a16:creationId xmlns:a16="http://schemas.microsoft.com/office/drawing/2014/main" id="{5B0D04DF-57BC-831B-09C7-63D76F015850}"/>
                </a:ext>
              </a:extLst>
            </p:cNvPr>
            <p:cNvSpPr txBox="1"/>
            <p:nvPr/>
          </p:nvSpPr>
          <p:spPr>
            <a:xfrm>
              <a:off x="0" y="-28575"/>
              <a:ext cx="22677120" cy="394335"/>
            </a:xfrm>
            <a:prstGeom prst="rect">
              <a:avLst/>
            </a:prstGeom>
            <a:noFill/>
            <a:ln>
              <a:noFill/>
            </a:ln>
          </p:spPr>
          <p:txBody>
            <a:bodyPr spcFirstLastPara="1" wrap="square" lIns="0" tIns="0" rIns="0" bIns="0" anchor="ctr" anchorCtr="0">
              <a:noAutofit/>
            </a:bodyPr>
            <a:lstStyle/>
            <a:p>
              <a:pPr>
                <a:lnSpc>
                  <a:spcPct val="120000"/>
                </a:lnSpc>
              </a:pPr>
              <a:r>
                <a:rPr lang="en-US" sz="650">
                  <a:solidFill>
                    <a:srgbClr val="FFFFFF"/>
                  </a:solidFill>
                  <a:latin typeface="Calibri"/>
                  <a:ea typeface="Calibri"/>
                  <a:cs typeface="Calibri"/>
                  <a:sym typeface="Calibri"/>
                </a:rPr>
                <a:t>Source: UN SDG Global Data Portal  |  Chronic = absent across multiple years/cycles</a:t>
              </a:r>
              <a:endParaRPr sz="700"/>
            </a:p>
          </p:txBody>
        </p:sp>
      </p:grpSp>
      <p:sp>
        <p:nvSpPr>
          <p:cNvPr id="3" name="TextBox 2">
            <a:extLst>
              <a:ext uri="{FF2B5EF4-FFF2-40B4-BE49-F238E27FC236}">
                <a16:creationId xmlns:a16="http://schemas.microsoft.com/office/drawing/2014/main" id="{C63E8486-9508-7A1F-8C74-A8029FEE742F}"/>
              </a:ext>
            </a:extLst>
          </p:cNvPr>
          <p:cNvSpPr txBox="1"/>
          <p:nvPr/>
        </p:nvSpPr>
        <p:spPr>
          <a:xfrm>
            <a:off x="224278" y="1279034"/>
            <a:ext cx="4702126" cy="2523768"/>
          </a:xfrm>
          <a:prstGeom prst="rect">
            <a:avLst/>
          </a:prstGeom>
          <a:noFill/>
        </p:spPr>
        <p:txBody>
          <a:bodyPr wrap="square">
            <a:spAutoFit/>
          </a:bodyPr>
          <a:lstStyle/>
          <a:p>
            <a:pPr algn="l">
              <a:buNone/>
            </a:pPr>
            <a:r>
              <a:rPr lang="en-US" b="1" i="0" dirty="0">
                <a:solidFill>
                  <a:srgbClr val="242424"/>
                </a:solidFill>
                <a:effectLst/>
                <a:latin typeface="Helvetica Neue"/>
              </a:rPr>
              <a:t>6.a.1 Water and sanitation ODA: </a:t>
            </a:r>
            <a:br>
              <a:rPr lang="en-US" b="1" i="0" dirty="0">
                <a:solidFill>
                  <a:srgbClr val="242424"/>
                </a:solidFill>
                <a:effectLst/>
                <a:latin typeface="Helvetica Neue"/>
              </a:rPr>
            </a:br>
            <a:r>
              <a:rPr lang="en-US" sz="1200" b="0" i="0" dirty="0">
                <a:solidFill>
                  <a:srgbClr val="242424"/>
                </a:solidFill>
                <a:effectLst/>
                <a:latin typeface="Helvetica Neue"/>
              </a:rPr>
              <a:t>The proportion of total water and sanitation-related ODA disbursements that are included in the government budget. </a:t>
            </a:r>
            <a:r>
              <a:rPr lang="en-US" sz="1200" b="0" i="1" dirty="0">
                <a:solidFill>
                  <a:srgbClr val="242424"/>
                </a:solidFill>
                <a:effectLst/>
                <a:latin typeface="Helvetica Neue"/>
              </a:rPr>
              <a:t>Covers all SDG 6 target areas including WASH, wastewater, water efficiency, water resources management, and ecosystems.</a:t>
            </a:r>
          </a:p>
          <a:p>
            <a:pPr algn="l">
              <a:buNone/>
            </a:pPr>
            <a:endParaRPr lang="en-US" sz="1200" b="0" i="1" dirty="0">
              <a:solidFill>
                <a:srgbClr val="242424"/>
              </a:solidFill>
              <a:effectLst/>
              <a:latin typeface="Helvetica Neue"/>
            </a:endParaRPr>
          </a:p>
          <a:p>
            <a:pPr algn="l">
              <a:buNone/>
            </a:pPr>
            <a:br>
              <a:rPr lang="en-US" b="0" i="0" dirty="0">
                <a:solidFill>
                  <a:srgbClr val="242424"/>
                </a:solidFill>
                <a:effectLst/>
                <a:latin typeface="Helvetica Neue"/>
              </a:rPr>
            </a:br>
            <a:r>
              <a:rPr lang="en-US" b="1" i="0" dirty="0">
                <a:solidFill>
                  <a:srgbClr val="242424"/>
                </a:solidFill>
                <a:effectLst/>
                <a:latin typeface="Helvetica Neue"/>
              </a:rPr>
              <a:t>1. Seychelles: $0.08M → $0.21M (+13.3%/yr)</a:t>
            </a:r>
          </a:p>
          <a:p>
            <a:pPr algn="l">
              <a:buNone/>
            </a:pPr>
            <a:endParaRPr lang="en-US" b="1" i="0" dirty="0">
              <a:solidFill>
                <a:srgbClr val="242424"/>
              </a:solidFill>
              <a:effectLst/>
              <a:latin typeface="Helvetica Neue"/>
            </a:endParaRPr>
          </a:p>
          <a:p>
            <a:pPr algn="l">
              <a:buNone/>
            </a:pPr>
            <a:r>
              <a:rPr lang="en-US" b="1" i="0" dirty="0">
                <a:solidFill>
                  <a:srgbClr val="242424"/>
                </a:solidFill>
                <a:effectLst/>
                <a:latin typeface="Helvetica Neue"/>
              </a:rPr>
              <a:t>2. Equatorial Guinea: ~$0 → $0.07M</a:t>
            </a:r>
          </a:p>
          <a:p>
            <a:pPr algn="l">
              <a:buNone/>
            </a:pPr>
            <a:endParaRPr lang="en-US" b="1" i="0" dirty="0">
              <a:solidFill>
                <a:srgbClr val="242424"/>
              </a:solidFill>
              <a:effectLst/>
              <a:latin typeface="Helvetica Neue"/>
            </a:endParaRPr>
          </a:p>
          <a:p>
            <a:pPr algn="l">
              <a:buNone/>
            </a:pPr>
            <a:r>
              <a:rPr lang="en-US" b="1" i="0" dirty="0">
                <a:solidFill>
                  <a:srgbClr val="242424"/>
                </a:solidFill>
                <a:effectLst/>
                <a:latin typeface="Helvetica Neue"/>
              </a:rPr>
              <a:t>3. Mauritius: $5.8M → $66.2M (+35.6%/yr in final year)</a:t>
            </a:r>
          </a:p>
        </p:txBody>
      </p:sp>
      <p:sp>
        <p:nvSpPr>
          <p:cNvPr id="5" name="TextBox 4">
            <a:extLst>
              <a:ext uri="{FF2B5EF4-FFF2-40B4-BE49-F238E27FC236}">
                <a16:creationId xmlns:a16="http://schemas.microsoft.com/office/drawing/2014/main" id="{79D4A786-99AC-FCA1-8CB7-9A56C5484974}"/>
              </a:ext>
            </a:extLst>
          </p:cNvPr>
          <p:cNvSpPr txBox="1"/>
          <p:nvPr/>
        </p:nvSpPr>
        <p:spPr>
          <a:xfrm>
            <a:off x="4985242" y="1243866"/>
            <a:ext cx="4158758" cy="2954655"/>
          </a:xfrm>
          <a:prstGeom prst="rect">
            <a:avLst/>
          </a:prstGeom>
          <a:noFill/>
        </p:spPr>
        <p:txBody>
          <a:bodyPr wrap="square">
            <a:spAutoFit/>
          </a:bodyPr>
          <a:lstStyle/>
          <a:p>
            <a:pPr algn="l">
              <a:buNone/>
            </a:pPr>
            <a:r>
              <a:rPr lang="en-US" b="1" i="0" dirty="0">
                <a:solidFill>
                  <a:srgbClr val="242424"/>
                </a:solidFill>
                <a:effectLst/>
                <a:latin typeface="Helvetica Neue"/>
              </a:rPr>
              <a:t>7.a.1  </a:t>
            </a:r>
            <a:r>
              <a:rPr lang="en-US" b="1" dirty="0">
                <a:solidFill>
                  <a:srgbClr val="242424"/>
                </a:solidFill>
                <a:latin typeface="Helvetica Neue"/>
              </a:rPr>
              <a:t>I</a:t>
            </a:r>
            <a:r>
              <a:rPr lang="en-US" b="1" i="0" dirty="0">
                <a:solidFill>
                  <a:srgbClr val="242424"/>
                </a:solidFill>
                <a:effectLst/>
                <a:latin typeface="Helvetica Neue"/>
              </a:rPr>
              <a:t>nternational clean-energy finance: </a:t>
            </a:r>
            <a:br>
              <a:rPr lang="en-US" b="1" i="0" dirty="0">
                <a:solidFill>
                  <a:srgbClr val="242424"/>
                </a:solidFill>
                <a:effectLst/>
                <a:latin typeface="Helvetica Neue"/>
              </a:rPr>
            </a:br>
            <a:r>
              <a:rPr lang="en-US" sz="1200" b="0" i="0" dirty="0">
                <a:solidFill>
                  <a:srgbClr val="242424"/>
                </a:solidFill>
                <a:effectLst/>
                <a:latin typeface="Helvetica Neue"/>
              </a:rPr>
              <a:t>All official loans, grants and equity investments received by countries. </a:t>
            </a:r>
            <a:r>
              <a:rPr lang="en-US" sz="1200" b="0" i="1" dirty="0">
                <a:solidFill>
                  <a:srgbClr val="242424"/>
                </a:solidFill>
                <a:effectLst/>
                <a:latin typeface="Helvetica Neue"/>
              </a:rPr>
              <a:t>Covers OECD/DAC CRS sector codes: 23210–23280 (</a:t>
            </a:r>
            <a:r>
              <a:rPr lang="en-US" sz="1200" i="1" dirty="0">
                <a:solidFill>
                  <a:srgbClr val="242424"/>
                </a:solidFill>
                <a:latin typeface="Helvetica Neue"/>
              </a:rPr>
              <a:t>RE</a:t>
            </a:r>
            <a:r>
              <a:rPr lang="en-US" sz="1200" b="0" i="1" dirty="0">
                <a:solidFill>
                  <a:srgbClr val="242424"/>
                </a:solidFill>
                <a:effectLst/>
                <a:latin typeface="Helvetica Neue"/>
              </a:rPr>
              <a:t> generation by tech.), 23410 (hybrid plants), 23631 (isolated mini-grid transmission), 23182 (energy R&amp;D). </a:t>
            </a:r>
          </a:p>
          <a:p>
            <a:pPr algn="l">
              <a:buNone/>
            </a:pPr>
            <a:endParaRPr lang="en-US" b="0" i="0" dirty="0">
              <a:solidFill>
                <a:srgbClr val="242424"/>
              </a:solidFill>
              <a:effectLst/>
              <a:latin typeface="Helvetica Neue"/>
            </a:endParaRPr>
          </a:p>
          <a:p>
            <a:pPr algn="l">
              <a:buNone/>
            </a:pPr>
            <a:r>
              <a:rPr lang="en-US" b="1" i="0" dirty="0">
                <a:solidFill>
                  <a:srgbClr val="242424"/>
                </a:solidFill>
                <a:effectLst/>
                <a:latin typeface="Helvetica Neue"/>
              </a:rPr>
              <a:t>1. Nigeria: $68.7M → $828.8M (+$760.1M abs)</a:t>
            </a:r>
          </a:p>
          <a:p>
            <a:pPr algn="l">
              <a:buNone/>
            </a:pPr>
            <a:endParaRPr lang="en-US" b="1" i="0" dirty="0">
              <a:solidFill>
                <a:srgbClr val="242424"/>
              </a:solidFill>
              <a:effectLst/>
              <a:latin typeface="Helvetica Neue"/>
            </a:endParaRPr>
          </a:p>
          <a:p>
            <a:pPr algn="l">
              <a:buNone/>
            </a:pPr>
            <a:r>
              <a:rPr lang="en-US" b="1" i="0" dirty="0">
                <a:solidFill>
                  <a:srgbClr val="242424"/>
                </a:solidFill>
                <a:effectLst/>
                <a:latin typeface="Helvetica Neue"/>
              </a:rPr>
              <a:t>2. Tanzania: $40.4M → $558.2M (+$517.8M abs)</a:t>
            </a:r>
          </a:p>
          <a:p>
            <a:pPr algn="l">
              <a:buNone/>
            </a:pPr>
            <a:endParaRPr lang="en-US" b="1" i="0" dirty="0">
              <a:solidFill>
                <a:srgbClr val="242424"/>
              </a:solidFill>
              <a:effectLst/>
              <a:latin typeface="Helvetica Neue"/>
            </a:endParaRPr>
          </a:p>
          <a:p>
            <a:pPr algn="l">
              <a:buNone/>
            </a:pPr>
            <a:r>
              <a:rPr lang="en-US" b="1" i="0" dirty="0">
                <a:solidFill>
                  <a:srgbClr val="242424"/>
                </a:solidFill>
                <a:effectLst/>
                <a:latin typeface="Helvetica Neue"/>
              </a:rPr>
              <a:t>3. Rwanda: ~$0M → $314.5M (+$314.5M abs)</a:t>
            </a:r>
          </a:p>
          <a:p>
            <a:pPr>
              <a:buNone/>
            </a:pPr>
            <a:br>
              <a:rPr lang="en-US" b="1" dirty="0"/>
            </a:br>
            <a:endParaRPr lang="en-BB" b="1" dirty="0"/>
          </a:p>
        </p:txBody>
      </p:sp>
      <p:pic>
        <p:nvPicPr>
          <p:cNvPr id="1026" name="Picture 2" descr="Nigeria - Wikipedia">
            <a:extLst>
              <a:ext uri="{FF2B5EF4-FFF2-40B4-BE49-F238E27FC236}">
                <a16:creationId xmlns:a16="http://schemas.microsoft.com/office/drawing/2014/main" id="{89BA1451-6F97-866F-FDF2-E991E29E86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6083" y="4159696"/>
            <a:ext cx="978146" cy="489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mium Tanzania Flag | The Flag Shop">
            <a:extLst>
              <a:ext uri="{FF2B5EF4-FFF2-40B4-BE49-F238E27FC236}">
                <a16:creationId xmlns:a16="http://schemas.microsoft.com/office/drawing/2014/main" id="{EF427941-2D5D-23F9-DABE-525887B86C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5548" y="4159696"/>
            <a:ext cx="978146" cy="4890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E6CE2C3-89A6-4CB8-CF6F-CEBA8573D1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1306" y="4159696"/>
            <a:ext cx="734946" cy="4890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lag of Seychelles | Meaning, Colors ...">
            <a:extLst>
              <a:ext uri="{FF2B5EF4-FFF2-40B4-BE49-F238E27FC236}">
                <a16:creationId xmlns:a16="http://schemas.microsoft.com/office/drawing/2014/main" id="{79FCAD01-4661-7A8F-A44A-4AB46930E9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804" y="4192812"/>
            <a:ext cx="1076737" cy="5383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quatorial Guinea - Wikipedia">
            <a:extLst>
              <a:ext uri="{FF2B5EF4-FFF2-40B4-BE49-F238E27FC236}">
                <a16:creationId xmlns:a16="http://schemas.microsoft.com/office/drawing/2014/main" id="{2440BD06-F8FE-3604-9F47-9017BCE985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6237" y="4192813"/>
            <a:ext cx="805940" cy="5383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lag of Mauritius | Meaning, Colors ...">
            <a:extLst>
              <a:ext uri="{FF2B5EF4-FFF2-40B4-BE49-F238E27FC236}">
                <a16:creationId xmlns:a16="http://schemas.microsoft.com/office/drawing/2014/main" id="{A524F048-F070-643D-9154-436BA79D0B0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5304" y="4181221"/>
            <a:ext cx="846065" cy="56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885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92" name="Google Shape;92;p1"/>
          <p:cNvGrpSpPr/>
          <p:nvPr/>
        </p:nvGrpSpPr>
        <p:grpSpPr>
          <a:xfrm>
            <a:off x="1051560" y="69580"/>
            <a:ext cx="7818120" cy="387620"/>
            <a:chOff x="0" y="-9525"/>
            <a:chExt cx="20848320" cy="1033653"/>
          </a:xfrm>
        </p:grpSpPr>
        <p:sp>
          <p:nvSpPr>
            <p:cNvPr id="93" name="Google Shape;93;p1"/>
            <p:cNvSpPr/>
            <p:nvPr/>
          </p:nvSpPr>
          <p:spPr>
            <a:xfrm>
              <a:off x="0" y="0"/>
              <a:ext cx="20848320" cy="1024128"/>
            </a:xfrm>
            <a:custGeom>
              <a:avLst/>
              <a:gdLst/>
              <a:ahLst/>
              <a:cxnLst/>
              <a:rect l="l" t="t" r="r" b="b"/>
              <a:pathLst>
                <a:path w="20848320" h="1024128" extrusionOk="0">
                  <a:moveTo>
                    <a:pt x="0" y="0"/>
                  </a:moveTo>
                  <a:lnTo>
                    <a:pt x="20848320" y="0"/>
                  </a:lnTo>
                  <a:lnTo>
                    <a:pt x="20848320" y="1024128"/>
                  </a:lnTo>
                  <a:lnTo>
                    <a:pt x="0" y="1024128"/>
                  </a:lnTo>
                  <a:close/>
                </a:path>
              </a:pathLst>
            </a:custGeom>
            <a:blipFill rotWithShape="1">
              <a:blip r:embed="rId3">
                <a:alphaModFix amt="0"/>
              </a:blip>
              <a:stretch>
                <a:fillRect t="-346636" b="-346636"/>
              </a:stretch>
            </a:blipFill>
            <a:ln>
              <a:noFill/>
            </a:ln>
          </p:spPr>
          <p:txBody>
            <a:bodyPr/>
            <a:lstStyle/>
            <a:p>
              <a:endParaRPr lang="en-US"/>
            </a:p>
          </p:txBody>
        </p:sp>
        <p:sp>
          <p:nvSpPr>
            <p:cNvPr id="94" name="Google Shape;94;p1"/>
            <p:cNvSpPr txBox="1"/>
            <p:nvPr/>
          </p:nvSpPr>
          <p:spPr>
            <a:xfrm>
              <a:off x="0" y="-9525"/>
              <a:ext cx="20848320" cy="1033653"/>
            </a:xfrm>
            <a:prstGeom prst="rect">
              <a:avLst/>
            </a:prstGeom>
            <a:noFill/>
            <a:ln>
              <a:noFill/>
            </a:ln>
          </p:spPr>
          <p:txBody>
            <a:bodyPr spcFirstLastPara="1" wrap="square" lIns="0" tIns="0" rIns="0" bIns="0" anchor="ctr" anchorCtr="0">
              <a:noAutofit/>
            </a:bodyPr>
            <a:lstStyle/>
            <a:p>
              <a:pPr>
                <a:lnSpc>
                  <a:spcPct val="120000"/>
                </a:lnSpc>
              </a:pPr>
              <a:r>
                <a:rPr lang="en-US" sz="2200" b="1" dirty="0">
                  <a:solidFill>
                    <a:schemeClr val="dk1"/>
                  </a:solidFill>
                  <a:latin typeface="+mj-lt"/>
                  <a:ea typeface="Calibri"/>
                  <a:cs typeface="Calibri"/>
                  <a:sym typeface="Calibri"/>
                </a:rPr>
                <a:t>SDG 6: Clean Water &amp; Sanitation</a:t>
              </a:r>
              <a:endParaRPr sz="700" dirty="0">
                <a:solidFill>
                  <a:schemeClr val="dk1"/>
                </a:solidFill>
                <a:latin typeface="+mj-lt"/>
                <a:ea typeface="Calibri"/>
                <a:cs typeface="Calibri"/>
                <a:sym typeface="Calibri"/>
              </a:endParaRPr>
            </a:p>
          </p:txBody>
        </p:sp>
      </p:grpSp>
      <p:grpSp>
        <p:nvGrpSpPr>
          <p:cNvPr id="95" name="Google Shape;95;p1"/>
          <p:cNvGrpSpPr/>
          <p:nvPr/>
        </p:nvGrpSpPr>
        <p:grpSpPr>
          <a:xfrm>
            <a:off x="1051560" y="424625"/>
            <a:ext cx="7818120" cy="288608"/>
            <a:chOff x="0" y="-38100"/>
            <a:chExt cx="20848320" cy="769620"/>
          </a:xfrm>
        </p:grpSpPr>
        <p:sp>
          <p:nvSpPr>
            <p:cNvPr id="96" name="Google Shape;96;p1"/>
            <p:cNvSpPr/>
            <p:nvPr/>
          </p:nvSpPr>
          <p:spPr>
            <a:xfrm>
              <a:off x="0" y="0"/>
              <a:ext cx="20848320" cy="731520"/>
            </a:xfrm>
            <a:custGeom>
              <a:avLst/>
              <a:gdLst/>
              <a:ahLst/>
              <a:cxnLst/>
              <a:rect l="l" t="t" r="r" b="b"/>
              <a:pathLst>
                <a:path w="20848320" h="731520" extrusionOk="0">
                  <a:moveTo>
                    <a:pt x="0" y="0"/>
                  </a:moveTo>
                  <a:lnTo>
                    <a:pt x="20848320" y="0"/>
                  </a:lnTo>
                  <a:lnTo>
                    <a:pt x="20848320" y="731520"/>
                  </a:lnTo>
                  <a:lnTo>
                    <a:pt x="0" y="731520"/>
                  </a:lnTo>
                  <a:close/>
                </a:path>
              </a:pathLst>
            </a:custGeom>
            <a:blipFill rotWithShape="1">
              <a:blip r:embed="rId3">
                <a:alphaModFix amt="0"/>
              </a:blip>
              <a:stretch>
                <a:fillRect t="-505309" b="-505309"/>
              </a:stretch>
            </a:blipFill>
            <a:ln>
              <a:noFill/>
            </a:ln>
          </p:spPr>
          <p:txBody>
            <a:bodyPr/>
            <a:lstStyle/>
            <a:p>
              <a:endParaRPr lang="en-US"/>
            </a:p>
          </p:txBody>
        </p:sp>
        <p:sp>
          <p:nvSpPr>
            <p:cNvPr id="97" name="Google Shape;97;p1"/>
            <p:cNvSpPr txBox="1"/>
            <p:nvPr/>
          </p:nvSpPr>
          <p:spPr>
            <a:xfrm>
              <a:off x="0" y="-38100"/>
              <a:ext cx="20848320" cy="769620"/>
            </a:xfrm>
            <a:prstGeom prst="rect">
              <a:avLst/>
            </a:prstGeom>
            <a:noFill/>
            <a:ln>
              <a:noFill/>
            </a:ln>
          </p:spPr>
          <p:txBody>
            <a:bodyPr spcFirstLastPara="1" wrap="square" lIns="0" tIns="0" rIns="0" bIns="0" anchor="ctr" anchorCtr="0">
              <a:noAutofit/>
            </a:bodyPr>
            <a:lstStyle/>
            <a:p>
              <a:pPr>
                <a:lnSpc>
                  <a:spcPct val="120000"/>
                </a:lnSpc>
              </a:pPr>
              <a:r>
                <a:rPr lang="en-US" sz="1000">
                  <a:solidFill>
                    <a:srgbClr val="B3D7F2"/>
                  </a:solidFill>
                  <a:latin typeface="Calibri"/>
                  <a:ea typeface="Calibri"/>
                  <a:cs typeface="Calibri"/>
                  <a:sym typeface="Calibri"/>
                </a:rPr>
                <a:t>Sub-Saharan Africa  |  48 Countries  |  12 Indicators  |  Regional Averages  |  2015–2024</a:t>
              </a:r>
              <a:endParaRPr sz="700"/>
            </a:p>
          </p:txBody>
        </p:sp>
      </p:grpSp>
      <p:sp>
        <p:nvSpPr>
          <p:cNvPr id="98" name="Google Shape;98;p1"/>
          <p:cNvSpPr/>
          <p:nvPr/>
        </p:nvSpPr>
        <p:spPr>
          <a:xfrm>
            <a:off x="274320" y="137160"/>
            <a:ext cx="640080" cy="593217"/>
          </a:xfrm>
          <a:custGeom>
            <a:avLst/>
            <a:gdLst/>
            <a:ahLst/>
            <a:cxnLst/>
            <a:rect l="l" t="t" r="r" b="b"/>
            <a:pathLst>
              <a:path w="877010" h="812800" extrusionOk="0">
                <a:moveTo>
                  <a:pt x="0" y="0"/>
                </a:moveTo>
                <a:lnTo>
                  <a:pt x="877010" y="0"/>
                </a:lnTo>
                <a:lnTo>
                  <a:pt x="877010" y="812800"/>
                </a:lnTo>
                <a:lnTo>
                  <a:pt x="0" y="812800"/>
                </a:lnTo>
                <a:close/>
              </a:path>
            </a:pathLst>
          </a:custGeom>
          <a:blipFill rotWithShape="1">
            <a:blip r:embed="rId4">
              <a:alphaModFix/>
            </a:blip>
            <a:stretch>
              <a:fillRect t="-3949" b="-3949"/>
            </a:stretch>
          </a:blipFill>
          <a:ln>
            <a:noFill/>
          </a:ln>
        </p:spPr>
        <p:txBody>
          <a:bodyPr/>
          <a:lstStyle/>
          <a:p>
            <a:endParaRPr lang="en-US"/>
          </a:p>
        </p:txBody>
      </p:sp>
      <p:sp>
        <p:nvSpPr>
          <p:cNvPr id="99" name="Google Shape;99;p1"/>
          <p:cNvSpPr/>
          <p:nvPr/>
        </p:nvSpPr>
        <p:spPr>
          <a:xfrm>
            <a:off x="331197" y="1171060"/>
            <a:ext cx="2047037" cy="971894"/>
          </a:xfrm>
          <a:custGeom>
            <a:avLst/>
            <a:gdLst/>
            <a:ahLst/>
            <a:cxnLst/>
            <a:rect l="l" t="t" r="r" b="b"/>
            <a:pathLst>
              <a:path w="5608320" h="2662722" extrusionOk="0">
                <a:moveTo>
                  <a:pt x="0" y="0"/>
                </a:moveTo>
                <a:lnTo>
                  <a:pt x="5608320" y="0"/>
                </a:lnTo>
                <a:lnTo>
                  <a:pt x="5608320" y="2662722"/>
                </a:lnTo>
                <a:lnTo>
                  <a:pt x="0" y="2662722"/>
                </a:lnTo>
                <a:close/>
              </a:path>
            </a:pathLst>
          </a:custGeom>
          <a:solidFill>
            <a:srgbClr val="FFFFFF"/>
          </a:solidFill>
          <a:ln>
            <a:noFill/>
          </a:ln>
        </p:spPr>
        <p:txBody>
          <a:bodyPr/>
          <a:lstStyle/>
          <a:p>
            <a:endParaRPr lang="en-US"/>
          </a:p>
        </p:txBody>
      </p:sp>
      <p:sp>
        <p:nvSpPr>
          <p:cNvPr id="100" name="Google Shape;100;p1"/>
          <p:cNvSpPr/>
          <p:nvPr/>
        </p:nvSpPr>
        <p:spPr>
          <a:xfrm>
            <a:off x="329184" y="1181728"/>
            <a:ext cx="2047037" cy="26701"/>
          </a:xfrm>
          <a:custGeom>
            <a:avLst/>
            <a:gdLst/>
            <a:ahLst/>
            <a:cxnLst/>
            <a:rect l="l" t="t" r="r" b="b"/>
            <a:pathLst>
              <a:path w="5608320" h="73152" extrusionOk="0">
                <a:moveTo>
                  <a:pt x="0" y="0"/>
                </a:moveTo>
                <a:lnTo>
                  <a:pt x="5608320" y="0"/>
                </a:lnTo>
                <a:lnTo>
                  <a:pt x="5608320" y="73152"/>
                </a:lnTo>
                <a:lnTo>
                  <a:pt x="0" y="73152"/>
                </a:lnTo>
                <a:close/>
              </a:path>
            </a:pathLst>
          </a:custGeom>
          <a:solidFill>
            <a:srgbClr val="009EDB"/>
          </a:solidFill>
          <a:ln>
            <a:noFill/>
          </a:ln>
        </p:spPr>
        <p:txBody>
          <a:bodyPr/>
          <a:lstStyle/>
          <a:p>
            <a:endParaRPr lang="en-US"/>
          </a:p>
        </p:txBody>
      </p:sp>
      <p:pic>
        <p:nvPicPr>
          <p:cNvPr id="101" name="Google Shape;101;p1"/>
          <p:cNvPicPr preferRelativeResize="0"/>
          <p:nvPr/>
        </p:nvPicPr>
        <p:blipFill rotWithShape="1">
          <a:blip r:embed="rId5">
            <a:alphaModFix/>
          </a:blip>
          <a:srcRect/>
          <a:stretch/>
        </p:blipFill>
        <p:spPr>
          <a:xfrm>
            <a:off x="330963" y="1236855"/>
            <a:ext cx="618842" cy="618842"/>
          </a:xfrm>
          <a:prstGeom prst="rect">
            <a:avLst/>
          </a:prstGeom>
          <a:noFill/>
          <a:ln>
            <a:noFill/>
          </a:ln>
        </p:spPr>
      </p:pic>
      <p:grpSp>
        <p:nvGrpSpPr>
          <p:cNvPr id="102" name="Google Shape;102;p1"/>
          <p:cNvGrpSpPr/>
          <p:nvPr/>
        </p:nvGrpSpPr>
        <p:grpSpPr>
          <a:xfrm>
            <a:off x="382533" y="1352610"/>
            <a:ext cx="515702" cy="380386"/>
            <a:chOff x="0" y="-19050"/>
            <a:chExt cx="1414272" cy="1043178"/>
          </a:xfrm>
        </p:grpSpPr>
        <p:sp>
          <p:nvSpPr>
            <p:cNvPr id="103" name="Google Shape;103;p1"/>
            <p:cNvSpPr/>
            <p:nvPr/>
          </p:nvSpPr>
          <p:spPr>
            <a:xfrm>
              <a:off x="0" y="0"/>
              <a:ext cx="1414272" cy="1024128"/>
            </a:xfrm>
            <a:custGeom>
              <a:avLst/>
              <a:gdLst/>
              <a:ahLst/>
              <a:cxnLst/>
              <a:rect l="l" t="t" r="r" b="b"/>
              <a:pathLst>
                <a:path w="1414272" h="1024128" extrusionOk="0">
                  <a:moveTo>
                    <a:pt x="0" y="0"/>
                  </a:moveTo>
                  <a:lnTo>
                    <a:pt x="1414272" y="0"/>
                  </a:lnTo>
                  <a:lnTo>
                    <a:pt x="1414272" y="1024128"/>
                  </a:lnTo>
                  <a:lnTo>
                    <a:pt x="0" y="1024128"/>
                  </a:lnTo>
                  <a:close/>
                </a:path>
              </a:pathLst>
            </a:custGeom>
            <a:blipFill rotWithShape="1">
              <a:blip r:embed="rId3">
                <a:alphaModFix amt="0"/>
              </a:blip>
              <a:stretch>
                <a:fillRect l="-42909" r="-42909"/>
              </a:stretch>
            </a:blipFill>
            <a:ln>
              <a:noFill/>
            </a:ln>
          </p:spPr>
          <p:txBody>
            <a:bodyPr/>
            <a:lstStyle/>
            <a:p>
              <a:endParaRPr lang="en-US"/>
            </a:p>
          </p:txBody>
        </p:sp>
        <p:sp>
          <p:nvSpPr>
            <p:cNvPr id="104" name="Google Shape;104;p1"/>
            <p:cNvSpPr txBox="1"/>
            <p:nvPr/>
          </p:nvSpPr>
          <p:spPr>
            <a:xfrm>
              <a:off x="0" y="-19050"/>
              <a:ext cx="1414272" cy="1043178"/>
            </a:xfrm>
            <a:prstGeom prst="rect">
              <a:avLst/>
            </a:prstGeom>
            <a:noFill/>
            <a:ln>
              <a:noFill/>
            </a:ln>
          </p:spPr>
          <p:txBody>
            <a:bodyPr spcFirstLastPara="1" wrap="square" lIns="0" tIns="0" rIns="0" bIns="0" anchor="ctr" anchorCtr="0">
              <a:noAutofit/>
            </a:bodyPr>
            <a:lstStyle/>
            <a:p>
              <a:pPr algn="ctr">
                <a:lnSpc>
                  <a:spcPct val="120000"/>
                </a:lnSpc>
              </a:pPr>
              <a:r>
                <a:rPr lang="en-US" sz="900" b="1">
                  <a:solidFill>
                    <a:srgbClr val="00205B"/>
                  </a:solidFill>
                </a:rPr>
                <a:t>31.8%</a:t>
              </a:r>
              <a:endParaRPr sz="700"/>
            </a:p>
          </p:txBody>
        </p:sp>
      </p:grpSp>
      <p:sp>
        <p:nvSpPr>
          <p:cNvPr id="105" name="Google Shape;105;p1"/>
          <p:cNvSpPr/>
          <p:nvPr/>
        </p:nvSpPr>
        <p:spPr>
          <a:xfrm>
            <a:off x="2463121" y="1203910"/>
            <a:ext cx="2047037" cy="971894"/>
          </a:xfrm>
          <a:custGeom>
            <a:avLst/>
            <a:gdLst/>
            <a:ahLst/>
            <a:cxnLst/>
            <a:rect l="l" t="t" r="r" b="b"/>
            <a:pathLst>
              <a:path w="5608320" h="2662722" extrusionOk="0">
                <a:moveTo>
                  <a:pt x="0" y="0"/>
                </a:moveTo>
                <a:lnTo>
                  <a:pt x="5608320" y="0"/>
                </a:lnTo>
                <a:lnTo>
                  <a:pt x="5608320" y="2662722"/>
                </a:lnTo>
                <a:lnTo>
                  <a:pt x="0" y="2662722"/>
                </a:lnTo>
                <a:close/>
              </a:path>
            </a:pathLst>
          </a:custGeom>
          <a:solidFill>
            <a:srgbClr val="FFFFFF"/>
          </a:solidFill>
          <a:ln>
            <a:noFill/>
          </a:ln>
        </p:spPr>
        <p:txBody>
          <a:bodyPr/>
          <a:lstStyle/>
          <a:p>
            <a:endParaRPr lang="en-US"/>
          </a:p>
        </p:txBody>
      </p:sp>
      <p:sp>
        <p:nvSpPr>
          <p:cNvPr id="106" name="Google Shape;106;p1"/>
          <p:cNvSpPr/>
          <p:nvPr/>
        </p:nvSpPr>
        <p:spPr>
          <a:xfrm>
            <a:off x="2463121" y="1181728"/>
            <a:ext cx="2045023" cy="26674"/>
          </a:xfrm>
          <a:custGeom>
            <a:avLst/>
            <a:gdLst/>
            <a:ahLst/>
            <a:cxnLst/>
            <a:rect l="l" t="t" r="r" b="b"/>
            <a:pathLst>
              <a:path w="5608320" h="73152" extrusionOk="0">
                <a:moveTo>
                  <a:pt x="0" y="0"/>
                </a:moveTo>
                <a:lnTo>
                  <a:pt x="5608320" y="0"/>
                </a:lnTo>
                <a:lnTo>
                  <a:pt x="5608320" y="73152"/>
                </a:lnTo>
                <a:lnTo>
                  <a:pt x="0" y="73152"/>
                </a:lnTo>
                <a:close/>
              </a:path>
            </a:pathLst>
          </a:custGeom>
          <a:solidFill>
            <a:srgbClr val="009EDB"/>
          </a:solidFill>
          <a:ln>
            <a:noFill/>
          </a:ln>
        </p:spPr>
        <p:txBody>
          <a:bodyPr/>
          <a:lstStyle/>
          <a:p>
            <a:endParaRPr lang="en-US"/>
          </a:p>
        </p:txBody>
      </p:sp>
      <p:pic>
        <p:nvPicPr>
          <p:cNvPr id="107" name="Google Shape;107;p1"/>
          <p:cNvPicPr preferRelativeResize="0"/>
          <p:nvPr/>
        </p:nvPicPr>
        <p:blipFill rotWithShape="1">
          <a:blip r:embed="rId6">
            <a:alphaModFix/>
          </a:blip>
          <a:srcRect/>
          <a:stretch/>
        </p:blipFill>
        <p:spPr>
          <a:xfrm>
            <a:off x="2464900" y="1236855"/>
            <a:ext cx="618842" cy="618842"/>
          </a:xfrm>
          <a:prstGeom prst="rect">
            <a:avLst/>
          </a:prstGeom>
          <a:noFill/>
          <a:ln>
            <a:noFill/>
          </a:ln>
        </p:spPr>
      </p:pic>
      <p:grpSp>
        <p:nvGrpSpPr>
          <p:cNvPr id="108" name="Google Shape;108;p1"/>
          <p:cNvGrpSpPr/>
          <p:nvPr/>
        </p:nvGrpSpPr>
        <p:grpSpPr>
          <a:xfrm>
            <a:off x="2516470" y="1352610"/>
            <a:ext cx="515702" cy="380386"/>
            <a:chOff x="0" y="-19050"/>
            <a:chExt cx="1414272" cy="1043178"/>
          </a:xfrm>
        </p:grpSpPr>
        <p:sp>
          <p:nvSpPr>
            <p:cNvPr id="109" name="Google Shape;109;p1"/>
            <p:cNvSpPr/>
            <p:nvPr/>
          </p:nvSpPr>
          <p:spPr>
            <a:xfrm>
              <a:off x="0" y="0"/>
              <a:ext cx="1414272" cy="1024128"/>
            </a:xfrm>
            <a:custGeom>
              <a:avLst/>
              <a:gdLst/>
              <a:ahLst/>
              <a:cxnLst/>
              <a:rect l="l" t="t" r="r" b="b"/>
              <a:pathLst>
                <a:path w="1414272" h="1024128" extrusionOk="0">
                  <a:moveTo>
                    <a:pt x="0" y="0"/>
                  </a:moveTo>
                  <a:lnTo>
                    <a:pt x="1414272" y="0"/>
                  </a:lnTo>
                  <a:lnTo>
                    <a:pt x="1414272" y="1024128"/>
                  </a:lnTo>
                  <a:lnTo>
                    <a:pt x="0" y="1024128"/>
                  </a:lnTo>
                  <a:close/>
                </a:path>
              </a:pathLst>
            </a:custGeom>
            <a:blipFill rotWithShape="1">
              <a:blip r:embed="rId3">
                <a:alphaModFix amt="0"/>
              </a:blip>
              <a:stretch>
                <a:fillRect l="-42909" r="-42909"/>
              </a:stretch>
            </a:blipFill>
            <a:ln>
              <a:noFill/>
            </a:ln>
          </p:spPr>
          <p:txBody>
            <a:bodyPr/>
            <a:lstStyle/>
            <a:p>
              <a:endParaRPr lang="en-US"/>
            </a:p>
          </p:txBody>
        </p:sp>
        <p:sp>
          <p:nvSpPr>
            <p:cNvPr id="110" name="Google Shape;110;p1"/>
            <p:cNvSpPr txBox="1"/>
            <p:nvPr/>
          </p:nvSpPr>
          <p:spPr>
            <a:xfrm>
              <a:off x="0" y="-19050"/>
              <a:ext cx="1414272" cy="1043178"/>
            </a:xfrm>
            <a:prstGeom prst="rect">
              <a:avLst/>
            </a:prstGeom>
            <a:noFill/>
            <a:ln>
              <a:noFill/>
            </a:ln>
          </p:spPr>
          <p:txBody>
            <a:bodyPr spcFirstLastPara="1" wrap="square" lIns="0" tIns="0" rIns="0" bIns="0" anchor="ctr" anchorCtr="0">
              <a:noAutofit/>
            </a:bodyPr>
            <a:lstStyle/>
            <a:p>
              <a:pPr algn="ctr">
                <a:lnSpc>
                  <a:spcPct val="120000"/>
                </a:lnSpc>
              </a:pPr>
              <a:r>
                <a:rPr lang="en-US" sz="900" b="1">
                  <a:solidFill>
                    <a:srgbClr val="00205B"/>
                  </a:solidFill>
                </a:rPr>
                <a:t>30.1%</a:t>
              </a:r>
              <a:endParaRPr sz="700"/>
            </a:p>
          </p:txBody>
        </p:sp>
      </p:grpSp>
      <p:sp>
        <p:nvSpPr>
          <p:cNvPr id="111" name="Google Shape;111;p1"/>
          <p:cNvSpPr/>
          <p:nvPr/>
        </p:nvSpPr>
        <p:spPr>
          <a:xfrm>
            <a:off x="4597058" y="1168241"/>
            <a:ext cx="2047037" cy="977534"/>
          </a:xfrm>
          <a:custGeom>
            <a:avLst/>
            <a:gdLst/>
            <a:ahLst/>
            <a:cxnLst/>
            <a:rect l="l" t="t" r="r" b="b"/>
            <a:pathLst>
              <a:path w="5608320" h="2678176" extrusionOk="0">
                <a:moveTo>
                  <a:pt x="0" y="0"/>
                </a:moveTo>
                <a:lnTo>
                  <a:pt x="5608320" y="0"/>
                </a:lnTo>
                <a:lnTo>
                  <a:pt x="5608320" y="2678176"/>
                </a:lnTo>
                <a:lnTo>
                  <a:pt x="0" y="2678176"/>
                </a:lnTo>
                <a:close/>
              </a:path>
            </a:pathLst>
          </a:custGeom>
          <a:solidFill>
            <a:srgbClr val="FFFFFF"/>
          </a:solidFill>
          <a:ln>
            <a:noFill/>
          </a:ln>
        </p:spPr>
        <p:txBody>
          <a:bodyPr/>
          <a:lstStyle/>
          <a:p>
            <a:endParaRPr lang="en-US"/>
          </a:p>
        </p:txBody>
      </p:sp>
      <p:sp>
        <p:nvSpPr>
          <p:cNvPr id="112" name="Google Shape;112;p1"/>
          <p:cNvSpPr/>
          <p:nvPr/>
        </p:nvSpPr>
        <p:spPr>
          <a:xfrm>
            <a:off x="4597058" y="1181728"/>
            <a:ext cx="2045023" cy="26674"/>
          </a:xfrm>
          <a:custGeom>
            <a:avLst/>
            <a:gdLst/>
            <a:ahLst/>
            <a:cxnLst/>
            <a:rect l="l" t="t" r="r" b="b"/>
            <a:pathLst>
              <a:path w="5608320" h="73152" extrusionOk="0">
                <a:moveTo>
                  <a:pt x="0" y="0"/>
                </a:moveTo>
                <a:lnTo>
                  <a:pt x="5608320" y="0"/>
                </a:lnTo>
                <a:lnTo>
                  <a:pt x="5608320" y="73152"/>
                </a:lnTo>
                <a:lnTo>
                  <a:pt x="0" y="73152"/>
                </a:lnTo>
                <a:close/>
              </a:path>
            </a:pathLst>
          </a:custGeom>
          <a:solidFill>
            <a:srgbClr val="4B92DB"/>
          </a:solidFill>
          <a:ln>
            <a:noFill/>
          </a:ln>
        </p:spPr>
        <p:txBody>
          <a:bodyPr/>
          <a:lstStyle/>
          <a:p>
            <a:endParaRPr lang="en-US"/>
          </a:p>
        </p:txBody>
      </p:sp>
      <p:pic>
        <p:nvPicPr>
          <p:cNvPr id="113" name="Google Shape;113;p1"/>
          <p:cNvPicPr preferRelativeResize="0"/>
          <p:nvPr/>
        </p:nvPicPr>
        <p:blipFill rotWithShape="1">
          <a:blip r:embed="rId7">
            <a:alphaModFix/>
          </a:blip>
          <a:srcRect/>
          <a:stretch/>
        </p:blipFill>
        <p:spPr>
          <a:xfrm>
            <a:off x="4598836" y="1236855"/>
            <a:ext cx="618842" cy="618842"/>
          </a:xfrm>
          <a:prstGeom prst="rect">
            <a:avLst/>
          </a:prstGeom>
          <a:noFill/>
          <a:ln>
            <a:noFill/>
          </a:ln>
        </p:spPr>
      </p:pic>
      <p:grpSp>
        <p:nvGrpSpPr>
          <p:cNvPr id="114" name="Google Shape;114;p1"/>
          <p:cNvGrpSpPr/>
          <p:nvPr/>
        </p:nvGrpSpPr>
        <p:grpSpPr>
          <a:xfrm>
            <a:off x="4650406" y="1352610"/>
            <a:ext cx="515702" cy="380386"/>
            <a:chOff x="0" y="-19050"/>
            <a:chExt cx="1414272" cy="1043178"/>
          </a:xfrm>
        </p:grpSpPr>
        <p:sp>
          <p:nvSpPr>
            <p:cNvPr id="115" name="Google Shape;115;p1"/>
            <p:cNvSpPr/>
            <p:nvPr/>
          </p:nvSpPr>
          <p:spPr>
            <a:xfrm>
              <a:off x="0" y="0"/>
              <a:ext cx="1414272" cy="1024128"/>
            </a:xfrm>
            <a:custGeom>
              <a:avLst/>
              <a:gdLst/>
              <a:ahLst/>
              <a:cxnLst/>
              <a:rect l="l" t="t" r="r" b="b"/>
              <a:pathLst>
                <a:path w="1414272" h="1024128" extrusionOk="0">
                  <a:moveTo>
                    <a:pt x="0" y="0"/>
                  </a:moveTo>
                  <a:lnTo>
                    <a:pt x="1414272" y="0"/>
                  </a:lnTo>
                  <a:lnTo>
                    <a:pt x="1414272" y="1024128"/>
                  </a:lnTo>
                  <a:lnTo>
                    <a:pt x="0" y="1024128"/>
                  </a:lnTo>
                  <a:close/>
                </a:path>
              </a:pathLst>
            </a:custGeom>
            <a:blipFill rotWithShape="1">
              <a:blip r:embed="rId3">
                <a:alphaModFix amt="0"/>
              </a:blip>
              <a:stretch>
                <a:fillRect l="-42909" r="-42909"/>
              </a:stretch>
            </a:blipFill>
            <a:ln>
              <a:noFill/>
            </a:ln>
          </p:spPr>
          <p:txBody>
            <a:bodyPr/>
            <a:lstStyle/>
            <a:p>
              <a:endParaRPr lang="en-US"/>
            </a:p>
          </p:txBody>
        </p:sp>
        <p:sp>
          <p:nvSpPr>
            <p:cNvPr id="116" name="Google Shape;116;p1"/>
            <p:cNvSpPr txBox="1"/>
            <p:nvPr/>
          </p:nvSpPr>
          <p:spPr>
            <a:xfrm>
              <a:off x="0" y="-19050"/>
              <a:ext cx="1414272" cy="1043178"/>
            </a:xfrm>
            <a:prstGeom prst="rect">
              <a:avLst/>
            </a:prstGeom>
            <a:noFill/>
            <a:ln>
              <a:noFill/>
            </a:ln>
          </p:spPr>
          <p:txBody>
            <a:bodyPr spcFirstLastPara="1" wrap="square" lIns="0" tIns="0" rIns="0" bIns="0" anchor="ctr" anchorCtr="0">
              <a:noAutofit/>
            </a:bodyPr>
            <a:lstStyle/>
            <a:p>
              <a:pPr algn="ctr">
                <a:lnSpc>
                  <a:spcPct val="120000"/>
                </a:lnSpc>
              </a:pPr>
              <a:r>
                <a:rPr lang="en-US" sz="900" b="1">
                  <a:solidFill>
                    <a:srgbClr val="00205B"/>
                  </a:solidFill>
                </a:rPr>
                <a:t>28.1%</a:t>
              </a:r>
              <a:endParaRPr sz="700"/>
            </a:p>
          </p:txBody>
        </p:sp>
      </p:grpSp>
      <p:sp>
        <p:nvSpPr>
          <p:cNvPr id="117" name="Google Shape;117;p1"/>
          <p:cNvSpPr/>
          <p:nvPr/>
        </p:nvSpPr>
        <p:spPr>
          <a:xfrm>
            <a:off x="6730995" y="1168241"/>
            <a:ext cx="2047037" cy="977534"/>
          </a:xfrm>
          <a:custGeom>
            <a:avLst/>
            <a:gdLst/>
            <a:ahLst/>
            <a:cxnLst/>
            <a:rect l="l" t="t" r="r" b="b"/>
            <a:pathLst>
              <a:path w="5608320" h="2678176" extrusionOk="0">
                <a:moveTo>
                  <a:pt x="0" y="0"/>
                </a:moveTo>
                <a:lnTo>
                  <a:pt x="5608320" y="0"/>
                </a:lnTo>
                <a:lnTo>
                  <a:pt x="5608320" y="2678176"/>
                </a:lnTo>
                <a:lnTo>
                  <a:pt x="0" y="2678176"/>
                </a:lnTo>
                <a:close/>
              </a:path>
            </a:pathLst>
          </a:custGeom>
          <a:solidFill>
            <a:srgbClr val="FFFFFF"/>
          </a:solidFill>
          <a:ln>
            <a:noFill/>
          </a:ln>
        </p:spPr>
        <p:txBody>
          <a:bodyPr/>
          <a:lstStyle/>
          <a:p>
            <a:endParaRPr lang="en-US"/>
          </a:p>
        </p:txBody>
      </p:sp>
      <p:sp>
        <p:nvSpPr>
          <p:cNvPr id="118" name="Google Shape;118;p1"/>
          <p:cNvSpPr/>
          <p:nvPr/>
        </p:nvSpPr>
        <p:spPr>
          <a:xfrm>
            <a:off x="6730995" y="1181728"/>
            <a:ext cx="2045023" cy="26674"/>
          </a:xfrm>
          <a:custGeom>
            <a:avLst/>
            <a:gdLst/>
            <a:ahLst/>
            <a:cxnLst/>
            <a:rect l="l" t="t" r="r" b="b"/>
            <a:pathLst>
              <a:path w="5608320" h="73152" extrusionOk="0">
                <a:moveTo>
                  <a:pt x="0" y="0"/>
                </a:moveTo>
                <a:lnTo>
                  <a:pt x="5608320" y="0"/>
                </a:lnTo>
                <a:lnTo>
                  <a:pt x="5608320" y="73152"/>
                </a:lnTo>
                <a:lnTo>
                  <a:pt x="0" y="73152"/>
                </a:lnTo>
                <a:close/>
              </a:path>
            </a:pathLst>
          </a:custGeom>
          <a:solidFill>
            <a:srgbClr val="C0392B"/>
          </a:solidFill>
          <a:ln>
            <a:noFill/>
          </a:ln>
        </p:spPr>
        <p:txBody>
          <a:bodyPr/>
          <a:lstStyle/>
          <a:p>
            <a:endParaRPr lang="en-US"/>
          </a:p>
        </p:txBody>
      </p:sp>
      <p:pic>
        <p:nvPicPr>
          <p:cNvPr id="119" name="Google Shape;119;p1"/>
          <p:cNvPicPr preferRelativeResize="0"/>
          <p:nvPr/>
        </p:nvPicPr>
        <p:blipFill rotWithShape="1">
          <a:blip r:embed="rId8">
            <a:alphaModFix/>
          </a:blip>
          <a:srcRect/>
          <a:stretch/>
        </p:blipFill>
        <p:spPr>
          <a:xfrm>
            <a:off x="6732773" y="1236855"/>
            <a:ext cx="618842" cy="618842"/>
          </a:xfrm>
          <a:prstGeom prst="rect">
            <a:avLst/>
          </a:prstGeom>
          <a:noFill/>
          <a:ln>
            <a:noFill/>
          </a:ln>
        </p:spPr>
      </p:pic>
      <p:grpSp>
        <p:nvGrpSpPr>
          <p:cNvPr id="120" name="Google Shape;120;p1"/>
          <p:cNvGrpSpPr/>
          <p:nvPr/>
        </p:nvGrpSpPr>
        <p:grpSpPr>
          <a:xfrm>
            <a:off x="6784343" y="1352610"/>
            <a:ext cx="515702" cy="380386"/>
            <a:chOff x="0" y="-19050"/>
            <a:chExt cx="1414272" cy="1043178"/>
          </a:xfrm>
        </p:grpSpPr>
        <p:sp>
          <p:nvSpPr>
            <p:cNvPr id="121" name="Google Shape;121;p1"/>
            <p:cNvSpPr/>
            <p:nvPr/>
          </p:nvSpPr>
          <p:spPr>
            <a:xfrm>
              <a:off x="0" y="0"/>
              <a:ext cx="1414272" cy="1024128"/>
            </a:xfrm>
            <a:custGeom>
              <a:avLst/>
              <a:gdLst/>
              <a:ahLst/>
              <a:cxnLst/>
              <a:rect l="l" t="t" r="r" b="b"/>
              <a:pathLst>
                <a:path w="1414272" h="1024128" extrusionOk="0">
                  <a:moveTo>
                    <a:pt x="0" y="0"/>
                  </a:moveTo>
                  <a:lnTo>
                    <a:pt x="1414272" y="0"/>
                  </a:lnTo>
                  <a:lnTo>
                    <a:pt x="1414272" y="1024128"/>
                  </a:lnTo>
                  <a:lnTo>
                    <a:pt x="0" y="1024128"/>
                  </a:lnTo>
                  <a:close/>
                </a:path>
              </a:pathLst>
            </a:custGeom>
            <a:blipFill rotWithShape="1">
              <a:blip r:embed="rId3">
                <a:alphaModFix amt="0"/>
              </a:blip>
              <a:stretch>
                <a:fillRect l="-42909" r="-42909"/>
              </a:stretch>
            </a:blipFill>
            <a:ln>
              <a:noFill/>
            </a:ln>
          </p:spPr>
          <p:txBody>
            <a:bodyPr/>
            <a:lstStyle/>
            <a:p>
              <a:endParaRPr lang="en-US"/>
            </a:p>
          </p:txBody>
        </p:sp>
        <p:sp>
          <p:nvSpPr>
            <p:cNvPr id="122" name="Google Shape;122;p1"/>
            <p:cNvSpPr txBox="1"/>
            <p:nvPr/>
          </p:nvSpPr>
          <p:spPr>
            <a:xfrm>
              <a:off x="0" y="-19050"/>
              <a:ext cx="1414272" cy="1043178"/>
            </a:xfrm>
            <a:prstGeom prst="rect">
              <a:avLst/>
            </a:prstGeom>
            <a:noFill/>
            <a:ln>
              <a:noFill/>
            </a:ln>
          </p:spPr>
          <p:txBody>
            <a:bodyPr spcFirstLastPara="1" wrap="square" lIns="0" tIns="0" rIns="0" bIns="0" anchor="ctr" anchorCtr="0">
              <a:noAutofit/>
            </a:bodyPr>
            <a:lstStyle/>
            <a:p>
              <a:pPr algn="ctr">
                <a:lnSpc>
                  <a:spcPct val="120000"/>
                </a:lnSpc>
              </a:pPr>
              <a:r>
                <a:rPr lang="en-US" sz="900" b="1">
                  <a:solidFill>
                    <a:srgbClr val="00205B"/>
                  </a:solidFill>
                </a:rPr>
                <a:t>14.4%</a:t>
              </a:r>
              <a:endParaRPr sz="700"/>
            </a:p>
          </p:txBody>
        </p:sp>
      </p:grpSp>
      <p:sp>
        <p:nvSpPr>
          <p:cNvPr id="123" name="Google Shape;123;p1"/>
          <p:cNvSpPr/>
          <p:nvPr/>
        </p:nvSpPr>
        <p:spPr>
          <a:xfrm>
            <a:off x="330851" y="2227765"/>
            <a:ext cx="2045023" cy="925839"/>
          </a:xfrm>
          <a:custGeom>
            <a:avLst/>
            <a:gdLst/>
            <a:ahLst/>
            <a:cxnLst/>
            <a:rect l="l" t="t" r="r" b="b"/>
            <a:pathLst>
              <a:path w="5608320" h="2539042" extrusionOk="0">
                <a:moveTo>
                  <a:pt x="0" y="0"/>
                </a:moveTo>
                <a:lnTo>
                  <a:pt x="5608320" y="0"/>
                </a:lnTo>
                <a:lnTo>
                  <a:pt x="5608320" y="2539042"/>
                </a:lnTo>
                <a:lnTo>
                  <a:pt x="0" y="2539042"/>
                </a:lnTo>
                <a:close/>
              </a:path>
            </a:pathLst>
          </a:custGeom>
          <a:solidFill>
            <a:srgbClr val="FFFFFF"/>
          </a:solidFill>
          <a:ln>
            <a:noFill/>
          </a:ln>
        </p:spPr>
        <p:txBody>
          <a:bodyPr/>
          <a:lstStyle/>
          <a:p>
            <a:endParaRPr lang="en-US"/>
          </a:p>
        </p:txBody>
      </p:sp>
      <p:sp>
        <p:nvSpPr>
          <p:cNvPr id="124" name="Google Shape;124;p1"/>
          <p:cNvSpPr/>
          <p:nvPr/>
        </p:nvSpPr>
        <p:spPr>
          <a:xfrm>
            <a:off x="330851" y="2227765"/>
            <a:ext cx="2045023" cy="26674"/>
          </a:xfrm>
          <a:custGeom>
            <a:avLst/>
            <a:gdLst/>
            <a:ahLst/>
            <a:cxnLst/>
            <a:rect l="l" t="t" r="r" b="b"/>
            <a:pathLst>
              <a:path w="5608320" h="73152" extrusionOk="0">
                <a:moveTo>
                  <a:pt x="0" y="0"/>
                </a:moveTo>
                <a:lnTo>
                  <a:pt x="5608320" y="0"/>
                </a:lnTo>
                <a:lnTo>
                  <a:pt x="5608320" y="73152"/>
                </a:lnTo>
                <a:lnTo>
                  <a:pt x="0" y="73152"/>
                </a:lnTo>
                <a:close/>
              </a:path>
            </a:pathLst>
          </a:custGeom>
          <a:solidFill>
            <a:srgbClr val="2E86C1"/>
          </a:solidFill>
          <a:ln>
            <a:noFill/>
          </a:ln>
        </p:spPr>
        <p:txBody>
          <a:bodyPr/>
          <a:lstStyle/>
          <a:p>
            <a:endParaRPr lang="en-US"/>
          </a:p>
        </p:txBody>
      </p:sp>
      <p:pic>
        <p:nvPicPr>
          <p:cNvPr id="125" name="Google Shape;125;p1"/>
          <p:cNvPicPr preferRelativeResize="0"/>
          <p:nvPr/>
        </p:nvPicPr>
        <p:blipFill rotWithShape="1">
          <a:blip r:embed="rId9">
            <a:alphaModFix/>
          </a:blip>
          <a:srcRect/>
          <a:stretch/>
        </p:blipFill>
        <p:spPr>
          <a:xfrm>
            <a:off x="332630" y="2282891"/>
            <a:ext cx="618842" cy="618842"/>
          </a:xfrm>
          <a:prstGeom prst="rect">
            <a:avLst/>
          </a:prstGeom>
          <a:noFill/>
          <a:ln>
            <a:noFill/>
          </a:ln>
        </p:spPr>
      </p:pic>
      <p:grpSp>
        <p:nvGrpSpPr>
          <p:cNvPr id="126" name="Google Shape;126;p1"/>
          <p:cNvGrpSpPr/>
          <p:nvPr/>
        </p:nvGrpSpPr>
        <p:grpSpPr>
          <a:xfrm>
            <a:off x="384200" y="2398646"/>
            <a:ext cx="515702" cy="380386"/>
            <a:chOff x="0" y="-19050"/>
            <a:chExt cx="1414272" cy="1043178"/>
          </a:xfrm>
        </p:grpSpPr>
        <p:sp>
          <p:nvSpPr>
            <p:cNvPr id="127" name="Google Shape;127;p1"/>
            <p:cNvSpPr/>
            <p:nvPr/>
          </p:nvSpPr>
          <p:spPr>
            <a:xfrm>
              <a:off x="0" y="0"/>
              <a:ext cx="1414272" cy="1024128"/>
            </a:xfrm>
            <a:custGeom>
              <a:avLst/>
              <a:gdLst/>
              <a:ahLst/>
              <a:cxnLst/>
              <a:rect l="l" t="t" r="r" b="b"/>
              <a:pathLst>
                <a:path w="1414272" h="1024128" extrusionOk="0">
                  <a:moveTo>
                    <a:pt x="0" y="0"/>
                  </a:moveTo>
                  <a:lnTo>
                    <a:pt x="1414272" y="0"/>
                  </a:lnTo>
                  <a:lnTo>
                    <a:pt x="1414272" y="1024128"/>
                  </a:lnTo>
                  <a:lnTo>
                    <a:pt x="0" y="1024128"/>
                  </a:lnTo>
                  <a:close/>
                </a:path>
              </a:pathLst>
            </a:custGeom>
            <a:blipFill rotWithShape="1">
              <a:blip r:embed="rId3">
                <a:alphaModFix amt="0"/>
              </a:blip>
              <a:stretch>
                <a:fillRect l="-42909" r="-42909"/>
              </a:stretch>
            </a:blipFill>
            <a:ln>
              <a:noFill/>
            </a:ln>
          </p:spPr>
          <p:txBody>
            <a:bodyPr/>
            <a:lstStyle/>
            <a:p>
              <a:endParaRPr lang="en-US"/>
            </a:p>
          </p:txBody>
        </p:sp>
        <p:sp>
          <p:nvSpPr>
            <p:cNvPr id="128" name="Google Shape;128;p1"/>
            <p:cNvSpPr txBox="1"/>
            <p:nvPr/>
          </p:nvSpPr>
          <p:spPr>
            <a:xfrm>
              <a:off x="0" y="-19050"/>
              <a:ext cx="1414272" cy="1043178"/>
            </a:xfrm>
            <a:prstGeom prst="rect">
              <a:avLst/>
            </a:prstGeom>
            <a:noFill/>
            <a:ln>
              <a:noFill/>
            </a:ln>
          </p:spPr>
          <p:txBody>
            <a:bodyPr spcFirstLastPara="1" wrap="square" lIns="0" tIns="0" rIns="0" bIns="0" anchor="ctr" anchorCtr="0">
              <a:noAutofit/>
            </a:bodyPr>
            <a:lstStyle/>
            <a:p>
              <a:pPr algn="ctr">
                <a:lnSpc>
                  <a:spcPct val="120000"/>
                </a:lnSpc>
              </a:pPr>
              <a:r>
                <a:rPr lang="en-US" sz="900" b="1">
                  <a:solidFill>
                    <a:srgbClr val="00205B"/>
                  </a:solidFill>
                </a:rPr>
                <a:t>72.7%</a:t>
              </a:r>
              <a:endParaRPr sz="700"/>
            </a:p>
          </p:txBody>
        </p:sp>
      </p:grpSp>
      <p:sp>
        <p:nvSpPr>
          <p:cNvPr id="129" name="Google Shape;129;p1"/>
          <p:cNvSpPr/>
          <p:nvPr/>
        </p:nvSpPr>
        <p:spPr>
          <a:xfrm>
            <a:off x="2464788" y="2227765"/>
            <a:ext cx="2045023" cy="925839"/>
          </a:xfrm>
          <a:custGeom>
            <a:avLst/>
            <a:gdLst/>
            <a:ahLst/>
            <a:cxnLst/>
            <a:rect l="l" t="t" r="r" b="b"/>
            <a:pathLst>
              <a:path w="5608320" h="2539042" extrusionOk="0">
                <a:moveTo>
                  <a:pt x="0" y="0"/>
                </a:moveTo>
                <a:lnTo>
                  <a:pt x="5608320" y="0"/>
                </a:lnTo>
                <a:lnTo>
                  <a:pt x="5608320" y="2539042"/>
                </a:lnTo>
                <a:lnTo>
                  <a:pt x="0" y="2539042"/>
                </a:lnTo>
                <a:close/>
              </a:path>
            </a:pathLst>
          </a:custGeom>
          <a:solidFill>
            <a:srgbClr val="FFFFFF"/>
          </a:solidFill>
          <a:ln>
            <a:noFill/>
          </a:ln>
        </p:spPr>
        <p:txBody>
          <a:bodyPr/>
          <a:lstStyle/>
          <a:p>
            <a:endParaRPr lang="en-US"/>
          </a:p>
        </p:txBody>
      </p:sp>
      <p:sp>
        <p:nvSpPr>
          <p:cNvPr id="130" name="Google Shape;130;p1"/>
          <p:cNvSpPr/>
          <p:nvPr/>
        </p:nvSpPr>
        <p:spPr>
          <a:xfrm>
            <a:off x="2464788" y="2227765"/>
            <a:ext cx="2045023" cy="26674"/>
          </a:xfrm>
          <a:custGeom>
            <a:avLst/>
            <a:gdLst/>
            <a:ahLst/>
            <a:cxnLst/>
            <a:rect l="l" t="t" r="r" b="b"/>
            <a:pathLst>
              <a:path w="5608320" h="73152" extrusionOk="0">
                <a:moveTo>
                  <a:pt x="0" y="0"/>
                </a:moveTo>
                <a:lnTo>
                  <a:pt x="5608320" y="0"/>
                </a:lnTo>
                <a:lnTo>
                  <a:pt x="5608320" y="73152"/>
                </a:lnTo>
                <a:lnTo>
                  <a:pt x="0" y="73152"/>
                </a:lnTo>
                <a:close/>
              </a:path>
            </a:pathLst>
          </a:custGeom>
          <a:solidFill>
            <a:srgbClr val="4B92DB"/>
          </a:solidFill>
          <a:ln>
            <a:noFill/>
          </a:ln>
        </p:spPr>
        <p:txBody>
          <a:bodyPr/>
          <a:lstStyle/>
          <a:p>
            <a:endParaRPr lang="en-US"/>
          </a:p>
        </p:txBody>
      </p:sp>
      <p:grpSp>
        <p:nvGrpSpPr>
          <p:cNvPr id="131" name="Google Shape;131;p1"/>
          <p:cNvGrpSpPr/>
          <p:nvPr/>
        </p:nvGrpSpPr>
        <p:grpSpPr>
          <a:xfrm>
            <a:off x="2518137" y="2309732"/>
            <a:ext cx="560159" cy="316367"/>
            <a:chOff x="0" y="-19050"/>
            <a:chExt cx="1536192" cy="867613"/>
          </a:xfrm>
        </p:grpSpPr>
        <p:sp>
          <p:nvSpPr>
            <p:cNvPr id="132" name="Google Shape;132;p1"/>
            <p:cNvSpPr/>
            <p:nvPr/>
          </p:nvSpPr>
          <p:spPr>
            <a:xfrm>
              <a:off x="0" y="0"/>
              <a:ext cx="1536192" cy="848562"/>
            </a:xfrm>
            <a:custGeom>
              <a:avLst/>
              <a:gdLst/>
              <a:ahLst/>
              <a:cxnLst/>
              <a:rect l="l" t="t" r="r" b="b"/>
              <a:pathLst>
                <a:path w="1536192" h="848562" extrusionOk="0">
                  <a:moveTo>
                    <a:pt x="0" y="0"/>
                  </a:moveTo>
                  <a:lnTo>
                    <a:pt x="1536192" y="0"/>
                  </a:lnTo>
                  <a:lnTo>
                    <a:pt x="1536192" y="848562"/>
                  </a:lnTo>
                  <a:lnTo>
                    <a:pt x="0" y="848562"/>
                  </a:lnTo>
                  <a:close/>
                </a:path>
              </a:pathLst>
            </a:custGeom>
            <a:blipFill rotWithShape="1">
              <a:blip r:embed="rId3">
                <a:alphaModFix amt="0"/>
              </a:blip>
              <a:stretch>
                <a:fillRect l="-20872" r="-20872"/>
              </a:stretch>
            </a:blipFill>
            <a:ln>
              <a:noFill/>
            </a:ln>
          </p:spPr>
          <p:txBody>
            <a:bodyPr/>
            <a:lstStyle/>
            <a:p>
              <a:endParaRPr lang="en-US"/>
            </a:p>
          </p:txBody>
        </p:sp>
        <p:sp>
          <p:nvSpPr>
            <p:cNvPr id="133" name="Google Shape;133;p1"/>
            <p:cNvSpPr txBox="1"/>
            <p:nvPr/>
          </p:nvSpPr>
          <p:spPr>
            <a:xfrm>
              <a:off x="0" y="-19050"/>
              <a:ext cx="1536192" cy="867613"/>
            </a:xfrm>
            <a:prstGeom prst="rect">
              <a:avLst/>
            </a:prstGeom>
            <a:noFill/>
            <a:ln>
              <a:noFill/>
            </a:ln>
          </p:spPr>
          <p:txBody>
            <a:bodyPr spcFirstLastPara="1" wrap="square" lIns="0" tIns="0" rIns="0" bIns="0" anchor="ctr" anchorCtr="0">
              <a:noAutofit/>
            </a:bodyPr>
            <a:lstStyle/>
            <a:p>
              <a:pPr algn="ctr">
                <a:lnSpc>
                  <a:spcPct val="120000"/>
                </a:lnSpc>
              </a:pPr>
              <a:r>
                <a:rPr lang="en-US" sz="1300" b="1">
                  <a:solidFill>
                    <a:srgbClr val="4B92DB"/>
                  </a:solidFill>
                </a:rPr>
                <a:t>$26.8</a:t>
              </a:r>
              <a:endParaRPr sz="700"/>
            </a:p>
          </p:txBody>
        </p:sp>
      </p:grpSp>
      <p:grpSp>
        <p:nvGrpSpPr>
          <p:cNvPr id="134" name="Google Shape;134;p1"/>
          <p:cNvGrpSpPr/>
          <p:nvPr/>
        </p:nvGrpSpPr>
        <p:grpSpPr>
          <a:xfrm>
            <a:off x="2518137" y="2581893"/>
            <a:ext cx="560159" cy="188248"/>
            <a:chOff x="0" y="-28575"/>
            <a:chExt cx="1536192" cy="516255"/>
          </a:xfrm>
        </p:grpSpPr>
        <p:sp>
          <p:nvSpPr>
            <p:cNvPr id="135" name="Google Shape;135;p1"/>
            <p:cNvSpPr/>
            <p:nvPr/>
          </p:nvSpPr>
          <p:spPr>
            <a:xfrm>
              <a:off x="0" y="0"/>
              <a:ext cx="1536192" cy="487680"/>
            </a:xfrm>
            <a:custGeom>
              <a:avLst/>
              <a:gdLst/>
              <a:ahLst/>
              <a:cxnLst/>
              <a:rect l="l" t="t" r="r" b="b"/>
              <a:pathLst>
                <a:path w="1536192" h="487680" extrusionOk="0">
                  <a:moveTo>
                    <a:pt x="0" y="0"/>
                  </a:moveTo>
                  <a:lnTo>
                    <a:pt x="1536192" y="0"/>
                  </a:lnTo>
                  <a:lnTo>
                    <a:pt x="1536192" y="487680"/>
                  </a:lnTo>
                  <a:lnTo>
                    <a:pt x="0" y="487680"/>
                  </a:lnTo>
                  <a:close/>
                </a:path>
              </a:pathLst>
            </a:custGeom>
            <a:blipFill rotWithShape="1">
              <a:blip r:embed="rId3">
                <a:alphaModFix amt="0"/>
              </a:blip>
              <a:stretch>
                <a:fillRect t="-11377" b="-11377"/>
              </a:stretch>
            </a:blipFill>
            <a:ln>
              <a:noFill/>
            </a:ln>
          </p:spPr>
          <p:txBody>
            <a:bodyPr/>
            <a:lstStyle/>
            <a:p>
              <a:endParaRPr lang="en-US"/>
            </a:p>
          </p:txBody>
        </p:sp>
        <p:sp>
          <p:nvSpPr>
            <p:cNvPr id="136" name="Google Shape;136;p1"/>
            <p:cNvSpPr txBox="1"/>
            <p:nvPr/>
          </p:nvSpPr>
          <p:spPr>
            <a:xfrm>
              <a:off x="0" y="-28575"/>
              <a:ext cx="1536192" cy="516255"/>
            </a:xfrm>
            <a:prstGeom prst="rect">
              <a:avLst/>
            </a:prstGeom>
            <a:noFill/>
            <a:ln>
              <a:noFill/>
            </a:ln>
          </p:spPr>
          <p:txBody>
            <a:bodyPr spcFirstLastPara="1" wrap="square" lIns="0" tIns="0" rIns="0" bIns="0" anchor="ctr" anchorCtr="0">
              <a:noAutofit/>
            </a:bodyPr>
            <a:lstStyle/>
            <a:p>
              <a:pPr algn="ctr">
                <a:lnSpc>
                  <a:spcPct val="120014"/>
                </a:lnSpc>
              </a:pPr>
              <a:r>
                <a:rPr lang="en-US" sz="700">
                  <a:solidFill>
                    <a:srgbClr val="3D5A80"/>
                  </a:solidFill>
                  <a:latin typeface="Calibri"/>
                  <a:ea typeface="Calibri"/>
                  <a:cs typeface="Calibri"/>
                  <a:sym typeface="Calibri"/>
                </a:rPr>
                <a:t>USD/m³</a:t>
              </a:r>
              <a:endParaRPr sz="700"/>
            </a:p>
          </p:txBody>
        </p:sp>
      </p:grpSp>
      <p:sp>
        <p:nvSpPr>
          <p:cNvPr id="137" name="Google Shape;137;p1"/>
          <p:cNvSpPr/>
          <p:nvPr/>
        </p:nvSpPr>
        <p:spPr>
          <a:xfrm>
            <a:off x="4598725" y="2227765"/>
            <a:ext cx="2045023" cy="925839"/>
          </a:xfrm>
          <a:custGeom>
            <a:avLst/>
            <a:gdLst/>
            <a:ahLst/>
            <a:cxnLst/>
            <a:rect l="l" t="t" r="r" b="b"/>
            <a:pathLst>
              <a:path w="5608320" h="2539042" extrusionOk="0">
                <a:moveTo>
                  <a:pt x="0" y="0"/>
                </a:moveTo>
                <a:lnTo>
                  <a:pt x="5608320" y="0"/>
                </a:lnTo>
                <a:lnTo>
                  <a:pt x="5608320" y="2539042"/>
                </a:lnTo>
                <a:lnTo>
                  <a:pt x="0" y="2539042"/>
                </a:lnTo>
                <a:close/>
              </a:path>
            </a:pathLst>
          </a:custGeom>
          <a:solidFill>
            <a:srgbClr val="FFFFFF"/>
          </a:solidFill>
          <a:ln>
            <a:noFill/>
          </a:ln>
        </p:spPr>
        <p:txBody>
          <a:bodyPr/>
          <a:lstStyle/>
          <a:p>
            <a:endParaRPr lang="en-US"/>
          </a:p>
        </p:txBody>
      </p:sp>
      <p:sp>
        <p:nvSpPr>
          <p:cNvPr id="138" name="Google Shape;138;p1"/>
          <p:cNvSpPr/>
          <p:nvPr/>
        </p:nvSpPr>
        <p:spPr>
          <a:xfrm>
            <a:off x="4598725" y="2227765"/>
            <a:ext cx="2045023" cy="26674"/>
          </a:xfrm>
          <a:custGeom>
            <a:avLst/>
            <a:gdLst/>
            <a:ahLst/>
            <a:cxnLst/>
            <a:rect l="l" t="t" r="r" b="b"/>
            <a:pathLst>
              <a:path w="5608320" h="73152" extrusionOk="0">
                <a:moveTo>
                  <a:pt x="0" y="0"/>
                </a:moveTo>
                <a:lnTo>
                  <a:pt x="5608320" y="0"/>
                </a:lnTo>
                <a:lnTo>
                  <a:pt x="5608320" y="73152"/>
                </a:lnTo>
                <a:lnTo>
                  <a:pt x="0" y="73152"/>
                </a:lnTo>
                <a:close/>
              </a:path>
            </a:pathLst>
          </a:custGeom>
          <a:solidFill>
            <a:srgbClr val="E67E22"/>
          </a:solidFill>
          <a:ln>
            <a:noFill/>
          </a:ln>
        </p:spPr>
        <p:txBody>
          <a:bodyPr/>
          <a:lstStyle/>
          <a:p>
            <a:endParaRPr lang="en-US"/>
          </a:p>
        </p:txBody>
      </p:sp>
      <p:pic>
        <p:nvPicPr>
          <p:cNvPr id="139" name="Google Shape;139;p1"/>
          <p:cNvPicPr preferRelativeResize="0"/>
          <p:nvPr/>
        </p:nvPicPr>
        <p:blipFill rotWithShape="1">
          <a:blip r:embed="rId10">
            <a:alphaModFix/>
          </a:blip>
          <a:srcRect/>
          <a:stretch/>
        </p:blipFill>
        <p:spPr>
          <a:xfrm>
            <a:off x="4600504" y="2282891"/>
            <a:ext cx="618842" cy="618842"/>
          </a:xfrm>
          <a:prstGeom prst="rect">
            <a:avLst/>
          </a:prstGeom>
          <a:noFill/>
          <a:ln>
            <a:noFill/>
          </a:ln>
        </p:spPr>
      </p:pic>
      <p:grpSp>
        <p:nvGrpSpPr>
          <p:cNvPr id="140" name="Google Shape;140;p1"/>
          <p:cNvGrpSpPr/>
          <p:nvPr/>
        </p:nvGrpSpPr>
        <p:grpSpPr>
          <a:xfrm>
            <a:off x="4652074" y="2398646"/>
            <a:ext cx="515702" cy="380386"/>
            <a:chOff x="0" y="-19050"/>
            <a:chExt cx="1414272" cy="1043178"/>
          </a:xfrm>
        </p:grpSpPr>
        <p:sp>
          <p:nvSpPr>
            <p:cNvPr id="141" name="Google Shape;141;p1"/>
            <p:cNvSpPr/>
            <p:nvPr/>
          </p:nvSpPr>
          <p:spPr>
            <a:xfrm>
              <a:off x="0" y="0"/>
              <a:ext cx="1414272" cy="1024128"/>
            </a:xfrm>
            <a:custGeom>
              <a:avLst/>
              <a:gdLst/>
              <a:ahLst/>
              <a:cxnLst/>
              <a:rect l="l" t="t" r="r" b="b"/>
              <a:pathLst>
                <a:path w="1414272" h="1024128" extrusionOk="0">
                  <a:moveTo>
                    <a:pt x="0" y="0"/>
                  </a:moveTo>
                  <a:lnTo>
                    <a:pt x="1414272" y="0"/>
                  </a:lnTo>
                  <a:lnTo>
                    <a:pt x="1414272" y="1024128"/>
                  </a:lnTo>
                  <a:lnTo>
                    <a:pt x="0" y="1024128"/>
                  </a:lnTo>
                  <a:close/>
                </a:path>
              </a:pathLst>
            </a:custGeom>
            <a:blipFill rotWithShape="1">
              <a:blip r:embed="rId3">
                <a:alphaModFix amt="0"/>
              </a:blip>
              <a:stretch>
                <a:fillRect l="-42909" r="-42909"/>
              </a:stretch>
            </a:blipFill>
            <a:ln>
              <a:noFill/>
            </a:ln>
          </p:spPr>
          <p:txBody>
            <a:bodyPr/>
            <a:lstStyle/>
            <a:p>
              <a:endParaRPr lang="en-US"/>
            </a:p>
          </p:txBody>
        </p:sp>
        <p:sp>
          <p:nvSpPr>
            <p:cNvPr id="142" name="Google Shape;142;p1"/>
            <p:cNvSpPr txBox="1"/>
            <p:nvPr/>
          </p:nvSpPr>
          <p:spPr>
            <a:xfrm>
              <a:off x="0" y="-19050"/>
              <a:ext cx="1414272" cy="1043178"/>
            </a:xfrm>
            <a:prstGeom prst="rect">
              <a:avLst/>
            </a:prstGeom>
            <a:noFill/>
            <a:ln>
              <a:noFill/>
            </a:ln>
          </p:spPr>
          <p:txBody>
            <a:bodyPr spcFirstLastPara="1" wrap="square" lIns="0" tIns="0" rIns="0" bIns="0" anchor="ctr" anchorCtr="0">
              <a:noAutofit/>
            </a:bodyPr>
            <a:lstStyle/>
            <a:p>
              <a:pPr algn="ctr">
                <a:lnSpc>
                  <a:spcPct val="120000"/>
                </a:lnSpc>
              </a:pPr>
              <a:r>
                <a:rPr lang="en-US" sz="900" b="1">
                  <a:solidFill>
                    <a:srgbClr val="00205B"/>
                  </a:solidFill>
                </a:rPr>
                <a:t>12.2%</a:t>
              </a:r>
              <a:endParaRPr sz="700"/>
            </a:p>
          </p:txBody>
        </p:sp>
      </p:grpSp>
      <p:sp>
        <p:nvSpPr>
          <p:cNvPr id="143" name="Google Shape;143;p1"/>
          <p:cNvSpPr/>
          <p:nvPr/>
        </p:nvSpPr>
        <p:spPr>
          <a:xfrm>
            <a:off x="6732662" y="2227765"/>
            <a:ext cx="2045023" cy="925839"/>
          </a:xfrm>
          <a:custGeom>
            <a:avLst/>
            <a:gdLst/>
            <a:ahLst/>
            <a:cxnLst/>
            <a:rect l="l" t="t" r="r" b="b"/>
            <a:pathLst>
              <a:path w="5608320" h="2539042" extrusionOk="0">
                <a:moveTo>
                  <a:pt x="0" y="0"/>
                </a:moveTo>
                <a:lnTo>
                  <a:pt x="5608320" y="0"/>
                </a:lnTo>
                <a:lnTo>
                  <a:pt x="5608320" y="2539042"/>
                </a:lnTo>
                <a:lnTo>
                  <a:pt x="0" y="2539042"/>
                </a:lnTo>
                <a:close/>
              </a:path>
            </a:pathLst>
          </a:custGeom>
          <a:solidFill>
            <a:srgbClr val="FFFFFF"/>
          </a:solidFill>
          <a:ln>
            <a:noFill/>
          </a:ln>
        </p:spPr>
        <p:txBody>
          <a:bodyPr/>
          <a:lstStyle/>
          <a:p>
            <a:endParaRPr lang="en-US"/>
          </a:p>
        </p:txBody>
      </p:sp>
      <p:sp>
        <p:nvSpPr>
          <p:cNvPr id="144" name="Google Shape;144;p1"/>
          <p:cNvSpPr/>
          <p:nvPr/>
        </p:nvSpPr>
        <p:spPr>
          <a:xfrm>
            <a:off x="6732662" y="2227765"/>
            <a:ext cx="2045023" cy="26674"/>
          </a:xfrm>
          <a:custGeom>
            <a:avLst/>
            <a:gdLst/>
            <a:ahLst/>
            <a:cxnLst/>
            <a:rect l="l" t="t" r="r" b="b"/>
            <a:pathLst>
              <a:path w="5608320" h="73152" extrusionOk="0">
                <a:moveTo>
                  <a:pt x="0" y="0"/>
                </a:moveTo>
                <a:lnTo>
                  <a:pt x="5608320" y="0"/>
                </a:lnTo>
                <a:lnTo>
                  <a:pt x="5608320" y="73152"/>
                </a:lnTo>
                <a:lnTo>
                  <a:pt x="0" y="73152"/>
                </a:lnTo>
                <a:close/>
              </a:path>
            </a:pathLst>
          </a:custGeom>
          <a:solidFill>
            <a:srgbClr val="2E86C1"/>
          </a:solidFill>
          <a:ln>
            <a:noFill/>
          </a:ln>
        </p:spPr>
        <p:txBody>
          <a:bodyPr/>
          <a:lstStyle/>
          <a:p>
            <a:endParaRPr lang="en-US"/>
          </a:p>
        </p:txBody>
      </p:sp>
      <p:pic>
        <p:nvPicPr>
          <p:cNvPr id="145" name="Google Shape;145;p1"/>
          <p:cNvPicPr preferRelativeResize="0"/>
          <p:nvPr/>
        </p:nvPicPr>
        <p:blipFill rotWithShape="1">
          <a:blip r:embed="rId11">
            <a:alphaModFix/>
          </a:blip>
          <a:srcRect/>
          <a:stretch/>
        </p:blipFill>
        <p:spPr>
          <a:xfrm>
            <a:off x="6734440" y="2282891"/>
            <a:ext cx="618842" cy="618842"/>
          </a:xfrm>
          <a:prstGeom prst="rect">
            <a:avLst/>
          </a:prstGeom>
          <a:noFill/>
          <a:ln>
            <a:noFill/>
          </a:ln>
        </p:spPr>
      </p:pic>
      <p:grpSp>
        <p:nvGrpSpPr>
          <p:cNvPr id="146" name="Google Shape;146;p1"/>
          <p:cNvGrpSpPr/>
          <p:nvPr/>
        </p:nvGrpSpPr>
        <p:grpSpPr>
          <a:xfrm>
            <a:off x="6786010" y="2398646"/>
            <a:ext cx="515702" cy="380386"/>
            <a:chOff x="0" y="-19050"/>
            <a:chExt cx="1414272" cy="1043178"/>
          </a:xfrm>
        </p:grpSpPr>
        <p:sp>
          <p:nvSpPr>
            <p:cNvPr id="147" name="Google Shape;147;p1"/>
            <p:cNvSpPr/>
            <p:nvPr/>
          </p:nvSpPr>
          <p:spPr>
            <a:xfrm>
              <a:off x="0" y="0"/>
              <a:ext cx="1414272" cy="1024128"/>
            </a:xfrm>
            <a:custGeom>
              <a:avLst/>
              <a:gdLst/>
              <a:ahLst/>
              <a:cxnLst/>
              <a:rect l="l" t="t" r="r" b="b"/>
              <a:pathLst>
                <a:path w="1414272" h="1024128" extrusionOk="0">
                  <a:moveTo>
                    <a:pt x="0" y="0"/>
                  </a:moveTo>
                  <a:lnTo>
                    <a:pt x="1414272" y="0"/>
                  </a:lnTo>
                  <a:lnTo>
                    <a:pt x="1414272" y="1024128"/>
                  </a:lnTo>
                  <a:lnTo>
                    <a:pt x="0" y="1024128"/>
                  </a:lnTo>
                  <a:close/>
                </a:path>
              </a:pathLst>
            </a:custGeom>
            <a:blipFill rotWithShape="1">
              <a:blip r:embed="rId3">
                <a:alphaModFix amt="0"/>
              </a:blip>
              <a:stretch>
                <a:fillRect l="-42909" r="-42909"/>
              </a:stretch>
            </a:blipFill>
            <a:ln>
              <a:noFill/>
            </a:ln>
          </p:spPr>
          <p:txBody>
            <a:bodyPr/>
            <a:lstStyle/>
            <a:p>
              <a:endParaRPr lang="en-US"/>
            </a:p>
          </p:txBody>
        </p:sp>
        <p:sp>
          <p:nvSpPr>
            <p:cNvPr id="148" name="Google Shape;148;p1"/>
            <p:cNvSpPr txBox="1"/>
            <p:nvPr/>
          </p:nvSpPr>
          <p:spPr>
            <a:xfrm>
              <a:off x="0" y="-19050"/>
              <a:ext cx="1414272" cy="1043178"/>
            </a:xfrm>
            <a:prstGeom prst="rect">
              <a:avLst/>
            </a:prstGeom>
            <a:noFill/>
            <a:ln>
              <a:noFill/>
            </a:ln>
          </p:spPr>
          <p:txBody>
            <a:bodyPr spcFirstLastPara="1" wrap="square" lIns="0" tIns="0" rIns="0" bIns="0" anchor="ctr" anchorCtr="0">
              <a:noAutofit/>
            </a:bodyPr>
            <a:lstStyle/>
            <a:p>
              <a:pPr algn="ctr">
                <a:lnSpc>
                  <a:spcPct val="120000"/>
                </a:lnSpc>
              </a:pPr>
              <a:r>
                <a:rPr lang="en-US" sz="900" b="1">
                  <a:solidFill>
                    <a:srgbClr val="00205B"/>
                  </a:solidFill>
                </a:rPr>
                <a:t>48.9%</a:t>
              </a:r>
              <a:endParaRPr sz="700"/>
            </a:p>
          </p:txBody>
        </p:sp>
      </p:grpSp>
      <p:sp>
        <p:nvSpPr>
          <p:cNvPr id="149" name="Google Shape;149;p1"/>
          <p:cNvSpPr/>
          <p:nvPr/>
        </p:nvSpPr>
        <p:spPr>
          <a:xfrm>
            <a:off x="332519" y="3229803"/>
            <a:ext cx="2045023" cy="909798"/>
          </a:xfrm>
          <a:custGeom>
            <a:avLst/>
            <a:gdLst/>
            <a:ahLst/>
            <a:cxnLst/>
            <a:rect l="l" t="t" r="r" b="b"/>
            <a:pathLst>
              <a:path w="5608320" h="2495051" extrusionOk="0">
                <a:moveTo>
                  <a:pt x="0" y="0"/>
                </a:moveTo>
                <a:lnTo>
                  <a:pt x="5608320" y="0"/>
                </a:lnTo>
                <a:lnTo>
                  <a:pt x="5608320" y="2495051"/>
                </a:lnTo>
                <a:lnTo>
                  <a:pt x="0" y="2495051"/>
                </a:lnTo>
                <a:close/>
              </a:path>
            </a:pathLst>
          </a:custGeom>
          <a:solidFill>
            <a:srgbClr val="FFFFFF"/>
          </a:solidFill>
          <a:ln>
            <a:noFill/>
          </a:ln>
        </p:spPr>
        <p:txBody>
          <a:bodyPr/>
          <a:lstStyle/>
          <a:p>
            <a:endParaRPr lang="en-US"/>
          </a:p>
        </p:txBody>
      </p:sp>
      <p:sp>
        <p:nvSpPr>
          <p:cNvPr id="150" name="Google Shape;150;p1"/>
          <p:cNvSpPr/>
          <p:nvPr/>
        </p:nvSpPr>
        <p:spPr>
          <a:xfrm>
            <a:off x="332519" y="3229803"/>
            <a:ext cx="2045023" cy="26674"/>
          </a:xfrm>
          <a:custGeom>
            <a:avLst/>
            <a:gdLst/>
            <a:ahLst/>
            <a:cxnLst/>
            <a:rect l="l" t="t" r="r" b="b"/>
            <a:pathLst>
              <a:path w="5608320" h="73152" extrusionOk="0">
                <a:moveTo>
                  <a:pt x="0" y="0"/>
                </a:moveTo>
                <a:lnTo>
                  <a:pt x="5608320" y="0"/>
                </a:lnTo>
                <a:lnTo>
                  <a:pt x="5608320" y="73152"/>
                </a:lnTo>
                <a:lnTo>
                  <a:pt x="0" y="73152"/>
                </a:lnTo>
                <a:close/>
              </a:path>
            </a:pathLst>
          </a:custGeom>
          <a:solidFill>
            <a:srgbClr val="27AE60"/>
          </a:solidFill>
          <a:ln>
            <a:noFill/>
          </a:ln>
        </p:spPr>
        <p:txBody>
          <a:bodyPr/>
          <a:lstStyle/>
          <a:p>
            <a:endParaRPr lang="en-US"/>
          </a:p>
        </p:txBody>
      </p:sp>
      <p:pic>
        <p:nvPicPr>
          <p:cNvPr id="151" name="Google Shape;151;p1"/>
          <p:cNvPicPr preferRelativeResize="0"/>
          <p:nvPr/>
        </p:nvPicPr>
        <p:blipFill rotWithShape="1">
          <a:blip r:embed="rId12">
            <a:alphaModFix/>
          </a:blip>
          <a:srcRect/>
          <a:stretch/>
        </p:blipFill>
        <p:spPr>
          <a:xfrm>
            <a:off x="334297" y="3284930"/>
            <a:ext cx="618842" cy="618842"/>
          </a:xfrm>
          <a:prstGeom prst="rect">
            <a:avLst/>
          </a:prstGeom>
          <a:noFill/>
          <a:ln>
            <a:noFill/>
          </a:ln>
        </p:spPr>
      </p:pic>
      <p:grpSp>
        <p:nvGrpSpPr>
          <p:cNvPr id="152" name="Google Shape;152;p1"/>
          <p:cNvGrpSpPr/>
          <p:nvPr/>
        </p:nvGrpSpPr>
        <p:grpSpPr>
          <a:xfrm>
            <a:off x="385867" y="3400685"/>
            <a:ext cx="515702" cy="380386"/>
            <a:chOff x="0" y="-19050"/>
            <a:chExt cx="1414272" cy="1043178"/>
          </a:xfrm>
        </p:grpSpPr>
        <p:sp>
          <p:nvSpPr>
            <p:cNvPr id="153" name="Google Shape;153;p1"/>
            <p:cNvSpPr/>
            <p:nvPr/>
          </p:nvSpPr>
          <p:spPr>
            <a:xfrm>
              <a:off x="0" y="0"/>
              <a:ext cx="1414272" cy="1024128"/>
            </a:xfrm>
            <a:custGeom>
              <a:avLst/>
              <a:gdLst/>
              <a:ahLst/>
              <a:cxnLst/>
              <a:rect l="l" t="t" r="r" b="b"/>
              <a:pathLst>
                <a:path w="1414272" h="1024128" extrusionOk="0">
                  <a:moveTo>
                    <a:pt x="0" y="0"/>
                  </a:moveTo>
                  <a:lnTo>
                    <a:pt x="1414272" y="0"/>
                  </a:lnTo>
                  <a:lnTo>
                    <a:pt x="1414272" y="1024128"/>
                  </a:lnTo>
                  <a:lnTo>
                    <a:pt x="0" y="1024128"/>
                  </a:lnTo>
                  <a:close/>
                </a:path>
              </a:pathLst>
            </a:custGeom>
            <a:blipFill rotWithShape="1">
              <a:blip r:embed="rId3">
                <a:alphaModFix amt="0"/>
              </a:blip>
              <a:stretch>
                <a:fillRect l="-42909" r="-42909"/>
              </a:stretch>
            </a:blipFill>
            <a:ln>
              <a:noFill/>
            </a:ln>
          </p:spPr>
          <p:txBody>
            <a:bodyPr/>
            <a:lstStyle/>
            <a:p>
              <a:endParaRPr lang="en-US"/>
            </a:p>
          </p:txBody>
        </p:sp>
        <p:sp>
          <p:nvSpPr>
            <p:cNvPr id="154" name="Google Shape;154;p1"/>
            <p:cNvSpPr txBox="1"/>
            <p:nvPr/>
          </p:nvSpPr>
          <p:spPr>
            <a:xfrm>
              <a:off x="0" y="-19050"/>
              <a:ext cx="1414272" cy="1043178"/>
            </a:xfrm>
            <a:prstGeom prst="rect">
              <a:avLst/>
            </a:prstGeom>
            <a:noFill/>
            <a:ln>
              <a:noFill/>
            </a:ln>
          </p:spPr>
          <p:txBody>
            <a:bodyPr spcFirstLastPara="1" wrap="square" lIns="0" tIns="0" rIns="0" bIns="0" anchor="ctr" anchorCtr="0">
              <a:noAutofit/>
            </a:bodyPr>
            <a:lstStyle/>
            <a:p>
              <a:pPr algn="ctr">
                <a:lnSpc>
                  <a:spcPct val="120000"/>
                </a:lnSpc>
              </a:pPr>
              <a:r>
                <a:rPr lang="en-US" sz="900" b="1">
                  <a:solidFill>
                    <a:srgbClr val="00205B"/>
                  </a:solidFill>
                </a:rPr>
                <a:t>71.6%</a:t>
              </a:r>
              <a:endParaRPr sz="700"/>
            </a:p>
          </p:txBody>
        </p:sp>
      </p:grpSp>
      <p:sp>
        <p:nvSpPr>
          <p:cNvPr id="155" name="Google Shape;155;p1"/>
          <p:cNvSpPr/>
          <p:nvPr/>
        </p:nvSpPr>
        <p:spPr>
          <a:xfrm>
            <a:off x="2464788" y="3229803"/>
            <a:ext cx="2045023" cy="909798"/>
          </a:xfrm>
          <a:custGeom>
            <a:avLst/>
            <a:gdLst/>
            <a:ahLst/>
            <a:cxnLst/>
            <a:rect l="l" t="t" r="r" b="b"/>
            <a:pathLst>
              <a:path w="5608320" h="2495051" extrusionOk="0">
                <a:moveTo>
                  <a:pt x="0" y="0"/>
                </a:moveTo>
                <a:lnTo>
                  <a:pt x="5608320" y="0"/>
                </a:lnTo>
                <a:lnTo>
                  <a:pt x="5608320" y="2495051"/>
                </a:lnTo>
                <a:lnTo>
                  <a:pt x="0" y="2495051"/>
                </a:lnTo>
                <a:close/>
              </a:path>
            </a:pathLst>
          </a:custGeom>
          <a:solidFill>
            <a:srgbClr val="FFFFFF"/>
          </a:solidFill>
          <a:ln>
            <a:noFill/>
          </a:ln>
        </p:spPr>
        <p:txBody>
          <a:bodyPr/>
          <a:lstStyle/>
          <a:p>
            <a:endParaRPr lang="en-US"/>
          </a:p>
        </p:txBody>
      </p:sp>
      <p:sp>
        <p:nvSpPr>
          <p:cNvPr id="156" name="Google Shape;156;p1"/>
          <p:cNvSpPr/>
          <p:nvPr/>
        </p:nvSpPr>
        <p:spPr>
          <a:xfrm>
            <a:off x="2464788" y="3229803"/>
            <a:ext cx="2045023" cy="26674"/>
          </a:xfrm>
          <a:custGeom>
            <a:avLst/>
            <a:gdLst/>
            <a:ahLst/>
            <a:cxnLst/>
            <a:rect l="l" t="t" r="r" b="b"/>
            <a:pathLst>
              <a:path w="5608320" h="73152" extrusionOk="0">
                <a:moveTo>
                  <a:pt x="0" y="0"/>
                </a:moveTo>
                <a:lnTo>
                  <a:pt x="5608320" y="0"/>
                </a:lnTo>
                <a:lnTo>
                  <a:pt x="5608320" y="73152"/>
                </a:lnTo>
                <a:lnTo>
                  <a:pt x="0" y="73152"/>
                </a:lnTo>
                <a:close/>
              </a:path>
            </a:pathLst>
          </a:custGeom>
          <a:solidFill>
            <a:srgbClr val="4B92DB"/>
          </a:solidFill>
          <a:ln>
            <a:noFill/>
          </a:ln>
        </p:spPr>
        <p:txBody>
          <a:bodyPr/>
          <a:lstStyle/>
          <a:p>
            <a:endParaRPr lang="en-US"/>
          </a:p>
        </p:txBody>
      </p:sp>
      <p:grpSp>
        <p:nvGrpSpPr>
          <p:cNvPr id="157" name="Google Shape;157;p1"/>
          <p:cNvGrpSpPr/>
          <p:nvPr/>
        </p:nvGrpSpPr>
        <p:grpSpPr>
          <a:xfrm>
            <a:off x="2518137" y="3311771"/>
            <a:ext cx="560159" cy="316367"/>
            <a:chOff x="0" y="-19050"/>
            <a:chExt cx="1536192" cy="867613"/>
          </a:xfrm>
        </p:grpSpPr>
        <p:sp>
          <p:nvSpPr>
            <p:cNvPr id="158" name="Google Shape;158;p1"/>
            <p:cNvSpPr/>
            <p:nvPr/>
          </p:nvSpPr>
          <p:spPr>
            <a:xfrm>
              <a:off x="0" y="0"/>
              <a:ext cx="1536192" cy="848562"/>
            </a:xfrm>
            <a:custGeom>
              <a:avLst/>
              <a:gdLst/>
              <a:ahLst/>
              <a:cxnLst/>
              <a:rect l="l" t="t" r="r" b="b"/>
              <a:pathLst>
                <a:path w="1536192" h="848562" extrusionOk="0">
                  <a:moveTo>
                    <a:pt x="0" y="0"/>
                  </a:moveTo>
                  <a:lnTo>
                    <a:pt x="1536192" y="0"/>
                  </a:lnTo>
                  <a:lnTo>
                    <a:pt x="1536192" y="848562"/>
                  </a:lnTo>
                  <a:lnTo>
                    <a:pt x="0" y="848562"/>
                  </a:lnTo>
                  <a:close/>
                </a:path>
              </a:pathLst>
            </a:custGeom>
            <a:blipFill rotWithShape="1">
              <a:blip r:embed="rId3">
                <a:alphaModFix amt="0"/>
              </a:blip>
              <a:stretch>
                <a:fillRect l="-20872" r="-20872"/>
              </a:stretch>
            </a:blipFill>
            <a:ln>
              <a:noFill/>
            </a:ln>
          </p:spPr>
          <p:txBody>
            <a:bodyPr/>
            <a:lstStyle/>
            <a:p>
              <a:endParaRPr lang="en-US"/>
            </a:p>
          </p:txBody>
        </p:sp>
        <p:sp>
          <p:nvSpPr>
            <p:cNvPr id="159" name="Google Shape;159;p1"/>
            <p:cNvSpPr txBox="1"/>
            <p:nvPr/>
          </p:nvSpPr>
          <p:spPr>
            <a:xfrm>
              <a:off x="0" y="-19050"/>
              <a:ext cx="1536192" cy="867613"/>
            </a:xfrm>
            <a:prstGeom prst="rect">
              <a:avLst/>
            </a:prstGeom>
            <a:noFill/>
            <a:ln>
              <a:noFill/>
            </a:ln>
          </p:spPr>
          <p:txBody>
            <a:bodyPr spcFirstLastPara="1" wrap="square" lIns="0" tIns="0" rIns="0" bIns="0" anchor="ctr" anchorCtr="0">
              <a:noAutofit/>
            </a:bodyPr>
            <a:lstStyle/>
            <a:p>
              <a:pPr algn="ctr">
                <a:lnSpc>
                  <a:spcPct val="120000"/>
                </a:lnSpc>
              </a:pPr>
              <a:r>
                <a:rPr lang="en-US" sz="1300" b="1">
                  <a:solidFill>
                    <a:srgbClr val="4B92DB"/>
                  </a:solidFill>
                </a:rPr>
                <a:t>$54.7M</a:t>
              </a:r>
              <a:endParaRPr sz="700"/>
            </a:p>
          </p:txBody>
        </p:sp>
      </p:grpSp>
      <p:grpSp>
        <p:nvGrpSpPr>
          <p:cNvPr id="160" name="Google Shape;160;p1"/>
          <p:cNvGrpSpPr/>
          <p:nvPr/>
        </p:nvGrpSpPr>
        <p:grpSpPr>
          <a:xfrm>
            <a:off x="2518137" y="3583931"/>
            <a:ext cx="560159" cy="188248"/>
            <a:chOff x="0" y="-28575"/>
            <a:chExt cx="1536192" cy="516255"/>
          </a:xfrm>
        </p:grpSpPr>
        <p:sp>
          <p:nvSpPr>
            <p:cNvPr id="161" name="Google Shape;161;p1"/>
            <p:cNvSpPr/>
            <p:nvPr/>
          </p:nvSpPr>
          <p:spPr>
            <a:xfrm>
              <a:off x="0" y="0"/>
              <a:ext cx="1536192" cy="487680"/>
            </a:xfrm>
            <a:custGeom>
              <a:avLst/>
              <a:gdLst/>
              <a:ahLst/>
              <a:cxnLst/>
              <a:rect l="l" t="t" r="r" b="b"/>
              <a:pathLst>
                <a:path w="1536192" h="487680" extrusionOk="0">
                  <a:moveTo>
                    <a:pt x="0" y="0"/>
                  </a:moveTo>
                  <a:lnTo>
                    <a:pt x="1536192" y="0"/>
                  </a:lnTo>
                  <a:lnTo>
                    <a:pt x="1536192" y="487680"/>
                  </a:lnTo>
                  <a:lnTo>
                    <a:pt x="0" y="487680"/>
                  </a:lnTo>
                  <a:close/>
                </a:path>
              </a:pathLst>
            </a:custGeom>
            <a:blipFill rotWithShape="1">
              <a:blip r:embed="rId3">
                <a:alphaModFix amt="0"/>
              </a:blip>
              <a:stretch>
                <a:fillRect t="-11377" b="-11377"/>
              </a:stretch>
            </a:blipFill>
            <a:ln>
              <a:noFill/>
            </a:ln>
          </p:spPr>
          <p:txBody>
            <a:bodyPr/>
            <a:lstStyle/>
            <a:p>
              <a:endParaRPr lang="en-US"/>
            </a:p>
          </p:txBody>
        </p:sp>
        <p:sp>
          <p:nvSpPr>
            <p:cNvPr id="162" name="Google Shape;162;p1"/>
            <p:cNvSpPr txBox="1"/>
            <p:nvPr/>
          </p:nvSpPr>
          <p:spPr>
            <a:xfrm>
              <a:off x="0" y="-28575"/>
              <a:ext cx="1536192" cy="516255"/>
            </a:xfrm>
            <a:prstGeom prst="rect">
              <a:avLst/>
            </a:prstGeom>
            <a:noFill/>
            <a:ln>
              <a:noFill/>
            </a:ln>
          </p:spPr>
          <p:txBody>
            <a:bodyPr spcFirstLastPara="1" wrap="square" lIns="0" tIns="0" rIns="0" bIns="0" anchor="ctr" anchorCtr="0">
              <a:noAutofit/>
            </a:bodyPr>
            <a:lstStyle/>
            <a:p>
              <a:pPr algn="ctr">
                <a:lnSpc>
                  <a:spcPct val="120014"/>
                </a:lnSpc>
              </a:pPr>
              <a:r>
                <a:rPr lang="en-US" sz="700">
                  <a:solidFill>
                    <a:srgbClr val="3D5A80"/>
                  </a:solidFill>
                  <a:latin typeface="Calibri"/>
                  <a:ea typeface="Calibri"/>
                  <a:cs typeface="Calibri"/>
                  <a:sym typeface="Calibri"/>
                </a:rPr>
                <a:t>avg/country</a:t>
              </a:r>
              <a:endParaRPr sz="700"/>
            </a:p>
          </p:txBody>
        </p:sp>
      </p:grpSp>
      <p:sp>
        <p:nvSpPr>
          <p:cNvPr id="163" name="Google Shape;163;p1"/>
          <p:cNvSpPr/>
          <p:nvPr/>
        </p:nvSpPr>
        <p:spPr>
          <a:xfrm>
            <a:off x="4598725" y="3229803"/>
            <a:ext cx="2045023" cy="909798"/>
          </a:xfrm>
          <a:custGeom>
            <a:avLst/>
            <a:gdLst/>
            <a:ahLst/>
            <a:cxnLst/>
            <a:rect l="l" t="t" r="r" b="b"/>
            <a:pathLst>
              <a:path w="5608320" h="2495051" extrusionOk="0">
                <a:moveTo>
                  <a:pt x="0" y="0"/>
                </a:moveTo>
                <a:lnTo>
                  <a:pt x="5608320" y="0"/>
                </a:lnTo>
                <a:lnTo>
                  <a:pt x="5608320" y="2495051"/>
                </a:lnTo>
                <a:lnTo>
                  <a:pt x="0" y="2495051"/>
                </a:lnTo>
                <a:close/>
              </a:path>
            </a:pathLst>
          </a:custGeom>
          <a:solidFill>
            <a:srgbClr val="FFFFFF"/>
          </a:solidFill>
          <a:ln>
            <a:noFill/>
          </a:ln>
        </p:spPr>
        <p:txBody>
          <a:bodyPr/>
          <a:lstStyle/>
          <a:p>
            <a:endParaRPr lang="en-US"/>
          </a:p>
        </p:txBody>
      </p:sp>
      <p:sp>
        <p:nvSpPr>
          <p:cNvPr id="164" name="Google Shape;164;p1"/>
          <p:cNvSpPr/>
          <p:nvPr/>
        </p:nvSpPr>
        <p:spPr>
          <a:xfrm>
            <a:off x="4598725" y="3229803"/>
            <a:ext cx="2045023" cy="26674"/>
          </a:xfrm>
          <a:custGeom>
            <a:avLst/>
            <a:gdLst/>
            <a:ahLst/>
            <a:cxnLst/>
            <a:rect l="l" t="t" r="r" b="b"/>
            <a:pathLst>
              <a:path w="5608320" h="73152" extrusionOk="0">
                <a:moveTo>
                  <a:pt x="0" y="0"/>
                </a:moveTo>
                <a:lnTo>
                  <a:pt x="5608320" y="0"/>
                </a:lnTo>
                <a:lnTo>
                  <a:pt x="5608320" y="73152"/>
                </a:lnTo>
                <a:lnTo>
                  <a:pt x="0" y="73152"/>
                </a:lnTo>
                <a:close/>
              </a:path>
            </a:pathLst>
          </a:custGeom>
          <a:solidFill>
            <a:srgbClr val="7F8C8D"/>
          </a:solidFill>
          <a:ln>
            <a:noFill/>
          </a:ln>
        </p:spPr>
        <p:txBody>
          <a:bodyPr/>
          <a:lstStyle/>
          <a:p>
            <a:endParaRPr lang="en-US"/>
          </a:p>
        </p:txBody>
      </p:sp>
      <p:pic>
        <p:nvPicPr>
          <p:cNvPr id="165" name="Google Shape;165;p1"/>
          <p:cNvPicPr preferRelativeResize="0"/>
          <p:nvPr/>
        </p:nvPicPr>
        <p:blipFill rotWithShape="1">
          <a:blip r:embed="rId13">
            <a:alphaModFix/>
          </a:blip>
          <a:srcRect/>
          <a:stretch/>
        </p:blipFill>
        <p:spPr>
          <a:xfrm>
            <a:off x="4600504" y="3284930"/>
            <a:ext cx="618842" cy="618842"/>
          </a:xfrm>
          <a:prstGeom prst="rect">
            <a:avLst/>
          </a:prstGeom>
          <a:noFill/>
          <a:ln>
            <a:noFill/>
          </a:ln>
        </p:spPr>
      </p:pic>
      <p:grpSp>
        <p:nvGrpSpPr>
          <p:cNvPr id="166" name="Google Shape;166;p1"/>
          <p:cNvGrpSpPr/>
          <p:nvPr/>
        </p:nvGrpSpPr>
        <p:grpSpPr>
          <a:xfrm>
            <a:off x="4652074" y="3400685"/>
            <a:ext cx="515702" cy="380386"/>
            <a:chOff x="0" y="-19050"/>
            <a:chExt cx="1414272" cy="1043178"/>
          </a:xfrm>
        </p:grpSpPr>
        <p:sp>
          <p:nvSpPr>
            <p:cNvPr id="167" name="Google Shape;167;p1"/>
            <p:cNvSpPr/>
            <p:nvPr/>
          </p:nvSpPr>
          <p:spPr>
            <a:xfrm>
              <a:off x="0" y="0"/>
              <a:ext cx="1414272" cy="1024128"/>
            </a:xfrm>
            <a:custGeom>
              <a:avLst/>
              <a:gdLst/>
              <a:ahLst/>
              <a:cxnLst/>
              <a:rect l="l" t="t" r="r" b="b"/>
              <a:pathLst>
                <a:path w="1414272" h="1024128" extrusionOk="0">
                  <a:moveTo>
                    <a:pt x="0" y="0"/>
                  </a:moveTo>
                  <a:lnTo>
                    <a:pt x="1414272" y="0"/>
                  </a:lnTo>
                  <a:lnTo>
                    <a:pt x="1414272" y="1024128"/>
                  </a:lnTo>
                  <a:lnTo>
                    <a:pt x="0" y="1024128"/>
                  </a:lnTo>
                  <a:close/>
                </a:path>
              </a:pathLst>
            </a:custGeom>
            <a:blipFill rotWithShape="1">
              <a:blip r:embed="rId3">
                <a:alphaModFix amt="0"/>
              </a:blip>
              <a:stretch>
                <a:fillRect l="-42909" r="-42909"/>
              </a:stretch>
            </a:blipFill>
            <a:ln>
              <a:noFill/>
            </a:ln>
          </p:spPr>
          <p:txBody>
            <a:bodyPr/>
            <a:lstStyle/>
            <a:p>
              <a:endParaRPr lang="en-US"/>
            </a:p>
          </p:txBody>
        </p:sp>
        <p:sp>
          <p:nvSpPr>
            <p:cNvPr id="168" name="Google Shape;168;p1"/>
            <p:cNvSpPr txBox="1"/>
            <p:nvPr/>
          </p:nvSpPr>
          <p:spPr>
            <a:xfrm>
              <a:off x="0" y="-19050"/>
              <a:ext cx="1414272" cy="1043178"/>
            </a:xfrm>
            <a:prstGeom prst="rect">
              <a:avLst/>
            </a:prstGeom>
            <a:noFill/>
            <a:ln>
              <a:noFill/>
            </a:ln>
          </p:spPr>
          <p:txBody>
            <a:bodyPr spcFirstLastPara="1" wrap="square" lIns="0" tIns="0" rIns="0" bIns="0" anchor="ctr" anchorCtr="0">
              <a:noAutofit/>
            </a:bodyPr>
            <a:lstStyle/>
            <a:p>
              <a:pPr algn="ctr">
                <a:lnSpc>
                  <a:spcPct val="120000"/>
                </a:lnSpc>
              </a:pPr>
              <a:r>
                <a:rPr lang="en-US" sz="900" b="1">
                  <a:solidFill>
                    <a:srgbClr val="00205B"/>
                  </a:solidFill>
                </a:rPr>
                <a:t>1.87/3</a:t>
              </a:r>
              <a:endParaRPr sz="700"/>
            </a:p>
          </p:txBody>
        </p:sp>
      </p:grpSp>
      <p:sp>
        <p:nvSpPr>
          <p:cNvPr id="169" name="Google Shape;169;p1"/>
          <p:cNvSpPr/>
          <p:nvPr/>
        </p:nvSpPr>
        <p:spPr>
          <a:xfrm>
            <a:off x="6732662" y="3229803"/>
            <a:ext cx="2045023" cy="909798"/>
          </a:xfrm>
          <a:custGeom>
            <a:avLst/>
            <a:gdLst/>
            <a:ahLst/>
            <a:cxnLst/>
            <a:rect l="l" t="t" r="r" b="b"/>
            <a:pathLst>
              <a:path w="5608320" h="2495051" extrusionOk="0">
                <a:moveTo>
                  <a:pt x="0" y="0"/>
                </a:moveTo>
                <a:lnTo>
                  <a:pt x="5608320" y="0"/>
                </a:lnTo>
                <a:lnTo>
                  <a:pt x="5608320" y="2495051"/>
                </a:lnTo>
                <a:lnTo>
                  <a:pt x="0" y="2495051"/>
                </a:lnTo>
                <a:close/>
              </a:path>
            </a:pathLst>
          </a:custGeom>
          <a:solidFill>
            <a:srgbClr val="FFFFFF"/>
          </a:solidFill>
          <a:ln>
            <a:noFill/>
          </a:ln>
        </p:spPr>
        <p:txBody>
          <a:bodyPr/>
          <a:lstStyle/>
          <a:p>
            <a:endParaRPr lang="en-US"/>
          </a:p>
        </p:txBody>
      </p:sp>
      <p:sp>
        <p:nvSpPr>
          <p:cNvPr id="170" name="Google Shape;170;p1"/>
          <p:cNvSpPr/>
          <p:nvPr/>
        </p:nvSpPr>
        <p:spPr>
          <a:xfrm>
            <a:off x="6732662" y="3229803"/>
            <a:ext cx="2045023" cy="26674"/>
          </a:xfrm>
          <a:custGeom>
            <a:avLst/>
            <a:gdLst/>
            <a:ahLst/>
            <a:cxnLst/>
            <a:rect l="l" t="t" r="r" b="b"/>
            <a:pathLst>
              <a:path w="5608320" h="73152" extrusionOk="0">
                <a:moveTo>
                  <a:pt x="0" y="0"/>
                </a:moveTo>
                <a:lnTo>
                  <a:pt x="5608320" y="0"/>
                </a:lnTo>
                <a:lnTo>
                  <a:pt x="5608320" y="73152"/>
                </a:lnTo>
                <a:lnTo>
                  <a:pt x="0" y="73152"/>
                </a:lnTo>
                <a:close/>
              </a:path>
            </a:pathLst>
          </a:custGeom>
          <a:solidFill>
            <a:srgbClr val="27AE60"/>
          </a:solidFill>
          <a:ln>
            <a:noFill/>
          </a:ln>
        </p:spPr>
        <p:txBody>
          <a:bodyPr/>
          <a:lstStyle/>
          <a:p>
            <a:endParaRPr lang="en-US"/>
          </a:p>
        </p:txBody>
      </p:sp>
      <p:pic>
        <p:nvPicPr>
          <p:cNvPr id="171" name="Google Shape;171;p1"/>
          <p:cNvPicPr preferRelativeResize="0"/>
          <p:nvPr/>
        </p:nvPicPr>
        <p:blipFill rotWithShape="1">
          <a:blip r:embed="rId14">
            <a:alphaModFix/>
          </a:blip>
          <a:srcRect/>
          <a:stretch/>
        </p:blipFill>
        <p:spPr>
          <a:xfrm>
            <a:off x="6734440" y="3284930"/>
            <a:ext cx="618842" cy="618842"/>
          </a:xfrm>
          <a:prstGeom prst="rect">
            <a:avLst/>
          </a:prstGeom>
          <a:noFill/>
          <a:ln>
            <a:noFill/>
          </a:ln>
        </p:spPr>
      </p:pic>
      <p:grpSp>
        <p:nvGrpSpPr>
          <p:cNvPr id="172" name="Google Shape;172;p1"/>
          <p:cNvGrpSpPr/>
          <p:nvPr/>
        </p:nvGrpSpPr>
        <p:grpSpPr>
          <a:xfrm>
            <a:off x="6786010" y="3400685"/>
            <a:ext cx="515702" cy="380386"/>
            <a:chOff x="0" y="-19050"/>
            <a:chExt cx="1414272" cy="1043178"/>
          </a:xfrm>
        </p:grpSpPr>
        <p:sp>
          <p:nvSpPr>
            <p:cNvPr id="173" name="Google Shape;173;p1"/>
            <p:cNvSpPr/>
            <p:nvPr/>
          </p:nvSpPr>
          <p:spPr>
            <a:xfrm>
              <a:off x="0" y="0"/>
              <a:ext cx="1414272" cy="1024128"/>
            </a:xfrm>
            <a:custGeom>
              <a:avLst/>
              <a:gdLst/>
              <a:ahLst/>
              <a:cxnLst/>
              <a:rect l="l" t="t" r="r" b="b"/>
              <a:pathLst>
                <a:path w="1414272" h="1024128" extrusionOk="0">
                  <a:moveTo>
                    <a:pt x="0" y="0"/>
                  </a:moveTo>
                  <a:lnTo>
                    <a:pt x="1414272" y="0"/>
                  </a:lnTo>
                  <a:lnTo>
                    <a:pt x="1414272" y="1024128"/>
                  </a:lnTo>
                  <a:lnTo>
                    <a:pt x="0" y="1024128"/>
                  </a:lnTo>
                  <a:close/>
                </a:path>
              </a:pathLst>
            </a:custGeom>
            <a:blipFill rotWithShape="1">
              <a:blip r:embed="rId3">
                <a:alphaModFix amt="0"/>
              </a:blip>
              <a:stretch>
                <a:fillRect l="-42909" r="-42909"/>
              </a:stretch>
            </a:blipFill>
            <a:ln>
              <a:noFill/>
            </a:ln>
          </p:spPr>
          <p:txBody>
            <a:bodyPr/>
            <a:lstStyle/>
            <a:p>
              <a:endParaRPr lang="en-US"/>
            </a:p>
          </p:txBody>
        </p:sp>
        <p:sp>
          <p:nvSpPr>
            <p:cNvPr id="174" name="Google Shape;174;p1"/>
            <p:cNvSpPr txBox="1"/>
            <p:nvPr/>
          </p:nvSpPr>
          <p:spPr>
            <a:xfrm>
              <a:off x="0" y="-19050"/>
              <a:ext cx="1414272" cy="1043178"/>
            </a:xfrm>
            <a:prstGeom prst="rect">
              <a:avLst/>
            </a:prstGeom>
            <a:noFill/>
            <a:ln>
              <a:noFill/>
            </a:ln>
          </p:spPr>
          <p:txBody>
            <a:bodyPr spcFirstLastPara="1" wrap="square" lIns="0" tIns="0" rIns="0" bIns="0" anchor="ctr" anchorCtr="0">
              <a:noAutofit/>
            </a:bodyPr>
            <a:lstStyle/>
            <a:p>
              <a:pPr algn="ctr">
                <a:lnSpc>
                  <a:spcPct val="120000"/>
                </a:lnSpc>
              </a:pPr>
              <a:r>
                <a:rPr lang="en-US" sz="900" b="1">
                  <a:solidFill>
                    <a:srgbClr val="00205B"/>
                  </a:solidFill>
                </a:rPr>
                <a:t>9.33/10</a:t>
              </a:r>
              <a:endParaRPr sz="700"/>
            </a:p>
          </p:txBody>
        </p:sp>
      </p:grpSp>
      <p:sp>
        <p:nvSpPr>
          <p:cNvPr id="175" name="Google Shape;175;p1"/>
          <p:cNvSpPr txBox="1"/>
          <p:nvPr/>
        </p:nvSpPr>
        <p:spPr>
          <a:xfrm>
            <a:off x="1004931" y="1243334"/>
            <a:ext cx="1298145" cy="287258"/>
          </a:xfrm>
          <a:prstGeom prst="rect">
            <a:avLst/>
          </a:prstGeom>
          <a:noFill/>
          <a:ln>
            <a:noFill/>
          </a:ln>
        </p:spPr>
        <p:txBody>
          <a:bodyPr spcFirstLastPara="1" wrap="square" lIns="0" tIns="0" rIns="0" bIns="0" anchor="t" anchorCtr="0">
            <a:spAutoFit/>
          </a:bodyPr>
          <a:lstStyle/>
          <a:p>
            <a:pPr>
              <a:lnSpc>
                <a:spcPct val="120000"/>
              </a:lnSpc>
            </a:pPr>
            <a:r>
              <a:rPr lang="en-US" sz="778" b="1">
                <a:solidFill>
                  <a:srgbClr val="1B2A4A"/>
                </a:solidFill>
                <a:latin typeface="Calibri"/>
                <a:ea typeface="Calibri"/>
                <a:cs typeface="Calibri"/>
                <a:sym typeface="Calibri"/>
              </a:rPr>
              <a:t>6.1.1 Safely Managed</a:t>
            </a:r>
            <a:endParaRPr sz="700"/>
          </a:p>
          <a:p>
            <a:pPr>
              <a:lnSpc>
                <a:spcPct val="120000"/>
              </a:lnSpc>
            </a:pPr>
            <a:r>
              <a:rPr lang="en-US" sz="778" b="1">
                <a:solidFill>
                  <a:srgbClr val="1B2A4A"/>
                </a:solidFill>
                <a:latin typeface="Calibri"/>
                <a:ea typeface="Calibri"/>
                <a:cs typeface="Calibri"/>
                <a:sym typeface="Calibri"/>
              </a:rPr>
              <a:t>Drinking Water</a:t>
            </a:r>
            <a:endParaRPr sz="700"/>
          </a:p>
        </p:txBody>
      </p:sp>
      <p:sp>
        <p:nvSpPr>
          <p:cNvPr id="176" name="Google Shape;176;p1"/>
          <p:cNvSpPr txBox="1"/>
          <p:nvPr/>
        </p:nvSpPr>
        <p:spPr>
          <a:xfrm>
            <a:off x="1004931" y="1540879"/>
            <a:ext cx="1298145" cy="125740"/>
          </a:xfrm>
          <a:prstGeom prst="rect">
            <a:avLst/>
          </a:prstGeom>
          <a:noFill/>
          <a:ln>
            <a:noFill/>
          </a:ln>
        </p:spPr>
        <p:txBody>
          <a:bodyPr spcFirstLastPara="1" wrap="square" lIns="0" tIns="0" rIns="0" bIns="0" anchor="t" anchorCtr="0">
            <a:spAutoFit/>
          </a:bodyPr>
          <a:lstStyle/>
          <a:p>
            <a:pPr>
              <a:lnSpc>
                <a:spcPct val="119985"/>
              </a:lnSpc>
            </a:pPr>
            <a:r>
              <a:rPr lang="en-US" sz="681" i="1">
                <a:solidFill>
                  <a:srgbClr val="009EDB"/>
                </a:solidFill>
                <a:latin typeface="Calibri"/>
                <a:ea typeface="Calibri"/>
                <a:cs typeface="Calibri"/>
                <a:sym typeface="Calibri"/>
              </a:rPr>
              <a:t>+2.9 pp since 2015</a:t>
            </a:r>
            <a:endParaRPr sz="700"/>
          </a:p>
        </p:txBody>
      </p:sp>
      <p:sp>
        <p:nvSpPr>
          <p:cNvPr id="177" name="Google Shape;177;p1"/>
          <p:cNvSpPr txBox="1"/>
          <p:nvPr/>
        </p:nvSpPr>
        <p:spPr>
          <a:xfrm>
            <a:off x="3138868" y="1243334"/>
            <a:ext cx="1298145" cy="287258"/>
          </a:xfrm>
          <a:prstGeom prst="rect">
            <a:avLst/>
          </a:prstGeom>
          <a:noFill/>
          <a:ln>
            <a:noFill/>
          </a:ln>
        </p:spPr>
        <p:txBody>
          <a:bodyPr spcFirstLastPara="1" wrap="square" lIns="0" tIns="0" rIns="0" bIns="0" anchor="t" anchorCtr="0">
            <a:spAutoFit/>
          </a:bodyPr>
          <a:lstStyle/>
          <a:p>
            <a:pPr>
              <a:lnSpc>
                <a:spcPct val="120000"/>
              </a:lnSpc>
            </a:pPr>
            <a:r>
              <a:rPr lang="en-US" sz="778" b="1">
                <a:solidFill>
                  <a:srgbClr val="1B2A4A"/>
                </a:solidFill>
                <a:latin typeface="Calibri"/>
                <a:ea typeface="Calibri"/>
                <a:cs typeface="Calibri"/>
                <a:sym typeface="Calibri"/>
              </a:rPr>
              <a:t>6.2.1a Safely Managed</a:t>
            </a:r>
            <a:endParaRPr sz="700"/>
          </a:p>
          <a:p>
            <a:pPr>
              <a:lnSpc>
                <a:spcPct val="120000"/>
              </a:lnSpc>
            </a:pPr>
            <a:r>
              <a:rPr lang="en-US" sz="778" b="1">
                <a:solidFill>
                  <a:srgbClr val="1B2A4A"/>
                </a:solidFill>
                <a:latin typeface="Calibri"/>
                <a:ea typeface="Calibri"/>
                <a:cs typeface="Calibri"/>
                <a:sym typeface="Calibri"/>
              </a:rPr>
              <a:t>Sanitation</a:t>
            </a:r>
            <a:endParaRPr sz="700"/>
          </a:p>
        </p:txBody>
      </p:sp>
      <p:sp>
        <p:nvSpPr>
          <p:cNvPr id="178" name="Google Shape;178;p1"/>
          <p:cNvSpPr txBox="1"/>
          <p:nvPr/>
        </p:nvSpPr>
        <p:spPr>
          <a:xfrm>
            <a:off x="3138868" y="1540879"/>
            <a:ext cx="1298145" cy="125740"/>
          </a:xfrm>
          <a:prstGeom prst="rect">
            <a:avLst/>
          </a:prstGeom>
          <a:noFill/>
          <a:ln>
            <a:noFill/>
          </a:ln>
        </p:spPr>
        <p:txBody>
          <a:bodyPr spcFirstLastPara="1" wrap="square" lIns="0" tIns="0" rIns="0" bIns="0" anchor="t" anchorCtr="0">
            <a:spAutoFit/>
          </a:bodyPr>
          <a:lstStyle/>
          <a:p>
            <a:pPr>
              <a:lnSpc>
                <a:spcPct val="119985"/>
              </a:lnSpc>
            </a:pPr>
            <a:r>
              <a:rPr lang="en-US" sz="681" i="1">
                <a:solidFill>
                  <a:srgbClr val="009EDB"/>
                </a:solidFill>
                <a:latin typeface="Calibri"/>
                <a:ea typeface="Calibri"/>
                <a:cs typeface="Calibri"/>
                <a:sym typeface="Calibri"/>
              </a:rPr>
              <a:t>+4.9 pp since 2015</a:t>
            </a:r>
            <a:endParaRPr sz="700"/>
          </a:p>
        </p:txBody>
      </p:sp>
      <p:sp>
        <p:nvSpPr>
          <p:cNvPr id="179" name="Google Shape;179;p1"/>
          <p:cNvSpPr txBox="1"/>
          <p:nvPr/>
        </p:nvSpPr>
        <p:spPr>
          <a:xfrm>
            <a:off x="5272805" y="1243334"/>
            <a:ext cx="1298145" cy="287258"/>
          </a:xfrm>
          <a:prstGeom prst="rect">
            <a:avLst/>
          </a:prstGeom>
          <a:noFill/>
          <a:ln>
            <a:noFill/>
          </a:ln>
        </p:spPr>
        <p:txBody>
          <a:bodyPr spcFirstLastPara="1" wrap="square" lIns="0" tIns="0" rIns="0" bIns="0" anchor="t" anchorCtr="0">
            <a:spAutoFit/>
          </a:bodyPr>
          <a:lstStyle/>
          <a:p>
            <a:pPr>
              <a:lnSpc>
                <a:spcPct val="120000"/>
              </a:lnSpc>
            </a:pPr>
            <a:r>
              <a:rPr lang="en-US" sz="778" b="1">
                <a:solidFill>
                  <a:srgbClr val="1B2A4A"/>
                </a:solidFill>
                <a:latin typeface="Calibri"/>
                <a:ea typeface="Calibri"/>
                <a:cs typeface="Calibri"/>
                <a:sym typeface="Calibri"/>
              </a:rPr>
              <a:t>6.2.1b Basic</a:t>
            </a:r>
            <a:endParaRPr sz="700"/>
          </a:p>
          <a:p>
            <a:pPr>
              <a:lnSpc>
                <a:spcPct val="120000"/>
              </a:lnSpc>
            </a:pPr>
            <a:r>
              <a:rPr lang="en-US" sz="778" b="1">
                <a:solidFill>
                  <a:srgbClr val="1B2A4A"/>
                </a:solidFill>
                <a:latin typeface="Calibri"/>
                <a:ea typeface="Calibri"/>
                <a:cs typeface="Calibri"/>
                <a:sym typeface="Calibri"/>
              </a:rPr>
              <a:t>Handwashing</a:t>
            </a:r>
            <a:endParaRPr sz="700"/>
          </a:p>
        </p:txBody>
      </p:sp>
      <p:sp>
        <p:nvSpPr>
          <p:cNvPr id="180" name="Google Shape;180;p1"/>
          <p:cNvSpPr txBox="1"/>
          <p:nvPr/>
        </p:nvSpPr>
        <p:spPr>
          <a:xfrm>
            <a:off x="5272805" y="1540879"/>
            <a:ext cx="1298145" cy="125740"/>
          </a:xfrm>
          <a:prstGeom prst="rect">
            <a:avLst/>
          </a:prstGeom>
          <a:noFill/>
          <a:ln>
            <a:noFill/>
          </a:ln>
        </p:spPr>
        <p:txBody>
          <a:bodyPr spcFirstLastPara="1" wrap="square" lIns="0" tIns="0" rIns="0" bIns="0" anchor="t" anchorCtr="0">
            <a:spAutoFit/>
          </a:bodyPr>
          <a:lstStyle/>
          <a:p>
            <a:pPr>
              <a:lnSpc>
                <a:spcPct val="119985"/>
              </a:lnSpc>
            </a:pPr>
            <a:r>
              <a:rPr lang="en-US" sz="681" i="1">
                <a:solidFill>
                  <a:srgbClr val="009EDB"/>
                </a:solidFill>
                <a:latin typeface="Calibri"/>
                <a:ea typeface="Calibri"/>
                <a:cs typeface="Calibri"/>
                <a:sym typeface="Calibri"/>
              </a:rPr>
              <a:t>+5.9 pp since 2015</a:t>
            </a:r>
            <a:endParaRPr sz="700"/>
          </a:p>
        </p:txBody>
      </p:sp>
      <p:sp>
        <p:nvSpPr>
          <p:cNvPr id="181" name="Google Shape;181;p1"/>
          <p:cNvSpPr txBox="1"/>
          <p:nvPr/>
        </p:nvSpPr>
        <p:spPr>
          <a:xfrm>
            <a:off x="7406741" y="1243334"/>
            <a:ext cx="1298100" cy="287258"/>
          </a:xfrm>
          <a:prstGeom prst="rect">
            <a:avLst/>
          </a:prstGeom>
          <a:noFill/>
          <a:ln>
            <a:noFill/>
          </a:ln>
        </p:spPr>
        <p:txBody>
          <a:bodyPr spcFirstLastPara="1" wrap="square" lIns="0" tIns="0" rIns="0" bIns="0" anchor="t" anchorCtr="0">
            <a:spAutoFit/>
          </a:bodyPr>
          <a:lstStyle/>
          <a:p>
            <a:pPr>
              <a:lnSpc>
                <a:spcPct val="120000"/>
              </a:lnSpc>
            </a:pPr>
            <a:r>
              <a:rPr lang="en-US" sz="778" b="1">
                <a:solidFill>
                  <a:srgbClr val="1B2A4A"/>
                </a:solidFill>
                <a:latin typeface="Calibri"/>
                <a:ea typeface="Calibri"/>
                <a:cs typeface="Calibri"/>
                <a:sym typeface="Calibri"/>
              </a:rPr>
              <a:t>6.3.1 Wastewater</a:t>
            </a:r>
            <a:endParaRPr sz="700"/>
          </a:p>
          <a:p>
            <a:pPr>
              <a:lnSpc>
                <a:spcPct val="120000"/>
              </a:lnSpc>
            </a:pPr>
            <a:r>
              <a:rPr lang="en-US" sz="778" b="1">
                <a:solidFill>
                  <a:srgbClr val="1B2A4A"/>
                </a:solidFill>
                <a:latin typeface="Calibri"/>
                <a:ea typeface="Calibri"/>
                <a:cs typeface="Calibri"/>
                <a:sym typeface="Calibri"/>
              </a:rPr>
              <a:t>Safely Treated</a:t>
            </a:r>
            <a:endParaRPr sz="700"/>
          </a:p>
        </p:txBody>
      </p:sp>
      <p:sp>
        <p:nvSpPr>
          <p:cNvPr id="182" name="Google Shape;182;p1"/>
          <p:cNvSpPr txBox="1"/>
          <p:nvPr/>
        </p:nvSpPr>
        <p:spPr>
          <a:xfrm>
            <a:off x="7406741" y="1540879"/>
            <a:ext cx="1298100" cy="125740"/>
          </a:xfrm>
          <a:prstGeom prst="rect">
            <a:avLst/>
          </a:prstGeom>
          <a:noFill/>
          <a:ln>
            <a:noFill/>
          </a:ln>
        </p:spPr>
        <p:txBody>
          <a:bodyPr spcFirstLastPara="1" wrap="square" lIns="0" tIns="0" rIns="0" bIns="0" anchor="t" anchorCtr="0">
            <a:spAutoFit/>
          </a:bodyPr>
          <a:lstStyle/>
          <a:p>
            <a:pPr>
              <a:lnSpc>
                <a:spcPct val="119985"/>
              </a:lnSpc>
            </a:pPr>
            <a:r>
              <a:rPr lang="en-US" sz="681" i="1">
                <a:solidFill>
                  <a:srgbClr val="009EDB"/>
                </a:solidFill>
                <a:latin typeface="Calibri"/>
                <a:ea typeface="Calibri"/>
                <a:cs typeface="Calibri"/>
                <a:sym typeface="Calibri"/>
              </a:rPr>
              <a:t>−1.3 pp (declining)</a:t>
            </a:r>
            <a:endParaRPr sz="700"/>
          </a:p>
        </p:txBody>
      </p:sp>
      <p:sp>
        <p:nvSpPr>
          <p:cNvPr id="183" name="Google Shape;183;p1"/>
          <p:cNvSpPr txBox="1"/>
          <p:nvPr/>
        </p:nvSpPr>
        <p:spPr>
          <a:xfrm>
            <a:off x="1006598" y="2289371"/>
            <a:ext cx="1298145" cy="287258"/>
          </a:xfrm>
          <a:prstGeom prst="rect">
            <a:avLst/>
          </a:prstGeom>
          <a:noFill/>
          <a:ln>
            <a:noFill/>
          </a:ln>
        </p:spPr>
        <p:txBody>
          <a:bodyPr spcFirstLastPara="1" wrap="square" lIns="0" tIns="0" rIns="0" bIns="0" anchor="t" anchorCtr="0">
            <a:spAutoFit/>
          </a:bodyPr>
          <a:lstStyle/>
          <a:p>
            <a:pPr>
              <a:lnSpc>
                <a:spcPct val="120000"/>
              </a:lnSpc>
            </a:pPr>
            <a:r>
              <a:rPr lang="en-US" sz="778" b="1">
                <a:solidFill>
                  <a:srgbClr val="1B2A4A"/>
                </a:solidFill>
                <a:latin typeface="Calibri"/>
                <a:ea typeface="Calibri"/>
                <a:cs typeface="Calibri"/>
                <a:sym typeface="Calibri"/>
              </a:rPr>
              <a:t>6.3.2 Water Bodies</a:t>
            </a:r>
            <a:endParaRPr sz="700"/>
          </a:p>
          <a:p>
            <a:pPr>
              <a:lnSpc>
                <a:spcPct val="120000"/>
              </a:lnSpc>
            </a:pPr>
            <a:r>
              <a:rPr lang="en-US" sz="778" b="1">
                <a:solidFill>
                  <a:srgbClr val="1B2A4A"/>
                </a:solidFill>
                <a:latin typeface="Calibri"/>
                <a:ea typeface="Calibri"/>
                <a:cs typeface="Calibri"/>
                <a:sym typeface="Calibri"/>
              </a:rPr>
              <a:t>Good Quality</a:t>
            </a:r>
            <a:endParaRPr sz="700"/>
          </a:p>
        </p:txBody>
      </p:sp>
      <p:sp>
        <p:nvSpPr>
          <p:cNvPr id="184" name="Google Shape;184;p1"/>
          <p:cNvSpPr txBox="1"/>
          <p:nvPr/>
        </p:nvSpPr>
        <p:spPr>
          <a:xfrm>
            <a:off x="1006598" y="2586916"/>
            <a:ext cx="1298145" cy="125740"/>
          </a:xfrm>
          <a:prstGeom prst="rect">
            <a:avLst/>
          </a:prstGeom>
          <a:noFill/>
          <a:ln>
            <a:noFill/>
          </a:ln>
        </p:spPr>
        <p:txBody>
          <a:bodyPr spcFirstLastPara="1" wrap="square" lIns="0" tIns="0" rIns="0" bIns="0" anchor="t" anchorCtr="0">
            <a:spAutoFit/>
          </a:bodyPr>
          <a:lstStyle/>
          <a:p>
            <a:pPr>
              <a:lnSpc>
                <a:spcPct val="119985"/>
              </a:lnSpc>
            </a:pPr>
            <a:r>
              <a:rPr lang="en-US" sz="681" i="1">
                <a:solidFill>
                  <a:srgbClr val="009EDB"/>
                </a:solidFill>
                <a:latin typeface="Calibri"/>
                <a:ea typeface="Calibri"/>
                <a:cs typeface="Calibri"/>
                <a:sym typeface="Calibri"/>
              </a:rPr>
              <a:t>+8.6 pp since 2017</a:t>
            </a:r>
            <a:endParaRPr sz="700"/>
          </a:p>
        </p:txBody>
      </p:sp>
      <p:sp>
        <p:nvSpPr>
          <p:cNvPr id="185" name="Google Shape;185;p1"/>
          <p:cNvSpPr txBox="1"/>
          <p:nvPr/>
        </p:nvSpPr>
        <p:spPr>
          <a:xfrm>
            <a:off x="3140535" y="2289371"/>
            <a:ext cx="1298145" cy="287258"/>
          </a:xfrm>
          <a:prstGeom prst="rect">
            <a:avLst/>
          </a:prstGeom>
          <a:noFill/>
          <a:ln>
            <a:noFill/>
          </a:ln>
        </p:spPr>
        <p:txBody>
          <a:bodyPr spcFirstLastPara="1" wrap="square" lIns="0" tIns="0" rIns="0" bIns="0" anchor="t" anchorCtr="0">
            <a:spAutoFit/>
          </a:bodyPr>
          <a:lstStyle/>
          <a:p>
            <a:pPr>
              <a:lnSpc>
                <a:spcPct val="120000"/>
              </a:lnSpc>
            </a:pPr>
            <a:r>
              <a:rPr lang="en-US" sz="778" b="1">
                <a:solidFill>
                  <a:srgbClr val="1B2A4A"/>
                </a:solidFill>
                <a:latin typeface="Calibri"/>
                <a:ea typeface="Calibri"/>
                <a:cs typeface="Calibri"/>
                <a:sym typeface="Calibri"/>
              </a:rPr>
              <a:t>6.4.1 Water-Use</a:t>
            </a:r>
            <a:endParaRPr sz="700"/>
          </a:p>
          <a:p>
            <a:pPr>
              <a:lnSpc>
                <a:spcPct val="120000"/>
              </a:lnSpc>
            </a:pPr>
            <a:r>
              <a:rPr lang="en-US" sz="778" b="1">
                <a:solidFill>
                  <a:srgbClr val="1B2A4A"/>
                </a:solidFill>
                <a:latin typeface="Calibri"/>
                <a:ea typeface="Calibri"/>
                <a:cs typeface="Calibri"/>
                <a:sym typeface="Calibri"/>
              </a:rPr>
              <a:t>Efficiency</a:t>
            </a:r>
            <a:endParaRPr sz="700"/>
          </a:p>
        </p:txBody>
      </p:sp>
      <p:sp>
        <p:nvSpPr>
          <p:cNvPr id="186" name="Google Shape;186;p1"/>
          <p:cNvSpPr txBox="1"/>
          <p:nvPr/>
        </p:nvSpPr>
        <p:spPr>
          <a:xfrm>
            <a:off x="3140535" y="2586916"/>
            <a:ext cx="1298145" cy="125740"/>
          </a:xfrm>
          <a:prstGeom prst="rect">
            <a:avLst/>
          </a:prstGeom>
          <a:noFill/>
          <a:ln>
            <a:noFill/>
          </a:ln>
        </p:spPr>
        <p:txBody>
          <a:bodyPr spcFirstLastPara="1" wrap="square" lIns="0" tIns="0" rIns="0" bIns="0" anchor="t" anchorCtr="0">
            <a:spAutoFit/>
          </a:bodyPr>
          <a:lstStyle/>
          <a:p>
            <a:pPr>
              <a:lnSpc>
                <a:spcPct val="119985"/>
              </a:lnSpc>
            </a:pPr>
            <a:r>
              <a:rPr lang="en-US" sz="681" i="1">
                <a:solidFill>
                  <a:srgbClr val="009EDB"/>
                </a:solidFill>
                <a:latin typeface="Calibri"/>
                <a:ea typeface="Calibri"/>
                <a:cs typeface="Calibri"/>
                <a:sym typeface="Calibri"/>
              </a:rPr>
              <a:t>+$2.3/m³ since 2015</a:t>
            </a:r>
            <a:endParaRPr sz="700"/>
          </a:p>
        </p:txBody>
      </p:sp>
      <p:sp>
        <p:nvSpPr>
          <p:cNvPr id="187" name="Google Shape;187;p1"/>
          <p:cNvSpPr txBox="1"/>
          <p:nvPr/>
        </p:nvSpPr>
        <p:spPr>
          <a:xfrm>
            <a:off x="5274472" y="2289371"/>
            <a:ext cx="1298145" cy="287258"/>
          </a:xfrm>
          <a:prstGeom prst="rect">
            <a:avLst/>
          </a:prstGeom>
          <a:noFill/>
          <a:ln>
            <a:noFill/>
          </a:ln>
        </p:spPr>
        <p:txBody>
          <a:bodyPr spcFirstLastPara="1" wrap="square" lIns="0" tIns="0" rIns="0" bIns="0" anchor="t" anchorCtr="0">
            <a:spAutoFit/>
          </a:bodyPr>
          <a:lstStyle/>
          <a:p>
            <a:pPr>
              <a:lnSpc>
                <a:spcPct val="120000"/>
              </a:lnSpc>
            </a:pPr>
            <a:r>
              <a:rPr lang="en-US" sz="778" b="1">
                <a:solidFill>
                  <a:srgbClr val="1B2A4A"/>
                </a:solidFill>
                <a:latin typeface="Calibri"/>
                <a:ea typeface="Calibri"/>
                <a:cs typeface="Calibri"/>
                <a:sym typeface="Calibri"/>
              </a:rPr>
              <a:t>6.4.2 Water</a:t>
            </a:r>
            <a:endParaRPr sz="700"/>
          </a:p>
          <a:p>
            <a:pPr>
              <a:lnSpc>
                <a:spcPct val="120000"/>
              </a:lnSpc>
            </a:pPr>
            <a:r>
              <a:rPr lang="en-US" sz="778" b="1">
                <a:solidFill>
                  <a:srgbClr val="1B2A4A"/>
                </a:solidFill>
                <a:latin typeface="Calibri"/>
                <a:ea typeface="Calibri"/>
                <a:cs typeface="Calibri"/>
                <a:sym typeface="Calibri"/>
              </a:rPr>
              <a:t>Stress</a:t>
            </a:r>
            <a:endParaRPr sz="700"/>
          </a:p>
        </p:txBody>
      </p:sp>
      <p:sp>
        <p:nvSpPr>
          <p:cNvPr id="188" name="Google Shape;188;p1"/>
          <p:cNvSpPr txBox="1"/>
          <p:nvPr/>
        </p:nvSpPr>
        <p:spPr>
          <a:xfrm>
            <a:off x="5274472" y="2586916"/>
            <a:ext cx="1298145" cy="125740"/>
          </a:xfrm>
          <a:prstGeom prst="rect">
            <a:avLst/>
          </a:prstGeom>
          <a:noFill/>
          <a:ln>
            <a:noFill/>
          </a:ln>
        </p:spPr>
        <p:txBody>
          <a:bodyPr spcFirstLastPara="1" wrap="square" lIns="0" tIns="0" rIns="0" bIns="0" anchor="t" anchorCtr="0">
            <a:spAutoFit/>
          </a:bodyPr>
          <a:lstStyle/>
          <a:p>
            <a:pPr>
              <a:lnSpc>
                <a:spcPct val="119985"/>
              </a:lnSpc>
            </a:pPr>
            <a:r>
              <a:rPr lang="en-US" sz="681" i="1">
                <a:solidFill>
                  <a:srgbClr val="009EDB"/>
                </a:solidFill>
                <a:latin typeface="Calibri"/>
                <a:ea typeface="Calibri"/>
                <a:cs typeface="Calibri"/>
                <a:sym typeface="Calibri"/>
              </a:rPr>
              <a:t>+1.4 pp (worsening)</a:t>
            </a:r>
            <a:endParaRPr sz="700"/>
          </a:p>
        </p:txBody>
      </p:sp>
      <p:sp>
        <p:nvSpPr>
          <p:cNvPr id="189" name="Google Shape;189;p1"/>
          <p:cNvSpPr txBox="1"/>
          <p:nvPr/>
        </p:nvSpPr>
        <p:spPr>
          <a:xfrm>
            <a:off x="5265580" y="2764744"/>
            <a:ext cx="1298145" cy="116699"/>
          </a:xfrm>
          <a:prstGeom prst="rect">
            <a:avLst/>
          </a:prstGeom>
          <a:noFill/>
          <a:ln>
            <a:noFill/>
          </a:ln>
        </p:spPr>
        <p:txBody>
          <a:bodyPr spcFirstLastPara="1" wrap="square" lIns="0" tIns="0" rIns="0" bIns="0" anchor="t" anchorCtr="0">
            <a:spAutoFit/>
          </a:bodyPr>
          <a:lstStyle/>
          <a:p>
            <a:pPr>
              <a:lnSpc>
                <a:spcPct val="119936"/>
              </a:lnSpc>
            </a:pPr>
            <a:r>
              <a:rPr lang="en-US" sz="632">
                <a:solidFill>
                  <a:srgbClr val="888888"/>
                </a:solidFill>
                <a:latin typeface="Calibri"/>
                <a:ea typeface="Calibri"/>
                <a:cs typeface="Calibri"/>
                <a:sym typeface="Calibri"/>
              </a:rPr>
              <a:t>Lower = better</a:t>
            </a:r>
            <a:endParaRPr sz="700"/>
          </a:p>
        </p:txBody>
      </p:sp>
      <p:sp>
        <p:nvSpPr>
          <p:cNvPr id="190" name="Google Shape;190;p1"/>
          <p:cNvSpPr txBox="1"/>
          <p:nvPr/>
        </p:nvSpPr>
        <p:spPr>
          <a:xfrm>
            <a:off x="7408409" y="2289371"/>
            <a:ext cx="1298145" cy="287258"/>
          </a:xfrm>
          <a:prstGeom prst="rect">
            <a:avLst/>
          </a:prstGeom>
          <a:noFill/>
          <a:ln>
            <a:noFill/>
          </a:ln>
        </p:spPr>
        <p:txBody>
          <a:bodyPr spcFirstLastPara="1" wrap="square" lIns="0" tIns="0" rIns="0" bIns="0" anchor="t" anchorCtr="0">
            <a:spAutoFit/>
          </a:bodyPr>
          <a:lstStyle/>
          <a:p>
            <a:pPr>
              <a:lnSpc>
                <a:spcPct val="120000"/>
              </a:lnSpc>
            </a:pPr>
            <a:r>
              <a:rPr lang="en-US" sz="778" b="1">
                <a:solidFill>
                  <a:srgbClr val="1B2A4A"/>
                </a:solidFill>
                <a:latin typeface="Calibri"/>
                <a:ea typeface="Calibri"/>
                <a:cs typeface="Calibri"/>
                <a:sym typeface="Calibri"/>
              </a:rPr>
              <a:t>6.5.1 IWRM</a:t>
            </a:r>
            <a:endParaRPr sz="700"/>
          </a:p>
          <a:p>
            <a:pPr>
              <a:lnSpc>
                <a:spcPct val="120000"/>
              </a:lnSpc>
            </a:pPr>
            <a:r>
              <a:rPr lang="en-US" sz="778" b="1">
                <a:solidFill>
                  <a:srgbClr val="1B2A4A"/>
                </a:solidFill>
                <a:latin typeface="Calibri"/>
                <a:ea typeface="Calibri"/>
                <a:cs typeface="Calibri"/>
                <a:sym typeface="Calibri"/>
              </a:rPr>
              <a:t>Implementation</a:t>
            </a:r>
            <a:endParaRPr sz="700"/>
          </a:p>
        </p:txBody>
      </p:sp>
      <p:sp>
        <p:nvSpPr>
          <p:cNvPr id="191" name="Google Shape;191;p1"/>
          <p:cNvSpPr txBox="1"/>
          <p:nvPr/>
        </p:nvSpPr>
        <p:spPr>
          <a:xfrm>
            <a:off x="7408409" y="2586916"/>
            <a:ext cx="1298145" cy="125740"/>
          </a:xfrm>
          <a:prstGeom prst="rect">
            <a:avLst/>
          </a:prstGeom>
          <a:noFill/>
          <a:ln>
            <a:noFill/>
          </a:ln>
        </p:spPr>
        <p:txBody>
          <a:bodyPr spcFirstLastPara="1" wrap="square" lIns="0" tIns="0" rIns="0" bIns="0" anchor="t" anchorCtr="0">
            <a:spAutoFit/>
          </a:bodyPr>
          <a:lstStyle/>
          <a:p>
            <a:pPr>
              <a:lnSpc>
                <a:spcPct val="119985"/>
              </a:lnSpc>
            </a:pPr>
            <a:r>
              <a:rPr lang="en-US" sz="681" i="1">
                <a:solidFill>
                  <a:srgbClr val="009EDB"/>
                </a:solidFill>
                <a:latin typeface="Calibri"/>
                <a:ea typeface="Calibri"/>
                <a:cs typeface="Calibri"/>
                <a:sym typeface="Calibri"/>
              </a:rPr>
              <a:t>+8.5 pp since 2017</a:t>
            </a:r>
            <a:endParaRPr sz="700"/>
          </a:p>
        </p:txBody>
      </p:sp>
      <p:sp>
        <p:nvSpPr>
          <p:cNvPr id="192" name="Google Shape;192;p1"/>
          <p:cNvSpPr txBox="1"/>
          <p:nvPr/>
        </p:nvSpPr>
        <p:spPr>
          <a:xfrm>
            <a:off x="1008265" y="3291409"/>
            <a:ext cx="1298145" cy="287258"/>
          </a:xfrm>
          <a:prstGeom prst="rect">
            <a:avLst/>
          </a:prstGeom>
          <a:noFill/>
          <a:ln>
            <a:noFill/>
          </a:ln>
        </p:spPr>
        <p:txBody>
          <a:bodyPr spcFirstLastPara="1" wrap="square" lIns="0" tIns="0" rIns="0" bIns="0" anchor="t" anchorCtr="0">
            <a:spAutoFit/>
          </a:bodyPr>
          <a:lstStyle/>
          <a:p>
            <a:pPr>
              <a:lnSpc>
                <a:spcPct val="120000"/>
              </a:lnSpc>
            </a:pPr>
            <a:r>
              <a:rPr lang="en-US" sz="778" b="1">
                <a:solidFill>
                  <a:srgbClr val="1B2A4A"/>
                </a:solidFill>
                <a:latin typeface="Calibri"/>
                <a:ea typeface="Calibri"/>
                <a:cs typeface="Calibri"/>
                <a:sym typeface="Calibri"/>
              </a:rPr>
              <a:t>6.5.2 Transboundary</a:t>
            </a:r>
            <a:endParaRPr sz="700"/>
          </a:p>
          <a:p>
            <a:pPr>
              <a:lnSpc>
                <a:spcPct val="120000"/>
              </a:lnSpc>
            </a:pPr>
            <a:r>
              <a:rPr lang="en-US" sz="778" b="1">
                <a:solidFill>
                  <a:srgbClr val="1B2A4A"/>
                </a:solidFill>
                <a:latin typeface="Calibri"/>
                <a:ea typeface="Calibri"/>
                <a:cs typeface="Calibri"/>
                <a:sym typeface="Calibri"/>
              </a:rPr>
              <a:t>Cooperation</a:t>
            </a:r>
            <a:endParaRPr sz="700"/>
          </a:p>
        </p:txBody>
      </p:sp>
      <p:sp>
        <p:nvSpPr>
          <p:cNvPr id="193" name="Google Shape;193;p1"/>
          <p:cNvSpPr txBox="1"/>
          <p:nvPr/>
        </p:nvSpPr>
        <p:spPr>
          <a:xfrm>
            <a:off x="1008265" y="3588954"/>
            <a:ext cx="1298145" cy="125740"/>
          </a:xfrm>
          <a:prstGeom prst="rect">
            <a:avLst/>
          </a:prstGeom>
          <a:noFill/>
          <a:ln>
            <a:noFill/>
          </a:ln>
        </p:spPr>
        <p:txBody>
          <a:bodyPr spcFirstLastPara="1" wrap="square" lIns="0" tIns="0" rIns="0" bIns="0" anchor="t" anchorCtr="0">
            <a:spAutoFit/>
          </a:bodyPr>
          <a:lstStyle/>
          <a:p>
            <a:pPr>
              <a:lnSpc>
                <a:spcPct val="119985"/>
              </a:lnSpc>
            </a:pPr>
            <a:r>
              <a:rPr lang="en-US" sz="681" i="1">
                <a:solidFill>
                  <a:srgbClr val="009EDB"/>
                </a:solidFill>
                <a:latin typeface="Calibri"/>
                <a:ea typeface="Calibri"/>
                <a:cs typeface="Calibri"/>
                <a:sym typeface="Calibri"/>
              </a:rPr>
              <a:t>+17.0 pp since 2017</a:t>
            </a:r>
            <a:endParaRPr sz="700"/>
          </a:p>
        </p:txBody>
      </p:sp>
      <p:sp>
        <p:nvSpPr>
          <p:cNvPr id="194" name="Google Shape;194;p1"/>
          <p:cNvSpPr txBox="1"/>
          <p:nvPr/>
        </p:nvSpPr>
        <p:spPr>
          <a:xfrm>
            <a:off x="3140535" y="3291409"/>
            <a:ext cx="1298145" cy="287258"/>
          </a:xfrm>
          <a:prstGeom prst="rect">
            <a:avLst/>
          </a:prstGeom>
          <a:noFill/>
          <a:ln>
            <a:noFill/>
          </a:ln>
        </p:spPr>
        <p:txBody>
          <a:bodyPr spcFirstLastPara="1" wrap="square" lIns="0" tIns="0" rIns="0" bIns="0" anchor="t" anchorCtr="0">
            <a:spAutoFit/>
          </a:bodyPr>
          <a:lstStyle/>
          <a:p>
            <a:pPr>
              <a:lnSpc>
                <a:spcPct val="120000"/>
              </a:lnSpc>
            </a:pPr>
            <a:r>
              <a:rPr lang="en-US" sz="778" b="1">
                <a:solidFill>
                  <a:srgbClr val="1B2A4A"/>
                </a:solidFill>
                <a:latin typeface="Calibri"/>
                <a:ea typeface="Calibri"/>
                <a:cs typeface="Calibri"/>
                <a:sym typeface="Calibri"/>
              </a:rPr>
              <a:t>6.a.1 ODA for</a:t>
            </a:r>
            <a:endParaRPr sz="700"/>
          </a:p>
          <a:p>
            <a:pPr>
              <a:lnSpc>
                <a:spcPct val="120000"/>
              </a:lnSpc>
            </a:pPr>
            <a:r>
              <a:rPr lang="en-US" sz="778" b="1">
                <a:solidFill>
                  <a:srgbClr val="1B2A4A"/>
                </a:solidFill>
                <a:latin typeface="Calibri"/>
                <a:ea typeface="Calibri"/>
                <a:cs typeface="Calibri"/>
                <a:sym typeface="Calibri"/>
              </a:rPr>
              <a:t>Water &amp; Sanitation</a:t>
            </a:r>
            <a:endParaRPr sz="700"/>
          </a:p>
        </p:txBody>
      </p:sp>
      <p:sp>
        <p:nvSpPr>
          <p:cNvPr id="195" name="Google Shape;195;p1"/>
          <p:cNvSpPr txBox="1"/>
          <p:nvPr/>
        </p:nvSpPr>
        <p:spPr>
          <a:xfrm>
            <a:off x="3140535" y="3588954"/>
            <a:ext cx="1298145" cy="125740"/>
          </a:xfrm>
          <a:prstGeom prst="rect">
            <a:avLst/>
          </a:prstGeom>
          <a:noFill/>
          <a:ln>
            <a:noFill/>
          </a:ln>
        </p:spPr>
        <p:txBody>
          <a:bodyPr spcFirstLastPara="1" wrap="square" lIns="0" tIns="0" rIns="0" bIns="0" anchor="t" anchorCtr="0">
            <a:spAutoFit/>
          </a:bodyPr>
          <a:lstStyle/>
          <a:p>
            <a:pPr>
              <a:lnSpc>
                <a:spcPct val="119985"/>
              </a:lnSpc>
            </a:pPr>
            <a:r>
              <a:rPr lang="en-US" sz="681" i="1">
                <a:solidFill>
                  <a:srgbClr val="009EDB"/>
                </a:solidFill>
                <a:latin typeface="Calibri"/>
                <a:ea typeface="Calibri"/>
                <a:cs typeface="Calibri"/>
                <a:sym typeface="Calibri"/>
              </a:rPr>
              <a:t>+$1.6M (flat in real terms)</a:t>
            </a:r>
            <a:endParaRPr sz="700"/>
          </a:p>
        </p:txBody>
      </p:sp>
      <p:sp>
        <p:nvSpPr>
          <p:cNvPr id="196" name="Google Shape;196;p1"/>
          <p:cNvSpPr txBox="1"/>
          <p:nvPr/>
        </p:nvSpPr>
        <p:spPr>
          <a:xfrm>
            <a:off x="5274472" y="3291409"/>
            <a:ext cx="1298145" cy="287258"/>
          </a:xfrm>
          <a:prstGeom prst="rect">
            <a:avLst/>
          </a:prstGeom>
          <a:noFill/>
          <a:ln>
            <a:noFill/>
          </a:ln>
        </p:spPr>
        <p:txBody>
          <a:bodyPr spcFirstLastPara="1" wrap="square" lIns="0" tIns="0" rIns="0" bIns="0" anchor="t" anchorCtr="0">
            <a:spAutoFit/>
          </a:bodyPr>
          <a:lstStyle/>
          <a:p>
            <a:pPr>
              <a:lnSpc>
                <a:spcPct val="120000"/>
              </a:lnSpc>
            </a:pPr>
            <a:r>
              <a:rPr lang="en-US" sz="778" b="1">
                <a:solidFill>
                  <a:srgbClr val="1B2A4A"/>
                </a:solidFill>
                <a:latin typeface="Calibri"/>
                <a:ea typeface="Calibri"/>
                <a:cs typeface="Calibri"/>
                <a:sym typeface="Calibri"/>
              </a:rPr>
              <a:t>6.b.1a Community</a:t>
            </a:r>
            <a:endParaRPr sz="700"/>
          </a:p>
          <a:p>
            <a:pPr>
              <a:lnSpc>
                <a:spcPct val="120000"/>
              </a:lnSpc>
            </a:pPr>
            <a:r>
              <a:rPr lang="en-US" sz="778" b="1">
                <a:solidFill>
                  <a:srgbClr val="1B2A4A"/>
                </a:solidFill>
                <a:latin typeface="Calibri"/>
                <a:ea typeface="Calibri"/>
                <a:cs typeface="Calibri"/>
                <a:sym typeface="Calibri"/>
              </a:rPr>
              <a:t>Participation Level</a:t>
            </a:r>
            <a:endParaRPr sz="700"/>
          </a:p>
        </p:txBody>
      </p:sp>
      <p:sp>
        <p:nvSpPr>
          <p:cNvPr id="197" name="Google Shape;197;p1"/>
          <p:cNvSpPr txBox="1"/>
          <p:nvPr/>
        </p:nvSpPr>
        <p:spPr>
          <a:xfrm>
            <a:off x="5274472" y="3588954"/>
            <a:ext cx="1298145" cy="125740"/>
          </a:xfrm>
          <a:prstGeom prst="rect">
            <a:avLst/>
          </a:prstGeom>
          <a:noFill/>
          <a:ln>
            <a:noFill/>
          </a:ln>
        </p:spPr>
        <p:txBody>
          <a:bodyPr spcFirstLastPara="1" wrap="square" lIns="0" tIns="0" rIns="0" bIns="0" anchor="t" anchorCtr="0">
            <a:spAutoFit/>
          </a:bodyPr>
          <a:lstStyle/>
          <a:p>
            <a:pPr>
              <a:lnSpc>
                <a:spcPct val="119985"/>
              </a:lnSpc>
            </a:pPr>
            <a:r>
              <a:rPr lang="en-US" sz="681" i="1">
                <a:solidFill>
                  <a:srgbClr val="009EDB"/>
                </a:solidFill>
                <a:latin typeface="Calibri"/>
                <a:ea typeface="Calibri"/>
                <a:cs typeface="Calibri"/>
                <a:sym typeface="Calibri"/>
              </a:rPr>
              <a:t>Plateaued since 2019</a:t>
            </a:r>
            <a:endParaRPr sz="700"/>
          </a:p>
        </p:txBody>
      </p:sp>
      <p:sp>
        <p:nvSpPr>
          <p:cNvPr id="198" name="Google Shape;198;p1"/>
          <p:cNvSpPr txBox="1"/>
          <p:nvPr/>
        </p:nvSpPr>
        <p:spPr>
          <a:xfrm>
            <a:off x="5274472" y="3731217"/>
            <a:ext cx="1298145" cy="116699"/>
          </a:xfrm>
          <a:prstGeom prst="rect">
            <a:avLst/>
          </a:prstGeom>
          <a:noFill/>
          <a:ln>
            <a:noFill/>
          </a:ln>
        </p:spPr>
        <p:txBody>
          <a:bodyPr spcFirstLastPara="1" wrap="square" lIns="0" tIns="0" rIns="0" bIns="0" anchor="t" anchorCtr="0">
            <a:spAutoFit/>
          </a:bodyPr>
          <a:lstStyle/>
          <a:p>
            <a:pPr>
              <a:lnSpc>
                <a:spcPct val="119936"/>
              </a:lnSpc>
            </a:pPr>
            <a:r>
              <a:rPr lang="en-US" sz="632">
                <a:solidFill>
                  <a:srgbClr val="888888"/>
                </a:solidFill>
                <a:latin typeface="Calibri"/>
                <a:ea typeface="Calibri"/>
                <a:cs typeface="Calibri"/>
                <a:sym typeface="Calibri"/>
              </a:rPr>
              <a:t>Scale 0–3</a:t>
            </a:r>
            <a:endParaRPr sz="700"/>
          </a:p>
        </p:txBody>
      </p:sp>
      <p:sp>
        <p:nvSpPr>
          <p:cNvPr id="199" name="Google Shape;199;p1"/>
          <p:cNvSpPr txBox="1"/>
          <p:nvPr/>
        </p:nvSpPr>
        <p:spPr>
          <a:xfrm>
            <a:off x="7408409" y="3291409"/>
            <a:ext cx="1298145" cy="287258"/>
          </a:xfrm>
          <a:prstGeom prst="rect">
            <a:avLst/>
          </a:prstGeom>
          <a:noFill/>
          <a:ln>
            <a:noFill/>
          </a:ln>
        </p:spPr>
        <p:txBody>
          <a:bodyPr spcFirstLastPara="1" wrap="square" lIns="0" tIns="0" rIns="0" bIns="0" anchor="t" anchorCtr="0">
            <a:spAutoFit/>
          </a:bodyPr>
          <a:lstStyle/>
          <a:p>
            <a:pPr>
              <a:lnSpc>
                <a:spcPct val="120000"/>
              </a:lnSpc>
            </a:pPr>
            <a:r>
              <a:rPr lang="en-US" sz="778" b="1">
                <a:solidFill>
                  <a:srgbClr val="1B2A4A"/>
                </a:solidFill>
                <a:latin typeface="Calibri"/>
                <a:ea typeface="Calibri"/>
                <a:cs typeface="Calibri"/>
                <a:sym typeface="Calibri"/>
              </a:rPr>
              <a:t>6.b.1b Participation</a:t>
            </a:r>
            <a:endParaRPr sz="700"/>
          </a:p>
          <a:p>
            <a:pPr>
              <a:lnSpc>
                <a:spcPct val="120000"/>
              </a:lnSpc>
            </a:pPr>
            <a:r>
              <a:rPr lang="en-US" sz="778" b="1">
                <a:solidFill>
                  <a:srgbClr val="1B2A4A"/>
                </a:solidFill>
                <a:latin typeface="Calibri"/>
                <a:ea typeface="Calibri"/>
                <a:cs typeface="Calibri"/>
                <a:sym typeface="Calibri"/>
              </a:rPr>
              <a:t>Defined in Law</a:t>
            </a:r>
            <a:endParaRPr sz="700"/>
          </a:p>
        </p:txBody>
      </p:sp>
      <p:sp>
        <p:nvSpPr>
          <p:cNvPr id="200" name="Google Shape;200;p1"/>
          <p:cNvSpPr txBox="1"/>
          <p:nvPr/>
        </p:nvSpPr>
        <p:spPr>
          <a:xfrm>
            <a:off x="7408409" y="3588954"/>
            <a:ext cx="1298145" cy="125740"/>
          </a:xfrm>
          <a:prstGeom prst="rect">
            <a:avLst/>
          </a:prstGeom>
          <a:noFill/>
          <a:ln>
            <a:noFill/>
          </a:ln>
        </p:spPr>
        <p:txBody>
          <a:bodyPr spcFirstLastPara="1" wrap="square" lIns="0" tIns="0" rIns="0" bIns="0" anchor="t" anchorCtr="0">
            <a:spAutoFit/>
          </a:bodyPr>
          <a:lstStyle/>
          <a:p>
            <a:pPr>
              <a:lnSpc>
                <a:spcPct val="119985"/>
              </a:lnSpc>
            </a:pPr>
            <a:r>
              <a:rPr lang="en-US" sz="681" i="1">
                <a:solidFill>
                  <a:srgbClr val="009EDB"/>
                </a:solidFill>
                <a:latin typeface="Calibri"/>
                <a:ea typeface="Calibri"/>
                <a:cs typeface="Calibri"/>
                <a:sym typeface="Calibri"/>
              </a:rPr>
              <a:t>+0.26 (recovered)</a:t>
            </a:r>
            <a:endParaRPr sz="700"/>
          </a:p>
        </p:txBody>
      </p:sp>
      <p:sp>
        <p:nvSpPr>
          <p:cNvPr id="201" name="Google Shape;201;p1"/>
          <p:cNvSpPr txBox="1"/>
          <p:nvPr/>
        </p:nvSpPr>
        <p:spPr>
          <a:xfrm>
            <a:off x="7408409" y="3731217"/>
            <a:ext cx="1298145" cy="116699"/>
          </a:xfrm>
          <a:prstGeom prst="rect">
            <a:avLst/>
          </a:prstGeom>
          <a:noFill/>
          <a:ln>
            <a:noFill/>
          </a:ln>
        </p:spPr>
        <p:txBody>
          <a:bodyPr spcFirstLastPara="1" wrap="square" lIns="0" tIns="0" rIns="0" bIns="0" anchor="t" anchorCtr="0">
            <a:spAutoFit/>
          </a:bodyPr>
          <a:lstStyle/>
          <a:p>
            <a:pPr>
              <a:lnSpc>
                <a:spcPct val="119936"/>
              </a:lnSpc>
            </a:pPr>
            <a:r>
              <a:rPr lang="en-US" sz="632">
                <a:solidFill>
                  <a:srgbClr val="888888"/>
                </a:solidFill>
                <a:latin typeface="Calibri"/>
                <a:ea typeface="Calibri"/>
                <a:cs typeface="Calibri"/>
                <a:sym typeface="Calibri"/>
              </a:rPr>
              <a:t>Most at score 10</a:t>
            </a:r>
            <a:endParaRPr sz="700"/>
          </a:p>
        </p:txBody>
      </p:sp>
      <p:grpSp>
        <p:nvGrpSpPr>
          <p:cNvPr id="202" name="Google Shape;202;p1"/>
          <p:cNvGrpSpPr/>
          <p:nvPr/>
        </p:nvGrpSpPr>
        <p:grpSpPr>
          <a:xfrm>
            <a:off x="329184" y="990007"/>
            <a:ext cx="2667421" cy="191721"/>
            <a:chOff x="0" y="-38100"/>
            <a:chExt cx="7315200" cy="525780"/>
          </a:xfrm>
        </p:grpSpPr>
        <p:sp>
          <p:nvSpPr>
            <p:cNvPr id="203" name="Google Shape;203;p1"/>
            <p:cNvSpPr/>
            <p:nvPr/>
          </p:nvSpPr>
          <p:spPr>
            <a:xfrm>
              <a:off x="0" y="0"/>
              <a:ext cx="7315200" cy="487680"/>
            </a:xfrm>
            <a:custGeom>
              <a:avLst/>
              <a:gdLst/>
              <a:ahLst/>
              <a:cxnLst/>
              <a:rect l="l" t="t" r="r" b="b"/>
              <a:pathLst>
                <a:path w="7315200" h="487680" extrusionOk="0">
                  <a:moveTo>
                    <a:pt x="0" y="0"/>
                  </a:moveTo>
                  <a:lnTo>
                    <a:pt x="7315200" y="0"/>
                  </a:lnTo>
                  <a:lnTo>
                    <a:pt x="7315200" y="487680"/>
                  </a:lnTo>
                  <a:lnTo>
                    <a:pt x="0" y="487680"/>
                  </a:lnTo>
                  <a:close/>
                </a:path>
              </a:pathLst>
            </a:custGeom>
            <a:blipFill rotWithShape="1">
              <a:blip r:embed="rId3">
                <a:alphaModFix amt="0"/>
              </a:blip>
              <a:stretch>
                <a:fillRect t="-242261" b="-242261"/>
              </a:stretch>
            </a:blipFill>
            <a:ln>
              <a:noFill/>
            </a:ln>
          </p:spPr>
          <p:txBody>
            <a:bodyPr/>
            <a:lstStyle/>
            <a:p>
              <a:endParaRPr lang="en-US"/>
            </a:p>
          </p:txBody>
        </p:sp>
        <p:sp>
          <p:nvSpPr>
            <p:cNvPr id="204" name="Google Shape;204;p1"/>
            <p:cNvSpPr txBox="1"/>
            <p:nvPr/>
          </p:nvSpPr>
          <p:spPr>
            <a:xfrm>
              <a:off x="0" y="-38100"/>
              <a:ext cx="7315200" cy="525780"/>
            </a:xfrm>
            <a:prstGeom prst="rect">
              <a:avLst/>
            </a:prstGeom>
            <a:noFill/>
            <a:ln>
              <a:noFill/>
            </a:ln>
          </p:spPr>
          <p:txBody>
            <a:bodyPr spcFirstLastPara="1" wrap="square" lIns="0" tIns="0" rIns="0" bIns="0" anchor="ctr" anchorCtr="0">
              <a:noAutofit/>
            </a:bodyPr>
            <a:lstStyle/>
            <a:p>
              <a:pPr>
                <a:lnSpc>
                  <a:spcPct val="120000"/>
                </a:lnSpc>
              </a:pPr>
              <a:r>
                <a:rPr lang="en-US" sz="900" b="1">
                  <a:solidFill>
                    <a:srgbClr val="009EDB"/>
                  </a:solidFill>
                  <a:latin typeface="Calibri"/>
                  <a:ea typeface="Calibri"/>
                  <a:cs typeface="Calibri"/>
                  <a:sym typeface="Calibri"/>
                </a:rPr>
                <a:t>REGIONAL AVERAGES</a:t>
              </a:r>
              <a:endParaRPr sz="700"/>
            </a:p>
          </p:txBody>
        </p:sp>
      </p:grpSp>
      <p:sp>
        <p:nvSpPr>
          <p:cNvPr id="205" name="Google Shape;205;p1"/>
          <p:cNvSpPr txBox="1"/>
          <p:nvPr/>
        </p:nvSpPr>
        <p:spPr>
          <a:xfrm>
            <a:off x="360304" y="1897701"/>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1B6B3A"/>
                </a:solidFill>
                <a:latin typeface="Calibri"/>
                <a:ea typeface="Calibri"/>
                <a:cs typeface="Calibri"/>
                <a:sym typeface="Calibri"/>
              </a:rPr>
              <a:t>▲ </a:t>
            </a:r>
            <a:r>
              <a:rPr lang="en-US" sz="535">
                <a:solidFill>
                  <a:srgbClr val="1B6B3A"/>
                </a:solidFill>
                <a:latin typeface="Calibri"/>
                <a:ea typeface="Calibri"/>
                <a:cs typeface="Calibri"/>
                <a:sym typeface="Calibri"/>
              </a:rPr>
              <a:t>Ghana +12.1pp, Rwanda +10.8pp, Tanzania +10.3pp</a:t>
            </a:r>
            <a:endParaRPr sz="700"/>
          </a:p>
        </p:txBody>
      </p:sp>
      <p:sp>
        <p:nvSpPr>
          <p:cNvPr id="206" name="Google Shape;206;p1"/>
          <p:cNvSpPr txBox="1"/>
          <p:nvPr/>
        </p:nvSpPr>
        <p:spPr>
          <a:xfrm>
            <a:off x="360304" y="2004212"/>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922B21"/>
                </a:solidFill>
                <a:latin typeface="Calibri"/>
                <a:ea typeface="Calibri"/>
                <a:cs typeface="Calibri"/>
                <a:sym typeface="Calibri"/>
              </a:rPr>
              <a:t>▼ </a:t>
            </a:r>
            <a:r>
              <a:rPr lang="en-US" sz="535">
                <a:solidFill>
                  <a:srgbClr val="922B21"/>
                </a:solidFill>
                <a:latin typeface="Calibri"/>
                <a:ea typeface="Calibri"/>
                <a:cs typeface="Calibri"/>
                <a:sym typeface="Calibri"/>
              </a:rPr>
              <a:t>Botswana -5.4pp (continuous), Zambia -2.8pp, Zimbabwe -1.7pp</a:t>
            </a:r>
            <a:endParaRPr sz="700"/>
          </a:p>
        </p:txBody>
      </p:sp>
      <p:sp>
        <p:nvSpPr>
          <p:cNvPr id="207" name="Google Shape;207;p1"/>
          <p:cNvSpPr txBox="1"/>
          <p:nvPr/>
        </p:nvSpPr>
        <p:spPr>
          <a:xfrm>
            <a:off x="2525361" y="1858284"/>
            <a:ext cx="1982783" cy="197618"/>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1B6B3A"/>
                </a:solidFill>
                <a:latin typeface="Calibri"/>
                <a:ea typeface="Calibri"/>
                <a:cs typeface="Calibri"/>
                <a:sym typeface="Calibri"/>
              </a:rPr>
              <a:t>▲ </a:t>
            </a:r>
            <a:r>
              <a:rPr lang="en-US" sz="535">
                <a:solidFill>
                  <a:srgbClr val="1B6B3A"/>
                </a:solidFill>
                <a:latin typeface="Calibri"/>
                <a:ea typeface="Calibri"/>
                <a:cs typeface="Calibri"/>
                <a:sym typeface="Calibri"/>
              </a:rPr>
              <a:t>South Africa +16.5pp (#1 all ranks), Malawi +14.5pp, Rwanda +12.4pp</a:t>
            </a:r>
            <a:endParaRPr sz="700"/>
          </a:p>
        </p:txBody>
      </p:sp>
      <p:sp>
        <p:nvSpPr>
          <p:cNvPr id="208" name="Google Shape;208;p1"/>
          <p:cNvSpPr txBox="1"/>
          <p:nvPr/>
        </p:nvSpPr>
        <p:spPr>
          <a:xfrm>
            <a:off x="2525361" y="2047782"/>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922B21"/>
                </a:solidFill>
                <a:latin typeface="Calibri"/>
                <a:ea typeface="Calibri"/>
                <a:cs typeface="Calibri"/>
                <a:sym typeface="Calibri"/>
              </a:rPr>
              <a:t>▼ </a:t>
            </a:r>
            <a:r>
              <a:rPr lang="en-US" sz="535">
                <a:solidFill>
                  <a:srgbClr val="922B21"/>
                </a:solidFill>
                <a:latin typeface="Calibri"/>
                <a:ea typeface="Calibri"/>
                <a:cs typeface="Calibri"/>
                <a:sym typeface="Calibri"/>
              </a:rPr>
              <a:t>Gambia -4.2pp (worst), Zimbabwe -2.5pp, Mauritius -2.3pp</a:t>
            </a:r>
            <a:endParaRPr sz="700"/>
          </a:p>
        </p:txBody>
      </p:sp>
      <p:sp>
        <p:nvSpPr>
          <p:cNvPr id="209" name="Google Shape;209;p1"/>
          <p:cNvSpPr txBox="1"/>
          <p:nvPr/>
        </p:nvSpPr>
        <p:spPr>
          <a:xfrm>
            <a:off x="4650406" y="1839814"/>
            <a:ext cx="1982783" cy="197618"/>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1B6B3A"/>
                </a:solidFill>
                <a:latin typeface="Calibri"/>
                <a:ea typeface="Calibri"/>
                <a:cs typeface="Calibri"/>
                <a:sym typeface="Calibri"/>
              </a:rPr>
              <a:t>▲ </a:t>
            </a:r>
            <a:r>
              <a:rPr lang="en-US" sz="535">
                <a:solidFill>
                  <a:srgbClr val="1B6B3A"/>
                </a:solidFill>
                <a:latin typeface="Calibri"/>
                <a:ea typeface="Calibri"/>
                <a:cs typeface="Calibri"/>
                <a:sym typeface="Calibri"/>
              </a:rPr>
              <a:t>Kenya +42.3pp (largest any indicator), Lesotho +17.2pp, Comoros +14.5pp</a:t>
            </a:r>
            <a:endParaRPr sz="700"/>
          </a:p>
        </p:txBody>
      </p:sp>
      <p:sp>
        <p:nvSpPr>
          <p:cNvPr id="210" name="Google Shape;210;p1"/>
          <p:cNvSpPr txBox="1"/>
          <p:nvPr/>
        </p:nvSpPr>
        <p:spPr>
          <a:xfrm>
            <a:off x="4650406" y="2034313"/>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922B21"/>
                </a:solidFill>
                <a:latin typeface="Calibri"/>
                <a:ea typeface="Calibri"/>
                <a:cs typeface="Calibri"/>
                <a:sym typeface="Calibri"/>
              </a:rPr>
              <a:t>▼ </a:t>
            </a:r>
            <a:r>
              <a:rPr lang="en-US" sz="535">
                <a:solidFill>
                  <a:srgbClr val="922B21"/>
                </a:solidFill>
                <a:latin typeface="Calibri"/>
                <a:ea typeface="Calibri"/>
                <a:cs typeface="Calibri"/>
                <a:sym typeface="Calibri"/>
              </a:rPr>
              <a:t>Somalia -13.7pp (continuous), Mauritania -10.7pp, Ethiopia -2.9pp</a:t>
            </a:r>
            <a:endParaRPr sz="700"/>
          </a:p>
        </p:txBody>
      </p:sp>
      <p:sp>
        <p:nvSpPr>
          <p:cNvPr id="211" name="Google Shape;211;p1"/>
          <p:cNvSpPr txBox="1"/>
          <p:nvPr/>
        </p:nvSpPr>
        <p:spPr>
          <a:xfrm>
            <a:off x="6794902" y="1887393"/>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1B6B3A"/>
                </a:solidFill>
                <a:latin typeface="Calibri"/>
                <a:ea typeface="Calibri"/>
                <a:cs typeface="Calibri"/>
                <a:sym typeface="Calibri"/>
              </a:rPr>
              <a:t>▲ </a:t>
            </a:r>
            <a:r>
              <a:rPr lang="en-US" sz="535">
                <a:solidFill>
                  <a:srgbClr val="1B6B3A"/>
                </a:solidFill>
                <a:latin typeface="Calibri"/>
                <a:ea typeface="Calibri"/>
                <a:cs typeface="Calibri"/>
                <a:sym typeface="Calibri"/>
              </a:rPr>
              <a:t>Zimbabwe +32.3pp (doubled), Mauritius +13.6pp, Tanzania +1.7pp</a:t>
            </a:r>
            <a:endParaRPr sz="700"/>
          </a:p>
        </p:txBody>
      </p:sp>
      <p:sp>
        <p:nvSpPr>
          <p:cNvPr id="212" name="Google Shape;212;p1"/>
          <p:cNvSpPr txBox="1"/>
          <p:nvPr/>
        </p:nvSpPr>
        <p:spPr>
          <a:xfrm>
            <a:off x="6794902" y="1986734"/>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922B21"/>
                </a:solidFill>
                <a:latin typeface="Calibri"/>
                <a:ea typeface="Calibri"/>
                <a:cs typeface="Calibri"/>
                <a:sym typeface="Calibri"/>
              </a:rPr>
              <a:t>▼ </a:t>
            </a:r>
            <a:r>
              <a:rPr lang="en-US" sz="535">
                <a:solidFill>
                  <a:srgbClr val="922B21"/>
                </a:solidFill>
                <a:latin typeface="Calibri"/>
                <a:ea typeface="Calibri"/>
                <a:cs typeface="Calibri"/>
                <a:sym typeface="Calibri"/>
              </a:rPr>
              <a:t>South Africa -39.7pp (most severe in dataset), Nigeria -7.6pp</a:t>
            </a:r>
            <a:endParaRPr sz="700"/>
          </a:p>
        </p:txBody>
      </p:sp>
      <p:sp>
        <p:nvSpPr>
          <p:cNvPr id="213" name="Google Shape;213;p1"/>
          <p:cNvSpPr txBox="1"/>
          <p:nvPr/>
        </p:nvSpPr>
        <p:spPr>
          <a:xfrm>
            <a:off x="361971" y="2922513"/>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1B6B3A"/>
                </a:solidFill>
                <a:latin typeface="Calibri"/>
                <a:ea typeface="Calibri"/>
                <a:cs typeface="Calibri"/>
                <a:sym typeface="Calibri"/>
              </a:rPr>
              <a:t>▲ </a:t>
            </a:r>
            <a:r>
              <a:rPr lang="en-US" sz="535">
                <a:solidFill>
                  <a:srgbClr val="1B6B3A"/>
                </a:solidFill>
                <a:latin typeface="Calibri"/>
                <a:ea typeface="Calibri"/>
                <a:cs typeface="Calibri"/>
                <a:sym typeface="Calibri"/>
              </a:rPr>
              <a:t>Sierra Leone +28.3pp, South Africa +23.8pp, Lesotho +23.0pp</a:t>
            </a:r>
            <a:endParaRPr sz="700"/>
          </a:p>
        </p:txBody>
      </p:sp>
      <p:sp>
        <p:nvSpPr>
          <p:cNvPr id="214" name="Google Shape;214;p1"/>
          <p:cNvSpPr txBox="1"/>
          <p:nvPr/>
        </p:nvSpPr>
        <p:spPr>
          <a:xfrm>
            <a:off x="361971" y="3033655"/>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922B21"/>
                </a:solidFill>
                <a:latin typeface="Calibri"/>
                <a:ea typeface="Calibri"/>
                <a:cs typeface="Calibri"/>
                <a:sym typeface="Calibri"/>
              </a:rPr>
              <a:t>▼ </a:t>
            </a:r>
            <a:r>
              <a:rPr lang="en-US" sz="535">
                <a:solidFill>
                  <a:srgbClr val="922B21"/>
                </a:solidFill>
                <a:latin typeface="Calibri"/>
                <a:ea typeface="Calibri"/>
                <a:cs typeface="Calibri"/>
                <a:sym typeface="Calibri"/>
              </a:rPr>
              <a:t>Burkina Faso -88.7pp (extreme), Ethiopia -24.1pp, Kenya -49.4pp</a:t>
            </a:r>
            <a:endParaRPr sz="700"/>
          </a:p>
        </p:txBody>
      </p:sp>
      <p:sp>
        <p:nvSpPr>
          <p:cNvPr id="215" name="Google Shape;215;p1"/>
          <p:cNvSpPr txBox="1"/>
          <p:nvPr/>
        </p:nvSpPr>
        <p:spPr>
          <a:xfrm>
            <a:off x="2482571" y="2922513"/>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1B6B3A"/>
                </a:solidFill>
                <a:latin typeface="Calibri"/>
                <a:ea typeface="Calibri"/>
                <a:cs typeface="Calibri"/>
                <a:sym typeface="Calibri"/>
              </a:rPr>
              <a:t>▲ </a:t>
            </a:r>
            <a:r>
              <a:rPr lang="en-US" sz="535">
                <a:solidFill>
                  <a:srgbClr val="1B6B3A"/>
                </a:solidFill>
                <a:latin typeface="Calibri"/>
                <a:ea typeface="Calibri"/>
                <a:cs typeface="Calibri"/>
                <a:sym typeface="Calibri"/>
              </a:rPr>
              <a:t>Guinea-Bissau +$2.36, Ethiopia +$2.30, DRC +$19.63 (high + growth)</a:t>
            </a:r>
            <a:endParaRPr sz="700"/>
          </a:p>
        </p:txBody>
      </p:sp>
      <p:sp>
        <p:nvSpPr>
          <p:cNvPr id="216" name="Google Shape;216;p1"/>
          <p:cNvSpPr txBox="1"/>
          <p:nvPr/>
        </p:nvSpPr>
        <p:spPr>
          <a:xfrm>
            <a:off x="2482571" y="3033655"/>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922B21"/>
                </a:solidFill>
                <a:latin typeface="Calibri"/>
                <a:ea typeface="Calibri"/>
                <a:cs typeface="Calibri"/>
                <a:sym typeface="Calibri"/>
              </a:rPr>
              <a:t>▼ </a:t>
            </a:r>
            <a:r>
              <a:rPr lang="en-US" sz="535">
                <a:solidFill>
                  <a:srgbClr val="922B21"/>
                </a:solidFill>
                <a:latin typeface="Calibri"/>
                <a:ea typeface="Calibri"/>
                <a:cs typeface="Calibri"/>
                <a:sym typeface="Calibri"/>
              </a:rPr>
              <a:t>Congo -$35.65, Angola -$15.76; oil economies declining</a:t>
            </a:r>
            <a:endParaRPr sz="700"/>
          </a:p>
        </p:txBody>
      </p:sp>
      <p:sp>
        <p:nvSpPr>
          <p:cNvPr id="217" name="Google Shape;217;p1"/>
          <p:cNvSpPr txBox="1"/>
          <p:nvPr/>
        </p:nvSpPr>
        <p:spPr>
          <a:xfrm>
            <a:off x="4634291" y="2922513"/>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1B6B3A"/>
                </a:solidFill>
                <a:latin typeface="Calibri"/>
                <a:ea typeface="Calibri"/>
                <a:cs typeface="Calibri"/>
                <a:sym typeface="Calibri"/>
              </a:rPr>
              <a:t>▲ </a:t>
            </a:r>
            <a:r>
              <a:rPr lang="en-US" sz="535">
                <a:solidFill>
                  <a:srgbClr val="1B6B3A"/>
                </a:solidFill>
                <a:latin typeface="Calibri"/>
                <a:ea typeface="Calibri"/>
                <a:cs typeface="Calibri"/>
                <a:sym typeface="Calibri"/>
              </a:rPr>
              <a:t>Namibia -0.19pp (only genuine stress reduction in region)</a:t>
            </a:r>
            <a:endParaRPr sz="700"/>
          </a:p>
        </p:txBody>
      </p:sp>
      <p:sp>
        <p:nvSpPr>
          <p:cNvPr id="218" name="Google Shape;218;p1"/>
          <p:cNvSpPr txBox="1"/>
          <p:nvPr/>
        </p:nvSpPr>
        <p:spPr>
          <a:xfrm>
            <a:off x="4634291" y="3042917"/>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922B21"/>
                </a:solidFill>
                <a:latin typeface="Calibri"/>
                <a:ea typeface="Calibri"/>
                <a:cs typeface="Calibri"/>
                <a:sym typeface="Calibri"/>
              </a:rPr>
              <a:t>▼ </a:t>
            </a:r>
            <a:r>
              <a:rPr lang="en-US" sz="535">
                <a:solidFill>
                  <a:srgbClr val="922B21"/>
                </a:solidFill>
                <a:latin typeface="Calibri"/>
                <a:ea typeface="Calibri"/>
                <a:cs typeface="Calibri"/>
                <a:sym typeface="Calibri"/>
              </a:rPr>
              <a:t>Cabo Verde +22.4pp, Zimbabwe +14.2pp, South Africa +7.8pp</a:t>
            </a:r>
            <a:endParaRPr sz="700"/>
          </a:p>
        </p:txBody>
      </p:sp>
      <p:sp>
        <p:nvSpPr>
          <p:cNvPr id="219" name="Google Shape;219;p1"/>
          <p:cNvSpPr txBox="1"/>
          <p:nvPr/>
        </p:nvSpPr>
        <p:spPr>
          <a:xfrm>
            <a:off x="6786010" y="2922513"/>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1B6B3A"/>
                </a:solidFill>
                <a:latin typeface="Calibri"/>
                <a:ea typeface="Calibri"/>
                <a:cs typeface="Calibri"/>
                <a:sym typeface="Calibri"/>
              </a:rPr>
              <a:t>▲ </a:t>
            </a:r>
            <a:r>
              <a:rPr lang="en-US" sz="535">
                <a:solidFill>
                  <a:srgbClr val="1B6B3A"/>
                </a:solidFill>
                <a:latin typeface="Calibri"/>
                <a:ea typeface="Calibri"/>
                <a:cs typeface="Calibri"/>
                <a:sym typeface="Calibri"/>
              </a:rPr>
              <a:t>Rwanda +33pp (#1 progress + level), Angola +25pp, Somalia +24pp</a:t>
            </a:r>
            <a:endParaRPr sz="700"/>
          </a:p>
        </p:txBody>
      </p:sp>
      <p:sp>
        <p:nvSpPr>
          <p:cNvPr id="220" name="Google Shape;220;p1"/>
          <p:cNvSpPr txBox="1"/>
          <p:nvPr/>
        </p:nvSpPr>
        <p:spPr>
          <a:xfrm>
            <a:off x="6784343" y="3033655"/>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922B21"/>
                </a:solidFill>
                <a:latin typeface="Calibri"/>
                <a:ea typeface="Calibri"/>
                <a:cs typeface="Calibri"/>
                <a:sym typeface="Calibri"/>
              </a:rPr>
              <a:t>▼ </a:t>
            </a:r>
            <a:r>
              <a:rPr lang="en-US" sz="535">
                <a:solidFill>
                  <a:srgbClr val="922B21"/>
                </a:solidFill>
                <a:latin typeface="Calibri"/>
                <a:ea typeface="Calibri"/>
                <a:cs typeface="Calibri"/>
                <a:sym typeface="Calibri"/>
              </a:rPr>
              <a:t>South Africa -5pp (regression), Uganda -2pp; pace halved</a:t>
            </a:r>
            <a:endParaRPr sz="700"/>
          </a:p>
        </p:txBody>
      </p:sp>
      <p:sp>
        <p:nvSpPr>
          <p:cNvPr id="221" name="Google Shape;221;p1"/>
          <p:cNvSpPr txBox="1"/>
          <p:nvPr/>
        </p:nvSpPr>
        <p:spPr>
          <a:xfrm>
            <a:off x="367705" y="3896025"/>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1B6B3A"/>
                </a:solidFill>
                <a:latin typeface="Calibri"/>
                <a:ea typeface="Calibri"/>
                <a:cs typeface="Calibri"/>
                <a:sym typeface="Calibri"/>
              </a:rPr>
              <a:t>▲ </a:t>
            </a:r>
            <a:r>
              <a:rPr lang="en-US" sz="535">
                <a:solidFill>
                  <a:srgbClr val="1B6B3A"/>
                </a:solidFill>
                <a:latin typeface="Calibri"/>
                <a:ea typeface="Calibri"/>
                <a:cs typeface="Calibri"/>
                <a:sym typeface="Calibri"/>
              </a:rPr>
              <a:t>Sierra Leone +93pp (to 100%), Senegal +65pp, Guinea-Bissau +57pp</a:t>
            </a:r>
            <a:endParaRPr sz="700"/>
          </a:p>
        </p:txBody>
      </p:sp>
      <p:sp>
        <p:nvSpPr>
          <p:cNvPr id="222" name="Google Shape;222;p1"/>
          <p:cNvSpPr txBox="1"/>
          <p:nvPr/>
        </p:nvSpPr>
        <p:spPr>
          <a:xfrm>
            <a:off x="367705" y="3997905"/>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922B21"/>
                </a:solidFill>
                <a:latin typeface="Calibri"/>
                <a:ea typeface="Calibri"/>
                <a:cs typeface="Calibri"/>
                <a:sym typeface="Calibri"/>
              </a:rPr>
              <a:t>▼ </a:t>
            </a:r>
            <a:r>
              <a:rPr lang="en-US" sz="535">
                <a:solidFill>
                  <a:srgbClr val="922B21"/>
                </a:solidFill>
                <a:latin typeface="Calibri"/>
                <a:ea typeface="Calibri"/>
                <a:cs typeface="Calibri"/>
                <a:sym typeface="Calibri"/>
              </a:rPr>
              <a:t>Cameroon -16pp, Chad -5.6pp; 3 countries still at 0%</a:t>
            </a:r>
            <a:endParaRPr sz="700"/>
          </a:p>
        </p:txBody>
      </p:sp>
      <p:sp>
        <p:nvSpPr>
          <p:cNvPr id="223" name="Google Shape;223;p1"/>
          <p:cNvSpPr txBox="1"/>
          <p:nvPr/>
        </p:nvSpPr>
        <p:spPr>
          <a:xfrm>
            <a:off x="2484238" y="3896025"/>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1B6B3A"/>
                </a:solidFill>
                <a:latin typeface="Calibri"/>
                <a:ea typeface="Calibri"/>
                <a:cs typeface="Calibri"/>
                <a:sym typeface="Calibri"/>
              </a:rPr>
              <a:t>▲ </a:t>
            </a:r>
            <a:r>
              <a:rPr lang="en-US" sz="535">
                <a:solidFill>
                  <a:srgbClr val="1B6B3A"/>
                </a:solidFill>
                <a:latin typeface="Calibri"/>
                <a:ea typeface="Calibri"/>
                <a:cs typeface="Calibri"/>
                <a:sym typeface="Calibri"/>
              </a:rPr>
              <a:t>Ethiopia $337M, Tanzania $297M, Kenya $154M (top 3, 2023)</a:t>
            </a:r>
            <a:endParaRPr sz="700"/>
          </a:p>
        </p:txBody>
      </p:sp>
      <p:sp>
        <p:nvSpPr>
          <p:cNvPr id="224" name="Google Shape;224;p1"/>
          <p:cNvSpPr txBox="1"/>
          <p:nvPr/>
        </p:nvSpPr>
        <p:spPr>
          <a:xfrm>
            <a:off x="2484238" y="4002536"/>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922B21"/>
                </a:solidFill>
                <a:latin typeface="Calibri"/>
                <a:ea typeface="Calibri"/>
                <a:cs typeface="Calibri"/>
                <a:sym typeface="Calibri"/>
              </a:rPr>
              <a:t>▼ </a:t>
            </a:r>
            <a:r>
              <a:rPr lang="en-US" sz="535">
                <a:solidFill>
                  <a:srgbClr val="922B21"/>
                </a:solidFill>
                <a:latin typeface="Calibri"/>
                <a:ea typeface="Calibri"/>
                <a:cs typeface="Calibri"/>
                <a:sym typeface="Calibri"/>
              </a:rPr>
              <a:t>Nigeria/Ghana/DRC halved; regional avg flat since 2015</a:t>
            </a:r>
            <a:endParaRPr sz="700"/>
          </a:p>
        </p:txBody>
      </p:sp>
      <p:sp>
        <p:nvSpPr>
          <p:cNvPr id="225" name="Google Shape;225;p1"/>
          <p:cNvSpPr txBox="1"/>
          <p:nvPr/>
        </p:nvSpPr>
        <p:spPr>
          <a:xfrm>
            <a:off x="4635958" y="3896025"/>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1B6B3A"/>
                </a:solidFill>
                <a:latin typeface="Calibri"/>
                <a:ea typeface="Calibri"/>
                <a:cs typeface="Calibri"/>
                <a:sym typeface="Calibri"/>
              </a:rPr>
              <a:t>▲ </a:t>
            </a:r>
            <a:r>
              <a:rPr lang="en-US" sz="535">
                <a:solidFill>
                  <a:srgbClr val="1B6B3A"/>
                </a:solidFill>
                <a:latin typeface="Calibri"/>
                <a:ea typeface="Calibri"/>
                <a:cs typeface="Calibri"/>
                <a:sym typeface="Calibri"/>
              </a:rPr>
              <a:t>Botswana, Comoros, Lesotho, Senegal: Low to High (1→3)</a:t>
            </a:r>
            <a:endParaRPr sz="700"/>
          </a:p>
        </p:txBody>
      </p:sp>
      <p:sp>
        <p:nvSpPr>
          <p:cNvPr id="226" name="Google Shape;226;p1"/>
          <p:cNvSpPr txBox="1"/>
          <p:nvPr/>
        </p:nvSpPr>
        <p:spPr>
          <a:xfrm>
            <a:off x="4635958" y="4002536"/>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922B21"/>
                </a:solidFill>
                <a:latin typeface="Calibri"/>
                <a:ea typeface="Calibri"/>
                <a:cs typeface="Calibri"/>
                <a:sym typeface="Calibri"/>
              </a:rPr>
              <a:t>▼ </a:t>
            </a:r>
            <a:r>
              <a:rPr lang="en-US" sz="535">
                <a:solidFill>
                  <a:srgbClr val="922B21"/>
                </a:solidFill>
                <a:latin typeface="Calibri"/>
                <a:ea typeface="Calibri"/>
                <a:cs typeface="Calibri"/>
                <a:sym typeface="Calibri"/>
              </a:rPr>
              <a:t>Congo, Liberia, Ethiopia, S. Sudan: High to Low (3→1)</a:t>
            </a:r>
            <a:endParaRPr sz="700"/>
          </a:p>
        </p:txBody>
      </p:sp>
      <p:sp>
        <p:nvSpPr>
          <p:cNvPr id="227" name="Google Shape;227;p1"/>
          <p:cNvSpPr txBox="1"/>
          <p:nvPr/>
        </p:nvSpPr>
        <p:spPr>
          <a:xfrm>
            <a:off x="6787677" y="3896025"/>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1B6B3A"/>
                </a:solidFill>
                <a:latin typeface="Calibri"/>
                <a:ea typeface="Calibri"/>
                <a:cs typeface="Calibri"/>
                <a:sym typeface="Calibri"/>
              </a:rPr>
              <a:t>▲ </a:t>
            </a:r>
            <a:r>
              <a:rPr lang="en-US" sz="535">
                <a:solidFill>
                  <a:srgbClr val="1B6B3A"/>
                </a:solidFill>
                <a:latin typeface="Calibri"/>
                <a:ea typeface="Calibri"/>
                <a:cs typeface="Calibri"/>
                <a:sym typeface="Calibri"/>
              </a:rPr>
              <a:t>Cameroon, Comoros, DRC, Seychelles, S. Africa: rose to 10</a:t>
            </a:r>
            <a:endParaRPr sz="700"/>
          </a:p>
        </p:txBody>
      </p:sp>
      <p:sp>
        <p:nvSpPr>
          <p:cNvPr id="228" name="Google Shape;228;p1"/>
          <p:cNvSpPr txBox="1"/>
          <p:nvPr/>
        </p:nvSpPr>
        <p:spPr>
          <a:xfrm>
            <a:off x="6787677" y="4002536"/>
            <a:ext cx="1982783" cy="98810"/>
          </a:xfrm>
          <a:prstGeom prst="rect">
            <a:avLst/>
          </a:prstGeom>
          <a:noFill/>
          <a:ln>
            <a:noFill/>
          </a:ln>
        </p:spPr>
        <p:txBody>
          <a:bodyPr spcFirstLastPara="1" wrap="square" lIns="0" tIns="0" rIns="0" bIns="0" anchor="t" anchorCtr="0">
            <a:spAutoFit/>
          </a:bodyPr>
          <a:lstStyle/>
          <a:p>
            <a:pPr>
              <a:lnSpc>
                <a:spcPct val="120018"/>
              </a:lnSpc>
            </a:pPr>
            <a:r>
              <a:rPr lang="en-US" sz="535" b="1">
                <a:solidFill>
                  <a:srgbClr val="922B21"/>
                </a:solidFill>
                <a:latin typeface="Calibri"/>
                <a:ea typeface="Calibri"/>
                <a:cs typeface="Calibri"/>
                <a:sym typeface="Calibri"/>
              </a:rPr>
              <a:t>▼ </a:t>
            </a:r>
            <a:r>
              <a:rPr lang="en-US" sz="535">
                <a:solidFill>
                  <a:srgbClr val="922B21"/>
                </a:solidFill>
                <a:latin typeface="Calibri"/>
                <a:ea typeface="Calibri"/>
                <a:cs typeface="Calibri"/>
                <a:sym typeface="Calibri"/>
              </a:rPr>
              <a:t>Congo, Gabon, Senegal: 10→5; Côte d'Ivoire dropped to 0</a:t>
            </a:r>
            <a:endParaRPr sz="700"/>
          </a:p>
        </p:txBody>
      </p:sp>
      <p:grpSp>
        <p:nvGrpSpPr>
          <p:cNvPr id="229" name="Google Shape;229;p1"/>
          <p:cNvGrpSpPr/>
          <p:nvPr/>
        </p:nvGrpSpPr>
        <p:grpSpPr>
          <a:xfrm>
            <a:off x="1051560" y="706089"/>
            <a:ext cx="8778240" cy="144304"/>
            <a:chOff x="0" y="-19050"/>
            <a:chExt cx="23408640" cy="384810"/>
          </a:xfrm>
        </p:grpSpPr>
        <p:sp>
          <p:nvSpPr>
            <p:cNvPr id="230" name="Google Shape;230;p1"/>
            <p:cNvSpPr/>
            <p:nvPr/>
          </p:nvSpPr>
          <p:spPr>
            <a:xfrm>
              <a:off x="0" y="0"/>
              <a:ext cx="23408639" cy="365760"/>
            </a:xfrm>
            <a:custGeom>
              <a:avLst/>
              <a:gdLst/>
              <a:ahLst/>
              <a:cxnLst/>
              <a:rect l="l" t="t" r="r" b="b"/>
              <a:pathLst>
                <a:path w="23408639" h="365760" extrusionOk="0">
                  <a:moveTo>
                    <a:pt x="0" y="0"/>
                  </a:moveTo>
                  <a:lnTo>
                    <a:pt x="23408639" y="0"/>
                  </a:lnTo>
                  <a:lnTo>
                    <a:pt x="23408639" y="365760"/>
                  </a:lnTo>
                  <a:lnTo>
                    <a:pt x="0" y="365760"/>
                  </a:lnTo>
                  <a:close/>
                </a:path>
              </a:pathLst>
            </a:custGeom>
            <a:blipFill rotWithShape="1">
              <a:blip r:embed="rId3">
                <a:alphaModFix amt="0"/>
              </a:blip>
              <a:stretch>
                <a:fillRect t="-1196881" b="-1196881"/>
              </a:stretch>
            </a:blipFill>
            <a:ln>
              <a:noFill/>
            </a:ln>
          </p:spPr>
          <p:txBody>
            <a:bodyPr/>
            <a:lstStyle/>
            <a:p>
              <a:endParaRPr lang="en-US"/>
            </a:p>
          </p:txBody>
        </p:sp>
        <p:sp>
          <p:nvSpPr>
            <p:cNvPr id="231" name="Google Shape;231;p1"/>
            <p:cNvSpPr txBox="1"/>
            <p:nvPr/>
          </p:nvSpPr>
          <p:spPr>
            <a:xfrm>
              <a:off x="0" y="-19050"/>
              <a:ext cx="23408640" cy="384810"/>
            </a:xfrm>
            <a:prstGeom prst="rect">
              <a:avLst/>
            </a:prstGeom>
            <a:noFill/>
            <a:ln>
              <a:noFill/>
            </a:ln>
          </p:spPr>
          <p:txBody>
            <a:bodyPr spcFirstLastPara="1" wrap="square" lIns="0" tIns="0" rIns="0" bIns="0" anchor="ctr" anchorCtr="0">
              <a:noAutofit/>
            </a:bodyPr>
            <a:lstStyle/>
            <a:p>
              <a:pPr>
                <a:lnSpc>
                  <a:spcPct val="119916"/>
                </a:lnSpc>
              </a:pPr>
              <a:r>
                <a:rPr lang="en-US" sz="600" dirty="0">
                  <a:solidFill>
                    <a:schemeClr val="dk1"/>
                  </a:solidFill>
                  <a:latin typeface="Calibri"/>
                  <a:ea typeface="Calibri"/>
                  <a:cs typeface="Calibri"/>
                  <a:sym typeface="Calibri"/>
                </a:rPr>
                <a:t>Source: UN SDG Global Data Portal, World Bank, WHO, UNICEF  |  Unweighted country averages  |  ▲ = Progress Leaders  |  ▼ = Challenges</a:t>
              </a:r>
              <a:endParaRPr sz="700" dirty="0">
                <a:solidFill>
                  <a:schemeClr val="dk1"/>
                </a:solidFill>
              </a:endParaRPr>
            </a:p>
          </p:txBody>
        </p:sp>
      </p:grpSp>
      <p:grpSp>
        <p:nvGrpSpPr>
          <p:cNvPr id="232" name="Google Shape;232;p1"/>
          <p:cNvGrpSpPr/>
          <p:nvPr/>
        </p:nvGrpSpPr>
        <p:grpSpPr>
          <a:xfrm>
            <a:off x="475984" y="4231841"/>
            <a:ext cx="2751992" cy="268303"/>
            <a:chOff x="-23445" y="-227793"/>
            <a:chExt cx="7338645" cy="715473"/>
          </a:xfrm>
        </p:grpSpPr>
        <p:sp>
          <p:nvSpPr>
            <p:cNvPr id="233" name="Google Shape;233;p1"/>
            <p:cNvSpPr/>
            <p:nvPr/>
          </p:nvSpPr>
          <p:spPr>
            <a:xfrm>
              <a:off x="0" y="0"/>
              <a:ext cx="7315200" cy="487680"/>
            </a:xfrm>
            <a:custGeom>
              <a:avLst/>
              <a:gdLst/>
              <a:ahLst/>
              <a:cxnLst/>
              <a:rect l="l" t="t" r="r" b="b"/>
              <a:pathLst>
                <a:path w="7315200" h="487680" extrusionOk="0">
                  <a:moveTo>
                    <a:pt x="0" y="0"/>
                  </a:moveTo>
                  <a:lnTo>
                    <a:pt x="7315200" y="0"/>
                  </a:lnTo>
                  <a:lnTo>
                    <a:pt x="7315200" y="487680"/>
                  </a:lnTo>
                  <a:lnTo>
                    <a:pt x="0" y="487680"/>
                  </a:lnTo>
                  <a:close/>
                </a:path>
              </a:pathLst>
            </a:custGeom>
            <a:blipFill rotWithShape="1">
              <a:blip r:embed="rId3">
                <a:alphaModFix amt="0"/>
              </a:blip>
              <a:stretch>
                <a:fillRect t="-242261" b="-242261"/>
              </a:stretch>
            </a:blipFill>
            <a:ln>
              <a:noFill/>
            </a:ln>
          </p:spPr>
          <p:txBody>
            <a:bodyPr/>
            <a:lstStyle/>
            <a:p>
              <a:endParaRPr lang="en-US"/>
            </a:p>
          </p:txBody>
        </p:sp>
        <p:sp>
          <p:nvSpPr>
            <p:cNvPr id="234" name="Google Shape;234;p1"/>
            <p:cNvSpPr txBox="1"/>
            <p:nvPr/>
          </p:nvSpPr>
          <p:spPr>
            <a:xfrm>
              <a:off x="-23445" y="-227793"/>
              <a:ext cx="7315200" cy="525780"/>
            </a:xfrm>
            <a:prstGeom prst="rect">
              <a:avLst/>
            </a:prstGeom>
            <a:noFill/>
            <a:ln>
              <a:noFill/>
            </a:ln>
          </p:spPr>
          <p:txBody>
            <a:bodyPr spcFirstLastPara="1" wrap="square" lIns="0" tIns="0" rIns="0" bIns="0" anchor="ctr" anchorCtr="0">
              <a:noAutofit/>
            </a:bodyPr>
            <a:lstStyle/>
            <a:p>
              <a:pPr>
                <a:lnSpc>
                  <a:spcPct val="120000"/>
                </a:lnSpc>
              </a:pPr>
              <a:r>
                <a:rPr lang="en-US" sz="1100" b="1" dirty="0">
                  <a:solidFill>
                    <a:srgbClr val="009EDB"/>
                  </a:solidFill>
                  <a:latin typeface="Calibri"/>
                  <a:ea typeface="Calibri"/>
                  <a:cs typeface="Calibri"/>
                  <a:sym typeface="Calibri"/>
                </a:rPr>
                <a:t>KEY FINDINGS:</a:t>
              </a:r>
              <a:endParaRPr sz="1050" dirty="0"/>
            </a:p>
          </p:txBody>
        </p:sp>
      </p:grpSp>
      <p:sp>
        <p:nvSpPr>
          <p:cNvPr id="235" name="Google Shape;235;p1"/>
          <p:cNvSpPr txBox="1"/>
          <p:nvPr/>
        </p:nvSpPr>
        <p:spPr>
          <a:xfrm>
            <a:off x="384200" y="4397326"/>
            <a:ext cx="8558850" cy="775597"/>
          </a:xfrm>
          <a:prstGeom prst="rect">
            <a:avLst/>
          </a:prstGeom>
          <a:noFill/>
          <a:ln>
            <a:noFill/>
          </a:ln>
        </p:spPr>
        <p:txBody>
          <a:bodyPr spcFirstLastPara="1" wrap="square" lIns="0" tIns="0" rIns="0" bIns="0" anchor="t" anchorCtr="0">
            <a:spAutoFit/>
          </a:bodyPr>
          <a:lstStyle/>
          <a:p>
            <a:pPr marL="172721" lvl="1" indent="-83186">
              <a:lnSpc>
                <a:spcPct val="120000"/>
              </a:lnSpc>
              <a:buClr>
                <a:schemeClr val="dk1"/>
              </a:buClr>
              <a:buSzPts val="1500"/>
              <a:buFont typeface="Arial"/>
              <a:buChar char="•"/>
            </a:pPr>
            <a:r>
              <a:rPr lang="en-US" sz="1050" dirty="0">
                <a:solidFill>
                  <a:schemeClr val="dk1"/>
                </a:solidFill>
                <a:latin typeface="+mj-lt"/>
                <a:ea typeface="Calibri"/>
                <a:cs typeface="Calibri"/>
                <a:sym typeface="Calibri"/>
              </a:rPr>
              <a:t>Progress is uneven across SDG 6: governance indicators improved faster than infrastructure and service access. </a:t>
            </a:r>
            <a:endParaRPr sz="1050" dirty="0">
              <a:solidFill>
                <a:schemeClr val="dk1"/>
              </a:solidFill>
              <a:latin typeface="+mj-lt"/>
            </a:endParaRPr>
          </a:p>
          <a:p>
            <a:pPr marL="172721" lvl="1" indent="-83186">
              <a:lnSpc>
                <a:spcPct val="120000"/>
              </a:lnSpc>
              <a:buClr>
                <a:schemeClr val="dk1"/>
              </a:buClr>
              <a:buSzPts val="1500"/>
              <a:buFont typeface="Arial"/>
              <a:buChar char="•"/>
            </a:pPr>
            <a:r>
              <a:rPr lang="en-US" sz="1050" dirty="0">
                <a:solidFill>
                  <a:schemeClr val="dk1"/>
                </a:solidFill>
                <a:latin typeface="+mj-lt"/>
                <a:ea typeface="Calibri"/>
                <a:cs typeface="Calibri"/>
                <a:sym typeface="Calibri"/>
              </a:rPr>
              <a:t>Regional averages are dependent on data coverage and may be biased upward where many low-capacity countries are missing. </a:t>
            </a:r>
            <a:endParaRPr sz="1050" dirty="0">
              <a:solidFill>
                <a:schemeClr val="dk1"/>
              </a:solidFill>
              <a:latin typeface="+mj-lt"/>
            </a:endParaRPr>
          </a:p>
          <a:p>
            <a:pPr marL="172721" lvl="1" indent="-83186">
              <a:lnSpc>
                <a:spcPct val="120000"/>
              </a:lnSpc>
              <a:buClr>
                <a:schemeClr val="dk1"/>
              </a:buClr>
              <a:buSzPts val="1500"/>
              <a:buFont typeface="Arial"/>
              <a:buChar char="•"/>
            </a:pPr>
            <a:r>
              <a:rPr lang="en-US" sz="1050" dirty="0">
                <a:solidFill>
                  <a:schemeClr val="dk1"/>
                </a:solidFill>
                <a:latin typeface="+mj-lt"/>
                <a:ea typeface="Calibri"/>
                <a:cs typeface="Calibri"/>
                <a:sym typeface="Calibri"/>
              </a:rPr>
              <a:t>Drinking water, sanitation, and handwashing improved, but current levels remain far below universal access. </a:t>
            </a:r>
            <a:endParaRPr sz="1050" dirty="0">
              <a:solidFill>
                <a:schemeClr val="dk1"/>
              </a:solidFill>
              <a:latin typeface="+mj-lt"/>
            </a:endParaRPr>
          </a:p>
          <a:p>
            <a:pPr marL="172721" lvl="1" indent="-83186">
              <a:lnSpc>
                <a:spcPct val="120000"/>
              </a:lnSpc>
              <a:buClr>
                <a:schemeClr val="dk1"/>
              </a:buClr>
              <a:buSzPts val="1500"/>
              <a:buFont typeface="Arial"/>
              <a:buChar char="•"/>
            </a:pPr>
            <a:r>
              <a:rPr lang="en-US" sz="1050" dirty="0">
                <a:solidFill>
                  <a:schemeClr val="dk1"/>
                </a:solidFill>
                <a:latin typeface="+mj-lt"/>
                <a:ea typeface="Calibri"/>
                <a:cs typeface="Calibri"/>
                <a:sym typeface="Calibri"/>
              </a:rPr>
              <a:t>Wastewater and water stress show that environmental outcomes are not improving uniformly. </a:t>
            </a:r>
            <a:endParaRPr sz="1050" dirty="0">
              <a:solidFill>
                <a:schemeClr val="dk1"/>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pSp>
        <p:nvGrpSpPr>
          <p:cNvPr id="244" name="Google Shape;244;p2"/>
          <p:cNvGrpSpPr/>
          <p:nvPr/>
        </p:nvGrpSpPr>
        <p:grpSpPr>
          <a:xfrm>
            <a:off x="1051560" y="69580"/>
            <a:ext cx="7818120" cy="387620"/>
            <a:chOff x="0" y="-9525"/>
            <a:chExt cx="20848320" cy="1033653"/>
          </a:xfrm>
        </p:grpSpPr>
        <p:sp>
          <p:nvSpPr>
            <p:cNvPr id="245" name="Google Shape;245;p2"/>
            <p:cNvSpPr/>
            <p:nvPr/>
          </p:nvSpPr>
          <p:spPr>
            <a:xfrm>
              <a:off x="0" y="0"/>
              <a:ext cx="20848320" cy="1024128"/>
            </a:xfrm>
            <a:custGeom>
              <a:avLst/>
              <a:gdLst/>
              <a:ahLst/>
              <a:cxnLst/>
              <a:rect l="l" t="t" r="r" b="b"/>
              <a:pathLst>
                <a:path w="20848320" h="1024128" extrusionOk="0">
                  <a:moveTo>
                    <a:pt x="0" y="0"/>
                  </a:moveTo>
                  <a:lnTo>
                    <a:pt x="20848320" y="0"/>
                  </a:lnTo>
                  <a:lnTo>
                    <a:pt x="20848320" y="1024128"/>
                  </a:lnTo>
                  <a:lnTo>
                    <a:pt x="0" y="1024128"/>
                  </a:lnTo>
                  <a:close/>
                </a:path>
              </a:pathLst>
            </a:custGeom>
            <a:blipFill rotWithShape="1">
              <a:blip r:embed="rId3">
                <a:alphaModFix amt="0"/>
              </a:blip>
              <a:stretch>
                <a:fillRect t="-346636" b="-346636"/>
              </a:stretch>
            </a:blipFill>
            <a:ln>
              <a:noFill/>
            </a:ln>
          </p:spPr>
          <p:txBody>
            <a:bodyPr/>
            <a:lstStyle/>
            <a:p>
              <a:endParaRPr lang="en-US"/>
            </a:p>
          </p:txBody>
        </p:sp>
        <p:sp>
          <p:nvSpPr>
            <p:cNvPr id="246" name="Google Shape;246;p2"/>
            <p:cNvSpPr txBox="1"/>
            <p:nvPr/>
          </p:nvSpPr>
          <p:spPr>
            <a:xfrm>
              <a:off x="0" y="-9525"/>
              <a:ext cx="20848320" cy="1033653"/>
            </a:xfrm>
            <a:prstGeom prst="rect">
              <a:avLst/>
            </a:prstGeom>
            <a:noFill/>
            <a:ln>
              <a:noFill/>
            </a:ln>
          </p:spPr>
          <p:txBody>
            <a:bodyPr spcFirstLastPara="1" wrap="square" lIns="0" tIns="0" rIns="0" bIns="0" anchor="ctr" anchorCtr="0">
              <a:noAutofit/>
            </a:bodyPr>
            <a:lstStyle/>
            <a:p>
              <a:pPr>
                <a:lnSpc>
                  <a:spcPct val="120000"/>
                </a:lnSpc>
              </a:pPr>
              <a:r>
                <a:rPr lang="en-US" sz="2200" b="1">
                  <a:solidFill>
                    <a:schemeClr val="dk1"/>
                  </a:solidFill>
                  <a:latin typeface="Calibri"/>
                  <a:ea typeface="Calibri"/>
                  <a:cs typeface="Calibri"/>
                  <a:sym typeface="Calibri"/>
                </a:rPr>
                <a:t>SDG 7: Affordable &amp; Clean Energy</a:t>
              </a:r>
              <a:endParaRPr sz="700">
                <a:solidFill>
                  <a:schemeClr val="dk1"/>
                </a:solidFill>
                <a:latin typeface="Calibri"/>
                <a:ea typeface="Calibri"/>
                <a:cs typeface="Calibri"/>
                <a:sym typeface="Calibri"/>
              </a:endParaRPr>
            </a:p>
          </p:txBody>
        </p:sp>
      </p:grpSp>
      <p:grpSp>
        <p:nvGrpSpPr>
          <p:cNvPr id="247" name="Google Shape;247;p2"/>
          <p:cNvGrpSpPr/>
          <p:nvPr/>
        </p:nvGrpSpPr>
        <p:grpSpPr>
          <a:xfrm>
            <a:off x="1051560" y="424625"/>
            <a:ext cx="7818120" cy="288608"/>
            <a:chOff x="0" y="-38100"/>
            <a:chExt cx="20848320" cy="769620"/>
          </a:xfrm>
        </p:grpSpPr>
        <p:sp>
          <p:nvSpPr>
            <p:cNvPr id="248" name="Google Shape;248;p2"/>
            <p:cNvSpPr/>
            <p:nvPr/>
          </p:nvSpPr>
          <p:spPr>
            <a:xfrm>
              <a:off x="0" y="0"/>
              <a:ext cx="20848320" cy="731520"/>
            </a:xfrm>
            <a:custGeom>
              <a:avLst/>
              <a:gdLst/>
              <a:ahLst/>
              <a:cxnLst/>
              <a:rect l="l" t="t" r="r" b="b"/>
              <a:pathLst>
                <a:path w="20848320" h="731520" extrusionOk="0">
                  <a:moveTo>
                    <a:pt x="0" y="0"/>
                  </a:moveTo>
                  <a:lnTo>
                    <a:pt x="20848320" y="0"/>
                  </a:lnTo>
                  <a:lnTo>
                    <a:pt x="20848320" y="731520"/>
                  </a:lnTo>
                  <a:lnTo>
                    <a:pt x="0" y="731520"/>
                  </a:lnTo>
                  <a:close/>
                </a:path>
              </a:pathLst>
            </a:custGeom>
            <a:blipFill rotWithShape="1">
              <a:blip r:embed="rId3">
                <a:alphaModFix amt="0"/>
              </a:blip>
              <a:stretch>
                <a:fillRect t="-505309" b="-505309"/>
              </a:stretch>
            </a:blipFill>
            <a:ln>
              <a:noFill/>
            </a:ln>
          </p:spPr>
          <p:txBody>
            <a:bodyPr/>
            <a:lstStyle/>
            <a:p>
              <a:endParaRPr lang="en-US"/>
            </a:p>
          </p:txBody>
        </p:sp>
        <p:sp>
          <p:nvSpPr>
            <p:cNvPr id="249" name="Google Shape;249;p2"/>
            <p:cNvSpPr txBox="1"/>
            <p:nvPr/>
          </p:nvSpPr>
          <p:spPr>
            <a:xfrm>
              <a:off x="0" y="-38100"/>
              <a:ext cx="20848320" cy="769620"/>
            </a:xfrm>
            <a:prstGeom prst="rect">
              <a:avLst/>
            </a:prstGeom>
            <a:noFill/>
            <a:ln>
              <a:noFill/>
            </a:ln>
          </p:spPr>
          <p:txBody>
            <a:bodyPr spcFirstLastPara="1" wrap="square" lIns="0" tIns="0" rIns="0" bIns="0" anchor="ctr" anchorCtr="0">
              <a:noAutofit/>
            </a:bodyPr>
            <a:lstStyle/>
            <a:p>
              <a:pPr>
                <a:lnSpc>
                  <a:spcPct val="120000"/>
                </a:lnSpc>
              </a:pPr>
              <a:r>
                <a:rPr lang="en-US" sz="1000">
                  <a:solidFill>
                    <a:srgbClr val="B3D7F2"/>
                  </a:solidFill>
                  <a:latin typeface="Calibri"/>
                  <a:ea typeface="Calibri"/>
                  <a:cs typeface="Calibri"/>
                  <a:sym typeface="Calibri"/>
                </a:rPr>
                <a:t>Sub-Saharan Africa  |  48 Countries  |  6 Indicators  |  Regional Averages  |  2015–2023</a:t>
              </a:r>
              <a:endParaRPr sz="700"/>
            </a:p>
          </p:txBody>
        </p:sp>
      </p:grpSp>
      <p:sp>
        <p:nvSpPr>
          <p:cNvPr id="250" name="Google Shape;250;p2"/>
          <p:cNvSpPr/>
          <p:nvPr/>
        </p:nvSpPr>
        <p:spPr>
          <a:xfrm>
            <a:off x="274320" y="1410503"/>
            <a:ext cx="2788920" cy="998521"/>
          </a:xfrm>
          <a:custGeom>
            <a:avLst/>
            <a:gdLst/>
            <a:ahLst/>
            <a:cxnLst/>
            <a:rect l="l" t="t" r="r" b="b"/>
            <a:pathLst>
              <a:path w="7437120" h="2662723" extrusionOk="0">
                <a:moveTo>
                  <a:pt x="0" y="0"/>
                </a:moveTo>
                <a:lnTo>
                  <a:pt x="7437120" y="0"/>
                </a:lnTo>
                <a:lnTo>
                  <a:pt x="7437120" y="2662723"/>
                </a:lnTo>
                <a:lnTo>
                  <a:pt x="0" y="2662723"/>
                </a:lnTo>
                <a:close/>
              </a:path>
            </a:pathLst>
          </a:custGeom>
          <a:solidFill>
            <a:srgbClr val="FFFFFF"/>
          </a:solidFill>
          <a:ln>
            <a:noFill/>
          </a:ln>
        </p:spPr>
        <p:txBody>
          <a:bodyPr/>
          <a:lstStyle/>
          <a:p>
            <a:endParaRPr lang="en-US"/>
          </a:p>
        </p:txBody>
      </p:sp>
      <p:sp>
        <p:nvSpPr>
          <p:cNvPr id="251" name="Google Shape;251;p2"/>
          <p:cNvSpPr/>
          <p:nvPr/>
        </p:nvSpPr>
        <p:spPr>
          <a:xfrm>
            <a:off x="274320" y="1410503"/>
            <a:ext cx="2788920" cy="27432"/>
          </a:xfrm>
          <a:custGeom>
            <a:avLst/>
            <a:gdLst/>
            <a:ahLst/>
            <a:cxnLst/>
            <a:rect l="l" t="t" r="r" b="b"/>
            <a:pathLst>
              <a:path w="7437120" h="73152" extrusionOk="0">
                <a:moveTo>
                  <a:pt x="0" y="0"/>
                </a:moveTo>
                <a:lnTo>
                  <a:pt x="7437120" y="0"/>
                </a:lnTo>
                <a:lnTo>
                  <a:pt x="7437120" y="73152"/>
                </a:lnTo>
                <a:lnTo>
                  <a:pt x="0" y="73152"/>
                </a:lnTo>
                <a:close/>
              </a:path>
            </a:pathLst>
          </a:custGeom>
          <a:solidFill>
            <a:srgbClr val="009EDB"/>
          </a:solidFill>
          <a:ln>
            <a:noFill/>
          </a:ln>
        </p:spPr>
        <p:txBody>
          <a:bodyPr/>
          <a:lstStyle/>
          <a:p>
            <a:endParaRPr lang="en-US"/>
          </a:p>
        </p:txBody>
      </p:sp>
      <p:pic>
        <p:nvPicPr>
          <p:cNvPr id="252" name="Google Shape;252;p2"/>
          <p:cNvPicPr preferRelativeResize="0"/>
          <p:nvPr/>
        </p:nvPicPr>
        <p:blipFill rotWithShape="1">
          <a:blip r:embed="rId4">
            <a:alphaModFix/>
          </a:blip>
          <a:srcRect/>
          <a:stretch/>
        </p:blipFill>
        <p:spPr>
          <a:xfrm>
            <a:off x="276149" y="1512916"/>
            <a:ext cx="636423" cy="636423"/>
          </a:xfrm>
          <a:prstGeom prst="rect">
            <a:avLst/>
          </a:prstGeom>
          <a:noFill/>
          <a:ln>
            <a:noFill/>
          </a:ln>
        </p:spPr>
      </p:pic>
      <p:grpSp>
        <p:nvGrpSpPr>
          <p:cNvPr id="253" name="Google Shape;253;p2"/>
          <p:cNvGrpSpPr/>
          <p:nvPr/>
        </p:nvGrpSpPr>
        <p:grpSpPr>
          <a:xfrm>
            <a:off x="329184" y="1631960"/>
            <a:ext cx="530352" cy="391192"/>
            <a:chOff x="0" y="-19050"/>
            <a:chExt cx="1414272" cy="1043178"/>
          </a:xfrm>
        </p:grpSpPr>
        <p:sp>
          <p:nvSpPr>
            <p:cNvPr id="254" name="Google Shape;254;p2"/>
            <p:cNvSpPr/>
            <p:nvPr/>
          </p:nvSpPr>
          <p:spPr>
            <a:xfrm>
              <a:off x="0" y="0"/>
              <a:ext cx="1414272" cy="1024128"/>
            </a:xfrm>
            <a:custGeom>
              <a:avLst/>
              <a:gdLst/>
              <a:ahLst/>
              <a:cxnLst/>
              <a:rect l="l" t="t" r="r" b="b"/>
              <a:pathLst>
                <a:path w="1414272" h="1024128" extrusionOk="0">
                  <a:moveTo>
                    <a:pt x="0" y="0"/>
                  </a:moveTo>
                  <a:lnTo>
                    <a:pt x="1414272" y="0"/>
                  </a:lnTo>
                  <a:lnTo>
                    <a:pt x="1414272" y="1024128"/>
                  </a:lnTo>
                  <a:lnTo>
                    <a:pt x="0" y="1024128"/>
                  </a:lnTo>
                  <a:close/>
                </a:path>
              </a:pathLst>
            </a:custGeom>
            <a:blipFill rotWithShape="1">
              <a:blip r:embed="rId3">
                <a:alphaModFix amt="0"/>
              </a:blip>
              <a:stretch>
                <a:fillRect l="-42909" r="-42909"/>
              </a:stretch>
            </a:blipFill>
            <a:ln>
              <a:noFill/>
            </a:ln>
          </p:spPr>
          <p:txBody>
            <a:bodyPr/>
            <a:lstStyle/>
            <a:p>
              <a:endParaRPr lang="en-US"/>
            </a:p>
          </p:txBody>
        </p:sp>
        <p:sp>
          <p:nvSpPr>
            <p:cNvPr id="255" name="Google Shape;255;p2"/>
            <p:cNvSpPr txBox="1"/>
            <p:nvPr/>
          </p:nvSpPr>
          <p:spPr>
            <a:xfrm>
              <a:off x="0" y="-19050"/>
              <a:ext cx="1414272" cy="1043178"/>
            </a:xfrm>
            <a:prstGeom prst="rect">
              <a:avLst/>
            </a:prstGeom>
            <a:noFill/>
            <a:ln>
              <a:noFill/>
            </a:ln>
          </p:spPr>
          <p:txBody>
            <a:bodyPr spcFirstLastPara="1" wrap="square" lIns="0" tIns="0" rIns="0" bIns="0" anchor="ctr" anchorCtr="0">
              <a:noAutofit/>
            </a:bodyPr>
            <a:lstStyle/>
            <a:p>
              <a:pPr algn="ctr">
                <a:lnSpc>
                  <a:spcPct val="120000"/>
                </a:lnSpc>
              </a:pPr>
              <a:r>
                <a:rPr lang="en-US" sz="900" b="1">
                  <a:solidFill>
                    <a:srgbClr val="00205B"/>
                  </a:solidFill>
                </a:rPr>
                <a:t>56.5%</a:t>
              </a:r>
              <a:endParaRPr sz="700"/>
            </a:p>
          </p:txBody>
        </p:sp>
      </p:grpSp>
      <p:sp>
        <p:nvSpPr>
          <p:cNvPr id="256" name="Google Shape;256;p2"/>
          <p:cNvSpPr txBox="1"/>
          <p:nvPr/>
        </p:nvSpPr>
        <p:spPr>
          <a:xfrm>
            <a:off x="969264" y="1609004"/>
            <a:ext cx="2020824" cy="332399"/>
          </a:xfrm>
          <a:prstGeom prst="rect">
            <a:avLst/>
          </a:prstGeom>
          <a:noFill/>
          <a:ln>
            <a:noFill/>
          </a:ln>
        </p:spPr>
        <p:txBody>
          <a:bodyPr spcFirstLastPara="1" wrap="square" lIns="0" tIns="0" rIns="0" bIns="0" anchor="t" anchorCtr="0">
            <a:spAutoFit/>
          </a:bodyPr>
          <a:lstStyle/>
          <a:p>
            <a:pPr>
              <a:lnSpc>
                <a:spcPct val="120000"/>
              </a:lnSpc>
            </a:pPr>
            <a:r>
              <a:rPr lang="en-US" sz="900" b="1">
                <a:solidFill>
                  <a:srgbClr val="1B2A4A"/>
                </a:solidFill>
                <a:latin typeface="Calibri"/>
                <a:ea typeface="Calibri"/>
                <a:cs typeface="Calibri"/>
                <a:sym typeface="Calibri"/>
              </a:rPr>
              <a:t>7.1.1 Access to</a:t>
            </a:r>
            <a:endParaRPr sz="800"/>
          </a:p>
          <a:p>
            <a:pPr>
              <a:lnSpc>
                <a:spcPct val="120000"/>
              </a:lnSpc>
            </a:pPr>
            <a:r>
              <a:rPr lang="en-US" sz="900" b="1">
                <a:solidFill>
                  <a:srgbClr val="1B2A4A"/>
                </a:solidFill>
                <a:latin typeface="Calibri"/>
                <a:ea typeface="Calibri"/>
                <a:cs typeface="Calibri"/>
                <a:sym typeface="Calibri"/>
              </a:rPr>
              <a:t>Electricity</a:t>
            </a:r>
            <a:endParaRPr sz="800"/>
          </a:p>
        </p:txBody>
      </p:sp>
      <p:sp>
        <p:nvSpPr>
          <p:cNvPr id="257" name="Google Shape;257;p2"/>
          <p:cNvSpPr txBox="1"/>
          <p:nvPr/>
        </p:nvSpPr>
        <p:spPr>
          <a:xfrm>
            <a:off x="969264" y="1919900"/>
            <a:ext cx="2020824" cy="147733"/>
          </a:xfrm>
          <a:prstGeom prst="rect">
            <a:avLst/>
          </a:prstGeom>
          <a:noFill/>
          <a:ln>
            <a:noFill/>
          </a:ln>
        </p:spPr>
        <p:txBody>
          <a:bodyPr spcFirstLastPara="1" wrap="square" lIns="0" tIns="0" rIns="0" bIns="0" anchor="t" anchorCtr="0">
            <a:spAutoFit/>
          </a:bodyPr>
          <a:lstStyle/>
          <a:p>
            <a:pPr>
              <a:lnSpc>
                <a:spcPct val="120014"/>
              </a:lnSpc>
            </a:pPr>
            <a:r>
              <a:rPr lang="en-US" sz="800" i="1">
                <a:solidFill>
                  <a:srgbClr val="009EDB"/>
                </a:solidFill>
                <a:latin typeface="Calibri"/>
                <a:ea typeface="Calibri"/>
                <a:cs typeface="Calibri"/>
                <a:sym typeface="Calibri"/>
              </a:rPr>
              <a:t>+12.9 pp since 2015</a:t>
            </a:r>
            <a:endParaRPr sz="800"/>
          </a:p>
        </p:txBody>
      </p:sp>
      <p:sp>
        <p:nvSpPr>
          <p:cNvPr id="258" name="Google Shape;258;p2"/>
          <p:cNvSpPr/>
          <p:nvPr/>
        </p:nvSpPr>
        <p:spPr>
          <a:xfrm>
            <a:off x="3172968" y="1410503"/>
            <a:ext cx="2788920" cy="998521"/>
          </a:xfrm>
          <a:custGeom>
            <a:avLst/>
            <a:gdLst/>
            <a:ahLst/>
            <a:cxnLst/>
            <a:rect l="l" t="t" r="r" b="b"/>
            <a:pathLst>
              <a:path w="7437120" h="2662723" extrusionOk="0">
                <a:moveTo>
                  <a:pt x="0" y="0"/>
                </a:moveTo>
                <a:lnTo>
                  <a:pt x="7437120" y="0"/>
                </a:lnTo>
                <a:lnTo>
                  <a:pt x="7437120" y="2662723"/>
                </a:lnTo>
                <a:lnTo>
                  <a:pt x="0" y="2662723"/>
                </a:lnTo>
                <a:close/>
              </a:path>
            </a:pathLst>
          </a:custGeom>
          <a:solidFill>
            <a:srgbClr val="FFFFFF"/>
          </a:solidFill>
          <a:ln>
            <a:noFill/>
          </a:ln>
        </p:spPr>
        <p:txBody>
          <a:bodyPr/>
          <a:lstStyle/>
          <a:p>
            <a:endParaRPr lang="en-US" sz="1600"/>
          </a:p>
        </p:txBody>
      </p:sp>
      <p:sp>
        <p:nvSpPr>
          <p:cNvPr id="259" name="Google Shape;259;p2"/>
          <p:cNvSpPr/>
          <p:nvPr/>
        </p:nvSpPr>
        <p:spPr>
          <a:xfrm>
            <a:off x="3172968" y="1410503"/>
            <a:ext cx="2788920" cy="27432"/>
          </a:xfrm>
          <a:custGeom>
            <a:avLst/>
            <a:gdLst/>
            <a:ahLst/>
            <a:cxnLst/>
            <a:rect l="l" t="t" r="r" b="b"/>
            <a:pathLst>
              <a:path w="7437120" h="73152" extrusionOk="0">
                <a:moveTo>
                  <a:pt x="0" y="0"/>
                </a:moveTo>
                <a:lnTo>
                  <a:pt x="7437120" y="0"/>
                </a:lnTo>
                <a:lnTo>
                  <a:pt x="7437120" y="73152"/>
                </a:lnTo>
                <a:lnTo>
                  <a:pt x="0" y="73152"/>
                </a:lnTo>
                <a:close/>
              </a:path>
            </a:pathLst>
          </a:custGeom>
          <a:solidFill>
            <a:srgbClr val="C0392B"/>
          </a:solidFill>
          <a:ln>
            <a:noFill/>
          </a:ln>
        </p:spPr>
        <p:txBody>
          <a:bodyPr/>
          <a:lstStyle/>
          <a:p>
            <a:endParaRPr lang="en-US"/>
          </a:p>
        </p:txBody>
      </p:sp>
      <p:pic>
        <p:nvPicPr>
          <p:cNvPr id="260" name="Google Shape;260;p2"/>
          <p:cNvPicPr preferRelativeResize="0"/>
          <p:nvPr/>
        </p:nvPicPr>
        <p:blipFill rotWithShape="1">
          <a:blip r:embed="rId5">
            <a:alphaModFix/>
          </a:blip>
          <a:srcRect/>
          <a:stretch/>
        </p:blipFill>
        <p:spPr>
          <a:xfrm>
            <a:off x="3174797" y="1512916"/>
            <a:ext cx="636423" cy="636423"/>
          </a:xfrm>
          <a:prstGeom prst="rect">
            <a:avLst/>
          </a:prstGeom>
          <a:noFill/>
          <a:ln>
            <a:noFill/>
          </a:ln>
        </p:spPr>
      </p:pic>
      <p:grpSp>
        <p:nvGrpSpPr>
          <p:cNvPr id="261" name="Google Shape;261;p2"/>
          <p:cNvGrpSpPr/>
          <p:nvPr/>
        </p:nvGrpSpPr>
        <p:grpSpPr>
          <a:xfrm>
            <a:off x="3227832" y="1631960"/>
            <a:ext cx="530352" cy="391192"/>
            <a:chOff x="0" y="-19050"/>
            <a:chExt cx="1414272" cy="1043178"/>
          </a:xfrm>
        </p:grpSpPr>
        <p:sp>
          <p:nvSpPr>
            <p:cNvPr id="262" name="Google Shape;262;p2"/>
            <p:cNvSpPr/>
            <p:nvPr/>
          </p:nvSpPr>
          <p:spPr>
            <a:xfrm>
              <a:off x="0" y="0"/>
              <a:ext cx="1414272" cy="1024128"/>
            </a:xfrm>
            <a:custGeom>
              <a:avLst/>
              <a:gdLst/>
              <a:ahLst/>
              <a:cxnLst/>
              <a:rect l="l" t="t" r="r" b="b"/>
              <a:pathLst>
                <a:path w="1414272" h="1024128" extrusionOk="0">
                  <a:moveTo>
                    <a:pt x="0" y="0"/>
                  </a:moveTo>
                  <a:lnTo>
                    <a:pt x="1414272" y="0"/>
                  </a:lnTo>
                  <a:lnTo>
                    <a:pt x="1414272" y="1024128"/>
                  </a:lnTo>
                  <a:lnTo>
                    <a:pt x="0" y="1024128"/>
                  </a:lnTo>
                  <a:close/>
                </a:path>
              </a:pathLst>
            </a:custGeom>
            <a:blipFill rotWithShape="1">
              <a:blip r:embed="rId3">
                <a:alphaModFix amt="0"/>
              </a:blip>
              <a:stretch>
                <a:fillRect l="-42909" r="-42909"/>
              </a:stretch>
            </a:blipFill>
            <a:ln>
              <a:noFill/>
            </a:ln>
          </p:spPr>
          <p:txBody>
            <a:bodyPr/>
            <a:lstStyle/>
            <a:p>
              <a:endParaRPr lang="en-US"/>
            </a:p>
          </p:txBody>
        </p:sp>
        <p:sp>
          <p:nvSpPr>
            <p:cNvPr id="263" name="Google Shape;263;p2"/>
            <p:cNvSpPr txBox="1"/>
            <p:nvPr/>
          </p:nvSpPr>
          <p:spPr>
            <a:xfrm>
              <a:off x="0" y="-19050"/>
              <a:ext cx="1414272" cy="1043178"/>
            </a:xfrm>
            <a:prstGeom prst="rect">
              <a:avLst/>
            </a:prstGeom>
            <a:noFill/>
            <a:ln>
              <a:noFill/>
            </a:ln>
          </p:spPr>
          <p:txBody>
            <a:bodyPr spcFirstLastPara="1" wrap="square" lIns="0" tIns="0" rIns="0" bIns="0" anchor="ctr" anchorCtr="0">
              <a:noAutofit/>
            </a:bodyPr>
            <a:lstStyle/>
            <a:p>
              <a:pPr algn="ctr">
                <a:lnSpc>
                  <a:spcPct val="120000"/>
                </a:lnSpc>
              </a:pPr>
              <a:r>
                <a:rPr lang="en-US" sz="900" b="1">
                  <a:solidFill>
                    <a:srgbClr val="00205B"/>
                  </a:solidFill>
                </a:rPr>
                <a:t>25.6%</a:t>
              </a:r>
              <a:endParaRPr sz="700"/>
            </a:p>
          </p:txBody>
        </p:sp>
      </p:grpSp>
      <p:sp>
        <p:nvSpPr>
          <p:cNvPr id="264" name="Google Shape;264;p2"/>
          <p:cNvSpPr txBox="1"/>
          <p:nvPr/>
        </p:nvSpPr>
        <p:spPr>
          <a:xfrm>
            <a:off x="3867722" y="1580715"/>
            <a:ext cx="2020824" cy="332399"/>
          </a:xfrm>
          <a:prstGeom prst="rect">
            <a:avLst/>
          </a:prstGeom>
          <a:noFill/>
          <a:ln>
            <a:noFill/>
          </a:ln>
        </p:spPr>
        <p:txBody>
          <a:bodyPr spcFirstLastPara="1" wrap="square" lIns="0" tIns="0" rIns="0" bIns="0" anchor="t" anchorCtr="0">
            <a:spAutoFit/>
          </a:bodyPr>
          <a:lstStyle/>
          <a:p>
            <a:pPr>
              <a:lnSpc>
                <a:spcPct val="120000"/>
              </a:lnSpc>
            </a:pPr>
            <a:r>
              <a:rPr lang="en-US" sz="900" b="1">
                <a:solidFill>
                  <a:srgbClr val="1B2A4A"/>
                </a:solidFill>
                <a:latin typeface="Calibri"/>
                <a:ea typeface="Calibri"/>
                <a:cs typeface="Calibri"/>
                <a:sym typeface="Calibri"/>
              </a:rPr>
              <a:t>7.1.2 Clean Fuels</a:t>
            </a:r>
            <a:endParaRPr sz="800"/>
          </a:p>
          <a:p>
            <a:pPr>
              <a:lnSpc>
                <a:spcPct val="120000"/>
              </a:lnSpc>
            </a:pPr>
            <a:r>
              <a:rPr lang="en-US" sz="900" b="1">
                <a:solidFill>
                  <a:srgbClr val="1B2A4A"/>
                </a:solidFill>
                <a:latin typeface="Calibri"/>
                <a:ea typeface="Calibri"/>
                <a:cs typeface="Calibri"/>
                <a:sym typeface="Calibri"/>
              </a:rPr>
              <a:t>for Cooking</a:t>
            </a:r>
            <a:endParaRPr sz="800"/>
          </a:p>
        </p:txBody>
      </p:sp>
      <p:sp>
        <p:nvSpPr>
          <p:cNvPr id="265" name="Google Shape;265;p2"/>
          <p:cNvSpPr txBox="1"/>
          <p:nvPr/>
        </p:nvSpPr>
        <p:spPr>
          <a:xfrm>
            <a:off x="3867722" y="1891611"/>
            <a:ext cx="2020824" cy="147733"/>
          </a:xfrm>
          <a:prstGeom prst="rect">
            <a:avLst/>
          </a:prstGeom>
          <a:noFill/>
          <a:ln>
            <a:noFill/>
          </a:ln>
        </p:spPr>
        <p:txBody>
          <a:bodyPr spcFirstLastPara="1" wrap="square" lIns="0" tIns="0" rIns="0" bIns="0" anchor="t" anchorCtr="0">
            <a:spAutoFit/>
          </a:bodyPr>
          <a:lstStyle/>
          <a:p>
            <a:pPr>
              <a:lnSpc>
                <a:spcPct val="120014"/>
              </a:lnSpc>
            </a:pPr>
            <a:r>
              <a:rPr lang="en-US" sz="800" i="1">
                <a:solidFill>
                  <a:srgbClr val="009EDB"/>
                </a:solidFill>
                <a:latin typeface="Calibri"/>
                <a:ea typeface="Calibri"/>
                <a:cs typeface="Calibri"/>
                <a:sym typeface="Calibri"/>
              </a:rPr>
              <a:t>+4.3 pp since 2015</a:t>
            </a:r>
            <a:endParaRPr sz="800"/>
          </a:p>
        </p:txBody>
      </p:sp>
      <p:sp>
        <p:nvSpPr>
          <p:cNvPr id="266" name="Google Shape;266;p2"/>
          <p:cNvSpPr/>
          <p:nvPr/>
        </p:nvSpPr>
        <p:spPr>
          <a:xfrm>
            <a:off x="6071616" y="1410503"/>
            <a:ext cx="2788920" cy="998521"/>
          </a:xfrm>
          <a:custGeom>
            <a:avLst/>
            <a:gdLst/>
            <a:ahLst/>
            <a:cxnLst/>
            <a:rect l="l" t="t" r="r" b="b"/>
            <a:pathLst>
              <a:path w="7437120" h="2662723" extrusionOk="0">
                <a:moveTo>
                  <a:pt x="0" y="0"/>
                </a:moveTo>
                <a:lnTo>
                  <a:pt x="7437120" y="0"/>
                </a:lnTo>
                <a:lnTo>
                  <a:pt x="7437120" y="2662723"/>
                </a:lnTo>
                <a:lnTo>
                  <a:pt x="0" y="2662723"/>
                </a:lnTo>
                <a:close/>
              </a:path>
            </a:pathLst>
          </a:custGeom>
          <a:solidFill>
            <a:srgbClr val="FFFFFF"/>
          </a:solidFill>
          <a:ln>
            <a:noFill/>
          </a:ln>
        </p:spPr>
        <p:txBody>
          <a:bodyPr/>
          <a:lstStyle/>
          <a:p>
            <a:endParaRPr lang="en-US" sz="1600"/>
          </a:p>
        </p:txBody>
      </p:sp>
      <p:sp>
        <p:nvSpPr>
          <p:cNvPr id="267" name="Google Shape;267;p2"/>
          <p:cNvSpPr/>
          <p:nvPr/>
        </p:nvSpPr>
        <p:spPr>
          <a:xfrm>
            <a:off x="6071616" y="1410503"/>
            <a:ext cx="2788920" cy="27432"/>
          </a:xfrm>
          <a:custGeom>
            <a:avLst/>
            <a:gdLst/>
            <a:ahLst/>
            <a:cxnLst/>
            <a:rect l="l" t="t" r="r" b="b"/>
            <a:pathLst>
              <a:path w="7437120" h="73152" extrusionOk="0">
                <a:moveTo>
                  <a:pt x="0" y="0"/>
                </a:moveTo>
                <a:lnTo>
                  <a:pt x="7437120" y="0"/>
                </a:lnTo>
                <a:lnTo>
                  <a:pt x="7437120" y="73152"/>
                </a:lnTo>
                <a:lnTo>
                  <a:pt x="0" y="73152"/>
                </a:lnTo>
                <a:close/>
              </a:path>
            </a:pathLst>
          </a:custGeom>
          <a:solidFill>
            <a:srgbClr val="E67E22"/>
          </a:solidFill>
          <a:ln>
            <a:noFill/>
          </a:ln>
        </p:spPr>
        <p:txBody>
          <a:bodyPr/>
          <a:lstStyle/>
          <a:p>
            <a:endParaRPr lang="en-US"/>
          </a:p>
        </p:txBody>
      </p:sp>
      <p:pic>
        <p:nvPicPr>
          <p:cNvPr id="268" name="Google Shape;268;p2"/>
          <p:cNvPicPr preferRelativeResize="0"/>
          <p:nvPr/>
        </p:nvPicPr>
        <p:blipFill rotWithShape="1">
          <a:blip r:embed="rId6">
            <a:alphaModFix/>
          </a:blip>
          <a:srcRect/>
          <a:stretch/>
        </p:blipFill>
        <p:spPr>
          <a:xfrm>
            <a:off x="6073445" y="1512916"/>
            <a:ext cx="636423" cy="636423"/>
          </a:xfrm>
          <a:prstGeom prst="rect">
            <a:avLst/>
          </a:prstGeom>
          <a:noFill/>
          <a:ln>
            <a:noFill/>
          </a:ln>
        </p:spPr>
      </p:pic>
      <p:grpSp>
        <p:nvGrpSpPr>
          <p:cNvPr id="269" name="Google Shape;269;p2"/>
          <p:cNvGrpSpPr/>
          <p:nvPr/>
        </p:nvGrpSpPr>
        <p:grpSpPr>
          <a:xfrm>
            <a:off x="6126480" y="1631960"/>
            <a:ext cx="530352" cy="391192"/>
            <a:chOff x="0" y="-19050"/>
            <a:chExt cx="1414272" cy="1043178"/>
          </a:xfrm>
        </p:grpSpPr>
        <p:sp>
          <p:nvSpPr>
            <p:cNvPr id="270" name="Google Shape;270;p2"/>
            <p:cNvSpPr/>
            <p:nvPr/>
          </p:nvSpPr>
          <p:spPr>
            <a:xfrm>
              <a:off x="0" y="0"/>
              <a:ext cx="1414272" cy="1024128"/>
            </a:xfrm>
            <a:custGeom>
              <a:avLst/>
              <a:gdLst/>
              <a:ahLst/>
              <a:cxnLst/>
              <a:rect l="l" t="t" r="r" b="b"/>
              <a:pathLst>
                <a:path w="1414272" h="1024128" extrusionOk="0">
                  <a:moveTo>
                    <a:pt x="0" y="0"/>
                  </a:moveTo>
                  <a:lnTo>
                    <a:pt x="1414272" y="0"/>
                  </a:lnTo>
                  <a:lnTo>
                    <a:pt x="1414272" y="1024128"/>
                  </a:lnTo>
                  <a:lnTo>
                    <a:pt x="0" y="1024128"/>
                  </a:lnTo>
                  <a:close/>
                </a:path>
              </a:pathLst>
            </a:custGeom>
            <a:blipFill rotWithShape="1">
              <a:blip r:embed="rId3">
                <a:alphaModFix amt="0"/>
              </a:blip>
              <a:stretch>
                <a:fillRect l="-42909" r="-42909"/>
              </a:stretch>
            </a:blipFill>
            <a:ln>
              <a:noFill/>
            </a:ln>
          </p:spPr>
          <p:txBody>
            <a:bodyPr/>
            <a:lstStyle/>
            <a:p>
              <a:endParaRPr lang="en-US"/>
            </a:p>
          </p:txBody>
        </p:sp>
        <p:sp>
          <p:nvSpPr>
            <p:cNvPr id="271" name="Google Shape;271;p2"/>
            <p:cNvSpPr txBox="1"/>
            <p:nvPr/>
          </p:nvSpPr>
          <p:spPr>
            <a:xfrm>
              <a:off x="0" y="-19050"/>
              <a:ext cx="1414272" cy="1043178"/>
            </a:xfrm>
            <a:prstGeom prst="rect">
              <a:avLst/>
            </a:prstGeom>
            <a:noFill/>
            <a:ln>
              <a:noFill/>
            </a:ln>
          </p:spPr>
          <p:txBody>
            <a:bodyPr spcFirstLastPara="1" wrap="square" lIns="0" tIns="0" rIns="0" bIns="0" anchor="ctr" anchorCtr="0">
              <a:noAutofit/>
            </a:bodyPr>
            <a:lstStyle/>
            <a:p>
              <a:pPr algn="ctr">
                <a:lnSpc>
                  <a:spcPct val="120000"/>
                </a:lnSpc>
              </a:pPr>
              <a:r>
                <a:rPr lang="en-US" sz="900" b="1">
                  <a:solidFill>
                    <a:srgbClr val="00205B"/>
                  </a:solidFill>
                </a:rPr>
                <a:t>59.3%</a:t>
              </a:r>
              <a:endParaRPr sz="700"/>
            </a:p>
          </p:txBody>
        </p:sp>
      </p:grpSp>
      <p:sp>
        <p:nvSpPr>
          <p:cNvPr id="272" name="Google Shape;272;p2"/>
          <p:cNvSpPr txBox="1"/>
          <p:nvPr/>
        </p:nvSpPr>
        <p:spPr>
          <a:xfrm>
            <a:off x="6766370" y="1594907"/>
            <a:ext cx="2020824" cy="332399"/>
          </a:xfrm>
          <a:prstGeom prst="rect">
            <a:avLst/>
          </a:prstGeom>
          <a:noFill/>
          <a:ln>
            <a:noFill/>
          </a:ln>
        </p:spPr>
        <p:txBody>
          <a:bodyPr spcFirstLastPara="1" wrap="square" lIns="0" tIns="0" rIns="0" bIns="0" anchor="t" anchorCtr="0">
            <a:spAutoFit/>
          </a:bodyPr>
          <a:lstStyle/>
          <a:p>
            <a:pPr>
              <a:lnSpc>
                <a:spcPct val="120000"/>
              </a:lnSpc>
            </a:pPr>
            <a:r>
              <a:rPr lang="en-US" sz="900" b="1">
                <a:solidFill>
                  <a:srgbClr val="1B2A4A"/>
                </a:solidFill>
                <a:latin typeface="Calibri"/>
                <a:ea typeface="Calibri"/>
                <a:cs typeface="Calibri"/>
                <a:sym typeface="Calibri"/>
              </a:rPr>
              <a:t>7.2.1 Renewable</a:t>
            </a:r>
            <a:endParaRPr sz="800"/>
          </a:p>
          <a:p>
            <a:pPr>
              <a:lnSpc>
                <a:spcPct val="120000"/>
              </a:lnSpc>
            </a:pPr>
            <a:r>
              <a:rPr lang="en-US" sz="900" b="1">
                <a:solidFill>
                  <a:srgbClr val="1B2A4A"/>
                </a:solidFill>
                <a:latin typeface="Calibri"/>
                <a:ea typeface="Calibri"/>
                <a:cs typeface="Calibri"/>
                <a:sym typeface="Calibri"/>
              </a:rPr>
              <a:t>Energy Share</a:t>
            </a:r>
            <a:endParaRPr sz="800"/>
          </a:p>
        </p:txBody>
      </p:sp>
      <p:sp>
        <p:nvSpPr>
          <p:cNvPr id="273" name="Google Shape;273;p2"/>
          <p:cNvSpPr txBox="1"/>
          <p:nvPr/>
        </p:nvSpPr>
        <p:spPr>
          <a:xfrm>
            <a:off x="6766370" y="1905803"/>
            <a:ext cx="2020824" cy="147733"/>
          </a:xfrm>
          <a:prstGeom prst="rect">
            <a:avLst/>
          </a:prstGeom>
          <a:noFill/>
          <a:ln>
            <a:noFill/>
          </a:ln>
        </p:spPr>
        <p:txBody>
          <a:bodyPr spcFirstLastPara="1" wrap="square" lIns="0" tIns="0" rIns="0" bIns="0" anchor="t" anchorCtr="0">
            <a:spAutoFit/>
          </a:bodyPr>
          <a:lstStyle/>
          <a:p>
            <a:pPr>
              <a:lnSpc>
                <a:spcPct val="120014"/>
              </a:lnSpc>
            </a:pPr>
            <a:r>
              <a:rPr lang="en-US" sz="800" i="1">
                <a:solidFill>
                  <a:srgbClr val="009EDB"/>
                </a:solidFill>
                <a:latin typeface="Calibri"/>
                <a:ea typeface="Calibri"/>
                <a:cs typeface="Calibri"/>
                <a:sym typeface="Calibri"/>
              </a:rPr>
              <a:t>−2.8 pp (declining)</a:t>
            </a:r>
            <a:endParaRPr sz="800"/>
          </a:p>
        </p:txBody>
      </p:sp>
      <p:sp>
        <p:nvSpPr>
          <p:cNvPr id="274" name="Google Shape;274;p2"/>
          <p:cNvSpPr/>
          <p:nvPr/>
        </p:nvSpPr>
        <p:spPr>
          <a:xfrm>
            <a:off x="274320" y="2532888"/>
            <a:ext cx="2788920" cy="998521"/>
          </a:xfrm>
          <a:custGeom>
            <a:avLst/>
            <a:gdLst/>
            <a:ahLst/>
            <a:cxnLst/>
            <a:rect l="l" t="t" r="r" b="b"/>
            <a:pathLst>
              <a:path w="7437120" h="2662723" extrusionOk="0">
                <a:moveTo>
                  <a:pt x="0" y="0"/>
                </a:moveTo>
                <a:lnTo>
                  <a:pt x="7437120" y="0"/>
                </a:lnTo>
                <a:lnTo>
                  <a:pt x="7437120" y="2662723"/>
                </a:lnTo>
                <a:lnTo>
                  <a:pt x="0" y="2662723"/>
                </a:lnTo>
                <a:close/>
              </a:path>
            </a:pathLst>
          </a:custGeom>
          <a:solidFill>
            <a:srgbClr val="FFFFFF"/>
          </a:solidFill>
          <a:ln>
            <a:noFill/>
          </a:ln>
        </p:spPr>
        <p:txBody>
          <a:bodyPr/>
          <a:lstStyle/>
          <a:p>
            <a:endParaRPr lang="en-US"/>
          </a:p>
        </p:txBody>
      </p:sp>
      <p:sp>
        <p:nvSpPr>
          <p:cNvPr id="275" name="Google Shape;275;p2"/>
          <p:cNvSpPr/>
          <p:nvPr/>
        </p:nvSpPr>
        <p:spPr>
          <a:xfrm>
            <a:off x="274320" y="2532888"/>
            <a:ext cx="2788920" cy="27432"/>
          </a:xfrm>
          <a:custGeom>
            <a:avLst/>
            <a:gdLst/>
            <a:ahLst/>
            <a:cxnLst/>
            <a:rect l="l" t="t" r="r" b="b"/>
            <a:pathLst>
              <a:path w="7437120" h="73152" extrusionOk="0">
                <a:moveTo>
                  <a:pt x="0" y="0"/>
                </a:moveTo>
                <a:lnTo>
                  <a:pt x="7437120" y="0"/>
                </a:lnTo>
                <a:lnTo>
                  <a:pt x="7437120" y="73152"/>
                </a:lnTo>
                <a:lnTo>
                  <a:pt x="0" y="73152"/>
                </a:lnTo>
                <a:close/>
              </a:path>
            </a:pathLst>
          </a:custGeom>
          <a:solidFill>
            <a:srgbClr val="4B92DB"/>
          </a:solidFill>
          <a:ln>
            <a:noFill/>
          </a:ln>
        </p:spPr>
        <p:txBody>
          <a:bodyPr/>
          <a:lstStyle/>
          <a:p>
            <a:endParaRPr lang="en-US"/>
          </a:p>
        </p:txBody>
      </p:sp>
      <p:grpSp>
        <p:nvGrpSpPr>
          <p:cNvPr id="276" name="Google Shape;276;p2"/>
          <p:cNvGrpSpPr/>
          <p:nvPr/>
        </p:nvGrpSpPr>
        <p:grpSpPr>
          <a:xfrm>
            <a:off x="329184" y="2662905"/>
            <a:ext cx="576072" cy="325355"/>
            <a:chOff x="0" y="-19050"/>
            <a:chExt cx="1536192" cy="867613"/>
          </a:xfrm>
        </p:grpSpPr>
        <p:sp>
          <p:nvSpPr>
            <p:cNvPr id="277" name="Google Shape;277;p2"/>
            <p:cNvSpPr/>
            <p:nvPr/>
          </p:nvSpPr>
          <p:spPr>
            <a:xfrm>
              <a:off x="0" y="0"/>
              <a:ext cx="1536192" cy="848562"/>
            </a:xfrm>
            <a:custGeom>
              <a:avLst/>
              <a:gdLst/>
              <a:ahLst/>
              <a:cxnLst/>
              <a:rect l="l" t="t" r="r" b="b"/>
              <a:pathLst>
                <a:path w="1536192" h="848562" extrusionOk="0">
                  <a:moveTo>
                    <a:pt x="0" y="0"/>
                  </a:moveTo>
                  <a:lnTo>
                    <a:pt x="1536192" y="0"/>
                  </a:lnTo>
                  <a:lnTo>
                    <a:pt x="1536192" y="848562"/>
                  </a:lnTo>
                  <a:lnTo>
                    <a:pt x="0" y="848562"/>
                  </a:lnTo>
                  <a:close/>
                </a:path>
              </a:pathLst>
            </a:custGeom>
            <a:blipFill rotWithShape="1">
              <a:blip r:embed="rId3">
                <a:alphaModFix amt="0"/>
              </a:blip>
              <a:stretch>
                <a:fillRect l="-20872" r="-20872"/>
              </a:stretch>
            </a:blipFill>
            <a:ln>
              <a:noFill/>
            </a:ln>
          </p:spPr>
          <p:txBody>
            <a:bodyPr/>
            <a:lstStyle/>
            <a:p>
              <a:endParaRPr lang="en-US"/>
            </a:p>
          </p:txBody>
        </p:sp>
        <p:sp>
          <p:nvSpPr>
            <p:cNvPr id="278" name="Google Shape;278;p2"/>
            <p:cNvSpPr txBox="1"/>
            <p:nvPr/>
          </p:nvSpPr>
          <p:spPr>
            <a:xfrm>
              <a:off x="0" y="-19050"/>
              <a:ext cx="1536192" cy="867613"/>
            </a:xfrm>
            <a:prstGeom prst="rect">
              <a:avLst/>
            </a:prstGeom>
            <a:noFill/>
            <a:ln>
              <a:noFill/>
            </a:ln>
          </p:spPr>
          <p:txBody>
            <a:bodyPr spcFirstLastPara="1" wrap="square" lIns="0" tIns="0" rIns="0" bIns="0" anchor="ctr" anchorCtr="0">
              <a:noAutofit/>
            </a:bodyPr>
            <a:lstStyle/>
            <a:p>
              <a:pPr algn="ctr">
                <a:lnSpc>
                  <a:spcPct val="120000"/>
                </a:lnSpc>
              </a:pPr>
              <a:r>
                <a:rPr lang="en-US" sz="1300" b="1">
                  <a:solidFill>
                    <a:srgbClr val="4B92DB"/>
                  </a:solidFill>
                </a:rPr>
                <a:t>4.74</a:t>
              </a:r>
              <a:endParaRPr sz="700"/>
            </a:p>
          </p:txBody>
        </p:sp>
      </p:grpSp>
      <p:grpSp>
        <p:nvGrpSpPr>
          <p:cNvPr id="279" name="Google Shape;279;p2"/>
          <p:cNvGrpSpPr/>
          <p:nvPr/>
        </p:nvGrpSpPr>
        <p:grpSpPr>
          <a:xfrm>
            <a:off x="329184" y="2942797"/>
            <a:ext cx="576072" cy="193596"/>
            <a:chOff x="0" y="-28575"/>
            <a:chExt cx="1536192" cy="516255"/>
          </a:xfrm>
        </p:grpSpPr>
        <p:sp>
          <p:nvSpPr>
            <p:cNvPr id="280" name="Google Shape;280;p2"/>
            <p:cNvSpPr/>
            <p:nvPr/>
          </p:nvSpPr>
          <p:spPr>
            <a:xfrm>
              <a:off x="0" y="0"/>
              <a:ext cx="1536192" cy="487680"/>
            </a:xfrm>
            <a:custGeom>
              <a:avLst/>
              <a:gdLst/>
              <a:ahLst/>
              <a:cxnLst/>
              <a:rect l="l" t="t" r="r" b="b"/>
              <a:pathLst>
                <a:path w="1536192" h="487680" extrusionOk="0">
                  <a:moveTo>
                    <a:pt x="0" y="0"/>
                  </a:moveTo>
                  <a:lnTo>
                    <a:pt x="1536192" y="0"/>
                  </a:lnTo>
                  <a:lnTo>
                    <a:pt x="1536192" y="487680"/>
                  </a:lnTo>
                  <a:lnTo>
                    <a:pt x="0" y="487680"/>
                  </a:lnTo>
                  <a:close/>
                </a:path>
              </a:pathLst>
            </a:custGeom>
            <a:blipFill rotWithShape="1">
              <a:blip r:embed="rId3">
                <a:alphaModFix amt="0"/>
              </a:blip>
              <a:stretch>
                <a:fillRect t="-11377" b="-11377"/>
              </a:stretch>
            </a:blipFill>
            <a:ln>
              <a:noFill/>
            </a:ln>
          </p:spPr>
          <p:txBody>
            <a:bodyPr/>
            <a:lstStyle/>
            <a:p>
              <a:endParaRPr lang="en-US"/>
            </a:p>
          </p:txBody>
        </p:sp>
        <p:sp>
          <p:nvSpPr>
            <p:cNvPr id="281" name="Google Shape;281;p2"/>
            <p:cNvSpPr txBox="1"/>
            <p:nvPr/>
          </p:nvSpPr>
          <p:spPr>
            <a:xfrm>
              <a:off x="0" y="-28575"/>
              <a:ext cx="1536192" cy="516255"/>
            </a:xfrm>
            <a:prstGeom prst="rect">
              <a:avLst/>
            </a:prstGeom>
            <a:noFill/>
            <a:ln>
              <a:noFill/>
            </a:ln>
          </p:spPr>
          <p:txBody>
            <a:bodyPr spcFirstLastPara="1" wrap="square" lIns="0" tIns="0" rIns="0" bIns="0" anchor="ctr" anchorCtr="0">
              <a:noAutofit/>
            </a:bodyPr>
            <a:lstStyle/>
            <a:p>
              <a:pPr algn="ctr">
                <a:lnSpc>
                  <a:spcPct val="120014"/>
                </a:lnSpc>
              </a:pPr>
              <a:r>
                <a:rPr lang="en-US" sz="700">
                  <a:solidFill>
                    <a:srgbClr val="3D5A80"/>
                  </a:solidFill>
                  <a:latin typeface="Calibri"/>
                  <a:ea typeface="Calibri"/>
                  <a:cs typeface="Calibri"/>
                  <a:sym typeface="Calibri"/>
                </a:rPr>
                <a:t>MJ/USD</a:t>
              </a:r>
              <a:endParaRPr sz="700"/>
            </a:p>
          </p:txBody>
        </p:sp>
      </p:grpSp>
      <p:sp>
        <p:nvSpPr>
          <p:cNvPr id="282" name="Google Shape;282;p2"/>
          <p:cNvSpPr txBox="1"/>
          <p:nvPr/>
        </p:nvSpPr>
        <p:spPr>
          <a:xfrm>
            <a:off x="969264" y="2688146"/>
            <a:ext cx="2020824" cy="332399"/>
          </a:xfrm>
          <a:prstGeom prst="rect">
            <a:avLst/>
          </a:prstGeom>
          <a:noFill/>
          <a:ln>
            <a:noFill/>
          </a:ln>
        </p:spPr>
        <p:txBody>
          <a:bodyPr spcFirstLastPara="1" wrap="square" lIns="0" tIns="0" rIns="0" bIns="0" anchor="t" anchorCtr="0">
            <a:spAutoFit/>
          </a:bodyPr>
          <a:lstStyle/>
          <a:p>
            <a:pPr>
              <a:lnSpc>
                <a:spcPct val="120000"/>
              </a:lnSpc>
            </a:pPr>
            <a:r>
              <a:rPr lang="en-US" sz="900" b="1">
                <a:solidFill>
                  <a:srgbClr val="1B2A4A"/>
                </a:solidFill>
                <a:latin typeface="Calibri"/>
                <a:ea typeface="Calibri"/>
                <a:cs typeface="Calibri"/>
                <a:sym typeface="Calibri"/>
              </a:rPr>
              <a:t>7.3.1 Energy</a:t>
            </a:r>
            <a:endParaRPr sz="800"/>
          </a:p>
          <a:p>
            <a:pPr>
              <a:lnSpc>
                <a:spcPct val="120000"/>
              </a:lnSpc>
            </a:pPr>
            <a:r>
              <a:rPr lang="en-US" sz="900" b="1">
                <a:solidFill>
                  <a:srgbClr val="1B2A4A"/>
                </a:solidFill>
                <a:latin typeface="Calibri"/>
                <a:ea typeface="Calibri"/>
                <a:cs typeface="Calibri"/>
                <a:sym typeface="Calibri"/>
              </a:rPr>
              <a:t>Intensity</a:t>
            </a:r>
            <a:endParaRPr sz="800"/>
          </a:p>
        </p:txBody>
      </p:sp>
      <p:sp>
        <p:nvSpPr>
          <p:cNvPr id="283" name="Google Shape;283;p2"/>
          <p:cNvSpPr txBox="1"/>
          <p:nvPr/>
        </p:nvSpPr>
        <p:spPr>
          <a:xfrm>
            <a:off x="969264" y="2999042"/>
            <a:ext cx="2020824" cy="147733"/>
          </a:xfrm>
          <a:prstGeom prst="rect">
            <a:avLst/>
          </a:prstGeom>
          <a:noFill/>
          <a:ln>
            <a:noFill/>
          </a:ln>
        </p:spPr>
        <p:txBody>
          <a:bodyPr spcFirstLastPara="1" wrap="square" lIns="0" tIns="0" rIns="0" bIns="0" anchor="t" anchorCtr="0">
            <a:spAutoFit/>
          </a:bodyPr>
          <a:lstStyle/>
          <a:p>
            <a:pPr>
              <a:lnSpc>
                <a:spcPct val="120014"/>
              </a:lnSpc>
            </a:pPr>
            <a:r>
              <a:rPr lang="en-US" sz="800" i="1">
                <a:solidFill>
                  <a:srgbClr val="009EDB"/>
                </a:solidFill>
                <a:latin typeface="Calibri"/>
                <a:ea typeface="Calibri"/>
                <a:cs typeface="Calibri"/>
                <a:sym typeface="Calibri"/>
              </a:rPr>
              <a:t>−0.06 (slight improvement)</a:t>
            </a:r>
            <a:endParaRPr sz="800"/>
          </a:p>
        </p:txBody>
      </p:sp>
      <p:sp>
        <p:nvSpPr>
          <p:cNvPr id="284" name="Google Shape;284;p2"/>
          <p:cNvSpPr/>
          <p:nvPr/>
        </p:nvSpPr>
        <p:spPr>
          <a:xfrm>
            <a:off x="3172968" y="2532888"/>
            <a:ext cx="2788920" cy="998521"/>
          </a:xfrm>
          <a:custGeom>
            <a:avLst/>
            <a:gdLst/>
            <a:ahLst/>
            <a:cxnLst/>
            <a:rect l="l" t="t" r="r" b="b"/>
            <a:pathLst>
              <a:path w="7437120" h="2662723" extrusionOk="0">
                <a:moveTo>
                  <a:pt x="0" y="0"/>
                </a:moveTo>
                <a:lnTo>
                  <a:pt x="7437120" y="0"/>
                </a:lnTo>
                <a:lnTo>
                  <a:pt x="7437120" y="2662723"/>
                </a:lnTo>
                <a:lnTo>
                  <a:pt x="0" y="2662723"/>
                </a:lnTo>
                <a:close/>
              </a:path>
            </a:pathLst>
          </a:custGeom>
          <a:solidFill>
            <a:srgbClr val="FFFFFF"/>
          </a:solidFill>
          <a:ln>
            <a:noFill/>
          </a:ln>
        </p:spPr>
        <p:txBody>
          <a:bodyPr/>
          <a:lstStyle/>
          <a:p>
            <a:endParaRPr lang="en-US"/>
          </a:p>
        </p:txBody>
      </p:sp>
      <p:sp>
        <p:nvSpPr>
          <p:cNvPr id="285" name="Google Shape;285;p2"/>
          <p:cNvSpPr/>
          <p:nvPr/>
        </p:nvSpPr>
        <p:spPr>
          <a:xfrm>
            <a:off x="3172968" y="2532888"/>
            <a:ext cx="2788920" cy="27432"/>
          </a:xfrm>
          <a:custGeom>
            <a:avLst/>
            <a:gdLst/>
            <a:ahLst/>
            <a:cxnLst/>
            <a:rect l="l" t="t" r="r" b="b"/>
            <a:pathLst>
              <a:path w="7437120" h="73152" extrusionOk="0">
                <a:moveTo>
                  <a:pt x="0" y="0"/>
                </a:moveTo>
                <a:lnTo>
                  <a:pt x="7437120" y="0"/>
                </a:lnTo>
                <a:lnTo>
                  <a:pt x="7437120" y="73152"/>
                </a:lnTo>
                <a:lnTo>
                  <a:pt x="0" y="73152"/>
                </a:lnTo>
                <a:close/>
              </a:path>
            </a:pathLst>
          </a:custGeom>
          <a:solidFill>
            <a:srgbClr val="4B92DB"/>
          </a:solidFill>
          <a:ln>
            <a:noFill/>
          </a:ln>
        </p:spPr>
        <p:txBody>
          <a:bodyPr/>
          <a:lstStyle/>
          <a:p>
            <a:endParaRPr lang="en-US"/>
          </a:p>
        </p:txBody>
      </p:sp>
      <p:grpSp>
        <p:nvGrpSpPr>
          <p:cNvPr id="286" name="Google Shape;286;p2"/>
          <p:cNvGrpSpPr/>
          <p:nvPr/>
        </p:nvGrpSpPr>
        <p:grpSpPr>
          <a:xfrm>
            <a:off x="3227832" y="2662905"/>
            <a:ext cx="576072" cy="325355"/>
            <a:chOff x="0" y="-19050"/>
            <a:chExt cx="1536192" cy="867613"/>
          </a:xfrm>
        </p:grpSpPr>
        <p:sp>
          <p:nvSpPr>
            <p:cNvPr id="287" name="Google Shape;287;p2"/>
            <p:cNvSpPr/>
            <p:nvPr/>
          </p:nvSpPr>
          <p:spPr>
            <a:xfrm>
              <a:off x="0" y="0"/>
              <a:ext cx="1536192" cy="848562"/>
            </a:xfrm>
            <a:custGeom>
              <a:avLst/>
              <a:gdLst/>
              <a:ahLst/>
              <a:cxnLst/>
              <a:rect l="l" t="t" r="r" b="b"/>
              <a:pathLst>
                <a:path w="1536192" h="848562" extrusionOk="0">
                  <a:moveTo>
                    <a:pt x="0" y="0"/>
                  </a:moveTo>
                  <a:lnTo>
                    <a:pt x="1536192" y="0"/>
                  </a:lnTo>
                  <a:lnTo>
                    <a:pt x="1536192" y="848562"/>
                  </a:lnTo>
                  <a:lnTo>
                    <a:pt x="0" y="848562"/>
                  </a:lnTo>
                  <a:close/>
                </a:path>
              </a:pathLst>
            </a:custGeom>
            <a:blipFill rotWithShape="1">
              <a:blip r:embed="rId3">
                <a:alphaModFix amt="0"/>
              </a:blip>
              <a:stretch>
                <a:fillRect l="-20872" r="-20872"/>
              </a:stretch>
            </a:blipFill>
            <a:ln>
              <a:noFill/>
            </a:ln>
          </p:spPr>
          <p:txBody>
            <a:bodyPr/>
            <a:lstStyle/>
            <a:p>
              <a:endParaRPr lang="en-US"/>
            </a:p>
          </p:txBody>
        </p:sp>
        <p:sp>
          <p:nvSpPr>
            <p:cNvPr id="288" name="Google Shape;288;p2"/>
            <p:cNvSpPr txBox="1"/>
            <p:nvPr/>
          </p:nvSpPr>
          <p:spPr>
            <a:xfrm>
              <a:off x="0" y="-19050"/>
              <a:ext cx="1536192" cy="867613"/>
            </a:xfrm>
            <a:prstGeom prst="rect">
              <a:avLst/>
            </a:prstGeom>
            <a:noFill/>
            <a:ln>
              <a:noFill/>
            </a:ln>
          </p:spPr>
          <p:txBody>
            <a:bodyPr spcFirstLastPara="1" wrap="square" lIns="0" tIns="0" rIns="0" bIns="0" anchor="ctr" anchorCtr="0">
              <a:noAutofit/>
            </a:bodyPr>
            <a:lstStyle/>
            <a:p>
              <a:pPr algn="ctr">
                <a:lnSpc>
                  <a:spcPct val="120000"/>
                </a:lnSpc>
              </a:pPr>
              <a:r>
                <a:rPr lang="en-US" sz="1300" b="1">
                  <a:solidFill>
                    <a:srgbClr val="4B92DB"/>
                  </a:solidFill>
                </a:rPr>
                <a:t>$97.5M</a:t>
              </a:r>
              <a:endParaRPr sz="700"/>
            </a:p>
          </p:txBody>
        </p:sp>
      </p:grpSp>
      <p:grpSp>
        <p:nvGrpSpPr>
          <p:cNvPr id="289" name="Google Shape;289;p2"/>
          <p:cNvGrpSpPr/>
          <p:nvPr/>
        </p:nvGrpSpPr>
        <p:grpSpPr>
          <a:xfrm>
            <a:off x="3227832" y="2942797"/>
            <a:ext cx="576072" cy="193596"/>
            <a:chOff x="0" y="-28575"/>
            <a:chExt cx="1536192" cy="516255"/>
          </a:xfrm>
        </p:grpSpPr>
        <p:sp>
          <p:nvSpPr>
            <p:cNvPr id="290" name="Google Shape;290;p2"/>
            <p:cNvSpPr/>
            <p:nvPr/>
          </p:nvSpPr>
          <p:spPr>
            <a:xfrm>
              <a:off x="0" y="0"/>
              <a:ext cx="1536192" cy="487680"/>
            </a:xfrm>
            <a:custGeom>
              <a:avLst/>
              <a:gdLst/>
              <a:ahLst/>
              <a:cxnLst/>
              <a:rect l="l" t="t" r="r" b="b"/>
              <a:pathLst>
                <a:path w="1536192" h="487680" extrusionOk="0">
                  <a:moveTo>
                    <a:pt x="0" y="0"/>
                  </a:moveTo>
                  <a:lnTo>
                    <a:pt x="1536192" y="0"/>
                  </a:lnTo>
                  <a:lnTo>
                    <a:pt x="1536192" y="487680"/>
                  </a:lnTo>
                  <a:lnTo>
                    <a:pt x="0" y="487680"/>
                  </a:lnTo>
                  <a:close/>
                </a:path>
              </a:pathLst>
            </a:custGeom>
            <a:blipFill rotWithShape="1">
              <a:blip r:embed="rId3">
                <a:alphaModFix amt="0"/>
              </a:blip>
              <a:stretch>
                <a:fillRect t="-11377" b="-11377"/>
              </a:stretch>
            </a:blipFill>
            <a:ln>
              <a:noFill/>
            </a:ln>
          </p:spPr>
          <p:txBody>
            <a:bodyPr/>
            <a:lstStyle/>
            <a:p>
              <a:endParaRPr lang="en-US"/>
            </a:p>
          </p:txBody>
        </p:sp>
        <p:sp>
          <p:nvSpPr>
            <p:cNvPr id="291" name="Google Shape;291;p2"/>
            <p:cNvSpPr txBox="1"/>
            <p:nvPr/>
          </p:nvSpPr>
          <p:spPr>
            <a:xfrm>
              <a:off x="0" y="-28575"/>
              <a:ext cx="1536192" cy="516255"/>
            </a:xfrm>
            <a:prstGeom prst="rect">
              <a:avLst/>
            </a:prstGeom>
            <a:noFill/>
            <a:ln>
              <a:noFill/>
            </a:ln>
          </p:spPr>
          <p:txBody>
            <a:bodyPr spcFirstLastPara="1" wrap="square" lIns="0" tIns="0" rIns="0" bIns="0" anchor="ctr" anchorCtr="0">
              <a:noAutofit/>
            </a:bodyPr>
            <a:lstStyle/>
            <a:p>
              <a:pPr algn="ctr">
                <a:lnSpc>
                  <a:spcPct val="120014"/>
                </a:lnSpc>
              </a:pPr>
              <a:r>
                <a:rPr lang="en-US" sz="700">
                  <a:solidFill>
                    <a:srgbClr val="3D5A80"/>
                  </a:solidFill>
                  <a:latin typeface="Calibri"/>
                  <a:ea typeface="Calibri"/>
                  <a:cs typeface="Calibri"/>
                  <a:sym typeface="Calibri"/>
                </a:rPr>
                <a:t>avg/country</a:t>
              </a:r>
              <a:endParaRPr sz="700"/>
            </a:p>
          </p:txBody>
        </p:sp>
      </p:grpSp>
      <p:sp>
        <p:nvSpPr>
          <p:cNvPr id="292" name="Google Shape;292;p2"/>
          <p:cNvSpPr txBox="1"/>
          <p:nvPr/>
        </p:nvSpPr>
        <p:spPr>
          <a:xfrm>
            <a:off x="3867912" y="2688146"/>
            <a:ext cx="2020824" cy="332399"/>
          </a:xfrm>
          <a:prstGeom prst="rect">
            <a:avLst/>
          </a:prstGeom>
          <a:noFill/>
          <a:ln>
            <a:noFill/>
          </a:ln>
        </p:spPr>
        <p:txBody>
          <a:bodyPr spcFirstLastPara="1" wrap="square" lIns="0" tIns="0" rIns="0" bIns="0" anchor="t" anchorCtr="0">
            <a:spAutoFit/>
          </a:bodyPr>
          <a:lstStyle/>
          <a:p>
            <a:pPr>
              <a:lnSpc>
                <a:spcPct val="120000"/>
              </a:lnSpc>
            </a:pPr>
            <a:r>
              <a:rPr lang="en-US" sz="900" b="1">
                <a:solidFill>
                  <a:srgbClr val="1B2A4A"/>
                </a:solidFill>
                <a:latin typeface="Calibri"/>
                <a:ea typeface="Calibri"/>
                <a:cs typeface="Calibri"/>
                <a:sym typeface="Calibri"/>
              </a:rPr>
              <a:t>7.a.1 Int'l Financial</a:t>
            </a:r>
            <a:endParaRPr sz="800"/>
          </a:p>
          <a:p>
            <a:pPr>
              <a:lnSpc>
                <a:spcPct val="120000"/>
              </a:lnSpc>
            </a:pPr>
            <a:r>
              <a:rPr lang="en-US" sz="900" b="1">
                <a:solidFill>
                  <a:srgbClr val="1B2A4A"/>
                </a:solidFill>
                <a:latin typeface="Calibri"/>
                <a:ea typeface="Calibri"/>
                <a:cs typeface="Calibri"/>
                <a:sym typeface="Calibri"/>
              </a:rPr>
              <a:t>Flows (Clean Energy)</a:t>
            </a:r>
            <a:endParaRPr sz="800"/>
          </a:p>
        </p:txBody>
      </p:sp>
      <p:sp>
        <p:nvSpPr>
          <p:cNvPr id="293" name="Google Shape;293;p2"/>
          <p:cNvSpPr txBox="1"/>
          <p:nvPr/>
        </p:nvSpPr>
        <p:spPr>
          <a:xfrm>
            <a:off x="3867912" y="2999042"/>
            <a:ext cx="2020824" cy="147733"/>
          </a:xfrm>
          <a:prstGeom prst="rect">
            <a:avLst/>
          </a:prstGeom>
          <a:noFill/>
          <a:ln>
            <a:noFill/>
          </a:ln>
        </p:spPr>
        <p:txBody>
          <a:bodyPr spcFirstLastPara="1" wrap="square" lIns="0" tIns="0" rIns="0" bIns="0" anchor="t" anchorCtr="0">
            <a:spAutoFit/>
          </a:bodyPr>
          <a:lstStyle/>
          <a:p>
            <a:pPr>
              <a:lnSpc>
                <a:spcPct val="120014"/>
              </a:lnSpc>
            </a:pPr>
            <a:r>
              <a:rPr lang="en-US" sz="800" i="1">
                <a:solidFill>
                  <a:srgbClr val="009EDB"/>
                </a:solidFill>
                <a:latin typeface="Calibri"/>
                <a:ea typeface="Calibri"/>
                <a:cs typeface="Calibri"/>
                <a:sym typeface="Calibri"/>
              </a:rPr>
              <a:t>Highly volatile year-to-year</a:t>
            </a:r>
            <a:endParaRPr sz="800"/>
          </a:p>
        </p:txBody>
      </p:sp>
      <p:sp>
        <p:nvSpPr>
          <p:cNvPr id="294" name="Google Shape;294;p2"/>
          <p:cNvSpPr/>
          <p:nvPr/>
        </p:nvSpPr>
        <p:spPr>
          <a:xfrm>
            <a:off x="6071616" y="2532888"/>
            <a:ext cx="2788920" cy="998521"/>
          </a:xfrm>
          <a:custGeom>
            <a:avLst/>
            <a:gdLst/>
            <a:ahLst/>
            <a:cxnLst/>
            <a:rect l="l" t="t" r="r" b="b"/>
            <a:pathLst>
              <a:path w="7437120" h="2662723" extrusionOk="0">
                <a:moveTo>
                  <a:pt x="0" y="0"/>
                </a:moveTo>
                <a:lnTo>
                  <a:pt x="7437120" y="0"/>
                </a:lnTo>
                <a:lnTo>
                  <a:pt x="7437120" y="2662723"/>
                </a:lnTo>
                <a:lnTo>
                  <a:pt x="0" y="2662723"/>
                </a:lnTo>
                <a:close/>
              </a:path>
            </a:pathLst>
          </a:custGeom>
          <a:solidFill>
            <a:srgbClr val="FFFFFF"/>
          </a:solidFill>
          <a:ln>
            <a:noFill/>
          </a:ln>
        </p:spPr>
        <p:txBody>
          <a:bodyPr/>
          <a:lstStyle/>
          <a:p>
            <a:endParaRPr lang="en-US"/>
          </a:p>
        </p:txBody>
      </p:sp>
      <p:sp>
        <p:nvSpPr>
          <p:cNvPr id="295" name="Google Shape;295;p2"/>
          <p:cNvSpPr/>
          <p:nvPr/>
        </p:nvSpPr>
        <p:spPr>
          <a:xfrm>
            <a:off x="6071616" y="2532888"/>
            <a:ext cx="2788920" cy="27432"/>
          </a:xfrm>
          <a:custGeom>
            <a:avLst/>
            <a:gdLst/>
            <a:ahLst/>
            <a:cxnLst/>
            <a:rect l="l" t="t" r="r" b="b"/>
            <a:pathLst>
              <a:path w="7437120" h="73152" extrusionOk="0">
                <a:moveTo>
                  <a:pt x="0" y="0"/>
                </a:moveTo>
                <a:lnTo>
                  <a:pt x="7437120" y="0"/>
                </a:lnTo>
                <a:lnTo>
                  <a:pt x="7437120" y="73152"/>
                </a:lnTo>
                <a:lnTo>
                  <a:pt x="0" y="73152"/>
                </a:lnTo>
                <a:close/>
              </a:path>
            </a:pathLst>
          </a:custGeom>
          <a:solidFill>
            <a:srgbClr val="27AE60"/>
          </a:solidFill>
          <a:ln>
            <a:noFill/>
          </a:ln>
        </p:spPr>
        <p:txBody>
          <a:bodyPr/>
          <a:lstStyle/>
          <a:p>
            <a:endParaRPr lang="en-US" sz="1600"/>
          </a:p>
        </p:txBody>
      </p:sp>
      <p:grpSp>
        <p:nvGrpSpPr>
          <p:cNvPr id="296" name="Google Shape;296;p2"/>
          <p:cNvGrpSpPr/>
          <p:nvPr/>
        </p:nvGrpSpPr>
        <p:grpSpPr>
          <a:xfrm>
            <a:off x="6126480" y="2662905"/>
            <a:ext cx="576072" cy="325355"/>
            <a:chOff x="0" y="-19050"/>
            <a:chExt cx="1536192" cy="867613"/>
          </a:xfrm>
        </p:grpSpPr>
        <p:sp>
          <p:nvSpPr>
            <p:cNvPr id="297" name="Google Shape;297;p2"/>
            <p:cNvSpPr/>
            <p:nvPr/>
          </p:nvSpPr>
          <p:spPr>
            <a:xfrm>
              <a:off x="0" y="0"/>
              <a:ext cx="1536192" cy="848562"/>
            </a:xfrm>
            <a:custGeom>
              <a:avLst/>
              <a:gdLst/>
              <a:ahLst/>
              <a:cxnLst/>
              <a:rect l="l" t="t" r="r" b="b"/>
              <a:pathLst>
                <a:path w="1536192" h="848562" extrusionOk="0">
                  <a:moveTo>
                    <a:pt x="0" y="0"/>
                  </a:moveTo>
                  <a:lnTo>
                    <a:pt x="1536192" y="0"/>
                  </a:lnTo>
                  <a:lnTo>
                    <a:pt x="1536192" y="848562"/>
                  </a:lnTo>
                  <a:lnTo>
                    <a:pt x="0" y="848562"/>
                  </a:lnTo>
                  <a:close/>
                </a:path>
              </a:pathLst>
            </a:custGeom>
            <a:blipFill rotWithShape="1">
              <a:blip r:embed="rId3">
                <a:alphaModFix amt="0"/>
              </a:blip>
              <a:stretch>
                <a:fillRect l="-20872" r="-20872"/>
              </a:stretch>
            </a:blipFill>
            <a:ln>
              <a:noFill/>
            </a:ln>
          </p:spPr>
          <p:txBody>
            <a:bodyPr/>
            <a:lstStyle/>
            <a:p>
              <a:endParaRPr lang="en-US"/>
            </a:p>
          </p:txBody>
        </p:sp>
        <p:sp>
          <p:nvSpPr>
            <p:cNvPr id="298" name="Google Shape;298;p2"/>
            <p:cNvSpPr txBox="1"/>
            <p:nvPr/>
          </p:nvSpPr>
          <p:spPr>
            <a:xfrm>
              <a:off x="0" y="-19050"/>
              <a:ext cx="1536192" cy="867613"/>
            </a:xfrm>
            <a:prstGeom prst="rect">
              <a:avLst/>
            </a:prstGeom>
            <a:noFill/>
            <a:ln>
              <a:noFill/>
            </a:ln>
          </p:spPr>
          <p:txBody>
            <a:bodyPr spcFirstLastPara="1" wrap="square" lIns="0" tIns="0" rIns="0" bIns="0" anchor="ctr" anchorCtr="0">
              <a:noAutofit/>
            </a:bodyPr>
            <a:lstStyle/>
            <a:p>
              <a:pPr algn="ctr">
                <a:lnSpc>
                  <a:spcPct val="120000"/>
                </a:lnSpc>
              </a:pPr>
              <a:r>
                <a:rPr lang="en-US" sz="1300" b="1">
                  <a:solidFill>
                    <a:srgbClr val="27AE60"/>
                  </a:solidFill>
                </a:rPr>
                <a:t>48.9</a:t>
              </a:r>
              <a:endParaRPr sz="700"/>
            </a:p>
          </p:txBody>
        </p:sp>
      </p:grpSp>
      <p:grpSp>
        <p:nvGrpSpPr>
          <p:cNvPr id="299" name="Google Shape;299;p2"/>
          <p:cNvGrpSpPr/>
          <p:nvPr/>
        </p:nvGrpSpPr>
        <p:grpSpPr>
          <a:xfrm>
            <a:off x="6126480" y="2942797"/>
            <a:ext cx="576072" cy="193596"/>
            <a:chOff x="0" y="-28575"/>
            <a:chExt cx="1536192" cy="516255"/>
          </a:xfrm>
        </p:grpSpPr>
        <p:sp>
          <p:nvSpPr>
            <p:cNvPr id="300" name="Google Shape;300;p2"/>
            <p:cNvSpPr/>
            <p:nvPr/>
          </p:nvSpPr>
          <p:spPr>
            <a:xfrm>
              <a:off x="0" y="0"/>
              <a:ext cx="1536192" cy="487680"/>
            </a:xfrm>
            <a:custGeom>
              <a:avLst/>
              <a:gdLst/>
              <a:ahLst/>
              <a:cxnLst/>
              <a:rect l="l" t="t" r="r" b="b"/>
              <a:pathLst>
                <a:path w="1536192" h="487680" extrusionOk="0">
                  <a:moveTo>
                    <a:pt x="0" y="0"/>
                  </a:moveTo>
                  <a:lnTo>
                    <a:pt x="1536192" y="0"/>
                  </a:lnTo>
                  <a:lnTo>
                    <a:pt x="1536192" y="487680"/>
                  </a:lnTo>
                  <a:lnTo>
                    <a:pt x="0" y="487680"/>
                  </a:lnTo>
                  <a:close/>
                </a:path>
              </a:pathLst>
            </a:custGeom>
            <a:blipFill rotWithShape="1">
              <a:blip r:embed="rId3">
                <a:alphaModFix amt="0"/>
              </a:blip>
              <a:stretch>
                <a:fillRect t="-11377" b="-11377"/>
              </a:stretch>
            </a:blipFill>
            <a:ln>
              <a:noFill/>
            </a:ln>
          </p:spPr>
          <p:txBody>
            <a:bodyPr/>
            <a:lstStyle/>
            <a:p>
              <a:endParaRPr lang="en-US"/>
            </a:p>
          </p:txBody>
        </p:sp>
        <p:sp>
          <p:nvSpPr>
            <p:cNvPr id="301" name="Google Shape;301;p2"/>
            <p:cNvSpPr txBox="1"/>
            <p:nvPr/>
          </p:nvSpPr>
          <p:spPr>
            <a:xfrm>
              <a:off x="0" y="-28575"/>
              <a:ext cx="1536192" cy="516255"/>
            </a:xfrm>
            <a:prstGeom prst="rect">
              <a:avLst/>
            </a:prstGeom>
            <a:noFill/>
            <a:ln>
              <a:noFill/>
            </a:ln>
          </p:spPr>
          <p:txBody>
            <a:bodyPr spcFirstLastPara="1" wrap="square" lIns="0" tIns="0" rIns="0" bIns="0" anchor="ctr" anchorCtr="0">
              <a:noAutofit/>
            </a:bodyPr>
            <a:lstStyle/>
            <a:p>
              <a:pPr algn="ctr">
                <a:lnSpc>
                  <a:spcPct val="120014"/>
                </a:lnSpc>
              </a:pPr>
              <a:r>
                <a:rPr lang="en-US" sz="700">
                  <a:solidFill>
                    <a:srgbClr val="3D5A80"/>
                  </a:solidFill>
                  <a:latin typeface="Calibri"/>
                  <a:ea typeface="Calibri"/>
                  <a:cs typeface="Calibri"/>
                  <a:sym typeface="Calibri"/>
                </a:rPr>
                <a:t>W/cap</a:t>
              </a:r>
              <a:endParaRPr sz="700"/>
            </a:p>
          </p:txBody>
        </p:sp>
      </p:grpSp>
      <p:sp>
        <p:nvSpPr>
          <p:cNvPr id="302" name="Google Shape;302;p2"/>
          <p:cNvSpPr txBox="1"/>
          <p:nvPr/>
        </p:nvSpPr>
        <p:spPr>
          <a:xfrm>
            <a:off x="6771132" y="2688146"/>
            <a:ext cx="2020824" cy="332399"/>
          </a:xfrm>
          <a:prstGeom prst="rect">
            <a:avLst/>
          </a:prstGeom>
          <a:noFill/>
          <a:ln>
            <a:noFill/>
          </a:ln>
        </p:spPr>
        <p:txBody>
          <a:bodyPr spcFirstLastPara="1" wrap="square" lIns="0" tIns="0" rIns="0" bIns="0" anchor="t" anchorCtr="0">
            <a:spAutoFit/>
          </a:bodyPr>
          <a:lstStyle/>
          <a:p>
            <a:pPr>
              <a:lnSpc>
                <a:spcPct val="120000"/>
              </a:lnSpc>
            </a:pPr>
            <a:r>
              <a:rPr lang="en-US" sz="900" b="1">
                <a:solidFill>
                  <a:srgbClr val="1B2A4A"/>
                </a:solidFill>
                <a:latin typeface="Calibri"/>
                <a:ea typeface="Calibri"/>
                <a:cs typeface="Calibri"/>
                <a:sym typeface="Calibri"/>
              </a:rPr>
              <a:t>7.b.1 Installed</a:t>
            </a:r>
            <a:endParaRPr sz="800"/>
          </a:p>
          <a:p>
            <a:pPr>
              <a:lnSpc>
                <a:spcPct val="120000"/>
              </a:lnSpc>
            </a:pPr>
            <a:r>
              <a:rPr lang="en-US" sz="900" b="1">
                <a:solidFill>
                  <a:srgbClr val="1B2A4A"/>
                </a:solidFill>
                <a:latin typeface="Calibri"/>
                <a:ea typeface="Calibri"/>
                <a:cs typeface="Calibri"/>
                <a:sym typeface="Calibri"/>
              </a:rPr>
              <a:t>Renewable Capacity</a:t>
            </a:r>
            <a:endParaRPr sz="800"/>
          </a:p>
        </p:txBody>
      </p:sp>
      <p:sp>
        <p:nvSpPr>
          <p:cNvPr id="303" name="Google Shape;303;p2"/>
          <p:cNvSpPr txBox="1"/>
          <p:nvPr/>
        </p:nvSpPr>
        <p:spPr>
          <a:xfrm>
            <a:off x="6771132" y="2999042"/>
            <a:ext cx="2020824" cy="147733"/>
          </a:xfrm>
          <a:prstGeom prst="rect">
            <a:avLst/>
          </a:prstGeom>
          <a:noFill/>
          <a:ln>
            <a:noFill/>
          </a:ln>
        </p:spPr>
        <p:txBody>
          <a:bodyPr spcFirstLastPara="1" wrap="square" lIns="0" tIns="0" rIns="0" bIns="0" anchor="t" anchorCtr="0">
            <a:spAutoFit/>
          </a:bodyPr>
          <a:lstStyle/>
          <a:p>
            <a:pPr>
              <a:lnSpc>
                <a:spcPct val="120014"/>
              </a:lnSpc>
            </a:pPr>
            <a:r>
              <a:rPr lang="en-US" sz="800" i="1">
                <a:solidFill>
                  <a:srgbClr val="009EDB"/>
                </a:solidFill>
                <a:latin typeface="Calibri"/>
                <a:ea typeface="Calibri"/>
                <a:cs typeface="Calibri"/>
                <a:sym typeface="Calibri"/>
              </a:rPr>
              <a:t>+14.2 W/cap (+12.4% CAGR)</a:t>
            </a:r>
            <a:endParaRPr sz="800"/>
          </a:p>
        </p:txBody>
      </p:sp>
      <p:sp>
        <p:nvSpPr>
          <p:cNvPr id="304" name="Google Shape;304;p2"/>
          <p:cNvSpPr/>
          <p:nvPr/>
        </p:nvSpPr>
        <p:spPr>
          <a:xfrm>
            <a:off x="274320" y="137160"/>
            <a:ext cx="640080" cy="593217"/>
          </a:xfrm>
          <a:custGeom>
            <a:avLst/>
            <a:gdLst/>
            <a:ahLst/>
            <a:cxnLst/>
            <a:rect l="l" t="t" r="r" b="b"/>
            <a:pathLst>
              <a:path w="877010" h="812800" extrusionOk="0">
                <a:moveTo>
                  <a:pt x="0" y="0"/>
                </a:moveTo>
                <a:lnTo>
                  <a:pt x="877010" y="0"/>
                </a:lnTo>
                <a:lnTo>
                  <a:pt x="877010" y="812800"/>
                </a:lnTo>
                <a:lnTo>
                  <a:pt x="0" y="812800"/>
                </a:lnTo>
                <a:close/>
              </a:path>
            </a:pathLst>
          </a:custGeom>
          <a:blipFill rotWithShape="1">
            <a:blip r:embed="rId7">
              <a:alphaModFix/>
            </a:blip>
            <a:stretch>
              <a:fillRect t="-3949" b="-3949"/>
            </a:stretch>
          </a:blipFill>
          <a:ln>
            <a:noFill/>
          </a:ln>
        </p:spPr>
        <p:txBody>
          <a:bodyPr/>
          <a:lstStyle/>
          <a:p>
            <a:endParaRPr lang="en-US"/>
          </a:p>
        </p:txBody>
      </p:sp>
      <p:grpSp>
        <p:nvGrpSpPr>
          <p:cNvPr id="305" name="Google Shape;305;p2"/>
          <p:cNvGrpSpPr/>
          <p:nvPr/>
        </p:nvGrpSpPr>
        <p:grpSpPr>
          <a:xfrm>
            <a:off x="274320" y="1213336"/>
            <a:ext cx="2743200" cy="197168"/>
            <a:chOff x="0" y="-38100"/>
            <a:chExt cx="7315200" cy="525780"/>
          </a:xfrm>
        </p:grpSpPr>
        <p:sp>
          <p:nvSpPr>
            <p:cNvPr id="306" name="Google Shape;306;p2"/>
            <p:cNvSpPr/>
            <p:nvPr/>
          </p:nvSpPr>
          <p:spPr>
            <a:xfrm>
              <a:off x="0" y="0"/>
              <a:ext cx="7315200" cy="487680"/>
            </a:xfrm>
            <a:custGeom>
              <a:avLst/>
              <a:gdLst/>
              <a:ahLst/>
              <a:cxnLst/>
              <a:rect l="l" t="t" r="r" b="b"/>
              <a:pathLst>
                <a:path w="7315200" h="487680" extrusionOk="0">
                  <a:moveTo>
                    <a:pt x="0" y="0"/>
                  </a:moveTo>
                  <a:lnTo>
                    <a:pt x="7315200" y="0"/>
                  </a:lnTo>
                  <a:lnTo>
                    <a:pt x="7315200" y="487680"/>
                  </a:lnTo>
                  <a:lnTo>
                    <a:pt x="0" y="487680"/>
                  </a:lnTo>
                  <a:close/>
                </a:path>
              </a:pathLst>
            </a:custGeom>
            <a:blipFill rotWithShape="1">
              <a:blip r:embed="rId3">
                <a:alphaModFix amt="0"/>
              </a:blip>
              <a:stretch>
                <a:fillRect t="-242261" b="-242261"/>
              </a:stretch>
            </a:blipFill>
            <a:ln>
              <a:noFill/>
            </a:ln>
          </p:spPr>
          <p:txBody>
            <a:bodyPr/>
            <a:lstStyle/>
            <a:p>
              <a:endParaRPr lang="en-US"/>
            </a:p>
          </p:txBody>
        </p:sp>
        <p:sp>
          <p:nvSpPr>
            <p:cNvPr id="307" name="Google Shape;307;p2"/>
            <p:cNvSpPr txBox="1"/>
            <p:nvPr/>
          </p:nvSpPr>
          <p:spPr>
            <a:xfrm>
              <a:off x="0" y="-38100"/>
              <a:ext cx="7315200" cy="525780"/>
            </a:xfrm>
            <a:prstGeom prst="rect">
              <a:avLst/>
            </a:prstGeom>
            <a:noFill/>
            <a:ln>
              <a:noFill/>
            </a:ln>
          </p:spPr>
          <p:txBody>
            <a:bodyPr spcFirstLastPara="1" wrap="square" lIns="0" tIns="0" rIns="0" bIns="0" anchor="ctr" anchorCtr="0">
              <a:noAutofit/>
            </a:bodyPr>
            <a:lstStyle/>
            <a:p>
              <a:pPr>
                <a:lnSpc>
                  <a:spcPct val="120000"/>
                </a:lnSpc>
              </a:pPr>
              <a:r>
                <a:rPr lang="en-US" sz="900" b="1">
                  <a:solidFill>
                    <a:srgbClr val="009EDB"/>
                  </a:solidFill>
                  <a:latin typeface="Calibri"/>
                  <a:ea typeface="Calibri"/>
                  <a:cs typeface="Calibri"/>
                  <a:sym typeface="Calibri"/>
                </a:rPr>
                <a:t>REGIONAL AVERAGES</a:t>
              </a:r>
              <a:endParaRPr sz="700"/>
            </a:p>
          </p:txBody>
        </p:sp>
      </p:grpSp>
      <p:sp>
        <p:nvSpPr>
          <p:cNvPr id="308" name="Google Shape;308;p2"/>
          <p:cNvSpPr txBox="1"/>
          <p:nvPr/>
        </p:nvSpPr>
        <p:spPr>
          <a:xfrm>
            <a:off x="352044" y="2153453"/>
            <a:ext cx="2679192" cy="129266"/>
          </a:xfrm>
          <a:prstGeom prst="rect">
            <a:avLst/>
          </a:prstGeom>
          <a:noFill/>
          <a:ln>
            <a:noFill/>
          </a:ln>
        </p:spPr>
        <p:txBody>
          <a:bodyPr spcFirstLastPara="1" wrap="square" lIns="0" tIns="0" rIns="0" bIns="0" anchor="t" anchorCtr="0">
            <a:spAutoFit/>
          </a:bodyPr>
          <a:lstStyle/>
          <a:p>
            <a:pPr>
              <a:lnSpc>
                <a:spcPct val="120018"/>
              </a:lnSpc>
            </a:pPr>
            <a:r>
              <a:rPr lang="en-US" sz="700" b="1" dirty="0">
                <a:solidFill>
                  <a:srgbClr val="1B6B3A"/>
                </a:solidFill>
                <a:latin typeface="Calibri"/>
                <a:ea typeface="Calibri"/>
                <a:cs typeface="Calibri"/>
                <a:sym typeface="Calibri"/>
              </a:rPr>
              <a:t>▲ </a:t>
            </a:r>
            <a:r>
              <a:rPr lang="en-US" sz="700" dirty="0">
                <a:solidFill>
                  <a:srgbClr val="1B6B3A"/>
                </a:solidFill>
                <a:latin typeface="Calibri"/>
                <a:ea typeface="Calibri"/>
                <a:cs typeface="Calibri"/>
                <a:sym typeface="Calibri"/>
              </a:rPr>
              <a:t>Rwanda +41.1pp (on track), Kenya +34.6pp, Uganda +33.0pp</a:t>
            </a:r>
            <a:endParaRPr sz="800" dirty="0"/>
          </a:p>
        </p:txBody>
      </p:sp>
      <p:sp>
        <p:nvSpPr>
          <p:cNvPr id="309" name="Google Shape;309;p2"/>
          <p:cNvSpPr txBox="1"/>
          <p:nvPr/>
        </p:nvSpPr>
        <p:spPr>
          <a:xfrm>
            <a:off x="352044" y="2258228"/>
            <a:ext cx="2679192" cy="129266"/>
          </a:xfrm>
          <a:prstGeom prst="rect">
            <a:avLst/>
          </a:prstGeom>
          <a:noFill/>
          <a:ln>
            <a:noFill/>
          </a:ln>
        </p:spPr>
        <p:txBody>
          <a:bodyPr spcFirstLastPara="1" wrap="square" lIns="0" tIns="0" rIns="0" bIns="0" anchor="t" anchorCtr="0">
            <a:spAutoFit/>
          </a:bodyPr>
          <a:lstStyle/>
          <a:p>
            <a:pPr>
              <a:lnSpc>
                <a:spcPct val="120018"/>
              </a:lnSpc>
            </a:pPr>
            <a:r>
              <a:rPr lang="en-US" sz="700" b="1" dirty="0">
                <a:solidFill>
                  <a:srgbClr val="922B21"/>
                </a:solidFill>
                <a:latin typeface="Calibri"/>
                <a:ea typeface="Calibri"/>
                <a:cs typeface="Calibri"/>
                <a:sym typeface="Calibri"/>
              </a:rPr>
              <a:t>▼ </a:t>
            </a:r>
            <a:r>
              <a:rPr lang="en-US" sz="700" dirty="0">
                <a:solidFill>
                  <a:srgbClr val="922B21"/>
                </a:solidFill>
                <a:latin typeface="Calibri"/>
                <a:ea typeface="Calibri"/>
                <a:cs typeface="Calibri"/>
                <a:sym typeface="Calibri"/>
              </a:rPr>
              <a:t>Somalia -0.9pp (only decliner), S. Sudan 5.4% (lowest)</a:t>
            </a:r>
            <a:endParaRPr sz="800" dirty="0"/>
          </a:p>
        </p:txBody>
      </p:sp>
      <p:sp>
        <p:nvSpPr>
          <p:cNvPr id="310" name="Google Shape;310;p2"/>
          <p:cNvSpPr txBox="1"/>
          <p:nvPr/>
        </p:nvSpPr>
        <p:spPr>
          <a:xfrm>
            <a:off x="3232404" y="2153453"/>
            <a:ext cx="2679192" cy="129266"/>
          </a:xfrm>
          <a:prstGeom prst="rect">
            <a:avLst/>
          </a:prstGeom>
          <a:noFill/>
          <a:ln>
            <a:noFill/>
          </a:ln>
        </p:spPr>
        <p:txBody>
          <a:bodyPr spcFirstLastPara="1" wrap="square" lIns="0" tIns="0" rIns="0" bIns="0" anchor="t" anchorCtr="0">
            <a:spAutoFit/>
          </a:bodyPr>
          <a:lstStyle/>
          <a:p>
            <a:pPr>
              <a:lnSpc>
                <a:spcPct val="120018"/>
              </a:lnSpc>
            </a:pPr>
            <a:r>
              <a:rPr lang="en-US" sz="700" b="1">
                <a:solidFill>
                  <a:srgbClr val="1B6B3A"/>
                </a:solidFill>
                <a:latin typeface="Calibri"/>
                <a:ea typeface="Calibri"/>
                <a:cs typeface="Calibri"/>
                <a:sym typeface="Calibri"/>
              </a:rPr>
              <a:t>▲ </a:t>
            </a:r>
            <a:r>
              <a:rPr lang="en-US" sz="700">
                <a:solidFill>
                  <a:srgbClr val="1B6B3A"/>
                </a:solidFill>
                <a:latin typeface="Calibri"/>
                <a:ea typeface="Calibri"/>
                <a:cs typeface="Calibri"/>
                <a:sym typeface="Calibri"/>
              </a:rPr>
              <a:t>Nigeria +20.5pp (5.7→26.2%), Kenya +19.0pp, Côte d'Ivoire +18.2pp</a:t>
            </a:r>
            <a:endParaRPr sz="800"/>
          </a:p>
        </p:txBody>
      </p:sp>
      <p:sp>
        <p:nvSpPr>
          <p:cNvPr id="311" name="Google Shape;311;p2"/>
          <p:cNvSpPr txBox="1"/>
          <p:nvPr/>
        </p:nvSpPr>
        <p:spPr>
          <a:xfrm>
            <a:off x="3232404" y="2258228"/>
            <a:ext cx="2679192" cy="129266"/>
          </a:xfrm>
          <a:prstGeom prst="rect">
            <a:avLst/>
          </a:prstGeom>
          <a:noFill/>
          <a:ln>
            <a:noFill/>
          </a:ln>
        </p:spPr>
        <p:txBody>
          <a:bodyPr spcFirstLastPara="1" wrap="square" lIns="0" tIns="0" rIns="0" bIns="0" anchor="t" anchorCtr="0">
            <a:spAutoFit/>
          </a:bodyPr>
          <a:lstStyle/>
          <a:p>
            <a:pPr>
              <a:lnSpc>
                <a:spcPct val="120018"/>
              </a:lnSpc>
            </a:pPr>
            <a:r>
              <a:rPr lang="en-US" sz="700" b="1" dirty="0">
                <a:solidFill>
                  <a:srgbClr val="922B21"/>
                </a:solidFill>
                <a:latin typeface="Calibri"/>
                <a:ea typeface="Calibri"/>
                <a:cs typeface="Calibri"/>
                <a:sym typeface="Calibri"/>
              </a:rPr>
              <a:t>▼ </a:t>
            </a:r>
            <a:r>
              <a:rPr lang="en-US" sz="700" dirty="0">
                <a:solidFill>
                  <a:srgbClr val="922B21"/>
                </a:solidFill>
                <a:latin typeface="Calibri"/>
                <a:ea typeface="Calibri"/>
                <a:cs typeface="Calibri"/>
                <a:sym typeface="Calibri"/>
              </a:rPr>
              <a:t>Zambia -4.8pp (consistent), S. Sudan at 0% all years</a:t>
            </a:r>
            <a:endParaRPr sz="800" dirty="0"/>
          </a:p>
        </p:txBody>
      </p:sp>
      <p:sp>
        <p:nvSpPr>
          <p:cNvPr id="312" name="Google Shape;312;p2"/>
          <p:cNvSpPr txBox="1"/>
          <p:nvPr/>
        </p:nvSpPr>
        <p:spPr>
          <a:xfrm>
            <a:off x="6112764" y="2153453"/>
            <a:ext cx="2679192" cy="129266"/>
          </a:xfrm>
          <a:prstGeom prst="rect">
            <a:avLst/>
          </a:prstGeom>
          <a:noFill/>
          <a:ln>
            <a:noFill/>
          </a:ln>
        </p:spPr>
        <p:txBody>
          <a:bodyPr spcFirstLastPara="1" wrap="square" lIns="0" tIns="0" rIns="0" bIns="0" anchor="t" anchorCtr="0">
            <a:spAutoFit/>
          </a:bodyPr>
          <a:lstStyle/>
          <a:p>
            <a:pPr>
              <a:lnSpc>
                <a:spcPct val="120018"/>
              </a:lnSpc>
            </a:pPr>
            <a:r>
              <a:rPr lang="en-US" sz="700" b="1" dirty="0">
                <a:solidFill>
                  <a:srgbClr val="1B6B3A"/>
                </a:solidFill>
                <a:latin typeface="Calibri"/>
                <a:ea typeface="Calibri"/>
                <a:cs typeface="Calibri"/>
                <a:sym typeface="Calibri"/>
              </a:rPr>
              <a:t>▲ </a:t>
            </a:r>
            <a:r>
              <a:rPr lang="en-US" sz="700" dirty="0">
                <a:solidFill>
                  <a:srgbClr val="1B6B3A"/>
                </a:solidFill>
                <a:latin typeface="Calibri"/>
                <a:ea typeface="Calibri"/>
                <a:cs typeface="Calibri"/>
                <a:sym typeface="Calibri"/>
              </a:rPr>
              <a:t>Djibouti +11.8pp (genuine solar/wind), Gabon +9.0pp</a:t>
            </a:r>
            <a:endParaRPr sz="800" dirty="0"/>
          </a:p>
        </p:txBody>
      </p:sp>
      <p:sp>
        <p:nvSpPr>
          <p:cNvPr id="313" name="Google Shape;313;p2"/>
          <p:cNvSpPr txBox="1"/>
          <p:nvPr/>
        </p:nvSpPr>
        <p:spPr>
          <a:xfrm>
            <a:off x="6112764" y="2258228"/>
            <a:ext cx="2679192" cy="129266"/>
          </a:xfrm>
          <a:prstGeom prst="rect">
            <a:avLst/>
          </a:prstGeom>
          <a:noFill/>
          <a:ln>
            <a:noFill/>
          </a:ln>
        </p:spPr>
        <p:txBody>
          <a:bodyPr spcFirstLastPara="1" wrap="square" lIns="0" tIns="0" rIns="0" bIns="0" anchor="t" anchorCtr="0">
            <a:spAutoFit/>
          </a:bodyPr>
          <a:lstStyle/>
          <a:p>
            <a:pPr>
              <a:lnSpc>
                <a:spcPct val="120018"/>
              </a:lnSpc>
            </a:pPr>
            <a:r>
              <a:rPr lang="en-US" sz="700" b="1" dirty="0">
                <a:solidFill>
                  <a:srgbClr val="922B21"/>
                </a:solidFill>
                <a:latin typeface="Calibri"/>
                <a:ea typeface="Calibri"/>
                <a:cs typeface="Calibri"/>
                <a:sym typeface="Calibri"/>
              </a:rPr>
              <a:t>▼ </a:t>
            </a:r>
            <a:r>
              <a:rPr lang="en-US" sz="700" dirty="0">
                <a:solidFill>
                  <a:srgbClr val="922B21"/>
                </a:solidFill>
                <a:latin typeface="Calibri"/>
                <a:ea typeface="Calibri"/>
                <a:cs typeface="Calibri"/>
                <a:sym typeface="Calibri"/>
              </a:rPr>
              <a:t>Comoros -27.8pp, Mali -14.0pp (may reflect </a:t>
            </a:r>
            <a:r>
              <a:rPr lang="en-US" sz="700" dirty="0" err="1">
                <a:solidFill>
                  <a:srgbClr val="922B21"/>
                </a:solidFill>
                <a:latin typeface="Calibri"/>
                <a:ea typeface="Calibri"/>
                <a:cs typeface="Calibri"/>
                <a:sym typeface="Calibri"/>
              </a:rPr>
              <a:t>modernisation</a:t>
            </a:r>
            <a:r>
              <a:rPr lang="en-US" sz="700" dirty="0">
                <a:solidFill>
                  <a:srgbClr val="922B21"/>
                </a:solidFill>
                <a:latin typeface="Calibri"/>
                <a:ea typeface="Calibri"/>
                <a:cs typeface="Calibri"/>
                <a:sym typeface="Calibri"/>
              </a:rPr>
              <a:t>)</a:t>
            </a:r>
            <a:endParaRPr sz="700" dirty="0"/>
          </a:p>
        </p:txBody>
      </p:sp>
      <p:sp>
        <p:nvSpPr>
          <p:cNvPr id="314" name="Google Shape;314;p2"/>
          <p:cNvSpPr txBox="1"/>
          <p:nvPr/>
        </p:nvSpPr>
        <p:spPr>
          <a:xfrm>
            <a:off x="352044" y="3191964"/>
            <a:ext cx="2679192" cy="258532"/>
          </a:xfrm>
          <a:prstGeom prst="rect">
            <a:avLst/>
          </a:prstGeom>
          <a:noFill/>
          <a:ln>
            <a:noFill/>
          </a:ln>
        </p:spPr>
        <p:txBody>
          <a:bodyPr spcFirstLastPara="1" wrap="square" lIns="0" tIns="0" rIns="0" bIns="0" anchor="t" anchorCtr="0">
            <a:spAutoFit/>
          </a:bodyPr>
          <a:lstStyle/>
          <a:p>
            <a:pPr>
              <a:lnSpc>
                <a:spcPct val="120018"/>
              </a:lnSpc>
            </a:pPr>
            <a:r>
              <a:rPr lang="en-US" sz="700" b="1">
                <a:solidFill>
                  <a:srgbClr val="1B6B3A"/>
                </a:solidFill>
                <a:latin typeface="Calibri"/>
                <a:ea typeface="Calibri"/>
                <a:cs typeface="Calibri"/>
                <a:sym typeface="Calibri"/>
              </a:rPr>
              <a:t>▲ </a:t>
            </a:r>
            <a:r>
              <a:rPr lang="en-US" sz="700">
                <a:solidFill>
                  <a:srgbClr val="1B6B3A"/>
                </a:solidFill>
                <a:latin typeface="Calibri"/>
                <a:ea typeface="Calibri"/>
                <a:cs typeface="Calibri"/>
                <a:sym typeface="Calibri"/>
              </a:rPr>
              <a:t>Ethiopia -2.34 MJ/USD (largest gain), Guinea-Bissau -1.27, Tanzania -1.27</a:t>
            </a:r>
            <a:endParaRPr sz="800"/>
          </a:p>
        </p:txBody>
      </p:sp>
      <p:sp>
        <p:nvSpPr>
          <p:cNvPr id="315" name="Google Shape;315;p2"/>
          <p:cNvSpPr txBox="1"/>
          <p:nvPr/>
        </p:nvSpPr>
        <p:spPr>
          <a:xfrm>
            <a:off x="352044" y="3296739"/>
            <a:ext cx="2679192" cy="129266"/>
          </a:xfrm>
          <a:prstGeom prst="rect">
            <a:avLst/>
          </a:prstGeom>
          <a:noFill/>
          <a:ln>
            <a:noFill/>
          </a:ln>
        </p:spPr>
        <p:txBody>
          <a:bodyPr spcFirstLastPara="1" wrap="square" lIns="0" tIns="0" rIns="0" bIns="0" anchor="t" anchorCtr="0">
            <a:spAutoFit/>
          </a:bodyPr>
          <a:lstStyle/>
          <a:p>
            <a:pPr>
              <a:lnSpc>
                <a:spcPct val="120018"/>
              </a:lnSpc>
            </a:pPr>
            <a:r>
              <a:rPr lang="en-US" sz="700" b="1">
                <a:solidFill>
                  <a:srgbClr val="922B21"/>
                </a:solidFill>
                <a:latin typeface="Calibri"/>
                <a:ea typeface="Calibri"/>
                <a:cs typeface="Calibri"/>
                <a:sym typeface="Calibri"/>
              </a:rPr>
              <a:t>▼ </a:t>
            </a:r>
            <a:r>
              <a:rPr lang="en-US" sz="700">
                <a:solidFill>
                  <a:srgbClr val="922B21"/>
                </a:solidFill>
                <a:latin typeface="Calibri"/>
                <a:ea typeface="Calibri"/>
                <a:cs typeface="Calibri"/>
                <a:sym typeface="Calibri"/>
              </a:rPr>
              <a:t>Liberia +1.89 (worst, worsening), Congo +1.71, Eq Guinea +1.62</a:t>
            </a:r>
            <a:endParaRPr sz="800"/>
          </a:p>
        </p:txBody>
      </p:sp>
      <p:sp>
        <p:nvSpPr>
          <p:cNvPr id="316" name="Google Shape;316;p2"/>
          <p:cNvSpPr txBox="1"/>
          <p:nvPr/>
        </p:nvSpPr>
        <p:spPr>
          <a:xfrm>
            <a:off x="3232404" y="3191964"/>
            <a:ext cx="2679192" cy="129266"/>
          </a:xfrm>
          <a:prstGeom prst="rect">
            <a:avLst/>
          </a:prstGeom>
          <a:noFill/>
          <a:ln>
            <a:noFill/>
          </a:ln>
        </p:spPr>
        <p:txBody>
          <a:bodyPr spcFirstLastPara="1" wrap="square" lIns="0" tIns="0" rIns="0" bIns="0" anchor="t" anchorCtr="0">
            <a:spAutoFit/>
          </a:bodyPr>
          <a:lstStyle/>
          <a:p>
            <a:pPr>
              <a:lnSpc>
                <a:spcPct val="120018"/>
              </a:lnSpc>
            </a:pPr>
            <a:r>
              <a:rPr lang="en-US" sz="700" b="1">
                <a:solidFill>
                  <a:srgbClr val="1B6B3A"/>
                </a:solidFill>
                <a:latin typeface="Calibri"/>
                <a:ea typeface="Calibri"/>
                <a:cs typeface="Calibri"/>
                <a:sym typeface="Calibri"/>
              </a:rPr>
              <a:t>▲ </a:t>
            </a:r>
            <a:r>
              <a:rPr lang="en-US" sz="700">
                <a:solidFill>
                  <a:srgbClr val="1B6B3A"/>
                </a:solidFill>
                <a:latin typeface="Calibri"/>
                <a:ea typeface="Calibri"/>
                <a:cs typeface="Calibri"/>
                <a:sym typeface="Calibri"/>
              </a:rPr>
              <a:t>Nigeria +$760M (to $829M), Tanzania +$518M, Rwanda +$315M</a:t>
            </a:r>
            <a:endParaRPr sz="800"/>
          </a:p>
        </p:txBody>
      </p:sp>
      <p:sp>
        <p:nvSpPr>
          <p:cNvPr id="317" name="Google Shape;317;p2"/>
          <p:cNvSpPr txBox="1"/>
          <p:nvPr/>
        </p:nvSpPr>
        <p:spPr>
          <a:xfrm>
            <a:off x="3232404" y="3296739"/>
            <a:ext cx="2679192" cy="129266"/>
          </a:xfrm>
          <a:prstGeom prst="rect">
            <a:avLst/>
          </a:prstGeom>
          <a:noFill/>
          <a:ln>
            <a:noFill/>
          </a:ln>
        </p:spPr>
        <p:txBody>
          <a:bodyPr spcFirstLastPara="1" wrap="square" lIns="0" tIns="0" rIns="0" bIns="0" anchor="t" anchorCtr="0">
            <a:spAutoFit/>
          </a:bodyPr>
          <a:lstStyle/>
          <a:p>
            <a:pPr>
              <a:lnSpc>
                <a:spcPct val="120018"/>
              </a:lnSpc>
            </a:pPr>
            <a:r>
              <a:rPr lang="en-US" sz="700" b="1">
                <a:solidFill>
                  <a:srgbClr val="922B21"/>
                </a:solidFill>
                <a:latin typeface="Calibri"/>
                <a:ea typeface="Calibri"/>
                <a:cs typeface="Calibri"/>
                <a:sym typeface="Calibri"/>
              </a:rPr>
              <a:t>▼ </a:t>
            </a:r>
            <a:r>
              <a:rPr lang="en-US" sz="700">
                <a:solidFill>
                  <a:srgbClr val="922B21"/>
                </a:solidFill>
                <a:latin typeface="Calibri"/>
                <a:ea typeface="Calibri"/>
                <a:cs typeface="Calibri"/>
                <a:sym typeface="Calibri"/>
              </a:rPr>
              <a:t>Uganda -$1,395M (spike distortion), Liberia -$283M</a:t>
            </a:r>
            <a:endParaRPr sz="800"/>
          </a:p>
        </p:txBody>
      </p:sp>
      <p:sp>
        <p:nvSpPr>
          <p:cNvPr id="318" name="Google Shape;318;p2"/>
          <p:cNvSpPr txBox="1"/>
          <p:nvPr/>
        </p:nvSpPr>
        <p:spPr>
          <a:xfrm>
            <a:off x="6112764" y="3191964"/>
            <a:ext cx="2679192" cy="129266"/>
          </a:xfrm>
          <a:prstGeom prst="rect">
            <a:avLst/>
          </a:prstGeom>
          <a:noFill/>
          <a:ln>
            <a:noFill/>
          </a:ln>
        </p:spPr>
        <p:txBody>
          <a:bodyPr spcFirstLastPara="1" wrap="square" lIns="0" tIns="0" rIns="0" bIns="0" anchor="t" anchorCtr="0">
            <a:spAutoFit/>
          </a:bodyPr>
          <a:lstStyle/>
          <a:p>
            <a:pPr>
              <a:lnSpc>
                <a:spcPct val="120018"/>
              </a:lnSpc>
            </a:pPr>
            <a:r>
              <a:rPr lang="en-US" sz="700" b="1">
                <a:solidFill>
                  <a:srgbClr val="1B6B3A"/>
                </a:solidFill>
                <a:latin typeface="Calibri"/>
                <a:ea typeface="Calibri"/>
                <a:cs typeface="Calibri"/>
                <a:sym typeface="Calibri"/>
              </a:rPr>
              <a:t>▲ </a:t>
            </a:r>
            <a:r>
              <a:rPr lang="en-US" sz="700">
                <a:solidFill>
                  <a:srgbClr val="1B6B3A"/>
                </a:solidFill>
                <a:latin typeface="Calibri"/>
                <a:ea typeface="Calibri"/>
                <a:cs typeface="Calibri"/>
                <a:sym typeface="Calibri"/>
              </a:rPr>
              <a:t>Seychelles +111 W/cap, South Africa +107.6, Mauritius +79.1</a:t>
            </a:r>
            <a:endParaRPr sz="800"/>
          </a:p>
        </p:txBody>
      </p:sp>
      <p:sp>
        <p:nvSpPr>
          <p:cNvPr id="319" name="Google Shape;319;p2"/>
          <p:cNvSpPr txBox="1"/>
          <p:nvPr/>
        </p:nvSpPr>
        <p:spPr>
          <a:xfrm>
            <a:off x="6112764" y="3296739"/>
            <a:ext cx="2679192" cy="129266"/>
          </a:xfrm>
          <a:prstGeom prst="rect">
            <a:avLst/>
          </a:prstGeom>
          <a:noFill/>
          <a:ln>
            <a:noFill/>
          </a:ln>
        </p:spPr>
        <p:txBody>
          <a:bodyPr spcFirstLastPara="1" wrap="square" lIns="0" tIns="0" rIns="0" bIns="0" anchor="t" anchorCtr="0">
            <a:spAutoFit/>
          </a:bodyPr>
          <a:lstStyle/>
          <a:p>
            <a:pPr>
              <a:lnSpc>
                <a:spcPct val="120018"/>
              </a:lnSpc>
            </a:pPr>
            <a:r>
              <a:rPr lang="en-US" sz="700" b="1" dirty="0">
                <a:solidFill>
                  <a:srgbClr val="922B21"/>
                </a:solidFill>
                <a:latin typeface="Calibri"/>
                <a:ea typeface="Calibri"/>
                <a:cs typeface="Calibri"/>
                <a:sym typeface="Calibri"/>
              </a:rPr>
              <a:t>▼ </a:t>
            </a:r>
            <a:r>
              <a:rPr lang="en-US" sz="700" dirty="0">
                <a:solidFill>
                  <a:srgbClr val="922B21"/>
                </a:solidFill>
                <a:latin typeface="Calibri"/>
                <a:ea typeface="Calibri"/>
                <a:cs typeface="Calibri"/>
                <a:sym typeface="Calibri"/>
              </a:rPr>
              <a:t>Gabon -28.9, Eq Guinea -17.6; Chad at 0.25 W/cap</a:t>
            </a:r>
            <a:endParaRPr sz="800" dirty="0"/>
          </a:p>
        </p:txBody>
      </p:sp>
      <p:grpSp>
        <p:nvGrpSpPr>
          <p:cNvPr id="320" name="Google Shape;320;p2"/>
          <p:cNvGrpSpPr/>
          <p:nvPr/>
        </p:nvGrpSpPr>
        <p:grpSpPr>
          <a:xfrm>
            <a:off x="429768" y="3642297"/>
            <a:ext cx="2743200" cy="288609"/>
            <a:chOff x="0" y="0"/>
            <a:chExt cx="7315200" cy="769621"/>
          </a:xfrm>
        </p:grpSpPr>
        <p:sp>
          <p:nvSpPr>
            <p:cNvPr id="321" name="Google Shape;321;p2"/>
            <p:cNvSpPr/>
            <p:nvPr/>
          </p:nvSpPr>
          <p:spPr>
            <a:xfrm>
              <a:off x="0" y="0"/>
              <a:ext cx="7315200" cy="487680"/>
            </a:xfrm>
            <a:custGeom>
              <a:avLst/>
              <a:gdLst/>
              <a:ahLst/>
              <a:cxnLst/>
              <a:rect l="l" t="t" r="r" b="b"/>
              <a:pathLst>
                <a:path w="7315200" h="487680" extrusionOk="0">
                  <a:moveTo>
                    <a:pt x="0" y="0"/>
                  </a:moveTo>
                  <a:lnTo>
                    <a:pt x="7315200" y="0"/>
                  </a:lnTo>
                  <a:lnTo>
                    <a:pt x="7315200" y="487680"/>
                  </a:lnTo>
                  <a:lnTo>
                    <a:pt x="0" y="487680"/>
                  </a:lnTo>
                  <a:close/>
                </a:path>
              </a:pathLst>
            </a:custGeom>
            <a:blipFill rotWithShape="1">
              <a:blip r:embed="rId3">
                <a:alphaModFix amt="0"/>
              </a:blip>
              <a:stretch>
                <a:fillRect t="-242261" b="-242261"/>
              </a:stretch>
            </a:blipFill>
            <a:ln>
              <a:noFill/>
            </a:ln>
          </p:spPr>
          <p:txBody>
            <a:bodyPr/>
            <a:lstStyle/>
            <a:p>
              <a:endParaRPr lang="en-US"/>
            </a:p>
          </p:txBody>
        </p:sp>
        <p:sp>
          <p:nvSpPr>
            <p:cNvPr id="322" name="Google Shape;322;p2"/>
            <p:cNvSpPr txBox="1"/>
            <p:nvPr/>
          </p:nvSpPr>
          <p:spPr>
            <a:xfrm>
              <a:off x="0" y="243841"/>
              <a:ext cx="7315200" cy="525780"/>
            </a:xfrm>
            <a:prstGeom prst="rect">
              <a:avLst/>
            </a:prstGeom>
            <a:noFill/>
            <a:ln>
              <a:noFill/>
            </a:ln>
          </p:spPr>
          <p:txBody>
            <a:bodyPr spcFirstLastPara="1" wrap="square" lIns="0" tIns="0" rIns="0" bIns="0" anchor="ctr" anchorCtr="0">
              <a:noAutofit/>
            </a:bodyPr>
            <a:lstStyle/>
            <a:p>
              <a:pPr>
                <a:lnSpc>
                  <a:spcPct val="120000"/>
                </a:lnSpc>
              </a:pPr>
              <a:r>
                <a:rPr lang="en-US" sz="1100" b="1" dirty="0">
                  <a:solidFill>
                    <a:srgbClr val="009EDB"/>
                  </a:solidFill>
                  <a:latin typeface="Calibri"/>
                  <a:ea typeface="Calibri"/>
                  <a:cs typeface="Calibri"/>
                  <a:sym typeface="Calibri"/>
                </a:rPr>
                <a:t>KEY FINDINGS:</a:t>
              </a:r>
              <a:endParaRPr sz="1050" dirty="0"/>
            </a:p>
          </p:txBody>
        </p:sp>
      </p:grpSp>
      <p:sp>
        <p:nvSpPr>
          <p:cNvPr id="323" name="Google Shape;323;p2"/>
          <p:cNvSpPr txBox="1"/>
          <p:nvPr/>
        </p:nvSpPr>
        <p:spPr>
          <a:xfrm>
            <a:off x="352044" y="3961300"/>
            <a:ext cx="8558850" cy="775597"/>
          </a:xfrm>
          <a:prstGeom prst="rect">
            <a:avLst/>
          </a:prstGeom>
          <a:noFill/>
          <a:ln>
            <a:noFill/>
          </a:ln>
        </p:spPr>
        <p:txBody>
          <a:bodyPr spcFirstLastPara="1" wrap="square" lIns="0" tIns="0" rIns="0" bIns="0" anchor="t" anchorCtr="0">
            <a:spAutoFit/>
          </a:bodyPr>
          <a:lstStyle/>
          <a:p>
            <a:pPr marL="172721" lvl="1" indent="-83186">
              <a:lnSpc>
                <a:spcPct val="120000"/>
              </a:lnSpc>
              <a:buClr>
                <a:schemeClr val="dk1"/>
              </a:buClr>
              <a:buSzPts val="1500"/>
              <a:buFont typeface="Arial"/>
              <a:buChar char="•"/>
            </a:pPr>
            <a:r>
              <a:rPr lang="en-US" sz="1050" dirty="0">
                <a:solidFill>
                  <a:schemeClr val="dk1"/>
                </a:solidFill>
                <a:latin typeface="+mj-lt"/>
                <a:ea typeface="Calibri"/>
                <a:cs typeface="Calibri"/>
                <a:sym typeface="Calibri"/>
              </a:rPr>
              <a:t>Progress is uneven across SDG 7: electrification and renewable capacity improved faster than energy efficiency.</a:t>
            </a:r>
            <a:endParaRPr sz="1050" dirty="0">
              <a:solidFill>
                <a:schemeClr val="dk1"/>
              </a:solidFill>
              <a:latin typeface="+mj-lt"/>
            </a:endParaRPr>
          </a:p>
          <a:p>
            <a:pPr marL="172721" lvl="1" indent="-83186">
              <a:lnSpc>
                <a:spcPct val="120000"/>
              </a:lnSpc>
              <a:buClr>
                <a:schemeClr val="dk1"/>
              </a:buClr>
              <a:buSzPts val="1500"/>
              <a:buFont typeface="Arial"/>
              <a:buChar char="•"/>
            </a:pPr>
            <a:r>
              <a:rPr lang="en-US" sz="1050" dirty="0">
                <a:solidFill>
                  <a:schemeClr val="dk1"/>
                </a:solidFill>
                <a:latin typeface="+mj-lt"/>
                <a:ea typeface="Calibri"/>
                <a:cs typeface="Calibri"/>
                <a:sym typeface="Calibri"/>
              </a:rPr>
              <a:t>Electricity access improved.</a:t>
            </a:r>
            <a:endParaRPr sz="1050" dirty="0">
              <a:solidFill>
                <a:schemeClr val="dk1"/>
              </a:solidFill>
              <a:latin typeface="+mj-lt"/>
            </a:endParaRPr>
          </a:p>
          <a:p>
            <a:pPr marL="172721" lvl="1" indent="-83186">
              <a:lnSpc>
                <a:spcPct val="120000"/>
              </a:lnSpc>
              <a:buClr>
                <a:schemeClr val="dk1"/>
              </a:buClr>
              <a:buSzPts val="1500"/>
              <a:buFont typeface="Arial"/>
              <a:buChar char="•"/>
            </a:pPr>
            <a:r>
              <a:rPr lang="en-US" sz="1050" dirty="0">
                <a:solidFill>
                  <a:schemeClr val="dk1"/>
                </a:solidFill>
                <a:latin typeface="+mj-lt"/>
                <a:ea typeface="Calibri"/>
                <a:cs typeface="Calibri"/>
                <a:sym typeface="Calibri"/>
              </a:rPr>
              <a:t>The falling renewable share partly reflects modernization away from traditional biomass.</a:t>
            </a:r>
            <a:endParaRPr sz="1050" dirty="0">
              <a:solidFill>
                <a:schemeClr val="dk1"/>
              </a:solidFill>
              <a:latin typeface="+mj-lt"/>
            </a:endParaRPr>
          </a:p>
          <a:p>
            <a:pPr marL="172721" lvl="1" indent="-83186">
              <a:lnSpc>
                <a:spcPct val="120000"/>
              </a:lnSpc>
              <a:buClr>
                <a:schemeClr val="dk1"/>
              </a:buClr>
              <a:buSzPts val="1500"/>
              <a:buFont typeface="Arial"/>
              <a:buChar char="•"/>
            </a:pPr>
            <a:r>
              <a:rPr lang="en-US" sz="1050" dirty="0">
                <a:solidFill>
                  <a:schemeClr val="dk1"/>
                </a:solidFill>
                <a:latin typeface="+mj-lt"/>
                <a:ea typeface="Calibri"/>
                <a:cs typeface="Calibri"/>
                <a:sym typeface="Calibri"/>
              </a:rPr>
              <a:t>Finance and capacity averages are volatile and can be skewed by a few countries.</a:t>
            </a:r>
            <a:endParaRPr sz="1050" dirty="0">
              <a:solidFill>
                <a:schemeClr val="dk1"/>
              </a:solidFill>
              <a:latin typeface="+mj-lt"/>
            </a:endParaRPr>
          </a:p>
        </p:txBody>
      </p:sp>
      <p:grpSp>
        <p:nvGrpSpPr>
          <p:cNvPr id="324" name="Google Shape;324;p2"/>
          <p:cNvGrpSpPr/>
          <p:nvPr/>
        </p:nvGrpSpPr>
        <p:grpSpPr>
          <a:xfrm>
            <a:off x="1051560" y="706089"/>
            <a:ext cx="8686800" cy="144304"/>
            <a:chOff x="0" y="-19050"/>
            <a:chExt cx="23164800" cy="384810"/>
          </a:xfrm>
        </p:grpSpPr>
        <p:sp>
          <p:nvSpPr>
            <p:cNvPr id="325" name="Google Shape;325;p2"/>
            <p:cNvSpPr/>
            <p:nvPr/>
          </p:nvSpPr>
          <p:spPr>
            <a:xfrm>
              <a:off x="0" y="0"/>
              <a:ext cx="23164800" cy="365760"/>
            </a:xfrm>
            <a:custGeom>
              <a:avLst/>
              <a:gdLst/>
              <a:ahLst/>
              <a:cxnLst/>
              <a:rect l="l" t="t" r="r" b="b"/>
              <a:pathLst>
                <a:path w="23164800" h="365760" extrusionOk="0">
                  <a:moveTo>
                    <a:pt x="0" y="0"/>
                  </a:moveTo>
                  <a:lnTo>
                    <a:pt x="23164800" y="0"/>
                  </a:lnTo>
                  <a:lnTo>
                    <a:pt x="23164800" y="365760"/>
                  </a:lnTo>
                  <a:lnTo>
                    <a:pt x="0" y="365760"/>
                  </a:lnTo>
                  <a:close/>
                </a:path>
              </a:pathLst>
            </a:custGeom>
            <a:blipFill rotWithShape="1">
              <a:blip r:embed="rId3">
                <a:alphaModFix amt="0"/>
              </a:blip>
              <a:stretch>
                <a:fillRect t="-1183959" b="-1183959"/>
              </a:stretch>
            </a:blipFill>
            <a:ln>
              <a:noFill/>
            </a:ln>
          </p:spPr>
          <p:txBody>
            <a:bodyPr/>
            <a:lstStyle/>
            <a:p>
              <a:endParaRPr lang="en-US"/>
            </a:p>
          </p:txBody>
        </p:sp>
        <p:sp>
          <p:nvSpPr>
            <p:cNvPr id="326" name="Google Shape;326;p2"/>
            <p:cNvSpPr txBox="1"/>
            <p:nvPr/>
          </p:nvSpPr>
          <p:spPr>
            <a:xfrm>
              <a:off x="0" y="-19050"/>
              <a:ext cx="23164800" cy="384810"/>
            </a:xfrm>
            <a:prstGeom prst="rect">
              <a:avLst/>
            </a:prstGeom>
            <a:noFill/>
            <a:ln>
              <a:noFill/>
            </a:ln>
          </p:spPr>
          <p:txBody>
            <a:bodyPr spcFirstLastPara="1" wrap="square" lIns="0" tIns="0" rIns="0" bIns="0" anchor="ctr" anchorCtr="0">
              <a:noAutofit/>
            </a:bodyPr>
            <a:lstStyle/>
            <a:p>
              <a:pPr>
                <a:lnSpc>
                  <a:spcPct val="119916"/>
                </a:lnSpc>
              </a:pPr>
              <a:r>
                <a:rPr lang="en-US" sz="600">
                  <a:solidFill>
                    <a:schemeClr val="dk1"/>
                  </a:solidFill>
                  <a:latin typeface="Calibri"/>
                  <a:ea typeface="Calibri"/>
                  <a:cs typeface="Calibri"/>
                  <a:sym typeface="Calibri"/>
                </a:rPr>
                <a:t>Source: World Bank, IEA, IRENA, WHO, UN Stats Division  |  Unweighted averages  |  ▲ = Progress Leaders  |  ▼ = Challenges</a:t>
              </a:r>
              <a:endParaRPr sz="700">
                <a:solidFill>
                  <a:schemeClr val="dk1"/>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197827" y="109728"/>
            <a:ext cx="9022666" cy="512064"/>
          </a:xfrm>
          <a:prstGeom prst="rect">
            <a:avLst/>
          </a:prstGeom>
          <a:noFill/>
          <a:ln/>
        </p:spPr>
        <p:txBody>
          <a:bodyPr wrap="square" lIns="0" tIns="0" rIns="0" bIns="0" rtlCol="0" anchor="ctr"/>
          <a:lstStyle/>
          <a:p>
            <a:pPr marL="0" indent="0">
              <a:buNone/>
            </a:pPr>
            <a:r>
              <a:rPr lang="en-US" sz="1650" b="1" dirty="0">
                <a:solidFill>
                  <a:schemeClr val="tx2">
                    <a:lumMod val="50000"/>
                  </a:schemeClr>
                </a:solidFill>
                <a:latin typeface="+mj-lt"/>
                <a:ea typeface="Georgia" pitchFamily="34" charset="-122"/>
                <a:cs typeface="Georgia" pitchFamily="34" charset="-120"/>
              </a:rPr>
              <a:t>Solution: Budgetary Coordination &amp; Pooled Financing for Cross-Sectoral Investment</a:t>
            </a:r>
            <a:endParaRPr lang="en-US" sz="1650" dirty="0">
              <a:solidFill>
                <a:schemeClr val="tx2">
                  <a:lumMod val="50000"/>
                </a:schemeClr>
              </a:solidFill>
              <a:latin typeface="+mj-lt"/>
            </a:endParaRPr>
          </a:p>
        </p:txBody>
      </p:sp>
      <p:sp>
        <p:nvSpPr>
          <p:cNvPr id="7" name="Text 5"/>
          <p:cNvSpPr/>
          <p:nvPr/>
        </p:nvSpPr>
        <p:spPr>
          <a:xfrm>
            <a:off x="1097280" y="749808"/>
            <a:ext cx="8229600" cy="512064"/>
          </a:xfrm>
          <a:prstGeom prst="rect">
            <a:avLst/>
          </a:prstGeom>
          <a:noFill/>
          <a:ln/>
        </p:spPr>
        <p:txBody>
          <a:bodyPr wrap="square" rtlCol="0" anchor="ctr"/>
          <a:lstStyle/>
          <a:p>
            <a:pPr marL="0" indent="0">
              <a:buNone/>
            </a:pPr>
            <a:r>
              <a:rPr lang="en-US" i="1" dirty="0">
                <a:solidFill>
                  <a:schemeClr val="tx2">
                    <a:lumMod val="50000"/>
                  </a:schemeClr>
                </a:solidFill>
                <a:latin typeface="+mj-lt"/>
                <a:ea typeface="Calibri" pitchFamily="34" charset="-122"/>
                <a:cs typeface="Calibri" pitchFamily="34" charset="-120"/>
              </a:rPr>
              <a:t>Nexus governance = nexus finance. Institutional coordination mechanisms must be matched by </a:t>
            </a:r>
          </a:p>
          <a:p>
            <a:pPr marL="0" indent="0">
              <a:buNone/>
            </a:pPr>
            <a:r>
              <a:rPr lang="en-US" i="1" dirty="0">
                <a:solidFill>
                  <a:schemeClr val="tx2">
                    <a:lumMod val="50000"/>
                  </a:schemeClr>
                </a:solidFill>
                <a:latin typeface="+mj-lt"/>
                <a:ea typeface="Calibri" pitchFamily="34" charset="-122"/>
                <a:cs typeface="Calibri" pitchFamily="34" charset="-120"/>
              </a:rPr>
              <a:t>fiscal instruments that incentivise integrated investment and break siloed budget lines.</a:t>
            </a:r>
            <a:endParaRPr lang="en-US" dirty="0">
              <a:solidFill>
                <a:schemeClr val="tx2">
                  <a:lumMod val="50000"/>
                </a:schemeClr>
              </a:solidFill>
              <a:latin typeface="+mj-lt"/>
            </a:endParaRPr>
          </a:p>
        </p:txBody>
      </p:sp>
      <p:sp>
        <p:nvSpPr>
          <p:cNvPr id="8" name="Shape 6"/>
          <p:cNvSpPr/>
          <p:nvPr/>
        </p:nvSpPr>
        <p:spPr>
          <a:xfrm>
            <a:off x="274320" y="1572768"/>
            <a:ext cx="4251960" cy="1005840"/>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9" name="Shape 7"/>
          <p:cNvSpPr/>
          <p:nvPr/>
        </p:nvSpPr>
        <p:spPr>
          <a:xfrm>
            <a:off x="274320" y="1572768"/>
            <a:ext cx="91440" cy="1005840"/>
          </a:xfrm>
          <a:prstGeom prst="rect">
            <a:avLst/>
          </a:prstGeom>
          <a:solidFill>
            <a:srgbClr val="0D6E8A"/>
          </a:solidFill>
          <a:ln/>
        </p:spPr>
        <p:txBody>
          <a:bodyPr/>
          <a:lstStyle/>
          <a:p>
            <a:endParaRPr lang="en-US"/>
          </a:p>
        </p:txBody>
      </p:sp>
      <p:sp>
        <p:nvSpPr>
          <p:cNvPr id="10" name="Text 8"/>
          <p:cNvSpPr/>
          <p:nvPr/>
        </p:nvSpPr>
        <p:spPr>
          <a:xfrm>
            <a:off x="457200" y="1627632"/>
            <a:ext cx="3931920" cy="274320"/>
          </a:xfrm>
          <a:prstGeom prst="rect">
            <a:avLst/>
          </a:prstGeom>
          <a:noFill/>
          <a:ln/>
        </p:spPr>
        <p:txBody>
          <a:bodyPr wrap="square" lIns="0" tIns="0" rIns="0" bIns="0" rtlCol="0" anchor="ctr"/>
          <a:lstStyle/>
          <a:p>
            <a:pPr marL="0" indent="0">
              <a:buNone/>
            </a:pPr>
            <a:r>
              <a:rPr lang="en-US" sz="1150" b="1" dirty="0">
                <a:solidFill>
                  <a:srgbClr val="0A2540"/>
                </a:solidFill>
                <a:latin typeface="Calibri" pitchFamily="34" charset="0"/>
                <a:ea typeface="Calibri" pitchFamily="34" charset="-122"/>
                <a:cs typeface="Calibri" pitchFamily="34" charset="-120"/>
              </a:rPr>
              <a:t>Joint Budget Lines</a:t>
            </a:r>
            <a:endParaRPr lang="en-US" sz="1150" dirty="0"/>
          </a:p>
        </p:txBody>
      </p:sp>
      <p:sp>
        <p:nvSpPr>
          <p:cNvPr id="11" name="Text 9"/>
          <p:cNvSpPr/>
          <p:nvPr/>
        </p:nvSpPr>
        <p:spPr>
          <a:xfrm>
            <a:off x="457200" y="1920240"/>
            <a:ext cx="3977640" cy="594360"/>
          </a:xfrm>
          <a:prstGeom prst="rect">
            <a:avLst/>
          </a:prstGeom>
          <a:noFill/>
          <a:ln/>
        </p:spPr>
        <p:txBody>
          <a:bodyPr wrap="square" rtlCol="0" anchor="ctr"/>
          <a:lstStyle/>
          <a:p>
            <a:pPr marL="0" indent="0">
              <a:buNone/>
            </a:pPr>
            <a:r>
              <a:rPr lang="en-US" sz="1050" dirty="0">
                <a:solidFill>
                  <a:srgbClr val="4A6B80"/>
                </a:solidFill>
                <a:latin typeface="Calibri" pitchFamily="34" charset="0"/>
                <a:ea typeface="Calibri" pitchFamily="34" charset="-122"/>
                <a:cs typeface="Calibri" pitchFamily="34" charset="-120"/>
              </a:rPr>
              <a:t>Multi-ministry appropriations requiring co-signature; common in integrated watershed programmes</a:t>
            </a:r>
            <a:endParaRPr lang="en-US" sz="1050" dirty="0"/>
          </a:p>
        </p:txBody>
      </p:sp>
      <p:sp>
        <p:nvSpPr>
          <p:cNvPr id="12" name="Shape 10"/>
          <p:cNvSpPr/>
          <p:nvPr/>
        </p:nvSpPr>
        <p:spPr>
          <a:xfrm>
            <a:off x="274320" y="2688336"/>
            <a:ext cx="4251960" cy="1005840"/>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13" name="Shape 11"/>
          <p:cNvSpPr/>
          <p:nvPr/>
        </p:nvSpPr>
        <p:spPr>
          <a:xfrm>
            <a:off x="274320" y="2688336"/>
            <a:ext cx="91440" cy="1005840"/>
          </a:xfrm>
          <a:prstGeom prst="rect">
            <a:avLst/>
          </a:prstGeom>
          <a:solidFill>
            <a:srgbClr val="17A7C7"/>
          </a:solidFill>
          <a:ln/>
        </p:spPr>
        <p:txBody>
          <a:bodyPr/>
          <a:lstStyle/>
          <a:p>
            <a:endParaRPr lang="en-US"/>
          </a:p>
        </p:txBody>
      </p:sp>
      <p:sp>
        <p:nvSpPr>
          <p:cNvPr id="14" name="Text 12"/>
          <p:cNvSpPr/>
          <p:nvPr/>
        </p:nvSpPr>
        <p:spPr>
          <a:xfrm>
            <a:off x="457200" y="2743200"/>
            <a:ext cx="3931920" cy="274320"/>
          </a:xfrm>
          <a:prstGeom prst="rect">
            <a:avLst/>
          </a:prstGeom>
          <a:noFill/>
          <a:ln/>
        </p:spPr>
        <p:txBody>
          <a:bodyPr wrap="square" lIns="0" tIns="0" rIns="0" bIns="0" rtlCol="0" anchor="ctr"/>
          <a:lstStyle/>
          <a:p>
            <a:pPr marL="0" indent="0">
              <a:buNone/>
            </a:pPr>
            <a:r>
              <a:rPr lang="en-US" sz="1150" b="1" dirty="0">
                <a:solidFill>
                  <a:srgbClr val="0A2540"/>
                </a:solidFill>
                <a:latin typeface="Calibri" pitchFamily="34" charset="0"/>
                <a:ea typeface="Calibri" pitchFamily="34" charset="-122"/>
                <a:cs typeface="Calibri" pitchFamily="34" charset="-120"/>
              </a:rPr>
              <a:t>Pooled Funding Mechanisms</a:t>
            </a:r>
            <a:endParaRPr lang="en-US" sz="1150" dirty="0"/>
          </a:p>
        </p:txBody>
      </p:sp>
      <p:sp>
        <p:nvSpPr>
          <p:cNvPr id="15" name="Text 13"/>
          <p:cNvSpPr/>
          <p:nvPr/>
        </p:nvSpPr>
        <p:spPr>
          <a:xfrm>
            <a:off x="457200" y="3035808"/>
            <a:ext cx="3977640" cy="594360"/>
          </a:xfrm>
          <a:prstGeom prst="rect">
            <a:avLst/>
          </a:prstGeom>
          <a:noFill/>
          <a:ln/>
        </p:spPr>
        <p:txBody>
          <a:bodyPr wrap="square" rtlCol="0" anchor="ctr"/>
          <a:lstStyle/>
          <a:p>
            <a:pPr marL="0" indent="0">
              <a:buNone/>
            </a:pPr>
            <a:r>
              <a:rPr lang="en-US" sz="1050" dirty="0">
                <a:solidFill>
                  <a:srgbClr val="4A6B80"/>
                </a:solidFill>
                <a:latin typeface="Calibri" pitchFamily="34" charset="0"/>
                <a:ea typeface="Calibri" pitchFamily="34" charset="-122"/>
                <a:cs typeface="Calibri" pitchFamily="34" charset="-120"/>
              </a:rPr>
              <a:t>Common fund managed by a coordinating body (e.g. national climate fund drawing on water + energy + agriculture allocations)</a:t>
            </a:r>
            <a:endParaRPr lang="en-US" sz="1050" dirty="0"/>
          </a:p>
        </p:txBody>
      </p:sp>
      <p:sp>
        <p:nvSpPr>
          <p:cNvPr id="16" name="Shape 14"/>
          <p:cNvSpPr/>
          <p:nvPr/>
        </p:nvSpPr>
        <p:spPr>
          <a:xfrm>
            <a:off x="274320" y="3803904"/>
            <a:ext cx="4251960" cy="1005840"/>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17" name="Shape 15"/>
          <p:cNvSpPr/>
          <p:nvPr/>
        </p:nvSpPr>
        <p:spPr>
          <a:xfrm>
            <a:off x="274320" y="3803904"/>
            <a:ext cx="91440" cy="1005840"/>
          </a:xfrm>
          <a:prstGeom prst="rect">
            <a:avLst/>
          </a:prstGeom>
          <a:solidFill>
            <a:srgbClr val="2EC4A5"/>
          </a:solidFill>
          <a:ln/>
        </p:spPr>
        <p:txBody>
          <a:bodyPr/>
          <a:lstStyle/>
          <a:p>
            <a:endParaRPr lang="en-US"/>
          </a:p>
        </p:txBody>
      </p:sp>
      <p:sp>
        <p:nvSpPr>
          <p:cNvPr id="18" name="Text 16"/>
          <p:cNvSpPr/>
          <p:nvPr/>
        </p:nvSpPr>
        <p:spPr>
          <a:xfrm>
            <a:off x="457200" y="3858768"/>
            <a:ext cx="3931920" cy="274320"/>
          </a:xfrm>
          <a:prstGeom prst="rect">
            <a:avLst/>
          </a:prstGeom>
          <a:noFill/>
          <a:ln/>
        </p:spPr>
        <p:txBody>
          <a:bodyPr wrap="square" lIns="0" tIns="0" rIns="0" bIns="0" rtlCol="0" anchor="ctr"/>
          <a:lstStyle/>
          <a:p>
            <a:pPr marL="0" indent="0">
              <a:buNone/>
            </a:pPr>
            <a:r>
              <a:rPr lang="en-US" sz="1150" b="1" dirty="0">
                <a:solidFill>
                  <a:srgbClr val="0A2540"/>
                </a:solidFill>
                <a:latin typeface="Calibri" pitchFamily="34" charset="0"/>
                <a:ea typeface="Calibri" pitchFamily="34" charset="-122"/>
                <a:cs typeface="Calibri" pitchFamily="34" charset="-120"/>
              </a:rPr>
              <a:t>Blended Finance Structures</a:t>
            </a:r>
            <a:endParaRPr lang="en-US" sz="1150" dirty="0"/>
          </a:p>
        </p:txBody>
      </p:sp>
      <p:sp>
        <p:nvSpPr>
          <p:cNvPr id="19" name="Text 17"/>
          <p:cNvSpPr/>
          <p:nvPr/>
        </p:nvSpPr>
        <p:spPr>
          <a:xfrm>
            <a:off x="457200" y="4151376"/>
            <a:ext cx="3977640" cy="594360"/>
          </a:xfrm>
          <a:prstGeom prst="rect">
            <a:avLst/>
          </a:prstGeom>
          <a:noFill/>
          <a:ln/>
        </p:spPr>
        <p:txBody>
          <a:bodyPr wrap="square" rtlCol="0" anchor="ctr"/>
          <a:lstStyle/>
          <a:p>
            <a:pPr marL="0" indent="0">
              <a:buNone/>
            </a:pPr>
            <a:r>
              <a:rPr lang="en-US" sz="1050" dirty="0">
                <a:solidFill>
                  <a:srgbClr val="4A6B80"/>
                </a:solidFill>
                <a:latin typeface="Calibri" pitchFamily="34" charset="0"/>
                <a:ea typeface="Calibri" pitchFamily="34" charset="-122"/>
                <a:cs typeface="Calibri" pitchFamily="34" charset="-120"/>
              </a:rPr>
              <a:t>Public anchor investment de-risks private co-financing for nexus projects (infrastructure, solar irrigation, mini-grids)</a:t>
            </a:r>
            <a:endParaRPr lang="en-US" sz="1050" dirty="0"/>
          </a:p>
        </p:txBody>
      </p:sp>
      <p:sp>
        <p:nvSpPr>
          <p:cNvPr id="20" name="Shape 18"/>
          <p:cNvSpPr/>
          <p:nvPr/>
        </p:nvSpPr>
        <p:spPr>
          <a:xfrm>
            <a:off x="4709160" y="1572768"/>
            <a:ext cx="4251960" cy="1005840"/>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21" name="Shape 19"/>
          <p:cNvSpPr/>
          <p:nvPr/>
        </p:nvSpPr>
        <p:spPr>
          <a:xfrm>
            <a:off x="4709160" y="1572768"/>
            <a:ext cx="91440" cy="1005840"/>
          </a:xfrm>
          <a:prstGeom prst="rect">
            <a:avLst/>
          </a:prstGeom>
          <a:solidFill>
            <a:srgbClr val="0D6E8A"/>
          </a:solidFill>
          <a:ln/>
        </p:spPr>
        <p:txBody>
          <a:bodyPr/>
          <a:lstStyle/>
          <a:p>
            <a:endParaRPr lang="en-US"/>
          </a:p>
        </p:txBody>
      </p:sp>
      <p:sp>
        <p:nvSpPr>
          <p:cNvPr id="22" name="Text 20"/>
          <p:cNvSpPr/>
          <p:nvPr/>
        </p:nvSpPr>
        <p:spPr>
          <a:xfrm>
            <a:off x="4892040" y="1627632"/>
            <a:ext cx="3931920" cy="274320"/>
          </a:xfrm>
          <a:prstGeom prst="rect">
            <a:avLst/>
          </a:prstGeom>
          <a:noFill/>
          <a:ln/>
        </p:spPr>
        <p:txBody>
          <a:bodyPr wrap="square" lIns="0" tIns="0" rIns="0" bIns="0" rtlCol="0" anchor="ctr"/>
          <a:lstStyle/>
          <a:p>
            <a:pPr marL="0" indent="0">
              <a:buNone/>
            </a:pPr>
            <a:r>
              <a:rPr lang="en-US" sz="1150" b="1" dirty="0">
                <a:solidFill>
                  <a:srgbClr val="0A2540"/>
                </a:solidFill>
                <a:latin typeface="Calibri" pitchFamily="34" charset="0"/>
                <a:ea typeface="Calibri" pitchFamily="34" charset="-122"/>
                <a:cs typeface="Calibri" pitchFamily="34" charset="-120"/>
              </a:rPr>
              <a:t>NDC-Linked Climate Finance</a:t>
            </a:r>
            <a:endParaRPr lang="en-US" sz="1150" dirty="0"/>
          </a:p>
        </p:txBody>
      </p:sp>
      <p:sp>
        <p:nvSpPr>
          <p:cNvPr id="23" name="Text 21"/>
          <p:cNvSpPr/>
          <p:nvPr/>
        </p:nvSpPr>
        <p:spPr>
          <a:xfrm>
            <a:off x="4892040" y="1920240"/>
            <a:ext cx="3977640" cy="594360"/>
          </a:xfrm>
          <a:prstGeom prst="rect">
            <a:avLst/>
          </a:prstGeom>
          <a:noFill/>
          <a:ln/>
        </p:spPr>
        <p:txBody>
          <a:bodyPr wrap="square" rtlCol="0" anchor="ctr"/>
          <a:lstStyle/>
          <a:p>
            <a:pPr marL="0" indent="0">
              <a:buNone/>
            </a:pPr>
            <a:r>
              <a:rPr lang="en-US" sz="1050" dirty="0">
                <a:solidFill>
                  <a:srgbClr val="4A6B80"/>
                </a:solidFill>
                <a:latin typeface="Calibri" pitchFamily="34" charset="0"/>
                <a:ea typeface="Calibri" pitchFamily="34" charset="-122"/>
                <a:cs typeface="Calibri" pitchFamily="34" charset="-120"/>
              </a:rPr>
              <a:t>COP29 commitments to triple public finance for vulnerability; WEFE nexus investments eligible under GCF, GEF, AF, LDCF</a:t>
            </a:r>
            <a:endParaRPr lang="en-US" sz="1050" dirty="0"/>
          </a:p>
        </p:txBody>
      </p:sp>
      <p:sp>
        <p:nvSpPr>
          <p:cNvPr id="24" name="Shape 22"/>
          <p:cNvSpPr/>
          <p:nvPr/>
        </p:nvSpPr>
        <p:spPr>
          <a:xfrm>
            <a:off x="4709160" y="2688336"/>
            <a:ext cx="4251960" cy="1005840"/>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25" name="Shape 23"/>
          <p:cNvSpPr/>
          <p:nvPr/>
        </p:nvSpPr>
        <p:spPr>
          <a:xfrm>
            <a:off x="4709160" y="2688336"/>
            <a:ext cx="91440" cy="1005840"/>
          </a:xfrm>
          <a:prstGeom prst="rect">
            <a:avLst/>
          </a:prstGeom>
          <a:solidFill>
            <a:srgbClr val="17A7C7"/>
          </a:solidFill>
          <a:ln/>
        </p:spPr>
        <p:txBody>
          <a:bodyPr/>
          <a:lstStyle/>
          <a:p>
            <a:endParaRPr lang="en-US"/>
          </a:p>
        </p:txBody>
      </p:sp>
      <p:sp>
        <p:nvSpPr>
          <p:cNvPr id="26" name="Text 24"/>
          <p:cNvSpPr/>
          <p:nvPr/>
        </p:nvSpPr>
        <p:spPr>
          <a:xfrm>
            <a:off x="4892040" y="2743200"/>
            <a:ext cx="3931920" cy="274320"/>
          </a:xfrm>
          <a:prstGeom prst="rect">
            <a:avLst/>
          </a:prstGeom>
          <a:noFill/>
          <a:ln/>
        </p:spPr>
        <p:txBody>
          <a:bodyPr wrap="square" lIns="0" tIns="0" rIns="0" bIns="0" rtlCol="0" anchor="ctr"/>
          <a:lstStyle/>
          <a:p>
            <a:pPr marL="0" indent="0">
              <a:buNone/>
            </a:pPr>
            <a:r>
              <a:rPr lang="en-US" sz="1150" b="1" dirty="0">
                <a:solidFill>
                  <a:srgbClr val="0A2540"/>
                </a:solidFill>
                <a:latin typeface="Calibri" pitchFamily="34" charset="0"/>
                <a:ea typeface="Calibri" pitchFamily="34" charset="-122"/>
                <a:cs typeface="Calibri" pitchFamily="34" charset="-120"/>
              </a:rPr>
              <a:t>Results-Based Financing</a:t>
            </a:r>
            <a:endParaRPr lang="en-US" sz="1150" dirty="0"/>
          </a:p>
        </p:txBody>
      </p:sp>
      <p:sp>
        <p:nvSpPr>
          <p:cNvPr id="27" name="Text 25"/>
          <p:cNvSpPr/>
          <p:nvPr/>
        </p:nvSpPr>
        <p:spPr>
          <a:xfrm>
            <a:off x="4892040" y="3035808"/>
            <a:ext cx="3977640" cy="594360"/>
          </a:xfrm>
          <a:prstGeom prst="rect">
            <a:avLst/>
          </a:prstGeom>
          <a:noFill/>
          <a:ln/>
        </p:spPr>
        <p:txBody>
          <a:bodyPr wrap="square" rtlCol="0" anchor="ctr"/>
          <a:lstStyle/>
          <a:p>
            <a:pPr marL="0" indent="0">
              <a:buNone/>
            </a:pPr>
            <a:r>
              <a:rPr lang="en-US" sz="1050" dirty="0">
                <a:solidFill>
                  <a:srgbClr val="4A6B80"/>
                </a:solidFill>
                <a:latin typeface="Calibri" pitchFamily="34" charset="0"/>
                <a:ea typeface="Calibri" pitchFamily="34" charset="-122"/>
                <a:cs typeface="Calibri" pitchFamily="34" charset="-120"/>
              </a:rPr>
              <a:t>Payment for verified co-benefits (e.g. water savings + GHG reduction + food productivity); REIPPPP: 130M kl saved</a:t>
            </a:r>
            <a:endParaRPr lang="en-US" sz="1050" dirty="0"/>
          </a:p>
        </p:txBody>
      </p:sp>
      <p:sp>
        <p:nvSpPr>
          <p:cNvPr id="28" name="Shape 26"/>
          <p:cNvSpPr/>
          <p:nvPr/>
        </p:nvSpPr>
        <p:spPr>
          <a:xfrm>
            <a:off x="4709160" y="3803904"/>
            <a:ext cx="4251960" cy="1005840"/>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29" name="Shape 27"/>
          <p:cNvSpPr/>
          <p:nvPr/>
        </p:nvSpPr>
        <p:spPr>
          <a:xfrm>
            <a:off x="4709160" y="3803904"/>
            <a:ext cx="91440" cy="1005840"/>
          </a:xfrm>
          <a:prstGeom prst="rect">
            <a:avLst/>
          </a:prstGeom>
          <a:solidFill>
            <a:srgbClr val="2EC4A5"/>
          </a:solidFill>
          <a:ln/>
        </p:spPr>
        <p:txBody>
          <a:bodyPr/>
          <a:lstStyle/>
          <a:p>
            <a:endParaRPr lang="en-US"/>
          </a:p>
        </p:txBody>
      </p:sp>
      <p:sp>
        <p:nvSpPr>
          <p:cNvPr id="30" name="Text 28"/>
          <p:cNvSpPr/>
          <p:nvPr/>
        </p:nvSpPr>
        <p:spPr>
          <a:xfrm>
            <a:off x="4892040" y="3858768"/>
            <a:ext cx="3931920" cy="274320"/>
          </a:xfrm>
          <a:prstGeom prst="rect">
            <a:avLst/>
          </a:prstGeom>
          <a:noFill/>
          <a:ln/>
        </p:spPr>
        <p:txBody>
          <a:bodyPr wrap="square" lIns="0" tIns="0" rIns="0" bIns="0" rtlCol="0" anchor="ctr"/>
          <a:lstStyle/>
          <a:p>
            <a:pPr marL="0" indent="0">
              <a:buNone/>
            </a:pPr>
            <a:r>
              <a:rPr lang="en-US" sz="1150" b="1" dirty="0">
                <a:solidFill>
                  <a:srgbClr val="0A2540"/>
                </a:solidFill>
                <a:latin typeface="Calibri" pitchFamily="34" charset="0"/>
                <a:ea typeface="Calibri" pitchFamily="34" charset="-122"/>
                <a:cs typeface="Calibri" pitchFamily="34" charset="-120"/>
              </a:rPr>
              <a:t>Development Bank Co-financing w priority valuation for WEF solutions</a:t>
            </a:r>
            <a:endParaRPr lang="en-US" sz="1150" dirty="0"/>
          </a:p>
        </p:txBody>
      </p:sp>
      <p:sp>
        <p:nvSpPr>
          <p:cNvPr id="31" name="Text 29"/>
          <p:cNvSpPr/>
          <p:nvPr/>
        </p:nvSpPr>
        <p:spPr>
          <a:xfrm>
            <a:off x="4892040" y="4151376"/>
            <a:ext cx="3977640" cy="594360"/>
          </a:xfrm>
          <a:prstGeom prst="rect">
            <a:avLst/>
          </a:prstGeom>
          <a:noFill/>
          <a:ln/>
        </p:spPr>
        <p:txBody>
          <a:bodyPr wrap="square" rtlCol="0" anchor="ctr"/>
          <a:lstStyle/>
          <a:p>
            <a:pPr marL="0" indent="0">
              <a:buNone/>
            </a:pPr>
            <a:r>
              <a:rPr lang="en-US" sz="1050" dirty="0">
                <a:solidFill>
                  <a:srgbClr val="4A6B80"/>
                </a:solidFill>
                <a:latin typeface="Calibri" pitchFamily="34" charset="0"/>
                <a:ea typeface="Calibri" pitchFamily="34" charset="-122"/>
                <a:cs typeface="Calibri" pitchFamily="34" charset="-120"/>
              </a:rPr>
              <a:t>World Bank, ADB, EIB multi-sector lending windows; IDA window for nexus-aligned national programmes</a:t>
            </a:r>
            <a:endParaRPr lang="en-US" sz="1050" dirty="0"/>
          </a:p>
        </p:txBody>
      </p:sp>
      <p:pic>
        <p:nvPicPr>
          <p:cNvPr id="34" name="Graphic 33" descr="Alarm clock with solid fill">
            <a:extLst>
              <a:ext uri="{FF2B5EF4-FFF2-40B4-BE49-F238E27FC236}">
                <a16:creationId xmlns:a16="http://schemas.microsoft.com/office/drawing/2014/main" id="{7FFA2484-B735-347E-B7F4-B722F7EC13C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2880" y="521208"/>
            <a:ext cx="914400" cy="914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grpSp>
        <p:nvGrpSpPr>
          <p:cNvPr id="383" name="Google Shape;383;g3de15ea0992_0_4"/>
          <p:cNvGrpSpPr/>
          <p:nvPr/>
        </p:nvGrpSpPr>
        <p:grpSpPr>
          <a:xfrm>
            <a:off x="1783485" y="26338"/>
            <a:ext cx="7154785" cy="420188"/>
            <a:chOff x="0" y="-9523"/>
            <a:chExt cx="19079425" cy="1120500"/>
          </a:xfrm>
        </p:grpSpPr>
        <p:sp>
          <p:nvSpPr>
            <p:cNvPr id="384" name="Google Shape;384;g3de15ea0992_0_4"/>
            <p:cNvSpPr/>
            <p:nvPr/>
          </p:nvSpPr>
          <p:spPr>
            <a:xfrm>
              <a:off x="0" y="0"/>
              <a:ext cx="16762236" cy="1110919"/>
            </a:xfrm>
            <a:custGeom>
              <a:avLst/>
              <a:gdLst/>
              <a:ahLst/>
              <a:cxnLst/>
              <a:rect l="l" t="t" r="r" b="b"/>
              <a:pathLst>
                <a:path w="16762236" h="1110919" extrusionOk="0">
                  <a:moveTo>
                    <a:pt x="0" y="0"/>
                  </a:moveTo>
                  <a:lnTo>
                    <a:pt x="16762236" y="0"/>
                  </a:lnTo>
                  <a:lnTo>
                    <a:pt x="16762236" y="1110919"/>
                  </a:lnTo>
                  <a:lnTo>
                    <a:pt x="0" y="1110919"/>
                  </a:lnTo>
                  <a:close/>
                </a:path>
              </a:pathLst>
            </a:custGeom>
            <a:blipFill rotWithShape="1">
              <a:blip r:embed="rId3">
                <a:alphaModFix amt="0"/>
              </a:blip>
              <a:stretch>
                <a:fillRect t="-319555" r="-24380" b="-311760"/>
              </a:stretch>
            </a:blipFill>
            <a:ln>
              <a:noFill/>
            </a:ln>
          </p:spPr>
          <p:txBody>
            <a:bodyPr/>
            <a:lstStyle/>
            <a:p>
              <a:endParaRPr lang="en-BB"/>
            </a:p>
          </p:txBody>
        </p:sp>
        <p:sp>
          <p:nvSpPr>
            <p:cNvPr id="385" name="Google Shape;385;g3de15ea0992_0_4"/>
            <p:cNvSpPr txBox="1"/>
            <p:nvPr/>
          </p:nvSpPr>
          <p:spPr>
            <a:xfrm>
              <a:off x="5" y="-9523"/>
              <a:ext cx="19079420" cy="1120500"/>
            </a:xfrm>
            <a:prstGeom prst="rect">
              <a:avLst/>
            </a:prstGeom>
            <a:noFill/>
            <a:ln>
              <a:noFill/>
            </a:ln>
          </p:spPr>
          <p:txBody>
            <a:bodyPr spcFirstLastPara="1" wrap="square" lIns="0" tIns="0" rIns="0" bIns="0" anchor="ctr" anchorCtr="0">
              <a:noAutofit/>
            </a:bodyPr>
            <a:lstStyle/>
            <a:p>
              <a:pPr>
                <a:lnSpc>
                  <a:spcPct val="120000"/>
                </a:lnSpc>
              </a:pPr>
              <a:r>
                <a:rPr lang="en-US" sz="1800" b="1" dirty="0">
                  <a:solidFill>
                    <a:schemeClr val="tx2">
                      <a:lumMod val="50000"/>
                    </a:schemeClr>
                  </a:solidFill>
                  <a:latin typeface="+mj-lt"/>
                  <a:ea typeface="Calibri"/>
                  <a:cs typeface="Calibri"/>
                  <a:sym typeface="Calibri"/>
                </a:rPr>
                <a:t>SDG 6 &amp; 7: Sub-Saharan Africa - Water &amp; Energy Projects</a:t>
              </a:r>
              <a:endParaRPr sz="500" dirty="0">
                <a:solidFill>
                  <a:schemeClr val="tx2">
                    <a:lumMod val="50000"/>
                  </a:schemeClr>
                </a:solidFill>
                <a:latin typeface="+mj-lt"/>
                <a:ea typeface="Calibri"/>
                <a:cs typeface="Calibri"/>
                <a:sym typeface="Calibri"/>
              </a:endParaRPr>
            </a:p>
          </p:txBody>
        </p:sp>
      </p:grpSp>
      <p:sp>
        <p:nvSpPr>
          <p:cNvPr id="386" name="Google Shape;386;g3de15ea0992_0_4"/>
          <p:cNvSpPr/>
          <p:nvPr/>
        </p:nvSpPr>
        <p:spPr>
          <a:xfrm>
            <a:off x="274320" y="137160"/>
            <a:ext cx="640218" cy="593344"/>
          </a:xfrm>
          <a:custGeom>
            <a:avLst/>
            <a:gdLst/>
            <a:ahLst/>
            <a:cxnLst/>
            <a:rect l="l" t="t" r="r" b="b"/>
            <a:pathLst>
              <a:path w="877010" h="812800" extrusionOk="0">
                <a:moveTo>
                  <a:pt x="0" y="0"/>
                </a:moveTo>
                <a:lnTo>
                  <a:pt x="877010" y="0"/>
                </a:lnTo>
                <a:lnTo>
                  <a:pt x="877010" y="812800"/>
                </a:lnTo>
                <a:lnTo>
                  <a:pt x="0" y="812800"/>
                </a:lnTo>
                <a:close/>
              </a:path>
            </a:pathLst>
          </a:custGeom>
          <a:blipFill rotWithShape="1">
            <a:blip r:embed="rId4">
              <a:alphaModFix/>
            </a:blip>
            <a:stretch>
              <a:fillRect t="-3950" b="-3950"/>
            </a:stretch>
          </a:blipFill>
          <a:ln>
            <a:noFill/>
          </a:ln>
        </p:spPr>
        <p:txBody>
          <a:bodyPr/>
          <a:lstStyle/>
          <a:p>
            <a:endParaRPr lang="en-BB"/>
          </a:p>
        </p:txBody>
      </p:sp>
      <p:sp>
        <p:nvSpPr>
          <p:cNvPr id="387" name="Google Shape;387;g3de15ea0992_0_4"/>
          <p:cNvSpPr/>
          <p:nvPr/>
        </p:nvSpPr>
        <p:spPr>
          <a:xfrm>
            <a:off x="962430" y="137160"/>
            <a:ext cx="640218" cy="593344"/>
          </a:xfrm>
          <a:custGeom>
            <a:avLst/>
            <a:gdLst/>
            <a:ahLst/>
            <a:cxnLst/>
            <a:rect l="l" t="t" r="r" b="b"/>
            <a:pathLst>
              <a:path w="877010" h="812800" extrusionOk="0">
                <a:moveTo>
                  <a:pt x="0" y="0"/>
                </a:moveTo>
                <a:lnTo>
                  <a:pt x="877010" y="0"/>
                </a:lnTo>
                <a:lnTo>
                  <a:pt x="877010" y="812800"/>
                </a:lnTo>
                <a:lnTo>
                  <a:pt x="0" y="812800"/>
                </a:lnTo>
                <a:close/>
              </a:path>
            </a:pathLst>
          </a:custGeom>
          <a:blipFill rotWithShape="1">
            <a:blip r:embed="rId5">
              <a:alphaModFix/>
            </a:blip>
            <a:stretch>
              <a:fillRect t="-3950" b="-3950"/>
            </a:stretch>
          </a:blipFill>
          <a:ln>
            <a:noFill/>
          </a:ln>
        </p:spPr>
        <p:txBody>
          <a:bodyPr/>
          <a:lstStyle/>
          <a:p>
            <a:endParaRPr lang="en-BB"/>
          </a:p>
        </p:txBody>
      </p:sp>
      <p:sp>
        <p:nvSpPr>
          <p:cNvPr id="388" name="Google Shape;388;g3de15ea0992_0_4"/>
          <p:cNvSpPr/>
          <p:nvPr/>
        </p:nvSpPr>
        <p:spPr>
          <a:xfrm>
            <a:off x="295256" y="1013422"/>
            <a:ext cx="2782051" cy="62025"/>
          </a:xfrm>
          <a:prstGeom prst="rect">
            <a:avLst/>
          </a:prstGeom>
          <a:noFill/>
          <a:ln>
            <a:noFill/>
          </a:ln>
        </p:spPr>
        <p:txBody>
          <a:bodyPr spcFirstLastPara="1" wrap="square" lIns="0" tIns="0" rIns="0" bIns="0" anchor="ctr" anchorCtr="0">
            <a:noAutofit/>
          </a:bodyPr>
          <a:lstStyle/>
          <a:p>
            <a:pPr>
              <a:buClr>
                <a:srgbClr val="009EDB"/>
              </a:buClr>
              <a:buSzPts val="800"/>
            </a:pPr>
            <a:r>
              <a:rPr lang="en-US" sz="900" b="1" dirty="0">
                <a:solidFill>
                  <a:srgbClr val="009EDB"/>
                </a:solidFill>
                <a:latin typeface="+mj-lt"/>
                <a:ea typeface="Calibri"/>
                <a:cs typeface="Calibri"/>
                <a:sym typeface="Calibri"/>
              </a:rPr>
              <a:t>WASH &amp; WATER RESOURCE MANAGEMENT</a:t>
            </a:r>
            <a:endParaRPr sz="900" dirty="0">
              <a:latin typeface="+mj-lt"/>
              <a:ea typeface="Calibri"/>
              <a:cs typeface="Calibri"/>
              <a:sym typeface="Calibri"/>
            </a:endParaRPr>
          </a:p>
        </p:txBody>
      </p:sp>
      <p:graphicFrame>
        <p:nvGraphicFramePr>
          <p:cNvPr id="389" name="Google Shape;389;g3de15ea0992_0_4"/>
          <p:cNvGraphicFramePr/>
          <p:nvPr>
            <p:extLst>
              <p:ext uri="{D42A27DB-BD31-4B8C-83A1-F6EECF244321}">
                <p14:modId xmlns:p14="http://schemas.microsoft.com/office/powerpoint/2010/main" val="1091119841"/>
              </p:ext>
            </p:extLst>
          </p:nvPr>
        </p:nvGraphicFramePr>
        <p:xfrm>
          <a:off x="295250" y="1132855"/>
          <a:ext cx="4184138" cy="2431850"/>
        </p:xfrm>
        <a:graphic>
          <a:graphicData uri="http://schemas.openxmlformats.org/drawingml/2006/table">
            <a:tbl>
              <a:tblPr>
                <a:noFill/>
              </a:tblPr>
              <a:tblGrid>
                <a:gridCol w="1151063">
                  <a:extLst>
                    <a:ext uri="{9D8B030D-6E8A-4147-A177-3AD203B41FA5}">
                      <a16:colId xmlns:a16="http://schemas.microsoft.com/office/drawing/2014/main" val="20000"/>
                    </a:ext>
                  </a:extLst>
                </a:gridCol>
                <a:gridCol w="609375">
                  <a:extLst>
                    <a:ext uri="{9D8B030D-6E8A-4147-A177-3AD203B41FA5}">
                      <a16:colId xmlns:a16="http://schemas.microsoft.com/office/drawing/2014/main" val="20001"/>
                    </a:ext>
                  </a:extLst>
                </a:gridCol>
                <a:gridCol w="1163600">
                  <a:extLst>
                    <a:ext uri="{9D8B030D-6E8A-4147-A177-3AD203B41FA5}">
                      <a16:colId xmlns:a16="http://schemas.microsoft.com/office/drawing/2014/main" val="20002"/>
                    </a:ext>
                  </a:extLst>
                </a:gridCol>
                <a:gridCol w="427350">
                  <a:extLst>
                    <a:ext uri="{9D8B030D-6E8A-4147-A177-3AD203B41FA5}">
                      <a16:colId xmlns:a16="http://schemas.microsoft.com/office/drawing/2014/main" val="20003"/>
                    </a:ext>
                  </a:extLst>
                </a:gridCol>
                <a:gridCol w="832750">
                  <a:extLst>
                    <a:ext uri="{9D8B030D-6E8A-4147-A177-3AD203B41FA5}">
                      <a16:colId xmlns:a16="http://schemas.microsoft.com/office/drawing/2014/main" val="20004"/>
                    </a:ext>
                  </a:extLst>
                </a:gridCol>
              </a:tblGrid>
              <a:tr h="183188">
                <a:tc>
                  <a:txBody>
                    <a:bodyPr/>
                    <a:lstStyle/>
                    <a:p>
                      <a:pPr marL="0" marR="0" lvl="0" indent="0" algn="ctr" rtl="0">
                        <a:spcBef>
                          <a:spcPts val="0"/>
                        </a:spcBef>
                        <a:spcAft>
                          <a:spcPts val="0"/>
                        </a:spcAft>
                        <a:buClr>
                          <a:srgbClr val="FFFFFF"/>
                        </a:buClr>
                        <a:buSzPts val="650"/>
                        <a:buFont typeface="Calibri"/>
                        <a:buNone/>
                      </a:pPr>
                      <a:r>
                        <a:rPr lang="en-US" sz="700" b="1" u="none" strike="noStrike" cap="none">
                          <a:solidFill>
                            <a:srgbClr val="FFFFFF"/>
                          </a:solidFill>
                          <a:latin typeface="Calibri"/>
                          <a:ea typeface="Calibri"/>
                          <a:cs typeface="Calibri"/>
                          <a:sym typeface="Calibri"/>
                        </a:rPr>
                        <a:t>Project</a:t>
                      </a:r>
                      <a:endParaRPr sz="700" u="none" strike="noStrike" cap="none">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00205B"/>
                    </a:solidFill>
                  </a:tcPr>
                </a:tc>
                <a:tc>
                  <a:txBody>
                    <a:bodyPr/>
                    <a:lstStyle/>
                    <a:p>
                      <a:pPr marL="0" marR="0" lvl="0" indent="0" algn="ctr" rtl="0">
                        <a:spcBef>
                          <a:spcPts val="0"/>
                        </a:spcBef>
                        <a:spcAft>
                          <a:spcPts val="0"/>
                        </a:spcAft>
                        <a:buClr>
                          <a:srgbClr val="FFFFFF"/>
                        </a:buClr>
                        <a:buSzPts val="650"/>
                        <a:buFont typeface="Calibri"/>
                        <a:buNone/>
                      </a:pPr>
                      <a:r>
                        <a:rPr lang="en-US" sz="700" b="1" u="none" strike="noStrike" cap="none" dirty="0">
                          <a:solidFill>
                            <a:srgbClr val="FFFFFF"/>
                          </a:solidFill>
                          <a:latin typeface="Calibri"/>
                          <a:ea typeface="Calibri"/>
                          <a:cs typeface="Calibri"/>
                          <a:sym typeface="Calibri"/>
                        </a:rPr>
                        <a:t>Country</a:t>
                      </a:r>
                      <a:endParaRPr sz="700" u="none" strike="noStrike" cap="none" dirty="0">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00205B"/>
                    </a:solidFill>
                  </a:tcPr>
                </a:tc>
                <a:tc>
                  <a:txBody>
                    <a:bodyPr/>
                    <a:lstStyle/>
                    <a:p>
                      <a:pPr marL="0" marR="0" lvl="0" indent="0" algn="ctr" rtl="0">
                        <a:spcBef>
                          <a:spcPts val="0"/>
                        </a:spcBef>
                        <a:spcAft>
                          <a:spcPts val="0"/>
                        </a:spcAft>
                        <a:buClr>
                          <a:srgbClr val="FFFFFF"/>
                        </a:buClr>
                        <a:buSzPts val="650"/>
                        <a:buFont typeface="Calibri"/>
                        <a:buNone/>
                      </a:pPr>
                      <a:r>
                        <a:rPr lang="en-US" sz="700" b="1" u="none" strike="noStrike" cap="none">
                          <a:solidFill>
                            <a:srgbClr val="FFFFFF"/>
                          </a:solidFill>
                          <a:latin typeface="Calibri"/>
                          <a:ea typeface="Calibri"/>
                          <a:cs typeface="Calibri"/>
                          <a:sym typeface="Calibri"/>
                        </a:rPr>
                        <a:t>Focus</a:t>
                      </a:r>
                      <a:endParaRPr sz="700" u="none" strike="noStrike" cap="none">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00205B"/>
                    </a:solidFill>
                  </a:tcPr>
                </a:tc>
                <a:tc>
                  <a:txBody>
                    <a:bodyPr/>
                    <a:lstStyle/>
                    <a:p>
                      <a:pPr marL="0" marR="0" lvl="0" indent="0" algn="ctr" rtl="0">
                        <a:spcBef>
                          <a:spcPts val="0"/>
                        </a:spcBef>
                        <a:spcAft>
                          <a:spcPts val="0"/>
                        </a:spcAft>
                        <a:buClr>
                          <a:srgbClr val="FFFFFF"/>
                        </a:buClr>
                        <a:buSzPts val="650"/>
                        <a:buFont typeface="Calibri"/>
                        <a:buNone/>
                      </a:pPr>
                      <a:r>
                        <a:rPr lang="en-US" sz="700" b="1" u="none" strike="noStrike" cap="none">
                          <a:solidFill>
                            <a:srgbClr val="FFFFFF"/>
                          </a:solidFill>
                          <a:latin typeface="Calibri"/>
                          <a:ea typeface="Calibri"/>
                          <a:cs typeface="Calibri"/>
                          <a:sym typeface="Calibri"/>
                        </a:rPr>
                        <a:t>USD</a:t>
                      </a:r>
                      <a:endParaRPr sz="700" u="none" strike="noStrike" cap="none">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00205B"/>
                    </a:solidFill>
                  </a:tcPr>
                </a:tc>
                <a:tc>
                  <a:txBody>
                    <a:bodyPr/>
                    <a:lstStyle/>
                    <a:p>
                      <a:pPr marL="0" marR="0" lvl="0" indent="0" algn="ctr" rtl="0">
                        <a:spcBef>
                          <a:spcPts val="0"/>
                        </a:spcBef>
                        <a:spcAft>
                          <a:spcPts val="0"/>
                        </a:spcAft>
                        <a:buClr>
                          <a:srgbClr val="FFFFFF"/>
                        </a:buClr>
                        <a:buSzPts val="650"/>
                        <a:buFont typeface="Calibri"/>
                        <a:buNone/>
                      </a:pPr>
                      <a:r>
                        <a:rPr lang="en-US" sz="700" b="1" u="none" strike="noStrike" cap="none">
                          <a:solidFill>
                            <a:srgbClr val="FFFFFF"/>
                          </a:solidFill>
                          <a:latin typeface="Calibri"/>
                          <a:ea typeface="Calibri"/>
                          <a:cs typeface="Calibri"/>
                          <a:sym typeface="Calibri"/>
                        </a:rPr>
                        <a:t>Status</a:t>
                      </a:r>
                      <a:endParaRPr sz="700" u="none" strike="noStrike" cap="none">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00205B"/>
                    </a:solidFill>
                  </a:tcPr>
                </a:tc>
                <a:extLst>
                  <a:ext uri="{0D108BD9-81ED-4DB2-BD59-A6C34878D82A}">
                    <a16:rowId xmlns:a16="http://schemas.microsoft.com/office/drawing/2014/main" val="10000"/>
                  </a:ext>
                </a:extLst>
              </a:tr>
              <a:tr h="249878">
                <a:tc>
                  <a:txBody>
                    <a:bodyPr/>
                    <a:lstStyle/>
                    <a:p>
                      <a:pPr marL="0" marR="0" lvl="0" indent="0" algn="l" rtl="0">
                        <a:spcBef>
                          <a:spcPts val="0"/>
                        </a:spcBef>
                        <a:spcAft>
                          <a:spcPts val="0"/>
                        </a:spcAft>
                        <a:buClr>
                          <a:srgbClr val="1B2A4A"/>
                        </a:buClr>
                        <a:buSzPts val="650"/>
                        <a:buFont typeface="Calibri"/>
                        <a:buNone/>
                      </a:pPr>
                      <a:r>
                        <a:rPr lang="en-US" sz="700" b="1" u="none" strike="noStrike" cap="none">
                          <a:solidFill>
                            <a:schemeClr val="dk2"/>
                          </a:solidFill>
                          <a:latin typeface="Calibri"/>
                          <a:ea typeface="Calibri"/>
                          <a:cs typeface="Calibri"/>
                          <a:sym typeface="Calibri"/>
                        </a:rPr>
                        <a:t>SA Water Reuse (FP209)</a:t>
                      </a:r>
                      <a:endParaRPr sz="700" b="1"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Clr>
                          <a:srgbClr val="3D5A80"/>
                        </a:buClr>
                        <a:buSzPts val="650"/>
                        <a:buFont typeface="Calibri"/>
                        <a:buNone/>
                      </a:pPr>
                      <a:r>
                        <a:rPr lang="en-US" sz="700" b="1" u="none" strike="noStrike" cap="none">
                          <a:solidFill>
                            <a:schemeClr val="dk2"/>
                          </a:solidFill>
                          <a:latin typeface="Calibri"/>
                          <a:ea typeface="Calibri"/>
                          <a:cs typeface="Calibri"/>
                          <a:sym typeface="Calibri"/>
                        </a:rPr>
                        <a:t>South Africa</a:t>
                      </a:r>
                      <a:endParaRPr sz="700" b="1"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1B2A4A"/>
                        </a:buClr>
                        <a:buSzPts val="650"/>
                        <a:buFont typeface="Calibri"/>
                        <a:buNone/>
                      </a:pPr>
                      <a:r>
                        <a:rPr lang="en-US" sz="700" u="none" strike="noStrike" cap="none">
                          <a:solidFill>
                            <a:schemeClr val="dk2"/>
                          </a:solidFill>
                          <a:latin typeface="Calibri"/>
                          <a:ea typeface="Calibri"/>
                          <a:cs typeface="Calibri"/>
                          <a:sym typeface="Calibri"/>
                        </a:rPr>
                        <a:t>Wastewater treatment &amp; reuse</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Clr>
                          <a:srgbClr val="3D5A80"/>
                        </a:buClr>
                        <a:buSzPts val="650"/>
                        <a:buFont typeface="Calibri"/>
                        <a:buNone/>
                      </a:pPr>
                      <a:r>
                        <a:rPr lang="en-US" sz="700">
                          <a:solidFill>
                            <a:schemeClr val="dk2"/>
                          </a:solidFill>
                          <a:latin typeface="Calibri"/>
                          <a:ea typeface="Calibri"/>
                          <a:cs typeface="Calibri"/>
                          <a:sym typeface="Calibri"/>
                        </a:rPr>
                        <a:t>235M</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n-US" sz="700">
                          <a:solidFill>
                            <a:schemeClr val="dk2"/>
                          </a:solidFill>
                          <a:latin typeface="Calibri"/>
                          <a:ea typeface="Calibri"/>
                          <a:cs typeface="Calibri"/>
                          <a:sym typeface="Calibri"/>
                        </a:rPr>
                        <a:t>est. completion Oct. 2033</a:t>
                      </a:r>
                      <a:endParaRPr sz="70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3325">
                <a:tc>
                  <a:txBody>
                    <a:bodyPr/>
                    <a:lstStyle/>
                    <a:p>
                      <a:pPr marL="0" marR="0" lvl="0" indent="0" algn="l" rtl="0">
                        <a:spcBef>
                          <a:spcPts val="0"/>
                        </a:spcBef>
                        <a:spcAft>
                          <a:spcPts val="0"/>
                        </a:spcAft>
                        <a:buClr>
                          <a:srgbClr val="1B2A4A"/>
                        </a:buClr>
                        <a:buSzPts val="650"/>
                        <a:buFont typeface="Calibri"/>
                        <a:buNone/>
                      </a:pPr>
                      <a:r>
                        <a:rPr lang="en-US" sz="700" b="1" u="none" strike="noStrike" cap="none">
                          <a:solidFill>
                            <a:schemeClr val="dk2"/>
                          </a:solidFill>
                          <a:latin typeface="Calibri"/>
                          <a:ea typeface="Calibri"/>
                          <a:cs typeface="Calibri"/>
                          <a:sym typeface="Calibri"/>
                        </a:rPr>
                        <a:t>Irrigation Reform (P123112)</a:t>
                      </a:r>
                      <a:endParaRPr sz="700" b="1"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ctr" rtl="0">
                        <a:spcBef>
                          <a:spcPts val="0"/>
                        </a:spcBef>
                        <a:spcAft>
                          <a:spcPts val="0"/>
                        </a:spcAft>
                        <a:buClr>
                          <a:srgbClr val="3D5A80"/>
                        </a:buClr>
                        <a:buSzPts val="650"/>
                        <a:buFont typeface="Calibri"/>
                        <a:buNone/>
                      </a:pPr>
                      <a:r>
                        <a:rPr lang="en-US" sz="700" b="1" u="none" strike="noStrike" cap="none" dirty="0">
                          <a:solidFill>
                            <a:schemeClr val="dk2"/>
                          </a:solidFill>
                          <a:latin typeface="Calibri"/>
                          <a:ea typeface="Calibri"/>
                          <a:cs typeface="Calibri"/>
                          <a:sym typeface="Calibri"/>
                        </a:rPr>
                        <a:t>Nigeria</a:t>
                      </a:r>
                      <a:endParaRPr sz="700" b="1" u="none" strike="noStrike" cap="none" dirty="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l" rtl="0">
                        <a:spcBef>
                          <a:spcPts val="0"/>
                        </a:spcBef>
                        <a:spcAft>
                          <a:spcPts val="0"/>
                        </a:spcAft>
                        <a:buClr>
                          <a:srgbClr val="1B2A4A"/>
                        </a:buClr>
                        <a:buSzPts val="650"/>
                        <a:buFont typeface="Calibri"/>
                        <a:buNone/>
                      </a:pPr>
                      <a:r>
                        <a:rPr lang="en-US" sz="700" u="none" strike="noStrike" cap="none">
                          <a:solidFill>
                            <a:schemeClr val="dk2"/>
                          </a:solidFill>
                          <a:latin typeface="Calibri"/>
                          <a:ea typeface="Calibri"/>
                          <a:cs typeface="Calibri"/>
                          <a:sym typeface="Calibri"/>
                        </a:rPr>
                        <a:t>Irrigation, drainage, IWRM</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ctr" rtl="0">
                        <a:spcBef>
                          <a:spcPts val="0"/>
                        </a:spcBef>
                        <a:spcAft>
                          <a:spcPts val="0"/>
                        </a:spcAft>
                        <a:buClr>
                          <a:srgbClr val="3D5A80"/>
                        </a:buClr>
                        <a:buSzPts val="650"/>
                        <a:buFont typeface="Calibri"/>
                        <a:buNone/>
                      </a:pPr>
                      <a:r>
                        <a:rPr lang="en-US" sz="700" u="none" strike="noStrike" cap="none">
                          <a:solidFill>
                            <a:schemeClr val="dk2"/>
                          </a:solidFill>
                          <a:latin typeface="Calibri"/>
                          <a:ea typeface="Calibri"/>
                          <a:cs typeface="Calibri"/>
                          <a:sym typeface="Calibri"/>
                        </a:rPr>
                        <a:t>4</a:t>
                      </a:r>
                      <a:r>
                        <a:rPr lang="en-US" sz="700">
                          <a:solidFill>
                            <a:schemeClr val="dk2"/>
                          </a:solidFill>
                          <a:latin typeface="Calibri"/>
                          <a:ea typeface="Calibri"/>
                          <a:cs typeface="Calibri"/>
                          <a:sym typeface="Calibri"/>
                        </a:rPr>
                        <a:t>09</a:t>
                      </a:r>
                      <a:r>
                        <a:rPr lang="en-US" sz="700" u="none" strike="noStrike" cap="none">
                          <a:solidFill>
                            <a:schemeClr val="dk2"/>
                          </a:solidFill>
                          <a:latin typeface="Calibri"/>
                          <a:ea typeface="Calibri"/>
                          <a:cs typeface="Calibri"/>
                          <a:sym typeface="Calibri"/>
                        </a:rPr>
                        <a:t>M</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n-US" sz="700">
                          <a:solidFill>
                            <a:schemeClr val="dk2"/>
                          </a:solidFill>
                          <a:latin typeface="Calibri"/>
                          <a:ea typeface="Calibri"/>
                          <a:cs typeface="Calibri"/>
                          <a:sym typeface="Calibri"/>
                        </a:rPr>
                        <a:t>Closed (30 Jun 2025)</a:t>
                      </a:r>
                      <a:endParaRPr sz="70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extLst>
                  <a:ext uri="{0D108BD9-81ED-4DB2-BD59-A6C34878D82A}">
                    <a16:rowId xmlns:a16="http://schemas.microsoft.com/office/drawing/2014/main" val="10002"/>
                  </a:ext>
                </a:extLst>
              </a:tr>
              <a:tr h="469488">
                <a:tc>
                  <a:txBody>
                    <a:bodyPr/>
                    <a:lstStyle/>
                    <a:p>
                      <a:pPr marL="0" marR="0" lvl="0" indent="0" algn="l" rtl="0">
                        <a:spcBef>
                          <a:spcPts val="0"/>
                        </a:spcBef>
                        <a:spcAft>
                          <a:spcPts val="0"/>
                        </a:spcAft>
                        <a:buClr>
                          <a:srgbClr val="1B2A4A"/>
                        </a:buClr>
                        <a:buSzPts val="650"/>
                        <a:buFont typeface="Calibri"/>
                        <a:buNone/>
                      </a:pPr>
                      <a:r>
                        <a:rPr lang="en-US" sz="700" b="1" u="none" strike="noStrike" cap="none">
                          <a:solidFill>
                            <a:schemeClr val="dk2"/>
                          </a:solidFill>
                          <a:latin typeface="Calibri"/>
                          <a:ea typeface="Calibri"/>
                          <a:cs typeface="Calibri"/>
                          <a:sym typeface="Calibri"/>
                        </a:rPr>
                        <a:t>Urban WSS (P156433)</a:t>
                      </a:r>
                      <a:endParaRPr sz="700" b="1"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Clr>
                          <a:srgbClr val="3D5A80"/>
                        </a:buClr>
                        <a:buSzPts val="650"/>
                        <a:buFont typeface="Calibri"/>
                        <a:buNone/>
                      </a:pPr>
                      <a:r>
                        <a:rPr lang="en-US" sz="700" b="1" u="none" strike="noStrike" cap="none">
                          <a:solidFill>
                            <a:schemeClr val="dk2"/>
                          </a:solidFill>
                          <a:latin typeface="Calibri"/>
                          <a:ea typeface="Calibri"/>
                          <a:cs typeface="Calibri"/>
                          <a:sym typeface="Calibri"/>
                        </a:rPr>
                        <a:t>Ethiopia</a:t>
                      </a:r>
                      <a:endParaRPr sz="700" b="1"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1B2A4A"/>
                        </a:buClr>
                        <a:buSzPts val="650"/>
                        <a:buFont typeface="Calibri"/>
                        <a:buNone/>
                      </a:pPr>
                      <a:r>
                        <a:rPr lang="en-US" sz="700" u="none" strike="noStrike" cap="none">
                          <a:solidFill>
                            <a:schemeClr val="dk2"/>
                          </a:solidFill>
                          <a:latin typeface="Calibri"/>
                          <a:ea typeface="Calibri"/>
                          <a:cs typeface="Calibri"/>
                          <a:sym typeface="Calibri"/>
                        </a:rPr>
                        <a:t>Urban water supply &amp; sanitation</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Clr>
                          <a:srgbClr val="3D5A80"/>
                        </a:buClr>
                        <a:buSzPts val="650"/>
                        <a:buFont typeface="Calibri"/>
                        <a:buNone/>
                      </a:pPr>
                      <a:r>
                        <a:rPr lang="en-US" sz="700" u="none" strike="noStrike" cap="none">
                          <a:solidFill>
                            <a:schemeClr val="dk2"/>
                          </a:solidFill>
                          <a:latin typeface="Calibri"/>
                          <a:ea typeface="Calibri"/>
                          <a:cs typeface="Calibri"/>
                          <a:sym typeface="Calibri"/>
                        </a:rPr>
                        <a:t>445M</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n-US" sz="700">
                          <a:solidFill>
                            <a:schemeClr val="dk2"/>
                          </a:solidFill>
                          <a:latin typeface="Calibri"/>
                          <a:ea typeface="Calibri"/>
                          <a:cs typeface="Calibri"/>
                          <a:sym typeface="Calibri"/>
                        </a:rPr>
                        <a:t>Under implementation est. completion 30 June 2027</a:t>
                      </a:r>
                      <a:endParaRPr sz="70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71550">
                <a:tc>
                  <a:txBody>
                    <a:bodyPr/>
                    <a:lstStyle/>
                    <a:p>
                      <a:pPr marL="0" marR="0" lvl="0" indent="0" algn="l" rtl="0">
                        <a:spcBef>
                          <a:spcPts val="0"/>
                        </a:spcBef>
                        <a:spcAft>
                          <a:spcPts val="0"/>
                        </a:spcAft>
                        <a:buClr>
                          <a:srgbClr val="1B2A4A"/>
                        </a:buClr>
                        <a:buSzPts val="650"/>
                        <a:buFont typeface="Calibri"/>
                        <a:buNone/>
                      </a:pPr>
                      <a:r>
                        <a:rPr lang="en-US" sz="700" b="1" u="none" strike="noStrike" cap="none">
                          <a:solidFill>
                            <a:schemeClr val="dk2"/>
                          </a:solidFill>
                          <a:latin typeface="Calibri"/>
                          <a:ea typeface="Calibri"/>
                          <a:cs typeface="Calibri"/>
                          <a:sym typeface="Calibri"/>
                        </a:rPr>
                        <a:t>Simiyu Climate (FP041)</a:t>
                      </a:r>
                      <a:endParaRPr sz="700" b="1"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ctr" rtl="0">
                        <a:spcBef>
                          <a:spcPts val="0"/>
                        </a:spcBef>
                        <a:spcAft>
                          <a:spcPts val="0"/>
                        </a:spcAft>
                        <a:buClr>
                          <a:srgbClr val="3D5A80"/>
                        </a:buClr>
                        <a:buSzPts val="650"/>
                        <a:buFont typeface="Calibri"/>
                        <a:buNone/>
                      </a:pPr>
                      <a:r>
                        <a:rPr lang="en-US" sz="700" b="1" u="none" strike="noStrike" cap="none">
                          <a:solidFill>
                            <a:schemeClr val="dk2"/>
                          </a:solidFill>
                          <a:latin typeface="Calibri"/>
                          <a:ea typeface="Calibri"/>
                          <a:cs typeface="Calibri"/>
                          <a:sym typeface="Calibri"/>
                        </a:rPr>
                        <a:t>Tanzania</a:t>
                      </a:r>
                      <a:endParaRPr sz="700" b="1"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l" rtl="0">
                        <a:spcBef>
                          <a:spcPts val="0"/>
                        </a:spcBef>
                        <a:spcAft>
                          <a:spcPts val="0"/>
                        </a:spcAft>
                        <a:buClr>
                          <a:srgbClr val="1B2A4A"/>
                        </a:buClr>
                        <a:buSzPts val="650"/>
                        <a:buFont typeface="Calibri"/>
                        <a:buNone/>
                      </a:pPr>
                      <a:r>
                        <a:rPr lang="en-US" sz="700" u="none" strike="noStrike" cap="none">
                          <a:solidFill>
                            <a:schemeClr val="dk2"/>
                          </a:solidFill>
                          <a:latin typeface="Calibri"/>
                          <a:ea typeface="Calibri"/>
                          <a:cs typeface="Calibri"/>
                          <a:sym typeface="Calibri"/>
                        </a:rPr>
                        <a:t>WASH, resilient water, CSA</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ctr" rtl="0">
                        <a:spcBef>
                          <a:spcPts val="0"/>
                        </a:spcBef>
                        <a:spcAft>
                          <a:spcPts val="0"/>
                        </a:spcAft>
                        <a:buClr>
                          <a:srgbClr val="3D5A80"/>
                        </a:buClr>
                        <a:buSzPts val="650"/>
                        <a:buFont typeface="Calibri"/>
                        <a:buNone/>
                      </a:pPr>
                      <a:r>
                        <a:rPr lang="en-US" sz="700" u="none" strike="noStrike" cap="none">
                          <a:solidFill>
                            <a:schemeClr val="dk2"/>
                          </a:solidFill>
                          <a:latin typeface="Calibri"/>
                          <a:ea typeface="Calibri"/>
                          <a:cs typeface="Calibri"/>
                          <a:sym typeface="Calibri"/>
                        </a:rPr>
                        <a:t>203M</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n-US" sz="700">
                          <a:solidFill>
                            <a:schemeClr val="dk2"/>
                          </a:solidFill>
                          <a:latin typeface="Calibri"/>
                          <a:ea typeface="Calibri"/>
                          <a:cs typeface="Calibri"/>
                          <a:sym typeface="Calibri"/>
                        </a:rPr>
                        <a:t>Under implementation; est. completion Aug 2025</a:t>
                      </a:r>
                      <a:endParaRPr sz="70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extLst>
                  <a:ext uri="{0D108BD9-81ED-4DB2-BD59-A6C34878D82A}">
                    <a16:rowId xmlns:a16="http://schemas.microsoft.com/office/drawing/2014/main" val="10004"/>
                  </a:ext>
                </a:extLst>
              </a:tr>
              <a:tr h="196088">
                <a:tc>
                  <a:txBody>
                    <a:bodyPr/>
                    <a:lstStyle/>
                    <a:p>
                      <a:pPr marL="0" marR="0" lvl="0" indent="0" algn="l" rtl="0">
                        <a:spcBef>
                          <a:spcPts val="0"/>
                        </a:spcBef>
                        <a:spcAft>
                          <a:spcPts val="0"/>
                        </a:spcAft>
                        <a:buClr>
                          <a:srgbClr val="1B2A4A"/>
                        </a:buClr>
                        <a:buSzPts val="650"/>
                        <a:buFont typeface="Calibri"/>
                        <a:buNone/>
                      </a:pPr>
                      <a:r>
                        <a:rPr lang="en-US" sz="700" b="1" u="none" strike="noStrike" cap="none">
                          <a:solidFill>
                            <a:schemeClr val="dk2"/>
                          </a:solidFill>
                          <a:latin typeface="Calibri"/>
                          <a:ea typeface="Calibri"/>
                          <a:cs typeface="Calibri"/>
                          <a:sym typeface="Calibri"/>
                        </a:rPr>
                        <a:t>Rural WSS (P164262)</a:t>
                      </a:r>
                      <a:endParaRPr sz="700" b="1"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Clr>
                          <a:srgbClr val="3D5A80"/>
                        </a:buClr>
                        <a:buSzPts val="650"/>
                        <a:buFont typeface="Calibri"/>
                        <a:buNone/>
                      </a:pPr>
                      <a:r>
                        <a:rPr lang="en-US" sz="700" b="1" u="none" strike="noStrike" cap="none">
                          <a:solidFill>
                            <a:schemeClr val="dk2"/>
                          </a:solidFill>
                          <a:latin typeface="Calibri"/>
                          <a:ea typeface="Calibri"/>
                          <a:cs typeface="Calibri"/>
                          <a:sym typeface="Calibri"/>
                        </a:rPr>
                        <a:t>Senegal</a:t>
                      </a:r>
                      <a:endParaRPr sz="700" b="1"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1B2A4A"/>
                        </a:buClr>
                        <a:buSzPts val="650"/>
                        <a:buFont typeface="Calibri"/>
                        <a:buNone/>
                      </a:pPr>
                      <a:r>
                        <a:rPr lang="en-US" sz="700" u="none" strike="noStrike" cap="none">
                          <a:solidFill>
                            <a:schemeClr val="dk2"/>
                          </a:solidFill>
                          <a:latin typeface="Calibri"/>
                          <a:ea typeface="Calibri"/>
                          <a:cs typeface="Calibri"/>
                          <a:sym typeface="Calibri"/>
                        </a:rPr>
                        <a:t>Rural WASH, WRM capacity</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Clr>
                          <a:srgbClr val="3D5A80"/>
                        </a:buClr>
                        <a:buSzPts val="650"/>
                        <a:buFont typeface="Calibri"/>
                        <a:buNone/>
                      </a:pPr>
                      <a:r>
                        <a:rPr lang="en-US" sz="700" u="none" strike="noStrike" cap="none">
                          <a:solidFill>
                            <a:schemeClr val="dk2"/>
                          </a:solidFill>
                          <a:latin typeface="Calibri"/>
                          <a:ea typeface="Calibri"/>
                          <a:cs typeface="Calibri"/>
                          <a:sym typeface="Calibri"/>
                        </a:rPr>
                        <a:t>130M</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n-US" sz="700">
                          <a:solidFill>
                            <a:schemeClr val="dk2"/>
                          </a:solidFill>
                          <a:latin typeface="Calibri"/>
                          <a:ea typeface="Calibri"/>
                          <a:cs typeface="Calibri"/>
                          <a:sym typeface="Calibri"/>
                        </a:rPr>
                        <a:t>Closed (2024)</a:t>
                      </a:r>
                      <a:endParaRPr sz="70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71700">
                <a:tc>
                  <a:txBody>
                    <a:bodyPr/>
                    <a:lstStyle/>
                    <a:p>
                      <a:pPr marL="0" marR="0" lvl="0" indent="0" algn="l" rtl="0">
                        <a:spcBef>
                          <a:spcPts val="0"/>
                        </a:spcBef>
                        <a:spcAft>
                          <a:spcPts val="0"/>
                        </a:spcAft>
                        <a:buClr>
                          <a:srgbClr val="1B2A4A"/>
                        </a:buClr>
                        <a:buSzPts val="650"/>
                        <a:buFont typeface="Calibri"/>
                        <a:buNone/>
                      </a:pPr>
                      <a:r>
                        <a:rPr lang="en-US" sz="700" b="1" u="none" strike="noStrike" cap="none" dirty="0">
                          <a:solidFill>
                            <a:schemeClr val="dk2"/>
                          </a:solidFill>
                          <a:latin typeface="Calibri"/>
                          <a:ea typeface="Calibri"/>
                          <a:cs typeface="Calibri"/>
                          <a:sym typeface="Calibri"/>
                        </a:rPr>
                        <a:t>Drought Resilience (FP058)</a:t>
                      </a:r>
                      <a:endParaRPr sz="700" b="1" u="none" strike="noStrike" cap="none" dirty="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ctr" rtl="0">
                        <a:spcBef>
                          <a:spcPts val="0"/>
                        </a:spcBef>
                        <a:spcAft>
                          <a:spcPts val="0"/>
                        </a:spcAft>
                        <a:buClr>
                          <a:srgbClr val="3D5A80"/>
                        </a:buClr>
                        <a:buSzPts val="650"/>
                        <a:buFont typeface="Calibri"/>
                        <a:buNone/>
                      </a:pPr>
                      <a:r>
                        <a:rPr lang="en-US" sz="700" b="1" u="none" strike="noStrike" cap="none" dirty="0">
                          <a:solidFill>
                            <a:schemeClr val="dk2"/>
                          </a:solidFill>
                          <a:latin typeface="Calibri"/>
                          <a:ea typeface="Calibri"/>
                          <a:cs typeface="Calibri"/>
                          <a:sym typeface="Calibri"/>
                        </a:rPr>
                        <a:t>Ethiopia</a:t>
                      </a:r>
                      <a:endParaRPr sz="700" b="1" u="none" strike="noStrike" cap="none" dirty="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l" rtl="0">
                        <a:spcBef>
                          <a:spcPts val="0"/>
                        </a:spcBef>
                        <a:spcAft>
                          <a:spcPts val="0"/>
                        </a:spcAft>
                        <a:buClr>
                          <a:srgbClr val="1B2A4A"/>
                        </a:buClr>
                        <a:buSzPts val="650"/>
                        <a:buFont typeface="Calibri"/>
                        <a:buNone/>
                      </a:pPr>
                      <a:r>
                        <a:rPr lang="en-US" sz="700" u="none" strike="noStrike" cap="none" dirty="0">
                          <a:solidFill>
                            <a:schemeClr val="dk2"/>
                          </a:solidFill>
                          <a:latin typeface="Calibri"/>
                          <a:ea typeface="Calibri"/>
                          <a:cs typeface="Calibri"/>
                          <a:sym typeface="Calibri"/>
                        </a:rPr>
                        <a:t>Drinking water, small irrigation</a:t>
                      </a:r>
                      <a:endParaRPr sz="700" u="none" strike="noStrike" cap="none" dirty="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ctr" rtl="0">
                        <a:spcBef>
                          <a:spcPts val="0"/>
                        </a:spcBef>
                        <a:spcAft>
                          <a:spcPts val="0"/>
                        </a:spcAft>
                        <a:buClr>
                          <a:srgbClr val="3D5A80"/>
                        </a:buClr>
                        <a:buSzPts val="650"/>
                        <a:buFont typeface="Calibri"/>
                        <a:buNone/>
                      </a:pPr>
                      <a:r>
                        <a:rPr lang="en-US" sz="700" u="none" strike="noStrike" cap="none">
                          <a:solidFill>
                            <a:schemeClr val="dk2"/>
                          </a:solidFill>
                          <a:latin typeface="Calibri"/>
                          <a:ea typeface="Calibri"/>
                          <a:cs typeface="Calibri"/>
                          <a:sym typeface="Calibri"/>
                        </a:rPr>
                        <a:t>50M</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n-US" sz="700" dirty="0">
                          <a:solidFill>
                            <a:schemeClr val="dk2"/>
                          </a:solidFill>
                          <a:latin typeface="Calibri"/>
                          <a:ea typeface="Calibri"/>
                          <a:cs typeface="Calibri"/>
                          <a:sym typeface="Calibri"/>
                        </a:rPr>
                        <a:t>Under implementation</a:t>
                      </a:r>
                      <a:endParaRPr sz="700" dirty="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extLst>
                  <a:ext uri="{0D108BD9-81ED-4DB2-BD59-A6C34878D82A}">
                    <a16:rowId xmlns:a16="http://schemas.microsoft.com/office/drawing/2014/main" val="10006"/>
                  </a:ext>
                </a:extLst>
              </a:tr>
            </a:tbl>
          </a:graphicData>
        </a:graphic>
      </p:graphicFrame>
      <p:sp>
        <p:nvSpPr>
          <p:cNvPr id="390" name="Google Shape;390;g3de15ea0992_0_4"/>
          <p:cNvSpPr/>
          <p:nvPr/>
        </p:nvSpPr>
        <p:spPr>
          <a:xfrm>
            <a:off x="4600988" y="1013422"/>
            <a:ext cx="2286000" cy="77700"/>
          </a:xfrm>
          <a:prstGeom prst="rect">
            <a:avLst/>
          </a:prstGeom>
          <a:noFill/>
          <a:ln>
            <a:noFill/>
          </a:ln>
        </p:spPr>
        <p:txBody>
          <a:bodyPr spcFirstLastPara="1" wrap="square" lIns="0" tIns="0" rIns="0" bIns="0" anchor="ctr" anchorCtr="0">
            <a:noAutofit/>
          </a:bodyPr>
          <a:lstStyle/>
          <a:p>
            <a:pPr>
              <a:buClr>
                <a:srgbClr val="009EDB"/>
              </a:buClr>
              <a:buSzPts val="800"/>
            </a:pPr>
            <a:r>
              <a:rPr lang="en-US" sz="900" b="1">
                <a:solidFill>
                  <a:srgbClr val="009EDB"/>
                </a:solidFill>
                <a:latin typeface="+mj-lt"/>
                <a:ea typeface="Calibri"/>
                <a:cs typeface="Calibri"/>
                <a:sym typeface="Calibri"/>
              </a:rPr>
              <a:t>ENERGY ACCESS &amp; MITIGATION</a:t>
            </a:r>
            <a:endParaRPr sz="900">
              <a:latin typeface="+mj-lt"/>
              <a:ea typeface="Calibri"/>
              <a:cs typeface="Calibri"/>
              <a:sym typeface="Calibri"/>
            </a:endParaRPr>
          </a:p>
        </p:txBody>
      </p:sp>
      <p:graphicFrame>
        <p:nvGraphicFramePr>
          <p:cNvPr id="391" name="Google Shape;391;g3de15ea0992_0_4"/>
          <p:cNvGraphicFramePr/>
          <p:nvPr>
            <p:extLst>
              <p:ext uri="{D42A27DB-BD31-4B8C-83A1-F6EECF244321}">
                <p14:modId xmlns:p14="http://schemas.microsoft.com/office/powerpoint/2010/main" val="2351117525"/>
              </p:ext>
            </p:extLst>
          </p:nvPr>
        </p:nvGraphicFramePr>
        <p:xfrm>
          <a:off x="4600988" y="1132830"/>
          <a:ext cx="4305601" cy="2406393"/>
        </p:xfrm>
        <a:graphic>
          <a:graphicData uri="http://schemas.openxmlformats.org/drawingml/2006/table">
            <a:tbl>
              <a:tblPr>
                <a:noFill/>
              </a:tblPr>
              <a:tblGrid>
                <a:gridCol w="860013">
                  <a:extLst>
                    <a:ext uri="{9D8B030D-6E8A-4147-A177-3AD203B41FA5}">
                      <a16:colId xmlns:a16="http://schemas.microsoft.com/office/drawing/2014/main" val="20000"/>
                    </a:ext>
                  </a:extLst>
                </a:gridCol>
                <a:gridCol w="595150">
                  <a:extLst>
                    <a:ext uri="{9D8B030D-6E8A-4147-A177-3AD203B41FA5}">
                      <a16:colId xmlns:a16="http://schemas.microsoft.com/office/drawing/2014/main" val="20001"/>
                    </a:ext>
                  </a:extLst>
                </a:gridCol>
                <a:gridCol w="1298888">
                  <a:extLst>
                    <a:ext uri="{9D8B030D-6E8A-4147-A177-3AD203B41FA5}">
                      <a16:colId xmlns:a16="http://schemas.microsoft.com/office/drawing/2014/main" val="20002"/>
                    </a:ext>
                  </a:extLst>
                </a:gridCol>
                <a:gridCol w="609350">
                  <a:extLst>
                    <a:ext uri="{9D8B030D-6E8A-4147-A177-3AD203B41FA5}">
                      <a16:colId xmlns:a16="http://schemas.microsoft.com/office/drawing/2014/main" val="20003"/>
                    </a:ext>
                  </a:extLst>
                </a:gridCol>
                <a:gridCol w="942200">
                  <a:extLst>
                    <a:ext uri="{9D8B030D-6E8A-4147-A177-3AD203B41FA5}">
                      <a16:colId xmlns:a16="http://schemas.microsoft.com/office/drawing/2014/main" val="20004"/>
                    </a:ext>
                  </a:extLst>
                </a:gridCol>
              </a:tblGrid>
              <a:tr h="180800">
                <a:tc>
                  <a:txBody>
                    <a:bodyPr/>
                    <a:lstStyle/>
                    <a:p>
                      <a:pPr marL="0" marR="0" lvl="0" indent="0" algn="ctr" rtl="0">
                        <a:spcBef>
                          <a:spcPts val="0"/>
                        </a:spcBef>
                        <a:spcAft>
                          <a:spcPts val="0"/>
                        </a:spcAft>
                        <a:buClr>
                          <a:srgbClr val="FFFFFF"/>
                        </a:buClr>
                        <a:buSzPts val="650"/>
                        <a:buFont typeface="Calibri"/>
                        <a:buNone/>
                      </a:pPr>
                      <a:r>
                        <a:rPr lang="en-US" sz="700" b="1" u="none" strike="noStrike" cap="none">
                          <a:solidFill>
                            <a:srgbClr val="FFFFFF"/>
                          </a:solidFill>
                          <a:latin typeface="Calibri"/>
                          <a:ea typeface="Calibri"/>
                          <a:cs typeface="Calibri"/>
                          <a:sym typeface="Calibri"/>
                        </a:rPr>
                        <a:t>Project</a:t>
                      </a:r>
                      <a:endParaRPr sz="700" b="1" u="none" strike="noStrike" cap="none">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00205B"/>
                    </a:solidFill>
                  </a:tcPr>
                </a:tc>
                <a:tc>
                  <a:txBody>
                    <a:bodyPr/>
                    <a:lstStyle/>
                    <a:p>
                      <a:pPr marL="0" marR="0" lvl="0" indent="0" algn="ctr" rtl="0">
                        <a:spcBef>
                          <a:spcPts val="0"/>
                        </a:spcBef>
                        <a:spcAft>
                          <a:spcPts val="0"/>
                        </a:spcAft>
                        <a:buClr>
                          <a:srgbClr val="FFFFFF"/>
                        </a:buClr>
                        <a:buSzPts val="650"/>
                        <a:buFont typeface="Calibri"/>
                        <a:buNone/>
                      </a:pPr>
                      <a:r>
                        <a:rPr lang="en-US" sz="700" b="1" u="none" strike="noStrike" cap="none">
                          <a:solidFill>
                            <a:srgbClr val="FFFFFF"/>
                          </a:solidFill>
                          <a:latin typeface="Calibri"/>
                          <a:ea typeface="Calibri"/>
                          <a:cs typeface="Calibri"/>
                          <a:sym typeface="Calibri"/>
                        </a:rPr>
                        <a:t>Country</a:t>
                      </a:r>
                      <a:endParaRPr sz="700" b="1" u="none" strike="noStrike" cap="none">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00205B"/>
                    </a:solidFill>
                  </a:tcPr>
                </a:tc>
                <a:tc>
                  <a:txBody>
                    <a:bodyPr/>
                    <a:lstStyle/>
                    <a:p>
                      <a:pPr marL="0" marR="0" lvl="0" indent="0" algn="ctr" rtl="0">
                        <a:spcBef>
                          <a:spcPts val="0"/>
                        </a:spcBef>
                        <a:spcAft>
                          <a:spcPts val="0"/>
                        </a:spcAft>
                        <a:buClr>
                          <a:srgbClr val="FFFFFF"/>
                        </a:buClr>
                        <a:buSzPts val="650"/>
                        <a:buFont typeface="Calibri"/>
                        <a:buNone/>
                      </a:pPr>
                      <a:r>
                        <a:rPr lang="en-US" sz="700" b="1" u="none" strike="noStrike" cap="none">
                          <a:solidFill>
                            <a:srgbClr val="FFFFFF"/>
                          </a:solidFill>
                          <a:latin typeface="Calibri"/>
                          <a:ea typeface="Calibri"/>
                          <a:cs typeface="Calibri"/>
                          <a:sym typeface="Calibri"/>
                        </a:rPr>
                        <a:t>Focus</a:t>
                      </a:r>
                      <a:endParaRPr sz="700" b="1" u="none" strike="noStrike" cap="none">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00205B"/>
                    </a:solidFill>
                  </a:tcPr>
                </a:tc>
                <a:tc>
                  <a:txBody>
                    <a:bodyPr/>
                    <a:lstStyle/>
                    <a:p>
                      <a:pPr marL="0" marR="0" lvl="0" indent="0" algn="ctr" rtl="0">
                        <a:spcBef>
                          <a:spcPts val="0"/>
                        </a:spcBef>
                        <a:spcAft>
                          <a:spcPts val="0"/>
                        </a:spcAft>
                        <a:buClr>
                          <a:srgbClr val="FFFFFF"/>
                        </a:buClr>
                        <a:buSzPts val="650"/>
                        <a:buFont typeface="Calibri"/>
                        <a:buNone/>
                      </a:pPr>
                      <a:r>
                        <a:rPr lang="en-US" sz="700" b="1" u="none" strike="noStrike" cap="none">
                          <a:solidFill>
                            <a:srgbClr val="FFFFFF"/>
                          </a:solidFill>
                          <a:latin typeface="Calibri"/>
                          <a:ea typeface="Calibri"/>
                          <a:cs typeface="Calibri"/>
                          <a:sym typeface="Calibri"/>
                        </a:rPr>
                        <a:t>USD</a:t>
                      </a:r>
                      <a:endParaRPr sz="700" b="1" u="none" strike="noStrike" cap="none">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00205B"/>
                    </a:solidFill>
                  </a:tcPr>
                </a:tc>
                <a:tc>
                  <a:txBody>
                    <a:bodyPr/>
                    <a:lstStyle/>
                    <a:p>
                      <a:pPr marL="0" marR="0" lvl="0" indent="0" algn="ctr" rtl="0">
                        <a:spcBef>
                          <a:spcPts val="0"/>
                        </a:spcBef>
                        <a:spcAft>
                          <a:spcPts val="0"/>
                        </a:spcAft>
                        <a:buClr>
                          <a:srgbClr val="FFFFFF"/>
                        </a:buClr>
                        <a:buSzPts val="650"/>
                        <a:buFont typeface="Calibri"/>
                        <a:buNone/>
                      </a:pPr>
                      <a:r>
                        <a:rPr lang="en-US" sz="700" b="1" u="none" strike="noStrike" cap="none">
                          <a:solidFill>
                            <a:srgbClr val="FFFFFF"/>
                          </a:solidFill>
                          <a:latin typeface="Calibri"/>
                          <a:ea typeface="Calibri"/>
                          <a:cs typeface="Calibri"/>
                          <a:sym typeface="Calibri"/>
                        </a:rPr>
                        <a:t>Status</a:t>
                      </a:r>
                      <a:endParaRPr sz="700" b="1" u="none" strike="noStrike" cap="none">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00205B"/>
                    </a:solidFill>
                  </a:tcPr>
                </a:tc>
                <a:extLst>
                  <a:ext uri="{0D108BD9-81ED-4DB2-BD59-A6C34878D82A}">
                    <a16:rowId xmlns:a16="http://schemas.microsoft.com/office/drawing/2014/main" val="10000"/>
                  </a:ext>
                </a:extLst>
              </a:tr>
              <a:tr h="456288">
                <a:tc>
                  <a:txBody>
                    <a:bodyPr/>
                    <a:lstStyle/>
                    <a:p>
                      <a:pPr marL="0" marR="0" lvl="0" indent="0" algn="l" rtl="0">
                        <a:spcBef>
                          <a:spcPts val="0"/>
                        </a:spcBef>
                        <a:spcAft>
                          <a:spcPts val="0"/>
                        </a:spcAft>
                        <a:buClr>
                          <a:srgbClr val="1B2A4A"/>
                        </a:buClr>
                        <a:buSzPts val="650"/>
                        <a:buFont typeface="Calibri"/>
                        <a:buNone/>
                      </a:pPr>
                      <a:r>
                        <a:rPr lang="en-US" sz="700" b="1" u="none" strike="noStrike" cap="none" dirty="0">
                          <a:solidFill>
                            <a:schemeClr val="dk2"/>
                          </a:solidFill>
                          <a:latin typeface="Calibri"/>
                          <a:ea typeface="Calibri"/>
                          <a:cs typeface="Calibri"/>
                          <a:sym typeface="Calibri"/>
                        </a:rPr>
                        <a:t>Solar Mini-grids (FP102)</a:t>
                      </a:r>
                      <a:endParaRPr sz="700" b="1" u="none" strike="noStrike" cap="none" dirty="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3D5A80"/>
                        </a:buClr>
                        <a:buSzPts val="650"/>
                        <a:buFont typeface="Calibri"/>
                        <a:buNone/>
                      </a:pPr>
                      <a:r>
                        <a:rPr lang="en-US" sz="700" b="1" u="none" strike="noStrike" cap="none" dirty="0">
                          <a:solidFill>
                            <a:schemeClr val="dk2"/>
                          </a:solidFill>
                          <a:latin typeface="Calibri"/>
                          <a:ea typeface="Calibri"/>
                          <a:cs typeface="Calibri"/>
                          <a:sym typeface="Calibri"/>
                        </a:rPr>
                        <a:t>Mali</a:t>
                      </a:r>
                      <a:endParaRPr sz="700" b="1" u="none" strike="noStrike" cap="none" dirty="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1B2A4A"/>
                        </a:buClr>
                        <a:buSzPts val="650"/>
                        <a:buFont typeface="Calibri"/>
                        <a:buNone/>
                      </a:pPr>
                      <a:r>
                        <a:rPr lang="en-US" sz="700" u="none" strike="noStrike" cap="none">
                          <a:solidFill>
                            <a:schemeClr val="dk2"/>
                          </a:solidFill>
                          <a:latin typeface="Calibri"/>
                          <a:ea typeface="Calibri"/>
                          <a:cs typeface="Calibri"/>
                          <a:sym typeface="Calibri"/>
                        </a:rPr>
                        <a:t>Off-grid PV 4.83MW, 50 communities</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3D5A80"/>
                        </a:buClr>
                        <a:buSzPts val="650"/>
                        <a:buFont typeface="Calibri"/>
                        <a:buNone/>
                      </a:pPr>
                      <a:r>
                        <a:rPr lang="en-US" sz="700" u="none" strike="noStrike" cap="none">
                          <a:solidFill>
                            <a:schemeClr val="dk2"/>
                          </a:solidFill>
                          <a:latin typeface="Calibri"/>
                          <a:ea typeface="Calibri"/>
                          <a:cs typeface="Calibri"/>
                          <a:sym typeface="Calibri"/>
                        </a:rPr>
                        <a:t>82M</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n-US" sz="700">
                          <a:solidFill>
                            <a:schemeClr val="dk2"/>
                          </a:solidFill>
                          <a:latin typeface="Calibri"/>
                          <a:ea typeface="Calibri"/>
                          <a:cs typeface="Calibri"/>
                          <a:sym typeface="Calibri"/>
                        </a:rPr>
                        <a:t>Under implementation; est. completion 2027</a:t>
                      </a:r>
                      <a:endParaRPr sz="70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22650">
                <a:tc>
                  <a:txBody>
                    <a:bodyPr/>
                    <a:lstStyle/>
                    <a:p>
                      <a:pPr marL="0" marR="0" lvl="0" indent="0" algn="l" rtl="0">
                        <a:spcBef>
                          <a:spcPts val="0"/>
                        </a:spcBef>
                        <a:spcAft>
                          <a:spcPts val="0"/>
                        </a:spcAft>
                        <a:buClr>
                          <a:srgbClr val="1B2A4A"/>
                        </a:buClr>
                        <a:buSzPts val="650"/>
                        <a:buFont typeface="Calibri"/>
                        <a:buNone/>
                      </a:pPr>
                      <a:r>
                        <a:rPr lang="en-US" sz="700" b="1" u="none" strike="noStrike" cap="none">
                          <a:solidFill>
                            <a:schemeClr val="dk2"/>
                          </a:solidFill>
                          <a:latin typeface="Calibri"/>
                          <a:ea typeface="Calibri"/>
                          <a:cs typeface="Calibri"/>
                          <a:sym typeface="Calibri"/>
                        </a:rPr>
                        <a:t>Solar + Storage (FP096)</a:t>
                      </a:r>
                      <a:endParaRPr sz="700" b="1"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l" rtl="0">
                        <a:spcBef>
                          <a:spcPts val="0"/>
                        </a:spcBef>
                        <a:spcAft>
                          <a:spcPts val="0"/>
                        </a:spcAft>
                        <a:buClr>
                          <a:srgbClr val="3D5A80"/>
                        </a:buClr>
                        <a:buSzPts val="650"/>
                        <a:buFont typeface="Calibri"/>
                        <a:buNone/>
                      </a:pPr>
                      <a:r>
                        <a:rPr lang="en-US" sz="700" b="1" u="none" strike="noStrike" cap="none" dirty="0">
                          <a:solidFill>
                            <a:schemeClr val="dk2"/>
                          </a:solidFill>
                          <a:latin typeface="Calibri"/>
                          <a:ea typeface="Calibri"/>
                          <a:cs typeface="Calibri"/>
                          <a:sym typeface="Calibri"/>
                        </a:rPr>
                        <a:t>DRC</a:t>
                      </a:r>
                      <a:endParaRPr sz="700" b="1" u="none" strike="noStrike" cap="none" dirty="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l" rtl="0">
                        <a:spcBef>
                          <a:spcPts val="0"/>
                        </a:spcBef>
                        <a:spcAft>
                          <a:spcPts val="0"/>
                        </a:spcAft>
                        <a:buClr>
                          <a:srgbClr val="1B2A4A"/>
                        </a:buClr>
                        <a:buSzPts val="650"/>
                        <a:buFont typeface="Calibri"/>
                        <a:buNone/>
                      </a:pPr>
                      <a:r>
                        <a:rPr lang="en-US" sz="700" u="none" strike="noStrike" cap="none">
                          <a:solidFill>
                            <a:schemeClr val="dk2"/>
                          </a:solidFill>
                          <a:latin typeface="Calibri"/>
                          <a:ea typeface="Calibri"/>
                          <a:cs typeface="Calibri"/>
                          <a:sym typeface="Calibri"/>
                        </a:rPr>
                        <a:t>~30MW solar capacity, 3 towns</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l" rtl="0">
                        <a:spcBef>
                          <a:spcPts val="0"/>
                        </a:spcBef>
                        <a:spcAft>
                          <a:spcPts val="0"/>
                        </a:spcAft>
                        <a:buClr>
                          <a:srgbClr val="3D5A80"/>
                        </a:buClr>
                        <a:buSzPts val="650"/>
                        <a:buFont typeface="Calibri"/>
                        <a:buNone/>
                      </a:pPr>
                      <a:r>
                        <a:rPr lang="en-US" sz="700" u="none" strike="noStrike" cap="none">
                          <a:solidFill>
                            <a:schemeClr val="dk2"/>
                          </a:solidFill>
                          <a:latin typeface="Calibri"/>
                          <a:ea typeface="Calibri"/>
                          <a:cs typeface="Calibri"/>
                          <a:sym typeface="Calibri"/>
                        </a:rPr>
                        <a:t>60M</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l" rtl="0">
                        <a:spcBef>
                          <a:spcPts val="0"/>
                        </a:spcBef>
                        <a:spcAft>
                          <a:spcPts val="0"/>
                        </a:spcAft>
                        <a:buClr>
                          <a:srgbClr val="3D5A80"/>
                        </a:buClr>
                        <a:buSzPts val="650"/>
                        <a:buFont typeface="Calibri"/>
                        <a:buNone/>
                      </a:pPr>
                      <a:r>
                        <a:rPr lang="en-US" sz="700">
                          <a:solidFill>
                            <a:schemeClr val="dk2"/>
                          </a:solidFill>
                          <a:latin typeface="Calibri"/>
                          <a:ea typeface="Calibri"/>
                          <a:cs typeface="Calibri"/>
                          <a:sym typeface="Calibri"/>
                        </a:rPr>
                        <a:t>Under implementation</a:t>
                      </a:r>
                      <a:r>
                        <a:rPr lang="en-US" sz="700" u="none" strike="noStrike" cap="none">
                          <a:solidFill>
                            <a:schemeClr val="dk2"/>
                          </a:solidFill>
                          <a:latin typeface="Calibri"/>
                          <a:ea typeface="Calibri"/>
                          <a:cs typeface="Calibri"/>
                          <a:sym typeface="Calibri"/>
                        </a:rPr>
                        <a:t>, </a:t>
                      </a:r>
                      <a:r>
                        <a:rPr lang="en-US" sz="700">
                          <a:solidFill>
                            <a:schemeClr val="dk2"/>
                          </a:solidFill>
                          <a:latin typeface="Calibri"/>
                          <a:ea typeface="Calibri"/>
                          <a:cs typeface="Calibri"/>
                          <a:sym typeface="Calibri"/>
                        </a:rPr>
                        <a:t>est. completion 11 Aug 2027</a:t>
                      </a:r>
                      <a:r>
                        <a:rPr lang="en-US" sz="700" u="none" strike="noStrike" cap="none">
                          <a:solidFill>
                            <a:schemeClr val="dk2"/>
                          </a:solidFill>
                          <a:latin typeface="Calibri"/>
                          <a:ea typeface="Calibri"/>
                          <a:cs typeface="Calibri"/>
                          <a:sym typeface="Calibri"/>
                        </a:rPr>
                        <a:t> </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extLst>
                  <a:ext uri="{0D108BD9-81ED-4DB2-BD59-A6C34878D82A}">
                    <a16:rowId xmlns:a16="http://schemas.microsoft.com/office/drawing/2014/main" val="10002"/>
                  </a:ext>
                </a:extLst>
              </a:tr>
              <a:tr h="329413">
                <a:tc>
                  <a:txBody>
                    <a:bodyPr/>
                    <a:lstStyle/>
                    <a:p>
                      <a:pPr marL="0" marR="0" lvl="0" indent="0" algn="l" rtl="0">
                        <a:spcBef>
                          <a:spcPts val="0"/>
                        </a:spcBef>
                        <a:spcAft>
                          <a:spcPts val="0"/>
                        </a:spcAft>
                        <a:buClr>
                          <a:srgbClr val="1B2A4A"/>
                        </a:buClr>
                        <a:buSzPts val="650"/>
                        <a:buFont typeface="Calibri"/>
                        <a:buNone/>
                      </a:pPr>
                      <a:r>
                        <a:rPr lang="en-US" sz="700" b="1" u="none" strike="noStrike" cap="none">
                          <a:solidFill>
                            <a:schemeClr val="dk2"/>
                          </a:solidFill>
                          <a:latin typeface="Calibri"/>
                          <a:ea typeface="Calibri"/>
                          <a:cs typeface="Calibri"/>
                          <a:sym typeface="Calibri"/>
                        </a:rPr>
                        <a:t>Off-grid Solar (FP138)</a:t>
                      </a:r>
                      <a:endParaRPr sz="700" b="1"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3D5A80"/>
                        </a:buClr>
                        <a:buSzPts val="650"/>
                        <a:buFont typeface="Calibri"/>
                        <a:buNone/>
                      </a:pPr>
                      <a:r>
                        <a:rPr lang="en-US" sz="700" b="1" u="none" strike="noStrike" cap="none" dirty="0">
                          <a:solidFill>
                            <a:schemeClr val="dk2"/>
                          </a:solidFill>
                          <a:latin typeface="Calibri"/>
                          <a:ea typeface="Calibri"/>
                          <a:cs typeface="Calibri"/>
                          <a:sym typeface="Calibri"/>
                        </a:rPr>
                        <a:t>Senegal</a:t>
                      </a:r>
                      <a:endParaRPr sz="700" b="1" u="none" strike="noStrike" cap="none" dirty="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1B2A4A"/>
                        </a:buClr>
                        <a:buSzPts val="650"/>
                        <a:buFont typeface="Calibri"/>
                        <a:buNone/>
                      </a:pPr>
                      <a:r>
                        <a:rPr lang="en-US" sz="700" u="none" strike="noStrike" cap="none">
                          <a:solidFill>
                            <a:schemeClr val="dk2"/>
                          </a:solidFill>
                          <a:latin typeface="Calibri"/>
                          <a:ea typeface="Calibri"/>
                          <a:cs typeface="Calibri"/>
                          <a:sym typeface="Calibri"/>
                        </a:rPr>
                        <a:t>1,000 villages off-grid solar</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3D5A80"/>
                        </a:buClr>
                        <a:buSzPts val="650"/>
                        <a:buFont typeface="Calibri"/>
                        <a:buNone/>
                      </a:pPr>
                      <a:r>
                        <a:rPr lang="en-US" sz="700" u="none" strike="noStrike" cap="none">
                          <a:solidFill>
                            <a:schemeClr val="dk2"/>
                          </a:solidFill>
                          <a:latin typeface="Calibri"/>
                          <a:ea typeface="Calibri"/>
                          <a:cs typeface="Calibri"/>
                          <a:sym typeface="Calibri"/>
                        </a:rPr>
                        <a:t>77M</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n-US" sz="700">
                          <a:solidFill>
                            <a:schemeClr val="dk2"/>
                          </a:solidFill>
                          <a:latin typeface="Calibri"/>
                          <a:ea typeface="Calibri"/>
                          <a:cs typeface="Calibri"/>
                          <a:sym typeface="Calibri"/>
                        </a:rPr>
                        <a:t>Under implementation</a:t>
                      </a:r>
                      <a:endParaRPr sz="70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01763">
                <a:tc>
                  <a:txBody>
                    <a:bodyPr/>
                    <a:lstStyle/>
                    <a:p>
                      <a:pPr marL="0" marR="0" lvl="0" indent="0" algn="l" rtl="0">
                        <a:spcBef>
                          <a:spcPts val="0"/>
                        </a:spcBef>
                        <a:spcAft>
                          <a:spcPts val="0"/>
                        </a:spcAft>
                        <a:buClr>
                          <a:srgbClr val="1B2A4A"/>
                        </a:buClr>
                        <a:buSzPts val="650"/>
                        <a:buFont typeface="Calibri"/>
                        <a:buNone/>
                      </a:pPr>
                      <a:r>
                        <a:rPr lang="en-US" sz="700" b="1" u="none" strike="noStrike" cap="none">
                          <a:solidFill>
                            <a:schemeClr val="dk2"/>
                          </a:solidFill>
                          <a:latin typeface="Calibri"/>
                          <a:ea typeface="Calibri"/>
                          <a:cs typeface="Calibri"/>
                          <a:sym typeface="Calibri"/>
                        </a:rPr>
                        <a:t>REPP 2 Facility</a:t>
                      </a:r>
                      <a:endParaRPr sz="700" b="1"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l" rtl="0">
                        <a:spcBef>
                          <a:spcPts val="0"/>
                        </a:spcBef>
                        <a:spcAft>
                          <a:spcPts val="0"/>
                        </a:spcAft>
                        <a:buClr>
                          <a:srgbClr val="3D5A80"/>
                        </a:buClr>
                        <a:buSzPts val="650"/>
                        <a:buFont typeface="Calibri"/>
                        <a:buNone/>
                      </a:pPr>
                      <a:r>
                        <a:rPr lang="en-US" sz="700" b="1" u="none" strike="noStrike" cap="none" dirty="0">
                          <a:solidFill>
                            <a:schemeClr val="dk2"/>
                          </a:solidFill>
                          <a:latin typeface="Calibri"/>
                          <a:ea typeface="Calibri"/>
                          <a:cs typeface="Calibri"/>
                          <a:sym typeface="Calibri"/>
                        </a:rPr>
                        <a:t>Multi-country</a:t>
                      </a:r>
                      <a:endParaRPr sz="700" b="1" u="none" strike="noStrike" cap="none" dirty="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l" rtl="0">
                        <a:spcBef>
                          <a:spcPts val="0"/>
                        </a:spcBef>
                        <a:spcAft>
                          <a:spcPts val="0"/>
                        </a:spcAft>
                        <a:buClr>
                          <a:srgbClr val="1B2A4A"/>
                        </a:buClr>
                        <a:buSzPts val="650"/>
                        <a:buFont typeface="Calibri"/>
                        <a:buNone/>
                      </a:pPr>
                      <a:r>
                        <a:rPr lang="en-US" sz="700" u="none" strike="noStrike" cap="none">
                          <a:solidFill>
                            <a:schemeClr val="dk2"/>
                          </a:solidFill>
                          <a:latin typeface="Calibri"/>
                          <a:ea typeface="Calibri"/>
                          <a:cs typeface="Calibri"/>
                          <a:sym typeface="Calibri"/>
                        </a:rPr>
                        <a:t>Blended finance, 7.7M people</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l" rtl="0">
                        <a:spcBef>
                          <a:spcPts val="0"/>
                        </a:spcBef>
                        <a:spcAft>
                          <a:spcPts val="0"/>
                        </a:spcAft>
                        <a:buClr>
                          <a:srgbClr val="3D5A80"/>
                        </a:buClr>
                        <a:buSzPts val="650"/>
                        <a:buFont typeface="Calibri"/>
                        <a:buNone/>
                      </a:pPr>
                      <a:r>
                        <a:rPr lang="en-US" sz="700" u="none" strike="noStrike" cap="none">
                          <a:solidFill>
                            <a:schemeClr val="dk2"/>
                          </a:solidFill>
                          <a:latin typeface="Calibri"/>
                          <a:ea typeface="Calibri"/>
                          <a:cs typeface="Calibri"/>
                          <a:sym typeface="Calibri"/>
                        </a:rPr>
                        <a:t>250M</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n-US" sz="700">
                          <a:solidFill>
                            <a:schemeClr val="dk2"/>
                          </a:solidFill>
                          <a:latin typeface="Calibri"/>
                          <a:ea typeface="Calibri"/>
                          <a:cs typeface="Calibri"/>
                          <a:sym typeface="Calibri"/>
                        </a:rPr>
                        <a:t>est. completion 2044</a:t>
                      </a:r>
                      <a:endParaRPr sz="70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extLst>
                  <a:ext uri="{0D108BD9-81ED-4DB2-BD59-A6C34878D82A}">
                    <a16:rowId xmlns:a16="http://schemas.microsoft.com/office/drawing/2014/main" val="10004"/>
                  </a:ext>
                </a:extLst>
              </a:tr>
              <a:tr h="244275">
                <a:tc>
                  <a:txBody>
                    <a:bodyPr/>
                    <a:lstStyle/>
                    <a:p>
                      <a:pPr marL="0" marR="0" lvl="0" indent="0" algn="l" rtl="0">
                        <a:spcBef>
                          <a:spcPts val="0"/>
                        </a:spcBef>
                        <a:spcAft>
                          <a:spcPts val="0"/>
                        </a:spcAft>
                        <a:buClr>
                          <a:srgbClr val="1B2A4A"/>
                        </a:buClr>
                        <a:buSzPts val="650"/>
                        <a:buFont typeface="Calibri"/>
                        <a:buNone/>
                      </a:pPr>
                      <a:r>
                        <a:rPr lang="en-US" sz="700" b="1" u="none" strike="noStrike" cap="none">
                          <a:solidFill>
                            <a:schemeClr val="dk2"/>
                          </a:solidFill>
                          <a:latin typeface="Calibri"/>
                          <a:ea typeface="Calibri"/>
                          <a:cs typeface="Calibri"/>
                          <a:sym typeface="Calibri"/>
                        </a:rPr>
                        <a:t>Climate-Friendly Cooking</a:t>
                      </a:r>
                      <a:endParaRPr sz="700" b="1"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3D5A80"/>
                        </a:buClr>
                        <a:buSzPts val="650"/>
                        <a:buFont typeface="Calibri"/>
                        <a:buNone/>
                      </a:pPr>
                      <a:r>
                        <a:rPr lang="en-US" sz="700" b="1" u="none" strike="noStrike" cap="none" dirty="0">
                          <a:solidFill>
                            <a:schemeClr val="dk2"/>
                          </a:solidFill>
                          <a:latin typeface="Calibri"/>
                          <a:ea typeface="Calibri"/>
                          <a:cs typeface="Calibri"/>
                          <a:sym typeface="Calibri"/>
                        </a:rPr>
                        <a:t>Kenya/Senegal</a:t>
                      </a:r>
                      <a:endParaRPr sz="700" b="1" u="none" strike="noStrike" cap="none" dirty="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1B2A4A"/>
                        </a:buClr>
                        <a:buSzPts val="650"/>
                        <a:buFont typeface="Calibri"/>
                        <a:buNone/>
                      </a:pPr>
                      <a:r>
                        <a:rPr lang="en-US" sz="700" u="none" strike="noStrike" cap="none">
                          <a:solidFill>
                            <a:schemeClr val="dk2"/>
                          </a:solidFill>
                          <a:latin typeface="Calibri"/>
                          <a:ea typeface="Calibri"/>
                          <a:cs typeface="Calibri"/>
                          <a:sym typeface="Calibri"/>
                        </a:rPr>
                        <a:t>Improved cookstoves, 11.2M benef.</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3D5A80"/>
                        </a:buClr>
                        <a:buSzPts val="650"/>
                        <a:buFont typeface="Calibri"/>
                        <a:buNone/>
                      </a:pPr>
                      <a:r>
                        <a:rPr lang="en-US" sz="700">
                          <a:solidFill>
                            <a:schemeClr val="dk2"/>
                          </a:solidFill>
                          <a:latin typeface="Calibri"/>
                          <a:ea typeface="Calibri"/>
                          <a:cs typeface="Calibri"/>
                          <a:sym typeface="Calibri"/>
                        </a:rPr>
                        <a:t>65.8M</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n-US" sz="700">
                          <a:solidFill>
                            <a:schemeClr val="dk2"/>
                          </a:solidFill>
                          <a:latin typeface="Calibri"/>
                          <a:ea typeface="Calibri"/>
                          <a:cs typeface="Calibri"/>
                          <a:sym typeface="Calibri"/>
                        </a:rPr>
                        <a:t>Under implementation</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55700">
                <a:tc>
                  <a:txBody>
                    <a:bodyPr/>
                    <a:lstStyle/>
                    <a:p>
                      <a:pPr marL="0" marR="0" lvl="0" indent="0" algn="l" rtl="0">
                        <a:spcBef>
                          <a:spcPts val="0"/>
                        </a:spcBef>
                        <a:spcAft>
                          <a:spcPts val="0"/>
                        </a:spcAft>
                        <a:buClr>
                          <a:srgbClr val="1B2A4A"/>
                        </a:buClr>
                        <a:buSzPts val="650"/>
                        <a:buFont typeface="Calibri"/>
                        <a:buNone/>
                      </a:pPr>
                      <a:r>
                        <a:rPr lang="en-US" sz="700" b="1" u="none" strike="noStrike" cap="none" dirty="0" err="1">
                          <a:solidFill>
                            <a:schemeClr val="dk2"/>
                          </a:solidFill>
                          <a:latin typeface="Calibri"/>
                          <a:ea typeface="Calibri"/>
                          <a:cs typeface="Calibri"/>
                          <a:sym typeface="Calibri"/>
                        </a:rPr>
                        <a:t>Menengai</a:t>
                      </a:r>
                      <a:r>
                        <a:rPr lang="en-US" sz="700" b="1" u="none" strike="noStrike" cap="none" dirty="0">
                          <a:solidFill>
                            <a:schemeClr val="dk2"/>
                          </a:solidFill>
                          <a:latin typeface="Calibri"/>
                          <a:ea typeface="Calibri"/>
                          <a:cs typeface="Calibri"/>
                          <a:sym typeface="Calibri"/>
                        </a:rPr>
                        <a:t> Geothermal</a:t>
                      </a:r>
                      <a:endParaRPr sz="700" b="1" u="none" strike="noStrike" cap="none" dirty="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l" rtl="0">
                        <a:spcBef>
                          <a:spcPts val="0"/>
                        </a:spcBef>
                        <a:spcAft>
                          <a:spcPts val="0"/>
                        </a:spcAft>
                        <a:buClr>
                          <a:srgbClr val="3D5A80"/>
                        </a:buClr>
                        <a:buSzPts val="650"/>
                        <a:buFont typeface="Calibri"/>
                        <a:buNone/>
                      </a:pPr>
                      <a:r>
                        <a:rPr lang="en-US" sz="700" b="1" u="none" strike="noStrike" cap="none" dirty="0">
                          <a:solidFill>
                            <a:schemeClr val="dk2"/>
                          </a:solidFill>
                          <a:latin typeface="Calibri"/>
                          <a:ea typeface="Calibri"/>
                          <a:cs typeface="Calibri"/>
                          <a:sym typeface="Calibri"/>
                        </a:rPr>
                        <a:t>Kenya</a:t>
                      </a:r>
                      <a:endParaRPr sz="700" b="1" u="none" strike="noStrike" cap="none" dirty="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marR="0" lvl="0" indent="0" algn="l" rtl="0">
                        <a:spcBef>
                          <a:spcPts val="0"/>
                        </a:spcBef>
                        <a:spcAft>
                          <a:spcPts val="0"/>
                        </a:spcAft>
                        <a:buClr>
                          <a:srgbClr val="1B2A4A"/>
                        </a:buClr>
                        <a:buSzPts val="650"/>
                        <a:buFont typeface="Calibri"/>
                        <a:buNone/>
                      </a:pPr>
                      <a:r>
                        <a:rPr lang="en-US" sz="700" u="none" strike="noStrike" cap="none">
                          <a:solidFill>
                            <a:schemeClr val="dk2"/>
                          </a:solidFill>
                          <a:latin typeface="Calibri"/>
                          <a:ea typeface="Calibri"/>
                          <a:cs typeface="Calibri"/>
                          <a:sym typeface="Calibri"/>
                        </a:rPr>
                        <a:t>500K households, 300K businesses</a:t>
                      </a:r>
                      <a:endParaRPr sz="700" u="none" strike="noStrike" cap="none">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n-US" sz="700">
                          <a:solidFill>
                            <a:schemeClr val="dk2"/>
                          </a:solidFill>
                          <a:latin typeface="Calibri"/>
                          <a:ea typeface="Calibri"/>
                          <a:cs typeface="Calibri"/>
                          <a:sym typeface="Calibri"/>
                        </a:rPr>
                        <a:t>Geothermal power (35MW plant)</a:t>
                      </a:r>
                      <a:endParaRPr sz="70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n-US" sz="700" dirty="0">
                          <a:solidFill>
                            <a:schemeClr val="dk2"/>
                          </a:solidFill>
                          <a:latin typeface="Calibri"/>
                          <a:ea typeface="Calibri"/>
                          <a:cs typeface="Calibri"/>
                          <a:sym typeface="Calibri"/>
                        </a:rPr>
                        <a:t>Construction / under implementation</a:t>
                      </a:r>
                      <a:endParaRPr sz="700" dirty="0">
                        <a:solidFill>
                          <a:schemeClr val="dk2"/>
                        </a:solidFill>
                        <a:latin typeface="Calibri"/>
                        <a:ea typeface="Calibri"/>
                        <a:cs typeface="Calibri"/>
                        <a:sym typeface="Calibri"/>
                      </a:endParaRPr>
                    </a:p>
                  </a:txBody>
                  <a:tcPr marL="45725" marR="45725" marT="22863" marB="22863" anchor="ctr">
                    <a:lnL w="9525" cap="flat" cmpd="sng">
                      <a:solidFill>
                        <a:srgbClr val="D5D8DC"/>
                      </a:solidFill>
                      <a:prstDash val="solid"/>
                      <a:round/>
                      <a:headEnd type="none" w="sm" len="sm"/>
                      <a:tailEnd type="none" w="sm" len="sm"/>
                    </a:lnL>
                    <a:lnR w="9525" cap="flat" cmpd="sng">
                      <a:solidFill>
                        <a:srgbClr val="D5D8DC"/>
                      </a:solidFill>
                      <a:prstDash val="solid"/>
                      <a:round/>
                      <a:headEnd type="none" w="sm" len="sm"/>
                      <a:tailEnd type="none" w="sm" len="sm"/>
                    </a:lnR>
                    <a:lnT w="9525" cap="flat" cmpd="sng">
                      <a:solidFill>
                        <a:srgbClr val="D5D8DC"/>
                      </a:solidFill>
                      <a:prstDash val="solid"/>
                      <a:round/>
                      <a:headEnd type="none" w="sm" len="sm"/>
                      <a:tailEnd type="none" w="sm" len="sm"/>
                    </a:lnT>
                    <a:lnB w="9525" cap="flat" cmpd="sng">
                      <a:solidFill>
                        <a:srgbClr val="D5D8DC"/>
                      </a:solidFill>
                      <a:prstDash val="solid"/>
                      <a:round/>
                      <a:headEnd type="none" w="sm" len="sm"/>
                      <a:tailEnd type="none" w="sm" len="sm"/>
                    </a:lnB>
                    <a:solidFill>
                      <a:srgbClr val="E8F4FD"/>
                    </a:solidFill>
                  </a:tcPr>
                </a:tc>
                <a:extLst>
                  <a:ext uri="{0D108BD9-81ED-4DB2-BD59-A6C34878D82A}">
                    <a16:rowId xmlns:a16="http://schemas.microsoft.com/office/drawing/2014/main" val="10006"/>
                  </a:ext>
                </a:extLst>
              </a:tr>
            </a:tbl>
          </a:graphicData>
        </a:graphic>
      </p:graphicFrame>
      <p:sp>
        <p:nvSpPr>
          <p:cNvPr id="392" name="Google Shape;392;g3de15ea0992_0_4"/>
          <p:cNvSpPr/>
          <p:nvPr/>
        </p:nvSpPr>
        <p:spPr>
          <a:xfrm>
            <a:off x="295263" y="3808927"/>
            <a:ext cx="4184100" cy="1111092"/>
          </a:xfrm>
          <a:prstGeom prst="rect">
            <a:avLst/>
          </a:prstGeom>
          <a:solidFill>
            <a:srgbClr val="FFFFFF"/>
          </a:solidFill>
          <a:ln>
            <a:noFill/>
          </a:ln>
          <a:effectLst>
            <a:outerShdw blurRad="94941" dist="23735" dir="8100000" algn="bl" rotWithShape="0">
              <a:srgbClr val="000000">
                <a:alpha val="7840"/>
              </a:srgbClr>
            </a:outerShdw>
          </a:effectLst>
        </p:spPr>
        <p:txBody>
          <a:bodyPr spcFirstLastPara="1" wrap="square" lIns="85438" tIns="85438" rIns="85438" bIns="85438" anchor="ctr" anchorCtr="0">
            <a:noAutofit/>
          </a:bodyPr>
          <a:lstStyle/>
          <a:p>
            <a:endParaRPr sz="700"/>
          </a:p>
        </p:txBody>
      </p:sp>
      <p:sp>
        <p:nvSpPr>
          <p:cNvPr id="394" name="Google Shape;394;g3de15ea0992_0_4"/>
          <p:cNvSpPr/>
          <p:nvPr/>
        </p:nvSpPr>
        <p:spPr>
          <a:xfrm>
            <a:off x="295251" y="3622113"/>
            <a:ext cx="2286005" cy="209243"/>
          </a:xfrm>
          <a:prstGeom prst="rect">
            <a:avLst/>
          </a:prstGeom>
          <a:noFill/>
          <a:ln>
            <a:noFill/>
          </a:ln>
        </p:spPr>
        <p:txBody>
          <a:bodyPr spcFirstLastPara="1" wrap="square" lIns="0" tIns="0" rIns="0" bIns="0" anchor="ctr" anchorCtr="0">
            <a:noAutofit/>
          </a:bodyPr>
          <a:lstStyle/>
          <a:p>
            <a:pPr>
              <a:buClr>
                <a:srgbClr val="27AE60"/>
              </a:buClr>
              <a:buSzPts val="1402"/>
            </a:pPr>
            <a:r>
              <a:rPr lang="en-US" sz="800" b="1" dirty="0">
                <a:solidFill>
                  <a:srgbClr val="27AE60"/>
                </a:solidFill>
                <a:latin typeface="+mj-lt"/>
                <a:ea typeface="Calibri"/>
                <a:cs typeface="Calibri"/>
                <a:sym typeface="Calibri"/>
              </a:rPr>
              <a:t>WATER-ENERGY NEXUS PILOT ETHIOPIA</a:t>
            </a:r>
            <a:endParaRPr sz="800" dirty="0">
              <a:latin typeface="+mj-lt"/>
              <a:ea typeface="Calibri"/>
              <a:cs typeface="Calibri"/>
              <a:sym typeface="Calibri"/>
            </a:endParaRPr>
          </a:p>
        </p:txBody>
      </p:sp>
      <p:sp>
        <p:nvSpPr>
          <p:cNvPr id="395" name="Google Shape;395;g3de15ea0992_0_4"/>
          <p:cNvSpPr/>
          <p:nvPr/>
        </p:nvSpPr>
        <p:spPr>
          <a:xfrm>
            <a:off x="423357" y="3861221"/>
            <a:ext cx="3717000" cy="420150"/>
          </a:xfrm>
          <a:prstGeom prst="rect">
            <a:avLst/>
          </a:prstGeom>
          <a:noFill/>
          <a:ln>
            <a:noFill/>
          </a:ln>
        </p:spPr>
        <p:txBody>
          <a:bodyPr spcFirstLastPara="1" wrap="square" lIns="0" tIns="0" rIns="0" bIns="0" anchor="t" anchorCtr="0">
            <a:noAutofit/>
          </a:bodyPr>
          <a:lstStyle/>
          <a:p>
            <a:pPr>
              <a:lnSpc>
                <a:spcPct val="115000"/>
              </a:lnSpc>
              <a:buClr>
                <a:schemeClr val="dk1"/>
              </a:buClr>
              <a:buSzPts val="1100"/>
            </a:pPr>
            <a:r>
              <a:rPr lang="en-US" sz="800" b="1" dirty="0">
                <a:solidFill>
                  <a:schemeClr val="dk2"/>
                </a:solidFill>
                <a:latin typeface="+mj-lt"/>
                <a:ea typeface="Calibri"/>
                <a:cs typeface="Calibri"/>
                <a:sym typeface="Calibri"/>
              </a:rPr>
              <a:t>FP243 Safe Water Powered by Renewable Energy (Ethiopia, USD 50M, 2024 approved)</a:t>
            </a:r>
            <a:endParaRPr sz="800" b="1" dirty="0">
              <a:solidFill>
                <a:schemeClr val="dk2"/>
              </a:solidFill>
              <a:latin typeface="+mj-lt"/>
              <a:ea typeface="Calibri"/>
              <a:cs typeface="Calibri"/>
              <a:sym typeface="Calibri"/>
            </a:endParaRPr>
          </a:p>
          <a:p>
            <a:pPr>
              <a:lnSpc>
                <a:spcPct val="115000"/>
              </a:lnSpc>
              <a:buClr>
                <a:schemeClr val="dk1"/>
              </a:buClr>
              <a:buSzPts val="1100"/>
            </a:pPr>
            <a:r>
              <a:rPr lang="en-US" sz="800" dirty="0">
                <a:solidFill>
                  <a:schemeClr val="dk2"/>
                </a:solidFill>
                <a:latin typeface="+mj-lt"/>
                <a:ea typeface="Calibri"/>
                <a:cs typeface="Calibri"/>
                <a:sym typeface="Calibri"/>
              </a:rPr>
              <a:t>Solar-powered water pumping for drinking water and irrigation.</a:t>
            </a:r>
            <a:endParaRPr sz="800" dirty="0">
              <a:solidFill>
                <a:schemeClr val="dk2"/>
              </a:solidFill>
              <a:latin typeface="+mj-lt"/>
              <a:ea typeface="Calibri"/>
              <a:cs typeface="Calibri"/>
              <a:sym typeface="Calibri"/>
            </a:endParaRPr>
          </a:p>
          <a:p>
            <a:pPr>
              <a:lnSpc>
                <a:spcPct val="115000"/>
              </a:lnSpc>
              <a:buClr>
                <a:schemeClr val="dk1"/>
              </a:buClr>
              <a:buSzPts val="1100"/>
            </a:pPr>
            <a:r>
              <a:rPr lang="en-US" sz="800" dirty="0">
                <a:solidFill>
                  <a:schemeClr val="dk2"/>
                </a:solidFill>
                <a:latin typeface="+mj-lt"/>
                <a:ea typeface="Calibri"/>
                <a:cs typeface="Calibri"/>
                <a:sym typeface="Calibri"/>
              </a:rPr>
              <a:t>Reduces diesel dependence + improving water access, irrigation efficiency, and resilience.</a:t>
            </a:r>
          </a:p>
          <a:p>
            <a:pPr>
              <a:lnSpc>
                <a:spcPct val="115000"/>
              </a:lnSpc>
              <a:buClr>
                <a:schemeClr val="dk1"/>
              </a:buClr>
              <a:buSzPts val="1100"/>
            </a:pPr>
            <a:r>
              <a:rPr lang="en-US" sz="800" dirty="0">
                <a:solidFill>
                  <a:schemeClr val="dk2"/>
                </a:solidFill>
                <a:latin typeface="+mj-lt"/>
                <a:ea typeface="Calibri"/>
                <a:cs typeface="Calibri"/>
                <a:sym typeface="Calibri"/>
              </a:rPr>
              <a:t>Pilot and potential Model for integrated nexus programming. </a:t>
            </a:r>
            <a:endParaRPr sz="800" dirty="0">
              <a:solidFill>
                <a:schemeClr val="dk2"/>
              </a:solidFill>
              <a:latin typeface="+mj-lt"/>
              <a:ea typeface="Calibri"/>
              <a:cs typeface="Calibri"/>
              <a:sym typeface="Calibri"/>
            </a:endParaRPr>
          </a:p>
          <a:p>
            <a:pPr>
              <a:buClr>
                <a:srgbClr val="1B2A4A"/>
              </a:buClr>
              <a:buSzPts val="1215"/>
            </a:pPr>
            <a:endParaRPr sz="800" dirty="0">
              <a:solidFill>
                <a:srgbClr val="1B2A4A"/>
              </a:solidFill>
              <a:latin typeface="+mj-lt"/>
              <a:ea typeface="Calibri"/>
              <a:cs typeface="Calibri"/>
              <a:sym typeface="Calibri"/>
            </a:endParaRPr>
          </a:p>
        </p:txBody>
      </p:sp>
      <p:sp>
        <p:nvSpPr>
          <p:cNvPr id="396" name="Google Shape;396;g3de15ea0992_0_4"/>
          <p:cNvSpPr/>
          <p:nvPr/>
        </p:nvSpPr>
        <p:spPr>
          <a:xfrm>
            <a:off x="4601001" y="3808901"/>
            <a:ext cx="4305600" cy="1111091"/>
          </a:xfrm>
          <a:prstGeom prst="rect">
            <a:avLst/>
          </a:prstGeom>
          <a:solidFill>
            <a:srgbClr val="FFFFFF"/>
          </a:solidFill>
          <a:ln>
            <a:noFill/>
          </a:ln>
          <a:effectLst>
            <a:outerShdw blurRad="94941" dist="23735" dir="8100000" algn="bl" rotWithShape="0">
              <a:srgbClr val="000000">
                <a:alpha val="7840"/>
              </a:srgbClr>
            </a:outerShdw>
          </a:effectLst>
        </p:spPr>
        <p:txBody>
          <a:bodyPr spcFirstLastPara="1" wrap="square" lIns="85438" tIns="85438" rIns="85438" bIns="85438" anchor="ctr" anchorCtr="0">
            <a:noAutofit/>
          </a:bodyPr>
          <a:lstStyle/>
          <a:p>
            <a:endParaRPr sz="700"/>
          </a:p>
        </p:txBody>
      </p:sp>
      <p:sp>
        <p:nvSpPr>
          <p:cNvPr id="398" name="Google Shape;398;g3de15ea0992_0_4"/>
          <p:cNvSpPr/>
          <p:nvPr/>
        </p:nvSpPr>
        <p:spPr>
          <a:xfrm>
            <a:off x="4600999" y="3657288"/>
            <a:ext cx="2990700" cy="136800"/>
          </a:xfrm>
          <a:prstGeom prst="rect">
            <a:avLst/>
          </a:prstGeom>
          <a:noFill/>
          <a:ln>
            <a:noFill/>
          </a:ln>
        </p:spPr>
        <p:txBody>
          <a:bodyPr spcFirstLastPara="1" wrap="square" lIns="0" tIns="0" rIns="0" bIns="0" anchor="ctr" anchorCtr="0">
            <a:noAutofit/>
          </a:bodyPr>
          <a:lstStyle/>
          <a:p>
            <a:pPr>
              <a:buClr>
                <a:srgbClr val="75B8E7"/>
              </a:buClr>
              <a:buSzPts val="1402"/>
            </a:pPr>
            <a:r>
              <a:rPr lang="en-US" sz="800" b="1" dirty="0">
                <a:solidFill>
                  <a:srgbClr val="009EDB"/>
                </a:solidFill>
                <a:latin typeface="+mj-lt"/>
                <a:ea typeface="Calibri"/>
                <a:cs typeface="Calibri"/>
                <a:sym typeface="Calibri"/>
              </a:rPr>
              <a:t>HYDROMET &amp; EARLY WARNING SYSTEMS</a:t>
            </a:r>
            <a:endParaRPr sz="800" b="1" dirty="0">
              <a:solidFill>
                <a:srgbClr val="009EDB"/>
              </a:solidFill>
              <a:latin typeface="+mj-lt"/>
              <a:ea typeface="Calibri"/>
              <a:cs typeface="Calibri"/>
              <a:sym typeface="Calibri"/>
            </a:endParaRPr>
          </a:p>
        </p:txBody>
      </p:sp>
      <p:sp>
        <p:nvSpPr>
          <p:cNvPr id="399" name="Google Shape;399;g3de15ea0992_0_4"/>
          <p:cNvSpPr/>
          <p:nvPr/>
        </p:nvSpPr>
        <p:spPr>
          <a:xfrm>
            <a:off x="4710544" y="3857765"/>
            <a:ext cx="3717000" cy="971089"/>
          </a:xfrm>
          <a:prstGeom prst="rect">
            <a:avLst/>
          </a:prstGeom>
          <a:noFill/>
          <a:ln>
            <a:noFill/>
          </a:ln>
        </p:spPr>
        <p:txBody>
          <a:bodyPr spcFirstLastPara="1" wrap="square" lIns="0" tIns="0" rIns="0" bIns="0" anchor="t" anchorCtr="0">
            <a:noAutofit/>
          </a:bodyPr>
          <a:lstStyle/>
          <a:p>
            <a:pPr>
              <a:lnSpc>
                <a:spcPct val="115000"/>
              </a:lnSpc>
              <a:buClr>
                <a:schemeClr val="dk1"/>
              </a:buClr>
              <a:buSzPts val="1100"/>
            </a:pPr>
            <a:r>
              <a:rPr lang="en-US" sz="900" b="1" dirty="0">
                <a:solidFill>
                  <a:schemeClr val="dk2"/>
                </a:solidFill>
                <a:latin typeface="+mj-lt"/>
                <a:ea typeface="Calibri"/>
                <a:cs typeface="Calibri"/>
                <a:sym typeface="Calibri"/>
              </a:rPr>
              <a:t>Malawi:</a:t>
            </a:r>
            <a:r>
              <a:rPr lang="en-US" sz="900" dirty="0">
                <a:solidFill>
                  <a:schemeClr val="dk2"/>
                </a:solidFill>
                <a:latin typeface="+mj-lt"/>
                <a:ea typeface="Calibri"/>
                <a:cs typeface="Calibri"/>
                <a:sym typeface="Calibri"/>
              </a:rPr>
              <a:t> Flood warning systems</a:t>
            </a:r>
            <a:endParaRPr sz="900" dirty="0">
              <a:solidFill>
                <a:schemeClr val="dk2"/>
              </a:solidFill>
              <a:latin typeface="+mj-lt"/>
              <a:ea typeface="Calibri"/>
              <a:cs typeface="Calibri"/>
              <a:sym typeface="Calibri"/>
            </a:endParaRPr>
          </a:p>
          <a:p>
            <a:pPr>
              <a:lnSpc>
                <a:spcPct val="115000"/>
              </a:lnSpc>
              <a:buClr>
                <a:schemeClr val="dk1"/>
              </a:buClr>
              <a:buSzPts val="1100"/>
            </a:pPr>
            <a:r>
              <a:rPr lang="en-US" sz="900" b="1" dirty="0">
                <a:solidFill>
                  <a:schemeClr val="dk2"/>
                </a:solidFill>
                <a:latin typeface="+mj-lt"/>
                <a:ea typeface="Calibri"/>
                <a:cs typeface="Calibri"/>
                <a:sym typeface="Calibri"/>
              </a:rPr>
              <a:t>Mali:</a:t>
            </a:r>
            <a:r>
              <a:rPr lang="en-US" sz="900" dirty="0">
                <a:solidFill>
                  <a:schemeClr val="dk2"/>
                </a:solidFill>
                <a:latin typeface="+mj-lt"/>
                <a:ea typeface="Calibri"/>
                <a:cs typeface="Calibri"/>
                <a:sym typeface="Calibri"/>
              </a:rPr>
              <a:t> </a:t>
            </a:r>
            <a:r>
              <a:rPr lang="en-US" sz="900" dirty="0" err="1">
                <a:solidFill>
                  <a:schemeClr val="dk2"/>
                </a:solidFill>
                <a:latin typeface="+mj-lt"/>
                <a:ea typeface="Calibri"/>
                <a:cs typeface="Calibri"/>
                <a:sym typeface="Calibri"/>
              </a:rPr>
              <a:t>Hydromet</a:t>
            </a:r>
            <a:r>
              <a:rPr lang="en-US" sz="900" dirty="0">
                <a:solidFill>
                  <a:schemeClr val="dk2"/>
                </a:solidFill>
                <a:latin typeface="+mj-lt"/>
                <a:ea typeface="Calibri"/>
                <a:cs typeface="Calibri"/>
                <a:sym typeface="Calibri"/>
              </a:rPr>
              <a:t> modernization</a:t>
            </a:r>
            <a:endParaRPr sz="900" dirty="0">
              <a:solidFill>
                <a:schemeClr val="dk2"/>
              </a:solidFill>
              <a:latin typeface="+mj-lt"/>
              <a:ea typeface="Calibri"/>
              <a:cs typeface="Calibri"/>
              <a:sym typeface="Calibri"/>
            </a:endParaRPr>
          </a:p>
          <a:p>
            <a:pPr>
              <a:lnSpc>
                <a:spcPct val="115000"/>
              </a:lnSpc>
              <a:buClr>
                <a:schemeClr val="dk1"/>
              </a:buClr>
              <a:buSzPts val="1100"/>
            </a:pPr>
            <a:r>
              <a:rPr lang="en-US" sz="900" b="1" dirty="0">
                <a:solidFill>
                  <a:schemeClr val="dk2"/>
                </a:solidFill>
                <a:latin typeface="+mj-lt"/>
                <a:ea typeface="Calibri"/>
                <a:cs typeface="Calibri"/>
                <a:sym typeface="Calibri"/>
              </a:rPr>
              <a:t>Burkina Faso:</a:t>
            </a:r>
            <a:r>
              <a:rPr lang="en-US" sz="900" dirty="0">
                <a:solidFill>
                  <a:schemeClr val="dk2"/>
                </a:solidFill>
                <a:latin typeface="+mj-lt"/>
                <a:ea typeface="Calibri"/>
                <a:cs typeface="Calibri"/>
                <a:sym typeface="Calibri"/>
              </a:rPr>
              <a:t> Early warning systems and climate services</a:t>
            </a:r>
            <a:endParaRPr sz="900" dirty="0">
              <a:solidFill>
                <a:schemeClr val="dk2"/>
              </a:solidFill>
              <a:latin typeface="+mj-lt"/>
              <a:ea typeface="Calibri"/>
              <a:cs typeface="Calibri"/>
              <a:sym typeface="Calibri"/>
            </a:endParaRPr>
          </a:p>
          <a:p>
            <a:pPr>
              <a:lnSpc>
                <a:spcPct val="115000"/>
              </a:lnSpc>
              <a:buClr>
                <a:schemeClr val="dk1"/>
              </a:buClr>
              <a:buSzPts val="1100"/>
            </a:pPr>
            <a:r>
              <a:rPr lang="en-US" sz="900" b="1" dirty="0">
                <a:solidFill>
                  <a:schemeClr val="dk2"/>
                </a:solidFill>
                <a:latin typeface="+mj-lt"/>
                <a:ea typeface="Calibri"/>
                <a:cs typeface="Calibri"/>
                <a:sym typeface="Calibri"/>
              </a:rPr>
              <a:t>Volta Basin:</a:t>
            </a:r>
            <a:r>
              <a:rPr lang="en-US" sz="900" dirty="0">
                <a:solidFill>
                  <a:schemeClr val="dk2"/>
                </a:solidFill>
                <a:latin typeface="+mj-lt"/>
                <a:ea typeface="Calibri"/>
                <a:cs typeface="Calibri"/>
                <a:sym typeface="Calibri"/>
              </a:rPr>
              <a:t> Cross-border flood and drought management</a:t>
            </a:r>
            <a:endParaRPr sz="900" dirty="0">
              <a:solidFill>
                <a:schemeClr val="dk2"/>
              </a:solidFill>
              <a:latin typeface="+mj-lt"/>
              <a:ea typeface="Calibri"/>
              <a:cs typeface="Calibri"/>
              <a:sym typeface="Calibri"/>
            </a:endParaRPr>
          </a:p>
          <a:p>
            <a:pPr>
              <a:lnSpc>
                <a:spcPct val="115000"/>
              </a:lnSpc>
              <a:buClr>
                <a:schemeClr val="dk1"/>
              </a:buClr>
              <a:buSzPts val="1100"/>
            </a:pPr>
            <a:r>
              <a:rPr lang="en-US" sz="900" b="1" dirty="0">
                <a:solidFill>
                  <a:schemeClr val="dk2"/>
                </a:solidFill>
                <a:latin typeface="+mj-lt"/>
                <a:ea typeface="Calibri"/>
                <a:cs typeface="Calibri"/>
                <a:sym typeface="Calibri"/>
              </a:rPr>
              <a:t>Wider shift toward climate-information services and institutional resilience alongside infrastructure investment.  </a:t>
            </a:r>
            <a:endParaRPr sz="900" b="1" dirty="0">
              <a:solidFill>
                <a:schemeClr val="dk2"/>
              </a:solidFill>
              <a:latin typeface="+mj-lt"/>
              <a:ea typeface="Calibri"/>
              <a:cs typeface="Calibri"/>
              <a:sym typeface="Calibri"/>
            </a:endParaRPr>
          </a:p>
          <a:p>
            <a:pPr>
              <a:buClr>
                <a:srgbClr val="1B2A4A"/>
              </a:buClr>
              <a:buSzPts val="1215"/>
            </a:pPr>
            <a:endParaRPr sz="608" b="1" dirty="0">
              <a:solidFill>
                <a:srgbClr val="1B2A4A"/>
              </a:solidFill>
              <a:latin typeface="Calibri"/>
              <a:ea typeface="Calibri"/>
              <a:cs typeface="Calibri"/>
              <a:sym typeface="Calibri"/>
            </a:endParaRPr>
          </a:p>
        </p:txBody>
      </p:sp>
      <p:sp>
        <p:nvSpPr>
          <p:cNvPr id="401" name="Google Shape;401;g3de15ea0992_0_4"/>
          <p:cNvSpPr/>
          <p:nvPr/>
        </p:nvSpPr>
        <p:spPr>
          <a:xfrm>
            <a:off x="358850" y="4610900"/>
            <a:ext cx="8526900" cy="283800"/>
          </a:xfrm>
          <a:prstGeom prst="rect">
            <a:avLst/>
          </a:prstGeom>
          <a:noFill/>
          <a:ln>
            <a:noFill/>
          </a:ln>
        </p:spPr>
        <p:txBody>
          <a:bodyPr spcFirstLastPara="1" wrap="square" lIns="0" tIns="0" rIns="0" bIns="0" anchor="t" anchorCtr="0">
            <a:noAutofit/>
          </a:bodyPr>
          <a:lstStyle/>
          <a:p>
            <a:pPr>
              <a:buClr>
                <a:srgbClr val="B3D7F2"/>
              </a:buClr>
              <a:buSzPts val="1495"/>
            </a:pPr>
            <a:endParaRPr sz="701" dirty="0">
              <a:solidFill>
                <a:schemeClr val="lt1"/>
              </a:solidFill>
              <a:latin typeface="Calibri"/>
              <a:ea typeface="Calibri"/>
              <a:cs typeface="Calibri"/>
              <a:sym typeface="Calibri"/>
            </a:endParaRPr>
          </a:p>
        </p:txBody>
      </p:sp>
      <p:sp>
        <p:nvSpPr>
          <p:cNvPr id="402" name="Google Shape;402;g3de15ea0992_0_4"/>
          <p:cNvSpPr/>
          <p:nvPr/>
        </p:nvSpPr>
        <p:spPr>
          <a:xfrm>
            <a:off x="1783491" y="446525"/>
            <a:ext cx="6623250" cy="118800"/>
          </a:xfrm>
          <a:prstGeom prst="rect">
            <a:avLst/>
          </a:prstGeom>
          <a:noFill/>
          <a:ln>
            <a:noFill/>
          </a:ln>
        </p:spPr>
        <p:txBody>
          <a:bodyPr spcFirstLastPara="1" wrap="square" lIns="0" tIns="0" rIns="0" bIns="0" anchor="ctr" anchorCtr="0">
            <a:noAutofit/>
          </a:bodyPr>
          <a:lstStyle/>
          <a:p>
            <a:pPr>
              <a:buClr>
                <a:srgbClr val="B3D7F2"/>
              </a:buClr>
              <a:buSzPts val="900"/>
            </a:pPr>
            <a:r>
              <a:rPr lang="en-US" sz="900" dirty="0">
                <a:solidFill>
                  <a:schemeClr val="tx2">
                    <a:lumMod val="50000"/>
                  </a:schemeClr>
                </a:solidFill>
                <a:latin typeface="+mj-lt"/>
                <a:ea typeface="Calibri"/>
                <a:cs typeface="Calibri"/>
                <a:sym typeface="Calibri"/>
              </a:rPr>
              <a:t>Key climate adaptation, WASH infrastructure &amp; renewable energy funded projects  |  GCF, World Bank, AfDB, GEF funded</a:t>
            </a:r>
            <a:endParaRPr sz="900" dirty="0">
              <a:solidFill>
                <a:schemeClr val="tx2">
                  <a:lumMod val="50000"/>
                </a:schemeClr>
              </a:solidFill>
              <a:latin typeface="+mj-lt"/>
              <a:ea typeface="Calibri"/>
              <a:cs typeface="Calibri"/>
              <a:sym typeface="Calibri"/>
            </a:endParaRPr>
          </a:p>
        </p:txBody>
      </p:sp>
      <p:sp>
        <p:nvSpPr>
          <p:cNvPr id="403" name="Google Shape;403;g3de15ea0992_0_4"/>
          <p:cNvSpPr/>
          <p:nvPr/>
        </p:nvSpPr>
        <p:spPr>
          <a:xfrm>
            <a:off x="1783488" y="666449"/>
            <a:ext cx="4343400" cy="64050"/>
          </a:xfrm>
          <a:prstGeom prst="rect">
            <a:avLst/>
          </a:prstGeom>
          <a:noFill/>
          <a:ln>
            <a:noFill/>
          </a:ln>
        </p:spPr>
        <p:txBody>
          <a:bodyPr spcFirstLastPara="1" wrap="square" lIns="0" tIns="0" rIns="0" bIns="0" anchor="ctr" anchorCtr="0">
            <a:noAutofit/>
          </a:bodyPr>
          <a:lstStyle/>
          <a:p>
            <a:pPr>
              <a:buClr>
                <a:srgbClr val="7F8C9B"/>
              </a:buClr>
              <a:buSzPts val="600"/>
            </a:pPr>
            <a:r>
              <a:rPr lang="en-US" sz="600">
                <a:solidFill>
                  <a:schemeClr val="lt1"/>
                </a:solidFill>
                <a:latin typeface="Calibri"/>
                <a:ea typeface="Calibri"/>
                <a:cs typeface="Calibri"/>
                <a:sym typeface="Calibri"/>
              </a:rPr>
              <a:t>Source: GCF Project Portfolio, World Bank, AfDB, GEF  |  Funding = total approved (may include co-financing)</a:t>
            </a:r>
            <a:endParaRPr sz="6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365760" y="91440"/>
            <a:ext cx="8412480" cy="475488"/>
          </a:xfrm>
          <a:prstGeom prst="rect">
            <a:avLst/>
          </a:prstGeom>
          <a:noFill/>
          <a:ln/>
        </p:spPr>
        <p:txBody>
          <a:bodyPr wrap="square" lIns="0" tIns="0" rIns="0" bIns="0" rtlCol="0" anchor="ctr"/>
          <a:lstStyle/>
          <a:p>
            <a:pPr marL="0" indent="0">
              <a:buNone/>
            </a:pPr>
            <a:r>
              <a:rPr lang="en-US" sz="1750" b="1" dirty="0">
                <a:solidFill>
                  <a:schemeClr val="tx2">
                    <a:lumMod val="50000"/>
                  </a:schemeClr>
                </a:solidFill>
                <a:latin typeface="+mj-lt"/>
                <a:ea typeface="Georgia" pitchFamily="34" charset="-122"/>
                <a:cs typeface="Georgia" pitchFamily="34" charset="-120"/>
              </a:rPr>
              <a:t>Analytical Tool: Nexus Governance Assessment Framework</a:t>
            </a:r>
            <a:endParaRPr lang="en-US" sz="1750" dirty="0">
              <a:solidFill>
                <a:schemeClr val="tx2">
                  <a:lumMod val="50000"/>
                </a:schemeClr>
              </a:solidFill>
              <a:latin typeface="+mj-lt"/>
            </a:endParaRPr>
          </a:p>
        </p:txBody>
      </p:sp>
      <p:sp>
        <p:nvSpPr>
          <p:cNvPr id="5" name="Text 3"/>
          <p:cNvSpPr/>
          <p:nvPr/>
        </p:nvSpPr>
        <p:spPr>
          <a:xfrm>
            <a:off x="320040" y="786384"/>
            <a:ext cx="8503920" cy="256032"/>
          </a:xfrm>
          <a:prstGeom prst="rect">
            <a:avLst/>
          </a:prstGeom>
          <a:noFill/>
          <a:ln/>
        </p:spPr>
        <p:txBody>
          <a:bodyPr wrap="square" lIns="0" tIns="0" rIns="0" bIns="0" rtlCol="0" anchor="ctr"/>
          <a:lstStyle/>
          <a:p>
            <a:pPr marL="0" indent="0" algn="ctr">
              <a:buNone/>
            </a:pPr>
            <a:r>
              <a:rPr lang="en-US" dirty="0">
                <a:solidFill>
                  <a:schemeClr val="tx2">
                    <a:lumMod val="50000"/>
                  </a:schemeClr>
                </a:solidFill>
                <a:latin typeface="+mj-lt"/>
                <a:ea typeface="Calibri" pitchFamily="34" charset="-122"/>
                <a:cs typeface="Calibri" pitchFamily="34" charset="-120"/>
              </a:rPr>
              <a:t>Can be applied to national or subnational governance context as a diagnostic and planning tool</a:t>
            </a:r>
            <a:endParaRPr lang="en-US" dirty="0">
              <a:solidFill>
                <a:schemeClr val="tx2">
                  <a:lumMod val="50000"/>
                </a:schemeClr>
              </a:solidFill>
              <a:latin typeface="+mj-lt"/>
            </a:endParaRPr>
          </a:p>
        </p:txBody>
      </p:sp>
      <p:sp>
        <p:nvSpPr>
          <p:cNvPr id="6" name="Shape 4"/>
          <p:cNvSpPr/>
          <p:nvPr/>
        </p:nvSpPr>
        <p:spPr>
          <a:xfrm>
            <a:off x="274320" y="1170432"/>
            <a:ext cx="2743200" cy="1664208"/>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7" name="Shape 5"/>
          <p:cNvSpPr/>
          <p:nvPr/>
        </p:nvSpPr>
        <p:spPr>
          <a:xfrm>
            <a:off x="274320" y="1170432"/>
            <a:ext cx="2743200" cy="320040"/>
          </a:xfrm>
          <a:prstGeom prst="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a:lstStyle/>
          <a:p>
            <a:endParaRPr lang="en-US"/>
          </a:p>
        </p:txBody>
      </p:sp>
      <p:sp>
        <p:nvSpPr>
          <p:cNvPr id="8" name="Text 6"/>
          <p:cNvSpPr/>
          <p:nvPr/>
        </p:nvSpPr>
        <p:spPr>
          <a:xfrm>
            <a:off x="347472" y="1207008"/>
            <a:ext cx="2596896" cy="256032"/>
          </a:xfrm>
          <a:prstGeom prst="rect">
            <a:avLst/>
          </a:prstGeom>
          <a:noFill/>
          <a:ln/>
        </p:spPr>
        <p:txBody>
          <a:bodyPr wrap="square" lIns="0" tIns="0" rIns="0" bIns="0" rtlCol="0" anchor="ctr"/>
          <a:lstStyle/>
          <a:p>
            <a:pPr marL="0" indent="0">
              <a:buNone/>
            </a:pPr>
            <a:r>
              <a:rPr lang="en-US" sz="1100" b="1" dirty="0">
                <a:solidFill>
                  <a:schemeClr val="tx2">
                    <a:lumMod val="50000"/>
                  </a:schemeClr>
                </a:solidFill>
                <a:latin typeface="+mj-lt"/>
                <a:ea typeface="Calibri" pitchFamily="34" charset="-122"/>
                <a:cs typeface="Calibri" pitchFamily="34" charset="-120"/>
              </a:rPr>
              <a:t>1. Mandate Mapping</a:t>
            </a:r>
            <a:endParaRPr lang="en-US" sz="1100" dirty="0">
              <a:solidFill>
                <a:schemeClr val="tx2">
                  <a:lumMod val="50000"/>
                </a:schemeClr>
              </a:solidFill>
              <a:latin typeface="+mj-lt"/>
            </a:endParaRPr>
          </a:p>
        </p:txBody>
      </p:sp>
      <p:sp>
        <p:nvSpPr>
          <p:cNvPr id="9" name="Text 7"/>
          <p:cNvSpPr/>
          <p:nvPr/>
        </p:nvSpPr>
        <p:spPr>
          <a:xfrm>
            <a:off x="347472" y="1554480"/>
            <a:ext cx="2596896" cy="594360"/>
          </a:xfrm>
          <a:prstGeom prst="rect">
            <a:avLst/>
          </a:prstGeom>
          <a:noFill/>
          <a:ln/>
        </p:spPr>
        <p:txBody>
          <a:bodyPr wrap="square" rtlCol="0" anchor="ctr"/>
          <a:lstStyle/>
          <a:p>
            <a:pPr marL="0" indent="0">
              <a:buNone/>
            </a:pPr>
            <a:r>
              <a:rPr lang="en-US" sz="1050" i="1" dirty="0">
                <a:solidFill>
                  <a:schemeClr val="tx2">
                    <a:lumMod val="50000"/>
                  </a:schemeClr>
                </a:solidFill>
                <a:latin typeface="+mj-lt"/>
                <a:ea typeface="Calibri" pitchFamily="34" charset="-122"/>
                <a:cs typeface="Calibri" pitchFamily="34" charset="-120"/>
              </a:rPr>
              <a:t>Who governs each nexus sector? Where do mandates overlap or conflict?</a:t>
            </a:r>
            <a:endParaRPr lang="en-US" sz="1050" dirty="0">
              <a:solidFill>
                <a:schemeClr val="tx2">
                  <a:lumMod val="50000"/>
                </a:schemeClr>
              </a:solidFill>
              <a:latin typeface="+mj-lt"/>
            </a:endParaRPr>
          </a:p>
        </p:txBody>
      </p:sp>
      <p:sp>
        <p:nvSpPr>
          <p:cNvPr id="10" name="Shape 8"/>
          <p:cNvSpPr/>
          <p:nvPr/>
        </p:nvSpPr>
        <p:spPr>
          <a:xfrm>
            <a:off x="347472" y="2176272"/>
            <a:ext cx="2596896" cy="36576"/>
          </a:xfrm>
          <a:prstGeom prst="rect">
            <a:avLst/>
          </a:prstGeom>
          <a:solidFill>
            <a:srgbClr val="E8F4F8"/>
          </a:solidFill>
          <a:ln/>
        </p:spPr>
        <p:txBody>
          <a:bodyPr/>
          <a:lstStyle/>
          <a:p>
            <a:endParaRPr lang="en-US"/>
          </a:p>
        </p:txBody>
      </p:sp>
      <p:sp>
        <p:nvSpPr>
          <p:cNvPr id="11" name="Text 9"/>
          <p:cNvSpPr/>
          <p:nvPr/>
        </p:nvSpPr>
        <p:spPr>
          <a:xfrm>
            <a:off x="347472" y="2240280"/>
            <a:ext cx="2596896" cy="530352"/>
          </a:xfrm>
          <a:prstGeom prst="rect">
            <a:avLst/>
          </a:prstGeom>
          <a:noFill/>
          <a:ln/>
        </p:spPr>
        <p:txBody>
          <a:bodyPr wrap="square" rtlCol="0" anchor="ctr"/>
          <a:lstStyle/>
          <a:p>
            <a:pPr marL="0" indent="0">
              <a:buNone/>
            </a:pPr>
            <a:r>
              <a:rPr lang="en-US" sz="950" dirty="0">
                <a:solidFill>
                  <a:schemeClr val="tx2">
                    <a:lumMod val="50000"/>
                  </a:schemeClr>
                </a:solidFill>
                <a:latin typeface="+mj-lt"/>
                <a:ea typeface="Calibri" pitchFamily="34" charset="-122"/>
                <a:cs typeface="Calibri" pitchFamily="34" charset="-120"/>
              </a:rPr>
              <a:t>Ministerial inventory matrix (as per SSA study)</a:t>
            </a:r>
            <a:endParaRPr lang="en-US" sz="950" dirty="0">
              <a:solidFill>
                <a:schemeClr val="tx2">
                  <a:lumMod val="50000"/>
                </a:schemeClr>
              </a:solidFill>
              <a:latin typeface="+mj-lt"/>
            </a:endParaRPr>
          </a:p>
        </p:txBody>
      </p:sp>
      <p:sp>
        <p:nvSpPr>
          <p:cNvPr id="12" name="Shape 10"/>
          <p:cNvSpPr/>
          <p:nvPr/>
        </p:nvSpPr>
        <p:spPr>
          <a:xfrm>
            <a:off x="3154680" y="1170432"/>
            <a:ext cx="2743200" cy="1664208"/>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solidFill>
                <a:schemeClr val="tx2">
                  <a:lumMod val="50000"/>
                </a:schemeClr>
              </a:solidFill>
              <a:latin typeface="+mj-lt"/>
            </a:endParaRPr>
          </a:p>
        </p:txBody>
      </p:sp>
      <p:sp>
        <p:nvSpPr>
          <p:cNvPr id="13" name="Shape 11"/>
          <p:cNvSpPr/>
          <p:nvPr/>
        </p:nvSpPr>
        <p:spPr>
          <a:xfrm>
            <a:off x="3154680" y="1170432"/>
            <a:ext cx="2743200" cy="320040"/>
          </a:xfrm>
          <a:prstGeom prst="rect">
            <a:avLst/>
          </a:prstGeom>
          <a:solidFill>
            <a:srgbClr val="92D050"/>
          </a:solidFill>
          <a:ln>
            <a:solidFill>
              <a:srgbClr val="92D050"/>
            </a:solidFill>
          </a:ln>
        </p:spPr>
        <p:style>
          <a:lnRef idx="0">
            <a:scrgbClr r="0" g="0" b="0"/>
          </a:lnRef>
          <a:fillRef idx="0">
            <a:scrgbClr r="0" g="0" b="0"/>
          </a:fillRef>
          <a:effectRef idx="0">
            <a:scrgbClr r="0" g="0" b="0"/>
          </a:effectRef>
          <a:fontRef idx="minor">
            <a:schemeClr val="lt1"/>
          </a:fontRef>
        </p:style>
        <p:txBody>
          <a:bodyPr/>
          <a:lstStyle/>
          <a:p>
            <a:endParaRPr lang="en-US"/>
          </a:p>
        </p:txBody>
      </p:sp>
      <p:sp>
        <p:nvSpPr>
          <p:cNvPr id="14" name="Text 12"/>
          <p:cNvSpPr/>
          <p:nvPr/>
        </p:nvSpPr>
        <p:spPr>
          <a:xfrm>
            <a:off x="3227832" y="1207008"/>
            <a:ext cx="2596896" cy="256032"/>
          </a:xfrm>
          <a:prstGeom prst="rect">
            <a:avLst/>
          </a:prstGeom>
          <a:noFill/>
          <a:ln/>
        </p:spPr>
        <p:txBody>
          <a:bodyPr wrap="square" lIns="0" tIns="0" rIns="0" bIns="0" rtlCol="0" anchor="ctr"/>
          <a:lstStyle/>
          <a:p>
            <a:pPr marL="0" indent="0">
              <a:buNone/>
            </a:pPr>
            <a:r>
              <a:rPr lang="en-US" sz="1100" b="1" dirty="0">
                <a:solidFill>
                  <a:schemeClr val="tx2">
                    <a:lumMod val="50000"/>
                  </a:schemeClr>
                </a:solidFill>
                <a:latin typeface="+mj-lt"/>
                <a:ea typeface="Calibri" pitchFamily="34" charset="-122"/>
                <a:cs typeface="Calibri" pitchFamily="34" charset="-120"/>
              </a:rPr>
              <a:t>2. Coordination Audit</a:t>
            </a:r>
            <a:endParaRPr lang="en-US" sz="1100" dirty="0">
              <a:solidFill>
                <a:schemeClr val="tx2">
                  <a:lumMod val="50000"/>
                </a:schemeClr>
              </a:solidFill>
              <a:latin typeface="+mj-lt"/>
            </a:endParaRPr>
          </a:p>
        </p:txBody>
      </p:sp>
      <p:sp>
        <p:nvSpPr>
          <p:cNvPr id="15" name="Text 13"/>
          <p:cNvSpPr/>
          <p:nvPr/>
        </p:nvSpPr>
        <p:spPr>
          <a:xfrm>
            <a:off x="3227832" y="1554480"/>
            <a:ext cx="2596896" cy="594360"/>
          </a:xfrm>
          <a:prstGeom prst="rect">
            <a:avLst/>
          </a:prstGeom>
          <a:noFill/>
          <a:ln/>
        </p:spPr>
        <p:txBody>
          <a:bodyPr wrap="square" rtlCol="0" anchor="ctr"/>
          <a:lstStyle/>
          <a:p>
            <a:pPr marL="0" indent="0">
              <a:buNone/>
            </a:pPr>
            <a:r>
              <a:rPr lang="en-US" sz="1050" i="1" dirty="0">
                <a:solidFill>
                  <a:schemeClr val="tx2">
                    <a:lumMod val="50000"/>
                  </a:schemeClr>
                </a:solidFill>
                <a:latin typeface="+mj-lt"/>
                <a:ea typeface="Calibri" pitchFamily="34" charset="-122"/>
                <a:cs typeface="Calibri" pitchFamily="34" charset="-120"/>
              </a:rPr>
              <a:t>What formal and informal mechanisms exist for cross-sector coordination?</a:t>
            </a:r>
            <a:endParaRPr lang="en-US" sz="1050" dirty="0">
              <a:solidFill>
                <a:schemeClr val="tx2">
                  <a:lumMod val="50000"/>
                </a:schemeClr>
              </a:solidFill>
              <a:latin typeface="+mj-lt"/>
            </a:endParaRPr>
          </a:p>
        </p:txBody>
      </p:sp>
      <p:sp>
        <p:nvSpPr>
          <p:cNvPr id="16" name="Shape 14"/>
          <p:cNvSpPr/>
          <p:nvPr/>
        </p:nvSpPr>
        <p:spPr>
          <a:xfrm>
            <a:off x="3227832" y="2176272"/>
            <a:ext cx="2596896" cy="36576"/>
          </a:xfrm>
          <a:prstGeom prst="rect">
            <a:avLst/>
          </a:prstGeom>
          <a:solidFill>
            <a:srgbClr val="E8F4F8"/>
          </a:solidFill>
          <a:ln/>
        </p:spPr>
        <p:txBody>
          <a:bodyPr/>
          <a:lstStyle/>
          <a:p>
            <a:endParaRPr lang="en-US"/>
          </a:p>
        </p:txBody>
      </p:sp>
      <p:sp>
        <p:nvSpPr>
          <p:cNvPr id="17" name="Text 15"/>
          <p:cNvSpPr/>
          <p:nvPr/>
        </p:nvSpPr>
        <p:spPr>
          <a:xfrm>
            <a:off x="3227832" y="2240280"/>
            <a:ext cx="2596896" cy="530352"/>
          </a:xfrm>
          <a:prstGeom prst="rect">
            <a:avLst/>
          </a:prstGeom>
          <a:noFill/>
          <a:ln/>
        </p:spPr>
        <p:txBody>
          <a:bodyPr wrap="square" rtlCol="0" anchor="ctr"/>
          <a:lstStyle/>
          <a:p>
            <a:pPr marL="0" indent="0">
              <a:buNone/>
            </a:pPr>
            <a:r>
              <a:rPr lang="en-US" sz="950" dirty="0">
                <a:solidFill>
                  <a:schemeClr val="tx2">
                    <a:lumMod val="50000"/>
                  </a:schemeClr>
                </a:solidFill>
                <a:latin typeface="+mj-lt"/>
                <a:cs typeface="Calibri" pitchFamily="34" charset="-120"/>
              </a:rPr>
              <a:t>Coordination spectrum assessment (from ad hoc to statutory)</a:t>
            </a:r>
          </a:p>
        </p:txBody>
      </p:sp>
      <p:sp>
        <p:nvSpPr>
          <p:cNvPr id="18" name="Shape 16"/>
          <p:cNvSpPr/>
          <p:nvPr/>
        </p:nvSpPr>
        <p:spPr>
          <a:xfrm>
            <a:off x="6035040" y="1170432"/>
            <a:ext cx="2743200" cy="1664208"/>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solidFill>
                <a:schemeClr val="tx2">
                  <a:lumMod val="50000"/>
                </a:schemeClr>
              </a:solidFill>
              <a:latin typeface="+mj-lt"/>
            </a:endParaRPr>
          </a:p>
        </p:txBody>
      </p:sp>
      <p:sp>
        <p:nvSpPr>
          <p:cNvPr id="19" name="Shape 17"/>
          <p:cNvSpPr/>
          <p:nvPr/>
        </p:nvSpPr>
        <p:spPr>
          <a:xfrm>
            <a:off x="6035040" y="1170432"/>
            <a:ext cx="2743200" cy="320040"/>
          </a:xfrm>
          <a:prstGeom prst="rect">
            <a:avLst/>
          </a:prstGeom>
          <a:solidFill>
            <a:schemeClr val="tx1">
              <a:lumMod val="20000"/>
              <a:lumOff val="80000"/>
            </a:schemeClr>
          </a:solidFill>
          <a:ln>
            <a:solidFill>
              <a:schemeClr val="tx1">
                <a:lumMod val="40000"/>
                <a:lumOff val="60000"/>
              </a:schemeClr>
            </a:solidFill>
          </a:ln>
        </p:spPr>
        <p:style>
          <a:lnRef idx="0">
            <a:scrgbClr r="0" g="0" b="0"/>
          </a:lnRef>
          <a:fillRef idx="0">
            <a:scrgbClr r="0" g="0" b="0"/>
          </a:fillRef>
          <a:effectRef idx="0">
            <a:scrgbClr r="0" g="0" b="0"/>
          </a:effectRef>
          <a:fontRef idx="minor">
            <a:schemeClr val="lt1"/>
          </a:fontRef>
        </p:style>
        <p:txBody>
          <a:bodyPr/>
          <a:lstStyle/>
          <a:p>
            <a:endParaRPr lang="en-US"/>
          </a:p>
        </p:txBody>
      </p:sp>
      <p:sp>
        <p:nvSpPr>
          <p:cNvPr id="20" name="Text 18"/>
          <p:cNvSpPr/>
          <p:nvPr/>
        </p:nvSpPr>
        <p:spPr>
          <a:xfrm>
            <a:off x="6108192" y="1207008"/>
            <a:ext cx="2596896" cy="256032"/>
          </a:xfrm>
          <a:prstGeom prst="rect">
            <a:avLst/>
          </a:prstGeom>
          <a:noFill/>
          <a:ln/>
        </p:spPr>
        <p:txBody>
          <a:bodyPr wrap="square" lIns="0" tIns="0" rIns="0" bIns="0" rtlCol="0" anchor="ctr"/>
          <a:lstStyle/>
          <a:p>
            <a:pPr marL="0" indent="0">
              <a:buNone/>
            </a:pPr>
            <a:r>
              <a:rPr lang="en-US" sz="1100" b="1" dirty="0">
                <a:solidFill>
                  <a:schemeClr val="tx2">
                    <a:lumMod val="50000"/>
                  </a:schemeClr>
                </a:solidFill>
                <a:latin typeface="+mj-lt"/>
                <a:ea typeface="Calibri" pitchFamily="34" charset="-122"/>
                <a:cs typeface="Calibri" pitchFamily="34" charset="-120"/>
              </a:rPr>
              <a:t>3. Planning Coherence</a:t>
            </a:r>
            <a:endParaRPr lang="en-US" sz="1100" dirty="0">
              <a:solidFill>
                <a:schemeClr val="tx2">
                  <a:lumMod val="50000"/>
                </a:schemeClr>
              </a:solidFill>
              <a:latin typeface="+mj-lt"/>
            </a:endParaRPr>
          </a:p>
        </p:txBody>
      </p:sp>
      <p:sp>
        <p:nvSpPr>
          <p:cNvPr id="21" name="Text 19"/>
          <p:cNvSpPr/>
          <p:nvPr/>
        </p:nvSpPr>
        <p:spPr>
          <a:xfrm>
            <a:off x="6108192" y="1554480"/>
            <a:ext cx="2596896" cy="594360"/>
          </a:xfrm>
          <a:prstGeom prst="rect">
            <a:avLst/>
          </a:prstGeom>
          <a:noFill/>
          <a:ln/>
        </p:spPr>
        <p:txBody>
          <a:bodyPr wrap="square" rtlCol="0" anchor="ctr"/>
          <a:lstStyle/>
          <a:p>
            <a:pPr marL="0" indent="0">
              <a:buNone/>
            </a:pPr>
            <a:r>
              <a:rPr lang="en-US" sz="1050" i="1" dirty="0">
                <a:solidFill>
                  <a:schemeClr val="tx2">
                    <a:lumMod val="50000"/>
                  </a:schemeClr>
                </a:solidFill>
                <a:latin typeface="+mj-lt"/>
                <a:ea typeface="Calibri" pitchFamily="34" charset="-122"/>
                <a:cs typeface="Calibri" pitchFamily="34" charset="-120"/>
              </a:rPr>
              <a:t>Are NDPs, sector strategies and NDCs aligned on nexus priorities?</a:t>
            </a:r>
            <a:endParaRPr lang="en-US" sz="1050" dirty="0">
              <a:solidFill>
                <a:schemeClr val="tx2">
                  <a:lumMod val="50000"/>
                </a:schemeClr>
              </a:solidFill>
              <a:latin typeface="+mj-lt"/>
            </a:endParaRPr>
          </a:p>
        </p:txBody>
      </p:sp>
      <p:sp>
        <p:nvSpPr>
          <p:cNvPr id="22" name="Shape 20"/>
          <p:cNvSpPr/>
          <p:nvPr/>
        </p:nvSpPr>
        <p:spPr>
          <a:xfrm>
            <a:off x="6108192" y="2176272"/>
            <a:ext cx="2596896" cy="36576"/>
          </a:xfrm>
          <a:prstGeom prst="rect">
            <a:avLst/>
          </a:prstGeom>
          <a:solidFill>
            <a:srgbClr val="E8F4F8"/>
          </a:solidFill>
          <a:ln/>
        </p:spPr>
        <p:txBody>
          <a:bodyPr/>
          <a:lstStyle/>
          <a:p>
            <a:endParaRPr lang="en-US"/>
          </a:p>
        </p:txBody>
      </p:sp>
      <p:sp>
        <p:nvSpPr>
          <p:cNvPr id="23" name="Text 21"/>
          <p:cNvSpPr/>
          <p:nvPr/>
        </p:nvSpPr>
        <p:spPr>
          <a:xfrm>
            <a:off x="6108192" y="2240280"/>
            <a:ext cx="2596896" cy="530352"/>
          </a:xfrm>
          <a:prstGeom prst="rect">
            <a:avLst/>
          </a:prstGeom>
          <a:noFill/>
          <a:ln/>
        </p:spPr>
        <p:txBody>
          <a:bodyPr wrap="square" rtlCol="0" anchor="ctr"/>
          <a:lstStyle/>
          <a:p>
            <a:pPr marL="0" indent="0">
              <a:buNone/>
            </a:pPr>
            <a:r>
              <a:rPr lang="en-US" sz="950" dirty="0">
                <a:solidFill>
                  <a:schemeClr val="tx2">
                    <a:lumMod val="50000"/>
                  </a:schemeClr>
                </a:solidFill>
                <a:latin typeface="+mj-lt"/>
                <a:ea typeface="Calibri" pitchFamily="34" charset="-122"/>
                <a:cs typeface="Calibri" pitchFamily="34" charset="-120"/>
              </a:rPr>
              <a:t>Policy coherence scoring rubric; SDG interlinkage analysis</a:t>
            </a:r>
            <a:endParaRPr lang="en-US" sz="950" dirty="0">
              <a:solidFill>
                <a:schemeClr val="tx2">
                  <a:lumMod val="50000"/>
                </a:schemeClr>
              </a:solidFill>
              <a:latin typeface="+mj-lt"/>
            </a:endParaRPr>
          </a:p>
        </p:txBody>
      </p:sp>
      <p:sp>
        <p:nvSpPr>
          <p:cNvPr id="24" name="Shape 22"/>
          <p:cNvSpPr/>
          <p:nvPr/>
        </p:nvSpPr>
        <p:spPr>
          <a:xfrm>
            <a:off x="274320" y="2999232"/>
            <a:ext cx="2743200" cy="1664208"/>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25" name="Shape 23"/>
          <p:cNvSpPr/>
          <p:nvPr/>
        </p:nvSpPr>
        <p:spPr>
          <a:xfrm>
            <a:off x="274320" y="2999232"/>
            <a:ext cx="2743200" cy="32004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a:p>
        </p:txBody>
      </p:sp>
      <p:sp>
        <p:nvSpPr>
          <p:cNvPr id="26" name="Text 24"/>
          <p:cNvSpPr/>
          <p:nvPr/>
        </p:nvSpPr>
        <p:spPr>
          <a:xfrm>
            <a:off x="347472" y="3035808"/>
            <a:ext cx="2596896" cy="256032"/>
          </a:xfrm>
          <a:prstGeom prst="rect">
            <a:avLst/>
          </a:prstGeom>
          <a:noFill/>
          <a:ln/>
        </p:spPr>
        <p:txBody>
          <a:bodyPr wrap="square" lIns="0" tIns="0" rIns="0" bIns="0" rtlCol="0" anchor="ctr"/>
          <a:lstStyle/>
          <a:p>
            <a:pPr marL="0" indent="0">
              <a:buNone/>
            </a:pPr>
            <a:r>
              <a:rPr lang="en-US" sz="1100" b="1" dirty="0">
                <a:solidFill>
                  <a:schemeClr val="tx2">
                    <a:lumMod val="50000"/>
                  </a:schemeClr>
                </a:solidFill>
                <a:latin typeface="+mj-lt"/>
                <a:ea typeface="Calibri" pitchFamily="34" charset="-122"/>
                <a:cs typeface="Calibri" pitchFamily="34" charset="-120"/>
              </a:rPr>
              <a:t>4. Finance Alignment</a:t>
            </a:r>
            <a:endParaRPr lang="en-US" sz="1100" dirty="0">
              <a:solidFill>
                <a:schemeClr val="tx2">
                  <a:lumMod val="50000"/>
                </a:schemeClr>
              </a:solidFill>
              <a:latin typeface="+mj-lt"/>
            </a:endParaRPr>
          </a:p>
        </p:txBody>
      </p:sp>
      <p:sp>
        <p:nvSpPr>
          <p:cNvPr id="27" name="Text 25"/>
          <p:cNvSpPr/>
          <p:nvPr/>
        </p:nvSpPr>
        <p:spPr>
          <a:xfrm>
            <a:off x="347472" y="3383280"/>
            <a:ext cx="2596896" cy="594360"/>
          </a:xfrm>
          <a:prstGeom prst="rect">
            <a:avLst/>
          </a:prstGeom>
          <a:noFill/>
          <a:ln/>
        </p:spPr>
        <p:txBody>
          <a:bodyPr wrap="square" rtlCol="0" anchor="ctr"/>
          <a:lstStyle/>
          <a:p>
            <a:pPr marL="0" indent="0">
              <a:buNone/>
            </a:pPr>
            <a:r>
              <a:rPr lang="en-US" sz="1050" i="1" dirty="0">
                <a:solidFill>
                  <a:schemeClr val="tx2">
                    <a:lumMod val="50000"/>
                  </a:schemeClr>
                </a:solidFill>
                <a:latin typeface="+mj-lt"/>
                <a:ea typeface="Calibri" pitchFamily="34" charset="-122"/>
                <a:cs typeface="Calibri" pitchFamily="34" charset="-120"/>
              </a:rPr>
              <a:t>Are budget lines and financing instruments designed for integrated investment?</a:t>
            </a:r>
            <a:endParaRPr lang="en-US" sz="1050" dirty="0">
              <a:solidFill>
                <a:schemeClr val="tx2">
                  <a:lumMod val="50000"/>
                </a:schemeClr>
              </a:solidFill>
              <a:latin typeface="+mj-lt"/>
            </a:endParaRPr>
          </a:p>
        </p:txBody>
      </p:sp>
      <p:sp>
        <p:nvSpPr>
          <p:cNvPr id="28" name="Shape 26"/>
          <p:cNvSpPr/>
          <p:nvPr/>
        </p:nvSpPr>
        <p:spPr>
          <a:xfrm>
            <a:off x="347472" y="4005072"/>
            <a:ext cx="2596896" cy="36576"/>
          </a:xfrm>
          <a:prstGeom prst="rect">
            <a:avLst/>
          </a:prstGeom>
          <a:solidFill>
            <a:srgbClr val="E8F4F8"/>
          </a:solidFill>
          <a:ln/>
        </p:spPr>
        <p:txBody>
          <a:bodyPr/>
          <a:lstStyle/>
          <a:p>
            <a:endParaRPr lang="en-US"/>
          </a:p>
        </p:txBody>
      </p:sp>
      <p:sp>
        <p:nvSpPr>
          <p:cNvPr id="29" name="Text 27"/>
          <p:cNvSpPr/>
          <p:nvPr/>
        </p:nvSpPr>
        <p:spPr>
          <a:xfrm>
            <a:off x="347472" y="4069080"/>
            <a:ext cx="2596896" cy="530352"/>
          </a:xfrm>
          <a:prstGeom prst="rect">
            <a:avLst/>
          </a:prstGeom>
          <a:noFill/>
          <a:ln/>
        </p:spPr>
        <p:txBody>
          <a:bodyPr wrap="square" rtlCol="0" anchor="ctr"/>
          <a:lstStyle/>
          <a:p>
            <a:pPr marL="0" indent="0">
              <a:buNone/>
            </a:pPr>
            <a:r>
              <a:rPr lang="en-US" sz="950" dirty="0">
                <a:solidFill>
                  <a:schemeClr val="tx2">
                    <a:lumMod val="50000"/>
                  </a:schemeClr>
                </a:solidFill>
                <a:latin typeface="+mj-lt"/>
                <a:ea typeface="Calibri" pitchFamily="34" charset="-122"/>
                <a:cs typeface="Calibri" pitchFamily="34" charset="-120"/>
              </a:rPr>
              <a:t>Nexus investment screening tool (SADC model); TOSSD tagging</a:t>
            </a:r>
            <a:endParaRPr lang="en-US" sz="950" dirty="0">
              <a:solidFill>
                <a:schemeClr val="tx2">
                  <a:lumMod val="50000"/>
                </a:schemeClr>
              </a:solidFill>
              <a:latin typeface="+mj-lt"/>
            </a:endParaRPr>
          </a:p>
        </p:txBody>
      </p:sp>
      <p:sp>
        <p:nvSpPr>
          <p:cNvPr id="30" name="Shape 28"/>
          <p:cNvSpPr/>
          <p:nvPr/>
        </p:nvSpPr>
        <p:spPr>
          <a:xfrm>
            <a:off x="3154680" y="2999232"/>
            <a:ext cx="2743200" cy="1664208"/>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31" name="Shape 29"/>
          <p:cNvSpPr/>
          <p:nvPr/>
        </p:nvSpPr>
        <p:spPr>
          <a:xfrm>
            <a:off x="3154680" y="2999232"/>
            <a:ext cx="2743200" cy="320040"/>
          </a:xfrm>
          <a:prstGeom prst="rect">
            <a:avLst/>
          </a:prstGeom>
          <a:solidFill>
            <a:srgbClr val="9999FF"/>
          </a:solidFill>
          <a:ln>
            <a:solidFill>
              <a:srgbClr val="9999FF"/>
            </a:solidFill>
          </a:ln>
        </p:spPr>
        <p:style>
          <a:lnRef idx="0">
            <a:scrgbClr r="0" g="0" b="0"/>
          </a:lnRef>
          <a:fillRef idx="0">
            <a:scrgbClr r="0" g="0" b="0"/>
          </a:fillRef>
          <a:effectRef idx="0">
            <a:scrgbClr r="0" g="0" b="0"/>
          </a:effectRef>
          <a:fontRef idx="minor">
            <a:schemeClr val="lt1"/>
          </a:fontRef>
        </p:style>
        <p:txBody>
          <a:bodyPr/>
          <a:lstStyle/>
          <a:p>
            <a:endParaRPr lang="en-US"/>
          </a:p>
        </p:txBody>
      </p:sp>
      <p:sp>
        <p:nvSpPr>
          <p:cNvPr id="32" name="Text 30"/>
          <p:cNvSpPr/>
          <p:nvPr/>
        </p:nvSpPr>
        <p:spPr>
          <a:xfrm>
            <a:off x="3227832" y="3035808"/>
            <a:ext cx="2596896" cy="256032"/>
          </a:xfrm>
          <a:prstGeom prst="rect">
            <a:avLst/>
          </a:prstGeom>
          <a:noFill/>
          <a:ln/>
        </p:spPr>
        <p:txBody>
          <a:bodyPr wrap="square" lIns="0" tIns="0" rIns="0" bIns="0" rtlCol="0" anchor="ctr"/>
          <a:lstStyle/>
          <a:p>
            <a:pPr marL="0" indent="0">
              <a:buNone/>
            </a:pPr>
            <a:r>
              <a:rPr lang="en-US" sz="1100" b="1" dirty="0">
                <a:solidFill>
                  <a:schemeClr val="tx2">
                    <a:lumMod val="50000"/>
                  </a:schemeClr>
                </a:solidFill>
                <a:latin typeface="+mj-lt"/>
                <a:ea typeface="Calibri" pitchFamily="34" charset="-122"/>
                <a:cs typeface="Calibri" pitchFamily="34" charset="-120"/>
              </a:rPr>
              <a:t>5. Stakeholder Inclusion</a:t>
            </a:r>
            <a:endParaRPr lang="en-US" sz="1100" dirty="0">
              <a:solidFill>
                <a:schemeClr val="tx2">
                  <a:lumMod val="50000"/>
                </a:schemeClr>
              </a:solidFill>
              <a:latin typeface="+mj-lt"/>
            </a:endParaRPr>
          </a:p>
        </p:txBody>
      </p:sp>
      <p:sp>
        <p:nvSpPr>
          <p:cNvPr id="33" name="Text 31"/>
          <p:cNvSpPr/>
          <p:nvPr/>
        </p:nvSpPr>
        <p:spPr>
          <a:xfrm>
            <a:off x="3227832" y="3383280"/>
            <a:ext cx="2596896" cy="594360"/>
          </a:xfrm>
          <a:prstGeom prst="rect">
            <a:avLst/>
          </a:prstGeom>
          <a:noFill/>
          <a:ln/>
        </p:spPr>
        <p:txBody>
          <a:bodyPr wrap="square" rtlCol="0" anchor="ctr"/>
          <a:lstStyle/>
          <a:p>
            <a:pPr marL="0" indent="0">
              <a:buNone/>
            </a:pPr>
            <a:r>
              <a:rPr lang="en-US" sz="1050" i="1" dirty="0">
                <a:solidFill>
                  <a:schemeClr val="tx2">
                    <a:lumMod val="50000"/>
                  </a:schemeClr>
                </a:solidFill>
                <a:latin typeface="+mj-lt"/>
                <a:ea typeface="Calibri" pitchFamily="34" charset="-122"/>
                <a:cs typeface="Calibri" pitchFamily="34" charset="-120"/>
              </a:rPr>
              <a:t>Are marginalised groups (women, youth, indigenous) meaningfully engaged?</a:t>
            </a:r>
            <a:endParaRPr lang="en-US" sz="1050" dirty="0">
              <a:solidFill>
                <a:schemeClr val="tx2">
                  <a:lumMod val="50000"/>
                </a:schemeClr>
              </a:solidFill>
              <a:latin typeface="+mj-lt"/>
            </a:endParaRPr>
          </a:p>
        </p:txBody>
      </p:sp>
      <p:sp>
        <p:nvSpPr>
          <p:cNvPr id="34" name="Shape 32"/>
          <p:cNvSpPr/>
          <p:nvPr/>
        </p:nvSpPr>
        <p:spPr>
          <a:xfrm>
            <a:off x="3227832" y="4005072"/>
            <a:ext cx="2596896" cy="36576"/>
          </a:xfrm>
          <a:prstGeom prst="rect">
            <a:avLst/>
          </a:prstGeom>
          <a:solidFill>
            <a:srgbClr val="E8F4F8"/>
          </a:solidFill>
          <a:ln/>
        </p:spPr>
        <p:txBody>
          <a:bodyPr/>
          <a:lstStyle/>
          <a:p>
            <a:endParaRPr lang="en-US">
              <a:solidFill>
                <a:schemeClr val="tx2">
                  <a:lumMod val="50000"/>
                </a:schemeClr>
              </a:solidFill>
              <a:latin typeface="+mj-lt"/>
            </a:endParaRPr>
          </a:p>
        </p:txBody>
      </p:sp>
      <p:sp>
        <p:nvSpPr>
          <p:cNvPr id="35" name="Text 33"/>
          <p:cNvSpPr/>
          <p:nvPr/>
        </p:nvSpPr>
        <p:spPr>
          <a:xfrm>
            <a:off x="3227832" y="4069080"/>
            <a:ext cx="2596896" cy="530352"/>
          </a:xfrm>
          <a:prstGeom prst="rect">
            <a:avLst/>
          </a:prstGeom>
          <a:noFill/>
          <a:ln/>
        </p:spPr>
        <p:txBody>
          <a:bodyPr wrap="square" rtlCol="0" anchor="ctr"/>
          <a:lstStyle/>
          <a:p>
            <a:pPr marL="0" indent="0">
              <a:buNone/>
            </a:pPr>
            <a:r>
              <a:rPr lang="en-US" sz="950" dirty="0">
                <a:solidFill>
                  <a:schemeClr val="tx2">
                    <a:lumMod val="50000"/>
                  </a:schemeClr>
                </a:solidFill>
                <a:latin typeface="+mj-lt"/>
                <a:ea typeface="Calibri" pitchFamily="34" charset="-122"/>
                <a:cs typeface="Calibri" pitchFamily="34" charset="-120"/>
              </a:rPr>
              <a:t>Participation quality index; FPIC compliance review</a:t>
            </a:r>
            <a:endParaRPr lang="en-US" sz="950" dirty="0">
              <a:solidFill>
                <a:schemeClr val="tx2">
                  <a:lumMod val="50000"/>
                </a:schemeClr>
              </a:solidFill>
              <a:latin typeface="+mj-lt"/>
            </a:endParaRPr>
          </a:p>
        </p:txBody>
      </p:sp>
      <p:sp>
        <p:nvSpPr>
          <p:cNvPr id="36" name="Shape 34"/>
          <p:cNvSpPr/>
          <p:nvPr/>
        </p:nvSpPr>
        <p:spPr>
          <a:xfrm>
            <a:off x="6035040" y="2999232"/>
            <a:ext cx="2743200" cy="1664208"/>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37" name="Shape 35"/>
          <p:cNvSpPr/>
          <p:nvPr/>
        </p:nvSpPr>
        <p:spPr>
          <a:xfrm>
            <a:off x="6035040" y="2999232"/>
            <a:ext cx="2743200" cy="320040"/>
          </a:xfrm>
          <a:prstGeom prst="rect">
            <a:avLst/>
          </a:prstGeom>
          <a:solidFill>
            <a:srgbClr val="FF9999"/>
          </a:solidFill>
          <a:ln>
            <a:solidFill>
              <a:srgbClr val="FF6699"/>
            </a:solidFill>
          </a:ln>
        </p:spPr>
        <p:style>
          <a:lnRef idx="0">
            <a:scrgbClr r="0" g="0" b="0"/>
          </a:lnRef>
          <a:fillRef idx="0">
            <a:scrgbClr r="0" g="0" b="0"/>
          </a:fillRef>
          <a:effectRef idx="0">
            <a:scrgbClr r="0" g="0" b="0"/>
          </a:effectRef>
          <a:fontRef idx="minor">
            <a:schemeClr val="lt1"/>
          </a:fontRef>
        </p:style>
        <p:txBody>
          <a:bodyPr/>
          <a:lstStyle/>
          <a:p>
            <a:endParaRPr lang="en-US"/>
          </a:p>
        </p:txBody>
      </p:sp>
      <p:sp>
        <p:nvSpPr>
          <p:cNvPr id="38" name="Text 36"/>
          <p:cNvSpPr/>
          <p:nvPr/>
        </p:nvSpPr>
        <p:spPr>
          <a:xfrm>
            <a:off x="6108192" y="3035808"/>
            <a:ext cx="2596896" cy="256032"/>
          </a:xfrm>
          <a:prstGeom prst="rect">
            <a:avLst/>
          </a:prstGeom>
          <a:noFill/>
          <a:ln/>
        </p:spPr>
        <p:txBody>
          <a:bodyPr wrap="square" lIns="0" tIns="0" rIns="0" bIns="0" rtlCol="0" anchor="ctr"/>
          <a:lstStyle/>
          <a:p>
            <a:pPr marL="0" indent="0">
              <a:buNone/>
            </a:pPr>
            <a:r>
              <a:rPr lang="en-US" sz="1100" b="1" dirty="0">
                <a:solidFill>
                  <a:schemeClr val="tx2">
                    <a:lumMod val="50000"/>
                  </a:schemeClr>
                </a:solidFill>
                <a:latin typeface="+mj-lt"/>
                <a:ea typeface="Calibri" pitchFamily="34" charset="-122"/>
                <a:cs typeface="Calibri" pitchFamily="34" charset="-120"/>
              </a:rPr>
              <a:t>6. Monitoring &amp; Accountability</a:t>
            </a:r>
            <a:endParaRPr lang="en-US" sz="1100" dirty="0">
              <a:solidFill>
                <a:schemeClr val="tx2">
                  <a:lumMod val="50000"/>
                </a:schemeClr>
              </a:solidFill>
              <a:latin typeface="+mj-lt"/>
            </a:endParaRPr>
          </a:p>
        </p:txBody>
      </p:sp>
      <p:sp>
        <p:nvSpPr>
          <p:cNvPr id="39" name="Text 37"/>
          <p:cNvSpPr/>
          <p:nvPr/>
        </p:nvSpPr>
        <p:spPr>
          <a:xfrm>
            <a:off x="6108192" y="3383280"/>
            <a:ext cx="2596896" cy="594360"/>
          </a:xfrm>
          <a:prstGeom prst="rect">
            <a:avLst/>
          </a:prstGeom>
          <a:noFill/>
          <a:ln/>
        </p:spPr>
        <p:txBody>
          <a:bodyPr wrap="square" rtlCol="0" anchor="ctr"/>
          <a:lstStyle/>
          <a:p>
            <a:pPr marL="0" indent="0">
              <a:buNone/>
            </a:pPr>
            <a:r>
              <a:rPr lang="en-US" sz="1050" i="1" dirty="0">
                <a:solidFill>
                  <a:schemeClr val="tx2">
                    <a:lumMod val="50000"/>
                  </a:schemeClr>
                </a:solidFill>
                <a:latin typeface="+mj-lt"/>
                <a:ea typeface="Calibri" pitchFamily="34" charset="-122"/>
                <a:cs typeface="Calibri" pitchFamily="34" charset="-120"/>
              </a:rPr>
              <a:t>Are nexus outcomes tracked across sectors with shared indicators?</a:t>
            </a:r>
            <a:endParaRPr lang="en-US" sz="1050" dirty="0">
              <a:solidFill>
                <a:schemeClr val="tx2">
                  <a:lumMod val="50000"/>
                </a:schemeClr>
              </a:solidFill>
              <a:latin typeface="+mj-lt"/>
            </a:endParaRPr>
          </a:p>
        </p:txBody>
      </p:sp>
      <p:sp>
        <p:nvSpPr>
          <p:cNvPr id="40" name="Shape 38"/>
          <p:cNvSpPr/>
          <p:nvPr/>
        </p:nvSpPr>
        <p:spPr>
          <a:xfrm>
            <a:off x="6108192" y="4005072"/>
            <a:ext cx="2596896" cy="36576"/>
          </a:xfrm>
          <a:prstGeom prst="rect">
            <a:avLst/>
          </a:prstGeom>
          <a:solidFill>
            <a:srgbClr val="E8F4F8"/>
          </a:solidFill>
          <a:ln/>
        </p:spPr>
        <p:txBody>
          <a:bodyPr/>
          <a:lstStyle/>
          <a:p>
            <a:endParaRPr lang="en-US"/>
          </a:p>
        </p:txBody>
      </p:sp>
      <p:sp>
        <p:nvSpPr>
          <p:cNvPr id="41" name="Text 39"/>
          <p:cNvSpPr/>
          <p:nvPr/>
        </p:nvSpPr>
        <p:spPr>
          <a:xfrm>
            <a:off x="6108192" y="4069080"/>
            <a:ext cx="2596896" cy="530352"/>
          </a:xfrm>
          <a:prstGeom prst="rect">
            <a:avLst/>
          </a:prstGeom>
          <a:noFill/>
          <a:ln/>
        </p:spPr>
        <p:txBody>
          <a:bodyPr wrap="square" rtlCol="0" anchor="ctr"/>
          <a:lstStyle/>
          <a:p>
            <a:pPr marL="0" indent="0">
              <a:buNone/>
            </a:pPr>
            <a:r>
              <a:rPr lang="en-US" sz="950" dirty="0">
                <a:solidFill>
                  <a:schemeClr val="tx2">
                    <a:lumMod val="50000"/>
                  </a:schemeClr>
                </a:solidFill>
                <a:latin typeface="+mj-lt"/>
                <a:ea typeface="Calibri" pitchFamily="34" charset="-122"/>
                <a:cs typeface="Calibri" pitchFamily="34" charset="-120"/>
              </a:rPr>
              <a:t>Joint monitoring framework; CLEWs scenario modelling for baselines</a:t>
            </a:r>
            <a:endParaRPr lang="en-US" sz="950" dirty="0">
              <a:solidFill>
                <a:schemeClr val="tx2">
                  <a:lumMod val="50000"/>
                </a:schemeClr>
              </a:solidFill>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365760" y="91440"/>
            <a:ext cx="8412480" cy="475488"/>
          </a:xfrm>
          <a:prstGeom prst="rect">
            <a:avLst/>
          </a:prstGeom>
          <a:noFill/>
          <a:ln/>
        </p:spPr>
        <p:txBody>
          <a:bodyPr wrap="square" lIns="0" tIns="0" rIns="0" bIns="0" rtlCol="0" anchor="ctr"/>
          <a:lstStyle/>
          <a:p>
            <a:pPr marL="0" indent="0">
              <a:buNone/>
            </a:pPr>
            <a:r>
              <a:rPr lang="en-US" sz="1800" b="1" dirty="0">
                <a:solidFill>
                  <a:schemeClr val="tx2">
                    <a:lumMod val="50000"/>
                  </a:schemeClr>
                </a:solidFill>
                <a:latin typeface="+mj-lt"/>
                <a:ea typeface="Georgia" pitchFamily="34" charset="-122"/>
                <a:cs typeface="Georgia" pitchFamily="34" charset="-120"/>
              </a:rPr>
              <a:t>Discussion Questions &amp; Module Assignment</a:t>
            </a:r>
            <a:endParaRPr lang="en-US" sz="1800" dirty="0">
              <a:solidFill>
                <a:schemeClr val="tx2">
                  <a:lumMod val="50000"/>
                </a:schemeClr>
              </a:solidFill>
              <a:latin typeface="+mj-lt"/>
            </a:endParaRPr>
          </a:p>
        </p:txBody>
      </p:sp>
      <p:sp>
        <p:nvSpPr>
          <p:cNvPr id="5" name="Shape 3"/>
          <p:cNvSpPr/>
          <p:nvPr/>
        </p:nvSpPr>
        <p:spPr>
          <a:xfrm>
            <a:off x="274320" y="822960"/>
            <a:ext cx="5029200" cy="3863340"/>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6" name="Shape 4"/>
          <p:cNvSpPr/>
          <p:nvPr/>
        </p:nvSpPr>
        <p:spPr>
          <a:xfrm>
            <a:off x="274320" y="822960"/>
            <a:ext cx="5029200" cy="347472"/>
          </a:xfrm>
          <a:prstGeom prst="rect">
            <a:avLst/>
          </a:prstGeom>
          <a:solidFill>
            <a:srgbClr val="0070C0"/>
          </a:solidFill>
          <a:ln/>
        </p:spPr>
        <p:txBody>
          <a:bodyPr/>
          <a:lstStyle/>
          <a:p>
            <a:endParaRPr lang="en-US"/>
          </a:p>
        </p:txBody>
      </p:sp>
      <p:sp>
        <p:nvSpPr>
          <p:cNvPr id="7" name="Text 5"/>
          <p:cNvSpPr/>
          <p:nvPr/>
        </p:nvSpPr>
        <p:spPr>
          <a:xfrm>
            <a:off x="365760" y="850392"/>
            <a:ext cx="4846320" cy="27432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DISCUSSION QUESTIONS</a:t>
            </a:r>
            <a:endParaRPr lang="en-US" sz="1200" dirty="0"/>
          </a:p>
        </p:txBody>
      </p:sp>
      <p:sp>
        <p:nvSpPr>
          <p:cNvPr id="8" name="Text 6"/>
          <p:cNvSpPr/>
          <p:nvPr/>
        </p:nvSpPr>
        <p:spPr>
          <a:xfrm>
            <a:off x="365760" y="1623060"/>
            <a:ext cx="4754880" cy="2697480"/>
          </a:xfrm>
          <a:prstGeom prst="rect">
            <a:avLst/>
          </a:prstGeom>
          <a:noFill/>
          <a:ln/>
        </p:spPr>
        <p:txBody>
          <a:bodyPr wrap="square" rtlCol="0" anchor="ctr"/>
          <a:lstStyle/>
          <a:p>
            <a:pPr marL="228600" indent="-228600">
              <a:spcAft>
                <a:spcPts val="800"/>
              </a:spcAft>
              <a:buAutoNum type="arabicPeriod"/>
            </a:pPr>
            <a:r>
              <a:rPr lang="en-US" sz="1200" dirty="0">
                <a:solidFill>
                  <a:schemeClr val="tx2">
                    <a:lumMod val="50000"/>
                  </a:schemeClr>
                </a:solidFill>
                <a:latin typeface="+mj-lt"/>
                <a:ea typeface="Calibri" pitchFamily="34" charset="-122"/>
                <a:cs typeface="Calibri" pitchFamily="34" charset="-120"/>
              </a:rPr>
              <a:t>Why does public governance matter for Water-Energy-Food systems and resource security?</a:t>
            </a:r>
            <a:endParaRPr lang="en-US" sz="1200" dirty="0">
              <a:solidFill>
                <a:schemeClr val="tx2">
                  <a:lumMod val="50000"/>
                </a:schemeClr>
              </a:solidFill>
              <a:latin typeface="+mj-lt"/>
              <a:ea typeface="Calibri" pitchFamily="34" charset="-122"/>
            </a:endParaRPr>
          </a:p>
          <a:p>
            <a:pPr marL="228600" indent="-228600">
              <a:spcAft>
                <a:spcPts val="800"/>
              </a:spcAft>
              <a:buAutoNum type="arabicPeriod"/>
            </a:pPr>
            <a:r>
              <a:rPr lang="en-US" sz="1200" dirty="0">
                <a:solidFill>
                  <a:schemeClr val="tx2">
                    <a:lumMod val="50000"/>
                  </a:schemeClr>
                </a:solidFill>
                <a:latin typeface="+mj-lt"/>
                <a:ea typeface="Calibri" pitchFamily="34" charset="-122"/>
                <a:cs typeface="Calibri" pitchFamily="34" charset="-120"/>
              </a:rPr>
              <a:t>Which </a:t>
            </a:r>
            <a:r>
              <a:rPr lang="en-US" sz="1200" b="1" dirty="0">
                <a:solidFill>
                  <a:schemeClr val="tx2">
                    <a:lumMod val="50000"/>
                  </a:schemeClr>
                </a:solidFill>
                <a:latin typeface="+mj-lt"/>
                <a:ea typeface="Calibri" pitchFamily="34" charset="-122"/>
                <a:cs typeface="Calibri" pitchFamily="34" charset="-120"/>
              </a:rPr>
              <a:t>coordination mechanism </a:t>
            </a:r>
            <a:r>
              <a:rPr lang="en-US" sz="1200" dirty="0">
                <a:solidFill>
                  <a:schemeClr val="tx2">
                    <a:lumMod val="50000"/>
                  </a:schemeClr>
                </a:solidFill>
                <a:latin typeface="+mj-lt"/>
                <a:ea typeface="Calibri" pitchFamily="34" charset="-122"/>
                <a:cs typeface="Calibri" pitchFamily="34" charset="-120"/>
              </a:rPr>
              <a:t>is most appropriate for your country context, and what are the enabling conditions for establishing it?</a:t>
            </a:r>
            <a:endParaRPr lang="en-US" sz="1200" dirty="0">
              <a:solidFill>
                <a:schemeClr val="tx2">
                  <a:lumMod val="50000"/>
                </a:schemeClr>
              </a:solidFill>
              <a:latin typeface="+mj-lt"/>
              <a:ea typeface="Calibri" pitchFamily="34" charset="-122"/>
            </a:endParaRPr>
          </a:p>
          <a:p>
            <a:pPr marL="228600" indent="-228600">
              <a:spcAft>
                <a:spcPts val="800"/>
              </a:spcAft>
              <a:buAutoNum type="arabicPeriod"/>
            </a:pPr>
            <a:r>
              <a:rPr lang="en-US" sz="1200" dirty="0">
                <a:solidFill>
                  <a:schemeClr val="tx2">
                    <a:lumMod val="50000"/>
                  </a:schemeClr>
                </a:solidFill>
                <a:latin typeface="+mj-lt"/>
                <a:ea typeface="Calibri" pitchFamily="34" charset="-122"/>
                <a:cs typeface="Calibri" pitchFamily="34" charset="-120"/>
              </a:rPr>
              <a:t>For some countries the WEF Nexus is essential for rural development and access to water-energy-food security. </a:t>
            </a:r>
            <a:r>
              <a:rPr lang="en-US" sz="1200" b="1" dirty="0">
                <a:solidFill>
                  <a:schemeClr val="tx2">
                    <a:lumMod val="50000"/>
                  </a:schemeClr>
                </a:solidFill>
                <a:latin typeface="+mj-lt"/>
                <a:ea typeface="Calibri" pitchFamily="34" charset="-122"/>
                <a:cs typeface="Calibri" pitchFamily="34" charset="-120"/>
              </a:rPr>
              <a:t>If you were a minister of water or energy, </a:t>
            </a:r>
            <a:r>
              <a:rPr lang="en-US" sz="1200" dirty="0">
                <a:solidFill>
                  <a:schemeClr val="tx2">
                    <a:lumMod val="50000"/>
                  </a:schemeClr>
                </a:solidFill>
                <a:latin typeface="+mj-lt"/>
                <a:ea typeface="Calibri" pitchFamily="34" charset="-122"/>
                <a:cs typeface="Calibri" pitchFamily="34" charset="-120"/>
              </a:rPr>
              <a:t>how would you design a </a:t>
            </a:r>
            <a:r>
              <a:rPr lang="en-US" sz="1200" b="1" dirty="0">
                <a:solidFill>
                  <a:schemeClr val="tx2">
                    <a:lumMod val="50000"/>
                  </a:schemeClr>
                </a:solidFill>
                <a:latin typeface="+mj-lt"/>
                <a:ea typeface="Calibri" pitchFamily="34" charset="-122"/>
                <a:cs typeface="Calibri" pitchFamily="34" charset="-120"/>
              </a:rPr>
              <a:t>stakeholder engagement process </a:t>
            </a:r>
            <a:r>
              <a:rPr lang="en-US" sz="1200" dirty="0">
                <a:solidFill>
                  <a:schemeClr val="tx2">
                    <a:lumMod val="50000"/>
                  </a:schemeClr>
                </a:solidFill>
                <a:latin typeface="+mj-lt"/>
                <a:ea typeface="Calibri" pitchFamily="34" charset="-122"/>
                <a:cs typeface="Calibri" pitchFamily="34" charset="-120"/>
              </a:rPr>
              <a:t>for a nexus initiative that includes meaningful participation from women farmers, rural decisionmakers, and youth entrepreneurs?</a:t>
            </a:r>
          </a:p>
          <a:p>
            <a:pPr marL="228600" indent="-228600">
              <a:spcAft>
                <a:spcPts val="800"/>
              </a:spcAft>
              <a:buAutoNum type="arabicPeriod"/>
            </a:pPr>
            <a:r>
              <a:rPr lang="en-US" sz="1200" dirty="0">
                <a:solidFill>
                  <a:schemeClr val="tx2">
                    <a:lumMod val="50000"/>
                  </a:schemeClr>
                </a:solidFill>
                <a:latin typeface="+mj-lt"/>
                <a:ea typeface="Calibri" pitchFamily="34" charset="-122"/>
                <a:cs typeface="Calibri" pitchFamily="34" charset="-120"/>
              </a:rPr>
              <a:t>If you were a minister of water in a least developed country with 40% of the national budget comprised of development assistance, how would you finance progress on water-energy-food applying the nexus governance and points in the module?</a:t>
            </a:r>
            <a:endParaRPr lang="en-US" sz="1200" dirty="0">
              <a:solidFill>
                <a:schemeClr val="tx2">
                  <a:lumMod val="50000"/>
                </a:schemeClr>
              </a:solidFill>
              <a:latin typeface="+mj-lt"/>
            </a:endParaRPr>
          </a:p>
        </p:txBody>
      </p:sp>
      <p:sp>
        <p:nvSpPr>
          <p:cNvPr id="9" name="Shape 7"/>
          <p:cNvSpPr/>
          <p:nvPr/>
        </p:nvSpPr>
        <p:spPr>
          <a:xfrm>
            <a:off x="5532120" y="822959"/>
            <a:ext cx="3291840" cy="3863339"/>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10" name="Shape 8"/>
          <p:cNvSpPr/>
          <p:nvPr/>
        </p:nvSpPr>
        <p:spPr>
          <a:xfrm>
            <a:off x="5532120" y="822960"/>
            <a:ext cx="3291840" cy="347472"/>
          </a:xfrm>
          <a:prstGeom prst="rect">
            <a:avLst/>
          </a:prstGeom>
          <a:solidFill>
            <a:srgbClr val="00B050"/>
          </a:solidFill>
          <a:ln/>
        </p:spPr>
        <p:txBody>
          <a:bodyPr/>
          <a:lstStyle/>
          <a:p>
            <a:endParaRPr lang="en-US"/>
          </a:p>
        </p:txBody>
      </p:sp>
      <p:sp>
        <p:nvSpPr>
          <p:cNvPr id="11" name="Text 9"/>
          <p:cNvSpPr/>
          <p:nvPr/>
        </p:nvSpPr>
        <p:spPr>
          <a:xfrm>
            <a:off x="5623560" y="850392"/>
            <a:ext cx="3108960" cy="274320"/>
          </a:xfrm>
          <a:prstGeom prst="rect">
            <a:avLst/>
          </a:prstGeom>
          <a:noFill/>
          <a:ln/>
        </p:spPr>
        <p:txBody>
          <a:bodyPr wrap="square" lIns="0" tIns="0" rIns="0" bIns="0" rtlCol="0" anchor="ctr"/>
          <a:lstStyle/>
          <a:p>
            <a:pPr marL="0" indent="0">
              <a:buNone/>
            </a:pPr>
            <a:r>
              <a:rPr lang="en-US" sz="1200" b="1" dirty="0">
                <a:solidFill>
                  <a:schemeClr val="bg1"/>
                </a:solidFill>
                <a:latin typeface="Calibri" pitchFamily="34" charset="0"/>
                <a:ea typeface="Calibri" pitchFamily="34" charset="-122"/>
                <a:cs typeface="Calibri" pitchFamily="34" charset="-120"/>
              </a:rPr>
              <a:t>APPLYING KNOWLEDGE: MODULE ASSIGNMENT</a:t>
            </a:r>
            <a:endParaRPr lang="en-US" sz="1200" dirty="0">
              <a:solidFill>
                <a:schemeClr val="bg1"/>
              </a:solidFill>
            </a:endParaRPr>
          </a:p>
        </p:txBody>
      </p:sp>
      <p:sp>
        <p:nvSpPr>
          <p:cNvPr id="12" name="Text 10"/>
          <p:cNvSpPr/>
          <p:nvPr/>
        </p:nvSpPr>
        <p:spPr>
          <a:xfrm>
            <a:off x="5623560" y="1243584"/>
            <a:ext cx="3108960" cy="2697480"/>
          </a:xfrm>
          <a:prstGeom prst="rect">
            <a:avLst/>
          </a:prstGeom>
          <a:noFill/>
          <a:ln/>
        </p:spPr>
        <p:txBody>
          <a:bodyPr wrap="square" rtlCol="0" anchor="ctr"/>
          <a:lstStyle/>
          <a:p>
            <a:pPr marL="0" indent="0">
              <a:buNone/>
            </a:pPr>
            <a:r>
              <a:rPr lang="en-US" sz="1100" b="1" dirty="0">
                <a:solidFill>
                  <a:schemeClr val="tx2">
                    <a:lumMod val="50000"/>
                  </a:schemeClr>
                </a:solidFill>
                <a:latin typeface="+mj-lt"/>
                <a:ea typeface="Calibri" pitchFamily="34" charset="-122"/>
                <a:cs typeface="Calibri" pitchFamily="34" charset="-120"/>
              </a:rPr>
              <a:t>OPTIONAL ASSIGNMENT
</a:t>
            </a:r>
            <a:r>
              <a:rPr lang="en-US" sz="1100" dirty="0">
                <a:solidFill>
                  <a:schemeClr val="tx2">
                    <a:lumMod val="50000"/>
                  </a:schemeClr>
                </a:solidFill>
                <a:latin typeface="+mj-lt"/>
                <a:ea typeface="Calibri" pitchFamily="34" charset="-122"/>
                <a:cs typeface="Calibri" pitchFamily="34" charset="-120"/>
              </a:rPr>
              <a:t>Select a country of your choice. Using the 6-dimension Nexus Governance Assessment Framework from Slide 13:
</a:t>
            </a:r>
            <a:r>
              <a:rPr lang="en-US" sz="1100" b="1" dirty="0">
                <a:solidFill>
                  <a:schemeClr val="tx2">
                    <a:lumMod val="50000"/>
                  </a:schemeClr>
                </a:solidFill>
                <a:latin typeface="+mj-lt"/>
                <a:ea typeface="Calibri" pitchFamily="34" charset="-122"/>
                <a:cs typeface="Calibri" pitchFamily="34" charset="-120"/>
              </a:rPr>
              <a:t>(1) </a:t>
            </a:r>
            <a:r>
              <a:rPr lang="en-US" sz="1100" dirty="0">
                <a:solidFill>
                  <a:schemeClr val="tx2">
                    <a:lumMod val="50000"/>
                  </a:schemeClr>
                </a:solidFill>
                <a:latin typeface="+mj-lt"/>
                <a:ea typeface="Calibri" pitchFamily="34" charset="-122"/>
                <a:cs typeface="Calibri" pitchFamily="34" charset="-120"/>
              </a:rPr>
              <a:t>Map ministerial mandates across WEF sectors
</a:t>
            </a:r>
            <a:r>
              <a:rPr lang="en-US" sz="1100" b="1" dirty="0">
                <a:solidFill>
                  <a:schemeClr val="tx2">
                    <a:lumMod val="50000"/>
                  </a:schemeClr>
                </a:solidFill>
                <a:latin typeface="+mj-lt"/>
                <a:ea typeface="Calibri" pitchFamily="34" charset="-122"/>
                <a:cs typeface="Calibri" pitchFamily="34" charset="-120"/>
              </a:rPr>
              <a:t>(2) </a:t>
            </a:r>
            <a:r>
              <a:rPr lang="en-US" sz="1100" dirty="0">
                <a:solidFill>
                  <a:schemeClr val="tx2">
                    <a:lumMod val="50000"/>
                  </a:schemeClr>
                </a:solidFill>
                <a:latin typeface="+mj-lt"/>
                <a:ea typeface="Calibri" pitchFamily="34" charset="-122"/>
                <a:cs typeface="Calibri" pitchFamily="34" charset="-120"/>
              </a:rPr>
              <a:t>Identify any coordination mechanism in use
</a:t>
            </a:r>
            <a:r>
              <a:rPr lang="en-US" sz="1100" b="1" dirty="0">
                <a:solidFill>
                  <a:schemeClr val="tx2">
                    <a:lumMod val="50000"/>
                  </a:schemeClr>
                </a:solidFill>
                <a:latin typeface="+mj-lt"/>
                <a:ea typeface="Calibri" pitchFamily="34" charset="-122"/>
                <a:cs typeface="Calibri" pitchFamily="34" charset="-120"/>
              </a:rPr>
              <a:t>(3) </a:t>
            </a:r>
            <a:r>
              <a:rPr lang="en-US" sz="1100" dirty="0">
                <a:solidFill>
                  <a:schemeClr val="tx2">
                    <a:lumMod val="50000"/>
                  </a:schemeClr>
                </a:solidFill>
                <a:latin typeface="+mj-lt"/>
                <a:ea typeface="Calibri" pitchFamily="34" charset="-122"/>
                <a:cs typeface="Calibri" pitchFamily="34" charset="-120"/>
              </a:rPr>
              <a:t>Assess one gap and propose a concrete institutional reform – how would you reduce ministerial overlaps?</a:t>
            </a:r>
            <a:r>
              <a:rPr lang="en-US" sz="1050" dirty="0">
                <a:solidFill>
                  <a:schemeClr val="tx2">
                    <a:lumMod val="50000"/>
                  </a:schemeClr>
                </a:solidFill>
                <a:latin typeface="+mj-lt"/>
                <a:ea typeface="Calibri" pitchFamily="34" charset="-122"/>
                <a:cs typeface="Calibri" pitchFamily="34" charset="-120"/>
              </a:rPr>
              <a:t>
</a:t>
            </a:r>
            <a:endParaRPr lang="en-US" sz="1050" dirty="0">
              <a:solidFill>
                <a:schemeClr val="tx2">
                  <a:lumMod val="50000"/>
                </a:schemeClr>
              </a:solidFill>
              <a:latin typeface="+mj-lt"/>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8"/>
          <p:cNvSpPr/>
          <p:nvPr/>
        </p:nvSpPr>
        <p:spPr>
          <a:xfrm>
            <a:off x="139625" y="805864"/>
            <a:ext cx="320040" cy="365760"/>
          </a:xfrm>
          <a:prstGeom prst="rect">
            <a:avLst/>
          </a:prstGeom>
          <a:noFill/>
          <a:ln/>
        </p:spPr>
        <p:txBody>
          <a:bodyPr wrap="square" rtlCol="0" anchor="ctr"/>
          <a:lstStyle/>
          <a:p>
            <a:pPr marL="0" indent="0">
              <a:buNone/>
            </a:pPr>
            <a:r>
              <a:rPr lang="en-US" sz="1600" b="1" dirty="0">
                <a:solidFill>
                  <a:srgbClr val="009EDB"/>
                </a:solidFill>
                <a:latin typeface="Calibri" pitchFamily="34" charset="0"/>
                <a:ea typeface="Calibri" pitchFamily="34" charset="-122"/>
                <a:cs typeface="Calibri" pitchFamily="34" charset="-120"/>
              </a:rPr>
              <a:t>①</a:t>
            </a:r>
            <a:endParaRPr lang="en-US" sz="1600" dirty="0"/>
          </a:p>
        </p:txBody>
      </p:sp>
      <p:sp>
        <p:nvSpPr>
          <p:cNvPr id="11" name="Text 9"/>
          <p:cNvSpPr/>
          <p:nvPr/>
        </p:nvSpPr>
        <p:spPr>
          <a:xfrm>
            <a:off x="545127" y="829517"/>
            <a:ext cx="3611880" cy="320040"/>
          </a:xfrm>
          <a:prstGeom prst="rect">
            <a:avLst/>
          </a:prstGeom>
          <a:noFill/>
          <a:ln/>
        </p:spPr>
        <p:txBody>
          <a:bodyPr wrap="square" rtlCol="0" anchor="ctr"/>
          <a:lstStyle/>
          <a:p>
            <a:pPr marL="0" indent="0">
              <a:buNone/>
            </a:pPr>
            <a:r>
              <a:rPr lang="en-US" sz="1200" b="1" dirty="0">
                <a:solidFill>
                  <a:srgbClr val="1A3A5C"/>
                </a:solidFill>
                <a:latin typeface="+mj-lt"/>
                <a:ea typeface="Calibri" pitchFamily="34" charset="-122"/>
                <a:cs typeface="Calibri" pitchFamily="34" charset="-120"/>
              </a:rPr>
              <a:t>Break the silos in climate and public finance.</a:t>
            </a:r>
            <a:endParaRPr lang="en-US" sz="1200" dirty="0">
              <a:latin typeface="+mj-lt"/>
            </a:endParaRPr>
          </a:p>
        </p:txBody>
      </p:sp>
      <p:sp>
        <p:nvSpPr>
          <p:cNvPr id="12" name="Text 10"/>
          <p:cNvSpPr/>
          <p:nvPr/>
        </p:nvSpPr>
        <p:spPr>
          <a:xfrm>
            <a:off x="139625" y="1217605"/>
            <a:ext cx="3941064" cy="658368"/>
          </a:xfrm>
          <a:prstGeom prst="rect">
            <a:avLst/>
          </a:prstGeom>
          <a:noFill/>
          <a:ln/>
        </p:spPr>
        <p:txBody>
          <a:bodyPr wrap="square" rtlCol="0" anchor="ctr"/>
          <a:lstStyle/>
          <a:p>
            <a:pPr marL="0" indent="0">
              <a:buNone/>
            </a:pPr>
            <a:r>
              <a:rPr lang="en-US" sz="1050" dirty="0">
                <a:solidFill>
                  <a:schemeClr val="tx2">
                    <a:lumMod val="50000"/>
                  </a:schemeClr>
                </a:solidFill>
                <a:latin typeface="+mj-lt"/>
                <a:ea typeface="Calibri" pitchFamily="34" charset="-122"/>
                <a:cs typeface="Calibri" pitchFamily="34" charset="-120"/>
              </a:rPr>
              <a:t>Africa receives only 23% of its NDC investment needs. Finance flows to water, energy, and food sectors in isolation, forfeiting critical multiplier effects. Expenditure can be optimized through nexus.</a:t>
            </a:r>
            <a:endParaRPr lang="en-US" sz="1050" dirty="0">
              <a:solidFill>
                <a:schemeClr val="tx2">
                  <a:lumMod val="50000"/>
                </a:schemeClr>
              </a:solidFill>
              <a:latin typeface="+mj-lt"/>
            </a:endParaRPr>
          </a:p>
        </p:txBody>
      </p:sp>
      <p:sp>
        <p:nvSpPr>
          <p:cNvPr id="15" name="Text 13"/>
          <p:cNvSpPr/>
          <p:nvPr/>
        </p:nvSpPr>
        <p:spPr>
          <a:xfrm>
            <a:off x="4789342" y="830180"/>
            <a:ext cx="320040" cy="365760"/>
          </a:xfrm>
          <a:prstGeom prst="rect">
            <a:avLst/>
          </a:prstGeom>
          <a:noFill/>
          <a:ln/>
        </p:spPr>
        <p:txBody>
          <a:bodyPr wrap="square" rtlCol="0" anchor="ctr"/>
          <a:lstStyle/>
          <a:p>
            <a:pPr marL="0" indent="0">
              <a:buNone/>
            </a:pPr>
            <a:r>
              <a:rPr lang="en-US" sz="1600" b="1" dirty="0">
                <a:solidFill>
                  <a:srgbClr val="00897B"/>
                </a:solidFill>
                <a:latin typeface="Calibri" pitchFamily="34" charset="0"/>
                <a:ea typeface="Calibri" pitchFamily="34" charset="-122"/>
                <a:cs typeface="Calibri" pitchFamily="34" charset="-120"/>
              </a:rPr>
              <a:t>②</a:t>
            </a:r>
            <a:endParaRPr lang="en-US" sz="1600" dirty="0"/>
          </a:p>
        </p:txBody>
      </p:sp>
      <p:sp>
        <p:nvSpPr>
          <p:cNvPr id="16" name="Text 14"/>
          <p:cNvSpPr/>
          <p:nvPr/>
        </p:nvSpPr>
        <p:spPr>
          <a:xfrm>
            <a:off x="5200823" y="875900"/>
            <a:ext cx="3729961" cy="320040"/>
          </a:xfrm>
          <a:prstGeom prst="rect">
            <a:avLst/>
          </a:prstGeom>
          <a:noFill/>
          <a:ln/>
        </p:spPr>
        <p:txBody>
          <a:bodyPr wrap="square" rtlCol="0" anchor="ctr"/>
          <a:lstStyle/>
          <a:p>
            <a:r>
              <a:rPr lang="en-US" sz="1200" b="1" dirty="0">
                <a:solidFill>
                  <a:srgbClr val="1A3A5C"/>
                </a:solidFill>
                <a:ea typeface="Calibri" pitchFamily="34" charset="-122"/>
                <a:cs typeface="Calibri" pitchFamily="34" charset="-120"/>
              </a:rPr>
              <a:t>To maximize impact ensure </a:t>
            </a:r>
            <a:r>
              <a:rPr lang="en-US" sz="1200" b="1" u="sng" dirty="0">
                <a:solidFill>
                  <a:srgbClr val="1A3A5C"/>
                </a:solidFill>
                <a:ea typeface="Calibri" pitchFamily="34" charset="-122"/>
                <a:cs typeface="Calibri" pitchFamily="34" charset="-120"/>
              </a:rPr>
              <a:t>localized focus. </a:t>
            </a:r>
            <a:br>
              <a:rPr lang="en-US" sz="1200" b="1" dirty="0">
                <a:solidFill>
                  <a:srgbClr val="1A3A5C"/>
                </a:solidFill>
                <a:ea typeface="Calibri" pitchFamily="34" charset="-122"/>
                <a:cs typeface="Calibri" pitchFamily="34" charset="-120"/>
              </a:rPr>
            </a:br>
            <a:r>
              <a:rPr lang="en-US" sz="1200" b="1" u="sng" dirty="0">
                <a:solidFill>
                  <a:srgbClr val="1A3A5C"/>
                </a:solidFill>
                <a:ea typeface="Calibri" pitchFamily="34" charset="-122"/>
                <a:cs typeface="Calibri" pitchFamily="34" charset="-120"/>
              </a:rPr>
              <a:t>Direct to needs </a:t>
            </a:r>
            <a:r>
              <a:rPr lang="en-US" sz="1200" b="1" dirty="0">
                <a:solidFill>
                  <a:srgbClr val="1A3A5C"/>
                </a:solidFill>
                <a:ea typeface="Calibri" pitchFamily="34" charset="-122"/>
                <a:cs typeface="Calibri" pitchFamily="34" charset="-120"/>
              </a:rPr>
              <a:t>essential with </a:t>
            </a:r>
            <a:r>
              <a:rPr lang="en-US" sz="1200" b="1" u="sng" dirty="0">
                <a:solidFill>
                  <a:srgbClr val="1A3A5C"/>
                </a:solidFill>
                <a:ea typeface="Calibri" pitchFamily="34" charset="-122"/>
                <a:cs typeface="Calibri" pitchFamily="34" charset="-120"/>
              </a:rPr>
              <a:t>targeting</a:t>
            </a:r>
            <a:r>
              <a:rPr lang="en-US" sz="1200" b="1" dirty="0">
                <a:solidFill>
                  <a:srgbClr val="1A3A5C"/>
                </a:solidFill>
                <a:ea typeface="Calibri" pitchFamily="34" charset="-122"/>
                <a:cs typeface="Calibri" pitchFamily="34" charset="-120"/>
              </a:rPr>
              <a:t> women, youth, smallholders or vulnerable areas.</a:t>
            </a:r>
            <a:endParaRPr lang="en-US" sz="1200" dirty="0"/>
          </a:p>
        </p:txBody>
      </p:sp>
      <p:sp>
        <p:nvSpPr>
          <p:cNvPr id="20" name="Text 18"/>
          <p:cNvSpPr/>
          <p:nvPr/>
        </p:nvSpPr>
        <p:spPr>
          <a:xfrm>
            <a:off x="175674" y="2404933"/>
            <a:ext cx="320040" cy="365760"/>
          </a:xfrm>
          <a:prstGeom prst="rect">
            <a:avLst/>
          </a:prstGeom>
          <a:noFill/>
          <a:ln/>
        </p:spPr>
        <p:txBody>
          <a:bodyPr wrap="square" rtlCol="0" anchor="ctr"/>
          <a:lstStyle/>
          <a:p>
            <a:pPr marL="0" indent="0">
              <a:buNone/>
            </a:pPr>
            <a:r>
              <a:rPr lang="en-US" sz="1600" b="1" dirty="0">
                <a:solidFill>
                  <a:srgbClr val="1565C0"/>
                </a:solidFill>
                <a:latin typeface="Calibri" pitchFamily="34" charset="0"/>
                <a:ea typeface="Calibri" pitchFamily="34" charset="-122"/>
                <a:cs typeface="Calibri" pitchFamily="34" charset="-120"/>
              </a:rPr>
              <a:t>③</a:t>
            </a:r>
            <a:endParaRPr lang="en-US" sz="1600" dirty="0"/>
          </a:p>
        </p:txBody>
      </p:sp>
      <p:sp>
        <p:nvSpPr>
          <p:cNvPr id="21" name="Text 19"/>
          <p:cNvSpPr/>
          <p:nvPr/>
        </p:nvSpPr>
        <p:spPr>
          <a:xfrm>
            <a:off x="714640" y="2696958"/>
            <a:ext cx="3941064" cy="320040"/>
          </a:xfrm>
          <a:prstGeom prst="rect">
            <a:avLst/>
          </a:prstGeom>
          <a:noFill/>
          <a:ln/>
        </p:spPr>
        <p:txBody>
          <a:bodyPr wrap="square" rtlCol="0" anchor="ctr"/>
          <a:lstStyle/>
          <a:p>
            <a:pPr marL="0" indent="0">
              <a:buNone/>
            </a:pPr>
            <a:endParaRPr lang="en-US" sz="1200" dirty="0">
              <a:latin typeface="+mj-lt"/>
            </a:endParaRPr>
          </a:p>
        </p:txBody>
      </p:sp>
      <p:sp>
        <p:nvSpPr>
          <p:cNvPr id="22" name="Text 20"/>
          <p:cNvSpPr/>
          <p:nvPr/>
        </p:nvSpPr>
        <p:spPr>
          <a:xfrm>
            <a:off x="4818888" y="1258186"/>
            <a:ext cx="3941064" cy="658368"/>
          </a:xfrm>
          <a:prstGeom prst="rect">
            <a:avLst/>
          </a:prstGeom>
          <a:noFill/>
          <a:ln/>
        </p:spPr>
        <p:txBody>
          <a:bodyPr wrap="square" rtlCol="0" anchor="ctr"/>
          <a:lstStyle/>
          <a:p>
            <a:pPr marL="0" indent="0">
              <a:buNone/>
            </a:pPr>
            <a:r>
              <a:rPr lang="en-US" sz="1050" dirty="0">
                <a:solidFill>
                  <a:schemeClr val="tx2">
                    <a:lumMod val="50000"/>
                  </a:schemeClr>
                </a:solidFill>
                <a:latin typeface="+mj-lt"/>
                <a:ea typeface="Calibri" pitchFamily="34" charset="-122"/>
                <a:cs typeface="Calibri" pitchFamily="34" charset="-120"/>
              </a:rPr>
              <a:t>Climate finance must reach women, youth and smallholder farmers, both primary resource managers and primary climate victims and yield greatest impacts across SDGs</a:t>
            </a:r>
            <a:endParaRPr lang="en-US" sz="1050" dirty="0">
              <a:solidFill>
                <a:schemeClr val="tx2">
                  <a:lumMod val="50000"/>
                </a:schemeClr>
              </a:solidFill>
              <a:latin typeface="+mj-lt"/>
            </a:endParaRPr>
          </a:p>
        </p:txBody>
      </p:sp>
      <p:sp>
        <p:nvSpPr>
          <p:cNvPr id="25" name="Text 23"/>
          <p:cNvSpPr/>
          <p:nvPr/>
        </p:nvSpPr>
        <p:spPr>
          <a:xfrm>
            <a:off x="4789342" y="2372702"/>
            <a:ext cx="320040" cy="365760"/>
          </a:xfrm>
          <a:prstGeom prst="rect">
            <a:avLst/>
          </a:prstGeom>
          <a:noFill/>
          <a:ln/>
        </p:spPr>
        <p:txBody>
          <a:bodyPr wrap="square" rtlCol="0" anchor="ctr"/>
          <a:lstStyle/>
          <a:p>
            <a:pPr marL="0" indent="0">
              <a:buNone/>
            </a:pPr>
            <a:r>
              <a:rPr lang="en-US" sz="1600" b="1" dirty="0">
                <a:solidFill>
                  <a:srgbClr val="4CAF50"/>
                </a:solidFill>
                <a:latin typeface="Calibri" pitchFamily="34" charset="0"/>
                <a:ea typeface="Calibri" pitchFamily="34" charset="-122"/>
                <a:cs typeface="Calibri" pitchFamily="34" charset="-120"/>
              </a:rPr>
              <a:t>④</a:t>
            </a:r>
            <a:endParaRPr lang="en-US" sz="1600" dirty="0"/>
          </a:p>
        </p:txBody>
      </p:sp>
      <p:sp>
        <p:nvSpPr>
          <p:cNvPr id="26" name="Text 24"/>
          <p:cNvSpPr/>
          <p:nvPr/>
        </p:nvSpPr>
        <p:spPr>
          <a:xfrm>
            <a:off x="641837" y="2452537"/>
            <a:ext cx="3611880" cy="320040"/>
          </a:xfrm>
          <a:prstGeom prst="rect">
            <a:avLst/>
          </a:prstGeom>
          <a:noFill/>
          <a:ln/>
        </p:spPr>
        <p:txBody>
          <a:bodyPr wrap="square" rtlCol="0" anchor="ctr"/>
          <a:lstStyle/>
          <a:p>
            <a:pPr marL="0" indent="0">
              <a:buNone/>
            </a:pPr>
            <a:r>
              <a:rPr lang="en-US" sz="1200" b="1" dirty="0">
                <a:solidFill>
                  <a:srgbClr val="1A3A5C"/>
                </a:solidFill>
                <a:latin typeface="+mj-lt"/>
                <a:ea typeface="Calibri" pitchFamily="34" charset="-122"/>
                <a:cs typeface="Calibri" pitchFamily="34" charset="-120"/>
              </a:rPr>
              <a:t>Blended finance and results-based mechanisms are essential.</a:t>
            </a:r>
            <a:endParaRPr lang="en-US" sz="1200" dirty="0">
              <a:latin typeface="+mj-lt"/>
            </a:endParaRPr>
          </a:p>
        </p:txBody>
      </p:sp>
      <p:sp>
        <p:nvSpPr>
          <p:cNvPr id="27" name="Text 25"/>
          <p:cNvSpPr/>
          <p:nvPr/>
        </p:nvSpPr>
        <p:spPr>
          <a:xfrm>
            <a:off x="215943" y="2911330"/>
            <a:ext cx="3941064" cy="658368"/>
          </a:xfrm>
          <a:prstGeom prst="rect">
            <a:avLst/>
          </a:prstGeom>
          <a:noFill/>
          <a:ln/>
        </p:spPr>
        <p:txBody>
          <a:bodyPr wrap="square" rtlCol="0" anchor="ctr"/>
          <a:lstStyle/>
          <a:p>
            <a:pPr marL="0" indent="0">
              <a:buNone/>
            </a:pPr>
            <a:r>
              <a:rPr lang="en-US" sz="1050" dirty="0">
                <a:solidFill>
                  <a:schemeClr val="tx2">
                    <a:lumMod val="50000"/>
                  </a:schemeClr>
                </a:solidFill>
                <a:latin typeface="+mj-lt"/>
                <a:ea typeface="Calibri" pitchFamily="34" charset="-122"/>
                <a:cs typeface="Calibri" pitchFamily="34" charset="-120"/>
              </a:rPr>
              <a:t>Green bonds, payment-for-ecosystem-services, and PPPs must be scaled specifically for nexus projects, with standardised multi-sector valuation frameworks – working across ministries bridging budget silos</a:t>
            </a:r>
            <a:endParaRPr lang="en-US" sz="1050" dirty="0">
              <a:solidFill>
                <a:schemeClr val="tx2">
                  <a:lumMod val="50000"/>
                </a:schemeClr>
              </a:solidFill>
              <a:latin typeface="+mj-lt"/>
            </a:endParaRPr>
          </a:p>
        </p:txBody>
      </p:sp>
      <p:sp>
        <p:nvSpPr>
          <p:cNvPr id="35" name="Text 33"/>
          <p:cNvSpPr/>
          <p:nvPr/>
        </p:nvSpPr>
        <p:spPr>
          <a:xfrm>
            <a:off x="200951" y="4071320"/>
            <a:ext cx="320040" cy="365760"/>
          </a:xfrm>
          <a:prstGeom prst="rect">
            <a:avLst/>
          </a:prstGeom>
          <a:noFill/>
          <a:ln/>
        </p:spPr>
        <p:txBody>
          <a:bodyPr wrap="square" rtlCol="0" anchor="ctr"/>
          <a:lstStyle/>
          <a:p>
            <a:pPr marL="0" indent="0">
              <a:buNone/>
            </a:pPr>
            <a:r>
              <a:rPr lang="en-US" sz="1600" b="1" dirty="0">
                <a:solidFill>
                  <a:srgbClr val="F9A825"/>
                </a:solidFill>
                <a:latin typeface="Calibri" pitchFamily="34" charset="0"/>
                <a:ea typeface="Calibri" pitchFamily="34" charset="-122"/>
                <a:cs typeface="Calibri" pitchFamily="34" charset="-120"/>
              </a:rPr>
              <a:t>⑤</a:t>
            </a:r>
            <a:endParaRPr lang="en-US" sz="1600" dirty="0"/>
          </a:p>
        </p:txBody>
      </p:sp>
      <p:sp>
        <p:nvSpPr>
          <p:cNvPr id="37" name="Text 35"/>
          <p:cNvSpPr/>
          <p:nvPr/>
        </p:nvSpPr>
        <p:spPr>
          <a:xfrm>
            <a:off x="429768" y="3767328"/>
            <a:ext cx="8330184" cy="658368"/>
          </a:xfrm>
          <a:prstGeom prst="rect">
            <a:avLst/>
          </a:prstGeom>
          <a:noFill/>
          <a:ln/>
        </p:spPr>
        <p:txBody>
          <a:bodyPr wrap="square" rtlCol="0" anchor="ctr"/>
          <a:lstStyle/>
          <a:p>
            <a:pPr marL="0" indent="0">
              <a:buNone/>
            </a:pPr>
            <a:endParaRPr lang="en-US" sz="950" dirty="0"/>
          </a:p>
        </p:txBody>
      </p:sp>
      <p:sp>
        <p:nvSpPr>
          <p:cNvPr id="40" name="Text 19">
            <a:extLst>
              <a:ext uri="{FF2B5EF4-FFF2-40B4-BE49-F238E27FC236}">
                <a16:creationId xmlns:a16="http://schemas.microsoft.com/office/drawing/2014/main" id="{A358A5DE-88A6-F1CD-7870-6B1D2B9B3025}"/>
              </a:ext>
            </a:extLst>
          </p:cNvPr>
          <p:cNvSpPr/>
          <p:nvPr/>
        </p:nvSpPr>
        <p:spPr>
          <a:xfrm>
            <a:off x="5243020" y="2470001"/>
            <a:ext cx="3941064" cy="320040"/>
          </a:xfrm>
          <a:prstGeom prst="rect">
            <a:avLst/>
          </a:prstGeom>
          <a:noFill/>
          <a:ln/>
        </p:spPr>
        <p:txBody>
          <a:bodyPr wrap="square" rtlCol="0" anchor="ctr"/>
          <a:lstStyle/>
          <a:p>
            <a:r>
              <a:rPr lang="en-US" sz="1200" b="1" dirty="0">
                <a:solidFill>
                  <a:srgbClr val="FF0000"/>
                </a:solidFill>
                <a:latin typeface="+mj-lt"/>
                <a:ea typeface="Calibri" pitchFamily="34" charset="-122"/>
                <a:cs typeface="Calibri" pitchFamily="34" charset="-120"/>
              </a:rPr>
              <a:t>At regional level – bridge Continental plans and finance on water, energy, food </a:t>
            </a:r>
          </a:p>
          <a:p>
            <a:pPr marL="0" indent="0">
              <a:buNone/>
            </a:pPr>
            <a:endParaRPr lang="en-US" sz="1050" dirty="0">
              <a:solidFill>
                <a:srgbClr val="FF0000"/>
              </a:solidFill>
            </a:endParaRPr>
          </a:p>
        </p:txBody>
      </p:sp>
      <p:sp>
        <p:nvSpPr>
          <p:cNvPr id="42" name="TextBox 41">
            <a:extLst>
              <a:ext uri="{FF2B5EF4-FFF2-40B4-BE49-F238E27FC236}">
                <a16:creationId xmlns:a16="http://schemas.microsoft.com/office/drawing/2014/main" id="{08915787-76C5-3086-63EA-345982770914}"/>
              </a:ext>
            </a:extLst>
          </p:cNvPr>
          <p:cNvSpPr txBox="1"/>
          <p:nvPr/>
        </p:nvSpPr>
        <p:spPr>
          <a:xfrm>
            <a:off x="83704" y="100502"/>
            <a:ext cx="4572000" cy="400110"/>
          </a:xfrm>
          <a:prstGeom prst="rect">
            <a:avLst/>
          </a:prstGeom>
          <a:noFill/>
        </p:spPr>
        <p:txBody>
          <a:bodyPr wrap="square">
            <a:spAutoFit/>
          </a:bodyPr>
          <a:lstStyle/>
          <a:p>
            <a:pPr marL="0" indent="0">
              <a:buNone/>
            </a:pPr>
            <a:r>
              <a:rPr lang="en-US" sz="2000" b="1" dirty="0">
                <a:solidFill>
                  <a:schemeClr val="tx2">
                    <a:lumMod val="50000"/>
                  </a:schemeClr>
                </a:solidFill>
                <a:latin typeface="+mj-lt"/>
                <a:ea typeface="Georgia" pitchFamily="34" charset="-122"/>
                <a:cs typeface="Georgia" pitchFamily="34" charset="-120"/>
              </a:rPr>
              <a:t>Key messages</a:t>
            </a:r>
            <a:endParaRPr lang="en-US" sz="2000" dirty="0">
              <a:solidFill>
                <a:schemeClr val="tx2">
                  <a:lumMod val="50000"/>
                </a:schemeClr>
              </a:solidFill>
              <a:latin typeface="+mj-lt"/>
            </a:endParaRPr>
          </a:p>
        </p:txBody>
      </p:sp>
      <p:pic>
        <p:nvPicPr>
          <p:cNvPr id="2050" name="Picture 2" descr="2026 UN Water Conference">
            <a:extLst>
              <a:ext uri="{FF2B5EF4-FFF2-40B4-BE49-F238E27FC236}">
                <a16:creationId xmlns:a16="http://schemas.microsoft.com/office/drawing/2014/main" id="{A35B6AED-3184-CC88-9A54-57ABA240A2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345" b="27234"/>
          <a:stretch>
            <a:fillRect/>
          </a:stretch>
        </p:blipFill>
        <p:spPr bwMode="auto">
          <a:xfrm>
            <a:off x="4138147" y="4269842"/>
            <a:ext cx="4188168" cy="88102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FD374470-41C0-C5DB-B221-32E14759C6B7}"/>
              </a:ext>
            </a:extLst>
          </p:cNvPr>
          <p:cNvPicPr>
            <a:picLocks noChangeAspect="1"/>
          </p:cNvPicPr>
          <p:nvPr/>
        </p:nvPicPr>
        <p:blipFill>
          <a:blip r:embed="rId4"/>
          <a:stretch>
            <a:fillRect/>
          </a:stretch>
        </p:blipFill>
        <p:spPr>
          <a:xfrm>
            <a:off x="994413" y="4425606"/>
            <a:ext cx="2970918" cy="829185"/>
          </a:xfrm>
          <a:prstGeom prst="rect">
            <a:avLst/>
          </a:prstGeom>
        </p:spPr>
      </p:pic>
      <p:sp>
        <p:nvSpPr>
          <p:cNvPr id="45" name="Text 25">
            <a:extLst>
              <a:ext uri="{FF2B5EF4-FFF2-40B4-BE49-F238E27FC236}">
                <a16:creationId xmlns:a16="http://schemas.microsoft.com/office/drawing/2014/main" id="{ED976F39-6001-D3F7-711A-20A55EA63ED3}"/>
              </a:ext>
            </a:extLst>
          </p:cNvPr>
          <p:cNvSpPr/>
          <p:nvPr/>
        </p:nvSpPr>
        <p:spPr>
          <a:xfrm>
            <a:off x="4818888" y="3094603"/>
            <a:ext cx="3941064" cy="658368"/>
          </a:xfrm>
          <a:prstGeom prst="rect">
            <a:avLst/>
          </a:prstGeom>
          <a:noFill/>
          <a:ln/>
        </p:spPr>
        <p:txBody>
          <a:bodyPr wrap="square" rtlCol="0" anchor="ctr"/>
          <a:lstStyle/>
          <a:p>
            <a:pPr fontAlgn="base"/>
            <a:r>
              <a:rPr lang="en-US" sz="1050" dirty="0"/>
              <a:t>- </a:t>
            </a:r>
            <a:r>
              <a:rPr lang="en-US" sz="1050" b="1" dirty="0"/>
              <a:t>The Continental Africa Water Investment Programme (AIP)  </a:t>
            </a:r>
            <a:r>
              <a:rPr lang="en-US" sz="1050" dirty="0"/>
              <a:t>raise US$30 billion annually by 2030 for water security and sustainable sanitation</a:t>
            </a:r>
          </a:p>
          <a:p>
            <a:pPr fontAlgn="base"/>
            <a:r>
              <a:rPr lang="en-US" sz="1050" dirty="0"/>
              <a:t>- </a:t>
            </a:r>
            <a:r>
              <a:rPr lang="en-US" sz="1050" b="1" dirty="0"/>
              <a:t>African Continental Master Plan (CMP) </a:t>
            </a:r>
            <a:r>
              <a:rPr lang="en-US" sz="1050" dirty="0"/>
              <a:t>collaborative strategy for single connected African electricity market</a:t>
            </a:r>
          </a:p>
          <a:p>
            <a:pPr fontAlgn="base"/>
            <a:r>
              <a:rPr lang="en-US" sz="1050" b="1" dirty="0"/>
              <a:t>- AU 10-year CAADP Strategy and Action Plan (2026–2035)</a:t>
            </a:r>
            <a:r>
              <a:rPr lang="en-US" sz="1050" dirty="0"/>
              <a:t> adopted 2025 Kampala Summit for agrifood systems</a:t>
            </a:r>
          </a:p>
          <a:p>
            <a:pPr marL="0" indent="0">
              <a:buNone/>
            </a:pPr>
            <a:endParaRPr lang="en-US" sz="1050" dirty="0">
              <a:solidFill>
                <a:schemeClr val="tx2">
                  <a:lumMod val="50000"/>
                </a:schemeClr>
              </a:solidFill>
              <a:latin typeface="+mj-lt"/>
            </a:endParaRPr>
          </a:p>
        </p:txBody>
      </p:sp>
      <p:sp>
        <p:nvSpPr>
          <p:cNvPr id="46" name="Text 24">
            <a:extLst>
              <a:ext uri="{FF2B5EF4-FFF2-40B4-BE49-F238E27FC236}">
                <a16:creationId xmlns:a16="http://schemas.microsoft.com/office/drawing/2014/main" id="{3E7A041E-DE8A-68A6-5851-79B6F99D6935}"/>
              </a:ext>
            </a:extLst>
          </p:cNvPr>
          <p:cNvSpPr/>
          <p:nvPr/>
        </p:nvSpPr>
        <p:spPr>
          <a:xfrm>
            <a:off x="537699" y="4094180"/>
            <a:ext cx="7611888" cy="320040"/>
          </a:xfrm>
          <a:prstGeom prst="rect">
            <a:avLst/>
          </a:prstGeom>
          <a:noFill/>
          <a:ln/>
        </p:spPr>
        <p:txBody>
          <a:bodyPr wrap="square" rtlCol="0" anchor="ctr"/>
          <a:lstStyle/>
          <a:p>
            <a:pPr marL="0" indent="0">
              <a:buNone/>
            </a:pPr>
            <a:r>
              <a:rPr lang="en-US" sz="1200" b="1" dirty="0">
                <a:solidFill>
                  <a:srgbClr val="1A3A5C"/>
                </a:solidFill>
                <a:latin typeface="+mj-lt"/>
                <a:ea typeface="Calibri" pitchFamily="34" charset="-122"/>
                <a:cs typeface="Calibri" pitchFamily="34" charset="-120"/>
              </a:rPr>
              <a:t>Ensure regional voice calls for more efficient/integrated WEF nexus finance in global agendas</a:t>
            </a:r>
            <a:endParaRPr lang="en-US" sz="1200" dirty="0">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906BC-B97F-4EEB-9631-5A3767230C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32955"/>
            <a:ext cx="9144000" cy="4110545"/>
          </a:xfrm>
          <a:prstGeom prst="rect">
            <a:avLst/>
          </a:prstGeom>
        </p:spPr>
      </p:pic>
      <p:sp>
        <p:nvSpPr>
          <p:cNvPr id="6" name="TextBox 5">
            <a:extLst>
              <a:ext uri="{FF2B5EF4-FFF2-40B4-BE49-F238E27FC236}">
                <a16:creationId xmlns:a16="http://schemas.microsoft.com/office/drawing/2014/main" id="{1F55CDF7-2F8F-445E-9283-E6EF7DCC6B63}"/>
              </a:ext>
            </a:extLst>
          </p:cNvPr>
          <p:cNvSpPr txBox="1"/>
          <p:nvPr/>
        </p:nvSpPr>
        <p:spPr>
          <a:xfrm>
            <a:off x="487896" y="3402257"/>
            <a:ext cx="5606144" cy="923330"/>
          </a:xfrm>
          <a:prstGeom prst="rect">
            <a:avLst/>
          </a:prstGeom>
          <a:noFill/>
        </p:spPr>
        <p:txBody>
          <a:bodyPr wrap="square" rtlCol="0">
            <a:spAutoFit/>
          </a:bodyPr>
          <a:lstStyle/>
          <a:p>
            <a:r>
              <a:rPr lang="en-US" sz="5400" b="1" dirty="0">
                <a:solidFill>
                  <a:schemeClr val="bg1"/>
                </a:solidFill>
                <a:latin typeface="+mn-ea"/>
                <a:cs typeface="Arial" panose="020B0604020202020204" pitchFamily="34" charset="0"/>
              </a:rPr>
              <a:t>Thank you.</a:t>
            </a:r>
            <a:endParaRPr lang="en-US" sz="1800" b="1" dirty="0">
              <a:solidFill>
                <a:schemeClr val="bg1"/>
              </a:solidFill>
              <a:latin typeface="+mn-ea"/>
              <a:cs typeface="Arial" panose="020B0604020202020204" pitchFamily="34" charset="0"/>
            </a:endParaRPr>
          </a:p>
        </p:txBody>
      </p:sp>
      <p:pic>
        <p:nvPicPr>
          <p:cNvPr id="404" name="Google Shape;404;p13" descr="창문, 그리기이(가) 표시된 사진&#10;&#10;자동 생성된 설명"/>
          <p:cNvPicPr preferRelativeResize="0"/>
          <p:nvPr/>
        </p:nvPicPr>
        <p:blipFill rotWithShape="1">
          <a:blip r:embed="rId4">
            <a:alphaModFix/>
          </a:blip>
          <a:srcRect/>
          <a:stretch/>
        </p:blipFill>
        <p:spPr>
          <a:xfrm>
            <a:off x="150568" y="4756536"/>
            <a:ext cx="337328" cy="337328"/>
          </a:xfrm>
          <a:prstGeom prst="rect">
            <a:avLst/>
          </a:prstGeom>
          <a:noFill/>
          <a:ln>
            <a:noFill/>
          </a:ln>
        </p:spPr>
      </p:pic>
      <p:pic>
        <p:nvPicPr>
          <p:cNvPr id="405" name="Google Shape;405;p13" descr="시계이(가) 표시된 사진&#10;&#10;자동 생성된 설명"/>
          <p:cNvPicPr preferRelativeResize="0"/>
          <p:nvPr/>
        </p:nvPicPr>
        <p:blipFill rotWithShape="1">
          <a:blip r:embed="rId5">
            <a:alphaModFix/>
          </a:blip>
          <a:srcRect/>
          <a:stretch/>
        </p:blipFill>
        <p:spPr>
          <a:xfrm>
            <a:off x="2346707" y="4756535"/>
            <a:ext cx="337329" cy="337329"/>
          </a:xfrm>
          <a:prstGeom prst="rect">
            <a:avLst/>
          </a:prstGeom>
          <a:noFill/>
          <a:ln>
            <a:noFill/>
          </a:ln>
        </p:spPr>
      </p:pic>
      <p:sp>
        <p:nvSpPr>
          <p:cNvPr id="406" name="Google Shape;406;p13"/>
          <p:cNvSpPr txBox="1"/>
          <p:nvPr/>
        </p:nvSpPr>
        <p:spPr>
          <a:xfrm>
            <a:off x="497372" y="4800131"/>
            <a:ext cx="1761600" cy="2502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mj-lt"/>
                <a:ea typeface="Oswald Light"/>
                <a:cs typeface="Oswald Light"/>
                <a:sym typeface="Oswald Light"/>
              </a:rPr>
              <a:t>https://unosd.un.org/</a:t>
            </a:r>
            <a:endParaRPr sz="1400" b="0" i="0" u="none" strike="noStrike" cap="none" dirty="0">
              <a:solidFill>
                <a:srgbClr val="000000"/>
              </a:solidFill>
              <a:latin typeface="+mj-lt"/>
              <a:ea typeface="Arial"/>
              <a:cs typeface="Arial"/>
              <a:sym typeface="Arial"/>
            </a:endParaRPr>
          </a:p>
        </p:txBody>
      </p:sp>
      <p:sp>
        <p:nvSpPr>
          <p:cNvPr id="407" name="Google Shape;407;p13"/>
          <p:cNvSpPr txBox="1"/>
          <p:nvPr/>
        </p:nvSpPr>
        <p:spPr>
          <a:xfrm>
            <a:off x="2684036" y="4793017"/>
            <a:ext cx="6106934" cy="257313"/>
          </a:xfrm>
          <a:prstGeom prst="rect">
            <a:avLst/>
          </a:prstGeom>
          <a:noFill/>
          <a:ln>
            <a:noFill/>
          </a:ln>
        </p:spPr>
        <p:txBody>
          <a:bodyPr spcFirstLastPara="1" wrap="square" lIns="68575" tIns="34275" rIns="68575" bIns="34275" anchor="ctr" anchorCtr="0">
            <a:noAutofit/>
          </a:bodyPr>
          <a:lstStyle/>
          <a:p>
            <a:pPr lvl="0">
              <a:buSzPts val="1400"/>
            </a:pPr>
            <a:r>
              <a:rPr lang="en-US" sz="1400" b="0" i="0" u="none" strike="noStrike" cap="none" dirty="0">
                <a:solidFill>
                  <a:schemeClr val="bg1"/>
                </a:solidFill>
                <a:latin typeface="+mj-lt"/>
                <a:ea typeface="Oswald Light"/>
                <a:cs typeface="Oswald Light"/>
                <a:sym typeface="Oswald Light"/>
                <a:hlinkClick r:id="rId6">
                  <a:extLst>
                    <a:ext uri="{A12FA001-AC4F-418D-AE19-62706E023703}">
                      <ahyp:hlinkClr xmlns:ahyp="http://schemas.microsoft.com/office/drawing/2018/hyperlinkcolor" val="tx"/>
                    </a:ext>
                  </a:extLst>
                </a:hlinkClick>
              </a:rPr>
              <a:t>sara.castrohallgren@un</a:t>
            </a:r>
            <a:r>
              <a:rPr lang="en-US" dirty="0">
                <a:solidFill>
                  <a:schemeClr val="bg1"/>
                </a:solidFill>
                <a:latin typeface="+mj-lt"/>
                <a:ea typeface="Oswald Light"/>
                <a:cs typeface="Oswald Light"/>
                <a:sym typeface="Oswald Light"/>
                <a:hlinkClick r:id="rId6">
                  <a:extLst>
                    <a:ext uri="{A12FA001-AC4F-418D-AE19-62706E023703}">
                      <ahyp:hlinkClr xmlns:ahyp="http://schemas.microsoft.com/office/drawing/2018/hyperlinkcolor" val="tx"/>
                    </a:ext>
                  </a:extLst>
                </a:hlinkClick>
              </a:rPr>
              <a:t>.org</a:t>
            </a:r>
            <a:r>
              <a:rPr lang="en-US" dirty="0">
                <a:solidFill>
                  <a:schemeClr val="bg1"/>
                </a:solidFill>
                <a:latin typeface="+mj-lt"/>
                <a:ea typeface="Oswald Light"/>
                <a:cs typeface="Oswald Light"/>
                <a:sym typeface="Oswald Light"/>
              </a:rPr>
              <a:t> / https://kr.linkedin.com/in/scastrohallgren</a:t>
            </a:r>
            <a:endParaRPr sz="1400" b="0" i="0" u="none" strike="noStrike" cap="none" dirty="0">
              <a:solidFill>
                <a:schemeClr val="bg1"/>
              </a:solidFill>
              <a:latin typeface="+mj-lt"/>
              <a:ea typeface="Oswald Light"/>
              <a:cs typeface="Oswald Light"/>
              <a:sym typeface="Oswald Light"/>
            </a:endParaRPr>
          </a:p>
        </p:txBody>
      </p:sp>
      <p:grpSp>
        <p:nvGrpSpPr>
          <p:cNvPr id="10" name="Group 9">
            <a:extLst>
              <a:ext uri="{FF2B5EF4-FFF2-40B4-BE49-F238E27FC236}">
                <a16:creationId xmlns:a16="http://schemas.microsoft.com/office/drawing/2014/main" id="{868A655E-BA94-331D-9D95-769A5E18EBEE}"/>
              </a:ext>
            </a:extLst>
          </p:cNvPr>
          <p:cNvGrpSpPr/>
          <p:nvPr/>
        </p:nvGrpSpPr>
        <p:grpSpPr>
          <a:xfrm>
            <a:off x="5242285" y="89561"/>
            <a:ext cx="3629378" cy="4477197"/>
            <a:chOff x="5242285" y="89561"/>
            <a:chExt cx="3629378" cy="4477197"/>
          </a:xfrm>
        </p:grpSpPr>
        <p:pic>
          <p:nvPicPr>
            <p:cNvPr id="7" name="Picture 6">
              <a:extLst>
                <a:ext uri="{FF2B5EF4-FFF2-40B4-BE49-F238E27FC236}">
                  <a16:creationId xmlns:a16="http://schemas.microsoft.com/office/drawing/2014/main" id="{724E1892-963C-A59F-FA7B-EEF9C3E54B96}"/>
                </a:ext>
              </a:extLst>
            </p:cNvPr>
            <p:cNvPicPr>
              <a:picLocks noChangeAspect="1"/>
            </p:cNvPicPr>
            <p:nvPr/>
          </p:nvPicPr>
          <p:blipFill>
            <a:blip r:embed="rId7"/>
            <a:stretch>
              <a:fillRect/>
            </a:stretch>
          </p:blipFill>
          <p:spPr>
            <a:xfrm>
              <a:off x="5270225" y="89561"/>
              <a:ext cx="3520745" cy="320068"/>
            </a:xfrm>
            <a:prstGeom prst="rect">
              <a:avLst/>
            </a:prstGeom>
          </p:spPr>
        </p:pic>
        <p:pic>
          <p:nvPicPr>
            <p:cNvPr id="9" name="Picture 8">
              <a:extLst>
                <a:ext uri="{FF2B5EF4-FFF2-40B4-BE49-F238E27FC236}">
                  <a16:creationId xmlns:a16="http://schemas.microsoft.com/office/drawing/2014/main" id="{CDD81ADA-56B6-9F08-E851-F4D14217CD29}"/>
                </a:ext>
              </a:extLst>
            </p:cNvPr>
            <p:cNvPicPr>
              <a:picLocks noChangeAspect="1"/>
            </p:cNvPicPr>
            <p:nvPr/>
          </p:nvPicPr>
          <p:blipFill>
            <a:blip r:embed="rId8"/>
            <a:stretch>
              <a:fillRect/>
            </a:stretch>
          </p:blipFill>
          <p:spPr>
            <a:xfrm>
              <a:off x="5242285" y="456213"/>
              <a:ext cx="3629378" cy="4110545"/>
            </a:xfrm>
            <a:prstGeom prst="rect">
              <a:avLst/>
            </a:prstGeom>
          </p:spPr>
        </p:pic>
      </p:grpSp>
    </p:spTree>
    <p:extLst>
      <p:ext uri="{BB962C8B-B14F-4D97-AF65-F5344CB8AC3E}">
        <p14:creationId xmlns:p14="http://schemas.microsoft.com/office/powerpoint/2010/main" val="225018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57DEC-BFA8-C28B-2730-7BC50620419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59C10B-3EC8-66F3-160A-B6FF1B82A961}"/>
              </a:ext>
            </a:extLst>
          </p:cNvPr>
          <p:cNvSpPr txBox="1"/>
          <p:nvPr/>
        </p:nvSpPr>
        <p:spPr>
          <a:xfrm>
            <a:off x="86668" y="1265210"/>
            <a:ext cx="4202893" cy="2931572"/>
          </a:xfrm>
          <a:prstGeom prst="rect">
            <a:avLst/>
          </a:prstGeom>
          <a:noFill/>
        </p:spPr>
        <p:txBody>
          <a:bodyPr wrap="square">
            <a:spAutoFit/>
          </a:bodyPr>
          <a:lstStyle/>
          <a:p>
            <a:pPr marL="285750" lvl="1" indent="-285750">
              <a:spcBef>
                <a:spcPts val="500"/>
              </a:spcBef>
              <a:buFont typeface="Arial" panose="020B0604020202020204" pitchFamily="34" charset="0"/>
              <a:buChar char="•"/>
            </a:pPr>
            <a:r>
              <a:rPr lang="en-US" sz="1600" b="1" dirty="0">
                <a:latin typeface="+mj-lt"/>
                <a:ea typeface="Roboto"/>
                <a:cs typeface="Roboto"/>
              </a:rPr>
              <a:t>2015 Paris Agreement: </a:t>
            </a:r>
            <a:r>
              <a:rPr lang="en-US" sz="1600" b="1" i="1" dirty="0">
                <a:latin typeface="+mj-lt"/>
                <a:ea typeface="Roboto"/>
                <a:cs typeface="Roboto"/>
              </a:rPr>
              <a:t>NDCs </a:t>
            </a:r>
            <a:r>
              <a:rPr lang="en-US" sz="1600" i="1" dirty="0">
                <a:latin typeface="+mj-lt"/>
                <a:ea typeface="Roboto"/>
                <a:cs typeface="Roboto"/>
              </a:rPr>
              <a:t>to keep long-term </a:t>
            </a:r>
            <a:r>
              <a:rPr lang="en-US" sz="1600" b="1" i="1" dirty="0">
                <a:latin typeface="+mj-lt"/>
                <a:ea typeface="Roboto"/>
                <a:cs typeface="Roboto"/>
              </a:rPr>
              <a:t>global average surface temperature well below 2°C </a:t>
            </a:r>
            <a:r>
              <a:rPr lang="en-US" sz="1600" i="1" dirty="0">
                <a:latin typeface="+mj-lt"/>
                <a:ea typeface="Roboto"/>
                <a:cs typeface="Roboto"/>
              </a:rPr>
              <a:t>above pre-industrial levels and pursue efforts to </a:t>
            </a:r>
            <a:r>
              <a:rPr lang="en-US" sz="1600" b="1" i="1" dirty="0">
                <a:solidFill>
                  <a:srgbClr val="00B050"/>
                </a:solidFill>
                <a:latin typeface="+mj-lt"/>
                <a:ea typeface="Roboto"/>
                <a:cs typeface="Roboto"/>
              </a:rPr>
              <a:t>limit it to 1.5°C </a:t>
            </a:r>
            <a:r>
              <a:rPr lang="en-US" sz="1600" b="1" i="1" dirty="0">
                <a:solidFill>
                  <a:schemeClr val="tx2">
                    <a:lumMod val="50000"/>
                  </a:schemeClr>
                </a:solidFill>
                <a:latin typeface="+mj-lt"/>
                <a:ea typeface="Roboto"/>
                <a:cs typeface="Roboto"/>
              </a:rPr>
              <a:t>by the end of this century</a:t>
            </a:r>
          </a:p>
          <a:p>
            <a:pPr marL="285750" lvl="1" indent="-285750">
              <a:spcBef>
                <a:spcPts val="500"/>
              </a:spcBef>
              <a:buFont typeface="Arial" panose="020B0604020202020204" pitchFamily="34" charset="0"/>
              <a:buChar char="•"/>
            </a:pPr>
            <a:endParaRPr lang="en-US" sz="1400" b="1" dirty="0">
              <a:solidFill>
                <a:schemeClr val="tx2">
                  <a:lumMod val="50000"/>
                </a:schemeClr>
              </a:solidFill>
              <a:latin typeface="+mj-lt"/>
              <a:ea typeface="Roboto"/>
              <a:cs typeface="Roboto"/>
            </a:endParaRPr>
          </a:p>
          <a:p>
            <a:pPr marL="285750" lvl="1" indent="-285750">
              <a:spcBef>
                <a:spcPts val="500"/>
              </a:spcBef>
              <a:buFont typeface="Arial" panose="020B0604020202020204" pitchFamily="34" charset="0"/>
              <a:buChar char="•"/>
            </a:pPr>
            <a:r>
              <a:rPr lang="en-US" sz="1600" dirty="0">
                <a:latin typeface="+mj-lt"/>
                <a:ea typeface="Roboto"/>
                <a:cs typeface="Roboto"/>
              </a:rPr>
              <a:t>Global average surface air </a:t>
            </a:r>
            <a:r>
              <a:rPr lang="en-US" sz="1600" b="1" u="sng" dirty="0">
                <a:latin typeface="+mj-lt"/>
                <a:ea typeface="Roboto"/>
                <a:cs typeface="Roboto"/>
              </a:rPr>
              <a:t>temperature has already risen to </a:t>
            </a:r>
            <a:r>
              <a:rPr lang="en-US" sz="1600" b="1" u="sng" dirty="0">
                <a:solidFill>
                  <a:srgbClr val="FF0000"/>
                </a:solidFill>
                <a:latin typeface="+mj-lt"/>
                <a:ea typeface="Roboto"/>
                <a:cs typeface="Roboto"/>
              </a:rPr>
              <a:t>1.54°C</a:t>
            </a:r>
            <a:r>
              <a:rPr lang="en-US" sz="1600" b="1" u="sng" dirty="0">
                <a:latin typeface="+mj-lt"/>
                <a:ea typeface="Roboto"/>
                <a:cs typeface="Roboto"/>
              </a:rPr>
              <a:t> above </a:t>
            </a:r>
            <a:br>
              <a:rPr lang="en-US" sz="1600" b="1" u="sng" dirty="0">
                <a:latin typeface="+mj-lt"/>
                <a:ea typeface="Roboto"/>
                <a:cs typeface="Roboto"/>
              </a:rPr>
            </a:br>
            <a:r>
              <a:rPr lang="en-US" sz="1600" b="1" u="sng" dirty="0">
                <a:latin typeface="+mj-lt"/>
                <a:ea typeface="Roboto"/>
                <a:cs typeface="Roboto"/>
              </a:rPr>
              <a:t>pre-industrial level.</a:t>
            </a:r>
            <a:endParaRPr lang="en-US" sz="1400" b="1" dirty="0">
              <a:latin typeface="+mj-lt"/>
              <a:ea typeface="Roboto"/>
              <a:cs typeface="Roboto"/>
            </a:endParaRPr>
          </a:p>
          <a:p>
            <a:pPr marL="285750" lvl="1" indent="-285750">
              <a:spcBef>
                <a:spcPts val="500"/>
              </a:spcBef>
              <a:buFont typeface="Arial" panose="020B0604020202020204" pitchFamily="34" charset="0"/>
              <a:buChar char="•"/>
            </a:pPr>
            <a:endParaRPr lang="en-US" dirty="0">
              <a:latin typeface="+mj-lt"/>
              <a:ea typeface="Roboto"/>
              <a:cs typeface="Roboto"/>
            </a:endParaRPr>
          </a:p>
        </p:txBody>
      </p:sp>
      <p:sp>
        <p:nvSpPr>
          <p:cNvPr id="5" name="TextBox 4">
            <a:extLst>
              <a:ext uri="{FF2B5EF4-FFF2-40B4-BE49-F238E27FC236}">
                <a16:creationId xmlns:a16="http://schemas.microsoft.com/office/drawing/2014/main" id="{4FA9761E-2CB3-3A0F-7F03-24D913EB933F}"/>
              </a:ext>
            </a:extLst>
          </p:cNvPr>
          <p:cNvSpPr txBox="1"/>
          <p:nvPr/>
        </p:nvSpPr>
        <p:spPr>
          <a:xfrm>
            <a:off x="86668" y="261533"/>
            <a:ext cx="6209360" cy="369332"/>
          </a:xfrm>
          <a:prstGeom prst="rect">
            <a:avLst/>
          </a:prstGeom>
          <a:noFill/>
        </p:spPr>
        <p:txBody>
          <a:bodyPr wrap="square">
            <a:spAutoFit/>
          </a:bodyPr>
          <a:lstStyle/>
          <a:p>
            <a:pPr lvl="1">
              <a:spcBef>
                <a:spcPts val="500"/>
              </a:spcBef>
            </a:pPr>
            <a:r>
              <a:rPr lang="en-US" sz="1800" b="1" dirty="0">
                <a:latin typeface="+mj-lt"/>
                <a:ea typeface="Roboto"/>
                <a:cs typeface="Roboto"/>
              </a:rPr>
              <a:t>Climate State</a:t>
            </a:r>
          </a:p>
        </p:txBody>
      </p:sp>
      <p:pic>
        <p:nvPicPr>
          <p:cNvPr id="2050" name="Picture 2" descr="Learn about AMP - Africa Minigrids Program">
            <a:extLst>
              <a:ext uri="{FF2B5EF4-FFF2-40B4-BE49-F238E27FC236}">
                <a16:creationId xmlns:a16="http://schemas.microsoft.com/office/drawing/2014/main" id="{44FEC9CB-8C5A-338F-5E4D-D011A9F3D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653" y="1265210"/>
            <a:ext cx="4202893" cy="27968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54A4BF-115B-3AD3-9F0A-732E91014F36}"/>
              </a:ext>
            </a:extLst>
          </p:cNvPr>
          <p:cNvSpPr txBox="1"/>
          <p:nvPr/>
        </p:nvSpPr>
        <p:spPr>
          <a:xfrm>
            <a:off x="6517089" y="4095982"/>
            <a:ext cx="4572000" cy="296684"/>
          </a:xfrm>
          <a:prstGeom prst="rect">
            <a:avLst/>
          </a:prstGeom>
          <a:noFill/>
        </p:spPr>
        <p:txBody>
          <a:bodyPr wrap="square">
            <a:spAutoFit/>
          </a:bodyPr>
          <a:lstStyle/>
          <a:p>
            <a:pPr algn="l" latinLnBrk="1">
              <a:lnSpc>
                <a:spcPts val="1650"/>
              </a:lnSpc>
            </a:pPr>
            <a:r>
              <a:rPr lang="en-US" sz="1100" b="0" i="0" u="none" strike="noStrike" dirty="0">
                <a:effectLst/>
                <a:latin typeface="Arial" panose="020B0604020202020204" pitchFamily="34" charset="0"/>
                <a:hlinkClick r:id="rId3"/>
              </a:rPr>
              <a:t>Source: Africa </a:t>
            </a:r>
            <a:r>
              <a:rPr lang="en-US" sz="1100" b="0" i="0" u="none" strike="noStrike" dirty="0" err="1">
                <a:effectLst/>
                <a:latin typeface="Arial" panose="020B0604020202020204" pitchFamily="34" charset="0"/>
                <a:hlinkClick r:id="rId3"/>
              </a:rPr>
              <a:t>Minigrids</a:t>
            </a:r>
            <a:r>
              <a:rPr lang="en-US" sz="1100" b="0" i="0" u="none" strike="noStrike" dirty="0">
                <a:effectLst/>
                <a:latin typeface="Arial" panose="020B0604020202020204" pitchFamily="34" charset="0"/>
                <a:hlinkClick r:id="rId3"/>
              </a:rPr>
              <a:t> Program</a:t>
            </a:r>
          </a:p>
        </p:txBody>
      </p:sp>
    </p:spTree>
    <p:extLst>
      <p:ext uri="{BB962C8B-B14F-4D97-AF65-F5344CB8AC3E}">
        <p14:creationId xmlns:p14="http://schemas.microsoft.com/office/powerpoint/2010/main" val="1030495918"/>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365760" y="91440"/>
            <a:ext cx="8412480" cy="475488"/>
          </a:xfrm>
          <a:prstGeom prst="rect">
            <a:avLst/>
          </a:prstGeom>
          <a:noFill/>
          <a:ln/>
        </p:spPr>
        <p:txBody>
          <a:bodyPr wrap="square" lIns="0" tIns="0" rIns="0" bIns="0" rtlCol="0" anchor="ctr"/>
          <a:lstStyle/>
          <a:p>
            <a:pPr marL="0" indent="0">
              <a:buNone/>
            </a:pPr>
            <a:r>
              <a:rPr lang="en-US" sz="1800" b="1" dirty="0">
                <a:solidFill>
                  <a:schemeClr val="tx2">
                    <a:lumMod val="50000"/>
                  </a:schemeClr>
                </a:solidFill>
                <a:latin typeface="+mj-lt"/>
                <a:ea typeface="Georgia" pitchFamily="34" charset="-122"/>
                <a:cs typeface="Georgia" pitchFamily="34" charset="-120"/>
              </a:rPr>
              <a:t>Multi-Level Governance = Vertical + Horizontal Coordination</a:t>
            </a:r>
            <a:endParaRPr lang="en-US" sz="1800" dirty="0">
              <a:solidFill>
                <a:schemeClr val="tx2">
                  <a:lumMod val="50000"/>
                </a:schemeClr>
              </a:solidFill>
              <a:latin typeface="+mj-lt"/>
            </a:endParaRPr>
          </a:p>
        </p:txBody>
      </p:sp>
      <p:sp>
        <p:nvSpPr>
          <p:cNvPr id="25" name="Arrow: Left-Right 24">
            <a:extLst>
              <a:ext uri="{FF2B5EF4-FFF2-40B4-BE49-F238E27FC236}">
                <a16:creationId xmlns:a16="http://schemas.microsoft.com/office/drawing/2014/main" id="{05F24627-6C3A-8F84-6A12-3DE64B52592D}"/>
              </a:ext>
            </a:extLst>
          </p:cNvPr>
          <p:cNvSpPr/>
          <p:nvPr/>
        </p:nvSpPr>
        <p:spPr>
          <a:xfrm>
            <a:off x="2136531" y="819796"/>
            <a:ext cx="4413738" cy="729761"/>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Horizontal (e.g. across ministries)</a:t>
            </a:r>
            <a:endParaRPr lang="en-BB" dirty="0"/>
          </a:p>
        </p:txBody>
      </p:sp>
      <p:sp>
        <p:nvSpPr>
          <p:cNvPr id="26" name="Arrow: Left-Right 25">
            <a:extLst>
              <a:ext uri="{FF2B5EF4-FFF2-40B4-BE49-F238E27FC236}">
                <a16:creationId xmlns:a16="http://schemas.microsoft.com/office/drawing/2014/main" id="{BCA04ADC-9355-E158-015E-B969551D4E90}"/>
              </a:ext>
            </a:extLst>
          </p:cNvPr>
          <p:cNvSpPr/>
          <p:nvPr/>
        </p:nvSpPr>
        <p:spPr>
          <a:xfrm rot="5400000">
            <a:off x="2655277" y="2540981"/>
            <a:ext cx="3103681" cy="729761"/>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Vertical (e.g. National to local)</a:t>
            </a:r>
            <a:endParaRPr lang="en-BB" dirty="0"/>
          </a:p>
        </p:txBody>
      </p:sp>
      <p:sp>
        <p:nvSpPr>
          <p:cNvPr id="9" name="Rectangle 8">
            <a:extLst>
              <a:ext uri="{FF2B5EF4-FFF2-40B4-BE49-F238E27FC236}">
                <a16:creationId xmlns:a16="http://schemas.microsoft.com/office/drawing/2014/main" id="{87346A1D-0E2D-B429-E42D-F9B733E78F07}"/>
              </a:ext>
            </a:extLst>
          </p:cNvPr>
          <p:cNvSpPr/>
          <p:nvPr/>
        </p:nvSpPr>
        <p:spPr>
          <a:xfrm>
            <a:off x="1830244" y="4257585"/>
            <a:ext cx="5483504" cy="830997"/>
          </a:xfrm>
          <a:prstGeom prst="rect">
            <a:avLst/>
          </a:prstGeom>
          <a:noFill/>
        </p:spPr>
        <p:txBody>
          <a:bodyPr wrap="squar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Ideal v. Reality </a:t>
            </a:r>
          </a:p>
        </p:txBody>
      </p:sp>
      <p:sp>
        <p:nvSpPr>
          <p:cNvPr id="11" name="TextBox 10">
            <a:extLst>
              <a:ext uri="{FF2B5EF4-FFF2-40B4-BE49-F238E27FC236}">
                <a16:creationId xmlns:a16="http://schemas.microsoft.com/office/drawing/2014/main" id="{E60989EA-84CC-E188-8367-AD52D0A18D3F}"/>
              </a:ext>
            </a:extLst>
          </p:cNvPr>
          <p:cNvSpPr txBox="1"/>
          <p:nvPr/>
        </p:nvSpPr>
        <p:spPr>
          <a:xfrm>
            <a:off x="4677508" y="2050703"/>
            <a:ext cx="4572000" cy="1384995"/>
          </a:xfrm>
          <a:prstGeom prst="rect">
            <a:avLst/>
          </a:prstGeom>
          <a:noFill/>
        </p:spPr>
        <p:txBody>
          <a:bodyPr wrap="square">
            <a:spAutoFit/>
          </a:bodyPr>
          <a:lstStyle/>
          <a:p>
            <a:pPr marL="0" indent="0">
              <a:buNone/>
            </a:pPr>
            <a:r>
              <a:rPr lang="en-US" sz="1400" dirty="0">
                <a:solidFill>
                  <a:srgbClr val="3D5A6E"/>
                </a:solidFill>
                <a:latin typeface="Calibri" pitchFamily="34" charset="0"/>
                <a:ea typeface="Calibri" pitchFamily="34" charset="-122"/>
                <a:cs typeface="Calibri" pitchFamily="34" charset="-120"/>
              </a:rPr>
              <a:t>Integrative Environmental Governance (IEG) is an umbrella term for concepts sharing a focus on the relationships between governance instruments and governance systems in an era of complex, fragmented environmental governance that requires engaging multiple actors</a:t>
            </a:r>
            <a:r>
              <a:rPr lang="en-US" dirty="0">
                <a:solidFill>
                  <a:srgbClr val="3D5A6E"/>
                </a:solidFill>
                <a:latin typeface="Calibri" pitchFamily="34" charset="0"/>
                <a:ea typeface="Calibri" pitchFamily="34" charset="-122"/>
                <a:cs typeface="Calibri" pitchFamily="34" charset="-120"/>
              </a:rPr>
              <a:t> (</a:t>
            </a:r>
            <a:r>
              <a:rPr lang="en-US" dirty="0" err="1">
                <a:solidFill>
                  <a:srgbClr val="3D5A6E"/>
                </a:solidFill>
                <a:latin typeface="Calibri" pitchFamily="34" charset="0"/>
                <a:ea typeface="Calibri" pitchFamily="34" charset="-122"/>
                <a:cs typeface="Calibri" pitchFamily="34" charset="-120"/>
              </a:rPr>
              <a:t>Visseren-Hamakers</a:t>
            </a:r>
            <a:r>
              <a:rPr lang="en-US" dirty="0">
                <a:solidFill>
                  <a:srgbClr val="3D5A6E"/>
                </a:solidFill>
                <a:latin typeface="Calibri" pitchFamily="34" charset="0"/>
                <a:ea typeface="Calibri" pitchFamily="34" charset="-122"/>
                <a:cs typeface="Calibri" pitchFamily="34" charset="-120"/>
              </a:rPr>
              <a:t>, 2015)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365760" y="164592"/>
            <a:ext cx="8412480" cy="512064"/>
          </a:xfrm>
          <a:prstGeom prst="rect">
            <a:avLst/>
          </a:prstGeom>
          <a:noFill/>
          <a:ln/>
        </p:spPr>
        <p:txBody>
          <a:bodyPr wrap="square" lIns="0" tIns="0" rIns="0" bIns="0" rtlCol="0" anchor="ctr"/>
          <a:lstStyle/>
          <a:p>
            <a:pPr marL="0" indent="0">
              <a:buNone/>
            </a:pPr>
            <a:r>
              <a:rPr lang="en-US" sz="2600" b="1" dirty="0">
                <a:solidFill>
                  <a:schemeClr val="tx2">
                    <a:lumMod val="50000"/>
                  </a:schemeClr>
                </a:solidFill>
                <a:latin typeface="+mj-lt"/>
                <a:ea typeface="Georgia" pitchFamily="34" charset="-122"/>
                <a:cs typeface="Georgia" pitchFamily="34" charset="-120"/>
              </a:rPr>
              <a:t>The Three Governance Gaps</a:t>
            </a:r>
            <a:endParaRPr lang="en-US" sz="2600" dirty="0">
              <a:solidFill>
                <a:schemeClr val="tx2">
                  <a:lumMod val="50000"/>
                </a:schemeClr>
              </a:solidFill>
              <a:latin typeface="+mj-lt"/>
            </a:endParaRPr>
          </a:p>
        </p:txBody>
      </p:sp>
      <p:sp>
        <p:nvSpPr>
          <p:cNvPr id="4" name="Text 2"/>
          <p:cNvSpPr/>
          <p:nvPr/>
        </p:nvSpPr>
        <p:spPr>
          <a:xfrm>
            <a:off x="365760" y="694944"/>
            <a:ext cx="8412480" cy="274320"/>
          </a:xfrm>
          <a:prstGeom prst="rect">
            <a:avLst/>
          </a:prstGeom>
          <a:noFill/>
          <a:ln/>
        </p:spPr>
        <p:txBody>
          <a:bodyPr wrap="square" lIns="0" tIns="0" rIns="0" bIns="0" rtlCol="0" anchor="ctr"/>
          <a:lstStyle/>
          <a:p>
            <a:pPr marL="0" indent="0">
              <a:buNone/>
            </a:pPr>
            <a:r>
              <a:rPr lang="en-US" i="1" dirty="0">
                <a:solidFill>
                  <a:schemeClr val="tx2">
                    <a:lumMod val="50000"/>
                  </a:schemeClr>
                </a:solidFill>
                <a:latin typeface="+mj-lt"/>
                <a:ea typeface="Calibri" pitchFamily="34" charset="-122"/>
                <a:cs typeface="Calibri" pitchFamily="34" charset="-120"/>
              </a:rPr>
              <a:t>Why the nexus literature is disconnected from the decision-making processes it seeks to influence?</a:t>
            </a:r>
            <a:endParaRPr lang="en-US" dirty="0">
              <a:solidFill>
                <a:schemeClr val="tx2">
                  <a:lumMod val="50000"/>
                </a:schemeClr>
              </a:solidFill>
              <a:latin typeface="+mj-lt"/>
            </a:endParaRPr>
          </a:p>
        </p:txBody>
      </p:sp>
      <p:pic>
        <p:nvPicPr>
          <p:cNvPr id="7" name="Image 0" descr="preencoded.png"/>
          <p:cNvPicPr>
            <a:picLocks noChangeAspect="1"/>
          </p:cNvPicPr>
          <p:nvPr/>
        </p:nvPicPr>
        <p:blipFill>
          <a:blip r:embed="rId3"/>
          <a:stretch>
            <a:fillRect/>
          </a:stretch>
        </p:blipFill>
        <p:spPr>
          <a:xfrm>
            <a:off x="365760" y="1428883"/>
            <a:ext cx="457200" cy="457200"/>
          </a:xfrm>
          <a:prstGeom prst="rect">
            <a:avLst/>
          </a:prstGeom>
        </p:spPr>
      </p:pic>
      <p:sp>
        <p:nvSpPr>
          <p:cNvPr id="8" name="Text 5"/>
          <p:cNvSpPr/>
          <p:nvPr/>
        </p:nvSpPr>
        <p:spPr>
          <a:xfrm>
            <a:off x="70338" y="4617720"/>
            <a:ext cx="9073662" cy="722376"/>
          </a:xfrm>
          <a:prstGeom prst="rect">
            <a:avLst/>
          </a:prstGeom>
          <a:noFill/>
          <a:ln/>
        </p:spPr>
        <p:txBody>
          <a:bodyPr wrap="square" lIns="0" tIns="0" rIns="0" bIns="0" rtlCol="0" anchor="ctr"/>
          <a:lstStyle/>
          <a:p>
            <a:pPr marL="0" indent="0">
              <a:buNone/>
            </a:pPr>
            <a:r>
              <a:rPr lang="en-US" sz="1000" dirty="0">
                <a:solidFill>
                  <a:schemeClr val="tx2">
                    <a:lumMod val="50000"/>
                  </a:schemeClr>
                </a:solidFill>
                <a:latin typeface="+mj-lt"/>
                <a:ea typeface="Calibri" pitchFamily="34" charset="-122"/>
                <a:cs typeface="Calibri" pitchFamily="34" charset="-120"/>
              </a:rPr>
              <a:t>Source: Weitz, N., </a:t>
            </a:r>
            <a:r>
              <a:rPr lang="en-US" sz="1000" dirty="0" err="1">
                <a:solidFill>
                  <a:schemeClr val="tx2">
                    <a:lumMod val="50000"/>
                  </a:schemeClr>
                </a:solidFill>
                <a:latin typeface="+mj-lt"/>
                <a:ea typeface="Calibri" pitchFamily="34" charset="-122"/>
                <a:cs typeface="Calibri" pitchFamily="34" charset="-120"/>
              </a:rPr>
              <a:t>Strambo</a:t>
            </a:r>
            <a:r>
              <a:rPr lang="en-US" sz="1000" dirty="0">
                <a:solidFill>
                  <a:schemeClr val="tx2">
                    <a:lumMod val="50000"/>
                  </a:schemeClr>
                </a:solidFill>
                <a:latin typeface="+mj-lt"/>
                <a:ea typeface="Calibri" pitchFamily="34" charset="-122"/>
                <a:cs typeface="Calibri" pitchFamily="34" charset="-120"/>
              </a:rPr>
              <a:t>, C., Kemp-Benedict, E. &amp; Nilsson, M. (2017). Global Environmental Change, 45, 165–173. doi:10.1016/j.gloenvcha.2017.06.006</a:t>
            </a:r>
            <a:endParaRPr lang="en-US" sz="1000" dirty="0">
              <a:solidFill>
                <a:schemeClr val="tx2">
                  <a:lumMod val="50000"/>
                </a:schemeClr>
              </a:solidFill>
              <a:latin typeface="+mj-lt"/>
            </a:endParaRPr>
          </a:p>
        </p:txBody>
      </p:sp>
      <p:sp>
        <p:nvSpPr>
          <p:cNvPr id="11" name="Text 8"/>
          <p:cNvSpPr/>
          <p:nvPr/>
        </p:nvSpPr>
        <p:spPr>
          <a:xfrm>
            <a:off x="3080125" y="1657483"/>
            <a:ext cx="5517349" cy="178308"/>
          </a:xfrm>
          <a:prstGeom prst="rect">
            <a:avLst/>
          </a:prstGeom>
          <a:noFill/>
          <a:ln/>
        </p:spPr>
        <p:txBody>
          <a:bodyPr wrap="square" rtlCol="0" anchor="ctr"/>
          <a:lstStyle/>
          <a:p>
            <a:pPr marL="0" indent="0">
              <a:buNone/>
            </a:pPr>
            <a:r>
              <a:rPr lang="en-US" dirty="0">
                <a:solidFill>
                  <a:schemeClr val="tx2">
                    <a:lumMod val="50000"/>
                  </a:schemeClr>
                </a:solidFill>
                <a:latin typeface="+mj-lt"/>
                <a:ea typeface="Calibri" pitchFamily="34" charset="-122"/>
                <a:cs typeface="Calibri" pitchFamily="34" charset="-120"/>
              </a:rPr>
              <a:t>Is there a shared understanding of the nexus issue?</a:t>
            </a:r>
            <a:endParaRPr lang="en-US" dirty="0">
              <a:solidFill>
                <a:schemeClr val="tx2">
                  <a:lumMod val="50000"/>
                </a:schemeClr>
              </a:solidFill>
              <a:latin typeface="+mj-lt"/>
            </a:endParaRPr>
          </a:p>
          <a:p>
            <a:pPr marL="0" indent="0">
              <a:buNone/>
            </a:pPr>
            <a:r>
              <a:rPr lang="en-US" dirty="0">
                <a:solidFill>
                  <a:schemeClr val="tx2">
                    <a:lumMod val="50000"/>
                  </a:schemeClr>
                </a:solidFill>
                <a:latin typeface="+mj-lt"/>
                <a:ea typeface="Calibri" pitchFamily="34" charset="-122"/>
                <a:cs typeface="Calibri" pitchFamily="34" charset="-120"/>
              </a:rPr>
              <a:t>Are nexus concerns weighted in policy?</a:t>
            </a:r>
            <a:endParaRPr lang="en-US" dirty="0">
              <a:solidFill>
                <a:schemeClr val="tx2">
                  <a:lumMod val="50000"/>
                </a:schemeClr>
              </a:solidFill>
              <a:latin typeface="+mj-lt"/>
            </a:endParaRPr>
          </a:p>
          <a:p>
            <a:pPr marL="0" indent="0">
              <a:buNone/>
            </a:pPr>
            <a:r>
              <a:rPr lang="en-US" dirty="0">
                <a:solidFill>
                  <a:schemeClr val="tx2">
                    <a:lumMod val="50000"/>
                  </a:schemeClr>
                </a:solidFill>
                <a:latin typeface="+mj-lt"/>
                <a:ea typeface="Calibri" pitchFamily="34" charset="-122"/>
                <a:cs typeface="Calibri" pitchFamily="34" charset="-120"/>
              </a:rPr>
              <a:t>Are contradictions between sectoral policies reduced in practice?</a:t>
            </a:r>
            <a:endParaRPr lang="en-US" dirty="0">
              <a:solidFill>
                <a:schemeClr val="tx2">
                  <a:lumMod val="50000"/>
                </a:schemeClr>
              </a:solidFill>
              <a:latin typeface="+mj-lt"/>
            </a:endParaRPr>
          </a:p>
        </p:txBody>
      </p:sp>
      <p:pic>
        <p:nvPicPr>
          <p:cNvPr id="14" name="Image 1" descr="preencoded.png"/>
          <p:cNvPicPr>
            <a:picLocks noChangeAspect="1"/>
          </p:cNvPicPr>
          <p:nvPr/>
        </p:nvPicPr>
        <p:blipFill>
          <a:blip r:embed="rId4"/>
          <a:stretch>
            <a:fillRect/>
          </a:stretch>
        </p:blipFill>
        <p:spPr>
          <a:xfrm>
            <a:off x="365760" y="2702318"/>
            <a:ext cx="457200" cy="457200"/>
          </a:xfrm>
          <a:prstGeom prst="rect">
            <a:avLst/>
          </a:prstGeom>
        </p:spPr>
      </p:pic>
      <p:sp>
        <p:nvSpPr>
          <p:cNvPr id="18" name="Text 14"/>
          <p:cNvSpPr/>
          <p:nvPr/>
        </p:nvSpPr>
        <p:spPr>
          <a:xfrm>
            <a:off x="3080125" y="2787778"/>
            <a:ext cx="5288749" cy="308259"/>
          </a:xfrm>
          <a:prstGeom prst="rect">
            <a:avLst/>
          </a:prstGeom>
          <a:noFill/>
          <a:ln/>
        </p:spPr>
        <p:txBody>
          <a:bodyPr wrap="square" rtlCol="0" anchor="ctr"/>
          <a:lstStyle/>
          <a:p>
            <a:pPr marL="0" indent="0">
              <a:buNone/>
            </a:pPr>
            <a:r>
              <a:rPr lang="en-US" dirty="0">
                <a:solidFill>
                  <a:schemeClr val="tx2">
                    <a:lumMod val="50000"/>
                  </a:schemeClr>
                </a:solidFill>
                <a:latin typeface="+mj-lt"/>
                <a:ea typeface="Calibri" pitchFamily="34" charset="-122"/>
                <a:cs typeface="Calibri" pitchFamily="34" charset="-120"/>
              </a:rPr>
              <a:t>How do higher-level decisions constrain nexus governance?</a:t>
            </a:r>
          </a:p>
          <a:p>
            <a:pPr marL="0" indent="0">
              <a:buNone/>
            </a:pPr>
            <a:r>
              <a:rPr lang="en-US" dirty="0">
                <a:solidFill>
                  <a:schemeClr val="tx2">
                    <a:lumMod val="50000"/>
                  </a:schemeClr>
                </a:solidFill>
                <a:latin typeface="+mj-lt"/>
                <a:ea typeface="Calibri" pitchFamily="34" charset="-122"/>
                <a:cs typeface="Calibri" pitchFamily="34" charset="-120"/>
              </a:rPr>
              <a:t>Are local stakeholders' rights and knowledge respected?</a:t>
            </a:r>
          </a:p>
          <a:p>
            <a:pPr marL="0" indent="0">
              <a:buNone/>
            </a:pPr>
            <a:r>
              <a:rPr lang="en-US" dirty="0">
                <a:solidFill>
                  <a:schemeClr val="tx2">
                    <a:lumMod val="50000"/>
                  </a:schemeClr>
                </a:solidFill>
                <a:latin typeface="+mj-lt"/>
                <a:ea typeface="Calibri" pitchFamily="34" charset="-122"/>
                <a:cs typeface="Calibri" pitchFamily="34" charset="-120"/>
              </a:rPr>
              <a:t>Does coherent policy lead to coherent implementation?</a:t>
            </a:r>
            <a:endParaRPr lang="en-US" dirty="0">
              <a:solidFill>
                <a:schemeClr val="tx2">
                  <a:lumMod val="50000"/>
                </a:schemeClr>
              </a:solidFill>
              <a:latin typeface="+mj-lt"/>
            </a:endParaRPr>
          </a:p>
        </p:txBody>
      </p:sp>
      <p:pic>
        <p:nvPicPr>
          <p:cNvPr id="21" name="Image 2" descr="preencoded.png"/>
          <p:cNvPicPr>
            <a:picLocks noChangeAspect="1"/>
          </p:cNvPicPr>
          <p:nvPr/>
        </p:nvPicPr>
        <p:blipFill>
          <a:blip r:embed="rId5"/>
          <a:stretch>
            <a:fillRect/>
          </a:stretch>
        </p:blipFill>
        <p:spPr>
          <a:xfrm>
            <a:off x="365760" y="3776473"/>
            <a:ext cx="457200" cy="457200"/>
          </a:xfrm>
          <a:prstGeom prst="rect">
            <a:avLst/>
          </a:prstGeom>
        </p:spPr>
      </p:pic>
      <p:sp>
        <p:nvSpPr>
          <p:cNvPr id="25" name="Text 20"/>
          <p:cNvSpPr/>
          <p:nvPr/>
        </p:nvSpPr>
        <p:spPr>
          <a:xfrm>
            <a:off x="3123024" y="3854548"/>
            <a:ext cx="4986645" cy="239675"/>
          </a:xfrm>
          <a:prstGeom prst="rect">
            <a:avLst/>
          </a:prstGeom>
          <a:noFill/>
          <a:ln/>
        </p:spPr>
        <p:txBody>
          <a:bodyPr wrap="square" rtlCol="0" anchor="ctr"/>
          <a:lstStyle/>
          <a:p>
            <a:pPr marL="0" indent="0">
              <a:buNone/>
            </a:pPr>
            <a:r>
              <a:rPr lang="en-US" dirty="0">
                <a:solidFill>
                  <a:schemeClr val="tx2">
                    <a:lumMod val="50000"/>
                  </a:schemeClr>
                </a:solidFill>
                <a:latin typeface="+mj-lt"/>
                <a:ea typeface="Calibri" pitchFamily="34" charset="-122"/>
                <a:cs typeface="Calibri" pitchFamily="34" charset="-120"/>
              </a:rPr>
              <a:t>Whose interests do policy instruments support or hinder?</a:t>
            </a:r>
            <a:endParaRPr lang="en-US" dirty="0">
              <a:solidFill>
                <a:schemeClr val="tx2">
                  <a:lumMod val="50000"/>
                </a:schemeClr>
              </a:solidFill>
              <a:latin typeface="+mj-lt"/>
            </a:endParaRPr>
          </a:p>
          <a:p>
            <a:pPr marL="0" indent="0">
              <a:buNone/>
            </a:pPr>
            <a:r>
              <a:rPr lang="en-US" dirty="0">
                <a:solidFill>
                  <a:schemeClr val="tx2">
                    <a:lumMod val="50000"/>
                  </a:schemeClr>
                </a:solidFill>
                <a:latin typeface="+mj-lt"/>
                <a:ea typeface="Calibri" pitchFamily="34" charset="-122"/>
                <a:cs typeface="Calibri" pitchFamily="34" charset="-120"/>
              </a:rPr>
              <a:t>Are decision-makers' mindsets shifting over time?</a:t>
            </a:r>
            <a:endParaRPr lang="en-US" dirty="0">
              <a:solidFill>
                <a:schemeClr val="tx2">
                  <a:lumMod val="50000"/>
                </a:schemeClr>
              </a:solidFill>
              <a:latin typeface="+mj-lt"/>
            </a:endParaRPr>
          </a:p>
          <a:p>
            <a:pPr marL="0" indent="0">
              <a:buNone/>
            </a:pPr>
            <a:r>
              <a:rPr lang="en-US" dirty="0">
                <a:solidFill>
                  <a:schemeClr val="tx2">
                    <a:lumMod val="50000"/>
                  </a:schemeClr>
                </a:solidFill>
                <a:latin typeface="+mj-lt"/>
                <a:ea typeface="Calibri" pitchFamily="34" charset="-122"/>
                <a:cs typeface="Calibri" pitchFamily="34" charset="-120"/>
              </a:rPr>
              <a:t>Are power imbalances between actors addressed?</a:t>
            </a:r>
            <a:endParaRPr lang="en-US" dirty="0">
              <a:solidFill>
                <a:schemeClr val="tx2">
                  <a:lumMod val="50000"/>
                </a:schemeClr>
              </a:solidFill>
              <a:latin typeface="+mj-lt"/>
            </a:endParaRPr>
          </a:p>
        </p:txBody>
      </p:sp>
      <p:sp>
        <p:nvSpPr>
          <p:cNvPr id="33" name="Text 8">
            <a:extLst>
              <a:ext uri="{FF2B5EF4-FFF2-40B4-BE49-F238E27FC236}">
                <a16:creationId xmlns:a16="http://schemas.microsoft.com/office/drawing/2014/main" id="{FACB5D69-7F01-B310-57F3-338FE6B1C78A}"/>
              </a:ext>
            </a:extLst>
          </p:cNvPr>
          <p:cNvSpPr/>
          <p:nvPr/>
        </p:nvSpPr>
        <p:spPr>
          <a:xfrm>
            <a:off x="1034330" y="1229692"/>
            <a:ext cx="1834427" cy="914400"/>
          </a:xfrm>
          <a:prstGeom prst="rect">
            <a:avLst/>
          </a:prstGeom>
          <a:noFill/>
          <a:ln/>
        </p:spPr>
        <p:txBody>
          <a:bodyPr wrap="square" rtlCol="0" anchor="ctr"/>
          <a:lstStyle/>
          <a:p>
            <a:pPr algn="ctr">
              <a:buClrTx/>
              <a:buFontTx/>
              <a:buNone/>
            </a:pPr>
            <a:r>
              <a:rPr lang="en-US" b="1" kern="1200" dirty="0">
                <a:solidFill>
                  <a:schemeClr val="tx2">
                    <a:lumMod val="50000"/>
                  </a:schemeClr>
                </a:solidFill>
                <a:latin typeface="+mj-lt"/>
                <a:ea typeface="Calibri" pitchFamily="34" charset="-122"/>
                <a:cs typeface="Calibri" pitchFamily="34" charset="-120"/>
              </a:rPr>
              <a:t>Gap 1 Coordination Mechanisms</a:t>
            </a:r>
            <a:endParaRPr lang="en-US" kern="1200" dirty="0">
              <a:solidFill>
                <a:schemeClr val="tx2">
                  <a:lumMod val="50000"/>
                </a:schemeClr>
              </a:solidFill>
              <a:latin typeface="+mj-lt"/>
              <a:ea typeface="+mn-ea"/>
              <a:cs typeface="+mn-cs"/>
            </a:endParaRPr>
          </a:p>
        </p:txBody>
      </p:sp>
      <p:sp>
        <p:nvSpPr>
          <p:cNvPr id="34" name="Text 14">
            <a:extLst>
              <a:ext uri="{FF2B5EF4-FFF2-40B4-BE49-F238E27FC236}">
                <a16:creationId xmlns:a16="http://schemas.microsoft.com/office/drawing/2014/main" id="{E5D670B3-B52C-50EF-50A1-ABCFD488609D}"/>
              </a:ext>
            </a:extLst>
          </p:cNvPr>
          <p:cNvSpPr/>
          <p:nvPr/>
        </p:nvSpPr>
        <p:spPr>
          <a:xfrm>
            <a:off x="1034329" y="2457362"/>
            <a:ext cx="1834427" cy="914400"/>
          </a:xfrm>
          <a:prstGeom prst="rect">
            <a:avLst/>
          </a:prstGeom>
          <a:noFill/>
          <a:ln/>
        </p:spPr>
        <p:txBody>
          <a:bodyPr wrap="square" rtlCol="0" anchor="ctr"/>
          <a:lstStyle/>
          <a:p>
            <a:pPr algn="ctr">
              <a:buClrTx/>
              <a:buFontTx/>
              <a:buNone/>
            </a:pPr>
            <a:r>
              <a:rPr lang="en-US" b="1" kern="1200" dirty="0">
                <a:solidFill>
                  <a:schemeClr val="tx2">
                    <a:lumMod val="50000"/>
                  </a:schemeClr>
                </a:solidFill>
                <a:latin typeface="+mj-lt"/>
                <a:ea typeface="Calibri" pitchFamily="34" charset="-122"/>
                <a:cs typeface="Calibri" pitchFamily="34" charset="-120"/>
              </a:rPr>
              <a:t>Gap 2 Multi-Level Governance</a:t>
            </a:r>
            <a:endParaRPr lang="en-US" kern="1200" dirty="0">
              <a:solidFill>
                <a:schemeClr val="tx2">
                  <a:lumMod val="50000"/>
                </a:schemeClr>
              </a:solidFill>
              <a:latin typeface="+mj-lt"/>
              <a:ea typeface="+mn-ea"/>
              <a:cs typeface="+mn-cs"/>
            </a:endParaRPr>
          </a:p>
        </p:txBody>
      </p:sp>
      <p:sp>
        <p:nvSpPr>
          <p:cNvPr id="35" name="Text 20">
            <a:extLst>
              <a:ext uri="{FF2B5EF4-FFF2-40B4-BE49-F238E27FC236}">
                <a16:creationId xmlns:a16="http://schemas.microsoft.com/office/drawing/2014/main" id="{AAB524AE-D321-7A3D-5105-1EA2D5052741}"/>
              </a:ext>
            </a:extLst>
          </p:cNvPr>
          <p:cNvSpPr/>
          <p:nvPr/>
        </p:nvSpPr>
        <p:spPr>
          <a:xfrm>
            <a:off x="1034331" y="3541190"/>
            <a:ext cx="1834426" cy="914400"/>
          </a:xfrm>
          <a:prstGeom prst="rect">
            <a:avLst/>
          </a:prstGeom>
          <a:noFill/>
          <a:ln/>
        </p:spPr>
        <p:txBody>
          <a:bodyPr wrap="square" rtlCol="0" anchor="ctr"/>
          <a:lstStyle/>
          <a:p>
            <a:pPr algn="ctr">
              <a:buClrTx/>
              <a:buFontTx/>
              <a:buNone/>
            </a:pPr>
            <a:r>
              <a:rPr lang="en-US" b="1" kern="1200" dirty="0">
                <a:solidFill>
                  <a:schemeClr val="tx2">
                    <a:lumMod val="50000"/>
                  </a:schemeClr>
                </a:solidFill>
                <a:latin typeface="+mj-lt"/>
                <a:ea typeface="Calibri" pitchFamily="34" charset="-122"/>
                <a:cs typeface="Calibri" pitchFamily="34" charset="-120"/>
              </a:rPr>
              <a:t>Gap 3 Barriers, Incentives &amp; Reform</a:t>
            </a:r>
            <a:endParaRPr lang="en-US" kern="1200" dirty="0">
              <a:solidFill>
                <a:schemeClr val="tx2">
                  <a:lumMod val="50000"/>
                </a:schemeClr>
              </a:solidFill>
              <a:latin typeface="+mj-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274320" y="114300"/>
            <a:ext cx="8412480" cy="475488"/>
          </a:xfrm>
          <a:prstGeom prst="rect">
            <a:avLst/>
          </a:prstGeom>
          <a:noFill/>
          <a:ln/>
        </p:spPr>
        <p:txBody>
          <a:bodyPr wrap="square" lIns="0" tIns="0" rIns="0" bIns="0" rtlCol="0" anchor="ctr"/>
          <a:lstStyle/>
          <a:p>
            <a:pPr marL="0" indent="0">
              <a:buNone/>
            </a:pPr>
            <a:r>
              <a:rPr lang="en-US" sz="1800" b="1" dirty="0">
                <a:solidFill>
                  <a:schemeClr val="tx2">
                    <a:lumMod val="50000"/>
                  </a:schemeClr>
                </a:solidFill>
                <a:latin typeface="+mj-lt"/>
                <a:ea typeface="Georgia" pitchFamily="34" charset="-122"/>
                <a:cs typeface="Georgia" pitchFamily="34" charset="-120"/>
              </a:rPr>
              <a:t>WEF: Mechanisms for Public Governance &amp; Institutional Coordination</a:t>
            </a:r>
            <a:endParaRPr lang="en-US" sz="1800" dirty="0">
              <a:solidFill>
                <a:schemeClr val="tx2">
                  <a:lumMod val="50000"/>
                </a:schemeClr>
              </a:solidFill>
              <a:latin typeface="+mj-lt"/>
            </a:endParaRPr>
          </a:p>
        </p:txBody>
      </p:sp>
      <p:sp>
        <p:nvSpPr>
          <p:cNvPr id="8" name="Shape 6"/>
          <p:cNvSpPr/>
          <p:nvPr/>
        </p:nvSpPr>
        <p:spPr>
          <a:xfrm>
            <a:off x="274320" y="1417320"/>
            <a:ext cx="1600200" cy="3246120"/>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9" name="Shape 7"/>
          <p:cNvSpPr/>
          <p:nvPr/>
        </p:nvSpPr>
        <p:spPr>
          <a:xfrm>
            <a:off x="274320" y="1417320"/>
            <a:ext cx="1600200" cy="329184"/>
          </a:xfrm>
          <a:prstGeom prst="rect">
            <a:avLst/>
          </a:prstGeom>
          <a:solidFill>
            <a:srgbClr val="7A99AD"/>
          </a:solidFill>
          <a:ln/>
        </p:spPr>
        <p:txBody>
          <a:bodyPr/>
          <a:lstStyle/>
          <a:p>
            <a:endParaRPr lang="en-US"/>
          </a:p>
        </p:txBody>
      </p:sp>
      <p:sp>
        <p:nvSpPr>
          <p:cNvPr id="10" name="Text 8"/>
          <p:cNvSpPr/>
          <p:nvPr/>
        </p:nvSpPr>
        <p:spPr>
          <a:xfrm>
            <a:off x="329184" y="1435608"/>
            <a:ext cx="1490472" cy="292608"/>
          </a:xfrm>
          <a:prstGeom prst="rect">
            <a:avLst/>
          </a:prstGeom>
          <a:noFill/>
          <a:ln/>
        </p:spPr>
        <p:txBody>
          <a:bodyPr wrap="square" lIns="0" tIns="0" rIns="0" bIns="0" rtlCol="0" anchor="ctr"/>
          <a:lstStyle/>
          <a:p>
            <a:pPr marL="0" indent="0" algn="ctr">
              <a:buNone/>
            </a:pPr>
            <a:r>
              <a:rPr lang="en-US" sz="1050" b="1" dirty="0">
                <a:solidFill>
                  <a:srgbClr val="FFFFFF"/>
                </a:solidFill>
                <a:latin typeface="+mj-lt"/>
                <a:ea typeface="Calibri" pitchFamily="34" charset="-122"/>
                <a:cs typeface="Calibri" pitchFamily="34" charset="-120"/>
              </a:rPr>
              <a:t>Information Sharing</a:t>
            </a:r>
            <a:endParaRPr lang="en-US" sz="1050" dirty="0">
              <a:latin typeface="+mj-lt"/>
            </a:endParaRPr>
          </a:p>
        </p:txBody>
      </p:sp>
      <p:sp>
        <p:nvSpPr>
          <p:cNvPr id="11" name="Text 9"/>
          <p:cNvSpPr/>
          <p:nvPr/>
        </p:nvSpPr>
        <p:spPr>
          <a:xfrm>
            <a:off x="329184" y="1801368"/>
            <a:ext cx="1490472" cy="2011680"/>
          </a:xfrm>
          <a:prstGeom prst="rect">
            <a:avLst/>
          </a:prstGeom>
          <a:noFill/>
          <a:ln/>
        </p:spPr>
        <p:txBody>
          <a:bodyPr wrap="square" rtlCol="0" anchor="ctr"/>
          <a:lstStyle/>
          <a:p>
            <a:pPr marL="0" indent="0" algn="ctr">
              <a:buNone/>
            </a:pPr>
            <a:r>
              <a:rPr lang="en-US" sz="1050" dirty="0">
                <a:solidFill>
                  <a:srgbClr val="4A6B80"/>
                </a:solidFill>
                <a:latin typeface="+mj-lt"/>
                <a:ea typeface="Calibri" pitchFamily="34" charset="-122"/>
                <a:cs typeface="Calibri" pitchFamily="34" charset="-120"/>
              </a:rPr>
              <a:t>Joint data portals, inter-ministerial working groups, regular policy briefings</a:t>
            </a:r>
            <a:endParaRPr lang="en-US" sz="1050" dirty="0">
              <a:latin typeface="+mj-lt"/>
            </a:endParaRPr>
          </a:p>
        </p:txBody>
      </p:sp>
      <p:sp>
        <p:nvSpPr>
          <p:cNvPr id="12" name="Shape 10"/>
          <p:cNvSpPr/>
          <p:nvPr/>
        </p:nvSpPr>
        <p:spPr>
          <a:xfrm>
            <a:off x="548640" y="4297680"/>
            <a:ext cx="1051560" cy="256032"/>
          </a:xfrm>
          <a:prstGeom prst="rect">
            <a:avLst/>
          </a:prstGeom>
          <a:solidFill>
            <a:srgbClr val="7A99AD"/>
          </a:solidFill>
          <a:ln/>
        </p:spPr>
        <p:txBody>
          <a:bodyPr/>
          <a:lstStyle/>
          <a:p>
            <a:endParaRPr lang="en-US"/>
          </a:p>
        </p:txBody>
      </p:sp>
      <p:sp>
        <p:nvSpPr>
          <p:cNvPr id="13" name="Text 11"/>
          <p:cNvSpPr/>
          <p:nvPr/>
        </p:nvSpPr>
        <p:spPr>
          <a:xfrm>
            <a:off x="548640" y="4306824"/>
            <a:ext cx="1051560" cy="237744"/>
          </a:xfrm>
          <a:prstGeom prst="rect">
            <a:avLst/>
          </a:prstGeom>
          <a:noFill/>
          <a:ln/>
        </p:spPr>
        <p:txBody>
          <a:bodyPr wrap="square" lIns="0" tIns="0" rIns="0" bIns="0" rtlCol="0" anchor="ctr"/>
          <a:lstStyle/>
          <a:p>
            <a:pPr marL="0" indent="0" algn="ctr">
              <a:buNone/>
            </a:pPr>
            <a:r>
              <a:rPr lang="en-US" sz="850" b="1" dirty="0">
                <a:solidFill>
                  <a:srgbClr val="FFFFFF"/>
                </a:solidFill>
                <a:latin typeface="+mj-lt"/>
                <a:ea typeface="Calibri" pitchFamily="34" charset="-122"/>
                <a:cs typeface="Calibri" pitchFamily="34" charset="-120"/>
              </a:rPr>
              <a:t>Low formality</a:t>
            </a:r>
            <a:endParaRPr lang="en-US" sz="850" dirty="0">
              <a:latin typeface="+mj-lt"/>
            </a:endParaRPr>
          </a:p>
        </p:txBody>
      </p:sp>
      <p:sp>
        <p:nvSpPr>
          <p:cNvPr id="14" name="Shape 12"/>
          <p:cNvSpPr/>
          <p:nvPr/>
        </p:nvSpPr>
        <p:spPr>
          <a:xfrm>
            <a:off x="2011680" y="1417320"/>
            <a:ext cx="1600200" cy="3246120"/>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p>
        </p:txBody>
      </p:sp>
      <p:sp>
        <p:nvSpPr>
          <p:cNvPr id="15" name="Shape 13"/>
          <p:cNvSpPr/>
          <p:nvPr/>
        </p:nvSpPr>
        <p:spPr>
          <a:xfrm>
            <a:off x="2011680" y="1417320"/>
            <a:ext cx="1600200" cy="329184"/>
          </a:xfrm>
          <a:prstGeom prst="rect">
            <a:avLst/>
          </a:prstGeom>
          <a:solidFill>
            <a:srgbClr val="17A7C7"/>
          </a:solidFill>
          <a:ln/>
        </p:spPr>
        <p:txBody>
          <a:bodyPr/>
          <a:lstStyle/>
          <a:p>
            <a:endParaRPr lang="en-US"/>
          </a:p>
        </p:txBody>
      </p:sp>
      <p:sp>
        <p:nvSpPr>
          <p:cNvPr id="16" name="Text 14"/>
          <p:cNvSpPr/>
          <p:nvPr/>
        </p:nvSpPr>
        <p:spPr>
          <a:xfrm>
            <a:off x="2066544" y="1435608"/>
            <a:ext cx="1490472" cy="292608"/>
          </a:xfrm>
          <a:prstGeom prst="rect">
            <a:avLst/>
          </a:prstGeom>
          <a:noFill/>
          <a:ln/>
        </p:spPr>
        <p:txBody>
          <a:bodyPr wrap="square" lIns="0" tIns="0" rIns="0" bIns="0" rtlCol="0" anchor="ctr"/>
          <a:lstStyle/>
          <a:p>
            <a:pPr marL="0" indent="0" algn="ctr">
              <a:buNone/>
            </a:pPr>
            <a:r>
              <a:rPr lang="en-US" sz="1050" b="1" dirty="0">
                <a:solidFill>
                  <a:srgbClr val="FFFFFF"/>
                </a:solidFill>
                <a:latin typeface="+mj-lt"/>
                <a:ea typeface="Calibri" pitchFamily="34" charset="-122"/>
                <a:cs typeface="Calibri" pitchFamily="34" charset="-120"/>
              </a:rPr>
              <a:t>Inter-Agency</a:t>
            </a:r>
            <a:endParaRPr lang="en-US" sz="1050" dirty="0">
              <a:latin typeface="+mj-lt"/>
            </a:endParaRPr>
          </a:p>
          <a:p>
            <a:pPr marL="0" indent="0" algn="ctr">
              <a:buNone/>
            </a:pPr>
            <a:r>
              <a:rPr lang="en-US" sz="1050" b="1" dirty="0">
                <a:solidFill>
                  <a:srgbClr val="FFFFFF"/>
                </a:solidFill>
                <a:latin typeface="+mj-lt"/>
                <a:ea typeface="Calibri" pitchFamily="34" charset="-122"/>
                <a:cs typeface="Calibri" pitchFamily="34" charset="-120"/>
              </a:rPr>
              <a:t>Committees</a:t>
            </a:r>
            <a:endParaRPr lang="en-US" sz="1050" dirty="0">
              <a:latin typeface="+mj-lt"/>
            </a:endParaRPr>
          </a:p>
        </p:txBody>
      </p:sp>
      <p:sp>
        <p:nvSpPr>
          <p:cNvPr id="17" name="Text 15"/>
          <p:cNvSpPr/>
          <p:nvPr/>
        </p:nvSpPr>
        <p:spPr>
          <a:xfrm>
            <a:off x="2066544" y="1801368"/>
            <a:ext cx="1490472" cy="2011680"/>
          </a:xfrm>
          <a:prstGeom prst="rect">
            <a:avLst/>
          </a:prstGeom>
          <a:noFill/>
          <a:ln/>
        </p:spPr>
        <p:txBody>
          <a:bodyPr wrap="square" rtlCol="0" anchor="ctr"/>
          <a:lstStyle/>
          <a:p>
            <a:pPr marL="0" indent="0" algn="ctr">
              <a:buNone/>
            </a:pPr>
            <a:r>
              <a:rPr lang="en-US" sz="1050" dirty="0">
                <a:solidFill>
                  <a:srgbClr val="4A6B80"/>
                </a:solidFill>
                <a:latin typeface="+mj-lt"/>
                <a:ea typeface="Calibri" pitchFamily="34" charset="-122"/>
                <a:cs typeface="Calibri" pitchFamily="34" charset="-120"/>
              </a:rPr>
              <a:t>Standing bodies with representation from water, energy, agriculture &amp; environment ministries; regular mandate</a:t>
            </a:r>
            <a:endParaRPr lang="en-US" sz="1050" dirty="0">
              <a:latin typeface="+mj-lt"/>
            </a:endParaRPr>
          </a:p>
        </p:txBody>
      </p:sp>
      <p:sp>
        <p:nvSpPr>
          <p:cNvPr id="18" name="Shape 16"/>
          <p:cNvSpPr/>
          <p:nvPr/>
        </p:nvSpPr>
        <p:spPr>
          <a:xfrm>
            <a:off x="2286000" y="4297680"/>
            <a:ext cx="1051560" cy="256032"/>
          </a:xfrm>
          <a:prstGeom prst="rect">
            <a:avLst/>
          </a:prstGeom>
          <a:solidFill>
            <a:srgbClr val="17A7C7"/>
          </a:solidFill>
          <a:ln/>
        </p:spPr>
        <p:txBody>
          <a:bodyPr/>
          <a:lstStyle/>
          <a:p>
            <a:endParaRPr lang="en-US">
              <a:latin typeface="+mj-lt"/>
            </a:endParaRPr>
          </a:p>
        </p:txBody>
      </p:sp>
      <p:sp>
        <p:nvSpPr>
          <p:cNvPr id="19" name="Text 17"/>
          <p:cNvSpPr/>
          <p:nvPr/>
        </p:nvSpPr>
        <p:spPr>
          <a:xfrm>
            <a:off x="2286000" y="4306824"/>
            <a:ext cx="1051560" cy="237744"/>
          </a:xfrm>
          <a:prstGeom prst="rect">
            <a:avLst/>
          </a:prstGeom>
          <a:noFill/>
          <a:ln/>
        </p:spPr>
        <p:txBody>
          <a:bodyPr wrap="square" lIns="0" tIns="0" rIns="0" bIns="0" rtlCol="0" anchor="ctr"/>
          <a:lstStyle/>
          <a:p>
            <a:pPr marL="0" indent="0" algn="ctr">
              <a:buNone/>
            </a:pPr>
            <a:r>
              <a:rPr lang="en-US" sz="850" b="1" dirty="0">
                <a:solidFill>
                  <a:srgbClr val="FFFFFF"/>
                </a:solidFill>
                <a:latin typeface="Calibri" pitchFamily="34" charset="0"/>
                <a:ea typeface="Calibri" pitchFamily="34" charset="-122"/>
                <a:cs typeface="Calibri" pitchFamily="34" charset="-120"/>
              </a:rPr>
              <a:t>Medium</a:t>
            </a:r>
            <a:endParaRPr lang="en-US" sz="850" dirty="0"/>
          </a:p>
        </p:txBody>
      </p:sp>
      <p:sp>
        <p:nvSpPr>
          <p:cNvPr id="20" name="Shape 18"/>
          <p:cNvSpPr/>
          <p:nvPr/>
        </p:nvSpPr>
        <p:spPr>
          <a:xfrm>
            <a:off x="3749040" y="1417320"/>
            <a:ext cx="1600200" cy="3246120"/>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latin typeface="+mj-lt"/>
            </a:endParaRPr>
          </a:p>
        </p:txBody>
      </p:sp>
      <p:sp>
        <p:nvSpPr>
          <p:cNvPr id="21" name="Shape 19"/>
          <p:cNvSpPr/>
          <p:nvPr/>
        </p:nvSpPr>
        <p:spPr>
          <a:xfrm>
            <a:off x="3749040" y="1417320"/>
            <a:ext cx="1600200" cy="329184"/>
          </a:xfrm>
          <a:prstGeom prst="rect">
            <a:avLst/>
          </a:prstGeom>
          <a:solidFill>
            <a:srgbClr val="0D6E8A"/>
          </a:solidFill>
          <a:ln/>
        </p:spPr>
        <p:txBody>
          <a:bodyPr/>
          <a:lstStyle/>
          <a:p>
            <a:endParaRPr lang="en-US"/>
          </a:p>
        </p:txBody>
      </p:sp>
      <p:sp>
        <p:nvSpPr>
          <p:cNvPr id="22" name="Text 20"/>
          <p:cNvSpPr/>
          <p:nvPr/>
        </p:nvSpPr>
        <p:spPr>
          <a:xfrm>
            <a:off x="3803904" y="1435608"/>
            <a:ext cx="1490472" cy="292608"/>
          </a:xfrm>
          <a:prstGeom prst="rect">
            <a:avLst/>
          </a:prstGeom>
          <a:noFill/>
          <a:ln/>
        </p:spPr>
        <p:txBody>
          <a:bodyPr wrap="square" lIns="0" tIns="0" rIns="0" bIns="0" rtlCol="0" anchor="ctr"/>
          <a:lstStyle/>
          <a:p>
            <a:pPr marL="0" indent="0" algn="ctr">
              <a:buNone/>
            </a:pPr>
            <a:r>
              <a:rPr lang="en-US" sz="1050" b="1" dirty="0">
                <a:solidFill>
                  <a:srgbClr val="FFFFFF"/>
                </a:solidFill>
                <a:latin typeface="+mj-lt"/>
                <a:ea typeface="Calibri" pitchFamily="34" charset="-122"/>
                <a:cs typeface="Calibri" pitchFamily="34" charset="-120"/>
              </a:rPr>
              <a:t>Joint Planning</a:t>
            </a:r>
            <a:endParaRPr lang="en-US" sz="1050" dirty="0">
              <a:latin typeface="+mj-lt"/>
            </a:endParaRPr>
          </a:p>
          <a:p>
            <a:pPr marL="0" indent="0" algn="ctr">
              <a:buNone/>
            </a:pPr>
            <a:r>
              <a:rPr lang="en-US" sz="1050" b="1" dirty="0">
                <a:solidFill>
                  <a:srgbClr val="FFFFFF"/>
                </a:solidFill>
                <a:latin typeface="+mj-lt"/>
                <a:ea typeface="Calibri" pitchFamily="34" charset="-122"/>
                <a:cs typeface="Calibri" pitchFamily="34" charset="-120"/>
              </a:rPr>
              <a:t>Platforms</a:t>
            </a:r>
            <a:endParaRPr lang="en-US" sz="1050" dirty="0">
              <a:latin typeface="+mj-lt"/>
            </a:endParaRPr>
          </a:p>
        </p:txBody>
      </p:sp>
      <p:sp>
        <p:nvSpPr>
          <p:cNvPr id="23" name="Text 21"/>
          <p:cNvSpPr/>
          <p:nvPr/>
        </p:nvSpPr>
        <p:spPr>
          <a:xfrm>
            <a:off x="3803904" y="1801368"/>
            <a:ext cx="1490472" cy="2011680"/>
          </a:xfrm>
          <a:prstGeom prst="rect">
            <a:avLst/>
          </a:prstGeom>
          <a:noFill/>
          <a:ln/>
        </p:spPr>
        <p:txBody>
          <a:bodyPr wrap="square" rtlCol="0" anchor="ctr"/>
          <a:lstStyle/>
          <a:p>
            <a:pPr marL="0" indent="0" algn="ctr">
              <a:buNone/>
            </a:pPr>
            <a:r>
              <a:rPr lang="en-US" sz="1050" dirty="0">
                <a:solidFill>
                  <a:srgbClr val="4A6B80"/>
                </a:solidFill>
                <a:latin typeface="+mj-lt"/>
                <a:ea typeface="Calibri" pitchFamily="34" charset="-122"/>
                <a:cs typeface="Calibri" pitchFamily="34" charset="-120"/>
              </a:rPr>
              <a:t>Shared planning cycles, integrated investment frameworks, co-authored national strategies</a:t>
            </a:r>
            <a:endParaRPr lang="en-US" sz="1050" dirty="0">
              <a:latin typeface="+mj-lt"/>
            </a:endParaRPr>
          </a:p>
        </p:txBody>
      </p:sp>
      <p:sp>
        <p:nvSpPr>
          <p:cNvPr id="24" name="Shape 22"/>
          <p:cNvSpPr/>
          <p:nvPr/>
        </p:nvSpPr>
        <p:spPr>
          <a:xfrm>
            <a:off x="4023360" y="4297680"/>
            <a:ext cx="1051560" cy="256032"/>
          </a:xfrm>
          <a:prstGeom prst="rect">
            <a:avLst/>
          </a:prstGeom>
          <a:solidFill>
            <a:srgbClr val="0D6E8A"/>
          </a:solidFill>
          <a:ln/>
        </p:spPr>
        <p:txBody>
          <a:bodyPr/>
          <a:lstStyle/>
          <a:p>
            <a:endParaRPr lang="en-US"/>
          </a:p>
        </p:txBody>
      </p:sp>
      <p:sp>
        <p:nvSpPr>
          <p:cNvPr id="25" name="Text 23"/>
          <p:cNvSpPr/>
          <p:nvPr/>
        </p:nvSpPr>
        <p:spPr>
          <a:xfrm>
            <a:off x="4023360" y="4306824"/>
            <a:ext cx="1051560" cy="237744"/>
          </a:xfrm>
          <a:prstGeom prst="rect">
            <a:avLst/>
          </a:prstGeom>
          <a:noFill/>
          <a:ln/>
        </p:spPr>
        <p:txBody>
          <a:bodyPr wrap="square" lIns="0" tIns="0" rIns="0" bIns="0" rtlCol="0" anchor="ctr"/>
          <a:lstStyle/>
          <a:p>
            <a:pPr marL="0" indent="0" algn="ctr">
              <a:buNone/>
            </a:pPr>
            <a:r>
              <a:rPr lang="en-US" sz="850" b="1" dirty="0">
                <a:solidFill>
                  <a:srgbClr val="FFFFFF"/>
                </a:solidFill>
                <a:latin typeface="+mj-lt"/>
                <a:ea typeface="Calibri" pitchFamily="34" charset="-122"/>
                <a:cs typeface="Calibri" pitchFamily="34" charset="-120"/>
              </a:rPr>
              <a:t>Medium-High</a:t>
            </a:r>
            <a:endParaRPr lang="en-US" sz="850" dirty="0">
              <a:latin typeface="+mj-lt"/>
            </a:endParaRPr>
          </a:p>
        </p:txBody>
      </p:sp>
      <p:sp>
        <p:nvSpPr>
          <p:cNvPr id="26" name="Shape 24"/>
          <p:cNvSpPr/>
          <p:nvPr/>
        </p:nvSpPr>
        <p:spPr>
          <a:xfrm>
            <a:off x="5486400" y="1417320"/>
            <a:ext cx="1600200" cy="3246120"/>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latin typeface="+mj-lt"/>
            </a:endParaRPr>
          </a:p>
        </p:txBody>
      </p:sp>
      <p:sp>
        <p:nvSpPr>
          <p:cNvPr id="27" name="Shape 25"/>
          <p:cNvSpPr/>
          <p:nvPr/>
        </p:nvSpPr>
        <p:spPr>
          <a:xfrm>
            <a:off x="5486400" y="1417320"/>
            <a:ext cx="1600200" cy="329184"/>
          </a:xfrm>
          <a:prstGeom prst="rect">
            <a:avLst/>
          </a:prstGeom>
          <a:solidFill>
            <a:srgbClr val="2EC4A5"/>
          </a:solidFill>
          <a:ln/>
        </p:spPr>
        <p:txBody>
          <a:bodyPr/>
          <a:lstStyle/>
          <a:p>
            <a:endParaRPr lang="en-US"/>
          </a:p>
        </p:txBody>
      </p:sp>
      <p:sp>
        <p:nvSpPr>
          <p:cNvPr id="28" name="Text 26"/>
          <p:cNvSpPr/>
          <p:nvPr/>
        </p:nvSpPr>
        <p:spPr>
          <a:xfrm>
            <a:off x="5541264" y="1435608"/>
            <a:ext cx="1490472" cy="292608"/>
          </a:xfrm>
          <a:prstGeom prst="rect">
            <a:avLst/>
          </a:prstGeom>
          <a:noFill/>
          <a:ln/>
        </p:spPr>
        <p:txBody>
          <a:bodyPr wrap="square" lIns="0" tIns="0" rIns="0" bIns="0" rtlCol="0" anchor="ctr"/>
          <a:lstStyle/>
          <a:p>
            <a:pPr marL="0" indent="0" algn="ctr">
              <a:buNone/>
            </a:pPr>
            <a:r>
              <a:rPr lang="en-US" sz="1050" b="1" dirty="0">
                <a:solidFill>
                  <a:srgbClr val="FFFFFF"/>
                </a:solidFill>
                <a:latin typeface="+mj-lt"/>
                <a:ea typeface="Calibri" pitchFamily="34" charset="-122"/>
                <a:cs typeface="Calibri" pitchFamily="34" charset="-120"/>
              </a:rPr>
              <a:t>Cross-Sectoral</a:t>
            </a:r>
            <a:endParaRPr lang="en-US" sz="1050" dirty="0">
              <a:latin typeface="+mj-lt"/>
            </a:endParaRPr>
          </a:p>
          <a:p>
            <a:pPr marL="0" indent="0" algn="ctr">
              <a:buNone/>
            </a:pPr>
            <a:r>
              <a:rPr lang="en-US" sz="1050" b="1" dirty="0">
                <a:solidFill>
                  <a:srgbClr val="FFFFFF"/>
                </a:solidFill>
                <a:latin typeface="+mj-lt"/>
                <a:ea typeface="Calibri" pitchFamily="34" charset="-122"/>
                <a:cs typeface="Calibri" pitchFamily="34" charset="-120"/>
              </a:rPr>
              <a:t>Task Forces</a:t>
            </a:r>
            <a:endParaRPr lang="en-US" sz="1050" dirty="0">
              <a:latin typeface="+mj-lt"/>
            </a:endParaRPr>
          </a:p>
        </p:txBody>
      </p:sp>
      <p:sp>
        <p:nvSpPr>
          <p:cNvPr id="29" name="Text 27"/>
          <p:cNvSpPr/>
          <p:nvPr/>
        </p:nvSpPr>
        <p:spPr>
          <a:xfrm>
            <a:off x="5541264" y="1801368"/>
            <a:ext cx="1490472" cy="2011680"/>
          </a:xfrm>
          <a:prstGeom prst="rect">
            <a:avLst/>
          </a:prstGeom>
          <a:noFill/>
          <a:ln/>
        </p:spPr>
        <p:txBody>
          <a:bodyPr wrap="square" rtlCol="0" anchor="ctr"/>
          <a:lstStyle/>
          <a:p>
            <a:pPr marL="0" indent="0" algn="ctr">
              <a:buNone/>
            </a:pPr>
            <a:r>
              <a:rPr lang="en-US" sz="1050" dirty="0">
                <a:solidFill>
                  <a:srgbClr val="4A6B80"/>
                </a:solidFill>
                <a:latin typeface="+mj-lt"/>
                <a:ea typeface="Calibri" pitchFamily="34" charset="-122"/>
                <a:cs typeface="Calibri" pitchFamily="34" charset="-120"/>
              </a:rPr>
              <a:t>Time-bound, outcome-focused units mandated to deliver nexus solutions with budget authority – can have shared budgets</a:t>
            </a:r>
            <a:endParaRPr lang="en-US" sz="1050" dirty="0">
              <a:latin typeface="+mj-lt"/>
            </a:endParaRPr>
          </a:p>
        </p:txBody>
      </p:sp>
      <p:sp>
        <p:nvSpPr>
          <p:cNvPr id="30" name="Shape 28"/>
          <p:cNvSpPr/>
          <p:nvPr/>
        </p:nvSpPr>
        <p:spPr>
          <a:xfrm>
            <a:off x="5760720" y="4297680"/>
            <a:ext cx="1051560" cy="256032"/>
          </a:xfrm>
          <a:prstGeom prst="rect">
            <a:avLst/>
          </a:prstGeom>
          <a:solidFill>
            <a:srgbClr val="2EC4A5"/>
          </a:solidFill>
          <a:ln/>
        </p:spPr>
        <p:txBody>
          <a:bodyPr/>
          <a:lstStyle/>
          <a:p>
            <a:endParaRPr lang="en-US">
              <a:latin typeface="+mj-lt"/>
            </a:endParaRPr>
          </a:p>
        </p:txBody>
      </p:sp>
      <p:sp>
        <p:nvSpPr>
          <p:cNvPr id="31" name="Text 29"/>
          <p:cNvSpPr/>
          <p:nvPr/>
        </p:nvSpPr>
        <p:spPr>
          <a:xfrm>
            <a:off x="5760720" y="4306824"/>
            <a:ext cx="1051560" cy="237744"/>
          </a:xfrm>
          <a:prstGeom prst="rect">
            <a:avLst/>
          </a:prstGeom>
          <a:noFill/>
          <a:ln/>
        </p:spPr>
        <p:txBody>
          <a:bodyPr wrap="square" lIns="0" tIns="0" rIns="0" bIns="0" rtlCol="0" anchor="ctr"/>
          <a:lstStyle/>
          <a:p>
            <a:pPr marL="0" indent="0" algn="ctr">
              <a:buNone/>
            </a:pPr>
            <a:r>
              <a:rPr lang="en-US" sz="850" b="1" dirty="0">
                <a:solidFill>
                  <a:srgbClr val="FFFFFF"/>
                </a:solidFill>
                <a:latin typeface="Calibri" pitchFamily="34" charset="0"/>
                <a:ea typeface="Calibri" pitchFamily="34" charset="-122"/>
                <a:cs typeface="Calibri" pitchFamily="34" charset="-120"/>
              </a:rPr>
              <a:t>High</a:t>
            </a:r>
            <a:endParaRPr lang="en-US" sz="850" dirty="0"/>
          </a:p>
        </p:txBody>
      </p:sp>
      <p:sp>
        <p:nvSpPr>
          <p:cNvPr id="32" name="Shape 30"/>
          <p:cNvSpPr/>
          <p:nvPr/>
        </p:nvSpPr>
        <p:spPr>
          <a:xfrm>
            <a:off x="7223760" y="1417320"/>
            <a:ext cx="1600200" cy="3246120"/>
          </a:xfrm>
          <a:prstGeom prst="rect">
            <a:avLst/>
          </a:prstGeom>
          <a:solidFill>
            <a:srgbClr val="FFFFFF"/>
          </a:solidFill>
          <a:ln/>
          <a:effectLst>
            <a:outerShdw blurRad="76200" dist="25400" dir="8100000" algn="bl" rotWithShape="0">
              <a:srgbClr val="000000">
                <a:alpha val="12000"/>
              </a:srgbClr>
            </a:outerShdw>
          </a:effectLst>
        </p:spPr>
        <p:txBody>
          <a:bodyPr/>
          <a:lstStyle/>
          <a:p>
            <a:endParaRPr lang="en-US">
              <a:latin typeface="+mj-lt"/>
            </a:endParaRPr>
          </a:p>
        </p:txBody>
      </p:sp>
      <p:sp>
        <p:nvSpPr>
          <p:cNvPr id="33" name="Shape 31"/>
          <p:cNvSpPr/>
          <p:nvPr/>
        </p:nvSpPr>
        <p:spPr>
          <a:xfrm>
            <a:off x="7223760" y="1417320"/>
            <a:ext cx="1600200" cy="329184"/>
          </a:xfrm>
          <a:prstGeom prst="rect">
            <a:avLst/>
          </a:prstGeom>
          <a:solidFill>
            <a:srgbClr val="0A2540"/>
          </a:solidFill>
          <a:ln/>
        </p:spPr>
        <p:txBody>
          <a:bodyPr/>
          <a:lstStyle/>
          <a:p>
            <a:endParaRPr lang="en-US"/>
          </a:p>
        </p:txBody>
      </p:sp>
      <p:sp>
        <p:nvSpPr>
          <p:cNvPr id="34" name="Text 32"/>
          <p:cNvSpPr/>
          <p:nvPr/>
        </p:nvSpPr>
        <p:spPr>
          <a:xfrm>
            <a:off x="7278624" y="1435608"/>
            <a:ext cx="1490472" cy="292608"/>
          </a:xfrm>
          <a:prstGeom prst="rect">
            <a:avLst/>
          </a:prstGeom>
          <a:noFill/>
          <a:ln/>
        </p:spPr>
        <p:txBody>
          <a:bodyPr wrap="square" lIns="0" tIns="0" rIns="0" bIns="0" rtlCol="0" anchor="ctr"/>
          <a:lstStyle/>
          <a:p>
            <a:pPr marL="0" indent="0" algn="ctr">
              <a:buNone/>
            </a:pPr>
            <a:r>
              <a:rPr lang="en-US" sz="1050" b="1" dirty="0">
                <a:solidFill>
                  <a:srgbClr val="FFFFFF"/>
                </a:solidFill>
                <a:latin typeface="+mj-lt"/>
                <a:ea typeface="Calibri" pitchFamily="34" charset="-122"/>
                <a:cs typeface="Calibri" pitchFamily="34" charset="-120"/>
              </a:rPr>
              <a:t>Statutory Nexus</a:t>
            </a:r>
            <a:endParaRPr lang="en-US" sz="1050" dirty="0">
              <a:latin typeface="+mj-lt"/>
            </a:endParaRPr>
          </a:p>
          <a:p>
            <a:pPr marL="0" indent="0" algn="ctr">
              <a:buNone/>
            </a:pPr>
            <a:r>
              <a:rPr lang="en-US" sz="1050" b="1" dirty="0">
                <a:solidFill>
                  <a:srgbClr val="FFFFFF"/>
                </a:solidFill>
                <a:latin typeface="+mj-lt"/>
                <a:ea typeface="Calibri" pitchFamily="34" charset="-122"/>
                <a:cs typeface="Calibri" pitchFamily="34" charset="-120"/>
              </a:rPr>
              <a:t>Body / Council</a:t>
            </a:r>
            <a:endParaRPr lang="en-US" sz="1050" dirty="0">
              <a:latin typeface="+mj-lt"/>
            </a:endParaRPr>
          </a:p>
        </p:txBody>
      </p:sp>
      <p:sp>
        <p:nvSpPr>
          <p:cNvPr id="35" name="Text 33"/>
          <p:cNvSpPr/>
          <p:nvPr/>
        </p:nvSpPr>
        <p:spPr>
          <a:xfrm>
            <a:off x="7278624" y="1801368"/>
            <a:ext cx="1490472" cy="2011680"/>
          </a:xfrm>
          <a:prstGeom prst="rect">
            <a:avLst/>
          </a:prstGeom>
          <a:noFill/>
          <a:ln/>
        </p:spPr>
        <p:txBody>
          <a:bodyPr wrap="square" rtlCol="0" anchor="ctr"/>
          <a:lstStyle/>
          <a:p>
            <a:pPr marL="0" indent="0" algn="ctr">
              <a:buNone/>
            </a:pPr>
            <a:r>
              <a:rPr lang="en-US" sz="1050" dirty="0">
                <a:solidFill>
                  <a:srgbClr val="4A6B80"/>
                </a:solidFill>
                <a:latin typeface="+mj-lt"/>
                <a:ea typeface="Calibri" pitchFamily="34" charset="-122"/>
                <a:cs typeface="Calibri" pitchFamily="34" charset="-120"/>
              </a:rPr>
              <a:t>Legal mandate to coordinate WEFE governance; reporting to head of government; binding decisions</a:t>
            </a:r>
            <a:endParaRPr lang="en-US" sz="1050" dirty="0">
              <a:latin typeface="+mj-lt"/>
            </a:endParaRPr>
          </a:p>
        </p:txBody>
      </p:sp>
      <p:sp>
        <p:nvSpPr>
          <p:cNvPr id="36" name="Shape 34"/>
          <p:cNvSpPr/>
          <p:nvPr/>
        </p:nvSpPr>
        <p:spPr>
          <a:xfrm>
            <a:off x="7498080" y="4297680"/>
            <a:ext cx="1051560" cy="256032"/>
          </a:xfrm>
          <a:prstGeom prst="rect">
            <a:avLst/>
          </a:prstGeom>
          <a:solidFill>
            <a:srgbClr val="0A2540"/>
          </a:solidFill>
          <a:ln/>
        </p:spPr>
        <p:txBody>
          <a:bodyPr/>
          <a:lstStyle/>
          <a:p>
            <a:endParaRPr lang="en-US">
              <a:latin typeface="+mj-lt"/>
            </a:endParaRPr>
          </a:p>
        </p:txBody>
      </p:sp>
      <p:sp>
        <p:nvSpPr>
          <p:cNvPr id="37" name="Text 35"/>
          <p:cNvSpPr/>
          <p:nvPr/>
        </p:nvSpPr>
        <p:spPr>
          <a:xfrm>
            <a:off x="7498080" y="4306824"/>
            <a:ext cx="1051560" cy="237744"/>
          </a:xfrm>
          <a:prstGeom prst="rect">
            <a:avLst/>
          </a:prstGeom>
          <a:noFill/>
          <a:ln/>
        </p:spPr>
        <p:txBody>
          <a:bodyPr wrap="square" lIns="0" tIns="0" rIns="0" bIns="0" rtlCol="0" anchor="ctr"/>
          <a:lstStyle/>
          <a:p>
            <a:pPr marL="0" indent="0" algn="ctr">
              <a:buNone/>
            </a:pPr>
            <a:r>
              <a:rPr lang="en-US" sz="850" b="1" dirty="0">
                <a:solidFill>
                  <a:srgbClr val="FFFFFF"/>
                </a:solidFill>
                <a:latin typeface="Calibri" pitchFamily="34" charset="0"/>
                <a:ea typeface="Calibri" pitchFamily="34" charset="-122"/>
                <a:cs typeface="Calibri" pitchFamily="34" charset="-120"/>
              </a:rPr>
              <a:t>Highest</a:t>
            </a:r>
            <a:endParaRPr lang="en-US" sz="850" dirty="0"/>
          </a:p>
        </p:txBody>
      </p:sp>
      <p:sp>
        <p:nvSpPr>
          <p:cNvPr id="38" name="Text 36"/>
          <p:cNvSpPr/>
          <p:nvPr/>
        </p:nvSpPr>
        <p:spPr>
          <a:xfrm>
            <a:off x="327426" y="816322"/>
            <a:ext cx="8503920" cy="320040"/>
          </a:xfrm>
          <a:prstGeom prst="rect">
            <a:avLst/>
          </a:prstGeom>
          <a:noFill/>
          <a:ln/>
        </p:spPr>
        <p:txBody>
          <a:bodyPr wrap="square" lIns="0" tIns="0" rIns="0" bIns="0" rtlCol="0" anchor="ctr"/>
          <a:lstStyle/>
          <a:p>
            <a:pPr marL="0" indent="0">
              <a:buNone/>
            </a:pPr>
            <a:r>
              <a:rPr lang="en-US" sz="1000" dirty="0">
                <a:solidFill>
                  <a:schemeClr val="tx2">
                    <a:lumMod val="50000"/>
                  </a:schemeClr>
                </a:solidFill>
                <a:latin typeface="+mj-lt"/>
                <a:ea typeface="Calibri" pitchFamily="34" charset="-122"/>
                <a:cs typeface="Calibri" pitchFamily="34" charset="-120"/>
              </a:rPr>
              <a:t>Best practice: Regional/Transboundary bodies with enforcement mechanisms can deliver stronger policy harmonisation than purely advisory platforms (ECOWAS West Africa or European Union)</a:t>
            </a:r>
            <a:endParaRPr lang="en-US" sz="1000" dirty="0">
              <a:solidFill>
                <a:schemeClr val="tx2">
                  <a:lumMod val="50000"/>
                </a:schemeClr>
              </a:solidFill>
              <a:latin typeface="+mj-lt"/>
            </a:endParaRPr>
          </a:p>
        </p:txBody>
      </p:sp>
      <p:sp>
        <p:nvSpPr>
          <p:cNvPr id="40" name="Arrow: Right 39">
            <a:extLst>
              <a:ext uri="{FF2B5EF4-FFF2-40B4-BE49-F238E27FC236}">
                <a16:creationId xmlns:a16="http://schemas.microsoft.com/office/drawing/2014/main" id="{C1D616E8-FD5F-7252-2AF8-E9E5D9A2B387}"/>
              </a:ext>
            </a:extLst>
          </p:cNvPr>
          <p:cNvSpPr/>
          <p:nvPr/>
        </p:nvSpPr>
        <p:spPr>
          <a:xfrm>
            <a:off x="698108" y="4080510"/>
            <a:ext cx="7702061" cy="146304"/>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B"/>
          </a:p>
        </p:txBody>
      </p:sp>
      <p:sp>
        <p:nvSpPr>
          <p:cNvPr id="5" name="Text 3"/>
          <p:cNvSpPr/>
          <p:nvPr/>
        </p:nvSpPr>
        <p:spPr>
          <a:xfrm>
            <a:off x="297178" y="3838634"/>
            <a:ext cx="8503920" cy="274320"/>
          </a:xfrm>
          <a:prstGeom prst="rect">
            <a:avLst/>
          </a:prstGeom>
          <a:noFill/>
          <a:ln/>
        </p:spPr>
        <p:txBody>
          <a:bodyPr wrap="square" lIns="0" tIns="0" rIns="0" bIns="0" rtlCol="0" anchor="ctr"/>
          <a:lstStyle/>
          <a:p>
            <a:pPr marL="0" indent="0" algn="ctr">
              <a:buNone/>
            </a:pPr>
            <a:r>
              <a:rPr lang="en-US" sz="1200" b="1" dirty="0">
                <a:solidFill>
                  <a:schemeClr val="tx2">
                    <a:lumMod val="50000"/>
                  </a:schemeClr>
                </a:solidFill>
                <a:latin typeface="+mj-lt"/>
                <a:ea typeface="Calibri" pitchFamily="34" charset="-122"/>
                <a:cs typeface="Calibri" pitchFamily="34" charset="-120"/>
              </a:rPr>
              <a:t>COORDINATION SPECTRUM — Informal to Institutionalized</a:t>
            </a:r>
            <a:endParaRPr lang="en-US" sz="1200" dirty="0">
              <a:solidFill>
                <a:schemeClr val="tx2">
                  <a:lumMod val="50000"/>
                </a:schemeClr>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4BE8D7-9949-9A88-8D5A-7709760D253A}"/>
              </a:ext>
            </a:extLst>
          </p:cNvPr>
          <p:cNvSpPr txBox="1"/>
          <p:nvPr/>
        </p:nvSpPr>
        <p:spPr>
          <a:xfrm>
            <a:off x="1478604" y="1138495"/>
            <a:ext cx="7440051" cy="4185761"/>
          </a:xfrm>
          <a:prstGeom prst="rect">
            <a:avLst/>
          </a:prstGeom>
          <a:noFill/>
        </p:spPr>
        <p:txBody>
          <a:bodyPr wrap="square">
            <a:spAutoFit/>
          </a:bodyPr>
          <a:lstStyle/>
          <a:p>
            <a:r>
              <a:rPr lang="en-US" sz="1800" dirty="0"/>
              <a:t>The “Water-Energy-Food Nexus” approach emerged in the late 2000s, as a way of framing cross-sector and cross-scale interactions in a context marked by growing concerns about the global economic and food security crisis (Allouche et al., 2014).</a:t>
            </a:r>
          </a:p>
          <a:p>
            <a:endParaRPr lang="en-US" sz="1800" dirty="0"/>
          </a:p>
          <a:p>
            <a:r>
              <a:rPr lang="en-US" sz="1800" b="1" i="1" u="sng" dirty="0"/>
              <a:t>Climate</a:t>
            </a:r>
            <a:r>
              <a:rPr lang="en-US" sz="1800" dirty="0"/>
              <a:t> link adds resilience and adaptation angle. </a:t>
            </a:r>
          </a:p>
          <a:p>
            <a:endParaRPr lang="en-US" sz="1800" dirty="0"/>
          </a:p>
          <a:p>
            <a:r>
              <a:rPr lang="en-US" sz="1800" dirty="0">
                <a:solidFill>
                  <a:schemeClr val="tx2">
                    <a:lumMod val="50000"/>
                  </a:schemeClr>
                </a:solidFill>
                <a:ea typeface="Calibri" pitchFamily="34" charset="-122"/>
                <a:cs typeface="Calibri" pitchFamily="34" charset="-120"/>
              </a:rPr>
              <a:t>The way Water-Energy-Food resources and systems are governed depends on </a:t>
            </a:r>
            <a:r>
              <a:rPr lang="en-US" sz="1800" b="1" dirty="0">
                <a:solidFill>
                  <a:schemeClr val="tx2">
                    <a:lumMod val="50000"/>
                  </a:schemeClr>
                </a:solidFill>
                <a:ea typeface="Calibri" pitchFamily="34" charset="-122"/>
                <a:cs typeface="Calibri" pitchFamily="34" charset="-120"/>
              </a:rPr>
              <a:t>institutions. </a:t>
            </a:r>
          </a:p>
          <a:p>
            <a:pPr marL="285750" indent="-285750">
              <a:buFont typeface="Arial" panose="020B0604020202020204" pitchFamily="34" charset="0"/>
              <a:buChar char="•"/>
            </a:pPr>
            <a:endParaRPr lang="en-US" sz="1800" b="1" dirty="0">
              <a:solidFill>
                <a:schemeClr val="tx2">
                  <a:lumMod val="50000"/>
                </a:schemeClr>
              </a:solidFill>
              <a:ea typeface="Calibri" pitchFamily="34" charset="-122"/>
              <a:cs typeface="Calibri" pitchFamily="34" charset="-120"/>
            </a:endParaRPr>
          </a:p>
          <a:p>
            <a:r>
              <a:rPr lang="en-US" sz="1800" b="1" dirty="0">
                <a:solidFill>
                  <a:schemeClr val="tx2">
                    <a:lumMod val="50000"/>
                  </a:schemeClr>
                </a:solidFill>
                <a:ea typeface="Calibri" pitchFamily="34" charset="-122"/>
                <a:cs typeface="Calibri" pitchFamily="34" charset="-120"/>
              </a:rPr>
              <a:t>Barriers to scaling solutions:</a:t>
            </a:r>
          </a:p>
          <a:p>
            <a:pPr marL="342900" lvl="2" indent="-342900">
              <a:buFont typeface="+mj-lt"/>
              <a:buAutoNum type="arabicPeriod"/>
            </a:pPr>
            <a:r>
              <a:rPr lang="en-US" sz="1800" b="1" dirty="0">
                <a:solidFill>
                  <a:schemeClr val="tx2">
                    <a:lumMod val="50000"/>
                  </a:schemeClr>
                </a:solidFill>
                <a:ea typeface="Calibri" pitchFamily="34" charset="-122"/>
                <a:cs typeface="Calibri" pitchFamily="34" charset="-120"/>
              </a:rPr>
              <a:t>Siloed ministries</a:t>
            </a:r>
            <a:r>
              <a:rPr lang="en-US" sz="1800" dirty="0">
                <a:solidFill>
                  <a:schemeClr val="tx2">
                    <a:lumMod val="50000"/>
                  </a:schemeClr>
                </a:solidFill>
                <a:ea typeface="Calibri" pitchFamily="34" charset="-122"/>
                <a:cs typeface="Calibri" pitchFamily="34" charset="-120"/>
              </a:rPr>
              <a:t>, </a:t>
            </a:r>
          </a:p>
          <a:p>
            <a:pPr marL="342900" lvl="2" indent="-342900">
              <a:buFont typeface="+mj-lt"/>
              <a:buAutoNum type="arabicPeriod"/>
            </a:pPr>
            <a:r>
              <a:rPr lang="en-US" sz="1800" b="1" dirty="0">
                <a:solidFill>
                  <a:schemeClr val="tx2">
                    <a:lumMod val="50000"/>
                  </a:schemeClr>
                </a:solidFill>
                <a:ea typeface="Calibri" pitchFamily="34" charset="-122"/>
                <a:cs typeface="Calibri" pitchFamily="34" charset="-120"/>
              </a:rPr>
              <a:t>Fragmented mandates</a:t>
            </a:r>
            <a:r>
              <a:rPr lang="en-US" sz="1800" dirty="0">
                <a:solidFill>
                  <a:schemeClr val="tx2">
                    <a:lumMod val="50000"/>
                  </a:schemeClr>
                </a:solidFill>
                <a:ea typeface="Calibri" pitchFamily="34" charset="-122"/>
                <a:cs typeface="Calibri" pitchFamily="34" charset="-120"/>
              </a:rPr>
              <a:t>, </a:t>
            </a:r>
          </a:p>
          <a:p>
            <a:pPr marL="342900" lvl="2" indent="-342900">
              <a:buFont typeface="+mj-lt"/>
              <a:buAutoNum type="arabicPeriod"/>
            </a:pPr>
            <a:r>
              <a:rPr lang="en-US" sz="1800" b="1" dirty="0">
                <a:solidFill>
                  <a:schemeClr val="tx2">
                    <a:lumMod val="50000"/>
                  </a:schemeClr>
                </a:solidFill>
                <a:ea typeface="Calibri" pitchFamily="34" charset="-122"/>
                <a:cs typeface="Calibri" pitchFamily="34" charset="-120"/>
              </a:rPr>
              <a:t>Uncoordinated financing</a:t>
            </a:r>
            <a:endParaRPr lang="en-US" dirty="0">
              <a:solidFill>
                <a:schemeClr val="tx2">
                  <a:lumMod val="50000"/>
                </a:schemeClr>
              </a:solidFill>
              <a:ea typeface="Calibri" pitchFamily="34" charset="-122"/>
              <a:cs typeface="Calibri" pitchFamily="34" charset="-120"/>
            </a:endParaRPr>
          </a:p>
          <a:p>
            <a:endParaRPr lang="en-BB" dirty="0"/>
          </a:p>
        </p:txBody>
      </p:sp>
      <p:sp>
        <p:nvSpPr>
          <p:cNvPr id="7" name="Text 5">
            <a:extLst>
              <a:ext uri="{FF2B5EF4-FFF2-40B4-BE49-F238E27FC236}">
                <a16:creationId xmlns:a16="http://schemas.microsoft.com/office/drawing/2014/main" id="{43651BF7-310E-CD2B-8A12-178825D1DF9E}"/>
              </a:ext>
            </a:extLst>
          </p:cNvPr>
          <p:cNvSpPr/>
          <p:nvPr/>
        </p:nvSpPr>
        <p:spPr>
          <a:xfrm>
            <a:off x="393895" y="169867"/>
            <a:ext cx="8524760" cy="292608"/>
          </a:xfrm>
          <a:prstGeom prst="rect">
            <a:avLst/>
          </a:prstGeom>
          <a:noFill/>
          <a:ln/>
        </p:spPr>
        <p:txBody>
          <a:bodyPr wrap="square" lIns="0" tIns="0" rIns="0" bIns="0" rtlCol="0" anchor="ctr"/>
          <a:lstStyle/>
          <a:p>
            <a:pPr marL="0" indent="0">
              <a:buNone/>
            </a:pPr>
            <a:r>
              <a:rPr lang="en-US" sz="2800" b="1" dirty="0">
                <a:solidFill>
                  <a:schemeClr val="tx2">
                    <a:lumMod val="50000"/>
                  </a:schemeClr>
                </a:solidFill>
                <a:latin typeface="+mj-lt"/>
              </a:rPr>
              <a:t>What is the Climate-Water-Energy-Food Nexus? </a:t>
            </a:r>
          </a:p>
        </p:txBody>
      </p:sp>
      <p:pic>
        <p:nvPicPr>
          <p:cNvPr id="9" name="Graphic 8" descr="Court with solid fill">
            <a:extLst>
              <a:ext uri="{FF2B5EF4-FFF2-40B4-BE49-F238E27FC236}">
                <a16:creationId xmlns:a16="http://schemas.microsoft.com/office/drawing/2014/main" id="{21F0C53D-88B4-89B7-DE14-AA4592F3CAB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049" y="2539589"/>
            <a:ext cx="1102034" cy="1102034"/>
          </a:xfrm>
          <a:prstGeom prst="rect">
            <a:avLst/>
          </a:prstGeom>
        </p:spPr>
      </p:pic>
      <p:pic>
        <p:nvPicPr>
          <p:cNvPr id="13" name="Graphic 12" descr="Agriculture with solid fill">
            <a:extLst>
              <a:ext uri="{FF2B5EF4-FFF2-40B4-BE49-F238E27FC236}">
                <a16:creationId xmlns:a16="http://schemas.microsoft.com/office/drawing/2014/main" id="{DA5DBA22-9C1A-B1FD-7E3D-A6D103DC07A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9162" y="1138495"/>
            <a:ext cx="914400" cy="914400"/>
          </a:xfrm>
          <a:prstGeom prst="rect">
            <a:avLst/>
          </a:prstGeom>
        </p:spPr>
      </p:pic>
    </p:spTree>
    <p:extLst>
      <p:ext uri="{BB962C8B-B14F-4D97-AF65-F5344CB8AC3E}">
        <p14:creationId xmlns:p14="http://schemas.microsoft.com/office/powerpoint/2010/main" val="105261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5"/>
          <p:cNvSpPr/>
          <p:nvPr/>
        </p:nvSpPr>
        <p:spPr>
          <a:xfrm>
            <a:off x="237744" y="155448"/>
            <a:ext cx="8412480" cy="384048"/>
          </a:xfrm>
          <a:prstGeom prst="rect">
            <a:avLst/>
          </a:prstGeom>
          <a:noFill/>
          <a:ln/>
        </p:spPr>
        <p:txBody>
          <a:bodyPr wrap="square" rtlCol="0" anchor="ctr"/>
          <a:lstStyle/>
          <a:p>
            <a:pPr marL="0" indent="0">
              <a:buNone/>
            </a:pPr>
            <a:r>
              <a:rPr lang="en-US" sz="2000" b="1" dirty="0">
                <a:solidFill>
                  <a:schemeClr val="bg2">
                    <a:lumMod val="10000"/>
                  </a:schemeClr>
                </a:solidFill>
                <a:latin typeface="+mj-lt"/>
                <a:ea typeface="Calibri" pitchFamily="34" charset="-122"/>
                <a:cs typeface="Calibri" pitchFamily="34" charset="-120"/>
              </a:rPr>
              <a:t>Context: The Resource Security Crisis in Sub-Saharan Africa</a:t>
            </a:r>
            <a:endParaRPr lang="en-US" sz="2000" dirty="0">
              <a:solidFill>
                <a:schemeClr val="bg2">
                  <a:lumMod val="10000"/>
                </a:schemeClr>
              </a:solidFill>
              <a:latin typeface="+mj-lt"/>
            </a:endParaRPr>
          </a:p>
        </p:txBody>
      </p:sp>
      <p:sp>
        <p:nvSpPr>
          <p:cNvPr id="8" name="Shape 6"/>
          <p:cNvSpPr/>
          <p:nvPr/>
        </p:nvSpPr>
        <p:spPr>
          <a:xfrm>
            <a:off x="274320" y="914400"/>
            <a:ext cx="1920240" cy="1371600"/>
          </a:xfrm>
          <a:prstGeom prst="rect">
            <a:avLst/>
          </a:prstGeom>
          <a:solidFill>
            <a:srgbClr val="F4F6F8"/>
          </a:solidFill>
          <a:ln w="6350">
            <a:solidFill>
              <a:srgbClr val="BDC3C7"/>
            </a:solidFill>
            <a:prstDash val="solid"/>
          </a:ln>
        </p:spPr>
        <p:txBody>
          <a:bodyPr/>
          <a:lstStyle/>
          <a:p>
            <a:endParaRPr lang="en-BB"/>
          </a:p>
        </p:txBody>
      </p:sp>
      <p:sp>
        <p:nvSpPr>
          <p:cNvPr id="9" name="Shape 7"/>
          <p:cNvSpPr/>
          <p:nvPr/>
        </p:nvSpPr>
        <p:spPr>
          <a:xfrm>
            <a:off x="274320" y="914400"/>
            <a:ext cx="1920240" cy="64008"/>
          </a:xfrm>
          <a:prstGeom prst="rect">
            <a:avLst/>
          </a:prstGeom>
          <a:solidFill>
            <a:srgbClr val="F9A825"/>
          </a:solidFill>
          <a:ln w="12700">
            <a:solidFill>
              <a:srgbClr val="F9A825"/>
            </a:solidFill>
            <a:prstDash val="solid"/>
          </a:ln>
        </p:spPr>
        <p:txBody>
          <a:bodyPr/>
          <a:lstStyle/>
          <a:p>
            <a:endParaRPr lang="en-BB"/>
          </a:p>
        </p:txBody>
      </p:sp>
      <p:sp>
        <p:nvSpPr>
          <p:cNvPr id="10" name="Text 8"/>
          <p:cNvSpPr/>
          <p:nvPr/>
        </p:nvSpPr>
        <p:spPr>
          <a:xfrm>
            <a:off x="320040" y="1005840"/>
            <a:ext cx="1828800" cy="594360"/>
          </a:xfrm>
          <a:prstGeom prst="rect">
            <a:avLst/>
          </a:prstGeom>
          <a:noFill/>
          <a:ln/>
        </p:spPr>
        <p:txBody>
          <a:bodyPr wrap="square" rtlCol="0" anchor="ctr"/>
          <a:lstStyle/>
          <a:p>
            <a:pPr marL="0" indent="0" algn="ctr">
              <a:buNone/>
            </a:pPr>
            <a:r>
              <a:rPr lang="en-US" sz="3200" b="1" dirty="0">
                <a:solidFill>
                  <a:srgbClr val="F9A825"/>
                </a:solidFill>
                <a:latin typeface="+mj-lt"/>
                <a:ea typeface="Calibri" pitchFamily="34" charset="-122"/>
                <a:cs typeface="Calibri" pitchFamily="34" charset="-120"/>
              </a:rPr>
              <a:t>~565M</a:t>
            </a:r>
            <a:endParaRPr lang="en-US" sz="3200" dirty="0">
              <a:latin typeface="+mj-lt"/>
            </a:endParaRPr>
          </a:p>
        </p:txBody>
      </p:sp>
      <p:sp>
        <p:nvSpPr>
          <p:cNvPr id="11" name="Text 9"/>
          <p:cNvSpPr/>
          <p:nvPr/>
        </p:nvSpPr>
        <p:spPr>
          <a:xfrm>
            <a:off x="347472" y="1572768"/>
            <a:ext cx="1773936" cy="640080"/>
          </a:xfrm>
          <a:prstGeom prst="rect">
            <a:avLst/>
          </a:prstGeom>
          <a:noFill/>
          <a:ln/>
        </p:spPr>
        <p:txBody>
          <a:bodyPr wrap="square" rtlCol="0" anchor="ctr"/>
          <a:lstStyle/>
          <a:p>
            <a:pPr marL="0" indent="0" algn="ctr">
              <a:buNone/>
            </a:pPr>
            <a:r>
              <a:rPr lang="en-US" sz="1000" dirty="0">
                <a:solidFill>
                  <a:schemeClr val="tx2">
                    <a:lumMod val="50000"/>
                  </a:schemeClr>
                </a:solidFill>
                <a:latin typeface="+mj-lt"/>
                <a:ea typeface="Calibri" pitchFamily="34" charset="-122"/>
                <a:cs typeface="Calibri" pitchFamily="34" charset="-120"/>
              </a:rPr>
              <a:t>people lack access to electricity (665 globally)</a:t>
            </a:r>
            <a:endParaRPr lang="en-US" sz="1000" dirty="0">
              <a:solidFill>
                <a:schemeClr val="tx2">
                  <a:lumMod val="50000"/>
                </a:schemeClr>
              </a:solidFill>
              <a:latin typeface="+mj-lt"/>
            </a:endParaRPr>
          </a:p>
        </p:txBody>
      </p:sp>
      <p:sp>
        <p:nvSpPr>
          <p:cNvPr id="12" name="Shape 10"/>
          <p:cNvSpPr/>
          <p:nvPr/>
        </p:nvSpPr>
        <p:spPr>
          <a:xfrm>
            <a:off x="2450592" y="914400"/>
            <a:ext cx="1920240" cy="1371600"/>
          </a:xfrm>
          <a:prstGeom prst="rect">
            <a:avLst/>
          </a:prstGeom>
          <a:solidFill>
            <a:srgbClr val="F4F6F8"/>
          </a:solidFill>
          <a:ln w="6350">
            <a:solidFill>
              <a:srgbClr val="BDC3C7"/>
            </a:solidFill>
            <a:prstDash val="solid"/>
          </a:ln>
        </p:spPr>
        <p:txBody>
          <a:bodyPr/>
          <a:lstStyle/>
          <a:p>
            <a:endParaRPr lang="en-BB"/>
          </a:p>
        </p:txBody>
      </p:sp>
      <p:sp>
        <p:nvSpPr>
          <p:cNvPr id="13" name="Shape 11"/>
          <p:cNvSpPr/>
          <p:nvPr/>
        </p:nvSpPr>
        <p:spPr>
          <a:xfrm>
            <a:off x="2450592" y="914400"/>
            <a:ext cx="1920240" cy="64008"/>
          </a:xfrm>
          <a:prstGeom prst="rect">
            <a:avLst/>
          </a:prstGeom>
          <a:solidFill>
            <a:srgbClr val="E53935"/>
          </a:solidFill>
          <a:ln w="12700">
            <a:solidFill>
              <a:srgbClr val="E53935"/>
            </a:solidFill>
            <a:prstDash val="solid"/>
          </a:ln>
        </p:spPr>
        <p:txBody>
          <a:bodyPr/>
          <a:lstStyle/>
          <a:p>
            <a:endParaRPr lang="en-BB"/>
          </a:p>
        </p:txBody>
      </p:sp>
      <p:sp>
        <p:nvSpPr>
          <p:cNvPr id="14" name="Text 12"/>
          <p:cNvSpPr/>
          <p:nvPr/>
        </p:nvSpPr>
        <p:spPr>
          <a:xfrm>
            <a:off x="2496312" y="1005840"/>
            <a:ext cx="1828800" cy="594360"/>
          </a:xfrm>
          <a:prstGeom prst="rect">
            <a:avLst/>
          </a:prstGeom>
          <a:noFill/>
          <a:ln/>
        </p:spPr>
        <p:txBody>
          <a:bodyPr wrap="square" rtlCol="0" anchor="ctr"/>
          <a:lstStyle/>
          <a:p>
            <a:pPr marL="0" indent="0" algn="ctr">
              <a:buNone/>
            </a:pPr>
            <a:r>
              <a:rPr lang="en-US" sz="3200" b="1" dirty="0">
                <a:solidFill>
                  <a:srgbClr val="E53935"/>
                </a:solidFill>
                <a:latin typeface="+mj-lt"/>
                <a:ea typeface="Calibri" pitchFamily="34" charset="-122"/>
                <a:cs typeface="Calibri" pitchFamily="34" charset="-120"/>
              </a:rPr>
              <a:t>22.3%</a:t>
            </a:r>
            <a:endParaRPr lang="en-US" sz="3200" dirty="0">
              <a:latin typeface="+mj-lt"/>
            </a:endParaRPr>
          </a:p>
        </p:txBody>
      </p:sp>
      <p:sp>
        <p:nvSpPr>
          <p:cNvPr id="15" name="Text 13"/>
          <p:cNvSpPr/>
          <p:nvPr/>
        </p:nvSpPr>
        <p:spPr>
          <a:xfrm>
            <a:off x="2423160" y="1634312"/>
            <a:ext cx="1920240" cy="640080"/>
          </a:xfrm>
          <a:prstGeom prst="rect">
            <a:avLst/>
          </a:prstGeom>
          <a:noFill/>
          <a:ln/>
        </p:spPr>
        <p:txBody>
          <a:bodyPr wrap="square" rtlCol="0" anchor="ctr"/>
          <a:lstStyle/>
          <a:p>
            <a:pPr marL="0" indent="0" algn="ctr">
              <a:buNone/>
            </a:pPr>
            <a:r>
              <a:rPr lang="en-US" sz="1000" dirty="0">
                <a:solidFill>
                  <a:schemeClr val="tx2">
                    <a:lumMod val="50000"/>
                  </a:schemeClr>
                </a:solidFill>
                <a:latin typeface="+mj-lt"/>
                <a:ea typeface="Calibri" pitchFamily="34" charset="-122"/>
                <a:cs typeface="Calibri" pitchFamily="34" charset="-120"/>
              </a:rPr>
              <a:t>of the population faces chronic undernourishment </a:t>
            </a:r>
            <a:br>
              <a:rPr lang="en-US" sz="1000" dirty="0">
                <a:solidFill>
                  <a:schemeClr val="tx2">
                    <a:lumMod val="50000"/>
                  </a:schemeClr>
                </a:solidFill>
                <a:latin typeface="+mj-lt"/>
                <a:ea typeface="Calibri" pitchFamily="34" charset="-122"/>
                <a:cs typeface="Calibri" pitchFamily="34" charset="-120"/>
              </a:rPr>
            </a:br>
            <a:r>
              <a:rPr lang="en-US" sz="1000" dirty="0">
                <a:solidFill>
                  <a:schemeClr val="tx2">
                    <a:lumMod val="50000"/>
                  </a:schemeClr>
                </a:solidFill>
                <a:latin typeface="+mj-lt"/>
                <a:ea typeface="Calibri" pitchFamily="34" charset="-122"/>
                <a:cs typeface="Calibri" pitchFamily="34" charset="-120"/>
              </a:rPr>
              <a:t>1 in 5 (Our World in Data)</a:t>
            </a:r>
          </a:p>
        </p:txBody>
      </p:sp>
      <p:sp>
        <p:nvSpPr>
          <p:cNvPr id="16" name="Shape 14"/>
          <p:cNvSpPr/>
          <p:nvPr/>
        </p:nvSpPr>
        <p:spPr>
          <a:xfrm>
            <a:off x="4626864" y="914400"/>
            <a:ext cx="1920240" cy="1371600"/>
          </a:xfrm>
          <a:prstGeom prst="rect">
            <a:avLst/>
          </a:prstGeom>
          <a:solidFill>
            <a:srgbClr val="F4F6F8"/>
          </a:solidFill>
          <a:ln w="6350">
            <a:solidFill>
              <a:srgbClr val="BDC3C7"/>
            </a:solidFill>
            <a:prstDash val="solid"/>
          </a:ln>
        </p:spPr>
        <p:txBody>
          <a:bodyPr/>
          <a:lstStyle/>
          <a:p>
            <a:endParaRPr lang="en-BB" sz="1600">
              <a:latin typeface="+mj-lt"/>
            </a:endParaRPr>
          </a:p>
        </p:txBody>
      </p:sp>
      <p:sp>
        <p:nvSpPr>
          <p:cNvPr id="17" name="Shape 15"/>
          <p:cNvSpPr/>
          <p:nvPr/>
        </p:nvSpPr>
        <p:spPr>
          <a:xfrm>
            <a:off x="4626864" y="914400"/>
            <a:ext cx="1920240" cy="64008"/>
          </a:xfrm>
          <a:prstGeom prst="rect">
            <a:avLst/>
          </a:prstGeom>
          <a:solidFill>
            <a:srgbClr val="009EDB"/>
          </a:solidFill>
          <a:ln w="12700">
            <a:solidFill>
              <a:srgbClr val="009EDB"/>
            </a:solidFill>
            <a:prstDash val="solid"/>
          </a:ln>
        </p:spPr>
        <p:txBody>
          <a:bodyPr/>
          <a:lstStyle/>
          <a:p>
            <a:endParaRPr lang="en-BB"/>
          </a:p>
        </p:txBody>
      </p:sp>
      <p:sp>
        <p:nvSpPr>
          <p:cNvPr id="18" name="Text 16"/>
          <p:cNvSpPr/>
          <p:nvPr/>
        </p:nvSpPr>
        <p:spPr>
          <a:xfrm>
            <a:off x="4672584" y="1005840"/>
            <a:ext cx="1828800" cy="594360"/>
          </a:xfrm>
          <a:prstGeom prst="rect">
            <a:avLst/>
          </a:prstGeom>
          <a:noFill/>
          <a:ln/>
        </p:spPr>
        <p:txBody>
          <a:bodyPr wrap="square" rtlCol="0" anchor="ctr"/>
          <a:lstStyle/>
          <a:p>
            <a:pPr marL="0" indent="0" algn="ctr">
              <a:buNone/>
            </a:pPr>
            <a:r>
              <a:rPr lang="en-US" sz="3200" b="1" dirty="0">
                <a:solidFill>
                  <a:srgbClr val="00B0F0"/>
                </a:solidFill>
                <a:latin typeface="+mj-lt"/>
                <a:ea typeface="Calibri" pitchFamily="34" charset="-122"/>
                <a:cs typeface="Calibri" pitchFamily="34" charset="-120"/>
              </a:rPr>
              <a:t>31.3%</a:t>
            </a:r>
          </a:p>
        </p:txBody>
      </p:sp>
      <p:sp>
        <p:nvSpPr>
          <p:cNvPr id="19" name="Text 17"/>
          <p:cNvSpPr/>
          <p:nvPr/>
        </p:nvSpPr>
        <p:spPr>
          <a:xfrm>
            <a:off x="4700016" y="1572768"/>
            <a:ext cx="1773936" cy="640080"/>
          </a:xfrm>
          <a:prstGeom prst="rect">
            <a:avLst/>
          </a:prstGeom>
          <a:noFill/>
          <a:ln/>
        </p:spPr>
        <p:txBody>
          <a:bodyPr wrap="square" rtlCol="0" anchor="ctr"/>
          <a:lstStyle/>
          <a:p>
            <a:pPr marL="0" indent="0" algn="ctr">
              <a:buNone/>
            </a:pPr>
            <a:r>
              <a:rPr lang="en-US" sz="1000" dirty="0">
                <a:solidFill>
                  <a:schemeClr val="tx2">
                    <a:lumMod val="50000"/>
                  </a:schemeClr>
                </a:solidFill>
                <a:latin typeface="+mj-lt"/>
                <a:ea typeface="Calibri" pitchFamily="34" charset="-122"/>
                <a:cs typeface="Calibri" pitchFamily="34" charset="-120"/>
              </a:rPr>
              <a:t>only have access to safely managed drinking water (SDG 6.1.1)</a:t>
            </a:r>
            <a:endParaRPr lang="en-US" sz="1000" dirty="0">
              <a:solidFill>
                <a:schemeClr val="tx2">
                  <a:lumMod val="50000"/>
                </a:schemeClr>
              </a:solidFill>
              <a:latin typeface="+mj-lt"/>
            </a:endParaRPr>
          </a:p>
        </p:txBody>
      </p:sp>
      <p:sp>
        <p:nvSpPr>
          <p:cNvPr id="20" name="Shape 18"/>
          <p:cNvSpPr/>
          <p:nvPr/>
        </p:nvSpPr>
        <p:spPr>
          <a:xfrm>
            <a:off x="6803136" y="914400"/>
            <a:ext cx="1920240" cy="1371600"/>
          </a:xfrm>
          <a:prstGeom prst="rect">
            <a:avLst/>
          </a:prstGeom>
          <a:solidFill>
            <a:srgbClr val="F4F6F8"/>
          </a:solidFill>
          <a:ln w="6350">
            <a:solidFill>
              <a:srgbClr val="BDC3C7"/>
            </a:solidFill>
            <a:prstDash val="solid"/>
          </a:ln>
        </p:spPr>
        <p:txBody>
          <a:bodyPr/>
          <a:lstStyle/>
          <a:p>
            <a:endParaRPr lang="en-BB"/>
          </a:p>
        </p:txBody>
      </p:sp>
      <p:sp>
        <p:nvSpPr>
          <p:cNvPr id="21" name="Shape 19"/>
          <p:cNvSpPr/>
          <p:nvPr/>
        </p:nvSpPr>
        <p:spPr>
          <a:xfrm>
            <a:off x="6803136" y="914400"/>
            <a:ext cx="1920240" cy="64008"/>
          </a:xfrm>
          <a:prstGeom prst="rect">
            <a:avLst/>
          </a:prstGeom>
          <a:solidFill>
            <a:srgbClr val="4CAF50"/>
          </a:solidFill>
          <a:ln w="12700">
            <a:solidFill>
              <a:srgbClr val="4CAF50"/>
            </a:solidFill>
            <a:prstDash val="solid"/>
          </a:ln>
        </p:spPr>
        <p:txBody>
          <a:bodyPr/>
          <a:lstStyle/>
          <a:p>
            <a:endParaRPr lang="en-BB"/>
          </a:p>
        </p:txBody>
      </p:sp>
      <p:sp>
        <p:nvSpPr>
          <p:cNvPr id="36" name="Text 34"/>
          <p:cNvSpPr/>
          <p:nvPr/>
        </p:nvSpPr>
        <p:spPr>
          <a:xfrm>
            <a:off x="463883" y="3123848"/>
            <a:ext cx="4011402" cy="347472"/>
          </a:xfrm>
          <a:prstGeom prst="rect">
            <a:avLst/>
          </a:prstGeom>
          <a:noFill/>
          <a:ln/>
        </p:spPr>
        <p:txBody>
          <a:bodyPr wrap="square" rtlCol="0" anchor="ctr"/>
          <a:lstStyle/>
          <a:p>
            <a:pPr marL="0" indent="0">
              <a:buNone/>
            </a:pPr>
            <a:r>
              <a:rPr lang="en-US" sz="1600" b="1" dirty="0">
                <a:solidFill>
                  <a:schemeClr val="bg2">
                    <a:lumMod val="10000"/>
                  </a:schemeClr>
                </a:solidFill>
                <a:latin typeface="+mj-lt"/>
                <a:ea typeface="Calibri" pitchFamily="34" charset="-122"/>
                <a:cs typeface="Calibri" pitchFamily="34" charset="-120"/>
              </a:rPr>
              <a:t>Potential vs. Investment Imbalances</a:t>
            </a:r>
            <a:endParaRPr lang="en-US" sz="1600" dirty="0">
              <a:solidFill>
                <a:schemeClr val="bg2">
                  <a:lumMod val="10000"/>
                </a:schemeClr>
              </a:solidFill>
              <a:latin typeface="+mj-lt"/>
            </a:endParaRPr>
          </a:p>
        </p:txBody>
      </p:sp>
      <p:sp>
        <p:nvSpPr>
          <p:cNvPr id="37" name="Text 35"/>
          <p:cNvSpPr/>
          <p:nvPr/>
        </p:nvSpPr>
        <p:spPr>
          <a:xfrm>
            <a:off x="521201" y="3562760"/>
            <a:ext cx="7567722" cy="847578"/>
          </a:xfrm>
          <a:prstGeom prst="rect">
            <a:avLst/>
          </a:prstGeom>
          <a:noFill/>
          <a:ln/>
        </p:spPr>
        <p:txBody>
          <a:bodyPr wrap="square" rtlCol="0" anchor="ctr"/>
          <a:lstStyle/>
          <a:p>
            <a:pPr marL="171450" indent="-171450">
              <a:buFontTx/>
              <a:buChar char="-"/>
            </a:pPr>
            <a:r>
              <a:rPr lang="en-US" dirty="0">
                <a:solidFill>
                  <a:schemeClr val="tx2">
                    <a:lumMod val="50000"/>
                  </a:schemeClr>
                </a:solidFill>
                <a:latin typeface="+mj-lt"/>
                <a:ea typeface="Arial" panose="020B0604020202020204" pitchFamily="34" charset="0"/>
              </a:rPr>
              <a:t>Hydropower provides 40% of Africa’s electricity supply, yet nearly 90% of its potential remains untapped </a:t>
            </a:r>
          </a:p>
          <a:p>
            <a:pPr marL="171450" indent="-171450">
              <a:buFontTx/>
              <a:buChar char="-"/>
            </a:pPr>
            <a:r>
              <a:rPr lang="en-US" dirty="0">
                <a:solidFill>
                  <a:schemeClr val="tx2">
                    <a:lumMod val="50000"/>
                  </a:schemeClr>
                </a:solidFill>
                <a:latin typeface="+mj-lt"/>
                <a:ea typeface="Calibri" pitchFamily="34" charset="-122"/>
                <a:cs typeface="Calibri" pitchFamily="34" charset="-120"/>
              </a:rPr>
              <a:t>Africa holds 60% of the world's solar resources, yet has attracted only 2% of global renewable energy investment over the past two decades.</a:t>
            </a:r>
          </a:p>
          <a:p>
            <a:endParaRPr lang="en-US" sz="1000" dirty="0">
              <a:solidFill>
                <a:schemeClr val="tx2">
                  <a:lumMod val="50000"/>
                </a:schemeClr>
              </a:solidFill>
              <a:latin typeface="+mj-lt"/>
            </a:endParaRPr>
          </a:p>
        </p:txBody>
      </p:sp>
      <p:sp>
        <p:nvSpPr>
          <p:cNvPr id="50" name="Text 8">
            <a:extLst>
              <a:ext uri="{FF2B5EF4-FFF2-40B4-BE49-F238E27FC236}">
                <a16:creationId xmlns:a16="http://schemas.microsoft.com/office/drawing/2014/main" id="{B02948C5-D5E6-3121-71A2-79D0ADB55632}"/>
              </a:ext>
            </a:extLst>
          </p:cNvPr>
          <p:cNvSpPr/>
          <p:nvPr/>
        </p:nvSpPr>
        <p:spPr>
          <a:xfrm>
            <a:off x="6894576" y="1012874"/>
            <a:ext cx="1828800" cy="594360"/>
          </a:xfrm>
          <a:prstGeom prst="rect">
            <a:avLst/>
          </a:prstGeom>
          <a:noFill/>
          <a:ln/>
        </p:spPr>
        <p:txBody>
          <a:bodyPr wrap="square" rtlCol="0" anchor="ctr"/>
          <a:lstStyle/>
          <a:p>
            <a:pPr marL="0" indent="0" algn="ctr">
              <a:buNone/>
            </a:pPr>
            <a:r>
              <a:rPr lang="en-US" sz="3200" b="1" dirty="0">
                <a:solidFill>
                  <a:srgbClr val="00B050"/>
                </a:solidFill>
                <a:latin typeface="+mj-lt"/>
                <a:ea typeface="Calibri" pitchFamily="34" charset="-122"/>
                <a:cs typeface="Calibri" pitchFamily="34" charset="-120"/>
              </a:rPr>
              <a:t>70-80%</a:t>
            </a:r>
            <a:endParaRPr lang="en-US" sz="3200" dirty="0">
              <a:solidFill>
                <a:srgbClr val="00B050"/>
              </a:solidFill>
              <a:latin typeface="+mj-lt"/>
            </a:endParaRPr>
          </a:p>
        </p:txBody>
      </p:sp>
      <p:sp>
        <p:nvSpPr>
          <p:cNvPr id="51" name="Text 9">
            <a:extLst>
              <a:ext uri="{FF2B5EF4-FFF2-40B4-BE49-F238E27FC236}">
                <a16:creationId xmlns:a16="http://schemas.microsoft.com/office/drawing/2014/main" id="{FFD31639-6D7C-951C-20AF-E27C16C265C4}"/>
              </a:ext>
            </a:extLst>
          </p:cNvPr>
          <p:cNvSpPr/>
          <p:nvPr/>
        </p:nvSpPr>
        <p:spPr>
          <a:xfrm>
            <a:off x="6922008" y="1579802"/>
            <a:ext cx="1773936" cy="640080"/>
          </a:xfrm>
          <a:prstGeom prst="rect">
            <a:avLst/>
          </a:prstGeom>
          <a:noFill/>
          <a:ln/>
        </p:spPr>
        <p:txBody>
          <a:bodyPr wrap="square" rtlCol="0" anchor="ctr"/>
          <a:lstStyle/>
          <a:p>
            <a:pPr marL="0" indent="0" algn="ctr">
              <a:buNone/>
            </a:pPr>
            <a:r>
              <a:rPr lang="en-US" sz="1000" dirty="0">
                <a:latin typeface="Arial" panose="020B0604020202020204" pitchFamily="34" charset="0"/>
                <a:ea typeface="Arial" panose="020B0604020202020204" pitchFamily="34" charset="0"/>
              </a:rPr>
              <a:t>freshwater withdrawals for agriculture, competing demand from energy ++</a:t>
            </a:r>
            <a:endParaRPr lang="en-US" sz="1000" dirty="0">
              <a:solidFill>
                <a:schemeClr val="tx2">
                  <a:lumMod val="50000"/>
                </a:schemeClr>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662D2D-FDD0-3E7C-F8E3-D3B079A282E6}"/>
              </a:ext>
            </a:extLst>
          </p:cNvPr>
          <p:cNvSpPr txBox="1"/>
          <p:nvPr/>
        </p:nvSpPr>
        <p:spPr>
          <a:xfrm>
            <a:off x="106058" y="1644587"/>
            <a:ext cx="4291621" cy="3126497"/>
          </a:xfrm>
          <a:prstGeom prst="rect">
            <a:avLst/>
          </a:prstGeom>
          <a:noFill/>
        </p:spPr>
        <p:txBody>
          <a:bodyPr wrap="square">
            <a:spAutoFit/>
          </a:bodyPr>
          <a:lstStyle/>
          <a:p>
            <a:pPr marL="285750" lvl="1" indent="-285750">
              <a:spcBef>
                <a:spcPts val="500"/>
              </a:spcBef>
              <a:buFont typeface="Arial" panose="020B0604020202020204" pitchFamily="34" charset="0"/>
              <a:buChar char="•"/>
            </a:pPr>
            <a:r>
              <a:rPr lang="en-US" b="1" dirty="0">
                <a:latin typeface="+mj-lt"/>
                <a:ea typeface="Roboto"/>
                <a:cs typeface="Roboto"/>
              </a:rPr>
              <a:t>African nations </a:t>
            </a:r>
            <a:r>
              <a:rPr lang="en-US" dirty="0">
                <a:latin typeface="+mj-lt"/>
                <a:ea typeface="Roboto"/>
                <a:cs typeface="Roboto"/>
              </a:rPr>
              <a:t>need USD ~1.3T/yr for NDCs</a:t>
            </a:r>
          </a:p>
          <a:p>
            <a:pPr marL="285750" lvl="1" indent="-285750">
              <a:spcBef>
                <a:spcPts val="500"/>
              </a:spcBef>
              <a:buFont typeface="Arial" panose="020B0604020202020204" pitchFamily="34" charset="0"/>
              <a:buChar char="•"/>
            </a:pPr>
            <a:endParaRPr lang="en-US" dirty="0">
              <a:latin typeface="+mj-lt"/>
              <a:ea typeface="Roboto"/>
              <a:cs typeface="Roboto"/>
            </a:endParaRPr>
          </a:p>
          <a:p>
            <a:pPr marL="285750" lvl="1" indent="-285750">
              <a:spcBef>
                <a:spcPts val="500"/>
              </a:spcBef>
              <a:buFont typeface="Arial" panose="020B0604020202020204" pitchFamily="34" charset="0"/>
              <a:buChar char="•"/>
            </a:pPr>
            <a:r>
              <a:rPr lang="en-US" dirty="0">
                <a:latin typeface="+mj-lt"/>
                <a:ea typeface="Roboto"/>
                <a:cs typeface="Roboto"/>
              </a:rPr>
              <a:t>Countries have high recurrent expenditure (e.g. debt interest) compared to development expenditure (e.g. infrastructure) </a:t>
            </a:r>
          </a:p>
          <a:p>
            <a:pPr marL="285750" lvl="1" indent="-285750">
              <a:spcBef>
                <a:spcPts val="500"/>
              </a:spcBef>
              <a:buFont typeface="Arial" panose="020B0604020202020204" pitchFamily="34" charset="0"/>
              <a:buChar char="•"/>
            </a:pPr>
            <a:endParaRPr lang="en-US" dirty="0">
              <a:latin typeface="+mj-lt"/>
              <a:ea typeface="Roboto"/>
              <a:cs typeface="Roboto"/>
            </a:endParaRPr>
          </a:p>
          <a:p>
            <a:pPr marL="285750" lvl="1" indent="-285750">
              <a:spcBef>
                <a:spcPts val="500"/>
              </a:spcBef>
              <a:buFont typeface="Arial" panose="020B0604020202020204" pitchFamily="34" charset="0"/>
              <a:buChar char="•"/>
            </a:pPr>
            <a:r>
              <a:rPr lang="en-US" b="1" dirty="0">
                <a:latin typeface="+mj-lt"/>
                <a:ea typeface="Roboto"/>
                <a:cs typeface="Roboto"/>
              </a:rPr>
              <a:t>20% of countries spending +25% of revenue on interest. </a:t>
            </a:r>
          </a:p>
          <a:p>
            <a:pPr lvl="1">
              <a:spcBef>
                <a:spcPts val="500"/>
              </a:spcBef>
            </a:pPr>
            <a:endParaRPr lang="en-US" b="1" dirty="0">
              <a:latin typeface="+mj-lt"/>
              <a:ea typeface="Roboto"/>
              <a:cs typeface="Roboto"/>
            </a:endParaRPr>
          </a:p>
          <a:p>
            <a:pPr marL="285750" lvl="1" indent="-285750">
              <a:spcBef>
                <a:spcPts val="500"/>
              </a:spcBef>
              <a:buFont typeface="Arial" panose="020B0604020202020204" pitchFamily="34" charset="0"/>
              <a:buChar char="•"/>
            </a:pPr>
            <a:r>
              <a:rPr lang="en-US" b="1" dirty="0">
                <a:latin typeface="+mj-lt"/>
                <a:ea typeface="Roboto"/>
                <a:cs typeface="Roboto"/>
              </a:rPr>
              <a:t>In limited fiscal space context WEFE Nexus = efficiencies in finance and impact</a:t>
            </a:r>
          </a:p>
          <a:p>
            <a:pPr marL="285750" lvl="1" indent="-285750">
              <a:spcBef>
                <a:spcPts val="500"/>
              </a:spcBef>
              <a:buFont typeface="Arial" panose="020B0604020202020204" pitchFamily="34" charset="0"/>
              <a:buChar char="•"/>
            </a:pPr>
            <a:endParaRPr lang="en-US" b="1" dirty="0">
              <a:latin typeface="+mj-lt"/>
              <a:ea typeface="Roboto"/>
              <a:cs typeface="Roboto"/>
            </a:endParaRPr>
          </a:p>
        </p:txBody>
      </p:sp>
      <p:sp>
        <p:nvSpPr>
          <p:cNvPr id="5" name="TextBox 4">
            <a:extLst>
              <a:ext uri="{FF2B5EF4-FFF2-40B4-BE49-F238E27FC236}">
                <a16:creationId xmlns:a16="http://schemas.microsoft.com/office/drawing/2014/main" id="{6E6695B7-C295-734D-4751-2197D9A82D1E}"/>
              </a:ext>
            </a:extLst>
          </p:cNvPr>
          <p:cNvSpPr txBox="1"/>
          <p:nvPr/>
        </p:nvSpPr>
        <p:spPr>
          <a:xfrm>
            <a:off x="69986" y="142720"/>
            <a:ext cx="5785339" cy="830997"/>
          </a:xfrm>
          <a:prstGeom prst="rect">
            <a:avLst/>
          </a:prstGeom>
          <a:noFill/>
        </p:spPr>
        <p:txBody>
          <a:bodyPr wrap="square">
            <a:spAutoFit/>
          </a:bodyPr>
          <a:lstStyle/>
          <a:p>
            <a:pPr lvl="1">
              <a:spcBef>
                <a:spcPts val="500"/>
              </a:spcBef>
            </a:pPr>
            <a:r>
              <a:rPr lang="en-US" sz="2400" b="1" dirty="0">
                <a:solidFill>
                  <a:schemeClr val="tx2">
                    <a:lumMod val="50000"/>
                  </a:schemeClr>
                </a:solidFill>
                <a:latin typeface="+mj-lt"/>
                <a:ea typeface="Roboto Condensed"/>
                <a:cs typeface="Roboto Condensed"/>
                <a:sym typeface="Roboto Condensed Light"/>
              </a:rPr>
              <a:t>Context: High Climate Vulnerability, Debt &amp; Tight Fiscal Space</a:t>
            </a:r>
          </a:p>
        </p:txBody>
      </p:sp>
      <p:sp>
        <p:nvSpPr>
          <p:cNvPr id="11" name="TextBox 10">
            <a:extLst>
              <a:ext uri="{FF2B5EF4-FFF2-40B4-BE49-F238E27FC236}">
                <a16:creationId xmlns:a16="http://schemas.microsoft.com/office/drawing/2014/main" id="{281742F9-B7F3-8EA1-BE08-D98016687446}"/>
              </a:ext>
            </a:extLst>
          </p:cNvPr>
          <p:cNvSpPr txBox="1"/>
          <p:nvPr/>
        </p:nvSpPr>
        <p:spPr>
          <a:xfrm>
            <a:off x="5061101" y="4835723"/>
            <a:ext cx="4572000" cy="307777"/>
          </a:xfrm>
          <a:prstGeom prst="rect">
            <a:avLst/>
          </a:prstGeom>
          <a:noFill/>
        </p:spPr>
        <p:txBody>
          <a:bodyPr wrap="square">
            <a:spAutoFit/>
          </a:bodyPr>
          <a:lstStyle/>
          <a:p>
            <a:pPr lvl="0" algn="l" rtl="0">
              <a:lnSpc>
                <a:spcPct val="100000"/>
              </a:lnSpc>
              <a:spcBef>
                <a:spcPts val="0"/>
              </a:spcBef>
              <a:spcAft>
                <a:spcPts val="0"/>
              </a:spcAft>
              <a:buSzPts val="2400"/>
            </a:pPr>
            <a:r>
              <a:rPr lang="en-US" sz="1400" dirty="0">
                <a:solidFill>
                  <a:schemeClr val="accent1"/>
                </a:solidFill>
                <a:latin typeface="Roboto"/>
                <a:ea typeface="Roboto"/>
                <a:cs typeface="Roboto"/>
                <a:sym typeface="Roboto"/>
              </a:rPr>
              <a:t>Sub-Saharan Africa Average is 56.05% (IMF,2026)</a:t>
            </a:r>
          </a:p>
        </p:txBody>
      </p:sp>
      <p:grpSp>
        <p:nvGrpSpPr>
          <p:cNvPr id="9" name="Group 8">
            <a:extLst>
              <a:ext uri="{FF2B5EF4-FFF2-40B4-BE49-F238E27FC236}">
                <a16:creationId xmlns:a16="http://schemas.microsoft.com/office/drawing/2014/main" id="{A5631F89-5525-B69A-2205-77C9B64FEE91}"/>
              </a:ext>
            </a:extLst>
          </p:cNvPr>
          <p:cNvGrpSpPr/>
          <p:nvPr/>
        </p:nvGrpSpPr>
        <p:grpSpPr>
          <a:xfrm>
            <a:off x="4459223" y="966330"/>
            <a:ext cx="4192632" cy="3682233"/>
            <a:chOff x="4459223" y="966330"/>
            <a:chExt cx="4192632" cy="3682233"/>
          </a:xfrm>
        </p:grpSpPr>
        <p:pic>
          <p:nvPicPr>
            <p:cNvPr id="4" name="Picture 3">
              <a:extLst>
                <a:ext uri="{FF2B5EF4-FFF2-40B4-BE49-F238E27FC236}">
                  <a16:creationId xmlns:a16="http://schemas.microsoft.com/office/drawing/2014/main" id="{3D6D31E8-9464-754F-D30C-0129ABA4408C}"/>
                </a:ext>
              </a:extLst>
            </p:cNvPr>
            <p:cNvPicPr>
              <a:picLocks noChangeAspect="1"/>
            </p:cNvPicPr>
            <p:nvPr/>
          </p:nvPicPr>
          <p:blipFill>
            <a:blip r:embed="rId3"/>
            <a:stretch>
              <a:fillRect/>
            </a:stretch>
          </p:blipFill>
          <p:spPr>
            <a:xfrm>
              <a:off x="4523959" y="966330"/>
              <a:ext cx="3998934" cy="665391"/>
            </a:xfrm>
            <a:prstGeom prst="rect">
              <a:avLst/>
            </a:prstGeom>
          </p:spPr>
        </p:pic>
        <p:pic>
          <p:nvPicPr>
            <p:cNvPr id="8" name="Picture 7">
              <a:extLst>
                <a:ext uri="{FF2B5EF4-FFF2-40B4-BE49-F238E27FC236}">
                  <a16:creationId xmlns:a16="http://schemas.microsoft.com/office/drawing/2014/main" id="{D2D24FCB-F978-538B-A810-EE00EED8195C}"/>
                </a:ext>
              </a:extLst>
            </p:cNvPr>
            <p:cNvPicPr>
              <a:picLocks noChangeAspect="1"/>
            </p:cNvPicPr>
            <p:nvPr/>
          </p:nvPicPr>
          <p:blipFill>
            <a:blip r:embed="rId4"/>
            <a:stretch>
              <a:fillRect/>
            </a:stretch>
          </p:blipFill>
          <p:spPr>
            <a:xfrm>
              <a:off x="4459223" y="1581682"/>
              <a:ext cx="4192632" cy="3066881"/>
            </a:xfrm>
            <a:prstGeom prst="rect">
              <a:avLst/>
            </a:prstGeom>
          </p:spPr>
        </p:pic>
      </p:grpSp>
    </p:spTree>
    <p:extLst>
      <p:ext uri="{BB962C8B-B14F-4D97-AF65-F5344CB8AC3E}">
        <p14:creationId xmlns:p14="http://schemas.microsoft.com/office/powerpoint/2010/main" val="4280700229"/>
      </p:ext>
    </p:extLst>
  </p:cSld>
  <p:clrMapOvr>
    <a:masterClrMapping/>
  </p:clrMapOvr>
  <p:transition>
    <p:fade thruBlk="1"/>
  </p:transition>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9B28AE9C23A41BCD7AEE25B6C9B54" ma:contentTypeVersion="20" ma:contentTypeDescription="Create a new document." ma:contentTypeScope="" ma:versionID="a6e051e2cc6a4e8aa1e4c8a8e0e7bf27">
  <xsd:schema xmlns:xsd="http://www.w3.org/2001/XMLSchema" xmlns:xs="http://www.w3.org/2001/XMLSchema" xmlns:p="http://schemas.microsoft.com/office/2006/metadata/properties" xmlns:ns2="bc69af10-76eb-4fb5-883d-514d46bfdf43" xmlns:ns3="cf6b5686-4118-47b9-9072-8853c5a958d5" xmlns:ns4="985ec44e-1bab-4c0b-9df0-6ba128686fc9" targetNamespace="http://schemas.microsoft.com/office/2006/metadata/properties" ma:root="true" ma:fieldsID="af773bf51b79ae0ce5957dc0342021be" ns2:_="" ns3:_="" ns4:_="">
    <xsd:import namespace="bc69af10-76eb-4fb5-883d-514d46bfdf43"/>
    <xsd:import namespace="cf6b5686-4118-47b9-9072-8853c5a958d5"/>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69af10-76eb-4fb5-883d-514d46bfdf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6b5686-4118-47b9-9072-8853c5a958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eb01f7d-8aff-4c67-b6a5-bbdf63d20d5c}" ma:internalName="TaxCatchAll" ma:showField="CatchAllData" ma:web="cf6b5686-4118-47b9-9072-8853c5a958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69af10-76eb-4fb5-883d-514d46bfdf43">
      <Terms xmlns="http://schemas.microsoft.com/office/infopath/2007/PartnerControls"/>
    </lcf76f155ced4ddcb4097134ff3c332f>
    <TaxCatchAll xmlns="985ec44e-1bab-4c0b-9df0-6ba128686f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C2F336-1587-46F0-9ED6-C1960980F9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69af10-76eb-4fb5-883d-514d46bfdf43"/>
    <ds:schemaRef ds:uri="cf6b5686-4118-47b9-9072-8853c5a958d5"/>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786F07-986E-4ED9-AAF9-EB069B4ABE30}">
  <ds:schemaRefs>
    <ds:schemaRef ds:uri="http://schemas.microsoft.com/office/2006/documentManagement/types"/>
    <ds:schemaRef ds:uri="http://schemas.openxmlformats.org/package/2006/metadata/core-properties"/>
    <ds:schemaRef ds:uri="http://www.w3.org/XML/1998/namespace"/>
    <ds:schemaRef ds:uri="985ec44e-1bab-4c0b-9df0-6ba128686fc9"/>
    <ds:schemaRef ds:uri="http://purl.org/dc/elements/1.1/"/>
    <ds:schemaRef ds:uri="bc69af10-76eb-4fb5-883d-514d46bfdf43"/>
    <ds:schemaRef ds:uri="http://purl.org/dc/terms/"/>
    <ds:schemaRef ds:uri="http://purl.org/dc/dcmitype/"/>
    <ds:schemaRef ds:uri="http://schemas.microsoft.com/office/infopath/2007/PartnerControls"/>
    <ds:schemaRef ds:uri="cf6b5686-4118-47b9-9072-8853c5a958d5"/>
    <ds:schemaRef ds:uri="http://schemas.microsoft.com/office/2006/metadata/properties"/>
  </ds:schemaRefs>
</ds:datastoreItem>
</file>

<file path=customXml/itemProps3.xml><?xml version="1.0" encoding="utf-8"?>
<ds:datastoreItem xmlns:ds="http://schemas.openxmlformats.org/officeDocument/2006/customXml" ds:itemID="{10D9A044-725B-45EF-A960-B8B879015ED7}">
  <ds:schemaRefs>
    <ds:schemaRef ds:uri="http://schemas.microsoft.com/sharepoint/v3/contenttype/forms"/>
  </ds:schemaRefs>
</ds:datastoreItem>
</file>

<file path=docMetadata/LabelInfo.xml><?xml version="1.0" encoding="utf-8"?>
<clbl:labelList xmlns:clbl="http://schemas.microsoft.com/office/2020/mipLabelMetadata">
  <clbl:label id="{7eb58d0f-f804-411f-a20e-09ebfae62b4c}" enabled="1" method="Privileged" siteId="{0f9e35db-544f-4f60-bdcc-5ea416e6dc70}" removed="0"/>
</clbl:labelList>
</file>

<file path=docProps/app.xml><?xml version="1.0" encoding="utf-8"?>
<Properties xmlns="http://schemas.openxmlformats.org/officeDocument/2006/extended-properties" xmlns:vt="http://schemas.openxmlformats.org/officeDocument/2006/docPropsVTypes">
  <Template/>
  <TotalTime>27372</TotalTime>
  <Words>4713</Words>
  <Application>Microsoft Office PowerPoint</Application>
  <PresentationFormat>On-screen Show (16:9)</PresentationFormat>
  <Paragraphs>598</Paragraphs>
  <Slides>28</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Helvetica Neue</vt:lpstr>
      <vt:lpstr>Roboto Condensed</vt:lpstr>
      <vt:lpstr>Google Sans</vt:lpstr>
      <vt:lpstr>Roboto</vt:lpstr>
      <vt:lpstr>Calibri</vt:lpstr>
      <vt:lpstr>Public Sans</vt:lpstr>
      <vt:lpstr>Roboto Condensed Light</vt:lpstr>
      <vt:lpstr>Arial</vt:lpstr>
      <vt:lpstr>Aptos</vt:lpstr>
      <vt:lpstr>Salerio template</vt:lpstr>
      <vt:lpstr>Accelerating Progress on the water-energy-food-ecosystem (WEFE) Nexus in Sub-Saharan Africa  WEF Nexus Masterclass  May 13, 2026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UNOSD Activities  2023</dc:title>
  <dc:creator>Sara Castro de Hallgren</dc:creator>
  <cp:lastModifiedBy>Sara Castro De Hallgren</cp:lastModifiedBy>
  <cp:revision>151</cp:revision>
  <cp:lastPrinted>2026-04-13T03:02:58Z</cp:lastPrinted>
  <dcterms:created xsi:type="dcterms:W3CDTF">2023-06-03T13:26:53Z</dcterms:created>
  <dcterms:modified xsi:type="dcterms:W3CDTF">2026-05-08T10:09:05Z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1033-5.2.0.7913</vt:lpwstr>
  </property>
  <property fmtid="{D5CDD505-2E9C-101B-9397-08002B2CF9AE}" pid="3" name="ContentTypeId">
    <vt:lpwstr>0x0101002479B28AE9C23A41BCD7AEE25B6C9B54</vt:lpwstr>
  </property>
  <property fmtid="{D5CDD505-2E9C-101B-9397-08002B2CF9AE}" pid="4" name="MediaServiceImageTags">
    <vt:lpwstr/>
  </property>
</Properties>
</file>