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ness March Slokar" initials="YMS" lastIdx="36" clrIdx="0">
    <p:extLst>
      <p:ext uri="{19B8F6BF-5375-455C-9EA6-DF929625EA0E}">
        <p15:presenceInfo xmlns:p15="http://schemas.microsoft.com/office/powerpoint/2012/main" userId="S-1-5-21-633286589-1002725333-91453608-79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000020"/>
    <a:srgbClr val="404040"/>
    <a:srgbClr val="FFFFFF"/>
    <a:srgbClr val="000000"/>
    <a:srgbClr val="000033"/>
    <a:srgbClr val="FF34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6247" autoAdjust="0"/>
  </p:normalViewPr>
  <p:slideViewPr>
    <p:cSldViewPr snapToGrid="0">
      <p:cViewPr varScale="1">
        <p:scale>
          <a:sx n="107" d="100"/>
          <a:sy n="107" d="100"/>
        </p:scale>
        <p:origin x="82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76B35-C2EF-4956-AA01-3FE033CC0BF1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27BF5-2088-416D-A12A-E0760CF2C6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403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un-ihe.org/about-ihe-delft/media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1018" y="2016579"/>
            <a:ext cx="8689026" cy="3383421"/>
          </a:xfrm>
        </p:spPr>
        <p:txBody>
          <a:bodyPr tIns="108000" bIns="108000">
            <a:normAutofit/>
          </a:bodyPr>
          <a:lstStyle>
            <a:lvl1pPr marL="0" indent="0" algn="l">
              <a:buNone/>
              <a:defRPr sz="2800">
                <a:solidFill>
                  <a:srgbClr val="009FE3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14804" y="692839"/>
            <a:ext cx="8707130" cy="1080000"/>
          </a:xfrm>
        </p:spPr>
        <p:txBody>
          <a:bodyPr wrap="square" tIns="108000" bIns="108000" anchor="t" anchorCtr="0">
            <a:noAutofit/>
          </a:bodyPr>
          <a:lstStyle>
            <a:lvl1pPr marL="0" indent="0">
              <a:buNone/>
              <a:defRPr sz="3600" b="1">
                <a:solidFill>
                  <a:srgbClr val="009FE3"/>
                </a:solidFill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CF1F5-B339-4ABA-826C-AECE1EE12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6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HE Delft fonts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99A572B-328C-4939-98B1-2865260187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27" y="1274955"/>
            <a:ext cx="5558001" cy="471464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A1EC08-1764-43FD-8486-CF134806B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257492"/>
            <a:ext cx="3790822" cy="642209"/>
          </a:xfrm>
          <a:noFill/>
        </p:spPr>
        <p:txBody>
          <a:bodyPr vert="horz" wrap="none" lIns="91440" tIns="45720" rIns="91440" bIns="45720" rtlCol="0" anchor="ctr">
            <a:noAutofit/>
          </a:bodyPr>
          <a:lstStyle>
            <a:lvl1pPr>
              <a:defRPr lang="en-GB" baseline="0" dirty="0"/>
            </a:lvl1pPr>
          </a:lstStyle>
          <a:p>
            <a:pPr lvl="0"/>
            <a:r>
              <a:rPr lang="en-US" dirty="0"/>
              <a:t>Fonts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78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51018" y="1080000"/>
            <a:ext cx="8108981" cy="1800000"/>
          </a:xfrm>
        </p:spPr>
        <p:txBody>
          <a:bodyPr tIns="108000" bIns="108000" anchor="t" anchorCtr="0">
            <a:noAutofit/>
          </a:bodyPr>
          <a:lstStyle>
            <a:lvl1pPr marL="0" indent="0" algn="l">
              <a:buNone/>
              <a:defRPr sz="3600" b="1">
                <a:solidFill>
                  <a:srgbClr val="009FE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Section title 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F306C7-67E0-4EA6-8923-1CC29FA6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018" y="3105212"/>
            <a:ext cx="8108982" cy="720000"/>
          </a:xfrm>
          <a:noFill/>
        </p:spPr>
        <p:txBody>
          <a:bodyPr anchor="t" anchorCtr="0"/>
          <a:lstStyle>
            <a:lvl1pPr>
              <a:defRPr sz="2400" b="0">
                <a:solidFill>
                  <a:srgbClr val="000020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E843224-88B2-4458-A80B-2610BF824D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9" name="Rechte verbindingslijn 5">
            <a:extLst>
              <a:ext uri="{FF2B5EF4-FFF2-40B4-BE49-F238E27FC236}">
                <a16:creationId xmlns:a16="http://schemas.microsoft.com/office/drawing/2014/main" id="{80602C83-84CB-4C15-89B7-084754F2C605}"/>
              </a:ext>
            </a:extLst>
          </p:cNvPr>
          <p:cNvCxnSpPr>
            <a:cxnSpLocks/>
          </p:cNvCxnSpPr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87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0000" y="1657351"/>
            <a:ext cx="10440000" cy="4462649"/>
          </a:xfrm>
        </p:spPr>
        <p:txBody>
          <a:bodyPr>
            <a:noAutofit/>
          </a:bodyPr>
          <a:lstStyle>
            <a:lvl1pPr marL="252000" indent="-25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rgbClr val="000020"/>
                </a:solidFill>
              </a:defRPr>
            </a:lvl1pPr>
            <a:lvl2pPr marL="504000" indent="-252000">
              <a:lnSpc>
                <a:spcPct val="100000"/>
              </a:lnSpc>
              <a:spcBef>
                <a:spcPts val="400"/>
              </a:spcBef>
              <a:buSzPct val="80000"/>
              <a:buFont typeface="Courier New" panose="02070309020205020404" pitchFamily="49" charset="0"/>
              <a:buChar char="o"/>
              <a:defRPr sz="2200">
                <a:solidFill>
                  <a:srgbClr val="404040"/>
                </a:solidFill>
              </a:defRPr>
            </a:lvl2pPr>
            <a:lvl3pPr marL="756000" indent="-252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</a:defRPr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8A3DC32-DDAC-44BC-9317-F17D985CE6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8" name="Rechte verbindingslijn 5">
            <a:extLst>
              <a:ext uri="{FF2B5EF4-FFF2-40B4-BE49-F238E27FC236}">
                <a16:creationId xmlns:a16="http://schemas.microsoft.com/office/drawing/2014/main" id="{7C434F77-CA67-4668-9F85-50229FE7AEBE}"/>
              </a:ext>
            </a:extLst>
          </p:cNvPr>
          <p:cNvCxnSpPr>
            <a:cxnSpLocks/>
          </p:cNvCxnSpPr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F86B0D6-3BFE-4256-A8A1-3003C599FAE3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2F29F05-863E-4494-A22E-3DE6116597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10440000" cy="720000"/>
          </a:xfrm>
          <a:noFill/>
        </p:spPr>
        <p:txBody>
          <a:bodyPr wrap="square" anchor="t" anchorCtr="0">
            <a:noAutofit/>
          </a:bodyPr>
          <a:lstStyle>
            <a:lvl1pPr>
              <a:defRPr sz="3600" b="1" baseline="0">
                <a:solidFill>
                  <a:srgbClr val="009FE3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75587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EDF7E38-CD4C-4EC0-9974-1474D1D5E9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0000" y="1657351"/>
            <a:ext cx="5040000" cy="4462649"/>
          </a:xfrm>
        </p:spPr>
        <p:txBody>
          <a:bodyPr>
            <a:noAutofit/>
          </a:bodyPr>
          <a:lstStyle>
            <a:lvl1pPr marL="252000" indent="-2520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rgbClr val="000020"/>
                </a:solidFill>
              </a:defRPr>
            </a:lvl1pPr>
            <a:lvl2pPr marL="504000" indent="-25200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2200">
                <a:solidFill>
                  <a:srgbClr val="404040"/>
                </a:solidFill>
              </a:defRPr>
            </a:lvl2pPr>
            <a:lvl3pPr marL="756000" indent="-252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</a:defRPr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2"/>
            <a:endParaRPr lang="en-GB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F7F700A-9058-4CD4-9375-21DF9F97AE3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20000" y="1657351"/>
            <a:ext cx="5040000" cy="44626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defRPr sz="2400">
                <a:solidFill>
                  <a:srgbClr val="000020"/>
                </a:solidFill>
              </a:defRPr>
            </a:lvl1pPr>
            <a:lvl2pPr marL="504000" indent="-25200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2200">
                <a:solidFill>
                  <a:srgbClr val="404040"/>
                </a:solidFill>
              </a:defRPr>
            </a:lvl2pPr>
            <a:lvl3pPr marL="756000" indent="-252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</a:defRPr>
            </a:lvl3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49918A5-8C54-4979-93B9-78FC61FC3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10440000" cy="720000"/>
          </a:xfrm>
          <a:noFill/>
        </p:spPr>
        <p:txBody>
          <a:bodyPr wrap="square" anchor="t" anchorCtr="0">
            <a:noAutofit/>
          </a:bodyPr>
          <a:lstStyle>
            <a:lvl1pPr>
              <a:defRPr sz="3600" b="1" baseline="0">
                <a:solidFill>
                  <a:srgbClr val="009FE3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4174E607-750E-4A85-A46D-5EB49A18F2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17" name="Rechte verbindingslijn 5">
            <a:extLst>
              <a:ext uri="{FF2B5EF4-FFF2-40B4-BE49-F238E27FC236}">
                <a16:creationId xmlns:a16="http://schemas.microsoft.com/office/drawing/2014/main" id="{C7E77C2F-22D7-4A1E-943B-28DA1D379788}"/>
              </a:ext>
            </a:extLst>
          </p:cNvPr>
          <p:cNvCxnSpPr/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3C288C2-65A0-45DB-AB83-B05D5198AB86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86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66830D26-BAAA-49FF-BDB3-F0D25F71C6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11" name="Rechte verbindingslijn 5">
            <a:extLst>
              <a:ext uri="{FF2B5EF4-FFF2-40B4-BE49-F238E27FC236}">
                <a16:creationId xmlns:a16="http://schemas.microsoft.com/office/drawing/2014/main" id="{9E756CC6-C5E4-4FB3-9862-4788AE2F0A6A}"/>
              </a:ext>
            </a:extLst>
          </p:cNvPr>
          <p:cNvCxnSpPr/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DD890EAB-7CEC-4A18-9E8B-C0487877A1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10440000" cy="720000"/>
          </a:xfrm>
          <a:noFill/>
        </p:spPr>
        <p:txBody>
          <a:bodyPr wrap="square" anchor="t" anchorCtr="0">
            <a:noAutofit/>
          </a:bodyPr>
          <a:lstStyle>
            <a:lvl1pPr>
              <a:defRPr sz="3600" b="1" baseline="0">
                <a:solidFill>
                  <a:srgbClr val="009FE3"/>
                </a:solidFill>
              </a:defRPr>
            </a:lvl1pPr>
          </a:lstStyle>
          <a:p>
            <a:r>
              <a:rPr lang="en-GB" noProof="0" dirty="0"/>
              <a:t>Click to edit title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AD510A-3BC3-4FD8-8EF3-0670F625EC1C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51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A8167867-3E83-4E85-804A-48CB0D2895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6408000"/>
            <a:ext cx="1587029" cy="321129"/>
          </a:xfrm>
          <a:prstGeom prst="rect">
            <a:avLst/>
          </a:prstGeom>
        </p:spPr>
      </p:pic>
      <p:cxnSp>
        <p:nvCxnSpPr>
          <p:cNvPr id="10" name="Rechte verbindingslijn 5">
            <a:extLst>
              <a:ext uri="{FF2B5EF4-FFF2-40B4-BE49-F238E27FC236}">
                <a16:creationId xmlns:a16="http://schemas.microsoft.com/office/drawing/2014/main" id="{5ED31AE9-EA8F-49BE-8711-E9D3A007A2A4}"/>
              </a:ext>
            </a:extLst>
          </p:cNvPr>
          <p:cNvCxnSpPr/>
          <p:nvPr userDrawn="1"/>
        </p:nvCxnSpPr>
        <p:spPr>
          <a:xfrm>
            <a:off x="540000" y="6300000"/>
            <a:ext cx="10800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8085690-7F0B-491D-963B-E559576780E6}"/>
              </a:ext>
            </a:extLst>
          </p:cNvPr>
          <p:cNvSpPr/>
          <p:nvPr userDrawn="1"/>
        </p:nvSpPr>
        <p:spPr>
          <a:xfrm>
            <a:off x="10844515" y="6371649"/>
            <a:ext cx="405660" cy="33007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lIns="108000" tIns="72000" rIns="108000" bIns="72000" anchor="ctr" anchorCtr="0">
            <a:spAutoFit/>
          </a:bodyPr>
          <a:lstStyle/>
          <a:p>
            <a:pPr algn="ctr"/>
            <a:fld id="{60B7A486-2C06-4671-ACD8-ED7893B19842}" type="slidenum">
              <a:rPr lang="en-GB" sz="1200" smtClean="0">
                <a:solidFill>
                  <a:srgbClr val="009FE3"/>
                </a:solidFill>
              </a:rPr>
              <a:pPr algn="ctr"/>
              <a:t>‹#›</a:t>
            </a:fld>
            <a:endParaRPr lang="en-GB" sz="1200" dirty="0">
              <a:solidFill>
                <a:srgbClr val="009F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8996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0%_Blank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582628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colors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808EC3-8105-4357-95B6-4D4B1EFFF8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631"/>
          <a:stretch/>
        </p:blipFill>
        <p:spPr>
          <a:xfrm>
            <a:off x="123320" y="1493541"/>
            <a:ext cx="5760640" cy="32181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DC724A-48DC-450A-A883-E7C3F6302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8248"/>
          <a:stretch/>
        </p:blipFill>
        <p:spPr>
          <a:xfrm>
            <a:off x="5711957" y="1988841"/>
            <a:ext cx="5916200" cy="33142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E7168F3-972C-47B3-8A20-39CFED23FE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257492"/>
            <a:ext cx="3790822" cy="642209"/>
          </a:xfrm>
          <a:noFill/>
        </p:spPr>
        <p:txBody>
          <a:bodyPr vert="horz" wrap="none" lIns="91440" tIns="45720" rIns="91440" bIns="45720" rtlCol="0" anchor="ctr">
            <a:noAutofit/>
          </a:bodyPr>
          <a:lstStyle>
            <a:lvl1pPr>
              <a:defRPr lang="en-GB" baseline="0" dirty="0"/>
            </a:lvl1pPr>
          </a:lstStyle>
          <a:p>
            <a:pPr lvl="0"/>
            <a:r>
              <a:rPr lang="en-GB" noProof="0" dirty="0"/>
              <a:t>Brand colours</a:t>
            </a:r>
          </a:p>
        </p:txBody>
      </p:sp>
    </p:spTree>
    <p:extLst>
      <p:ext uri="{BB962C8B-B14F-4D97-AF65-F5344CB8AC3E}">
        <p14:creationId xmlns:p14="http://schemas.microsoft.com/office/powerpoint/2010/main" val="15785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HE Delft logo">
    <p:bg>
      <p:bgPr>
        <a:blipFill dpi="0" rotWithShape="1">
          <a:blip r:embed="rId2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61EDD7A-945F-4D29-81D9-6AE007EE3A1C}"/>
              </a:ext>
            </a:extLst>
          </p:cNvPr>
          <p:cNvSpPr txBox="1"/>
          <p:nvPr userDrawn="1"/>
        </p:nvSpPr>
        <p:spPr>
          <a:xfrm>
            <a:off x="577412" y="1508787"/>
            <a:ext cx="3499287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Logo header (only for printed materials:</a:t>
            </a:r>
          </a:p>
        </p:txBody>
      </p:sp>
      <p:pic>
        <p:nvPicPr>
          <p:cNvPr id="11" name="Picture 4" descr="https://source.un-ihe.org/publish/pages/5521/ihe-delft-institute_unesco_fc.jpg">
            <a:extLst>
              <a:ext uri="{FF2B5EF4-FFF2-40B4-BE49-F238E27FC236}">
                <a16:creationId xmlns:a16="http://schemas.microsoft.com/office/drawing/2014/main" id="{680D1139-887E-4E41-85DC-19AA97AE70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13" y="4291445"/>
            <a:ext cx="3168352" cy="105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3C2198-7EEF-4914-8053-E69A51C12DCE}"/>
              </a:ext>
            </a:extLst>
          </p:cNvPr>
          <p:cNvSpPr txBox="1"/>
          <p:nvPr userDrawn="1"/>
        </p:nvSpPr>
        <p:spPr>
          <a:xfrm>
            <a:off x="577413" y="3794330"/>
            <a:ext cx="1728192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Logo wide:</a:t>
            </a:r>
          </a:p>
        </p:txBody>
      </p:sp>
      <p:pic>
        <p:nvPicPr>
          <p:cNvPr id="13" name="Picture 6" descr="https://source.un-ihe.org/publish/pages/5521/ihe-delft-unesco-header-a3-fc.jpg">
            <a:extLst>
              <a:ext uri="{FF2B5EF4-FFF2-40B4-BE49-F238E27FC236}">
                <a16:creationId xmlns:a16="http://schemas.microsoft.com/office/drawing/2014/main" id="{D5ED6E06-C7B0-4788-A86D-28EE8D426B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1938521"/>
            <a:ext cx="5760639" cy="149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source.un-ihe.org/publish/pages/5521/ihe-delft-text_fc.jpg">
            <a:extLst>
              <a:ext uri="{FF2B5EF4-FFF2-40B4-BE49-F238E27FC236}">
                <a16:creationId xmlns:a16="http://schemas.microsoft.com/office/drawing/2014/main" id="{DCD4C113-F90D-4978-8930-6FB13B7E56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938521"/>
            <a:ext cx="1557819" cy="155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909DBE-779C-4632-8D1A-72701016C92B}"/>
              </a:ext>
            </a:extLst>
          </p:cNvPr>
          <p:cNvSpPr txBox="1"/>
          <p:nvPr userDrawn="1"/>
        </p:nvSpPr>
        <p:spPr>
          <a:xfrm>
            <a:off x="6672064" y="1508787"/>
            <a:ext cx="1728192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Logo square: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E468558-48E6-4E51-859C-CC45489392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257492"/>
            <a:ext cx="3790822" cy="642209"/>
          </a:xfrm>
          <a:noFill/>
        </p:spPr>
        <p:txBody>
          <a:bodyPr vert="horz" wrap="none" lIns="91440" tIns="45720" rIns="91440" bIns="45720" rtlCol="0" anchor="ctr">
            <a:noAutofit/>
          </a:bodyPr>
          <a:lstStyle>
            <a:lvl1pPr>
              <a:defRPr lang="en-GB" baseline="0" dirty="0"/>
            </a:lvl1pPr>
          </a:lstStyle>
          <a:p>
            <a:pPr lvl="0"/>
            <a:r>
              <a:rPr lang="en-GB" noProof="0" dirty="0"/>
              <a:t>IHE Delft logos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A11BBC-FB2E-4A49-95A1-5F26ED3BC60B}"/>
              </a:ext>
            </a:extLst>
          </p:cNvPr>
          <p:cNvSpPr txBox="1"/>
          <p:nvPr userDrawn="1"/>
        </p:nvSpPr>
        <p:spPr>
          <a:xfrm>
            <a:off x="479427" y="5551115"/>
            <a:ext cx="371919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More information about the use of our </a:t>
            </a:r>
            <a:r>
              <a:rPr lang="en-GB" sz="1467" dirty="0">
                <a:hlinkClick r:id="rId6"/>
              </a:rPr>
              <a:t>logo</a:t>
            </a:r>
            <a:endParaRPr lang="en-GB" sz="1467" dirty="0"/>
          </a:p>
        </p:txBody>
      </p:sp>
    </p:spTree>
    <p:extLst>
      <p:ext uri="{BB962C8B-B14F-4D97-AF65-F5344CB8AC3E}">
        <p14:creationId xmlns:p14="http://schemas.microsoft.com/office/powerpoint/2010/main" val="197865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6A8B55-A684-4D63-8B45-B99DE0EA9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857" y="372475"/>
            <a:ext cx="8474723" cy="7980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7B98E-363B-468A-BD99-F858E41C3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3857" y="1530752"/>
            <a:ext cx="8474723" cy="4766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495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06" r:id="rId2"/>
    <p:sldLayoutId id="2147483662" r:id="rId3"/>
    <p:sldLayoutId id="2147483669" r:id="rId4"/>
    <p:sldLayoutId id="2147483654" r:id="rId5"/>
    <p:sldLayoutId id="2147483667" r:id="rId6"/>
    <p:sldLayoutId id="2147483707" r:id="rId7"/>
    <p:sldLayoutId id="2147483664" r:id="rId8"/>
    <p:sldLayoutId id="2147483665" r:id="rId9"/>
    <p:sldLayoutId id="2147483666" r:id="rId10"/>
  </p:sldLayoutIdLst>
  <p:hf sldNum="0" hdr="0" dt="0"/>
  <p:txStyles>
    <p:titleStyle>
      <a:lvl1pPr marL="0" indent="0"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rgbClr val="009FE3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200"/>
        </a:spcBef>
        <a:buFont typeface="Wingdings" panose="05000000000000000000" pitchFamily="2" charset="2"/>
        <a:buChar char="§"/>
        <a:defRPr sz="2400" kern="1200">
          <a:solidFill>
            <a:srgbClr val="000020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100000"/>
        </a:lnSpc>
        <a:spcBef>
          <a:spcPts val="400"/>
        </a:spcBef>
        <a:buSzPct val="80000"/>
        <a:buFont typeface="Courier New" panose="02070309020205020404" pitchFamily="49" charset="0"/>
        <a:buChar char="o"/>
        <a:defRPr lang="en-US" sz="2200" kern="1200" dirty="0">
          <a:solidFill>
            <a:srgbClr val="404040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lang="en-US" sz="2200" kern="1200" dirty="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03920" y="1463040"/>
            <a:ext cx="4206240" cy="4206240"/>
          </a:xfrm>
          <a:prstGeom prst="ellipse">
            <a:avLst/>
          </a:prstGeom>
          <a:solidFill>
            <a:srgbClr val="0000A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503920" y="1463040"/>
            <a:ext cx="420624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200" dirty="0"/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GROUNDWATER ANALYSIS TOOL — HANDOVER TRAINING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5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1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548640" y="2148840"/>
            <a:ext cx="76809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7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Big Picture &amp; First Steps</a:t>
            </a:r>
            <a:endParaRPr lang="en-US" sz="3700" dirty="0"/>
          </a:p>
        </p:txBody>
      </p:sp>
      <p:sp>
        <p:nvSpPr>
          <p:cNvPr id="7" name="Text 5"/>
          <p:cNvSpPr/>
          <p:nvPr/>
        </p:nvSpPr>
        <p:spPr>
          <a:xfrm>
            <a:off x="548640" y="370332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 rtl="1">
              <a:buNone/>
            </a:pPr>
            <a:r>
              <a:rPr lang="en-US" sz="2250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الصورة الكاملة والخطوات الأولى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548640" y="452628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demo · architecture · accounts · your first Earth Engine map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52578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Colab · Earth Engine · GitHub · Streamlit Cloud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جدول اليوم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Shape 3"/>
          <p:cNvSpPr/>
          <p:nvPr/>
        </p:nvSpPr>
        <p:spPr>
          <a:xfrm>
            <a:off x="777240" y="1673352"/>
            <a:ext cx="457200" cy="457200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777240" y="1673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2587752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0" name="Shape 8"/>
          <p:cNvSpPr/>
          <p:nvPr/>
        </p:nvSpPr>
        <p:spPr>
          <a:xfrm>
            <a:off x="777240" y="2843784"/>
            <a:ext cx="457200" cy="457200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1" name="Text 9"/>
          <p:cNvSpPr/>
          <p:nvPr/>
        </p:nvSpPr>
        <p:spPr>
          <a:xfrm>
            <a:off x="777240" y="28437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63040" y="1400197"/>
            <a:ext cx="8595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 — the 4 free cloud services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548640" y="3758184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5" name="Shape 13"/>
          <p:cNvSpPr/>
          <p:nvPr/>
        </p:nvSpPr>
        <p:spPr>
          <a:xfrm>
            <a:off x="777240" y="4014216"/>
            <a:ext cx="457200" cy="457200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6" name="Text 14"/>
          <p:cNvSpPr/>
          <p:nvPr/>
        </p:nvSpPr>
        <p:spPr>
          <a:xfrm>
            <a:off x="777240" y="40142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508760" y="3758184"/>
            <a:ext cx="8595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Accounts check — everyone ready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463040" y="2468880"/>
            <a:ext cx="8595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demo — the dashboards for Jordan, Iraq &amp; </a:t>
            </a:r>
            <a:r>
              <a:rPr lang="en-US" sz="2000" dirty="0">
                <a:latin typeface="Arial" pitchFamily="34" charset="0"/>
                <a:ea typeface="Arial" pitchFamily="34" charset="-122"/>
                <a:cs typeface="Arial" pitchFamily="34" charset="-120"/>
              </a:rPr>
              <a:t>Palestine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tool?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لماذا هذه الأداة؟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Groundwater pumping for irrigation is invisible — no meters, no reports. But the water crops consume is visible from space.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548640" y="2606040"/>
            <a:ext cx="2606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m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731520" y="365760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pixel size — field-level detail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401568" y="2377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9" name="Text 7"/>
          <p:cNvSpPr/>
          <p:nvPr/>
        </p:nvSpPr>
        <p:spPr>
          <a:xfrm>
            <a:off x="3401568" y="2606040"/>
            <a:ext cx="2606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3584448" y="365760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months of data (2018–2025)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254496" y="2377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2" name="Text 10"/>
          <p:cNvSpPr/>
          <p:nvPr/>
        </p:nvSpPr>
        <p:spPr>
          <a:xfrm>
            <a:off x="6254496" y="2606040"/>
            <a:ext cx="2606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6437376" y="365760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outputs: abstraction (mm, m³) &amp; recharge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9107424" y="2377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5" name="Text 13"/>
          <p:cNvSpPr/>
          <p:nvPr/>
        </p:nvSpPr>
        <p:spPr>
          <a:xfrm>
            <a:off x="9107424" y="2606040"/>
            <a:ext cx="2606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6000" dirty="0"/>
          </a:p>
        </p:txBody>
      </p:sp>
      <p:sp>
        <p:nvSpPr>
          <p:cNvPr id="16" name="Text 14"/>
          <p:cNvSpPr/>
          <p:nvPr/>
        </p:nvSpPr>
        <p:spPr>
          <a:xfrm>
            <a:off x="9290304" y="365760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software installations needed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4892040"/>
            <a:ext cx="11164824" cy="11187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Satellite inputs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FAO WaPOR v3 (AETI &amp; Or RET) + CHIRPS (rainfall) + GEE (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OpenLandMap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— free and updated monthly.</a:t>
            </a: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odeling</a:t>
            </a:r>
            <a:r>
              <a:rPr lang="en-US" sz="1600" dirty="0"/>
              <a:t>: Saxton &amp; Rawls equations (soil hydraulics), </a:t>
            </a:r>
            <a:r>
              <a:rPr lang="en-GB" sz="1600" dirty="0"/>
              <a:t>Thornthwaite-Mather (recharge), FAO (SWB)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 — 4 free services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كيف تعمل — ٤ خدمات مجانية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579581"/>
            <a:ext cx="2514600" cy="2377440"/>
          </a:xfrm>
          <a:prstGeom prst="roundRect">
            <a:avLst>
              <a:gd name="adj" fmla="val 3077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Text 3"/>
          <p:cNvSpPr/>
          <p:nvPr/>
        </p:nvSpPr>
        <p:spPr>
          <a:xfrm>
            <a:off x="685800" y="1808181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Colab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356821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run notebooks in the browser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3362661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control room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063240" y="2402541"/>
            <a:ext cx="457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3493008" y="1579581"/>
            <a:ext cx="2514600" cy="2377440"/>
          </a:xfrm>
          <a:prstGeom prst="roundRect">
            <a:avLst>
              <a:gd name="adj" fmla="val 3077"/>
            </a:avLst>
          </a:prstGeom>
          <a:solidFill>
            <a:srgbClr val="CCEEFB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0" name="Text 8"/>
          <p:cNvSpPr/>
          <p:nvPr/>
        </p:nvSpPr>
        <p:spPr>
          <a:xfrm>
            <a:off x="3630168" y="1808181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Engine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75888" y="2356821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Stores satellite data &amp; computes the model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630168" y="3362661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engine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007608" y="2402541"/>
            <a:ext cx="457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200" dirty="0"/>
          </a:p>
        </p:txBody>
      </p:sp>
      <p:sp>
        <p:nvSpPr>
          <p:cNvPr id="14" name="Shape 12"/>
          <p:cNvSpPr/>
          <p:nvPr/>
        </p:nvSpPr>
        <p:spPr>
          <a:xfrm>
            <a:off x="6437376" y="1579581"/>
            <a:ext cx="2514600" cy="2377440"/>
          </a:xfrm>
          <a:prstGeom prst="roundRect">
            <a:avLst>
              <a:gd name="adj" fmla="val 3077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5" name="Text 13"/>
          <p:cNvSpPr/>
          <p:nvPr/>
        </p:nvSpPr>
        <p:spPr>
          <a:xfrm>
            <a:off x="6574536" y="1808181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620256" y="2356821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Holds the dashboard code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574536" y="3362661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code home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951976" y="2402541"/>
            <a:ext cx="457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200" dirty="0"/>
          </a:p>
        </p:txBody>
      </p:sp>
      <p:sp>
        <p:nvSpPr>
          <p:cNvPr id="19" name="Shape 17"/>
          <p:cNvSpPr/>
          <p:nvPr/>
        </p:nvSpPr>
        <p:spPr>
          <a:xfrm>
            <a:off x="9381744" y="1579581"/>
            <a:ext cx="2514600" cy="2377440"/>
          </a:xfrm>
          <a:prstGeom prst="roundRect">
            <a:avLst>
              <a:gd name="adj" fmla="val 3077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20" name="Text 18"/>
          <p:cNvSpPr/>
          <p:nvPr/>
        </p:nvSpPr>
        <p:spPr>
          <a:xfrm>
            <a:off x="9518904" y="1808181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Streamlit Cloud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9564624" y="2356821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Serves the public dashboard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518904" y="3362661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screen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4368501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idea: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computer only sends instructions. All heavy work happens on Google's servers — a normal laptop and a browser are enough.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548640" y="5356053"/>
            <a:ext cx="9321501" cy="502920"/>
          </a:xfrm>
          <a:prstGeom prst="roundRect">
            <a:avLst>
              <a:gd name="adj" fmla="val 14545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25" name="Text 23"/>
          <p:cNvSpPr/>
          <p:nvPr/>
        </p:nvSpPr>
        <p:spPr>
          <a:xfrm>
            <a:off x="777240" y="5356053"/>
            <a:ext cx="909290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Repository:  </a:t>
            </a:r>
            <a:r>
              <a:rPr lang="en-US" sz="1600" dirty="0">
                <a:solidFill>
                  <a:srgbClr val="FF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github.com/El-Naggar8876/groundwater-tool-handover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four accounts you need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الحسابات الأربعة المطلوبة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Shape 3"/>
          <p:cNvSpPr/>
          <p:nvPr/>
        </p:nvSpPr>
        <p:spPr>
          <a:xfrm>
            <a:off x="777240" y="1691640"/>
            <a:ext cx="411480" cy="411480"/>
          </a:xfrm>
          <a:prstGeom prst="ellipse">
            <a:avLst/>
          </a:prstGeom>
          <a:solidFill>
            <a:srgbClr val="0000A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77724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71600" y="164592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+ Earth Engine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371600" y="2148840"/>
            <a:ext cx="4389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code.earthengine.google.com/register — choose Unpaid / Academia. Write down your project ID!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71600" y="301752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take 1 day for approval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17920" y="1463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1" name="Shape 9"/>
          <p:cNvSpPr/>
          <p:nvPr/>
        </p:nvSpPr>
        <p:spPr>
          <a:xfrm>
            <a:off x="6446520" y="1691640"/>
            <a:ext cx="411480" cy="411480"/>
          </a:xfrm>
          <a:prstGeom prst="ellipse">
            <a:avLst/>
          </a:prstGeom>
          <a:solidFill>
            <a:srgbClr val="0000A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2" name="Text 10"/>
          <p:cNvSpPr/>
          <p:nvPr/>
        </p:nvSpPr>
        <p:spPr>
          <a:xfrm>
            <a:off x="644652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040880" y="164592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Colab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7040880" y="2148840"/>
            <a:ext cx="4389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colab.research.google.com — same Google account, nothing to install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040880" y="301752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 immediately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370332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7" name="Shape 15"/>
          <p:cNvSpPr/>
          <p:nvPr/>
        </p:nvSpPr>
        <p:spPr>
          <a:xfrm>
            <a:off x="777240" y="3931920"/>
            <a:ext cx="411480" cy="411480"/>
          </a:xfrm>
          <a:prstGeom prst="ellipse">
            <a:avLst/>
          </a:prstGeom>
          <a:solidFill>
            <a:srgbClr val="0000A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8" name="Text 16"/>
          <p:cNvSpPr/>
          <p:nvPr/>
        </p:nvSpPr>
        <p:spPr>
          <a:xfrm>
            <a:off x="777240" y="39319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71600" y="388620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371600" y="4389120"/>
            <a:ext cx="4389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github.com/signup — pick a professional username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371600" y="525780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 immediately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217920" y="370332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EAF6F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23" name="Shape 21"/>
          <p:cNvSpPr/>
          <p:nvPr/>
        </p:nvSpPr>
        <p:spPr>
          <a:xfrm>
            <a:off x="6446520" y="3931920"/>
            <a:ext cx="411480" cy="411480"/>
          </a:xfrm>
          <a:prstGeom prst="ellipse">
            <a:avLst/>
          </a:prstGeom>
          <a:solidFill>
            <a:srgbClr val="0000A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24" name="Text 22"/>
          <p:cNvSpPr/>
          <p:nvPr/>
        </p:nvSpPr>
        <p:spPr>
          <a:xfrm>
            <a:off x="6446520" y="39319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040880" y="388620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Streamlit Cloud</a:t>
            </a: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7040880" y="4389120"/>
            <a:ext cx="4389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share.streamlit.io — sign up WITH your GitHub account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040880" y="525780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link matters!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48640" y="5833872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walkthrough: docs/00_prerequisites</a:t>
            </a:r>
            <a:endParaRPr lang="en-US" sz="1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618207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your GitHub account — step by step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أنشئ حساب GitHub — خطوة بخطوة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705984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Text 3"/>
          <p:cNvSpPr/>
          <p:nvPr/>
        </p:nvSpPr>
        <p:spPr>
          <a:xfrm>
            <a:off x="548640" y="17059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97280" y="1723019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github.com/signup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enter your email (institutional if possible) → Continue.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2638672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8" name="Text 6"/>
          <p:cNvSpPr/>
          <p:nvPr/>
        </p:nvSpPr>
        <p:spPr>
          <a:xfrm>
            <a:off x="548640" y="26386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97280" y="2601917"/>
            <a:ext cx="10515600" cy="6113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Password &amp; username.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a PROFESSIONAL username — it appears in your public app links (mowr-gw-unit ✓, dragon_king_99 ✗).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548640" y="3571360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1" name="Text 9"/>
          <p:cNvSpPr/>
          <p:nvPr/>
        </p:nvSpPr>
        <p:spPr>
          <a:xfrm>
            <a:off x="548640" y="35713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97280" y="3633220"/>
            <a:ext cx="10515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Verify.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Solve the small puzzle, then enter the code GitHub emails you.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48640" y="4504048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4" name="Text 12"/>
          <p:cNvSpPr/>
          <p:nvPr/>
        </p:nvSpPr>
        <p:spPr>
          <a:xfrm>
            <a:off x="548640" y="45040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97280" y="4565908"/>
            <a:ext cx="10515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Skip the questions.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“Skip personalization” at the bottom is fine.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548640" y="5436736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7" name="Text 15"/>
          <p:cNvSpPr/>
          <p:nvPr/>
        </p:nvSpPr>
        <p:spPr>
          <a:xfrm>
            <a:off x="548640" y="54367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5498596"/>
            <a:ext cx="10515600" cy="5167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Done.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Git installation, no command line — ever. Everything happens on the github.com website.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0175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 for Earth Engine — step by step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سجّل في محرك الأرض — خطوة بخطوة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97280" y="1554480"/>
            <a:ext cx="10515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code.earthengine.google.com/register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in with your Google account.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2199132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8" name="Text 6"/>
          <p:cNvSpPr/>
          <p:nvPr/>
        </p:nvSpPr>
        <p:spPr>
          <a:xfrm>
            <a:off x="548640" y="21991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97280" y="2272284"/>
            <a:ext cx="1051560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Unpaid usage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Academia &amp; Research (or Government) → Next.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548640" y="3131820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1" name="Text 9"/>
          <p:cNvSpPr/>
          <p:nvPr/>
        </p:nvSpPr>
        <p:spPr>
          <a:xfrm>
            <a:off x="548640" y="31318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97280" y="3086100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a new Cloud project.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Project-ID e.g. gw-tool-jordan-moa — lowercase, permanent, CANNOT be changed later.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48640" y="4064508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4" name="Text 12"/>
          <p:cNvSpPr/>
          <p:nvPr/>
        </p:nvSpPr>
        <p:spPr>
          <a:xfrm>
            <a:off x="548640" y="40645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97280" y="4128516"/>
            <a:ext cx="10515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THE PROJECT ID DOWN.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type it in every notebook. Accept the Cloud Terms if a banner asks.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548640" y="4997196"/>
            <a:ext cx="384048" cy="384048"/>
          </a:xfrm>
          <a:prstGeom prst="ellipse">
            <a:avLst/>
          </a:prstGeom>
          <a:solidFill>
            <a:srgbClr val="0072BC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17" name="Text 15"/>
          <p:cNvSpPr/>
          <p:nvPr/>
        </p:nvSpPr>
        <p:spPr>
          <a:xfrm>
            <a:off x="548640" y="49971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4951476"/>
            <a:ext cx="109961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Test: 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code.earthengine.google.com opens without an error banner → you are registered (approval can take up to 24 h).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1127760" y="5696712"/>
            <a:ext cx="9343016" cy="548640"/>
          </a:xfrm>
          <a:prstGeom prst="roundRect">
            <a:avLst>
              <a:gd name="adj" fmla="val 13333"/>
            </a:avLst>
          </a:prstGeom>
          <a:solidFill>
            <a:srgbClr val="FFF3E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20" name="Text 18"/>
          <p:cNvSpPr/>
          <p:nvPr/>
        </p:nvSpPr>
        <p:spPr>
          <a:xfrm>
            <a:off x="1511808" y="5678424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25E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this FIRST — approval may take a day. The other three accounts work instantly.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Google Earth Engine?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0" y="4572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rgbClr val="0072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ما هو محرك جوجل الأرضي؟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603504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cloud platform holding petabytes of satellite data — CHIRPS rainfall, soil maps, and much more, ready to use</a:t>
            </a:r>
            <a:endParaRPr lang="en-US" dirty="0"/>
          </a:p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write small Python commands; Google's servers do the computation</a:t>
            </a:r>
            <a:endParaRPr lang="en-US" dirty="0"/>
          </a:p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come back as maps, numbers, or files — only when you ask (getInfo / export)</a:t>
            </a:r>
            <a:endParaRPr lang="en-US" dirty="0"/>
          </a:p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outputs are stored as “assets” in your own project — like a private data drive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6858000" y="1645920"/>
            <a:ext cx="4754880" cy="2743200"/>
          </a:xfrm>
          <a:prstGeom prst="roundRect">
            <a:avLst>
              <a:gd name="adj" fmla="val 2667"/>
            </a:avLst>
          </a:prstGeom>
          <a:solidFill>
            <a:srgbClr val="00000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7086600" y="1783080"/>
            <a:ext cx="42976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ee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ee.Authenticate()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ee.Initialize(project="gw-tool-jordan")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rain = (ee.ImageCollection(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"UCSB-CHG/CHIRPS/DAILY")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.filterDate("2023-01-01",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0AE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"2024-01-01").sum())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0" y="452628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first cell of every notebook — only the project ID changes.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00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next session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229600" y="713232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 rtl="1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قبل الجلسة القادمة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1554480"/>
            <a:ext cx="107899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✓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Finish Notebook 1 incl. exercises — bring one screenshot of your map</a:t>
            </a:r>
            <a:endParaRPr lang="en-US" sz="2000" dirty="0"/>
          </a:p>
          <a:p>
            <a:pPr marL="228600" indent="-228600">
              <a:spcAft>
                <a:spcPts val="1200"/>
              </a:spcAft>
              <a:buSzPct val="100000"/>
              <a:buChar char="✓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all four accounts work (checklist in docs/00_prerequisites)</a:t>
            </a:r>
            <a:endParaRPr lang="en-US" sz="2000" dirty="0"/>
          </a:p>
          <a:p>
            <a:pPr marL="228600" indent="-228600">
              <a:spcAft>
                <a:spcPts val="1200"/>
              </a:spcAft>
              <a:buSzPct val="100000"/>
              <a:buChar char="✓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down: your Earth Engine project ID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4937760"/>
            <a:ext cx="11091672" cy="1143000"/>
          </a:xfrm>
          <a:prstGeom prst="roundRect">
            <a:avLst>
              <a:gd name="adj" fmla="val 6400"/>
            </a:avLst>
          </a:prstGeom>
          <a:solidFill>
            <a:srgbClr val="0000A0"/>
          </a:solidFill>
          <a:ln/>
        </p:spPr>
        <p:txBody>
          <a:bodyPr/>
          <a:lstStyle/>
          <a:p>
            <a:endParaRPr lang="en-GB" sz="2400"/>
          </a:p>
        </p:txBody>
      </p:sp>
      <p:sp>
        <p:nvSpPr>
          <p:cNvPr id="6" name="Text 4"/>
          <p:cNvSpPr/>
          <p:nvPr/>
        </p:nvSpPr>
        <p:spPr>
          <a:xfrm>
            <a:off x="822960" y="4937760"/>
            <a:ext cx="106070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AE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 </a:t>
            </a:r>
            <a:r>
              <a:rPr lang="en-US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2 — The WaPOR data pipeline: satellite data without downloading a single file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HE Delf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4378</TotalTime>
  <Words>814</Words>
  <Application>Microsoft Office PowerPoint</Application>
  <PresentationFormat>Widescreen</PresentationFormat>
  <Paragraphs>113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Courier New</vt:lpstr>
      <vt:lpstr>Wingdings</vt:lpstr>
      <vt:lpstr>IHE Delft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Rachelle Dwarka</dc:creator>
  <cp:lastModifiedBy>Ahmed Elnaggar</cp:lastModifiedBy>
  <cp:revision>243</cp:revision>
  <dcterms:created xsi:type="dcterms:W3CDTF">2023-10-24T10:17:32Z</dcterms:created>
  <dcterms:modified xsi:type="dcterms:W3CDTF">2026-08-06T07:50:01Z</dcterms:modified>
</cp:coreProperties>
</file>