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ness March Slokar" initials="YMS" lastIdx="36" clrIdx="0">
    <p:extLst>
      <p:ext uri="{19B8F6BF-5375-455C-9EA6-DF929625EA0E}">
        <p15:presenceInfo xmlns:p15="http://schemas.microsoft.com/office/powerpoint/2012/main" userId="S-1-5-21-633286589-1002725333-91453608-79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000020"/>
    <a:srgbClr val="404040"/>
    <a:srgbClr val="FFFFFF"/>
    <a:srgbClr val="000000"/>
    <a:srgbClr val="000033"/>
    <a:srgbClr val="FF34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82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76B35-C2EF-4956-AA01-3FE033CC0BF1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27BF5-2088-416D-A12A-E0760CF2C6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403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un-ihe.org/about-ihe-delft/media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1018" y="2016579"/>
            <a:ext cx="8689026" cy="3383421"/>
          </a:xfrm>
        </p:spPr>
        <p:txBody>
          <a:bodyPr tIns="108000" bIns="108000">
            <a:normAutofit/>
          </a:bodyPr>
          <a:lstStyle>
            <a:lvl1pPr marL="0" indent="0" algn="l">
              <a:buNone/>
              <a:defRPr sz="2800">
                <a:solidFill>
                  <a:srgbClr val="009FE3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14804" y="692839"/>
            <a:ext cx="8707130" cy="1080000"/>
          </a:xfrm>
        </p:spPr>
        <p:txBody>
          <a:bodyPr wrap="square" tIns="108000" bIns="108000" anchor="t" anchorCtr="0">
            <a:noAutofit/>
          </a:bodyPr>
          <a:lstStyle>
            <a:lvl1pPr marL="0" indent="0">
              <a:buNone/>
              <a:defRPr sz="3600" b="1">
                <a:solidFill>
                  <a:srgbClr val="009FE3"/>
                </a:solidFill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CF1F5-B339-4ABA-826C-AECE1EE12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6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HE Delft fonts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99A572B-328C-4939-98B1-2865260187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7" y="1274955"/>
            <a:ext cx="5558001" cy="471464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A1EC08-1764-43FD-8486-CF134806B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US" dirty="0"/>
              <a:t>Fonts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78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51018" y="1080000"/>
            <a:ext cx="8108981" cy="1800000"/>
          </a:xfrm>
        </p:spPr>
        <p:txBody>
          <a:bodyPr tIns="108000" bIns="108000" anchor="t" anchorCtr="0">
            <a:noAutofit/>
          </a:bodyPr>
          <a:lstStyle>
            <a:lvl1pPr marL="0" indent="0" algn="l">
              <a:buNone/>
              <a:defRPr sz="3600" b="1">
                <a:solidFill>
                  <a:srgbClr val="009FE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Section title 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F306C7-67E0-4EA6-8923-1CC29FA6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018" y="3105212"/>
            <a:ext cx="8108982" cy="720000"/>
          </a:xfrm>
          <a:noFill/>
        </p:spPr>
        <p:txBody>
          <a:bodyPr anchor="t" anchorCtr="0"/>
          <a:lstStyle>
            <a:lvl1pPr>
              <a:defRPr sz="2400" b="0">
                <a:solidFill>
                  <a:srgbClr val="000020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E843224-88B2-4458-A80B-2610BF824D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9" name="Rechte verbindingslijn 5">
            <a:extLst>
              <a:ext uri="{FF2B5EF4-FFF2-40B4-BE49-F238E27FC236}">
                <a16:creationId xmlns:a16="http://schemas.microsoft.com/office/drawing/2014/main" id="{80602C83-84CB-4C15-89B7-084754F2C605}"/>
              </a:ext>
            </a:extLst>
          </p:cNvPr>
          <p:cNvCxnSpPr>
            <a:cxnSpLocks/>
          </p:cNvCxnSpPr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87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0000" y="1657351"/>
            <a:ext cx="10440000" cy="4462649"/>
          </a:xfrm>
        </p:spPr>
        <p:txBody>
          <a:bodyPr>
            <a:noAutofit/>
          </a:bodyPr>
          <a:lstStyle>
            <a:lvl1pPr marL="252000" indent="-25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SzPct val="80000"/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8A3DC32-DDAC-44BC-9317-F17D985CE6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8" name="Rechte verbindingslijn 5">
            <a:extLst>
              <a:ext uri="{FF2B5EF4-FFF2-40B4-BE49-F238E27FC236}">
                <a16:creationId xmlns:a16="http://schemas.microsoft.com/office/drawing/2014/main" id="{7C434F77-CA67-4668-9F85-50229FE7AEBE}"/>
              </a:ext>
            </a:extLst>
          </p:cNvPr>
          <p:cNvCxnSpPr>
            <a:cxnSpLocks/>
          </p:cNvCxnSpPr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F86B0D6-3BFE-4256-A8A1-3003C599FAE3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2F29F05-863E-4494-A22E-3DE6116597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75587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EDF7E38-CD4C-4EC0-9974-1474D1D5E9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0000" y="1657351"/>
            <a:ext cx="5040000" cy="4462649"/>
          </a:xfrm>
        </p:spPr>
        <p:txBody>
          <a:bodyPr>
            <a:noAutofit/>
          </a:bodyPr>
          <a:lstStyle>
            <a:lvl1pPr marL="252000" indent="-25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2"/>
            <a:endParaRPr lang="en-GB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F7F700A-9058-4CD4-9375-21DF9F97AE3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20000" y="1657351"/>
            <a:ext cx="5040000" cy="44626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49918A5-8C54-4979-93B9-78FC61FC3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4174E607-750E-4A85-A46D-5EB49A18F2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7" name="Rechte verbindingslijn 5">
            <a:extLst>
              <a:ext uri="{FF2B5EF4-FFF2-40B4-BE49-F238E27FC236}">
                <a16:creationId xmlns:a16="http://schemas.microsoft.com/office/drawing/2014/main" id="{C7E77C2F-22D7-4A1E-943B-28DA1D379788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3C288C2-65A0-45DB-AB83-B05D5198AB86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8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66830D26-BAAA-49FF-BDB3-F0D25F71C6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1" name="Rechte verbindingslijn 5">
            <a:extLst>
              <a:ext uri="{FF2B5EF4-FFF2-40B4-BE49-F238E27FC236}">
                <a16:creationId xmlns:a16="http://schemas.microsoft.com/office/drawing/2014/main" id="{9E756CC6-C5E4-4FB3-9862-4788AE2F0A6A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D890EAB-7CEC-4A18-9E8B-C0487877A1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AD510A-3BC3-4FD8-8EF3-0670F625EC1C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5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A8167867-3E83-4E85-804A-48CB0D2895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0" name="Rechte verbindingslijn 5">
            <a:extLst>
              <a:ext uri="{FF2B5EF4-FFF2-40B4-BE49-F238E27FC236}">
                <a16:creationId xmlns:a16="http://schemas.microsoft.com/office/drawing/2014/main" id="{5ED31AE9-EA8F-49BE-8711-E9D3A007A2A4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8085690-7F0B-491D-963B-E559576780E6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8996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0%_Blank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582628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colors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808EC3-8105-4357-95B6-4D4B1EFFF8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631"/>
          <a:stretch/>
        </p:blipFill>
        <p:spPr>
          <a:xfrm>
            <a:off x="123320" y="1493541"/>
            <a:ext cx="5760640" cy="32181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DC724A-48DC-450A-A883-E7C3F6302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8248"/>
          <a:stretch/>
        </p:blipFill>
        <p:spPr>
          <a:xfrm>
            <a:off x="5711957" y="1988841"/>
            <a:ext cx="5916200" cy="33142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E7168F3-972C-47B3-8A20-39CFED23F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GB" noProof="0" dirty="0"/>
              <a:t>Brand colours</a:t>
            </a:r>
          </a:p>
        </p:txBody>
      </p:sp>
    </p:spTree>
    <p:extLst>
      <p:ext uri="{BB962C8B-B14F-4D97-AF65-F5344CB8AC3E}">
        <p14:creationId xmlns:p14="http://schemas.microsoft.com/office/powerpoint/2010/main" val="15785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HE Delft logo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61EDD7A-945F-4D29-81D9-6AE007EE3A1C}"/>
              </a:ext>
            </a:extLst>
          </p:cNvPr>
          <p:cNvSpPr txBox="1"/>
          <p:nvPr userDrawn="1"/>
        </p:nvSpPr>
        <p:spPr>
          <a:xfrm>
            <a:off x="577412" y="1508787"/>
            <a:ext cx="3499287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header (only for printed materials:</a:t>
            </a:r>
          </a:p>
        </p:txBody>
      </p:sp>
      <p:pic>
        <p:nvPicPr>
          <p:cNvPr id="11" name="Picture 4" descr="https://source.un-ihe.org/publish/pages/5521/ihe-delft-institute_unesco_fc.jpg">
            <a:extLst>
              <a:ext uri="{FF2B5EF4-FFF2-40B4-BE49-F238E27FC236}">
                <a16:creationId xmlns:a16="http://schemas.microsoft.com/office/drawing/2014/main" id="{680D1139-887E-4E41-85DC-19AA97AE70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13" y="4291445"/>
            <a:ext cx="3168352" cy="105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3C2198-7EEF-4914-8053-E69A51C12DCE}"/>
              </a:ext>
            </a:extLst>
          </p:cNvPr>
          <p:cNvSpPr txBox="1"/>
          <p:nvPr userDrawn="1"/>
        </p:nvSpPr>
        <p:spPr>
          <a:xfrm>
            <a:off x="577413" y="3794330"/>
            <a:ext cx="1728192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wide:</a:t>
            </a:r>
          </a:p>
        </p:txBody>
      </p:sp>
      <p:pic>
        <p:nvPicPr>
          <p:cNvPr id="13" name="Picture 6" descr="https://source.un-ihe.org/publish/pages/5521/ihe-delft-unesco-header-a3-fc.jpg">
            <a:extLst>
              <a:ext uri="{FF2B5EF4-FFF2-40B4-BE49-F238E27FC236}">
                <a16:creationId xmlns:a16="http://schemas.microsoft.com/office/drawing/2014/main" id="{D5ED6E06-C7B0-4788-A86D-28EE8D426B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1938521"/>
            <a:ext cx="5760639" cy="149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source.un-ihe.org/publish/pages/5521/ihe-delft-text_fc.jpg">
            <a:extLst>
              <a:ext uri="{FF2B5EF4-FFF2-40B4-BE49-F238E27FC236}">
                <a16:creationId xmlns:a16="http://schemas.microsoft.com/office/drawing/2014/main" id="{DCD4C113-F90D-4978-8930-6FB13B7E56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938521"/>
            <a:ext cx="1557819" cy="155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909DBE-779C-4632-8D1A-72701016C92B}"/>
              </a:ext>
            </a:extLst>
          </p:cNvPr>
          <p:cNvSpPr txBox="1"/>
          <p:nvPr userDrawn="1"/>
        </p:nvSpPr>
        <p:spPr>
          <a:xfrm>
            <a:off x="6672064" y="1508787"/>
            <a:ext cx="1728192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square: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E468558-48E6-4E51-859C-CC45489392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GB" noProof="0" dirty="0"/>
              <a:t>IHE Delft logos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A11BBC-FB2E-4A49-95A1-5F26ED3BC60B}"/>
              </a:ext>
            </a:extLst>
          </p:cNvPr>
          <p:cNvSpPr txBox="1"/>
          <p:nvPr userDrawn="1"/>
        </p:nvSpPr>
        <p:spPr>
          <a:xfrm>
            <a:off x="479427" y="5551115"/>
            <a:ext cx="371919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More information about the use of our </a:t>
            </a:r>
            <a:r>
              <a:rPr lang="en-GB" sz="1467" dirty="0">
                <a:hlinkClick r:id="rId6"/>
              </a:rPr>
              <a:t>logo</a:t>
            </a:r>
            <a:endParaRPr lang="en-GB" sz="1467" dirty="0"/>
          </a:p>
        </p:txBody>
      </p:sp>
    </p:spTree>
    <p:extLst>
      <p:ext uri="{BB962C8B-B14F-4D97-AF65-F5344CB8AC3E}">
        <p14:creationId xmlns:p14="http://schemas.microsoft.com/office/powerpoint/2010/main" val="197865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6A8B55-A684-4D63-8B45-B99DE0EA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857" y="372475"/>
            <a:ext cx="8474723" cy="7980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7B98E-363B-468A-BD99-F858E41C3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3857" y="1530752"/>
            <a:ext cx="8474723" cy="4766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495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06" r:id="rId2"/>
    <p:sldLayoutId id="2147483662" r:id="rId3"/>
    <p:sldLayoutId id="2147483669" r:id="rId4"/>
    <p:sldLayoutId id="2147483654" r:id="rId5"/>
    <p:sldLayoutId id="2147483667" r:id="rId6"/>
    <p:sldLayoutId id="2147483707" r:id="rId7"/>
    <p:sldLayoutId id="2147483664" r:id="rId8"/>
    <p:sldLayoutId id="2147483665" r:id="rId9"/>
    <p:sldLayoutId id="2147483666" r:id="rId10"/>
  </p:sldLayoutIdLst>
  <p:hf sldNum="0" hdr="0" dt="0"/>
  <p:txStyles>
    <p:titleStyle>
      <a:lvl1pPr marL="0" indent="0"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rgbClr val="009FE3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200"/>
        </a:spcBef>
        <a:buFont typeface="Wingdings" panose="05000000000000000000" pitchFamily="2" charset="2"/>
        <a:buChar char="§"/>
        <a:defRPr sz="2400" kern="1200">
          <a:solidFill>
            <a:srgbClr val="000020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100000"/>
        </a:lnSpc>
        <a:spcBef>
          <a:spcPts val="400"/>
        </a:spcBef>
        <a:buSzPct val="80000"/>
        <a:buFont typeface="Courier New" panose="02070309020205020404" pitchFamily="49" charset="0"/>
        <a:buChar char="o"/>
        <a:defRPr lang="en-US" sz="2200" kern="1200" dirty="0">
          <a:solidFill>
            <a:srgbClr val="404040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lang="en-US" sz="2200" kern="1200" dirty="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1463040"/>
            <a:ext cx="4206240" cy="4206240"/>
          </a:xfrm>
          <a:prstGeom prst="ellipse">
            <a:avLst/>
          </a:prstGeom>
          <a:solidFill>
            <a:srgbClr val="0000A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503920" y="1463040"/>
            <a:ext cx="420624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200" dirty="0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GROUNDWATER ANALYSIS TOOL — HANDOVER TRAINING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5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2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548640" y="2148840"/>
            <a:ext cx="76809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7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WaPOR Data Pipeline</a:t>
            </a:r>
            <a:endParaRPr lang="en-US" sz="3700" dirty="0"/>
          </a:p>
        </p:txBody>
      </p:sp>
      <p:sp>
        <p:nvSpPr>
          <p:cNvPr id="7" name="Text 5"/>
          <p:cNvSpPr/>
          <p:nvPr/>
        </p:nvSpPr>
        <p:spPr>
          <a:xfrm>
            <a:off x="548640" y="370332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 rtl="1">
              <a:buNone/>
            </a:pPr>
            <a:r>
              <a:rPr lang="en-US" sz="225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خط بيانات WaPOR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548640" y="452628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FAO WaPOR v3 · region codes · reading satellite data straight from the cloud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52578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Colab · Earth Engine · GitHub · Streamlit Cloud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جدول اليوم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Shape 3"/>
          <p:cNvSpPr/>
          <p:nvPr/>
        </p:nvSpPr>
        <p:spPr>
          <a:xfrm>
            <a:off x="777240" y="1673352"/>
            <a:ext cx="457200" cy="457200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777240" y="1673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508760" y="1417320"/>
            <a:ext cx="8595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Recap &amp; homework screenshots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548640" y="2587752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0" name="Shape 8"/>
          <p:cNvSpPr/>
          <p:nvPr/>
        </p:nvSpPr>
        <p:spPr>
          <a:xfrm>
            <a:off x="777240" y="2843784"/>
            <a:ext cx="457200" cy="457200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1" name="Text 9"/>
          <p:cNvSpPr/>
          <p:nvPr/>
        </p:nvSpPr>
        <p:spPr>
          <a:xfrm>
            <a:off x="777240" y="28437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08760" y="2587752"/>
            <a:ext cx="8595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WaPOR v3 explained — levels, mapsets, regions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548640" y="3758184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5" name="Shape 13"/>
          <p:cNvSpPr/>
          <p:nvPr/>
        </p:nvSpPr>
        <p:spPr>
          <a:xfrm>
            <a:off x="777240" y="4014216"/>
            <a:ext cx="457200" cy="457200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6" name="Text 14"/>
          <p:cNvSpPr/>
          <p:nvPr/>
        </p:nvSpPr>
        <p:spPr>
          <a:xfrm>
            <a:off x="777240" y="40142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508760" y="3758184"/>
            <a:ext cx="8595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pipeline vs new pipeline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548640" y="4928616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20" name="Shape 18"/>
          <p:cNvSpPr/>
          <p:nvPr/>
        </p:nvSpPr>
        <p:spPr>
          <a:xfrm>
            <a:off x="777240" y="5184648"/>
            <a:ext cx="457200" cy="457200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21" name="Text 19"/>
          <p:cNvSpPr/>
          <p:nvPr/>
        </p:nvSpPr>
        <p:spPr>
          <a:xfrm>
            <a:off x="777240" y="51846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508760" y="4928616"/>
            <a:ext cx="8595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Hands-on — Notebook 1&amp;2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FAO WaPOR v3 — three levels of detail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ثلاثة مستويات من التفصيل</a:t>
            </a:r>
            <a:endParaRPr lang="en-US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688115"/>
              </p:ext>
            </p:extLst>
          </p:nvPr>
        </p:nvGraphicFramePr>
        <p:xfrm>
          <a:off x="548640" y="1554480"/>
          <a:ext cx="11064240" cy="2743200"/>
        </p:xfrm>
        <a:graphic>
          <a:graphicData uri="http://schemas.openxmlformats.org/drawingml/2006/table">
            <a:tbl>
              <a:tblPr/>
              <a:tblGrid>
                <a:gridCol w="276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6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6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6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Level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A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Coverage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A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Resolution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A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L1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Global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300 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national overviews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L2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Selected countries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 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district analysis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L3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Project areas (JAF, ERB, PAL ...)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 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THIS TOOL — field level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5720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data: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L3-AETI-M = Level 3, Actual EvapoTranspiration &amp; Interception, Monthly. Raw values × 0.1 = mm/month.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48640" y="521208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 codes:  </a:t>
            </a:r>
            <a:r>
              <a:rPr lang="en-US" b="1" u="sng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JAF = Al Jafr (Jordan) </a:t>
            </a:r>
            <a:r>
              <a:rPr lang="en-US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</a:t>
            </a:r>
            <a:r>
              <a:rPr lang="en-US" b="1" u="sng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ERB = Erbil (Iraq) </a:t>
            </a:r>
            <a:r>
              <a:rPr lang="en-US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</a:t>
            </a:r>
            <a:r>
              <a:rPr lang="en-US" b="1" u="sng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 = Jericho (Palestine)</a:t>
            </a:r>
            <a:endParaRPr lang="en-US" u="sng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file has a predictable address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لكل ملف عنوان يمكن توقعه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64240" cy="1371600"/>
          </a:xfrm>
          <a:prstGeom prst="roundRect">
            <a:avLst>
              <a:gd name="adj" fmla="val 5333"/>
            </a:avLst>
          </a:prstGeom>
          <a:solidFill>
            <a:srgbClr val="00000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Text 3"/>
          <p:cNvSpPr/>
          <p:nvPr/>
        </p:nvSpPr>
        <p:spPr>
          <a:xfrm>
            <a:off x="777240" y="169164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gs://fao-gismgr-wapor-3-data/DATA/WAPOR-3/MOSAICSET/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L3-AETI-M/WAPOR-3.L3-AETI-M.PAL.2023-06.tif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548640" y="329184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CCEEFB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7" name="Text 5"/>
          <p:cNvSpPr/>
          <p:nvPr/>
        </p:nvSpPr>
        <p:spPr>
          <a:xfrm>
            <a:off x="731520" y="342900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L3-AETI-M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93192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mapset (what &amp; how often)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343400" y="329184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CCEEFB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0" name="Text 8"/>
          <p:cNvSpPr/>
          <p:nvPr/>
        </p:nvSpPr>
        <p:spPr>
          <a:xfrm>
            <a:off x="4526280" y="342900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PAL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26280" y="393192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region (where)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138160" y="329184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CCEEFB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3" name="Text 11"/>
          <p:cNvSpPr/>
          <p:nvPr/>
        </p:nvSpPr>
        <p:spPr>
          <a:xfrm>
            <a:off x="8321040" y="342900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2023-06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8321040" y="393192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month (when)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48640" y="512064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the address is predictable, a small script can list every available month automatically — that is section 1 of Notebook 1&amp;2.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old way vs the new way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الطريقة القديمة مقابل الجديدة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394960" cy="4206240"/>
          </a:xfrm>
          <a:prstGeom prst="roundRect">
            <a:avLst>
              <a:gd name="adj" fmla="val 1739"/>
            </a:avLst>
          </a:prstGeom>
          <a:solidFill>
            <a:srgbClr val="FFF3E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Text 3"/>
          <p:cNvSpPr/>
          <p:nvPr/>
        </p:nvSpPr>
        <p:spPr>
          <a:xfrm>
            <a:off x="822960" y="164592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B25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(2023)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22960" y="2148840"/>
            <a:ext cx="49377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Download every TIFF to a PC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Georeference &amp; convert locally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Upload to Google Cloud Storage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Ingest into Earth Engine via command line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Hours of work, many failure points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263640" y="1463040"/>
            <a:ext cx="5394960" cy="4206240"/>
          </a:xfrm>
          <a:prstGeom prst="roundRect">
            <a:avLst>
              <a:gd name="adj" fmla="val 1739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8" name="Text 6"/>
          <p:cNvSpPr/>
          <p:nvPr/>
        </p:nvSpPr>
        <p:spPr>
          <a:xfrm>
            <a:off x="6537960" y="164592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(one line)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6537960" y="2240280"/>
            <a:ext cx="4846320" cy="1051560"/>
          </a:xfrm>
          <a:prstGeom prst="roundRect">
            <a:avLst>
              <a:gd name="adj" fmla="val 6957"/>
            </a:avLst>
          </a:prstGeom>
          <a:solidFill>
            <a:srgbClr val="00000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0" name="Text 8"/>
          <p:cNvSpPr/>
          <p:nvPr/>
        </p:nvSpPr>
        <p:spPr>
          <a:xfrm>
            <a:off x="6766560" y="2377440"/>
            <a:ext cx="4389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ee.Image.loadGeoTIFF(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"gs://fao-...PAL.2023-06.tif")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37960" y="3520440"/>
            <a:ext cx="49377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Engine reads FAO's cloud bucket directly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downloaded, nothing uploaded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up to date when FAO publishes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Hands-on — Notebook 2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عملي — الدفتر ٢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97280" y="1572768"/>
            <a:ext cx="1051560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Notebook 2, set your project ID, 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set REGION to the code for your country.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48640" y="2441448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8" name="Text 6"/>
          <p:cNvSpPr/>
          <p:nvPr/>
        </p:nvSpPr>
        <p:spPr>
          <a:xfrm>
            <a:off x="548640" y="2441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97280" y="2395728"/>
            <a:ext cx="10515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available months. 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web request tells you the first and last month FAO has published.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48640" y="3374136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11" name="Text 9"/>
          <p:cNvSpPr/>
          <p:nvPr/>
        </p:nvSpPr>
        <p:spPr>
          <a:xfrm>
            <a:off x="548640" y="33741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1097280" y="3331823"/>
            <a:ext cx="10515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ImageCollection. 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months become one collection with proper dates — like a catalog dataset.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548640" y="4306824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14" name="Text 12"/>
          <p:cNvSpPr/>
          <p:nvPr/>
        </p:nvSpPr>
        <p:spPr>
          <a:xfrm>
            <a:off x="548640" y="43068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097280" y="4306824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Visualize &amp; chart. 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 any month; plot the regional average AETI over 8 years.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548640" y="5239512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17" name="Text 15"/>
          <p:cNvSpPr/>
          <p:nvPr/>
        </p:nvSpPr>
        <p:spPr>
          <a:xfrm>
            <a:off x="548640" y="52395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097280" y="523951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Discuss: 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the peaks and valleys mean for irrigation in your area?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next session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0" y="713232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قبل الجلسة القادمة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1554480"/>
            <a:ext cx="107899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Notebook 1&amp;2 fully for your region</a:t>
            </a:r>
            <a:endParaRPr lang="en-US" sz="2000" dirty="0"/>
          </a:p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Exercise: run it again for a second region code and compare</a:t>
            </a:r>
            <a:endParaRPr lang="en-US" sz="2000" dirty="0"/>
          </a:p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 the first and last available months — you need them for Session 3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4937760"/>
            <a:ext cx="11091672" cy="1143000"/>
          </a:xfrm>
          <a:prstGeom prst="roundRect">
            <a:avLst>
              <a:gd name="adj" fmla="val 6400"/>
            </a:avLst>
          </a:prstGeom>
          <a:solidFill>
            <a:srgbClr val="0000A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822960" y="4937760"/>
            <a:ext cx="106070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AE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 </a:t>
            </a:r>
            <a:r>
              <a:rPr lang="en-US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3 — The groundwater model: turning evapotranspiration into abstraction &amp; recharge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HE Delf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4211</TotalTime>
  <Words>480</Words>
  <Application>Microsoft Office PowerPoint</Application>
  <PresentationFormat>Widescreen</PresentationFormat>
  <Paragraphs>80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Courier New</vt:lpstr>
      <vt:lpstr>Wingdings</vt:lpstr>
      <vt:lpstr>IHE Delft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Rachelle Dwarka</dc:creator>
  <cp:lastModifiedBy>Ahmed Elnaggar</cp:lastModifiedBy>
  <cp:revision>238</cp:revision>
  <dcterms:created xsi:type="dcterms:W3CDTF">2023-10-24T10:17:32Z</dcterms:created>
  <dcterms:modified xsi:type="dcterms:W3CDTF">2026-08-06T07:00:26Z</dcterms:modified>
</cp:coreProperties>
</file>