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ness March Slokar" initials="YMS" lastIdx="36" clrIdx="0">
    <p:extLst>
      <p:ext uri="{19B8F6BF-5375-455C-9EA6-DF929625EA0E}">
        <p15:presenceInfo xmlns:p15="http://schemas.microsoft.com/office/powerpoint/2012/main" userId="S-1-5-21-633286589-1002725333-91453608-79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000020"/>
    <a:srgbClr val="404040"/>
    <a:srgbClr val="FFFFFF"/>
    <a:srgbClr val="000000"/>
    <a:srgbClr val="000033"/>
    <a:srgbClr val="FF34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82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76B35-C2EF-4956-AA01-3FE033CC0BF1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27BF5-2088-416D-A12A-E0760CF2C6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40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un-ihe.org/about-ihe-delft/media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1018" y="2016579"/>
            <a:ext cx="8689026" cy="3383421"/>
          </a:xfrm>
        </p:spPr>
        <p:txBody>
          <a:bodyPr tIns="108000" bIns="108000">
            <a:normAutofit/>
          </a:bodyPr>
          <a:lstStyle>
            <a:lvl1pPr marL="0" indent="0" algn="l">
              <a:buNone/>
              <a:defRPr sz="2800">
                <a:solidFill>
                  <a:srgbClr val="009FE3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14804" y="692839"/>
            <a:ext cx="8707130" cy="1080000"/>
          </a:xfrm>
        </p:spPr>
        <p:txBody>
          <a:bodyPr wrap="square" tIns="108000" bIns="108000" anchor="t" anchorCtr="0">
            <a:noAutofit/>
          </a:bodyPr>
          <a:lstStyle>
            <a:lvl1pPr marL="0" indent="0">
              <a:buNone/>
              <a:defRPr sz="3600" b="1">
                <a:solidFill>
                  <a:srgbClr val="009FE3"/>
                </a:solidFill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CF1F5-B339-4ABA-826C-AECE1EE12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6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font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99A572B-328C-4939-98B1-2865260187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7" y="1274955"/>
            <a:ext cx="5558001" cy="471464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A1EC08-1764-43FD-8486-CF134806B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US" dirty="0"/>
              <a:t>Fonts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78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1018" y="1080000"/>
            <a:ext cx="8108981" cy="1800000"/>
          </a:xfrm>
        </p:spPr>
        <p:txBody>
          <a:bodyPr tIns="108000" bIns="108000" anchor="t" anchorCtr="0">
            <a:noAutofit/>
          </a:bodyPr>
          <a:lstStyle>
            <a:lvl1pPr marL="0" indent="0" algn="l">
              <a:buNone/>
              <a:defRPr sz="3600" b="1">
                <a:solidFill>
                  <a:srgbClr val="009F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Section title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F306C7-67E0-4EA6-8923-1CC29FA6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018" y="3105212"/>
            <a:ext cx="8108982" cy="720000"/>
          </a:xfrm>
          <a:noFill/>
        </p:spPr>
        <p:txBody>
          <a:bodyPr anchor="t" anchorCtr="0"/>
          <a:lstStyle>
            <a:lvl1pPr>
              <a:defRPr sz="2400" b="0">
                <a:solidFill>
                  <a:srgbClr val="000020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E843224-88B2-4458-A80B-2610BF824D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9" name="Rechte verbindingslijn 5">
            <a:extLst>
              <a:ext uri="{FF2B5EF4-FFF2-40B4-BE49-F238E27FC236}">
                <a16:creationId xmlns:a16="http://schemas.microsoft.com/office/drawing/2014/main" id="{80602C83-84CB-4C15-89B7-084754F2C605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87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104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SzPct val="80000"/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A3DC32-DDAC-44BC-9317-F17D985CE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8" name="Rechte verbindingslijn 5">
            <a:extLst>
              <a:ext uri="{FF2B5EF4-FFF2-40B4-BE49-F238E27FC236}">
                <a16:creationId xmlns:a16="http://schemas.microsoft.com/office/drawing/2014/main" id="{7C434F77-CA67-4668-9F85-50229FE7AEBE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F86B0D6-3BFE-4256-A8A1-3003C599FAE3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2F29F05-863E-4494-A22E-3DE6116597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75587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EDF7E38-CD4C-4EC0-9974-1474D1D5E9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50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2"/>
            <a:endParaRPr lang="en-GB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7F700A-9058-4CD4-9375-21DF9F97AE3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20000" y="1657351"/>
            <a:ext cx="5040000" cy="44626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49918A5-8C54-4979-93B9-78FC61FC3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4174E607-750E-4A85-A46D-5EB49A18F2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7" name="Rechte verbindingslijn 5">
            <a:extLst>
              <a:ext uri="{FF2B5EF4-FFF2-40B4-BE49-F238E27FC236}">
                <a16:creationId xmlns:a16="http://schemas.microsoft.com/office/drawing/2014/main" id="{C7E77C2F-22D7-4A1E-943B-28DA1D379788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3C288C2-65A0-45DB-AB83-B05D5198AB8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66830D26-BAAA-49FF-BDB3-F0D25F71C6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1" name="Rechte verbindingslijn 5">
            <a:extLst>
              <a:ext uri="{FF2B5EF4-FFF2-40B4-BE49-F238E27FC236}">
                <a16:creationId xmlns:a16="http://schemas.microsoft.com/office/drawing/2014/main" id="{9E756CC6-C5E4-4FB3-9862-4788AE2F0A6A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D890EAB-7CEC-4A18-9E8B-C0487877A1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AD510A-3BC3-4FD8-8EF3-0670F625EC1C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5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8167867-3E83-4E85-804A-48CB0D2895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0" name="Rechte verbindingslijn 5">
            <a:extLst>
              <a:ext uri="{FF2B5EF4-FFF2-40B4-BE49-F238E27FC236}">
                <a16:creationId xmlns:a16="http://schemas.microsoft.com/office/drawing/2014/main" id="{5ED31AE9-EA8F-49BE-8711-E9D3A007A2A4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8085690-7F0B-491D-963B-E559576780E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8996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0%_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58262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color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08EC3-8105-4357-95B6-4D4B1EFFF8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631"/>
          <a:stretch/>
        </p:blipFill>
        <p:spPr>
          <a:xfrm>
            <a:off x="123320" y="1493541"/>
            <a:ext cx="5760640" cy="3218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DC724A-48DC-450A-A883-E7C3F6302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8248"/>
          <a:stretch/>
        </p:blipFill>
        <p:spPr>
          <a:xfrm>
            <a:off x="5711957" y="1988841"/>
            <a:ext cx="5916200" cy="33142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E7168F3-972C-47B3-8A20-39CFED23F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Brand colours</a:t>
            </a:r>
          </a:p>
        </p:txBody>
      </p:sp>
    </p:spTree>
    <p:extLst>
      <p:ext uri="{BB962C8B-B14F-4D97-AF65-F5344CB8AC3E}">
        <p14:creationId xmlns:p14="http://schemas.microsoft.com/office/powerpoint/2010/main" val="1578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logo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1EDD7A-945F-4D29-81D9-6AE007EE3A1C}"/>
              </a:ext>
            </a:extLst>
          </p:cNvPr>
          <p:cNvSpPr txBox="1"/>
          <p:nvPr userDrawn="1"/>
        </p:nvSpPr>
        <p:spPr>
          <a:xfrm>
            <a:off x="577412" y="1508787"/>
            <a:ext cx="349928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header (only for printed materials:</a:t>
            </a:r>
          </a:p>
        </p:txBody>
      </p:sp>
      <p:pic>
        <p:nvPicPr>
          <p:cNvPr id="11" name="Picture 4" descr="https://source.un-ihe.org/publish/pages/5521/ihe-delft-institute_unesco_fc.jpg">
            <a:extLst>
              <a:ext uri="{FF2B5EF4-FFF2-40B4-BE49-F238E27FC236}">
                <a16:creationId xmlns:a16="http://schemas.microsoft.com/office/drawing/2014/main" id="{680D1139-887E-4E41-85DC-19AA97AE70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13" y="4291445"/>
            <a:ext cx="3168352" cy="105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3C2198-7EEF-4914-8053-E69A51C12DCE}"/>
              </a:ext>
            </a:extLst>
          </p:cNvPr>
          <p:cNvSpPr txBox="1"/>
          <p:nvPr userDrawn="1"/>
        </p:nvSpPr>
        <p:spPr>
          <a:xfrm>
            <a:off x="577413" y="3794330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wide:</a:t>
            </a:r>
          </a:p>
        </p:txBody>
      </p:sp>
      <p:pic>
        <p:nvPicPr>
          <p:cNvPr id="13" name="Picture 6" descr="https://source.un-ihe.org/publish/pages/5521/ihe-delft-unesco-header-a3-fc.jpg">
            <a:extLst>
              <a:ext uri="{FF2B5EF4-FFF2-40B4-BE49-F238E27FC236}">
                <a16:creationId xmlns:a16="http://schemas.microsoft.com/office/drawing/2014/main" id="{D5ED6E06-C7B0-4788-A86D-28EE8D426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938521"/>
            <a:ext cx="5760639" cy="149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source.un-ihe.org/publish/pages/5521/ihe-delft-text_fc.jpg">
            <a:extLst>
              <a:ext uri="{FF2B5EF4-FFF2-40B4-BE49-F238E27FC236}">
                <a16:creationId xmlns:a16="http://schemas.microsoft.com/office/drawing/2014/main" id="{DCD4C113-F90D-4978-8930-6FB13B7E56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938521"/>
            <a:ext cx="1557819" cy="155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909DBE-779C-4632-8D1A-72701016C92B}"/>
              </a:ext>
            </a:extLst>
          </p:cNvPr>
          <p:cNvSpPr txBox="1"/>
          <p:nvPr userDrawn="1"/>
        </p:nvSpPr>
        <p:spPr>
          <a:xfrm>
            <a:off x="6672064" y="1508787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square: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E468558-48E6-4E51-859C-CC4548939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IHE Delft logos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11BBC-FB2E-4A49-95A1-5F26ED3BC60B}"/>
              </a:ext>
            </a:extLst>
          </p:cNvPr>
          <p:cNvSpPr txBox="1"/>
          <p:nvPr userDrawn="1"/>
        </p:nvSpPr>
        <p:spPr>
          <a:xfrm>
            <a:off x="479427" y="5551115"/>
            <a:ext cx="371919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More information about the use of our </a:t>
            </a:r>
            <a:r>
              <a:rPr lang="en-GB" sz="1467" dirty="0">
                <a:hlinkClick r:id="rId6"/>
              </a:rPr>
              <a:t>logo</a:t>
            </a:r>
            <a:endParaRPr lang="en-GB" sz="1467" dirty="0"/>
          </a:p>
        </p:txBody>
      </p:sp>
    </p:spTree>
    <p:extLst>
      <p:ext uri="{BB962C8B-B14F-4D97-AF65-F5344CB8AC3E}">
        <p14:creationId xmlns:p14="http://schemas.microsoft.com/office/powerpoint/2010/main" val="197865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A8B55-A684-4D63-8B45-B99DE0EA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857" y="372475"/>
            <a:ext cx="8474723" cy="7980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7B98E-363B-468A-BD99-F858E41C3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857" y="1530752"/>
            <a:ext cx="8474723" cy="4766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49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06" r:id="rId2"/>
    <p:sldLayoutId id="2147483662" r:id="rId3"/>
    <p:sldLayoutId id="2147483669" r:id="rId4"/>
    <p:sldLayoutId id="2147483654" r:id="rId5"/>
    <p:sldLayoutId id="2147483667" r:id="rId6"/>
    <p:sldLayoutId id="2147483707" r:id="rId7"/>
    <p:sldLayoutId id="2147483664" r:id="rId8"/>
    <p:sldLayoutId id="2147483665" r:id="rId9"/>
    <p:sldLayoutId id="2147483666" r:id="rId10"/>
  </p:sldLayoutIdLst>
  <p:hf sldNum="0" hdr="0" dt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009FE3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Wingdings" panose="05000000000000000000" pitchFamily="2" charset="2"/>
        <a:buChar char="§"/>
        <a:defRPr sz="2400" kern="1200">
          <a:solidFill>
            <a:srgbClr val="000020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00000"/>
        </a:lnSpc>
        <a:spcBef>
          <a:spcPts val="400"/>
        </a:spcBef>
        <a:buSzPct val="80000"/>
        <a:buFont typeface="Courier New" panose="02070309020205020404" pitchFamily="49" charset="0"/>
        <a:buChar char="o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1463040"/>
            <a:ext cx="4206240" cy="420624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503920" y="1463040"/>
            <a:ext cx="42062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2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GROUNDWATER ANALYSIS TOOL — HANDOVER TRAINING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3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548640" y="2148840"/>
            <a:ext cx="7680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7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Groundwater Model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548640" y="37033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 rtl="1">
              <a:buNone/>
            </a:pPr>
            <a:r>
              <a:rPr lang="en-US" sz="22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نموذج المياه الجوفية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548640" y="452628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Abstraction &amp; recharge · assumptions · running it for your own area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5257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Colab · Earth Engine · GitHub · Streamlit Cloud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water balance idea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00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فكرة الميزان المائي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5" name="Text 3"/>
          <p:cNvSpPr/>
          <p:nvPr/>
        </p:nvSpPr>
        <p:spPr>
          <a:xfrm>
            <a:off x="658368" y="2240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 (CHIRPS)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58368" y="30175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falls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035808" y="260604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3493008" y="201168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9" name="Text 7"/>
          <p:cNvSpPr/>
          <p:nvPr/>
        </p:nvSpPr>
        <p:spPr>
          <a:xfrm>
            <a:off x="3602736" y="2240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RAIN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602736" y="30175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enters the soil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80176" y="260604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12" name="Shape 10"/>
          <p:cNvSpPr/>
          <p:nvPr/>
        </p:nvSpPr>
        <p:spPr>
          <a:xfrm>
            <a:off x="6437376" y="201168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13" name="Text 11"/>
          <p:cNvSpPr/>
          <p:nvPr/>
        </p:nvSpPr>
        <p:spPr>
          <a:xfrm>
            <a:off x="6547104" y="2240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CROP USE (WaPOR AETI)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547104" y="30175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plants consume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924544" y="260604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9381744" y="201168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800"/>
          </a:p>
        </p:txBody>
      </p:sp>
      <p:sp>
        <p:nvSpPr>
          <p:cNvPr id="17" name="Text 15"/>
          <p:cNvSpPr/>
          <p:nvPr/>
        </p:nvSpPr>
        <p:spPr>
          <a:xfrm>
            <a:off x="9491472" y="2240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RECHARGE / ABSTRACTION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91472" y="30175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left / what is pumped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429768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arid irrigated areas: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crops consume far more water than rain provides. The difference is pumped from the aquifer — so evapotranspiration measured from space reveals the pumping.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formulas — the whole model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أربع معادلات — النموذج كله</a:t>
            </a:r>
            <a:endParaRPr lang="en-US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366347"/>
              </p:ext>
            </p:extLst>
          </p:nvPr>
        </p:nvGraphicFramePr>
        <p:xfrm>
          <a:off x="548640" y="1554480"/>
          <a:ext cx="11064240" cy="3291840"/>
        </p:xfrm>
        <a:graphic>
          <a:graphicData uri="http://schemas.openxmlformats.org/drawingml/2006/table">
            <a:tbl>
              <a:tblPr/>
              <a:tblGrid>
                <a:gridCol w="3688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Output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Formula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Unit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Abstraction (mm)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charset="0"/>
                          <a:cs typeface="Arial" pitchFamily="34" charset="-120"/>
                        </a:rPr>
                        <a:t>SWB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mm/month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Abstraction (m³)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abstraction_mm × 400 m² ÷ 1000   (per 20 m pixel)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m³/month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Effective rain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 &gt; 75 → 0.8·P − 25     P ≤ 75 → 0.6·P − 10     (FAO, min 0)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mm/month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Recharge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max( effective rain − AETI , 0 )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mm/month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7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920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 in Notebook 3 is plumbing: reading inputs, looping months, exporting results.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69099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honest slide — assumptions &amp; limits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شريحة الصراحة — الافتراضات والحدود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932688"/>
          </a:xfrm>
          <a:prstGeom prst="roundRect">
            <a:avLst>
              <a:gd name="adj" fmla="val 7843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731520" y="1627632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1463040"/>
            <a:ext cx="100584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Assumes ALL crop water comes from groundwater — valid in hyper-arid zones; check areas with rivers or springs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578608"/>
            <a:ext cx="11064240" cy="932688"/>
          </a:xfrm>
          <a:prstGeom prst="roundRect">
            <a:avLst>
              <a:gd name="adj" fmla="val 7843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8" name="Text 6"/>
          <p:cNvSpPr/>
          <p:nvPr/>
        </p:nvSpPr>
        <p:spPr>
          <a:xfrm>
            <a:off x="731520" y="274320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371600" y="2578608"/>
            <a:ext cx="100584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Irrigation efficiency is an assumption — replace with local field data when you have it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694176"/>
            <a:ext cx="11064240" cy="932688"/>
          </a:xfrm>
          <a:prstGeom prst="roundRect">
            <a:avLst>
              <a:gd name="adj" fmla="val 7843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731520" y="385876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371600" y="3694176"/>
            <a:ext cx="100584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Recharge = potential diffuse recharge only — wadi floods and lateral flows are not included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4809744"/>
            <a:ext cx="11064240" cy="932688"/>
          </a:xfrm>
          <a:prstGeom prst="roundRect">
            <a:avLst>
              <a:gd name="adj" fmla="val 7843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4" name="Text 12"/>
          <p:cNvSpPr/>
          <p:nvPr/>
        </p:nvSpPr>
        <p:spPr>
          <a:xfrm>
            <a:off x="731520" y="4974336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1371600" y="4809744"/>
            <a:ext cx="1005840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CHIRPS rainfall pixel ≈ 5 km — much coarser than the 20 m WaPOR data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8640" y="5833872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results as estimates for planning — not as billing-grade measurements.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18790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names — the contract with the dashboard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أسماء المخرجات — العقد مع لوحة المعلومات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11064240" cy="1737360"/>
          </a:xfrm>
          <a:prstGeom prst="roundRect">
            <a:avLst>
              <a:gd name="adj" fmla="val 4211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projects/&lt;your-project&gt;/assets/GW_Analysis_&lt;Area&gt;/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abstraction_mm_2023_06     abstraction_m3_2023_06     recharge_2023_06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749040"/>
            <a:ext cx="1106424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dashboard finds months by reading these names — change the pattern and the app shows nothing</a:t>
            </a:r>
            <a:endParaRPr lang="en-US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Notebook 3 produces exactly this pattern automatically</a:t>
            </a:r>
            <a:endParaRPr lang="en-US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re-runs: existing outputs are skipped, only new months are computed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 — Notebooks 3 &amp; 4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عملي — الدفتران ٣ و٤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97280" y="1497285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Configure Notebook 3: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ID, REGION, start/end month (start small: one year), output folder name.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441448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8" name="Text 6"/>
          <p:cNvSpPr/>
          <p:nvPr/>
        </p:nvSpPr>
        <p:spPr>
          <a:xfrm>
            <a:off x="548640" y="2441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2459467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 test cell.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the min/mean/max of one month look sensible before exporting everything.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374136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548640" y="33741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3429000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the exports.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tasks per month; watch progress at code.earthengine.google.com/tasks.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306824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4" name="Text 12"/>
          <p:cNvSpPr/>
          <p:nvPr/>
        </p:nvSpPr>
        <p:spPr>
          <a:xfrm>
            <a:off x="548640" y="43068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7280" y="4352813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tasks run: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the assumptions slide — which ones matter most in your area?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5239512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7" name="Text 15"/>
          <p:cNvSpPr/>
          <p:nvPr/>
        </p:nvSpPr>
        <p:spPr>
          <a:xfrm>
            <a:off x="548640" y="5239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5257800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with Notebook 4: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inventory, missing months, maps, seasonal chart.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next session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0" y="713232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قبل الجلسة القادمة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1554480"/>
            <a:ext cx="10789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your run to the full period (exports continue unattended)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Notebook 4 and save the seasonal chart — bring it next session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Sanity question: does abstraction peak in the right months for your crops?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4937760"/>
            <a:ext cx="11091672" cy="1143000"/>
          </a:xfrm>
          <a:prstGeom prst="roundRect">
            <a:avLst>
              <a:gd name="adj" fmla="val 6400"/>
            </a:avLst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822960" y="4937760"/>
            <a:ext cx="10607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 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4 — The dashboard: your results live on the internet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HE Del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4209</TotalTime>
  <Words>552</Words>
  <Application>Microsoft Office PowerPoint</Application>
  <PresentationFormat>Widescreen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 New</vt:lpstr>
      <vt:lpstr>Wingdings</vt:lpstr>
      <vt:lpstr>IHE Delft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Rachelle Dwarka</dc:creator>
  <cp:lastModifiedBy>Ahmed Elnaggar</cp:lastModifiedBy>
  <cp:revision>237</cp:revision>
  <dcterms:created xsi:type="dcterms:W3CDTF">2023-10-24T10:17:32Z</dcterms:created>
  <dcterms:modified xsi:type="dcterms:W3CDTF">2026-08-06T07:00:29Z</dcterms:modified>
</cp:coreProperties>
</file>